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63" r:id="rId3"/>
    <p:sldId id="264" r:id="rId4"/>
    <p:sldId id="265" r:id="rId5"/>
    <p:sldId id="266" r:id="rId6"/>
    <p:sldId id="267" r:id="rId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jckQgAy1DHs1Ks3WSDATfF5oHk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theme" Target="theme/theme1.xml"/><Relationship Id="rId4" Type="http://schemas.openxmlformats.org/officeDocument/2006/relationships/slide" Target="slides/slide3.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807218" y="2173550"/>
            <a:ext cx="7772400" cy="1089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sz="5300" b="1" dirty="0">
                <a:latin typeface="Times New Roman" panose="02020603050405020304" pitchFamily="18" charset="0"/>
                <a:cs typeface="Times New Roman" panose="02020603050405020304" pitchFamily="18" charset="0"/>
              </a:rPr>
              <a:t>SMS Spam Detector</a:t>
            </a:r>
            <a:br>
              <a:rPr lang="en-IN" sz="5400" b="1" dirty="0">
                <a:latin typeface="Times New Roman" panose="02020603050405020304" pitchFamily="18" charset="0"/>
                <a:cs typeface="Times New Roman" panose="02020603050405020304" pitchFamily="18" charset="0"/>
              </a:rPr>
            </a:br>
            <a:r>
              <a:rPr lang="en-IN" sz="4900" b="1" dirty="0">
                <a:latin typeface="Times New Roman" panose="02020603050405020304" pitchFamily="18" charset="0"/>
                <a:cs typeface="Times New Roman" panose="02020603050405020304" pitchFamily="18" charset="0"/>
              </a:rPr>
              <a:t>TE IT A A4</a:t>
            </a:r>
            <a:endParaRPr sz="4900" b="1" dirty="0">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2299316" y="3595025"/>
            <a:ext cx="4869402" cy="1609078"/>
          </a:xfrm>
          <a:prstGeom prst="rect">
            <a:avLst/>
          </a:prstGeom>
          <a:noFill/>
          <a:ln>
            <a:noFill/>
          </a:ln>
        </p:spPr>
        <p:txBody>
          <a:bodyPr spcFirstLastPara="1" wrap="square" lIns="91425" tIns="45700" rIns="91425" bIns="45700" anchor="t" anchorCtr="0">
            <a:normAutofit fontScale="77500" lnSpcReduction="20000"/>
          </a:bodyPr>
          <a:lstStyle/>
          <a:p>
            <a:pPr marL="0" lvl="0" indent="0" algn="ctr" rtl="0">
              <a:spcBef>
                <a:spcPts val="0"/>
              </a:spcBef>
              <a:spcAft>
                <a:spcPts val="0"/>
              </a:spcAft>
              <a:buClr>
                <a:srgbClr val="888888"/>
              </a:buClr>
              <a:buSzPts val="3200"/>
              <a:buNone/>
            </a:pPr>
            <a:r>
              <a:rPr lang="en-US" dirty="0">
                <a:latin typeface="Times New Roman" panose="02020603050405020304" pitchFamily="18" charset="0"/>
                <a:cs typeface="Times New Roman" panose="02020603050405020304" pitchFamily="18" charset="0"/>
              </a:rPr>
              <a:t>&lt;Student name&gt; &lt;Roll No.&gt;</a:t>
            </a:r>
          </a:p>
          <a:p>
            <a:pPr marL="0" lvl="0" indent="0" algn="ctr" rtl="0">
              <a:spcBef>
                <a:spcPts val="640"/>
              </a:spcBef>
              <a:spcAft>
                <a:spcPts val="0"/>
              </a:spcAft>
              <a:buClr>
                <a:srgbClr val="888888"/>
              </a:buClr>
              <a:buSzPts val="3200"/>
              <a:buNone/>
            </a:pPr>
            <a:r>
              <a:rPr lang="en-US" dirty="0">
                <a:latin typeface="Times New Roman" panose="02020603050405020304" pitchFamily="18" charset="0"/>
                <a:cs typeface="Times New Roman" panose="02020603050405020304" pitchFamily="18" charset="0"/>
              </a:rPr>
              <a:t>&lt;Student name&gt; &lt;Roll No.&gt;</a:t>
            </a:r>
          </a:p>
          <a:p>
            <a:pPr marL="0" lvl="0" indent="0" algn="ctr" rtl="0">
              <a:spcBef>
                <a:spcPts val="640"/>
              </a:spcBef>
              <a:spcAft>
                <a:spcPts val="0"/>
              </a:spcAft>
              <a:buClr>
                <a:srgbClr val="888888"/>
              </a:buClr>
              <a:buSzPts val="3200"/>
              <a:buNone/>
            </a:pPr>
            <a:r>
              <a:rPr lang="en-US" dirty="0">
                <a:latin typeface="Times New Roman" panose="02020603050405020304" pitchFamily="18" charset="0"/>
                <a:cs typeface="Times New Roman" panose="02020603050405020304" pitchFamily="18" charset="0"/>
              </a:rPr>
              <a:t>&lt;Student name&gt; &lt;Roll No.&gt;</a:t>
            </a:r>
          </a:p>
          <a:p>
            <a:pPr marL="0" lvl="0" indent="0" algn="ctr" rtl="0">
              <a:spcBef>
                <a:spcPts val="640"/>
              </a:spcBef>
              <a:spcAft>
                <a:spcPts val="0"/>
              </a:spcAft>
              <a:buClr>
                <a:srgbClr val="888888"/>
              </a:buClr>
              <a:buSzPts val="3200"/>
              <a:buNone/>
            </a:pPr>
            <a:r>
              <a:rPr lang="en-US" dirty="0">
                <a:latin typeface="Times New Roman" panose="02020603050405020304" pitchFamily="18" charset="0"/>
                <a:cs typeface="Times New Roman" panose="02020603050405020304" pitchFamily="18" charset="0"/>
              </a:rPr>
              <a:t>&lt;Student name&gt; &lt;Roll No.&gt;</a:t>
            </a:r>
          </a:p>
          <a:p>
            <a:pPr marL="0" lvl="0" indent="0" algn="ctr" rtl="0">
              <a:spcBef>
                <a:spcPts val="640"/>
              </a:spcBef>
              <a:spcAft>
                <a:spcPts val="0"/>
              </a:spcAft>
              <a:buClr>
                <a:srgbClr val="888888"/>
              </a:buClr>
              <a:buSzPts val="3200"/>
              <a:buNone/>
            </a:pPr>
            <a:endParaRPr lang="en-US" dirty="0">
              <a:latin typeface="Times New Roman" panose="02020603050405020304" pitchFamily="18" charset="0"/>
              <a:cs typeface="Times New Roman" panose="02020603050405020304" pitchFamily="18" charset="0"/>
            </a:endParaRPr>
          </a:p>
          <a:p>
            <a:pPr marL="0" lvl="0" indent="0" algn="ctr" rtl="0">
              <a:spcBef>
                <a:spcPts val="640"/>
              </a:spcBef>
              <a:spcAft>
                <a:spcPts val="0"/>
              </a:spcAft>
              <a:buClr>
                <a:srgbClr val="888888"/>
              </a:buClr>
              <a:buSzPts val="3200"/>
              <a:buNone/>
            </a:pPr>
            <a:endParaRPr lang="en-US" dirty="0">
              <a:latin typeface="Times New Roman" panose="02020603050405020304" pitchFamily="18" charset="0"/>
              <a:cs typeface="Times New Roman" panose="02020603050405020304" pitchFamily="18" charset="0"/>
            </a:endParaRPr>
          </a:p>
        </p:txBody>
      </p:sp>
      <p:sp>
        <p:nvSpPr>
          <p:cNvPr id="90" name="Google Shape;90;p1"/>
          <p:cNvSpPr txBox="1"/>
          <p:nvPr/>
        </p:nvSpPr>
        <p:spPr>
          <a:xfrm>
            <a:off x="1371600" y="609600"/>
            <a:ext cx="7315200" cy="1231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St. Francis Institute of Technology</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Information Technology</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IN"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Mini Project – 2B Web Based on ML (ITM 601)</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5" name="image1.png">
            <a:extLst>
              <a:ext uri="{FF2B5EF4-FFF2-40B4-BE49-F238E27FC236}">
                <a16:creationId xmlns:a16="http://schemas.microsoft.com/office/drawing/2014/main" id="{DFC48731-FFE4-46FC-AEFB-027563EDCC78}"/>
              </a:ext>
            </a:extLst>
          </p:cNvPr>
          <p:cNvPicPr/>
          <p:nvPr/>
        </p:nvPicPr>
        <p:blipFill>
          <a:blip r:embed="rId3"/>
          <a:srcRect/>
          <a:stretch>
            <a:fillRect/>
          </a:stretch>
        </p:blipFill>
        <p:spPr>
          <a:xfrm>
            <a:off x="762000" y="678253"/>
            <a:ext cx="1015509" cy="955237"/>
          </a:xfrm>
          <a:prstGeom prst="rect">
            <a:avLst/>
          </a:prstGeom>
          <a:ln/>
        </p:spPr>
      </p:pic>
      <p:sp>
        <p:nvSpPr>
          <p:cNvPr id="7" name="TextBox 6">
            <a:extLst>
              <a:ext uri="{FF2B5EF4-FFF2-40B4-BE49-F238E27FC236}">
                <a16:creationId xmlns:a16="http://schemas.microsoft.com/office/drawing/2014/main" id="{8810EDEE-F8FA-4F1C-A37D-0D85D6E5044C}"/>
              </a:ext>
            </a:extLst>
          </p:cNvPr>
          <p:cNvSpPr txBox="1"/>
          <p:nvPr/>
        </p:nvSpPr>
        <p:spPr>
          <a:xfrm>
            <a:off x="1947538" y="5204103"/>
            <a:ext cx="5572957" cy="1015663"/>
          </a:xfrm>
          <a:prstGeom prst="rect">
            <a:avLst/>
          </a:prstGeom>
          <a:noFill/>
        </p:spPr>
        <p:txBody>
          <a:bodyPr wrap="square">
            <a:spAutoFit/>
          </a:bodyPr>
          <a:lstStyle/>
          <a:p>
            <a:pPr marL="1260475" marR="1255395" algn="ctr">
              <a:spcBef>
                <a:spcPts val="0"/>
              </a:spcBef>
              <a:spcAft>
                <a:spcPts val="0"/>
              </a:spcAft>
            </a:pPr>
            <a:r>
              <a:rPr lang="en-US" sz="2000" dirty="0">
                <a:effectLst/>
                <a:latin typeface="Times New Roman" panose="02020603050405020304" pitchFamily="18" charset="0"/>
                <a:ea typeface="Batang" panose="02030600000101010101" pitchFamily="18" charset="-127"/>
                <a:cs typeface="Times New Roman" panose="02020603050405020304" pitchFamily="18" charset="0"/>
              </a:rPr>
              <a:t>Mentor:</a:t>
            </a:r>
          </a:p>
          <a:p>
            <a:pPr marL="1260475" marR="1255395" algn="ctr">
              <a:spcBef>
                <a:spcPts val="0"/>
              </a:spcBef>
              <a:spcAft>
                <a:spcPts val="0"/>
              </a:spcAft>
            </a:pPr>
            <a:r>
              <a:rPr lang="en-US" sz="2000" dirty="0">
                <a:effectLst/>
                <a:latin typeface="Times New Roman" panose="02020603050405020304" pitchFamily="18" charset="0"/>
                <a:ea typeface="Batang" panose="02030600000101010101" pitchFamily="18" charset="-127"/>
                <a:cs typeface="Times New Roman" panose="02020603050405020304" pitchFamily="18" charset="0"/>
              </a:rPr>
              <a:t>Name</a:t>
            </a:r>
          </a:p>
          <a:p>
            <a:pPr marL="1260475" marR="1255395" algn="ctr">
              <a:spcBef>
                <a:spcPts val="0"/>
              </a:spcBef>
              <a:spcAft>
                <a:spcPts val="0"/>
              </a:spcAft>
            </a:pPr>
            <a:r>
              <a:rPr lang="en-US" sz="2000" dirty="0">
                <a:latin typeface="Times New Roman" panose="02020603050405020304" pitchFamily="18" charset="0"/>
                <a:ea typeface="Batang" panose="02030600000101010101" pitchFamily="18" charset="-127"/>
                <a:cs typeface="Times New Roman" panose="02020603050405020304" pitchFamily="18" charset="0"/>
              </a:rPr>
              <a:t>Designation</a:t>
            </a:r>
            <a:r>
              <a:rPr lang="en-US" sz="2000" dirty="0">
                <a:effectLst/>
                <a:latin typeface="Times New Roman" panose="02020603050405020304" pitchFamily="18" charset="0"/>
                <a:ea typeface="Batang" panose="02030600000101010101" pitchFamily="18" charset="-127"/>
                <a:cs typeface="Times New Roman" panose="02020603050405020304" pitchFamily="18"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6028-2A6F-4B6A-AF4F-D87CA2F09A0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Overview</a:t>
            </a:r>
          </a:p>
        </p:txBody>
      </p:sp>
      <p:sp>
        <p:nvSpPr>
          <p:cNvPr id="3" name="Text Placeholder 2">
            <a:extLst>
              <a:ext uri="{FF2B5EF4-FFF2-40B4-BE49-F238E27FC236}">
                <a16:creationId xmlns:a16="http://schemas.microsoft.com/office/drawing/2014/main" id="{344CAE44-8146-4FEF-9D1D-B753AF09489F}"/>
              </a:ext>
            </a:extLst>
          </p:cNvPr>
          <p:cNvSpPr>
            <a:spLocks noGrp="1"/>
          </p:cNvSpPr>
          <p:nvPr>
            <p:ph type="body" idx="1"/>
          </p:nvPr>
        </p:nvSpPr>
        <p:spPr>
          <a:xfrm>
            <a:off x="457200" y="1600200"/>
            <a:ext cx="8229600" cy="3833037"/>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Introduction </a:t>
            </a:r>
          </a:p>
          <a:p>
            <a:pPr lvl="1"/>
            <a:r>
              <a:rPr lang="en-US" dirty="0">
                <a:latin typeface="Times New Roman" panose="02020603050405020304" pitchFamily="18" charset="0"/>
                <a:cs typeface="Times New Roman" panose="02020603050405020304" pitchFamily="18" charset="0"/>
              </a:rPr>
              <a:t>Need of the project</a:t>
            </a:r>
          </a:p>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Objectives</a:t>
            </a:r>
          </a:p>
          <a:p>
            <a:r>
              <a:rPr lang="en-US" dirty="0">
                <a:latin typeface="Times New Roman" panose="02020603050405020304" pitchFamily="18" charset="0"/>
                <a:cs typeface="Times New Roman" panose="02020603050405020304" pitchFamily="18" charset="0"/>
              </a:rPr>
              <a:t>Method/Approach</a:t>
            </a:r>
          </a:p>
          <a:p>
            <a:r>
              <a:rPr lang="en-US" dirty="0">
                <a:latin typeface="Times New Roman" panose="02020603050405020304" pitchFamily="18" charset="0"/>
                <a:cs typeface="Times New Roman" panose="02020603050405020304" pitchFamily="18" charset="0"/>
              </a:rPr>
              <a:t>Success Criteria (Advantages / Performance Metrics)</a:t>
            </a:r>
          </a:p>
          <a:p>
            <a:r>
              <a:rPr lang="en-US" dirty="0">
                <a:latin typeface="Times New Roman" panose="02020603050405020304" pitchFamily="18" charset="0"/>
                <a:cs typeface="Times New Roman" panose="02020603050405020304" pitchFamily="18" charset="0"/>
              </a:rPr>
              <a:t>Resources</a:t>
            </a:r>
          </a:p>
          <a:p>
            <a:r>
              <a:rPr lang="en-US" dirty="0">
                <a:latin typeface="Times New Roman" panose="02020603050405020304" pitchFamily="18" charset="0"/>
                <a:cs typeface="Times New Roman" panose="02020603050405020304" pitchFamily="18" charset="0"/>
              </a:rPr>
              <a:t>Risks and Dependencies with remarks</a:t>
            </a:r>
          </a:p>
          <a:p>
            <a:r>
              <a:rPr lang="en-US" dirty="0">
                <a:latin typeface="Times New Roman" panose="02020603050405020304" pitchFamily="18" charset="0"/>
                <a:cs typeface="Times New Roman" panose="02020603050405020304" pitchFamily="18" charset="0"/>
              </a:rPr>
              <a:t>References</a:t>
            </a: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3414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77F8-6B3A-4AE1-81A6-2D65F87EF56A}"/>
              </a:ext>
            </a:extLst>
          </p:cNvPr>
          <p:cNvSpPr>
            <a:spLocks noGrp="1"/>
          </p:cNvSpPr>
          <p:nvPr>
            <p:ph type="title"/>
          </p:nvPr>
        </p:nvSpPr>
        <p:spPr/>
        <p:txBody>
          <a:bodyPr>
            <a:normAutofit fontScale="90000"/>
          </a:bodyPr>
          <a:lstStyle/>
          <a:p>
            <a:pPr algn="l"/>
            <a:r>
              <a:rPr lang="en-US" sz="4000" dirty="0">
                <a:latin typeface="Calibri" panose="020F0502020204030204" pitchFamily="34" charset="0"/>
                <a:cs typeface="Calibri" panose="020F0502020204030204" pitchFamily="34" charset="0"/>
              </a:rPr>
              <a:t>Introduction </a:t>
            </a:r>
            <a:br>
              <a:rPr lang="en-US"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745BA3E6-5825-45C3-A903-1379DDC201F4}"/>
              </a:ext>
            </a:extLst>
          </p:cNvPr>
          <p:cNvSpPr>
            <a:spLocks noGrp="1"/>
          </p:cNvSpPr>
          <p:nvPr>
            <p:ph type="body" idx="1"/>
          </p:nvPr>
        </p:nvSpPr>
        <p:spPr>
          <a:xfrm>
            <a:off x="457200" y="914400"/>
            <a:ext cx="8229600" cy="5211763"/>
          </a:xfrm>
        </p:spPr>
        <p:txBody>
          <a:bodyPr>
            <a:normAutofit/>
          </a:bodyPr>
          <a:lstStyle/>
          <a:p>
            <a:r>
              <a:rPr lang="en-US" sz="2800" dirty="0"/>
              <a:t>The popularity of mobile devices is increasing day by day as they provide a large variety of services by reducing the cost of services. Short Message Service (SMS) is considered one of the widely used communication service. However, this has led to an increase in mobile devices attacks like SMS Spam. In this project, we present a approach that can detect and filter the spam messages using machine learning classification algorithms.</a:t>
            </a:r>
            <a:endParaRPr lang="en-IN" sz="2800" dirty="0"/>
          </a:p>
        </p:txBody>
      </p:sp>
    </p:spTree>
    <p:extLst>
      <p:ext uri="{BB962C8B-B14F-4D97-AF65-F5344CB8AC3E}">
        <p14:creationId xmlns:p14="http://schemas.microsoft.com/office/powerpoint/2010/main" val="192274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1371E-00EF-4B7F-BC97-6E609874EA00}"/>
              </a:ext>
            </a:extLst>
          </p:cNvPr>
          <p:cNvSpPr>
            <a:spLocks noGrp="1"/>
          </p:cNvSpPr>
          <p:nvPr>
            <p:ph type="title"/>
          </p:nvPr>
        </p:nvSpPr>
        <p:spPr>
          <a:xfrm>
            <a:off x="457200" y="274638"/>
            <a:ext cx="8229600" cy="873027"/>
          </a:xfrm>
        </p:spPr>
        <p:txBody>
          <a:bodyPr>
            <a:normAutofit/>
          </a:bodyPr>
          <a:lstStyle/>
          <a:p>
            <a:pPr algn="l"/>
            <a:r>
              <a:rPr lang="en-IN" sz="3600" dirty="0"/>
              <a:t>Problem Statement</a:t>
            </a:r>
          </a:p>
        </p:txBody>
      </p:sp>
      <p:sp>
        <p:nvSpPr>
          <p:cNvPr id="3" name="Text Placeholder 2">
            <a:extLst>
              <a:ext uri="{FF2B5EF4-FFF2-40B4-BE49-F238E27FC236}">
                <a16:creationId xmlns:a16="http://schemas.microsoft.com/office/drawing/2014/main" id="{5922C061-FE1F-4466-BC9D-23D524FD8F9D}"/>
              </a:ext>
            </a:extLst>
          </p:cNvPr>
          <p:cNvSpPr>
            <a:spLocks noGrp="1"/>
          </p:cNvSpPr>
          <p:nvPr>
            <p:ph type="body" idx="1"/>
          </p:nvPr>
        </p:nvSpPr>
        <p:spPr>
          <a:xfrm>
            <a:off x="457200" y="1417638"/>
            <a:ext cx="8229600" cy="4708525"/>
          </a:xfrm>
        </p:spPr>
        <p:txBody>
          <a:bodyPr>
            <a:normAutofit/>
          </a:bodyPr>
          <a:lstStyle/>
          <a:p>
            <a:r>
              <a:rPr lang="en-US" sz="2800" dirty="0"/>
              <a:t>In the current digital world due to everything being possible online including online transactions of huge amount of money, the number of frauds have increased which has resulted in people loosing money  to fraudsters. This is done by smishing attack in which the fraudster sends fake SMS messages pretending to be a reputable company in order to get individuals to reveal their personal information, passwords or credit card details.</a:t>
            </a:r>
            <a:endParaRPr lang="en-IN" sz="2800" dirty="0"/>
          </a:p>
        </p:txBody>
      </p:sp>
    </p:spTree>
    <p:extLst>
      <p:ext uri="{BB962C8B-B14F-4D97-AF65-F5344CB8AC3E}">
        <p14:creationId xmlns:p14="http://schemas.microsoft.com/office/powerpoint/2010/main" val="37462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AC63-A14C-460D-A8DF-F6F204D83BA4}"/>
              </a:ext>
            </a:extLst>
          </p:cNvPr>
          <p:cNvSpPr>
            <a:spLocks noGrp="1"/>
          </p:cNvSpPr>
          <p:nvPr>
            <p:ph type="title"/>
          </p:nvPr>
        </p:nvSpPr>
        <p:spPr>
          <a:xfrm>
            <a:off x="457200" y="274638"/>
            <a:ext cx="8229600" cy="1040978"/>
          </a:xfrm>
        </p:spPr>
        <p:txBody>
          <a:bodyPr>
            <a:normAutofit fontScale="90000"/>
          </a:bodyPr>
          <a:lstStyle/>
          <a:p>
            <a:pPr algn="l"/>
            <a:r>
              <a:rPr lang="en-IN" dirty="0"/>
              <a:t>Objectives</a:t>
            </a:r>
            <a:br>
              <a:rPr lang="en-IN" dirty="0"/>
            </a:br>
            <a:endParaRPr lang="en-IN" dirty="0"/>
          </a:p>
        </p:txBody>
      </p:sp>
      <p:sp>
        <p:nvSpPr>
          <p:cNvPr id="3" name="Text Placeholder 2">
            <a:extLst>
              <a:ext uri="{FF2B5EF4-FFF2-40B4-BE49-F238E27FC236}">
                <a16:creationId xmlns:a16="http://schemas.microsoft.com/office/drawing/2014/main" id="{675977F5-5239-47A5-A53D-6E3E17843FDC}"/>
              </a:ext>
            </a:extLst>
          </p:cNvPr>
          <p:cNvSpPr>
            <a:spLocks noGrp="1"/>
          </p:cNvSpPr>
          <p:nvPr>
            <p:ph type="body" idx="1"/>
          </p:nvPr>
        </p:nvSpPr>
        <p:spPr>
          <a:xfrm>
            <a:off x="457200" y="1054360"/>
            <a:ext cx="8229600" cy="5071804"/>
          </a:xfrm>
        </p:spPr>
        <p:txBody>
          <a:bodyPr>
            <a:normAutofit/>
          </a:bodyPr>
          <a:lstStyle/>
          <a:p>
            <a:r>
              <a:rPr lang="en-US" sz="2800" dirty="0"/>
              <a:t>Our SMS Spam Detector checks the SMS entered across various datasets and gives a “Clear” message if the SMS is original and sent from a genuine organization and it will give a warning “Alert” message if the SMS is sent from a fraudster pretending to be a genuine organization. </a:t>
            </a:r>
          </a:p>
          <a:p>
            <a:r>
              <a:rPr lang="en-US" sz="2800" dirty="0"/>
              <a:t>This will help our users to differentiate between spam and actual messages thus saving them from fraud.</a:t>
            </a:r>
            <a:endParaRPr lang="en-IN" sz="2800" dirty="0"/>
          </a:p>
        </p:txBody>
      </p:sp>
    </p:spTree>
    <p:extLst>
      <p:ext uri="{BB962C8B-B14F-4D97-AF65-F5344CB8AC3E}">
        <p14:creationId xmlns:p14="http://schemas.microsoft.com/office/powerpoint/2010/main" val="353877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BA5B9-689B-465A-9092-A3FF450B2EEB}"/>
              </a:ext>
            </a:extLst>
          </p:cNvPr>
          <p:cNvSpPr>
            <a:spLocks noGrp="1"/>
          </p:cNvSpPr>
          <p:nvPr>
            <p:ph type="title"/>
          </p:nvPr>
        </p:nvSpPr>
        <p:spPr/>
        <p:txBody>
          <a:bodyPr>
            <a:normAutofit/>
          </a:bodyPr>
          <a:lstStyle/>
          <a:p>
            <a:pPr algn="l"/>
            <a:r>
              <a:rPr lang="en-IN" sz="4000" dirty="0"/>
              <a:t>Advantages</a:t>
            </a:r>
          </a:p>
        </p:txBody>
      </p:sp>
      <p:sp>
        <p:nvSpPr>
          <p:cNvPr id="3" name="Text Placeholder 2">
            <a:extLst>
              <a:ext uri="{FF2B5EF4-FFF2-40B4-BE49-F238E27FC236}">
                <a16:creationId xmlns:a16="http://schemas.microsoft.com/office/drawing/2014/main" id="{C049AD70-4E76-47FD-9CA5-A36487709FE3}"/>
              </a:ext>
            </a:extLst>
          </p:cNvPr>
          <p:cNvSpPr>
            <a:spLocks noGrp="1"/>
          </p:cNvSpPr>
          <p:nvPr>
            <p:ph type="body" idx="1"/>
          </p:nvPr>
        </p:nvSpPr>
        <p:spPr/>
        <p:txBody>
          <a:bodyPr/>
          <a:lstStyle/>
          <a:p>
            <a:r>
              <a:rPr lang="en-US" dirty="0"/>
              <a:t>It will help you to detect whether the SMS is a ham or spam.</a:t>
            </a:r>
          </a:p>
          <a:p>
            <a:r>
              <a:rPr lang="en-IN" dirty="0"/>
              <a:t>It can save you from </a:t>
            </a:r>
            <a:r>
              <a:rPr lang="en-IN"/>
              <a:t>smishing attacks.</a:t>
            </a:r>
            <a:endParaRPr lang="en-IN" dirty="0"/>
          </a:p>
        </p:txBody>
      </p:sp>
    </p:spTree>
    <p:extLst>
      <p:ext uri="{BB962C8B-B14F-4D97-AF65-F5344CB8AC3E}">
        <p14:creationId xmlns:p14="http://schemas.microsoft.com/office/powerpoint/2010/main" val="106425822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348</Words>
  <Application>Microsoft Office PowerPoint</Application>
  <PresentationFormat>On-screen Show (4:3)</PresentationFormat>
  <Paragraphs>37</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SMS Spam Detector TE IT A A4</vt:lpstr>
      <vt:lpstr>Overview</vt:lpstr>
      <vt:lpstr>Introduction  </vt:lpstr>
      <vt:lpstr>Problem Statement</vt:lpstr>
      <vt:lpstr>Objectives </vt:lpstr>
      <vt:lpstr>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Mini Project&gt; &lt;Class_Batch&gt;</dc:title>
  <dc:creator>Prachi Raut</dc:creator>
  <cp:lastModifiedBy>Allan Rodriques</cp:lastModifiedBy>
  <cp:revision>16</cp:revision>
  <dcterms:created xsi:type="dcterms:W3CDTF">2006-08-16T00:00:00Z</dcterms:created>
  <dcterms:modified xsi:type="dcterms:W3CDTF">2022-01-24T17:57:43Z</dcterms:modified>
</cp:coreProperties>
</file>