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Roboto"/>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Lato-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19" Type="http://schemas.openxmlformats.org/officeDocument/2006/relationships/font" Target="fonts/Raleway-boldItalic.fntdata"/><Relationship Id="rId18" Type="http://schemas.openxmlformats.org/officeDocument/2006/relationships/font" Target="fonts/Raleway-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a87499b23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aa87499b23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b1f4e91538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b1f4e91538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b1f4e91538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b1f4e91538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aa87499b23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aa87499b23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b1f4e91538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b1f4e91538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b1f4e91538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b1f4e91538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aa87499b2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aa87499b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aa87499b2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aa87499b2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aa87499b2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aa87499b2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85" name="Shape 85"/>
        <p:cNvGrpSpPr/>
        <p:nvPr/>
      </p:nvGrpSpPr>
      <p:grpSpPr>
        <a:xfrm>
          <a:off x="0" y="0"/>
          <a:ext cx="0" cy="0"/>
          <a:chOff x="0" y="0"/>
          <a:chExt cx="0" cy="0"/>
        </a:xfrm>
      </p:grpSpPr>
      <p:sp>
        <p:nvSpPr>
          <p:cNvPr id="86" name="Google Shape;86;p13"/>
          <p:cNvSpPr txBox="1"/>
          <p:nvPr>
            <p:ph type="title"/>
          </p:nvPr>
        </p:nvSpPr>
        <p:spPr>
          <a:xfrm>
            <a:off x="715775" y="738500"/>
            <a:ext cx="8131800" cy="298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sz="4400"/>
          </a:p>
          <a:p>
            <a:pPr indent="0" lvl="0" marL="0" rtl="0" algn="l">
              <a:spcBef>
                <a:spcPts val="1800"/>
              </a:spcBef>
              <a:spcAft>
                <a:spcPts val="0"/>
              </a:spcAft>
              <a:buNone/>
            </a:pPr>
            <a:r>
              <a:rPr lang="en" sz="4400"/>
              <a:t>Blockchain API ( Information Sharing Website as Demo )</a:t>
            </a:r>
            <a:endParaRPr sz="4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139" name="Shape 139"/>
        <p:cNvGrpSpPr/>
        <p:nvPr/>
      </p:nvGrpSpPr>
      <p:grpSpPr>
        <a:xfrm>
          <a:off x="0" y="0"/>
          <a:ext cx="0" cy="0"/>
          <a:chOff x="0" y="0"/>
          <a:chExt cx="0" cy="0"/>
        </a:xfrm>
      </p:grpSpPr>
      <p:sp>
        <p:nvSpPr>
          <p:cNvPr id="140" name="Google Shape;140;p22"/>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Thankyou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Blockchain</a:t>
            </a:r>
            <a:endParaRPr/>
          </a:p>
        </p:txBody>
      </p:sp>
      <p:sp>
        <p:nvSpPr>
          <p:cNvPr id="92" name="Google Shape;92;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171717"/>
              </a:buClr>
              <a:buSzPts val="1400"/>
              <a:buFont typeface="Roboto"/>
              <a:buChar char="●"/>
            </a:pPr>
            <a:r>
              <a:rPr b="1" lang="en" sz="1400">
                <a:solidFill>
                  <a:srgbClr val="171717"/>
                </a:solidFill>
                <a:highlight>
                  <a:srgbClr val="FFFFFF"/>
                </a:highlight>
                <a:latin typeface="Roboto"/>
                <a:ea typeface="Roboto"/>
                <a:cs typeface="Roboto"/>
                <a:sym typeface="Roboto"/>
              </a:rPr>
              <a:t>Blockchain </a:t>
            </a:r>
            <a:r>
              <a:rPr lang="en" sz="1400">
                <a:solidFill>
                  <a:srgbClr val="171717"/>
                </a:solidFill>
                <a:highlight>
                  <a:srgbClr val="FFFFFF"/>
                </a:highlight>
                <a:latin typeface="Roboto"/>
                <a:ea typeface="Roboto"/>
                <a:cs typeface="Roboto"/>
                <a:sym typeface="Roboto"/>
              </a:rPr>
              <a:t>is a way of storing digital data. </a:t>
            </a:r>
            <a:endParaRPr sz="1400">
              <a:solidFill>
                <a:srgbClr val="171717"/>
              </a:solidFill>
              <a:highlight>
                <a:srgbClr val="FFFFFF"/>
              </a:highlight>
              <a:latin typeface="Roboto"/>
              <a:ea typeface="Roboto"/>
              <a:cs typeface="Roboto"/>
              <a:sym typeface="Roboto"/>
            </a:endParaRPr>
          </a:p>
          <a:p>
            <a:pPr indent="-317500" lvl="0" marL="457200" rtl="0" algn="l">
              <a:spcBef>
                <a:spcPts val="0"/>
              </a:spcBef>
              <a:spcAft>
                <a:spcPts val="0"/>
              </a:spcAft>
              <a:buClr>
                <a:srgbClr val="171717"/>
              </a:buClr>
              <a:buSzPts val="1400"/>
              <a:buFont typeface="Roboto"/>
              <a:buChar char="●"/>
            </a:pPr>
            <a:r>
              <a:rPr lang="en" sz="1400">
                <a:solidFill>
                  <a:srgbClr val="171717"/>
                </a:solidFill>
                <a:highlight>
                  <a:srgbClr val="FFFFFF"/>
                </a:highlight>
                <a:latin typeface="Roboto"/>
                <a:ea typeface="Roboto"/>
                <a:cs typeface="Roboto"/>
                <a:sym typeface="Roboto"/>
              </a:rPr>
              <a:t>The data can literally be anything. </a:t>
            </a:r>
            <a:endParaRPr sz="1400">
              <a:solidFill>
                <a:srgbClr val="171717"/>
              </a:solidFill>
              <a:highlight>
                <a:srgbClr val="FFFFFF"/>
              </a:highlight>
              <a:latin typeface="Roboto"/>
              <a:ea typeface="Roboto"/>
              <a:cs typeface="Roboto"/>
              <a:sym typeface="Roboto"/>
            </a:endParaRPr>
          </a:p>
          <a:p>
            <a:pPr indent="-317500" lvl="0" marL="457200" rtl="0" algn="l">
              <a:spcBef>
                <a:spcPts val="0"/>
              </a:spcBef>
              <a:spcAft>
                <a:spcPts val="0"/>
              </a:spcAft>
              <a:buClr>
                <a:srgbClr val="171717"/>
              </a:buClr>
              <a:buSzPts val="1400"/>
              <a:buFont typeface="Roboto"/>
              <a:buChar char="●"/>
            </a:pPr>
            <a:r>
              <a:rPr lang="en" sz="1400">
                <a:solidFill>
                  <a:srgbClr val="171717"/>
                </a:solidFill>
                <a:highlight>
                  <a:srgbClr val="FFFFFF"/>
                </a:highlight>
                <a:latin typeface="Roboto"/>
                <a:ea typeface="Roboto"/>
                <a:cs typeface="Roboto"/>
                <a:sym typeface="Roboto"/>
              </a:rPr>
              <a:t>For</a:t>
            </a:r>
            <a:r>
              <a:rPr b="1" lang="en" sz="1400">
                <a:solidFill>
                  <a:srgbClr val="171717"/>
                </a:solidFill>
                <a:highlight>
                  <a:srgbClr val="FFFFFF"/>
                </a:highlight>
                <a:latin typeface="Roboto"/>
                <a:ea typeface="Roboto"/>
                <a:cs typeface="Roboto"/>
                <a:sym typeface="Roboto"/>
              </a:rPr>
              <a:t> Bitcoin</a:t>
            </a:r>
            <a:r>
              <a:rPr lang="en" sz="1400">
                <a:solidFill>
                  <a:srgbClr val="171717"/>
                </a:solidFill>
                <a:highlight>
                  <a:srgbClr val="FFFFFF"/>
                </a:highlight>
                <a:latin typeface="Roboto"/>
                <a:ea typeface="Roboto"/>
                <a:cs typeface="Roboto"/>
                <a:sym typeface="Roboto"/>
              </a:rPr>
              <a:t>, it’s the transactions (logs of transfers of </a:t>
            </a:r>
            <a:r>
              <a:rPr b="1" lang="en" sz="1400">
                <a:solidFill>
                  <a:srgbClr val="171717"/>
                </a:solidFill>
                <a:highlight>
                  <a:srgbClr val="FFFFFF"/>
                </a:highlight>
                <a:latin typeface="Roboto"/>
                <a:ea typeface="Roboto"/>
                <a:cs typeface="Roboto"/>
                <a:sym typeface="Roboto"/>
              </a:rPr>
              <a:t>Bitcoin</a:t>
            </a:r>
            <a:r>
              <a:rPr lang="en" sz="1400">
                <a:solidFill>
                  <a:srgbClr val="171717"/>
                </a:solidFill>
                <a:highlight>
                  <a:srgbClr val="FFFFFF"/>
                </a:highlight>
                <a:latin typeface="Roboto"/>
                <a:ea typeface="Roboto"/>
                <a:cs typeface="Roboto"/>
                <a:sym typeface="Roboto"/>
              </a:rPr>
              <a:t> from one account to another), but it can even be files; it doesn’t matter. </a:t>
            </a:r>
            <a:endParaRPr sz="1400">
              <a:solidFill>
                <a:srgbClr val="171717"/>
              </a:solidFill>
              <a:highlight>
                <a:srgbClr val="FFFFFF"/>
              </a:highlight>
              <a:latin typeface="Roboto"/>
              <a:ea typeface="Roboto"/>
              <a:cs typeface="Roboto"/>
              <a:sym typeface="Roboto"/>
            </a:endParaRPr>
          </a:p>
          <a:p>
            <a:pPr indent="-317500" lvl="0" marL="457200" rtl="0" algn="l">
              <a:spcBef>
                <a:spcPts val="0"/>
              </a:spcBef>
              <a:spcAft>
                <a:spcPts val="0"/>
              </a:spcAft>
              <a:buClr>
                <a:srgbClr val="171717"/>
              </a:buClr>
              <a:buSzPts val="1400"/>
              <a:buFont typeface="Roboto"/>
              <a:buChar char="●"/>
            </a:pPr>
            <a:r>
              <a:rPr lang="en" sz="1400">
                <a:solidFill>
                  <a:srgbClr val="171717"/>
                </a:solidFill>
                <a:highlight>
                  <a:srgbClr val="FFFFFF"/>
                </a:highlight>
                <a:latin typeface="Roboto"/>
                <a:ea typeface="Roboto"/>
                <a:cs typeface="Roboto"/>
                <a:sym typeface="Roboto"/>
              </a:rPr>
              <a:t>The data is stored in the form of blocks, which are linked (or chained) together using cryptographic hashes — hence the name “blockchain.”</a:t>
            </a:r>
            <a:endParaRPr sz="15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Constraints</a:t>
            </a:r>
            <a:endParaRPr/>
          </a:p>
        </p:txBody>
      </p:sp>
      <p:sp>
        <p:nvSpPr>
          <p:cNvPr id="98" name="Google Shape;98;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400">
                <a:solidFill>
                  <a:srgbClr val="171717"/>
                </a:solidFill>
                <a:highlight>
                  <a:srgbClr val="FFFFFF"/>
                </a:highlight>
                <a:latin typeface="Roboto"/>
                <a:ea typeface="Roboto"/>
                <a:cs typeface="Roboto"/>
                <a:sym typeface="Roboto"/>
              </a:rPr>
              <a:t>All of the magic lies in the way this data is stored and added to the blockchain. A </a:t>
            </a:r>
            <a:r>
              <a:rPr b="1" lang="en" sz="1400">
                <a:solidFill>
                  <a:srgbClr val="171717"/>
                </a:solidFill>
                <a:highlight>
                  <a:srgbClr val="FFFFFF"/>
                </a:highlight>
                <a:latin typeface="Roboto"/>
                <a:ea typeface="Roboto"/>
                <a:cs typeface="Roboto"/>
                <a:sym typeface="Roboto"/>
              </a:rPr>
              <a:t>blockchain</a:t>
            </a:r>
            <a:r>
              <a:rPr lang="en" sz="1400">
                <a:solidFill>
                  <a:srgbClr val="171717"/>
                </a:solidFill>
                <a:highlight>
                  <a:srgbClr val="FFFFFF"/>
                </a:highlight>
                <a:latin typeface="Roboto"/>
                <a:ea typeface="Roboto"/>
                <a:cs typeface="Roboto"/>
                <a:sym typeface="Roboto"/>
              </a:rPr>
              <a:t> is essentially a linked list that contains ordered data, with a few constraints such as:</a:t>
            </a:r>
            <a:endParaRPr sz="1400">
              <a:solidFill>
                <a:srgbClr val="171717"/>
              </a:solidFill>
              <a:highlight>
                <a:srgbClr val="FFFFFF"/>
              </a:highlight>
              <a:latin typeface="Roboto"/>
              <a:ea typeface="Roboto"/>
              <a:cs typeface="Roboto"/>
              <a:sym typeface="Roboto"/>
            </a:endParaRPr>
          </a:p>
          <a:p>
            <a:pPr indent="-317500" lvl="0" marL="457200" marR="0" rtl="0" algn="l">
              <a:lnSpc>
                <a:spcPct val="115000"/>
              </a:lnSpc>
              <a:spcBef>
                <a:spcPts val="1600"/>
              </a:spcBef>
              <a:spcAft>
                <a:spcPts val="0"/>
              </a:spcAft>
              <a:buClr>
                <a:srgbClr val="171717"/>
              </a:buClr>
              <a:buSzPts val="1400"/>
              <a:buFont typeface="Roboto"/>
              <a:buChar char="●"/>
            </a:pPr>
            <a:r>
              <a:rPr lang="en" sz="1400">
                <a:solidFill>
                  <a:srgbClr val="171717"/>
                </a:solidFill>
                <a:highlight>
                  <a:srgbClr val="FFFFFF"/>
                </a:highlight>
                <a:latin typeface="Roboto"/>
                <a:ea typeface="Roboto"/>
                <a:cs typeface="Roboto"/>
                <a:sym typeface="Roboto"/>
              </a:rPr>
              <a:t>Blocks can’t be modified once added; in other words, it is append only.</a:t>
            </a:r>
            <a:endParaRPr sz="1400">
              <a:solidFill>
                <a:srgbClr val="171717"/>
              </a:solidFill>
              <a:highlight>
                <a:srgbClr val="FFFFFF"/>
              </a:highlight>
              <a:latin typeface="Roboto"/>
              <a:ea typeface="Roboto"/>
              <a:cs typeface="Roboto"/>
              <a:sym typeface="Roboto"/>
            </a:endParaRPr>
          </a:p>
          <a:p>
            <a:pPr indent="-317500" lvl="0" marL="457200" marR="0" rtl="0" algn="l">
              <a:lnSpc>
                <a:spcPct val="115000"/>
              </a:lnSpc>
              <a:spcBef>
                <a:spcPts val="0"/>
              </a:spcBef>
              <a:spcAft>
                <a:spcPts val="0"/>
              </a:spcAft>
              <a:buClr>
                <a:srgbClr val="171717"/>
              </a:buClr>
              <a:buSzPts val="1400"/>
              <a:buFont typeface="Roboto"/>
              <a:buChar char="●"/>
            </a:pPr>
            <a:r>
              <a:rPr lang="en" sz="1400">
                <a:solidFill>
                  <a:srgbClr val="171717"/>
                </a:solidFill>
                <a:highlight>
                  <a:srgbClr val="FFFFFF"/>
                </a:highlight>
                <a:latin typeface="Roboto"/>
                <a:ea typeface="Roboto"/>
                <a:cs typeface="Roboto"/>
                <a:sym typeface="Roboto"/>
              </a:rPr>
              <a:t>There are specific rules for appending data to it.</a:t>
            </a:r>
            <a:endParaRPr sz="1400">
              <a:solidFill>
                <a:srgbClr val="171717"/>
              </a:solidFill>
              <a:highlight>
                <a:srgbClr val="FFFFFF"/>
              </a:highlight>
              <a:latin typeface="Roboto"/>
              <a:ea typeface="Roboto"/>
              <a:cs typeface="Roboto"/>
              <a:sym typeface="Roboto"/>
            </a:endParaRPr>
          </a:p>
          <a:p>
            <a:pPr indent="-317500" lvl="0" marL="457200" marR="0" rtl="0" algn="l">
              <a:lnSpc>
                <a:spcPct val="115000"/>
              </a:lnSpc>
              <a:spcBef>
                <a:spcPts val="0"/>
              </a:spcBef>
              <a:spcAft>
                <a:spcPts val="0"/>
              </a:spcAft>
              <a:buClr>
                <a:srgbClr val="171717"/>
              </a:buClr>
              <a:buSzPts val="1400"/>
              <a:buFont typeface="Roboto"/>
              <a:buChar char="●"/>
            </a:pPr>
            <a:r>
              <a:rPr lang="en" sz="1400">
                <a:solidFill>
                  <a:srgbClr val="171717"/>
                </a:solidFill>
                <a:highlight>
                  <a:srgbClr val="FFFFFF"/>
                </a:highlight>
                <a:latin typeface="Roboto"/>
                <a:ea typeface="Roboto"/>
                <a:cs typeface="Roboto"/>
                <a:sym typeface="Roboto"/>
              </a:rPr>
              <a:t>Its architecture is distributed.</a:t>
            </a:r>
            <a:endParaRPr sz="1400">
              <a:solidFill>
                <a:srgbClr val="171717"/>
              </a:solidFill>
              <a:highlight>
                <a:srgbClr val="FFFFFF"/>
              </a:highlight>
              <a:latin typeface="Roboto"/>
              <a:ea typeface="Roboto"/>
              <a:cs typeface="Roboto"/>
              <a:sym typeface="Roboto"/>
            </a:endParaRPr>
          </a:p>
          <a:p>
            <a:pPr indent="0" lvl="0" marL="0" marR="0" rtl="0" algn="l">
              <a:lnSpc>
                <a:spcPct val="115000"/>
              </a:lnSpc>
              <a:spcBef>
                <a:spcPts val="1600"/>
              </a:spcBef>
              <a:spcAft>
                <a:spcPts val="1600"/>
              </a:spcAft>
              <a:buNone/>
            </a:pPr>
            <a:r>
              <a:t/>
            </a:r>
            <a:endParaRPr sz="1400">
              <a:solidFill>
                <a:srgbClr val="171717"/>
              </a:solidFill>
              <a:highlight>
                <a:srgbClr val="FFFFFF"/>
              </a:highlight>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Distributed Architecture</a:t>
            </a:r>
            <a:endParaRPr/>
          </a:p>
        </p:txBody>
      </p:sp>
      <p:pic>
        <p:nvPicPr>
          <p:cNvPr id="104" name="Google Shape;104;p16"/>
          <p:cNvPicPr preferRelativeResize="0"/>
          <p:nvPr/>
        </p:nvPicPr>
        <p:blipFill>
          <a:blip r:embed="rId3">
            <a:alphaModFix/>
          </a:blip>
          <a:stretch>
            <a:fillRect/>
          </a:stretch>
        </p:blipFill>
        <p:spPr>
          <a:xfrm>
            <a:off x="4304875" y="1784725"/>
            <a:ext cx="4514550" cy="3276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Benefits</a:t>
            </a:r>
            <a:r>
              <a:rPr lang="en"/>
              <a:t> Of Blockchain</a:t>
            </a:r>
            <a:endParaRPr/>
          </a:p>
        </p:txBody>
      </p:sp>
      <p:sp>
        <p:nvSpPr>
          <p:cNvPr id="110" name="Google Shape;110;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400">
                <a:solidFill>
                  <a:srgbClr val="171717"/>
                </a:solidFill>
                <a:highlight>
                  <a:srgbClr val="FFFFFF"/>
                </a:highlight>
                <a:latin typeface="Roboto"/>
                <a:ea typeface="Roboto"/>
                <a:cs typeface="Roboto"/>
                <a:sym typeface="Roboto"/>
              </a:rPr>
              <a:t>Enforcing these constraints yields the following benefits:</a:t>
            </a:r>
            <a:endParaRPr sz="1400">
              <a:solidFill>
                <a:srgbClr val="171717"/>
              </a:solidFill>
              <a:highlight>
                <a:srgbClr val="FFFFFF"/>
              </a:highlight>
              <a:latin typeface="Roboto"/>
              <a:ea typeface="Roboto"/>
              <a:cs typeface="Roboto"/>
              <a:sym typeface="Roboto"/>
            </a:endParaRPr>
          </a:p>
          <a:p>
            <a:pPr indent="-317500" lvl="0" marL="457200" marR="0" rtl="0" algn="l">
              <a:lnSpc>
                <a:spcPct val="115000"/>
              </a:lnSpc>
              <a:spcBef>
                <a:spcPts val="1600"/>
              </a:spcBef>
              <a:spcAft>
                <a:spcPts val="0"/>
              </a:spcAft>
              <a:buClr>
                <a:srgbClr val="171717"/>
              </a:buClr>
              <a:buSzPts val="1400"/>
              <a:buFont typeface="Roboto"/>
              <a:buChar char="●"/>
            </a:pPr>
            <a:r>
              <a:rPr lang="en" sz="1400">
                <a:solidFill>
                  <a:srgbClr val="171717"/>
                </a:solidFill>
                <a:highlight>
                  <a:srgbClr val="FFFFFF"/>
                </a:highlight>
                <a:latin typeface="Roboto"/>
                <a:ea typeface="Roboto"/>
                <a:cs typeface="Roboto"/>
                <a:sym typeface="Roboto"/>
              </a:rPr>
              <a:t>Immutability and durability of data</a:t>
            </a:r>
            <a:endParaRPr sz="1400">
              <a:solidFill>
                <a:srgbClr val="171717"/>
              </a:solidFill>
              <a:highlight>
                <a:srgbClr val="FFFFFF"/>
              </a:highlight>
              <a:latin typeface="Roboto"/>
              <a:ea typeface="Roboto"/>
              <a:cs typeface="Roboto"/>
              <a:sym typeface="Roboto"/>
            </a:endParaRPr>
          </a:p>
          <a:p>
            <a:pPr indent="-317500" lvl="0" marL="457200" marR="0" rtl="0" algn="l">
              <a:lnSpc>
                <a:spcPct val="115000"/>
              </a:lnSpc>
              <a:spcBef>
                <a:spcPts val="0"/>
              </a:spcBef>
              <a:spcAft>
                <a:spcPts val="0"/>
              </a:spcAft>
              <a:buClr>
                <a:srgbClr val="171717"/>
              </a:buClr>
              <a:buSzPts val="1400"/>
              <a:buFont typeface="Roboto"/>
              <a:buChar char="●"/>
            </a:pPr>
            <a:r>
              <a:rPr lang="en" sz="1400">
                <a:solidFill>
                  <a:srgbClr val="171717"/>
                </a:solidFill>
                <a:highlight>
                  <a:srgbClr val="FFFFFF"/>
                </a:highlight>
                <a:latin typeface="Roboto"/>
                <a:ea typeface="Roboto"/>
                <a:cs typeface="Roboto"/>
                <a:sym typeface="Roboto"/>
              </a:rPr>
              <a:t>No single point of control or failure</a:t>
            </a:r>
            <a:endParaRPr sz="1400">
              <a:solidFill>
                <a:srgbClr val="171717"/>
              </a:solidFill>
              <a:highlight>
                <a:srgbClr val="FFFFFF"/>
              </a:highlight>
              <a:latin typeface="Roboto"/>
              <a:ea typeface="Roboto"/>
              <a:cs typeface="Roboto"/>
              <a:sym typeface="Roboto"/>
            </a:endParaRPr>
          </a:p>
          <a:p>
            <a:pPr indent="-317500" lvl="0" marL="457200" marR="0" rtl="0" algn="l">
              <a:lnSpc>
                <a:spcPct val="115000"/>
              </a:lnSpc>
              <a:spcBef>
                <a:spcPts val="0"/>
              </a:spcBef>
              <a:spcAft>
                <a:spcPts val="0"/>
              </a:spcAft>
              <a:buClr>
                <a:srgbClr val="171717"/>
              </a:buClr>
              <a:buSzPts val="1400"/>
              <a:buFont typeface="Roboto"/>
              <a:buChar char="●"/>
            </a:pPr>
            <a:r>
              <a:rPr lang="en" sz="1400">
                <a:solidFill>
                  <a:srgbClr val="171717"/>
                </a:solidFill>
                <a:highlight>
                  <a:srgbClr val="FFFFFF"/>
                </a:highlight>
                <a:latin typeface="Roboto"/>
                <a:ea typeface="Roboto"/>
                <a:cs typeface="Roboto"/>
                <a:sym typeface="Roboto"/>
              </a:rPr>
              <a:t>A verifiable audit trail of the order in which data was added</a:t>
            </a:r>
            <a:endParaRPr sz="1400">
              <a:solidFill>
                <a:srgbClr val="171717"/>
              </a:solidFill>
              <a:highlight>
                <a:srgbClr val="FFFFFF"/>
              </a:highlight>
              <a:latin typeface="Roboto"/>
              <a:ea typeface="Roboto"/>
              <a:cs typeface="Roboto"/>
              <a:sym typeface="Roboto"/>
            </a:endParaRPr>
          </a:p>
          <a:p>
            <a:pPr indent="0" lvl="0" marL="0" marR="0" rtl="0" algn="l">
              <a:lnSpc>
                <a:spcPct val="115000"/>
              </a:lnSpc>
              <a:spcBef>
                <a:spcPts val="1600"/>
              </a:spcBef>
              <a:spcAft>
                <a:spcPts val="0"/>
              </a:spcAft>
              <a:buNone/>
            </a:pPr>
            <a:r>
              <a:rPr lang="en" sz="1400">
                <a:solidFill>
                  <a:srgbClr val="171717"/>
                </a:solidFill>
                <a:highlight>
                  <a:srgbClr val="FFFFFF"/>
                </a:highlight>
                <a:latin typeface="Roboto"/>
                <a:ea typeface="Roboto"/>
                <a:cs typeface="Roboto"/>
                <a:sym typeface="Roboto"/>
              </a:rPr>
              <a:t>So, how can these constraints achieve these characteristics? We’ll get more into that as we implement this blockchain. Let’s get started.</a:t>
            </a:r>
            <a:endParaRPr sz="1400">
              <a:solidFill>
                <a:srgbClr val="171717"/>
              </a:solidFill>
              <a:highlight>
                <a:srgbClr val="FFFFFF"/>
              </a:highlight>
              <a:latin typeface="Roboto"/>
              <a:ea typeface="Roboto"/>
              <a:cs typeface="Roboto"/>
              <a:sym typeface="Roboto"/>
            </a:endParaRPr>
          </a:p>
          <a:p>
            <a:pPr indent="0" lvl="0" marL="0" marR="0" rtl="0" algn="l">
              <a:lnSpc>
                <a:spcPct val="115000"/>
              </a:lnSpc>
              <a:spcBef>
                <a:spcPts val="1600"/>
              </a:spcBef>
              <a:spcAft>
                <a:spcPts val="1600"/>
              </a:spcAft>
              <a:buNone/>
            </a:pPr>
            <a:r>
              <a:t/>
            </a:r>
            <a:endParaRPr sz="1400">
              <a:solidFill>
                <a:srgbClr val="171717"/>
              </a:solidFill>
              <a:highlight>
                <a:srgbClr val="FFFFFF"/>
              </a:highlight>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t>About the application</a:t>
            </a:r>
            <a:endParaRPr/>
          </a:p>
        </p:txBody>
      </p:sp>
      <p:sp>
        <p:nvSpPr>
          <p:cNvPr id="116" name="Google Shape;116;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sz="1400">
              <a:solidFill>
                <a:srgbClr val="171717"/>
              </a:solidFill>
              <a:highlight>
                <a:srgbClr val="FFFFFF"/>
              </a:highlight>
              <a:latin typeface="Roboto"/>
              <a:ea typeface="Roboto"/>
              <a:cs typeface="Roboto"/>
              <a:sym typeface="Roboto"/>
            </a:endParaRPr>
          </a:p>
          <a:p>
            <a:pPr indent="-317500" lvl="0" marL="457200" marR="0" rtl="0" algn="l">
              <a:lnSpc>
                <a:spcPct val="115000"/>
              </a:lnSpc>
              <a:spcBef>
                <a:spcPts val="1600"/>
              </a:spcBef>
              <a:spcAft>
                <a:spcPts val="0"/>
              </a:spcAft>
              <a:buClr>
                <a:srgbClr val="171717"/>
              </a:buClr>
              <a:buSzPts val="1400"/>
              <a:buFont typeface="Roboto"/>
              <a:buChar char="●"/>
            </a:pPr>
            <a:r>
              <a:rPr lang="en" sz="1400">
                <a:solidFill>
                  <a:srgbClr val="171717"/>
                </a:solidFill>
                <a:highlight>
                  <a:srgbClr val="FFFFFF"/>
                </a:highlight>
                <a:latin typeface="Roboto"/>
                <a:ea typeface="Roboto"/>
                <a:cs typeface="Roboto"/>
                <a:sym typeface="Roboto"/>
              </a:rPr>
              <a:t>Let’s briefly define the scope of our mini-application. </a:t>
            </a:r>
            <a:endParaRPr sz="1400">
              <a:solidFill>
                <a:srgbClr val="171717"/>
              </a:solidFill>
              <a:highlight>
                <a:srgbClr val="FFFFFF"/>
              </a:highlight>
              <a:latin typeface="Roboto"/>
              <a:ea typeface="Roboto"/>
              <a:cs typeface="Roboto"/>
              <a:sym typeface="Roboto"/>
            </a:endParaRPr>
          </a:p>
          <a:p>
            <a:pPr indent="-317500" lvl="0" marL="457200" marR="0" rtl="0" algn="l">
              <a:lnSpc>
                <a:spcPct val="115000"/>
              </a:lnSpc>
              <a:spcBef>
                <a:spcPts val="0"/>
              </a:spcBef>
              <a:spcAft>
                <a:spcPts val="0"/>
              </a:spcAft>
              <a:buClr>
                <a:srgbClr val="171717"/>
              </a:buClr>
              <a:buSzPts val="1400"/>
              <a:buFont typeface="Roboto"/>
              <a:buChar char="●"/>
            </a:pPr>
            <a:r>
              <a:rPr lang="en" sz="1400">
                <a:solidFill>
                  <a:srgbClr val="171717"/>
                </a:solidFill>
                <a:highlight>
                  <a:srgbClr val="FFFFFF"/>
                </a:highlight>
                <a:latin typeface="Roboto"/>
                <a:ea typeface="Roboto"/>
                <a:cs typeface="Roboto"/>
                <a:sym typeface="Roboto"/>
              </a:rPr>
              <a:t>Our goal is to build an application that allows users to share information by posting. Since the content will be stored on the blockchain, it will be immutable and permanent. Users will interact with the application through a simple web interface.</a:t>
            </a:r>
            <a:endParaRPr sz="1400">
              <a:solidFill>
                <a:srgbClr val="171717"/>
              </a:solidFill>
              <a:highlight>
                <a:srgbClr val="FFFFFF"/>
              </a:highlight>
              <a:latin typeface="Roboto"/>
              <a:ea typeface="Roboto"/>
              <a:cs typeface="Roboto"/>
              <a:sym typeface="Roboto"/>
            </a:endParaRPr>
          </a:p>
          <a:p>
            <a:pPr indent="0" lvl="0" marL="0" marR="0" rtl="0" algn="l">
              <a:lnSpc>
                <a:spcPct val="115000"/>
              </a:lnSpc>
              <a:spcBef>
                <a:spcPts val="1600"/>
              </a:spcBef>
              <a:spcAft>
                <a:spcPts val="1600"/>
              </a:spcAft>
              <a:buNone/>
            </a:pPr>
            <a:r>
              <a:t/>
            </a:r>
            <a:endParaRPr sz="1400">
              <a:solidFill>
                <a:srgbClr val="171717"/>
              </a:solidFill>
              <a:highlight>
                <a:srgbClr val="FFFFFF"/>
              </a:highlight>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Hashing</a:t>
            </a:r>
            <a:endParaRPr/>
          </a:p>
          <a:p>
            <a:pPr indent="0" lvl="0" marL="0" rtl="0" algn="l">
              <a:spcBef>
                <a:spcPts val="0"/>
              </a:spcBef>
              <a:spcAft>
                <a:spcPts val="0"/>
              </a:spcAft>
              <a:buNone/>
            </a:pPr>
            <a:r>
              <a:t/>
            </a:r>
            <a:endParaRPr/>
          </a:p>
        </p:txBody>
      </p:sp>
      <p:sp>
        <p:nvSpPr>
          <p:cNvPr id="122" name="Google Shape;122;p19"/>
          <p:cNvSpPr txBox="1"/>
          <p:nvPr>
            <p:ph idx="1" type="body"/>
          </p:nvPr>
        </p:nvSpPr>
        <p:spPr>
          <a:xfrm>
            <a:off x="729450" y="1911150"/>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666666"/>
              </a:buClr>
              <a:buSzPts val="1300"/>
              <a:buChar char="●"/>
            </a:pPr>
            <a:r>
              <a:rPr lang="en" sz="1400">
                <a:solidFill>
                  <a:srgbClr val="171717"/>
                </a:solidFill>
                <a:highlight>
                  <a:srgbClr val="FFFFFF"/>
                </a:highlight>
                <a:latin typeface="Roboto"/>
                <a:ea typeface="Roboto"/>
                <a:cs typeface="Roboto"/>
                <a:sym typeface="Roboto"/>
              </a:rPr>
              <a:t>A </a:t>
            </a:r>
            <a:r>
              <a:rPr b="1" lang="en" sz="1400">
                <a:solidFill>
                  <a:srgbClr val="171717"/>
                </a:solidFill>
                <a:highlight>
                  <a:srgbClr val="FFFFFF"/>
                </a:highlight>
                <a:latin typeface="Roboto"/>
                <a:ea typeface="Roboto"/>
                <a:cs typeface="Roboto"/>
                <a:sym typeface="Roboto"/>
              </a:rPr>
              <a:t>blockchain is a linked list of transactions</a:t>
            </a:r>
            <a:r>
              <a:rPr lang="en" sz="1400">
                <a:solidFill>
                  <a:srgbClr val="171717"/>
                </a:solidFill>
                <a:highlight>
                  <a:srgbClr val="FFFFFF"/>
                </a:highlight>
                <a:latin typeface="Roboto"/>
                <a:ea typeface="Roboto"/>
                <a:cs typeface="Roboto"/>
                <a:sym typeface="Roboto"/>
              </a:rPr>
              <a:t> which contains data and a hash pointer to the previous block in the blockchain.</a:t>
            </a:r>
            <a:endParaRPr sz="1400">
              <a:solidFill>
                <a:srgbClr val="171717"/>
              </a:solidFill>
              <a:highlight>
                <a:srgbClr val="FFFFFF"/>
              </a:highlight>
              <a:latin typeface="Roboto"/>
              <a:ea typeface="Roboto"/>
              <a:cs typeface="Roboto"/>
              <a:sym typeface="Roboto"/>
            </a:endParaRPr>
          </a:p>
          <a:p>
            <a:pPr indent="-311150" lvl="0" marL="457200" rtl="0" algn="l">
              <a:spcBef>
                <a:spcPts val="0"/>
              </a:spcBef>
              <a:spcAft>
                <a:spcPts val="0"/>
              </a:spcAft>
              <a:buClr>
                <a:srgbClr val="666666"/>
              </a:buClr>
              <a:buSzPts val="1300"/>
              <a:buChar char="●"/>
            </a:pPr>
            <a:r>
              <a:rPr lang="en" sz="1400">
                <a:solidFill>
                  <a:srgbClr val="171717"/>
                </a:solidFill>
                <a:highlight>
                  <a:srgbClr val="FFFFFF"/>
                </a:highlight>
                <a:latin typeface="Roboto"/>
                <a:ea typeface="Roboto"/>
                <a:cs typeface="Roboto"/>
                <a:sym typeface="Roboto"/>
              </a:rPr>
              <a:t>In a blockchain, the hash of a previous block in a sequence is a tamper-proof.So if we change any variable of any one of the hashes in a given block would cause a </a:t>
            </a:r>
            <a:r>
              <a:rPr b="1" lang="en" sz="1400">
                <a:solidFill>
                  <a:srgbClr val="171717"/>
                </a:solidFill>
                <a:highlight>
                  <a:srgbClr val="FFFFFF"/>
                </a:highlight>
                <a:latin typeface="Roboto"/>
                <a:ea typeface="Roboto"/>
                <a:cs typeface="Roboto"/>
                <a:sym typeface="Roboto"/>
              </a:rPr>
              <a:t>domino effect,</a:t>
            </a:r>
            <a:r>
              <a:rPr lang="en" sz="1400">
                <a:solidFill>
                  <a:srgbClr val="171717"/>
                </a:solidFill>
                <a:highlight>
                  <a:srgbClr val="FFFFFF"/>
                </a:highlight>
                <a:latin typeface="Roboto"/>
                <a:ea typeface="Roboto"/>
                <a:cs typeface="Roboto"/>
                <a:sym typeface="Roboto"/>
              </a:rPr>
              <a:t> altering all of the previous transactions in the block.</a:t>
            </a:r>
            <a:endParaRPr sz="1400">
              <a:solidFill>
                <a:srgbClr val="171717"/>
              </a:solidFill>
              <a:highlight>
                <a:srgbClr val="FFFFFF"/>
              </a:highlight>
              <a:latin typeface="Roboto"/>
              <a:ea typeface="Roboto"/>
              <a:cs typeface="Roboto"/>
              <a:sym typeface="Roboto"/>
            </a:endParaRPr>
          </a:p>
          <a:p>
            <a:pPr indent="-311150" lvl="0" marL="457200" rtl="0" algn="l">
              <a:spcBef>
                <a:spcPts val="0"/>
              </a:spcBef>
              <a:spcAft>
                <a:spcPts val="0"/>
              </a:spcAft>
              <a:buClr>
                <a:srgbClr val="666666"/>
              </a:buClr>
              <a:buSzPts val="1300"/>
              <a:buChar char="●"/>
            </a:pPr>
            <a:r>
              <a:rPr lang="en" sz="1400">
                <a:solidFill>
                  <a:srgbClr val="171717"/>
                </a:solidFill>
                <a:highlight>
                  <a:srgbClr val="FFFFFF"/>
                </a:highlight>
                <a:latin typeface="Roboto"/>
                <a:ea typeface="Roboto"/>
                <a:cs typeface="Roboto"/>
                <a:sym typeface="Roboto"/>
              </a:rPr>
              <a:t>We can't get data back from hashing, therefore security is enhanced</a:t>
            </a:r>
            <a:endParaRPr sz="1400">
              <a:solidFill>
                <a:srgbClr val="171717"/>
              </a:solidFill>
              <a:highlight>
                <a:srgbClr val="FFFFFF"/>
              </a:highlight>
              <a:latin typeface="Roboto"/>
              <a:ea typeface="Roboto"/>
              <a:cs typeface="Roboto"/>
              <a:sym typeface="Roboto"/>
            </a:endParaRPr>
          </a:p>
          <a:p>
            <a:pPr indent="0" lvl="0" marL="0" rtl="0" algn="l">
              <a:spcBef>
                <a:spcPts val="1600"/>
              </a:spcBef>
              <a:spcAft>
                <a:spcPts val="1600"/>
              </a:spcAft>
              <a:buNone/>
            </a:pPr>
            <a:r>
              <a:t/>
            </a:r>
            <a:endParaRPr sz="1400">
              <a:solidFill>
                <a:srgbClr val="171717"/>
              </a:solidFill>
              <a:highlight>
                <a:srgbClr val="FFFFFF"/>
              </a:highlight>
              <a:latin typeface="Roboto"/>
              <a:ea typeface="Roboto"/>
              <a:cs typeface="Roboto"/>
              <a:sym typeface="Roboto"/>
            </a:endParaRPr>
          </a:p>
        </p:txBody>
      </p:sp>
      <p:pic>
        <p:nvPicPr>
          <p:cNvPr id="123" name="Google Shape;123;p19"/>
          <p:cNvPicPr preferRelativeResize="0"/>
          <p:nvPr/>
        </p:nvPicPr>
        <p:blipFill rotWithShape="1">
          <a:blip r:embed="rId3">
            <a:alphaModFix/>
          </a:blip>
          <a:srcRect b="6446" l="0" r="0" t="61320"/>
          <a:stretch/>
        </p:blipFill>
        <p:spPr>
          <a:xfrm>
            <a:off x="378913" y="3572625"/>
            <a:ext cx="8246376" cy="1365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SHA-256 Hash in Java</a:t>
            </a:r>
            <a:endParaRPr b="0" sz="21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a:p>
        </p:txBody>
      </p:sp>
      <p:sp>
        <p:nvSpPr>
          <p:cNvPr id="129" name="Google Shape;129;p20"/>
          <p:cNvSpPr txBox="1"/>
          <p:nvPr>
            <p:ph idx="1" type="body"/>
          </p:nvPr>
        </p:nvSpPr>
        <p:spPr>
          <a:xfrm>
            <a:off x="729450" y="2078875"/>
            <a:ext cx="7688700" cy="2966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solidFill>
                  <a:srgbClr val="171717"/>
                </a:solidFill>
                <a:highlight>
                  <a:srgbClr val="FFFFFF"/>
                </a:highlight>
                <a:latin typeface="Roboto"/>
                <a:ea typeface="Roboto"/>
                <a:cs typeface="Roboto"/>
                <a:sym typeface="Roboto"/>
              </a:rPr>
              <a:t>In Cryptography, </a:t>
            </a:r>
            <a:r>
              <a:rPr b="1" lang="en" sz="1400">
                <a:solidFill>
                  <a:srgbClr val="171717"/>
                </a:solidFill>
                <a:highlight>
                  <a:srgbClr val="FFFFFF"/>
                </a:highlight>
                <a:latin typeface="Roboto"/>
                <a:ea typeface="Roboto"/>
                <a:cs typeface="Roboto"/>
                <a:sym typeface="Roboto"/>
              </a:rPr>
              <a:t>SHA </a:t>
            </a:r>
            <a:r>
              <a:rPr lang="en" sz="1400">
                <a:solidFill>
                  <a:srgbClr val="171717"/>
                </a:solidFill>
                <a:highlight>
                  <a:srgbClr val="FFFFFF"/>
                </a:highlight>
                <a:latin typeface="Roboto"/>
                <a:ea typeface="Roboto"/>
                <a:cs typeface="Roboto"/>
                <a:sym typeface="Roboto"/>
              </a:rPr>
              <a:t>is cryptographic hash function which takes input as</a:t>
            </a:r>
            <a:r>
              <a:rPr b="1" lang="en" sz="1400">
                <a:solidFill>
                  <a:srgbClr val="171717"/>
                </a:solidFill>
                <a:highlight>
                  <a:srgbClr val="FFFFFF"/>
                </a:highlight>
                <a:latin typeface="Roboto"/>
                <a:ea typeface="Roboto"/>
                <a:cs typeface="Roboto"/>
                <a:sym typeface="Roboto"/>
              </a:rPr>
              <a:t> 20 Bytes </a:t>
            </a:r>
            <a:r>
              <a:rPr lang="en" sz="1400">
                <a:solidFill>
                  <a:srgbClr val="171717"/>
                </a:solidFill>
                <a:highlight>
                  <a:srgbClr val="FFFFFF"/>
                </a:highlight>
                <a:latin typeface="Roboto"/>
                <a:ea typeface="Roboto"/>
                <a:cs typeface="Roboto"/>
                <a:sym typeface="Roboto"/>
              </a:rPr>
              <a:t>and rendered the hash value in hexadecimal number, </a:t>
            </a:r>
            <a:r>
              <a:rPr b="1" lang="en" sz="1400">
                <a:solidFill>
                  <a:srgbClr val="171717"/>
                </a:solidFill>
                <a:highlight>
                  <a:srgbClr val="FFFFFF"/>
                </a:highlight>
                <a:latin typeface="Roboto"/>
                <a:ea typeface="Roboto"/>
                <a:cs typeface="Roboto"/>
                <a:sym typeface="Roboto"/>
              </a:rPr>
              <a:t>40 digits long approx.</a:t>
            </a:r>
            <a:endParaRPr b="1" sz="1400">
              <a:solidFill>
                <a:srgbClr val="171717"/>
              </a:solidFill>
              <a:highlight>
                <a:srgbClr val="FFFFFF"/>
              </a:highlight>
              <a:latin typeface="Roboto"/>
              <a:ea typeface="Roboto"/>
              <a:cs typeface="Roboto"/>
              <a:sym typeface="Roboto"/>
            </a:endParaRPr>
          </a:p>
          <a:p>
            <a:pPr indent="0" lvl="0" marL="0" rtl="0" algn="l">
              <a:lnSpc>
                <a:spcPct val="115000"/>
              </a:lnSpc>
              <a:spcBef>
                <a:spcPts val="800"/>
              </a:spcBef>
              <a:spcAft>
                <a:spcPts val="0"/>
              </a:spcAft>
              <a:buNone/>
            </a:pPr>
            <a:r>
              <a:rPr b="1" lang="en" sz="1400">
                <a:solidFill>
                  <a:srgbClr val="171717"/>
                </a:solidFill>
                <a:highlight>
                  <a:srgbClr val="FFFFFF"/>
                </a:highlight>
                <a:latin typeface="Roboto"/>
                <a:ea typeface="Roboto"/>
                <a:cs typeface="Roboto"/>
                <a:sym typeface="Roboto"/>
              </a:rPr>
              <a:t>Message Digest Class:</a:t>
            </a:r>
            <a:endParaRPr b="1" sz="1400">
              <a:solidFill>
                <a:srgbClr val="171717"/>
              </a:solidFill>
              <a:highlight>
                <a:srgbClr val="FFFFFF"/>
              </a:highlight>
              <a:latin typeface="Roboto"/>
              <a:ea typeface="Roboto"/>
              <a:cs typeface="Roboto"/>
              <a:sym typeface="Roboto"/>
            </a:endParaRPr>
          </a:p>
          <a:p>
            <a:pPr indent="0" lvl="0" marL="0" rtl="0" algn="l">
              <a:lnSpc>
                <a:spcPct val="115000"/>
              </a:lnSpc>
              <a:spcBef>
                <a:spcPts val="800"/>
              </a:spcBef>
              <a:spcAft>
                <a:spcPts val="0"/>
              </a:spcAft>
              <a:buNone/>
            </a:pPr>
            <a:r>
              <a:rPr lang="en" sz="1400">
                <a:solidFill>
                  <a:srgbClr val="171717"/>
                </a:solidFill>
                <a:highlight>
                  <a:srgbClr val="FFFFFF"/>
                </a:highlight>
                <a:latin typeface="Roboto"/>
                <a:ea typeface="Roboto"/>
                <a:cs typeface="Roboto"/>
                <a:sym typeface="Roboto"/>
              </a:rPr>
              <a:t>To calculate cryptographic hashing value in Java, MessageDigest Class is used, under the package java.security.</a:t>
            </a:r>
            <a:endParaRPr sz="1400">
              <a:solidFill>
                <a:srgbClr val="171717"/>
              </a:solidFill>
              <a:highlight>
                <a:srgbClr val="FFFFFF"/>
              </a:highlight>
              <a:latin typeface="Roboto"/>
              <a:ea typeface="Roboto"/>
              <a:cs typeface="Roboto"/>
              <a:sym typeface="Roboto"/>
            </a:endParaRPr>
          </a:p>
          <a:p>
            <a:pPr indent="0" lvl="0" marL="0" rtl="0" algn="l">
              <a:lnSpc>
                <a:spcPct val="115000"/>
              </a:lnSpc>
              <a:spcBef>
                <a:spcPts val="800"/>
              </a:spcBef>
              <a:spcAft>
                <a:spcPts val="0"/>
              </a:spcAft>
              <a:buNone/>
            </a:pPr>
            <a:r>
              <a:rPr lang="en" sz="1400">
                <a:solidFill>
                  <a:srgbClr val="171717"/>
                </a:solidFill>
                <a:highlight>
                  <a:srgbClr val="FFFFFF"/>
                </a:highlight>
                <a:latin typeface="Roboto"/>
                <a:ea typeface="Roboto"/>
                <a:cs typeface="Roboto"/>
                <a:sym typeface="Roboto"/>
              </a:rPr>
              <a:t>MessageDigest</a:t>
            </a:r>
            <a:r>
              <a:rPr lang="en" sz="1400">
                <a:solidFill>
                  <a:srgbClr val="171717"/>
                </a:solidFill>
                <a:highlight>
                  <a:srgbClr val="FFFFFF"/>
                </a:highlight>
                <a:latin typeface="Roboto"/>
                <a:ea typeface="Roboto"/>
                <a:cs typeface="Roboto"/>
                <a:sym typeface="Roboto"/>
              </a:rPr>
              <a:t> Class provides following cryptographic hash function to find hash value of a text, they are:</a:t>
            </a:r>
            <a:endParaRPr sz="1400">
              <a:solidFill>
                <a:srgbClr val="171717"/>
              </a:solidFill>
              <a:highlight>
                <a:srgbClr val="FFFFFF"/>
              </a:highlight>
              <a:latin typeface="Roboto"/>
              <a:ea typeface="Roboto"/>
              <a:cs typeface="Roboto"/>
              <a:sym typeface="Roboto"/>
            </a:endParaRPr>
          </a:p>
          <a:p>
            <a:pPr indent="-304800" lvl="0" marL="800100" rtl="0" algn="l">
              <a:lnSpc>
                <a:spcPct val="115000"/>
              </a:lnSpc>
              <a:spcBef>
                <a:spcPts val="800"/>
              </a:spcBef>
              <a:spcAft>
                <a:spcPts val="0"/>
              </a:spcAft>
              <a:buClr>
                <a:srgbClr val="000000"/>
              </a:buClr>
              <a:buSzPts val="1200"/>
              <a:buFont typeface="Arial"/>
              <a:buAutoNum type="arabicPeriod"/>
            </a:pPr>
            <a:r>
              <a:rPr lang="en" sz="1400">
                <a:solidFill>
                  <a:srgbClr val="171717"/>
                </a:solidFill>
                <a:highlight>
                  <a:srgbClr val="FFFFFF"/>
                </a:highlight>
                <a:latin typeface="Roboto"/>
                <a:ea typeface="Roboto"/>
                <a:cs typeface="Roboto"/>
                <a:sym typeface="Roboto"/>
              </a:rPr>
              <a:t>MD5</a:t>
            </a:r>
            <a:endParaRPr sz="1400">
              <a:solidFill>
                <a:srgbClr val="171717"/>
              </a:solidFill>
              <a:highlight>
                <a:srgbClr val="FFFFFF"/>
              </a:highlight>
              <a:latin typeface="Roboto"/>
              <a:ea typeface="Roboto"/>
              <a:cs typeface="Roboto"/>
              <a:sym typeface="Roboto"/>
            </a:endParaRPr>
          </a:p>
          <a:p>
            <a:pPr indent="-304800" lvl="0" marL="800100" rtl="0" algn="l">
              <a:lnSpc>
                <a:spcPct val="115000"/>
              </a:lnSpc>
              <a:spcBef>
                <a:spcPts val="0"/>
              </a:spcBef>
              <a:spcAft>
                <a:spcPts val="0"/>
              </a:spcAft>
              <a:buClr>
                <a:srgbClr val="000000"/>
              </a:buClr>
              <a:buSzPts val="1200"/>
              <a:buFont typeface="Arial"/>
              <a:buAutoNum type="arabicPeriod"/>
            </a:pPr>
            <a:r>
              <a:rPr lang="en" sz="1400">
                <a:solidFill>
                  <a:srgbClr val="171717"/>
                </a:solidFill>
                <a:highlight>
                  <a:srgbClr val="FFFFFF"/>
                </a:highlight>
                <a:latin typeface="Roboto"/>
                <a:ea typeface="Roboto"/>
                <a:cs typeface="Roboto"/>
                <a:sym typeface="Roboto"/>
              </a:rPr>
              <a:t>SHA-1</a:t>
            </a:r>
            <a:endParaRPr sz="1400">
              <a:solidFill>
                <a:srgbClr val="171717"/>
              </a:solidFill>
              <a:highlight>
                <a:srgbClr val="FFFFFF"/>
              </a:highlight>
              <a:latin typeface="Roboto"/>
              <a:ea typeface="Roboto"/>
              <a:cs typeface="Roboto"/>
              <a:sym typeface="Roboto"/>
            </a:endParaRPr>
          </a:p>
          <a:p>
            <a:pPr indent="-304800" lvl="0" marL="800100" rtl="0" algn="l">
              <a:lnSpc>
                <a:spcPct val="115000"/>
              </a:lnSpc>
              <a:spcBef>
                <a:spcPts val="0"/>
              </a:spcBef>
              <a:spcAft>
                <a:spcPts val="0"/>
              </a:spcAft>
              <a:buClr>
                <a:srgbClr val="000000"/>
              </a:buClr>
              <a:buSzPts val="1200"/>
              <a:buFont typeface="Arial"/>
              <a:buAutoNum type="arabicPeriod"/>
            </a:pPr>
            <a:r>
              <a:rPr lang="en" sz="1400">
                <a:solidFill>
                  <a:srgbClr val="171717"/>
                </a:solidFill>
                <a:highlight>
                  <a:srgbClr val="FFFFFF"/>
                </a:highlight>
                <a:latin typeface="Roboto"/>
                <a:ea typeface="Roboto"/>
                <a:cs typeface="Roboto"/>
                <a:sym typeface="Roboto"/>
              </a:rPr>
              <a:t>SHA-256</a:t>
            </a:r>
            <a:endParaRPr sz="1400">
              <a:solidFill>
                <a:srgbClr val="171717"/>
              </a:solidFill>
              <a:highlight>
                <a:srgbClr val="FFFFFF"/>
              </a:highlight>
              <a:latin typeface="Roboto"/>
              <a:ea typeface="Roboto"/>
              <a:cs typeface="Roboto"/>
              <a:sym typeface="Roboto"/>
            </a:endParaRPr>
          </a:p>
          <a:p>
            <a:pPr indent="0" lvl="0" marL="0" rtl="0" algn="l">
              <a:lnSpc>
                <a:spcPct val="115000"/>
              </a:lnSpc>
              <a:spcBef>
                <a:spcPts val="3600"/>
              </a:spcBef>
              <a:spcAft>
                <a:spcPts val="1600"/>
              </a:spcAft>
              <a:buNone/>
            </a:pPr>
            <a:r>
              <a:t/>
            </a:r>
            <a:endParaRPr sz="1400">
              <a:solidFill>
                <a:srgbClr val="171717"/>
              </a:solidFill>
              <a:highlight>
                <a:srgbClr val="FFFFFF"/>
              </a:highlight>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idx="1" type="body"/>
          </p:nvPr>
        </p:nvSpPr>
        <p:spPr>
          <a:xfrm>
            <a:off x="729450" y="1299850"/>
            <a:ext cx="7688700" cy="148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171717"/>
                </a:solidFill>
                <a:highlight>
                  <a:schemeClr val="lt1"/>
                </a:highlight>
                <a:latin typeface="Roboto"/>
                <a:ea typeface="Roboto"/>
                <a:cs typeface="Roboto"/>
                <a:sym typeface="Roboto"/>
              </a:rPr>
              <a:t>This Algorithms are initialized in static method called getInstance(). After selecting the algorithm it calculate the digest value and return the results in byte array.</a:t>
            </a:r>
            <a:endParaRPr sz="1400">
              <a:solidFill>
                <a:srgbClr val="171717"/>
              </a:solidFill>
              <a:highlight>
                <a:schemeClr val="lt1"/>
              </a:highlight>
              <a:latin typeface="Roboto"/>
              <a:ea typeface="Roboto"/>
              <a:cs typeface="Roboto"/>
              <a:sym typeface="Roboto"/>
            </a:endParaRPr>
          </a:p>
          <a:p>
            <a:pPr indent="0" lvl="0" marL="0" rtl="0" algn="l">
              <a:spcBef>
                <a:spcPts val="800"/>
              </a:spcBef>
              <a:spcAft>
                <a:spcPts val="800"/>
              </a:spcAft>
              <a:buNone/>
            </a:pPr>
            <a:r>
              <a:rPr lang="en" sz="1400">
                <a:solidFill>
                  <a:srgbClr val="171717"/>
                </a:solidFill>
                <a:highlight>
                  <a:schemeClr val="lt1"/>
                </a:highlight>
                <a:latin typeface="Roboto"/>
                <a:ea typeface="Roboto"/>
                <a:cs typeface="Roboto"/>
                <a:sym typeface="Roboto"/>
              </a:rPr>
              <a:t>BigInteger class is used, which converts the resultant byte array into its sign-magnitude representation. This representation is converted into hex format to get the MessageDigest</a:t>
            </a:r>
            <a:endParaRPr/>
          </a:p>
        </p:txBody>
      </p:sp>
      <p:sp>
        <p:nvSpPr>
          <p:cNvPr id="135" name="Google Shape;135;p21"/>
          <p:cNvSpPr txBox="1"/>
          <p:nvPr/>
        </p:nvSpPr>
        <p:spPr>
          <a:xfrm>
            <a:off x="729450" y="2571750"/>
            <a:ext cx="68181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50">
                <a:highlight>
                  <a:srgbClr val="FFFFFF"/>
                </a:highlight>
                <a:latin typeface="Verdana"/>
                <a:ea typeface="Verdana"/>
                <a:cs typeface="Verdana"/>
                <a:sym typeface="Verdana"/>
              </a:rPr>
              <a:t>Input : hello world</a:t>
            </a:r>
            <a:endParaRPr b="1" sz="1150">
              <a:highlight>
                <a:srgbClr val="FFFFFF"/>
              </a:highlight>
              <a:latin typeface="Verdana"/>
              <a:ea typeface="Verdana"/>
              <a:cs typeface="Verdana"/>
              <a:sym typeface="Verdana"/>
            </a:endParaRPr>
          </a:p>
          <a:p>
            <a:pPr indent="0" lvl="0" marL="0" rtl="0" algn="l">
              <a:spcBef>
                <a:spcPts val="0"/>
              </a:spcBef>
              <a:spcAft>
                <a:spcPts val="0"/>
              </a:spcAft>
              <a:buNone/>
            </a:pPr>
            <a:r>
              <a:rPr b="1" lang="en" sz="1150">
                <a:highlight>
                  <a:srgbClr val="FFFFFF"/>
                </a:highlight>
                <a:latin typeface="Verdana"/>
                <a:ea typeface="Verdana"/>
                <a:cs typeface="Verdana"/>
                <a:sym typeface="Verdana"/>
              </a:rPr>
              <a:t>Output : </a:t>
            </a:r>
            <a:r>
              <a:rPr b="1" lang="en" sz="1150">
                <a:solidFill>
                  <a:srgbClr val="FF0000"/>
                </a:solidFill>
                <a:highlight>
                  <a:srgbClr val="FFFFFF"/>
                </a:highlight>
                <a:latin typeface="Verdana"/>
                <a:ea typeface="Verdana"/>
                <a:cs typeface="Verdana"/>
                <a:sym typeface="Verdana"/>
              </a:rPr>
              <a:t>b94d27b9934d3e08a52e52d7da7dabfac484efe37a5380ee9088f7ace2efcde9</a:t>
            </a:r>
            <a:endParaRPr b="1" sz="1150">
              <a:solidFill>
                <a:srgbClr val="FF0000"/>
              </a:solidFill>
              <a:highlight>
                <a:srgbClr val="FFFFFF"/>
              </a:highlight>
              <a:latin typeface="Verdana"/>
              <a:ea typeface="Verdana"/>
              <a:cs typeface="Verdana"/>
              <a:sym typeface="Verdana"/>
            </a:endParaRPr>
          </a:p>
          <a:p>
            <a:pPr indent="0" lvl="0" marL="0" rtl="0" algn="l">
              <a:spcBef>
                <a:spcPts val="0"/>
              </a:spcBef>
              <a:spcAft>
                <a:spcPts val="0"/>
              </a:spcAft>
              <a:buNone/>
            </a:pPr>
            <a:r>
              <a:t/>
            </a:r>
            <a:endParaRPr b="1" sz="1150">
              <a:highlight>
                <a:srgbClr val="FFFFFF"/>
              </a:highlight>
              <a:latin typeface="Verdana"/>
              <a:ea typeface="Verdana"/>
              <a:cs typeface="Verdana"/>
              <a:sym typeface="Verdana"/>
            </a:endParaRPr>
          </a:p>
          <a:p>
            <a:pPr indent="0" lvl="0" marL="0" rtl="0" algn="l">
              <a:spcBef>
                <a:spcPts val="0"/>
              </a:spcBef>
              <a:spcAft>
                <a:spcPts val="0"/>
              </a:spcAft>
              <a:buNone/>
            </a:pPr>
            <a:r>
              <a:rPr b="1" lang="en" sz="1150">
                <a:highlight>
                  <a:srgbClr val="FFFFFF"/>
                </a:highlight>
                <a:latin typeface="Verdana"/>
                <a:ea typeface="Verdana"/>
                <a:cs typeface="Verdana"/>
                <a:sym typeface="Verdana"/>
              </a:rPr>
              <a:t>Input : GeeksForGeeks</a:t>
            </a:r>
            <a:endParaRPr b="1" sz="1150">
              <a:highlight>
                <a:srgbClr val="FFFFFF"/>
              </a:highlight>
              <a:latin typeface="Verdana"/>
              <a:ea typeface="Verdana"/>
              <a:cs typeface="Verdana"/>
              <a:sym typeface="Verdana"/>
            </a:endParaRPr>
          </a:p>
          <a:p>
            <a:pPr indent="0" lvl="0" marL="101600" marR="101600" rtl="0" algn="l">
              <a:lnSpc>
                <a:spcPct val="158000"/>
              </a:lnSpc>
              <a:spcBef>
                <a:spcPts val="0"/>
              </a:spcBef>
              <a:spcAft>
                <a:spcPts val="800"/>
              </a:spcAft>
              <a:buNone/>
            </a:pPr>
            <a:r>
              <a:rPr b="1" lang="en" sz="1150">
                <a:highlight>
                  <a:srgbClr val="FFFFFF"/>
                </a:highlight>
                <a:latin typeface="Verdana"/>
                <a:ea typeface="Verdana"/>
                <a:cs typeface="Verdana"/>
                <a:sym typeface="Verdana"/>
              </a:rPr>
              <a:t>Output : </a:t>
            </a:r>
            <a:r>
              <a:rPr b="1" lang="en" sz="1150">
                <a:solidFill>
                  <a:srgbClr val="FF0000"/>
                </a:solidFill>
                <a:highlight>
                  <a:srgbClr val="FFFFFF"/>
                </a:highlight>
                <a:latin typeface="Verdana"/>
                <a:ea typeface="Verdana"/>
                <a:cs typeface="Verdana"/>
                <a:sym typeface="Verdana"/>
              </a:rPr>
              <a:t>112e476505aab51b05aeb2246c02a11df03e1187e886f7c55d4e9935c290ade</a:t>
            </a:r>
            <a:endParaRPr b="1" sz="1150">
              <a:solidFill>
                <a:srgbClr val="FF0000"/>
              </a:solidFill>
              <a:highlight>
                <a:srgbClr val="FFFFFF"/>
              </a:highlight>
              <a:latin typeface="Verdana"/>
              <a:ea typeface="Verdana"/>
              <a:cs typeface="Verdana"/>
              <a:sym typeface="Verdana"/>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