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0" r:id="rId1"/>
  </p:sldMasterIdLst>
  <p:notesMasterIdLst>
    <p:notesMasterId r:id="rId13"/>
  </p:notesMasterIdLst>
  <p:handoutMasterIdLst>
    <p:handoutMasterId r:id="rId14"/>
  </p:handoutMasterIdLst>
  <p:sldIdLst>
    <p:sldId id="303" r:id="rId2"/>
    <p:sldId id="293" r:id="rId3"/>
    <p:sldId id="294" r:id="rId4"/>
    <p:sldId id="295" r:id="rId5"/>
    <p:sldId id="308" r:id="rId6"/>
    <p:sldId id="304" r:id="rId7"/>
    <p:sldId id="305" r:id="rId8"/>
    <p:sldId id="297" r:id="rId9"/>
    <p:sldId id="306" r:id="rId10"/>
    <p:sldId id="307" r:id="rId11"/>
    <p:sldId id="298" r:id="rId12"/>
  </p:sldIdLst>
  <p:sldSz cx="9144000" cy="6858000" type="screen4x3"/>
  <p:notesSz cx="6858000" cy="9144000"/>
  <p:defaultTextStyle>
    <a:defPPr>
      <a:defRPr lang="en-US"/>
    </a:defPPr>
    <a:lvl1pPr algn="ctr" rtl="0" fontAlgn="base">
      <a:spcBef>
        <a:spcPct val="20000"/>
      </a:spcBef>
      <a:spcAft>
        <a:spcPct val="0"/>
      </a:spcAft>
      <a:defRPr sz="1600" kern="1200">
        <a:solidFill>
          <a:schemeClr val="tx1"/>
        </a:solidFill>
        <a:latin typeface="Comic Sans MS" pitchFamily="66" charset="0"/>
        <a:ea typeface="+mn-ea"/>
        <a:cs typeface="+mn-cs"/>
      </a:defRPr>
    </a:lvl1pPr>
    <a:lvl2pPr marL="457200" algn="ctr" rtl="0" fontAlgn="base">
      <a:spcBef>
        <a:spcPct val="20000"/>
      </a:spcBef>
      <a:spcAft>
        <a:spcPct val="0"/>
      </a:spcAft>
      <a:defRPr sz="1600" kern="1200">
        <a:solidFill>
          <a:schemeClr val="tx1"/>
        </a:solidFill>
        <a:latin typeface="Comic Sans MS" pitchFamily="66" charset="0"/>
        <a:ea typeface="+mn-ea"/>
        <a:cs typeface="+mn-cs"/>
      </a:defRPr>
    </a:lvl2pPr>
    <a:lvl3pPr marL="914400" algn="ctr" rtl="0" fontAlgn="base">
      <a:spcBef>
        <a:spcPct val="20000"/>
      </a:spcBef>
      <a:spcAft>
        <a:spcPct val="0"/>
      </a:spcAft>
      <a:defRPr sz="1600" kern="1200">
        <a:solidFill>
          <a:schemeClr val="tx1"/>
        </a:solidFill>
        <a:latin typeface="Comic Sans MS" pitchFamily="66" charset="0"/>
        <a:ea typeface="+mn-ea"/>
        <a:cs typeface="+mn-cs"/>
      </a:defRPr>
    </a:lvl3pPr>
    <a:lvl4pPr marL="1371600" algn="ctr" rtl="0" fontAlgn="base">
      <a:spcBef>
        <a:spcPct val="20000"/>
      </a:spcBef>
      <a:spcAft>
        <a:spcPct val="0"/>
      </a:spcAft>
      <a:defRPr sz="1600" kern="1200">
        <a:solidFill>
          <a:schemeClr val="tx1"/>
        </a:solidFill>
        <a:latin typeface="Comic Sans MS" pitchFamily="66" charset="0"/>
        <a:ea typeface="+mn-ea"/>
        <a:cs typeface="+mn-cs"/>
      </a:defRPr>
    </a:lvl4pPr>
    <a:lvl5pPr marL="1828800" algn="ctr" rtl="0" fontAlgn="base">
      <a:spcBef>
        <a:spcPct val="20000"/>
      </a:spcBef>
      <a:spcAft>
        <a:spcPct val="0"/>
      </a:spcAft>
      <a:defRPr sz="1600" kern="1200">
        <a:solidFill>
          <a:schemeClr val="tx1"/>
        </a:solidFill>
        <a:latin typeface="Comic Sans MS" pitchFamily="66" charset="0"/>
        <a:ea typeface="+mn-ea"/>
        <a:cs typeface="+mn-cs"/>
      </a:defRPr>
    </a:lvl5pPr>
    <a:lvl6pPr marL="2286000" algn="l" defTabSz="914400" rtl="0" eaLnBrk="1" latinLnBrk="0" hangingPunct="1">
      <a:defRPr sz="1600" kern="1200">
        <a:solidFill>
          <a:schemeClr val="tx1"/>
        </a:solidFill>
        <a:latin typeface="Comic Sans MS" pitchFamily="66" charset="0"/>
        <a:ea typeface="+mn-ea"/>
        <a:cs typeface="+mn-cs"/>
      </a:defRPr>
    </a:lvl6pPr>
    <a:lvl7pPr marL="2743200" algn="l" defTabSz="914400" rtl="0" eaLnBrk="1" latinLnBrk="0" hangingPunct="1">
      <a:defRPr sz="1600" kern="1200">
        <a:solidFill>
          <a:schemeClr val="tx1"/>
        </a:solidFill>
        <a:latin typeface="Comic Sans MS" pitchFamily="66" charset="0"/>
        <a:ea typeface="+mn-ea"/>
        <a:cs typeface="+mn-cs"/>
      </a:defRPr>
    </a:lvl7pPr>
    <a:lvl8pPr marL="3200400" algn="l" defTabSz="914400" rtl="0" eaLnBrk="1" latinLnBrk="0" hangingPunct="1">
      <a:defRPr sz="1600" kern="1200">
        <a:solidFill>
          <a:schemeClr val="tx1"/>
        </a:solidFill>
        <a:latin typeface="Comic Sans MS" pitchFamily="66" charset="0"/>
        <a:ea typeface="+mn-ea"/>
        <a:cs typeface="+mn-cs"/>
      </a:defRPr>
    </a:lvl8pPr>
    <a:lvl9pPr marL="3657600" algn="l" defTabSz="914400" rtl="0" eaLnBrk="1" latinLnBrk="0" hangingPunct="1">
      <a:defRPr sz="16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00000"/>
    <a:srgbClr val="FF0000"/>
    <a:srgbClr val="FF99FF"/>
    <a:srgbClr val="00FFFF"/>
    <a:srgbClr val="FF9966"/>
    <a:srgbClr val="FFFF00"/>
    <a:srgbClr val="FFCC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33" autoAdjust="0"/>
  </p:normalViewPr>
  <p:slideViewPr>
    <p:cSldViewPr>
      <p:cViewPr>
        <p:scale>
          <a:sx n="80" d="100"/>
          <a:sy n="80" d="100"/>
        </p:scale>
        <p:origin x="-21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A753802-78EE-46BF-96F4-A9A3AED93958}" type="slidenum">
              <a:rPr lang="zh-CN" altLang="en-US"/>
              <a:pPr>
                <a:defRPr/>
              </a:pPr>
              <a:t>‹#›</a:t>
            </a:fld>
            <a:endParaRPr lang="en-US" altLang="zh-CN"/>
          </a:p>
        </p:txBody>
      </p:sp>
    </p:spTree>
    <p:extLst>
      <p:ext uri="{BB962C8B-B14F-4D97-AF65-F5344CB8AC3E}">
        <p14:creationId xmlns="" xmlns:p14="http://schemas.microsoft.com/office/powerpoint/2010/main" val="3799541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pPr>
              <a:defRPr/>
            </a:pPr>
            <a:fld id="{EC118802-21EF-44B3-B6B3-9695624EEE7C}" type="slidenum">
              <a:rPr lang="zh-CN" altLang="en-US"/>
              <a:pPr>
                <a:defRPr/>
              </a:pPr>
              <a:t>‹#›</a:t>
            </a:fld>
            <a:endParaRPr lang="en-US" altLang="zh-CN"/>
          </a:p>
        </p:txBody>
      </p:sp>
    </p:spTree>
    <p:extLst>
      <p:ext uri="{BB962C8B-B14F-4D97-AF65-F5344CB8AC3E}">
        <p14:creationId xmlns="" xmlns:p14="http://schemas.microsoft.com/office/powerpoint/2010/main" val="3531708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C118802-21EF-44B3-B6B3-9695624EEE7C}" type="slidenum">
              <a:rPr lang="zh-CN" altLang="en-US" smtClean="0"/>
              <a:pPr>
                <a:defRPr/>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r>
              <a:rPr lang="en-US" smtClean="0"/>
              <a:t>CprE 458/558: Real-Time Systems (G. Manimaran)</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FD164AD0-AABD-404C-A671-8864FEFB10E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CprE 458/558: Real-Time Systems (G. Manimaran)</a:t>
            </a:r>
            <a:endParaRPr lang="en-US"/>
          </a:p>
        </p:txBody>
      </p:sp>
      <p:sp>
        <p:nvSpPr>
          <p:cNvPr id="6" name="Slide Number Placeholder 5"/>
          <p:cNvSpPr>
            <a:spLocks noGrp="1"/>
          </p:cNvSpPr>
          <p:nvPr>
            <p:ph type="sldNum" sz="quarter" idx="12"/>
          </p:nvPr>
        </p:nvSpPr>
        <p:spPr/>
        <p:txBody>
          <a:bodyPr/>
          <a:lstStyle/>
          <a:p>
            <a:pPr>
              <a:defRPr/>
            </a:pPr>
            <a:fld id="{B7E69A16-A38B-4F37-A5F6-937530B5C0E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CprE 458/558: Real-Time Systems (G. Manimaran)</a:t>
            </a:r>
            <a:endParaRPr lang="en-US"/>
          </a:p>
        </p:txBody>
      </p:sp>
      <p:sp>
        <p:nvSpPr>
          <p:cNvPr id="6" name="Slide Number Placeholder 5"/>
          <p:cNvSpPr>
            <a:spLocks noGrp="1"/>
          </p:cNvSpPr>
          <p:nvPr>
            <p:ph type="sldNum" sz="quarter" idx="12"/>
          </p:nvPr>
        </p:nvSpPr>
        <p:spPr/>
        <p:txBody>
          <a:bodyPr/>
          <a:lstStyle/>
          <a:p>
            <a:pPr>
              <a:defRPr/>
            </a:pPr>
            <a:fld id="{EF67A536-75FC-414A-A130-B6A8B4C2A64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CprE 458/558: Real-Time Systems (G. Manimaran)</a:t>
            </a:r>
            <a:endParaRPr lang="en-US"/>
          </a:p>
        </p:txBody>
      </p:sp>
      <p:sp>
        <p:nvSpPr>
          <p:cNvPr id="6" name="Slide Number Placeholder 5"/>
          <p:cNvSpPr>
            <a:spLocks noGrp="1"/>
          </p:cNvSpPr>
          <p:nvPr>
            <p:ph type="sldNum" sz="quarter" idx="12"/>
          </p:nvPr>
        </p:nvSpPr>
        <p:spPr/>
        <p:txBody>
          <a:bodyPr/>
          <a:lstStyle/>
          <a:p>
            <a:pPr>
              <a:defRPr/>
            </a:pPr>
            <a:fld id="{F0EF1763-AF9B-4BA5-B814-9FE8DB3481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CprE 458/558: Real-Time Systems (G. Manimaran)</a:t>
            </a:r>
            <a:endParaRPr lang="en-US"/>
          </a:p>
        </p:txBody>
      </p:sp>
      <p:sp>
        <p:nvSpPr>
          <p:cNvPr id="6" name="Slide Number Placeholder 5"/>
          <p:cNvSpPr>
            <a:spLocks noGrp="1"/>
          </p:cNvSpPr>
          <p:nvPr>
            <p:ph type="sldNum" sz="quarter" idx="12"/>
          </p:nvPr>
        </p:nvSpPr>
        <p:spPr/>
        <p:txBody>
          <a:bodyPr/>
          <a:lstStyle/>
          <a:p>
            <a:pPr>
              <a:defRPr/>
            </a:pPr>
            <a:fld id="{DC7EED34-35F7-4ACD-904B-8E365BCB625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CprE 458/558: Real-Time Systems (G. Manimaran)</a:t>
            </a:r>
            <a:endParaRPr lang="en-US"/>
          </a:p>
        </p:txBody>
      </p:sp>
      <p:sp>
        <p:nvSpPr>
          <p:cNvPr id="7" name="Slide Number Placeholder 6"/>
          <p:cNvSpPr>
            <a:spLocks noGrp="1"/>
          </p:cNvSpPr>
          <p:nvPr>
            <p:ph type="sldNum" sz="quarter" idx="12"/>
          </p:nvPr>
        </p:nvSpPr>
        <p:spPr/>
        <p:txBody>
          <a:bodyPr/>
          <a:lstStyle/>
          <a:p>
            <a:pPr>
              <a:defRPr/>
            </a:pPr>
            <a:fld id="{4FC9BDF0-5958-49B0-AF3B-382F050BD6D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EEB74B0B-9900-42AE-B98A-A29179B52771}"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r>
              <a:rPr lang="en-US" smtClean="0"/>
              <a:t>CprE 458/558: Real-Time Systems (G. Manimaran)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r>
              <a:rPr lang="en-US" smtClean="0"/>
              <a:t>CprE 458/558: Real-Time Systems (G. Manimaran)</a:t>
            </a: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6F5E4457-BA1F-4729-91ED-38D099F46B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CprE 458/558: Real-Time Systems (G. Manimaran)</a:t>
            </a:r>
            <a:endParaRPr lang="en-US"/>
          </a:p>
        </p:txBody>
      </p:sp>
      <p:sp>
        <p:nvSpPr>
          <p:cNvPr id="4" name="Slide Number Placeholder 3"/>
          <p:cNvSpPr>
            <a:spLocks noGrp="1"/>
          </p:cNvSpPr>
          <p:nvPr>
            <p:ph type="sldNum" sz="quarter" idx="12"/>
          </p:nvPr>
        </p:nvSpPr>
        <p:spPr/>
        <p:txBody>
          <a:bodyPr/>
          <a:lstStyle/>
          <a:p>
            <a:pPr>
              <a:defRPr/>
            </a:pPr>
            <a:fld id="{D1E6B22F-B708-4BF3-A009-478AF34AF4E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CprE 458/558: Real-Time Systems (G. Manimaran)</a:t>
            </a:r>
            <a:endParaRPr lang="en-US"/>
          </a:p>
        </p:txBody>
      </p:sp>
      <p:sp>
        <p:nvSpPr>
          <p:cNvPr id="7" name="Slide Number Placeholder 6"/>
          <p:cNvSpPr>
            <a:spLocks noGrp="1"/>
          </p:cNvSpPr>
          <p:nvPr>
            <p:ph type="sldNum" sz="quarter" idx="12"/>
          </p:nvPr>
        </p:nvSpPr>
        <p:spPr/>
        <p:txBody>
          <a:bodyPr/>
          <a:lstStyle/>
          <a:p>
            <a:pPr>
              <a:defRPr/>
            </a:pPr>
            <a:fld id="{CCF7139D-4C8E-489A-8395-0009FCEBBA3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CprE 458/558: Real-Time Systems (G. Manimaran)</a:t>
            </a:r>
            <a:endParaRPr lang="en-US"/>
          </a:p>
        </p:txBody>
      </p:sp>
      <p:sp>
        <p:nvSpPr>
          <p:cNvPr id="7" name="Slide Number Placeholder 6"/>
          <p:cNvSpPr>
            <a:spLocks noGrp="1"/>
          </p:cNvSpPr>
          <p:nvPr>
            <p:ph type="sldNum" sz="quarter" idx="12"/>
          </p:nvPr>
        </p:nvSpPr>
        <p:spPr/>
        <p:txBody>
          <a:bodyPr/>
          <a:lstStyle/>
          <a:p>
            <a:pPr>
              <a:defRPr/>
            </a:pPr>
            <a:fld id="{D06F1DC7-24B0-42C4-A940-A8A1C3F133C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r>
              <a:rPr lang="en-US" smtClean="0"/>
              <a:t>CprE 458/558: Real-Time Systems (G. Manimaran)</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94328DC9-8B55-4DE5-B04A-CFB174984DA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idx="1"/>
          </p:nvPr>
        </p:nvSpPr>
        <p:spPr>
          <a:xfrm>
            <a:off x="685800" y="171450"/>
            <a:ext cx="7772400" cy="5924550"/>
          </a:xfrm>
        </p:spPr>
        <p:txBody>
          <a:bodyPr/>
          <a:lstStyle/>
          <a:p>
            <a:pPr algn="ctr">
              <a:lnSpc>
                <a:spcPct val="90000"/>
              </a:lnSpc>
              <a:buFontTx/>
              <a:buNone/>
            </a:pPr>
            <a:endParaRPr lang="en-US" sz="1600" b="1" u="sng" dirty="0" smtClean="0">
              <a:latin typeface="Times New Roman" pitchFamily="18" charset="0"/>
              <a:cs typeface="Times New Roman" pitchFamily="18" charset="0"/>
            </a:endParaRPr>
          </a:p>
          <a:p>
            <a:pPr algn="ctr">
              <a:lnSpc>
                <a:spcPct val="90000"/>
              </a:lnSpc>
              <a:buFontTx/>
              <a:buNone/>
            </a:pPr>
            <a:endParaRPr lang="en-US" sz="1600" b="1" u="sng" dirty="0">
              <a:latin typeface="Times New Roman" pitchFamily="18" charset="0"/>
              <a:cs typeface="Times New Roman" pitchFamily="18" charset="0"/>
            </a:endParaRPr>
          </a:p>
          <a:p>
            <a:pPr algn="ctr">
              <a:lnSpc>
                <a:spcPct val="90000"/>
              </a:lnSpc>
              <a:buFontTx/>
              <a:buNone/>
            </a:pPr>
            <a:endParaRPr lang="en-US" sz="1600" b="1" u="sng" dirty="0" smtClean="0">
              <a:latin typeface="Times New Roman" pitchFamily="18" charset="0"/>
              <a:cs typeface="Times New Roman" pitchFamily="18" charset="0"/>
            </a:endParaRPr>
          </a:p>
          <a:p>
            <a:pPr algn="ctr">
              <a:lnSpc>
                <a:spcPct val="90000"/>
              </a:lnSpc>
              <a:buFontTx/>
              <a:buNone/>
            </a:pPr>
            <a:endParaRPr lang="en-US" sz="1600" b="1" u="sng" dirty="0" smtClean="0">
              <a:latin typeface="Times New Roman" pitchFamily="18" charset="0"/>
              <a:cs typeface="Times New Roman" pitchFamily="18" charset="0"/>
            </a:endParaRPr>
          </a:p>
          <a:p>
            <a:pPr algn="ctr">
              <a:lnSpc>
                <a:spcPct val="90000"/>
              </a:lnSpc>
              <a:buFontTx/>
              <a:buNone/>
            </a:pPr>
            <a:r>
              <a:rPr lang="en-US" sz="1600" b="1" u="sng" dirty="0" smtClean="0">
                <a:latin typeface="Times New Roman" pitchFamily="18" charset="0"/>
                <a:cs typeface="Times New Roman" pitchFamily="18" charset="0"/>
              </a:rPr>
              <a:t>Traffic Shaping</a:t>
            </a:r>
          </a:p>
          <a:p>
            <a:pPr marL="0" indent="0">
              <a:lnSpc>
                <a:spcPct val="90000"/>
              </a:lnSpc>
              <a:buNone/>
            </a:pPr>
            <a:endParaRPr lang="en-US" sz="1600" dirty="0" smtClean="0">
              <a:latin typeface="Times New Roman" pitchFamily="18" charset="0"/>
              <a:cs typeface="Times New Roman" pitchFamily="18" charset="0"/>
            </a:endParaRPr>
          </a:p>
          <a:p>
            <a:pPr marL="0" indent="0">
              <a:lnSpc>
                <a:spcPct val="90000"/>
              </a:lnSpc>
              <a:buNone/>
            </a:pPr>
            <a:endParaRPr lang="en-US" sz="1600" dirty="0">
              <a:latin typeface="Times New Roman" pitchFamily="18" charset="0"/>
              <a:cs typeface="Times New Roman" pitchFamily="18" charset="0"/>
            </a:endParaRPr>
          </a:p>
          <a:p>
            <a:pPr marL="0" indent="0">
              <a:lnSpc>
                <a:spcPct val="90000"/>
              </a:lnSpc>
              <a:buNone/>
            </a:pPr>
            <a:endParaRPr lang="en-US" sz="1600" dirty="0" smtClean="0">
              <a:latin typeface="Times New Roman" pitchFamily="18" charset="0"/>
              <a:cs typeface="Times New Roman" pitchFamily="18" charset="0"/>
            </a:endParaRPr>
          </a:p>
          <a:p>
            <a:pPr marL="0" indent="0">
              <a:lnSpc>
                <a:spcPct val="90000"/>
              </a:lnSpc>
              <a:buNone/>
            </a:pPr>
            <a:endParaRPr lang="en-US" sz="1600" dirty="0" smtClean="0">
              <a:latin typeface="Times New Roman" pitchFamily="18" charset="0"/>
              <a:cs typeface="Times New Roman" pitchFamily="18" charset="0"/>
            </a:endParaRPr>
          </a:p>
          <a:p>
            <a:pPr algn="just">
              <a:lnSpc>
                <a:spcPct val="90000"/>
              </a:lnSpc>
            </a:pPr>
            <a:r>
              <a:rPr lang="en-US" sz="1400" dirty="0" smtClean="0">
                <a:latin typeface="Times New Roman" pitchFamily="18" charset="0"/>
                <a:cs typeface="Times New Roman" pitchFamily="18" charset="0"/>
              </a:rPr>
              <a:t>It is about regulating average rate of data flow.</a:t>
            </a:r>
          </a:p>
          <a:p>
            <a:pPr algn="just">
              <a:lnSpc>
                <a:spcPct val="90000"/>
              </a:lnSpc>
            </a:pPr>
            <a:endParaRPr lang="en-US" sz="1400" dirty="0">
              <a:latin typeface="Times New Roman" pitchFamily="18" charset="0"/>
              <a:cs typeface="Times New Roman" pitchFamily="18" charset="0"/>
            </a:endParaRPr>
          </a:p>
          <a:p>
            <a:pPr algn="just">
              <a:lnSpc>
                <a:spcPct val="90000"/>
              </a:lnSpc>
            </a:pPr>
            <a:r>
              <a:rPr lang="en-US" sz="1400" dirty="0" smtClean="0">
                <a:latin typeface="Times New Roman" pitchFamily="18" charset="0"/>
                <a:cs typeface="Times New Roman" pitchFamily="18" charset="0"/>
              </a:rPr>
              <a:t>It is a method of congestion control</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by providing shape to data flow before entering the packet into the network.</a:t>
            </a:r>
          </a:p>
          <a:p>
            <a:pPr algn="just">
              <a:lnSpc>
                <a:spcPct val="90000"/>
              </a:lnSpc>
            </a:pPr>
            <a:endParaRPr lang="en-US" sz="1400" dirty="0" smtClean="0">
              <a:latin typeface="Times New Roman" pitchFamily="18" charset="0"/>
              <a:cs typeface="Times New Roman" pitchFamily="18" charset="0"/>
            </a:endParaRPr>
          </a:p>
          <a:p>
            <a:pPr algn="just">
              <a:lnSpc>
                <a:spcPct val="90000"/>
              </a:lnSpc>
            </a:pPr>
            <a:r>
              <a:rPr lang="en-US" sz="1400" dirty="0">
                <a:latin typeface="Times New Roman" pitchFamily="18" charset="0"/>
                <a:cs typeface="Times New Roman" pitchFamily="18" charset="0"/>
              </a:rPr>
              <a:t>At connection set-up time, the sender and carrier negotiate a traffic pattern (shape)</a:t>
            </a:r>
          </a:p>
          <a:p>
            <a:pPr algn="just">
              <a:lnSpc>
                <a:spcPct val="90000"/>
              </a:lnSpc>
            </a:pPr>
            <a:endParaRPr lang="en-US" sz="1400" dirty="0">
              <a:latin typeface="Times New Roman" pitchFamily="18" charset="0"/>
              <a:cs typeface="Times New Roman" pitchFamily="18" charset="0"/>
            </a:endParaRPr>
          </a:p>
          <a:p>
            <a:pPr algn="just">
              <a:lnSpc>
                <a:spcPct val="90000"/>
              </a:lnSpc>
            </a:pPr>
            <a:r>
              <a:rPr lang="en-US" sz="1400" dirty="0" smtClean="0">
                <a:latin typeface="Times New Roman" pitchFamily="18" charset="0"/>
                <a:cs typeface="Times New Roman" pitchFamily="18" charset="0"/>
              </a:rPr>
              <a:t>There are two types of  Traffic shaping algorithm :-</a:t>
            </a:r>
          </a:p>
          <a:p>
            <a:pPr algn="just">
              <a:lnSpc>
                <a:spcPct val="90000"/>
              </a:lnSpc>
            </a:pPr>
            <a:endParaRPr lang="en-US" sz="1400" dirty="0">
              <a:latin typeface="Times New Roman" pitchFamily="18" charset="0"/>
              <a:cs typeface="Times New Roman" pitchFamily="18" charset="0"/>
            </a:endParaRPr>
          </a:p>
          <a:p>
            <a:pPr lvl="1" algn="just">
              <a:lnSpc>
                <a:spcPct val="90000"/>
              </a:lnSpc>
            </a:pPr>
            <a:r>
              <a:rPr lang="en-US" sz="1400" dirty="0" smtClean="0">
                <a:solidFill>
                  <a:schemeClr val="tx1"/>
                </a:solidFill>
                <a:latin typeface="Times New Roman" pitchFamily="18" charset="0"/>
                <a:cs typeface="Times New Roman" pitchFamily="18" charset="0"/>
              </a:rPr>
              <a:t>1.  </a:t>
            </a:r>
            <a:r>
              <a:rPr lang="en-US" sz="1400" b="1" dirty="0" smtClean="0">
                <a:solidFill>
                  <a:schemeClr val="tx1"/>
                </a:solidFill>
                <a:latin typeface="Times New Roman" pitchFamily="18" charset="0"/>
                <a:cs typeface="Times New Roman" pitchFamily="18" charset="0"/>
              </a:rPr>
              <a:t>Leaky Bucket Algorithm.</a:t>
            </a:r>
          </a:p>
          <a:p>
            <a:pPr lvl="1" algn="just">
              <a:lnSpc>
                <a:spcPct val="90000"/>
              </a:lnSpc>
            </a:pPr>
            <a:endParaRPr lang="en-US" sz="1400" b="1" dirty="0">
              <a:solidFill>
                <a:schemeClr val="tx1"/>
              </a:solidFill>
              <a:latin typeface="Times New Roman" pitchFamily="18" charset="0"/>
              <a:cs typeface="Times New Roman" pitchFamily="18" charset="0"/>
            </a:endParaRPr>
          </a:p>
          <a:p>
            <a:pPr lvl="1" algn="just">
              <a:lnSpc>
                <a:spcPct val="90000"/>
              </a:lnSpc>
            </a:pPr>
            <a:r>
              <a:rPr lang="en-US" sz="1400" dirty="0" smtClean="0">
                <a:solidFill>
                  <a:schemeClr val="tx1"/>
                </a:solidFill>
                <a:latin typeface="Times New Roman" pitchFamily="18" charset="0"/>
                <a:cs typeface="Times New Roman" pitchFamily="18" charset="0"/>
              </a:rPr>
              <a:t>2.  </a:t>
            </a:r>
            <a:r>
              <a:rPr lang="en-US" sz="1400" b="1" dirty="0" smtClean="0">
                <a:solidFill>
                  <a:schemeClr val="tx1"/>
                </a:solidFill>
                <a:latin typeface="Times New Roman" pitchFamily="18" charset="0"/>
                <a:cs typeface="Times New Roman" pitchFamily="18" charset="0"/>
              </a:rPr>
              <a:t>Token Bucket Algorithm</a:t>
            </a:r>
            <a:endParaRPr lang="en-US" sz="1400" b="1" dirty="0">
              <a:solidFill>
                <a:schemeClr val="tx1"/>
              </a:solidFill>
              <a:latin typeface="Times New Roman" pitchFamily="18" charset="0"/>
              <a:cs typeface="Times New Roman" pitchFamily="18" charset="0"/>
            </a:endParaRPr>
          </a:p>
        </p:txBody>
      </p:sp>
      <p:sp>
        <p:nvSpPr>
          <p:cNvPr id="5" name="Slide Number Placeholder 5"/>
          <p:cNvSpPr>
            <a:spLocks noGrp="1"/>
          </p:cNvSpPr>
          <p:nvPr>
            <p:ph type="sldNum" sz="quarter" idx="12"/>
          </p:nvPr>
        </p:nvSpPr>
        <p:spPr/>
        <p:txBody>
          <a:bodyPr>
            <a:normAutofit/>
          </a:bodyPr>
          <a:lstStyle/>
          <a:p>
            <a:pPr>
              <a:defRPr/>
            </a:pPr>
            <a:fld id="{9B1E110F-3428-42D6-ADB6-E2CC30EC1457}" type="slidenum">
              <a:rPr lang="en-US"/>
              <a:pPr>
                <a:defRPr/>
              </a:pPr>
              <a:t>1</a:t>
            </a:fld>
            <a:endParaRPr lang="en-US"/>
          </a:p>
        </p:txBody>
      </p:sp>
    </p:spTree>
    <p:extLst>
      <p:ext uri="{BB962C8B-B14F-4D97-AF65-F5344CB8AC3E}">
        <p14:creationId xmlns="" xmlns:p14="http://schemas.microsoft.com/office/powerpoint/2010/main" val="4030249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62000"/>
          </a:xfrm>
        </p:spPr>
        <p:txBody>
          <a:bodyPr>
            <a:normAutofit/>
          </a:bodyPr>
          <a:lstStyle/>
          <a:p>
            <a:pPr algn="ctr"/>
            <a:r>
              <a:rPr lang="en-US" sz="1600" b="1" u="sng" dirty="0" smtClean="0">
                <a:solidFill>
                  <a:schemeClr val="tx1"/>
                </a:solidFill>
                <a:latin typeface="Times New Roman" pitchFamily="18" charset="0"/>
                <a:cs typeface="Times New Roman" pitchFamily="18" charset="0"/>
              </a:rPr>
              <a:t>Token Bucket Algorithm </a:t>
            </a:r>
            <a:endParaRPr lang="en-US" sz="1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rmAutofit/>
          </a:bodyPr>
          <a:lstStyle/>
          <a:p>
            <a:pPr marL="0" indent="0">
              <a:buNone/>
            </a:pPr>
            <a:endParaRPr lang="en-US" sz="1600" b="1"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Example</a:t>
            </a:r>
          </a:p>
          <a:p>
            <a:pPr marL="0" indent="0" algn="just">
              <a:buNone/>
            </a:pPr>
            <a:r>
              <a:rPr lang="en-US" sz="1400" dirty="0" smtClean="0">
                <a:latin typeface="Times New Roman" pitchFamily="18" charset="0"/>
                <a:cs typeface="Times New Roman" pitchFamily="18" charset="0"/>
              </a:rPr>
              <a:t>Consider a frame relay network having a capacity of 1Mb of data is arriving at the rate of 25mbps for 40msec.The Token arrival rate is 2mbps and the capacity of  bucket is 500 kb with maximum output rate 25mbps.Calculate </a:t>
            </a:r>
          </a:p>
          <a:p>
            <a:pPr marL="342900" indent="-342900" algn="just">
              <a:buNone/>
            </a:pPr>
            <a:r>
              <a:rPr lang="en-US" sz="1400" dirty="0" smtClean="0">
                <a:latin typeface="Times New Roman" pitchFamily="18" charset="0"/>
                <a:cs typeface="Times New Roman" pitchFamily="18" charset="0"/>
              </a:rPr>
              <a:t>1.  The Burst Length.</a:t>
            </a:r>
          </a:p>
          <a:p>
            <a:pPr marL="342900" indent="-342900" algn="just">
              <a:buNone/>
            </a:pPr>
            <a:r>
              <a:rPr lang="en-US" sz="1400" dirty="0" smtClean="0">
                <a:latin typeface="Times New Roman" pitchFamily="18" charset="0"/>
                <a:cs typeface="Times New Roman" pitchFamily="18" charset="0"/>
              </a:rPr>
              <a:t>2. Total output time.</a:t>
            </a:r>
          </a:p>
          <a:p>
            <a:pPr marL="342900" indent="-342900" algn="just">
              <a:buNone/>
            </a:pPr>
            <a:endParaRPr lang="en-US" sz="1400" dirty="0" smtClean="0">
              <a:latin typeface="Times New Roman" pitchFamily="18" charset="0"/>
              <a:cs typeface="Times New Roman" pitchFamily="18" charset="0"/>
            </a:endParaRPr>
          </a:p>
          <a:p>
            <a:pPr marL="342900" indent="-342900" algn="just">
              <a:buNone/>
            </a:pPr>
            <a:r>
              <a:rPr lang="en-US" sz="1400" b="1" dirty="0" smtClean="0">
                <a:latin typeface="Times New Roman" pitchFamily="18" charset="0"/>
                <a:cs typeface="Times New Roman" pitchFamily="18" charset="0"/>
              </a:rPr>
              <a:t>Ans</a:t>
            </a:r>
            <a:r>
              <a:rPr lang="en-US" sz="1400" dirty="0" smtClean="0">
                <a:latin typeface="Times New Roman" pitchFamily="18" charset="0"/>
                <a:cs typeface="Times New Roman" pitchFamily="18" charset="0"/>
              </a:rPr>
              <a:t>.  </a:t>
            </a:r>
          </a:p>
          <a:p>
            <a:pPr marL="342900" indent="-342900" algn="just">
              <a:buNone/>
            </a:pPr>
            <a:r>
              <a:rPr lang="en-US" sz="1400" dirty="0" smtClean="0">
                <a:latin typeface="Times New Roman" pitchFamily="18" charset="0"/>
                <a:cs typeface="Times New Roman" pitchFamily="18" charset="0"/>
              </a:rPr>
              <a:t>Here ,</a:t>
            </a:r>
          </a:p>
          <a:p>
            <a:pPr marL="342900" indent="-342900" algn="just">
              <a:buNone/>
            </a:pPr>
            <a:r>
              <a:rPr lang="en-US" sz="1400" dirty="0" smtClean="0">
                <a:latin typeface="Times New Roman" pitchFamily="18" charset="0"/>
                <a:cs typeface="Times New Roman" pitchFamily="18" charset="0"/>
              </a:rPr>
              <a:t>C is Capacity of bucket = 500kb</a:t>
            </a:r>
          </a:p>
          <a:p>
            <a:pPr marL="342900" indent="-342900" algn="just">
              <a:buNone/>
            </a:pPr>
            <a:r>
              <a:rPr lang="en-US" sz="1400" dirty="0" smtClean="0">
                <a:latin typeface="Times New Roman" pitchFamily="18" charset="0"/>
                <a:cs typeface="Times New Roman" pitchFamily="18" charset="0"/>
              </a:rPr>
              <a:t>M= 25 mbps</a:t>
            </a:r>
          </a:p>
          <a:p>
            <a:pPr marL="342900" indent="-342900" algn="just">
              <a:buNone/>
            </a:pPr>
            <a:r>
              <a:rPr lang="el-GR" sz="1400" dirty="0" smtClean="0">
                <a:latin typeface="Times New Roman" pitchFamily="18" charset="0"/>
                <a:cs typeface="Times New Roman" pitchFamily="18" charset="0"/>
              </a:rPr>
              <a:t>ρ</a:t>
            </a:r>
            <a:r>
              <a:rPr lang="en-US" sz="1400" dirty="0" smtClean="0">
                <a:latin typeface="Times New Roman" pitchFamily="18" charset="0"/>
                <a:cs typeface="Times New Roman" pitchFamily="18" charset="0"/>
              </a:rPr>
              <a:t> = 2mbps.</a:t>
            </a:r>
          </a:p>
          <a:p>
            <a:pPr marL="342900" indent="-342900" algn="just">
              <a:buNone/>
            </a:pPr>
            <a:r>
              <a:rPr lang="en-US" sz="1400" dirty="0" smtClean="0"/>
              <a:t>C + </a:t>
            </a:r>
            <a:r>
              <a:rPr lang="el-GR" sz="1400" dirty="0" smtClean="0"/>
              <a:t>ρ</a:t>
            </a:r>
            <a:r>
              <a:rPr lang="en-US" sz="1400" dirty="0" smtClean="0"/>
              <a:t>S = MS</a:t>
            </a:r>
            <a:endParaRPr lang="en-US" sz="1400" b="1" dirty="0" smtClean="0">
              <a:latin typeface="Times New Roman" pitchFamily="18" charset="0"/>
              <a:cs typeface="Times New Roman" pitchFamily="18" charset="0"/>
            </a:endParaRPr>
          </a:p>
          <a:p>
            <a:pPr marL="342900" indent="-342900" algn="just">
              <a:buNone/>
            </a:pPr>
            <a:r>
              <a:rPr lang="en-US" sz="1400" dirty="0" smtClean="0">
                <a:latin typeface="Times New Roman" pitchFamily="18" charset="0"/>
                <a:cs typeface="Times New Roman" pitchFamily="18" charset="0"/>
              </a:rPr>
              <a:t>1</a:t>
            </a:r>
            <a:r>
              <a:rPr lang="en-US" sz="1400" dirty="0" smtClean="0">
                <a:latin typeface="Times New Roman" pitchFamily="18" charset="0"/>
                <a:cs typeface="Times New Roman" pitchFamily="18" charset="0"/>
              </a:rPr>
              <a:t>. 	S= 500/((25-2)*1000) =  21.73msec ~= 22msec</a:t>
            </a:r>
          </a:p>
          <a:p>
            <a:pPr marL="342900" indent="-342900" algn="just">
              <a:buAutoNum type="arabicPlain"/>
            </a:pPr>
            <a:endParaRPr lang="en-US" sz="1400" dirty="0" smtClean="0">
              <a:latin typeface="Times New Roman" pitchFamily="18" charset="0"/>
              <a:cs typeface="Times New Roman" pitchFamily="18" charset="0"/>
            </a:endParaRPr>
          </a:p>
          <a:p>
            <a:pPr marL="342900" indent="-342900" algn="just">
              <a:buAutoNum type="arabicPlain" startAt="2"/>
            </a:pPr>
            <a:r>
              <a:rPr lang="en-US" sz="1400" dirty="0" smtClean="0">
                <a:latin typeface="Times New Roman" pitchFamily="18" charset="0"/>
                <a:cs typeface="Times New Roman" pitchFamily="18" charset="0"/>
              </a:rPr>
              <a:t>For 22msec the output rate is 25msec after that the output rate becomes 2mbps i.e. token arrival rate.</a:t>
            </a:r>
          </a:p>
          <a:p>
            <a:pPr marL="342900" indent="-342900" algn="just">
              <a:buNone/>
            </a:pPr>
            <a:r>
              <a:rPr lang="en-US" sz="1400" dirty="0" smtClean="0">
                <a:latin typeface="Times New Roman" pitchFamily="18" charset="0"/>
                <a:cs typeface="Times New Roman" pitchFamily="18" charset="0"/>
              </a:rPr>
              <a:t>        Therefore, for another 500 kb the time taken will be.</a:t>
            </a:r>
          </a:p>
          <a:p>
            <a:pPr marL="342900" indent="-342900" algn="just">
              <a:buNone/>
            </a:pPr>
            <a:r>
              <a:rPr lang="en-US" sz="1400" dirty="0" smtClean="0">
                <a:latin typeface="Times New Roman" pitchFamily="18" charset="0"/>
                <a:cs typeface="Times New Roman" pitchFamily="18" charset="0"/>
              </a:rPr>
              <a:t>			500/(2000) = 250 </a:t>
            </a:r>
            <a:r>
              <a:rPr lang="en-US" sz="1400" dirty="0" err="1" smtClean="0">
                <a:latin typeface="Times New Roman" pitchFamily="18" charset="0"/>
                <a:cs typeface="Times New Roman" pitchFamily="18" charset="0"/>
              </a:rPr>
              <a:t>msec</a:t>
            </a:r>
            <a:endParaRPr lang="en-US" sz="1400" dirty="0" smtClean="0">
              <a:latin typeface="Times New Roman" pitchFamily="18" charset="0"/>
              <a:cs typeface="Times New Roman" pitchFamily="18" charset="0"/>
            </a:endParaRPr>
          </a:p>
          <a:p>
            <a:pPr marL="342900" indent="-342900" algn="just">
              <a:buNone/>
            </a:pPr>
            <a:endParaRPr lang="en-US" sz="1400" dirty="0" smtClean="0">
              <a:latin typeface="Times New Roman" pitchFamily="18" charset="0"/>
              <a:cs typeface="Times New Roman" pitchFamily="18" charset="0"/>
            </a:endParaRPr>
          </a:p>
          <a:p>
            <a:pPr marL="342900" indent="-342900" algn="just">
              <a:buNone/>
            </a:pPr>
            <a:r>
              <a:rPr lang="en-US" sz="1400" dirty="0" smtClean="0">
                <a:latin typeface="Times New Roman" pitchFamily="18" charset="0"/>
                <a:cs typeface="Times New Roman" pitchFamily="18" charset="0"/>
              </a:rPr>
              <a:t>		 Therefore,  total output time  = 22 +250 = 272 msec.</a:t>
            </a:r>
          </a:p>
          <a:p>
            <a:pPr marL="342900" indent="-342900" algn="just">
              <a:buNone/>
            </a:pPr>
            <a:endParaRPr lang="en-US" sz="1400" dirty="0" smtClean="0">
              <a:latin typeface="Times New Roman" pitchFamily="18" charset="0"/>
              <a:cs typeface="Times New Roman" pitchFamily="18" charset="0"/>
            </a:endParaRPr>
          </a:p>
          <a:p>
            <a:pPr marL="342900" indent="-342900" algn="just">
              <a:buNone/>
            </a:pPr>
            <a:endParaRPr lang="en-US" sz="1400" dirty="0" smtClean="0">
              <a:latin typeface="Times New Roman" pitchFamily="18" charset="0"/>
              <a:cs typeface="Times New Roman" pitchFamily="18" charset="0"/>
            </a:endParaRPr>
          </a:p>
          <a:p>
            <a:pPr marL="342900" indent="-342900" algn="just">
              <a:buAutoNum type="alphaLcPeriod"/>
            </a:pPr>
            <a:endParaRPr lang="en-US" sz="1400" dirty="0" smtClean="0">
              <a:latin typeface="Times New Roman" pitchFamily="18" charset="0"/>
              <a:cs typeface="Times New Roman" pitchFamily="18" charset="0"/>
            </a:endParaRPr>
          </a:p>
          <a:p>
            <a:pPr marL="342900" indent="-342900" algn="just">
              <a:buAutoNum type="alphaLcPeriod"/>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10</a:t>
            </a:fld>
            <a:endParaRPr lang="en-US"/>
          </a:p>
        </p:txBody>
      </p:sp>
    </p:spTree>
    <p:extLst>
      <p:ext uri="{BB962C8B-B14F-4D97-AF65-F5344CB8AC3E}">
        <p14:creationId xmlns="" xmlns:p14="http://schemas.microsoft.com/office/powerpoint/2010/main" val="1900585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idx="1"/>
          </p:nvPr>
        </p:nvSpPr>
        <p:spPr>
          <a:xfrm>
            <a:off x="0" y="0"/>
            <a:ext cx="9144000" cy="6115050"/>
          </a:xfrm>
        </p:spPr>
        <p:txBody>
          <a:bodyPr>
            <a:normAutofit/>
          </a:bodyPr>
          <a:lstStyle/>
          <a:p>
            <a:pPr algn="ctr">
              <a:lnSpc>
                <a:spcPct val="90000"/>
              </a:lnSpc>
              <a:buNone/>
            </a:pPr>
            <a:endParaRPr lang="en-US" sz="1600" dirty="0" smtClean="0">
              <a:latin typeface="Times New Roman" pitchFamily="18" charset="0"/>
              <a:cs typeface="Times New Roman" pitchFamily="18" charset="0"/>
            </a:endParaRPr>
          </a:p>
          <a:p>
            <a:pPr algn="ctr">
              <a:lnSpc>
                <a:spcPct val="90000"/>
              </a:lnSpc>
              <a:buNone/>
            </a:pPr>
            <a:endParaRPr lang="en-US" sz="1600" dirty="0" smtClean="0">
              <a:latin typeface="Times New Roman" pitchFamily="18" charset="0"/>
              <a:cs typeface="Times New Roman" pitchFamily="18" charset="0"/>
            </a:endParaRPr>
          </a:p>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r>
              <a:rPr lang="en-US" sz="1600" b="1" dirty="0" smtClean="0">
                <a:latin typeface="Times New Roman" pitchFamily="18" charset="0"/>
                <a:cs typeface="Times New Roman" pitchFamily="18" charset="0"/>
              </a:rPr>
              <a:t>DIFFERENCE BETWEEN LEAKY </a:t>
            </a:r>
            <a:r>
              <a:rPr lang="en-US" sz="1600" b="1" dirty="0" smtClean="0">
                <a:latin typeface="+mj-lt"/>
                <a:cs typeface="Times New Roman" pitchFamily="18" charset="0"/>
              </a:rPr>
              <a:t>BUCKET</a:t>
            </a:r>
            <a:r>
              <a:rPr lang="en-US" sz="1600" b="1" dirty="0" smtClean="0">
                <a:latin typeface="Times New Roman" pitchFamily="18" charset="0"/>
                <a:cs typeface="Times New Roman" pitchFamily="18" charset="0"/>
              </a:rPr>
              <a:t> AND TOKEN BUCKET ALGORITHM</a:t>
            </a:r>
            <a:endParaRPr lang="en-US" sz="2400" dirty="0" smtClean="0"/>
          </a:p>
          <a:p>
            <a:pPr>
              <a:lnSpc>
                <a:spcPct val="90000"/>
              </a:lnSpc>
              <a:buFontTx/>
              <a:buNone/>
            </a:pPr>
            <a:r>
              <a:rPr lang="en-US" dirty="0" smtClean="0"/>
              <a:t>	</a:t>
            </a:r>
            <a:endParaRPr lang="en-US" sz="3600" dirty="0" smtClean="0"/>
          </a:p>
        </p:txBody>
      </p:sp>
      <p:sp>
        <p:nvSpPr>
          <p:cNvPr id="5" name="Slide Number Placeholder 5"/>
          <p:cNvSpPr>
            <a:spLocks noGrp="1"/>
          </p:cNvSpPr>
          <p:nvPr>
            <p:ph type="sldNum" sz="quarter" idx="12"/>
          </p:nvPr>
        </p:nvSpPr>
        <p:spPr/>
        <p:txBody>
          <a:bodyPr>
            <a:normAutofit/>
          </a:bodyPr>
          <a:lstStyle/>
          <a:p>
            <a:pPr>
              <a:defRPr/>
            </a:pPr>
            <a:fld id="{E0C2C388-6F80-4430-85D9-3E2B7B92F236}" type="slidenum">
              <a:rPr lang="en-US"/>
              <a:pPr>
                <a:defRPr/>
              </a:pPr>
              <a:t>11</a:t>
            </a:fld>
            <a:endParaRPr lang="en-US"/>
          </a:p>
        </p:txBody>
      </p:sp>
      <p:graphicFrame>
        <p:nvGraphicFramePr>
          <p:cNvPr id="4" name="Table 3"/>
          <p:cNvGraphicFramePr>
            <a:graphicFrameLocks noGrp="1"/>
          </p:cNvGraphicFramePr>
          <p:nvPr/>
        </p:nvGraphicFramePr>
        <p:xfrm>
          <a:off x="838200" y="1295400"/>
          <a:ext cx="7543800" cy="4572000"/>
        </p:xfrm>
        <a:graphic>
          <a:graphicData uri="http://schemas.openxmlformats.org/drawingml/2006/table">
            <a:tbl>
              <a:tblPr firstRow="1" bandRow="1">
                <a:tableStyleId>{5940675A-B579-460E-94D1-54222C63F5DA}</a:tableStyleId>
              </a:tblPr>
              <a:tblGrid>
                <a:gridCol w="3771900"/>
                <a:gridCol w="3771900"/>
              </a:tblGrid>
              <a:tr h="580235">
                <a:tc>
                  <a:txBody>
                    <a:bodyPr/>
                    <a:lstStyle/>
                    <a:p>
                      <a:pPr algn="ctr"/>
                      <a:r>
                        <a:rPr lang="en-US" sz="1400" b="1" dirty="0" smtClean="0">
                          <a:latin typeface="Times New Roman" pitchFamily="18" charset="0"/>
                          <a:cs typeface="Times New Roman" pitchFamily="18" charset="0"/>
                        </a:rPr>
                        <a:t>TOKEN BUCKET</a:t>
                      </a:r>
                      <a:endParaRPr lang="en-US" sz="1400" b="1" dirty="0">
                        <a:latin typeface="Times New Roman" pitchFamily="18" charset="0"/>
                        <a:cs typeface="Times New Roman" pitchFamily="18" charset="0"/>
                      </a:endParaRPr>
                    </a:p>
                  </a:txBody>
                  <a:tcPr marL="137160" marR="137160" marT="137160" marB="137160" anchor="ctr"/>
                </a:tc>
                <a:tc>
                  <a:txBody>
                    <a:bodyPr/>
                    <a:lstStyle/>
                    <a:p>
                      <a:pPr algn="ctr"/>
                      <a:r>
                        <a:rPr lang="en-US" sz="1400" b="1" dirty="0" smtClean="0">
                          <a:latin typeface="Times New Roman" pitchFamily="18" charset="0"/>
                          <a:cs typeface="Times New Roman" pitchFamily="18" charset="0"/>
                        </a:rPr>
                        <a:t>LEAKY BUCKET</a:t>
                      </a:r>
                      <a:endParaRPr lang="en-US" sz="1400" b="1" dirty="0">
                        <a:latin typeface="Times New Roman" pitchFamily="18" charset="0"/>
                        <a:cs typeface="Times New Roman" pitchFamily="18" charset="0"/>
                      </a:endParaRPr>
                    </a:p>
                  </a:txBody>
                  <a:tcPr marL="137160" marR="137160" marT="137160" marB="137160" anchor="ctr"/>
                </a:tc>
              </a:tr>
              <a:tr h="580235">
                <a:tc>
                  <a:txBody>
                    <a:bodyPr/>
                    <a:lstStyle/>
                    <a:p>
                      <a:pPr algn="ctr"/>
                      <a:r>
                        <a:rPr lang="en-US" sz="1400" dirty="0" smtClean="0">
                          <a:latin typeface="Times New Roman" pitchFamily="18" charset="0"/>
                          <a:cs typeface="Times New Roman" pitchFamily="18" charset="0"/>
                        </a:rPr>
                        <a:t>Token dependent.</a:t>
                      </a:r>
                      <a:endParaRPr lang="en-US" sz="1400" dirty="0">
                        <a:latin typeface="Times New Roman" pitchFamily="18" charset="0"/>
                        <a:cs typeface="Times New Roman" pitchFamily="18" charset="0"/>
                      </a:endParaRPr>
                    </a:p>
                  </a:txBody>
                  <a:tcPr marL="137160" marR="137160" marT="137160" marB="137160" anchor="ctr"/>
                </a:tc>
                <a:tc>
                  <a:txBody>
                    <a:bodyPr/>
                    <a:lstStyle/>
                    <a:p>
                      <a:pPr algn="ctr"/>
                      <a:r>
                        <a:rPr lang="en-US" sz="1400" dirty="0" smtClean="0">
                          <a:latin typeface="Times New Roman" pitchFamily="18" charset="0"/>
                          <a:cs typeface="Times New Roman" pitchFamily="18" charset="0"/>
                        </a:rPr>
                        <a:t>Token independent.</a:t>
                      </a:r>
                      <a:endParaRPr lang="en-US" sz="1400" dirty="0">
                        <a:latin typeface="Times New Roman" pitchFamily="18" charset="0"/>
                        <a:cs typeface="Times New Roman" pitchFamily="18" charset="0"/>
                      </a:endParaRPr>
                    </a:p>
                  </a:txBody>
                  <a:tcPr marL="137160" marR="137160" marT="137160" marB="137160" anchor="ctr"/>
                </a:tc>
              </a:tr>
              <a:tr h="943765">
                <a:tc>
                  <a:txBody>
                    <a:bodyPr/>
                    <a:lstStyle/>
                    <a:p>
                      <a:pPr algn="ctr"/>
                      <a:r>
                        <a:rPr lang="en-US" sz="1400" dirty="0" smtClean="0">
                          <a:latin typeface="Times New Roman" pitchFamily="18" charset="0"/>
                          <a:cs typeface="Times New Roman" pitchFamily="18" charset="0"/>
                        </a:rPr>
                        <a:t>If bucket is full</a:t>
                      </a:r>
                      <a:r>
                        <a:rPr lang="en-US" sz="1400" baseline="0" dirty="0" smtClean="0">
                          <a:latin typeface="Times New Roman" pitchFamily="18" charset="0"/>
                          <a:cs typeface="Times New Roman" pitchFamily="18" charset="0"/>
                        </a:rPr>
                        <a:t> token are discarded, but not the packet.</a:t>
                      </a:r>
                      <a:endParaRPr lang="en-US" sz="1400" dirty="0">
                        <a:latin typeface="Times New Roman" pitchFamily="18" charset="0"/>
                        <a:cs typeface="Times New Roman" pitchFamily="18" charset="0"/>
                      </a:endParaRPr>
                    </a:p>
                  </a:txBody>
                  <a:tcPr marL="137160" marR="137160" marT="137160" marB="137160" anchor="ctr"/>
                </a:tc>
                <a:tc>
                  <a:txBody>
                    <a:bodyPr/>
                    <a:lstStyle/>
                    <a:p>
                      <a:pPr algn="ctr"/>
                      <a:r>
                        <a:rPr lang="en-US" sz="1400" dirty="0" smtClean="0">
                          <a:latin typeface="Times New Roman" pitchFamily="18" charset="0"/>
                          <a:cs typeface="Times New Roman" pitchFamily="18" charset="0"/>
                        </a:rPr>
                        <a:t>If bucket is full</a:t>
                      </a:r>
                      <a:r>
                        <a:rPr lang="en-US" sz="1400" baseline="0" dirty="0" smtClean="0">
                          <a:latin typeface="Times New Roman" pitchFamily="18" charset="0"/>
                          <a:cs typeface="Times New Roman" pitchFamily="18" charset="0"/>
                        </a:rPr>
                        <a:t> packet or data is discarded.</a:t>
                      </a:r>
                      <a:endParaRPr lang="en-US" sz="1400" dirty="0">
                        <a:latin typeface="Times New Roman" pitchFamily="18" charset="0"/>
                        <a:cs typeface="Times New Roman" pitchFamily="18" charset="0"/>
                      </a:endParaRPr>
                    </a:p>
                  </a:txBody>
                  <a:tcPr marL="137160" marR="137160" marT="137160" marB="137160" anchor="ctr"/>
                </a:tc>
              </a:tr>
              <a:tr h="943765">
                <a:tc>
                  <a:txBody>
                    <a:bodyPr/>
                    <a:lstStyle/>
                    <a:p>
                      <a:pPr algn="ctr"/>
                      <a:r>
                        <a:rPr lang="en-US" sz="1400" dirty="0" smtClean="0">
                          <a:latin typeface="Times New Roman" pitchFamily="18" charset="0"/>
                          <a:cs typeface="Times New Roman" pitchFamily="18" charset="0"/>
                        </a:rPr>
                        <a:t>Packets can only</a:t>
                      </a:r>
                      <a:r>
                        <a:rPr lang="en-US" sz="1400" baseline="0" dirty="0" smtClean="0">
                          <a:latin typeface="Times New Roman" pitchFamily="18" charset="0"/>
                          <a:cs typeface="Times New Roman" pitchFamily="18" charset="0"/>
                        </a:rPr>
                        <a:t> transmitted when there are enough token</a:t>
                      </a:r>
                      <a:endParaRPr lang="en-US" sz="1400" dirty="0">
                        <a:latin typeface="Times New Roman" pitchFamily="18" charset="0"/>
                        <a:cs typeface="Times New Roman" pitchFamily="18" charset="0"/>
                      </a:endParaRPr>
                    </a:p>
                  </a:txBody>
                  <a:tcPr marL="137160" marR="137160" marT="137160" marB="137160" anchor="ctr"/>
                </a:tc>
                <a:tc>
                  <a:txBody>
                    <a:bodyPr/>
                    <a:lstStyle/>
                    <a:p>
                      <a:pPr algn="ctr"/>
                      <a:r>
                        <a:rPr lang="en-US" sz="1400" dirty="0" smtClean="0">
                          <a:latin typeface="Times New Roman" pitchFamily="18" charset="0"/>
                          <a:cs typeface="Times New Roman" pitchFamily="18" charset="0"/>
                        </a:rPr>
                        <a:t>Packets are</a:t>
                      </a:r>
                      <a:r>
                        <a:rPr lang="en-US" sz="1400" baseline="0" dirty="0" smtClean="0">
                          <a:latin typeface="Times New Roman" pitchFamily="18" charset="0"/>
                          <a:cs typeface="Times New Roman" pitchFamily="18" charset="0"/>
                        </a:rPr>
                        <a:t> transmitted continuously.</a:t>
                      </a:r>
                      <a:endParaRPr lang="en-US" sz="1400" dirty="0">
                        <a:latin typeface="Times New Roman" pitchFamily="18" charset="0"/>
                        <a:cs typeface="Times New Roman" pitchFamily="18" charset="0"/>
                      </a:endParaRPr>
                    </a:p>
                  </a:txBody>
                  <a:tcPr marL="137160" marR="137160" marT="137160" marB="137160" anchor="ctr"/>
                </a:tc>
              </a:tr>
              <a:tr h="943765">
                <a:tc>
                  <a:txBody>
                    <a:bodyPr/>
                    <a:lstStyle/>
                    <a:p>
                      <a:pPr algn="ctr"/>
                      <a:r>
                        <a:rPr lang="en-US" sz="1400" dirty="0" smtClean="0">
                          <a:latin typeface="Times New Roman" pitchFamily="18" charset="0"/>
                          <a:cs typeface="Times New Roman" pitchFamily="18" charset="0"/>
                        </a:rPr>
                        <a:t>It allows large bursts to be sent faster</a:t>
                      </a:r>
                      <a:r>
                        <a:rPr lang="en-US" sz="1400" baseline="0" dirty="0" smtClean="0">
                          <a:latin typeface="Times New Roman" pitchFamily="18" charset="0"/>
                          <a:cs typeface="Times New Roman" pitchFamily="18" charset="0"/>
                        </a:rPr>
                        <a:t> rate after that constant rate</a:t>
                      </a:r>
                      <a:endParaRPr lang="en-US" sz="1400" dirty="0">
                        <a:latin typeface="Times New Roman" pitchFamily="18" charset="0"/>
                        <a:cs typeface="Times New Roman" pitchFamily="18" charset="0"/>
                      </a:endParaRPr>
                    </a:p>
                  </a:txBody>
                  <a:tcPr marL="137160" marR="137160" marT="137160" marB="137160" anchor="ctr"/>
                </a:tc>
                <a:tc>
                  <a:txBody>
                    <a:bodyPr/>
                    <a:lstStyle/>
                    <a:p>
                      <a:pPr algn="ctr"/>
                      <a:r>
                        <a:rPr lang="en-US" sz="1400" dirty="0" smtClean="0">
                          <a:latin typeface="Times New Roman" pitchFamily="18" charset="0"/>
                          <a:cs typeface="Times New Roman" pitchFamily="18" charset="0"/>
                        </a:rPr>
                        <a:t>It sends the packet at constant rate</a:t>
                      </a:r>
                      <a:endParaRPr lang="en-US" sz="1400" dirty="0">
                        <a:latin typeface="Times New Roman" pitchFamily="18" charset="0"/>
                        <a:cs typeface="Times New Roman" pitchFamily="18" charset="0"/>
                      </a:endParaRPr>
                    </a:p>
                  </a:txBody>
                  <a:tcPr marL="137160" marR="137160" marT="137160" marB="137160" anchor="ctr"/>
                </a:tc>
              </a:tr>
              <a:tr h="580235">
                <a:tc>
                  <a:txBody>
                    <a:bodyPr/>
                    <a:lstStyle/>
                    <a:p>
                      <a:pPr algn="ctr"/>
                      <a:r>
                        <a:rPr lang="en-US" sz="1400" dirty="0" smtClean="0">
                          <a:latin typeface="Times New Roman" pitchFamily="18" charset="0"/>
                          <a:cs typeface="Times New Roman" pitchFamily="18" charset="0"/>
                        </a:rPr>
                        <a:t>It saves token to</a:t>
                      </a:r>
                      <a:r>
                        <a:rPr lang="en-US" sz="1400" baseline="0" dirty="0" smtClean="0">
                          <a:latin typeface="Times New Roman" pitchFamily="18" charset="0"/>
                          <a:cs typeface="Times New Roman" pitchFamily="18" charset="0"/>
                        </a:rPr>
                        <a:t> send large bursts.</a:t>
                      </a:r>
                      <a:endParaRPr lang="en-US" sz="1400" dirty="0">
                        <a:latin typeface="Times New Roman" pitchFamily="18" charset="0"/>
                        <a:cs typeface="Times New Roman" pitchFamily="18" charset="0"/>
                      </a:endParaRPr>
                    </a:p>
                  </a:txBody>
                  <a:tcPr marL="137160" marR="137160" marT="137160" marB="137160" anchor="ctr"/>
                </a:tc>
                <a:tc>
                  <a:txBody>
                    <a:bodyPr/>
                    <a:lstStyle/>
                    <a:p>
                      <a:pPr algn="ctr"/>
                      <a:r>
                        <a:rPr lang="en-US" sz="1400" dirty="0" smtClean="0">
                          <a:latin typeface="Times New Roman" pitchFamily="18" charset="0"/>
                          <a:cs typeface="Times New Roman" pitchFamily="18" charset="0"/>
                        </a:rPr>
                        <a:t>It does not save token.</a:t>
                      </a:r>
                      <a:endParaRPr lang="en-US" sz="1400" dirty="0">
                        <a:latin typeface="Times New Roman" pitchFamily="18" charset="0"/>
                        <a:cs typeface="Times New Roman" pitchFamily="18" charset="0"/>
                      </a:endParaRPr>
                    </a:p>
                  </a:txBody>
                  <a:tcPr marL="137160" marR="137160" marT="137160" marB="137160" anchor="ctr"/>
                </a:tc>
              </a:tr>
            </a:tbl>
          </a:graphicData>
        </a:graphic>
      </p:graphicFrame>
    </p:spTree>
  </p:cSld>
  <p:clrMapOvr>
    <a:masterClrMapping/>
  </p:clrMapOvr>
  <p:transition>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274638"/>
            <a:ext cx="7467600" cy="1325562"/>
          </a:xfrm>
        </p:spPr>
        <p:txBody>
          <a:bodyPr>
            <a:normAutofit/>
          </a:bodyPr>
          <a:lstStyle/>
          <a:p>
            <a:pPr algn="ctr"/>
            <a:r>
              <a:rPr lang="en-US" sz="1600" b="1" u="sng" dirty="0" smtClean="0">
                <a:solidFill>
                  <a:schemeClr val="tx1"/>
                </a:solidFill>
                <a:latin typeface="Times New Roman" pitchFamily="18" charset="0"/>
                <a:cs typeface="Times New Roman" pitchFamily="18" charset="0"/>
              </a:rPr>
              <a:t/>
            </a:r>
            <a:br>
              <a:rPr lang="en-US" sz="1600" b="1" u="sng" dirty="0" smtClean="0">
                <a:solidFill>
                  <a:schemeClr val="tx1"/>
                </a:solidFill>
                <a:latin typeface="Times New Roman" pitchFamily="18" charset="0"/>
                <a:cs typeface="Times New Roman" pitchFamily="18" charset="0"/>
              </a:rPr>
            </a:br>
            <a:r>
              <a:rPr lang="en-US" sz="1600" b="1" u="sng" dirty="0" smtClean="0">
                <a:solidFill>
                  <a:schemeClr val="tx1"/>
                </a:solidFill>
                <a:latin typeface="Times New Roman" pitchFamily="18" charset="0"/>
                <a:cs typeface="Times New Roman" pitchFamily="18" charset="0"/>
              </a:rPr>
              <a:t>Leaky Bucket Algorithm</a:t>
            </a:r>
          </a:p>
        </p:txBody>
      </p:sp>
      <p:sp>
        <p:nvSpPr>
          <p:cNvPr id="3076" name="Rectangle 3"/>
          <p:cNvSpPr>
            <a:spLocks noGrp="1" noChangeArrowheads="1"/>
          </p:cNvSpPr>
          <p:nvPr>
            <p:ph idx="1"/>
          </p:nvPr>
        </p:nvSpPr>
        <p:spPr>
          <a:xfrm>
            <a:off x="533400" y="1219200"/>
            <a:ext cx="7467600" cy="4873752"/>
          </a:xfrm>
        </p:spPr>
        <p:txBody>
          <a:bodyPr/>
          <a:lstStyle/>
          <a:p>
            <a:endParaRPr lang="en-US" dirty="0" smtClean="0"/>
          </a:p>
          <a:p>
            <a:pPr>
              <a:buNone/>
            </a:pPr>
            <a:endParaRPr lang="en-US" dirty="0" smtClean="0"/>
          </a:p>
          <a:p>
            <a:pPr>
              <a:buNone/>
            </a:pPr>
            <a:endParaRPr lang="en-US" dirty="0" smtClean="0"/>
          </a:p>
          <a:p>
            <a:pPr algn="just"/>
            <a:r>
              <a:rPr lang="en-US" sz="1400" dirty="0" smtClean="0">
                <a:latin typeface="Times New Roman" pitchFamily="18" charset="0"/>
                <a:cs typeface="Times New Roman" pitchFamily="18" charset="0"/>
              </a:rPr>
              <a:t>The </a:t>
            </a:r>
            <a:r>
              <a:rPr lang="en-US" sz="1400" b="1" dirty="0" smtClean="0">
                <a:latin typeface="Times New Roman" pitchFamily="18" charset="0"/>
                <a:cs typeface="Times New Roman" pitchFamily="18" charset="0"/>
              </a:rPr>
              <a:t>Leaky Bucket Algorithm</a:t>
            </a:r>
            <a:r>
              <a:rPr lang="en-US" sz="1400" dirty="0" smtClean="0">
                <a:latin typeface="Times New Roman" pitchFamily="18" charset="0"/>
                <a:cs typeface="Times New Roman" pitchFamily="18" charset="0"/>
              </a:rPr>
              <a:t> used to control rate in a network. </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It is implemented as a single-server queue with constant service time.</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If the bucket (buffer) overflows then packets are discarded.</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In this algorithm the input rate can vary but the output rate remains constant.</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This algorithm saves busty traffic into fixed rate traffic by averaging the data rate.</a:t>
            </a: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381000"/>
            <a:ext cx="7772400" cy="838200"/>
          </a:xfrm>
        </p:spPr>
        <p:txBody>
          <a:bodyPr>
            <a:normAutofit/>
          </a:bodyPr>
          <a:lstStyle/>
          <a:p>
            <a:pPr algn="ctr"/>
            <a:r>
              <a:rPr lang="en-US" sz="1600" b="1" u="sng" dirty="0" smtClean="0">
                <a:solidFill>
                  <a:schemeClr val="tx1"/>
                </a:solidFill>
                <a:latin typeface="Times New Roman" pitchFamily="18" charset="0"/>
                <a:cs typeface="Times New Roman" pitchFamily="18" charset="0"/>
              </a:rPr>
              <a:t>The Leaky Bucket Algorithm</a:t>
            </a:r>
          </a:p>
        </p:txBody>
      </p:sp>
      <p:sp>
        <p:nvSpPr>
          <p:cNvPr id="4100" name="Rectangle 3"/>
          <p:cNvSpPr>
            <a:spLocks noGrp="1" noChangeArrowheads="1"/>
          </p:cNvSpPr>
          <p:nvPr>
            <p:ph idx="1"/>
          </p:nvPr>
        </p:nvSpPr>
        <p:spPr>
          <a:xfrm>
            <a:off x="287338" y="6019800"/>
            <a:ext cx="8856662" cy="533400"/>
          </a:xfrm>
        </p:spPr>
        <p:txBody>
          <a:bodyPr>
            <a:normAutofit/>
          </a:bodyPr>
          <a:lstStyle/>
          <a:p>
            <a:pPr>
              <a:lnSpc>
                <a:spcPct val="90000"/>
              </a:lnSpc>
              <a:buFontTx/>
              <a:buNone/>
            </a:pPr>
            <a:r>
              <a:rPr lang="en-US" sz="1400" dirty="0" smtClean="0">
                <a:solidFill>
                  <a:schemeClr val="accent2"/>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 (a) A leaky bucket with water.                                           (b) a leaky bucket with packets.</a:t>
            </a:r>
          </a:p>
        </p:txBody>
      </p:sp>
      <p:sp>
        <p:nvSpPr>
          <p:cNvPr id="7" name="Slide Number Placeholder 5"/>
          <p:cNvSpPr>
            <a:spLocks noGrp="1"/>
          </p:cNvSpPr>
          <p:nvPr>
            <p:ph type="sldNum" sz="quarter" idx="12"/>
          </p:nvPr>
        </p:nvSpPr>
        <p:spPr/>
        <p:txBody>
          <a:bodyPr>
            <a:normAutofit/>
          </a:bodyPr>
          <a:lstStyle/>
          <a:p>
            <a:pPr>
              <a:defRPr/>
            </a:pPr>
            <a:fld id="{2411027F-CEB3-4835-8600-72405A6E12F0}" type="slidenum">
              <a:rPr lang="en-US"/>
              <a:pPr>
                <a:defRPr/>
              </a:pPr>
              <a:t>3</a:t>
            </a:fld>
            <a:endParaRPr lang="en-US"/>
          </a:p>
        </p:txBody>
      </p:sp>
      <p:pic>
        <p:nvPicPr>
          <p:cNvPr id="4101" name="Picture 4" descr="5-3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676400"/>
            <a:ext cx="67818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idx="1"/>
          </p:nvPr>
        </p:nvSpPr>
        <p:spPr>
          <a:xfrm>
            <a:off x="685800" y="342900"/>
            <a:ext cx="8051800" cy="5753100"/>
          </a:xfrm>
        </p:spPr>
        <p:txBody>
          <a:bodyPr/>
          <a:lstStyle/>
          <a:p>
            <a:pPr algn="ctr">
              <a:lnSpc>
                <a:spcPct val="90000"/>
              </a:lnSpc>
              <a:buFontTx/>
              <a:buNone/>
            </a:pPr>
            <a:endParaRPr lang="en-US" sz="1400" b="1" dirty="0" smtClean="0">
              <a:latin typeface="Times New Roman" pitchFamily="18" charset="0"/>
              <a:cs typeface="Times New Roman" pitchFamily="18" charset="0"/>
            </a:endParaRPr>
          </a:p>
          <a:p>
            <a:pPr algn="ctr">
              <a:lnSpc>
                <a:spcPct val="90000"/>
              </a:lnSpc>
              <a:buFontTx/>
              <a:buNone/>
            </a:pPr>
            <a:endParaRPr lang="en-US" sz="1600" b="1" dirty="0" smtClean="0">
              <a:latin typeface="Times New Roman" pitchFamily="18" charset="0"/>
              <a:cs typeface="Times New Roman" pitchFamily="18" charset="0"/>
            </a:endParaRPr>
          </a:p>
          <a:p>
            <a:pPr algn="ctr">
              <a:lnSpc>
                <a:spcPct val="90000"/>
              </a:lnSpc>
              <a:buFontTx/>
              <a:buNone/>
            </a:pPr>
            <a:endParaRPr lang="en-US" sz="1600" b="1" dirty="0" smtClean="0">
              <a:latin typeface="Times New Roman" pitchFamily="18" charset="0"/>
              <a:cs typeface="Times New Roman" pitchFamily="18" charset="0"/>
            </a:endParaRPr>
          </a:p>
          <a:p>
            <a:pPr algn="ctr">
              <a:lnSpc>
                <a:spcPct val="90000"/>
              </a:lnSpc>
              <a:buFontTx/>
              <a:buNone/>
            </a:pPr>
            <a:endParaRPr lang="en-US" sz="1600" b="1" dirty="0" smtClean="0">
              <a:latin typeface="Times New Roman" pitchFamily="18" charset="0"/>
              <a:cs typeface="Times New Roman" pitchFamily="18" charset="0"/>
            </a:endParaRPr>
          </a:p>
          <a:p>
            <a:pPr algn="ctr">
              <a:lnSpc>
                <a:spcPct val="90000"/>
              </a:lnSpc>
              <a:buFontTx/>
              <a:buNone/>
            </a:pPr>
            <a:r>
              <a:rPr lang="en-US" sz="1600" b="1" dirty="0" smtClean="0">
                <a:latin typeface="Times New Roman" pitchFamily="18" charset="0"/>
                <a:cs typeface="Times New Roman" pitchFamily="18" charset="0"/>
              </a:rPr>
              <a:t>Leaky Bucket Algorithm</a:t>
            </a:r>
          </a:p>
          <a:p>
            <a:pPr>
              <a:lnSpc>
                <a:spcPct val="90000"/>
              </a:lnSpc>
              <a:buFontTx/>
              <a:buNone/>
            </a:pPr>
            <a:endParaRPr lang="en-US" sz="1600" b="1" dirty="0">
              <a:latin typeface="Times New Roman" pitchFamily="18" charset="0"/>
              <a:cs typeface="Times New Roman" pitchFamily="18" charset="0"/>
            </a:endParaRPr>
          </a:p>
          <a:p>
            <a:pPr>
              <a:lnSpc>
                <a:spcPct val="90000"/>
              </a:lnSpc>
              <a:buFontTx/>
              <a:buNone/>
            </a:pPr>
            <a:r>
              <a:rPr lang="en-US" sz="1600" b="1" u="sng" dirty="0" smtClean="0">
                <a:latin typeface="Times New Roman" pitchFamily="18" charset="0"/>
                <a:cs typeface="Times New Roman" pitchFamily="18" charset="0"/>
              </a:rPr>
              <a:t>Algorithm</a:t>
            </a:r>
          </a:p>
          <a:p>
            <a:pPr marL="0" indent="0">
              <a:lnSpc>
                <a:spcPct val="90000"/>
              </a:lnSpc>
              <a:buNone/>
            </a:pPr>
            <a:endParaRPr lang="en-US" sz="2400" dirty="0" smtClean="0"/>
          </a:p>
          <a:p>
            <a:pPr marL="0" indent="0">
              <a:lnSpc>
                <a:spcPct val="90000"/>
              </a:lnSpc>
              <a:buNone/>
            </a:pPr>
            <a:endParaRPr lang="en-US" sz="1400" dirty="0" smtClean="0">
              <a:latin typeface="Times New Roman" pitchFamily="18" charset="0"/>
              <a:cs typeface="Times New Roman" pitchFamily="18" charset="0"/>
            </a:endParaRPr>
          </a:p>
          <a:p>
            <a:pPr marL="0" indent="0">
              <a:lnSpc>
                <a:spcPct val="90000"/>
              </a:lnSpc>
              <a:buNone/>
            </a:pPr>
            <a:r>
              <a:rPr lang="en-US" sz="1400" u="sng" dirty="0" smtClean="0">
                <a:latin typeface="Times New Roman" pitchFamily="18" charset="0"/>
                <a:cs typeface="Times New Roman" pitchFamily="18" charset="0"/>
              </a:rPr>
              <a:t>Step - 1 </a:t>
            </a:r>
            <a:r>
              <a:rPr lang="en-US" sz="1400" dirty="0" smtClean="0">
                <a:latin typeface="Times New Roman" pitchFamily="18" charset="0"/>
                <a:cs typeface="Times New Roman" pitchFamily="18" charset="0"/>
              </a:rPr>
              <a:t>: Initialize the counter to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at every tick of clock.</a:t>
            </a:r>
          </a:p>
          <a:p>
            <a:pPr marL="0" indent="0">
              <a:lnSpc>
                <a:spcPct val="90000"/>
              </a:lnSpc>
              <a:buNone/>
            </a:pPr>
            <a:endParaRPr lang="en-US" sz="1400" u="sng" dirty="0" smtClean="0">
              <a:latin typeface="Times New Roman" pitchFamily="18" charset="0"/>
              <a:cs typeface="Times New Roman" pitchFamily="18" charset="0"/>
            </a:endParaRPr>
          </a:p>
          <a:p>
            <a:pPr marL="0" indent="0">
              <a:lnSpc>
                <a:spcPct val="90000"/>
              </a:lnSpc>
              <a:buNone/>
            </a:pPr>
            <a:endParaRPr lang="en-US" sz="1400" u="sng" dirty="0">
              <a:latin typeface="Times New Roman" pitchFamily="18" charset="0"/>
              <a:cs typeface="Times New Roman" pitchFamily="18" charset="0"/>
            </a:endParaRPr>
          </a:p>
          <a:p>
            <a:pPr marL="0" indent="0">
              <a:lnSpc>
                <a:spcPct val="90000"/>
              </a:lnSpc>
              <a:buNone/>
            </a:pPr>
            <a:r>
              <a:rPr lang="en-US" sz="1400" u="sng" dirty="0">
                <a:latin typeface="Times New Roman" pitchFamily="18" charset="0"/>
                <a:cs typeface="Times New Roman" pitchFamily="18" charset="0"/>
              </a:rPr>
              <a:t>Step </a:t>
            </a:r>
            <a:r>
              <a:rPr lang="en-US" sz="1400" u="sng" dirty="0" smtClean="0">
                <a:latin typeface="Times New Roman" pitchFamily="18" charset="0"/>
                <a:cs typeface="Times New Roman" pitchFamily="18" charset="0"/>
              </a:rPr>
              <a:t>- 2 </a:t>
            </a:r>
            <a:r>
              <a:rPr lang="en-US" sz="1400" dirty="0" smtClean="0">
                <a:latin typeface="Times New Roman" pitchFamily="18" charset="0"/>
                <a:cs typeface="Times New Roman" pitchFamily="18" charset="0"/>
              </a:rPr>
              <a:t>: If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is greater than the size of packet in the front of queue send the packet into the network and decrement the counter by size of packet. Repeat the step until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is less than the size of packet.</a:t>
            </a:r>
          </a:p>
          <a:p>
            <a:pPr marL="0" indent="0">
              <a:lnSpc>
                <a:spcPct val="90000"/>
              </a:lnSpc>
              <a:buNone/>
            </a:pPr>
            <a:endParaRPr lang="en-US" sz="1400" u="sng" dirty="0" smtClean="0">
              <a:latin typeface="Times New Roman" pitchFamily="18" charset="0"/>
              <a:cs typeface="Times New Roman" pitchFamily="18" charset="0"/>
            </a:endParaRPr>
          </a:p>
          <a:p>
            <a:pPr marL="0" indent="0">
              <a:lnSpc>
                <a:spcPct val="90000"/>
              </a:lnSpc>
              <a:buNone/>
            </a:pPr>
            <a:endParaRPr lang="en-US" sz="1400" u="sng" dirty="0">
              <a:latin typeface="Times New Roman" pitchFamily="18" charset="0"/>
              <a:cs typeface="Times New Roman" pitchFamily="18" charset="0"/>
            </a:endParaRPr>
          </a:p>
          <a:p>
            <a:pPr marL="0" indent="0">
              <a:lnSpc>
                <a:spcPct val="90000"/>
              </a:lnSpc>
              <a:buNone/>
            </a:pPr>
            <a:r>
              <a:rPr lang="en-US" sz="1400" u="sng" dirty="0">
                <a:latin typeface="Times New Roman" pitchFamily="18" charset="0"/>
                <a:cs typeface="Times New Roman" pitchFamily="18" charset="0"/>
              </a:rPr>
              <a:t>Step </a:t>
            </a:r>
            <a:r>
              <a:rPr lang="en-US" sz="1400" u="sng" dirty="0" smtClean="0">
                <a:latin typeface="Times New Roman" pitchFamily="18" charset="0"/>
                <a:cs typeface="Times New Roman" pitchFamily="18" charset="0"/>
              </a:rPr>
              <a:t>- 3 </a:t>
            </a:r>
            <a:r>
              <a:rPr lang="en-US" sz="1400" dirty="0" smtClean="0">
                <a:latin typeface="Times New Roman" pitchFamily="18" charset="0"/>
                <a:cs typeface="Times New Roman" pitchFamily="18" charset="0"/>
              </a:rPr>
              <a:t>: Reset the counter and go to Step - 1.</a:t>
            </a:r>
            <a:endParaRPr lang="en-US" sz="1400" u="sng" dirty="0" smtClean="0">
              <a:latin typeface="Times New Roman" pitchFamily="18" charset="0"/>
              <a:cs typeface="Times New Roman" pitchFamily="18" charset="0"/>
            </a:endParaRP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EF1763-AF9B-4BA5-B814-9FE8DB348156}" type="slidenum">
              <a:rPr lang="en-US" smtClean="0"/>
              <a:pPr>
                <a:defRPr/>
              </a:pPr>
              <a:t>5</a:t>
            </a:fld>
            <a:endParaRPr lang="en-US"/>
          </a:p>
        </p:txBody>
      </p:sp>
      <p:sp>
        <p:nvSpPr>
          <p:cNvPr id="6" name="TextBox 5"/>
          <p:cNvSpPr txBox="1"/>
          <p:nvPr/>
        </p:nvSpPr>
        <p:spPr>
          <a:xfrm>
            <a:off x="0" y="533400"/>
            <a:ext cx="9144000" cy="338554"/>
          </a:xfrm>
          <a:prstGeom prst="rect">
            <a:avLst/>
          </a:prstGeom>
          <a:noFill/>
        </p:spPr>
        <p:txBody>
          <a:bodyPr wrap="square" rtlCol="0">
            <a:spAutoFit/>
          </a:bodyPr>
          <a:lstStyle/>
          <a:p>
            <a:pPr algn="l"/>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8" name="TextBox 7"/>
          <p:cNvSpPr txBox="1"/>
          <p:nvPr/>
        </p:nvSpPr>
        <p:spPr>
          <a:xfrm>
            <a:off x="0" y="914400"/>
            <a:ext cx="9144000" cy="5736955"/>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Let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 1000</a:t>
            </a:r>
          </a:p>
          <a:p>
            <a:pPr algn="just"/>
            <a:r>
              <a:rPr lang="en-US" sz="1400" dirty="0" smtClean="0">
                <a:latin typeface="Times New Roman" pitchFamily="18" charset="0"/>
                <a:cs typeface="Times New Roman" pitchFamily="18" charset="0"/>
              </a:rPr>
              <a:t>Packet  =.</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&gt; front of Queue i.e. n&gt;200</a:t>
            </a:r>
          </a:p>
          <a:p>
            <a:pPr algn="just"/>
            <a:r>
              <a:rPr lang="en-US" sz="1400" dirty="0" smtClean="0">
                <a:latin typeface="Times New Roman" pitchFamily="18" charset="0"/>
                <a:cs typeface="Times New Roman" pitchFamily="18" charset="0"/>
              </a:rPr>
              <a:t>Therefore, n= 1000-200 = 800</a:t>
            </a:r>
          </a:p>
          <a:p>
            <a:pPr algn="just"/>
            <a:r>
              <a:rPr lang="en-US" sz="1400" dirty="0" smtClean="0">
                <a:latin typeface="Times New Roman" pitchFamily="18" charset="0"/>
                <a:cs typeface="Times New Roman" pitchFamily="18" charset="0"/>
              </a:rPr>
              <a:t>Packet size of 200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Now Again n &gt; front of queue i.e. n &gt; 400</a:t>
            </a:r>
          </a:p>
          <a:p>
            <a:pPr algn="just"/>
            <a:r>
              <a:rPr lang="en-US" sz="1400" dirty="0" smtClean="0">
                <a:latin typeface="Times New Roman" pitchFamily="18" charset="0"/>
                <a:cs typeface="Times New Roman" pitchFamily="18" charset="0"/>
              </a:rPr>
              <a:t>Therefore, n= 800-400 = 400</a:t>
            </a:r>
          </a:p>
          <a:p>
            <a:pPr algn="just"/>
            <a:r>
              <a:rPr lang="en-US" sz="1400" dirty="0" smtClean="0">
                <a:latin typeface="Times New Roman" pitchFamily="18" charset="0"/>
                <a:cs typeface="Times New Roman" pitchFamily="18" charset="0"/>
              </a:rPr>
              <a:t>Packet size of 400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&lt; front of queue .</a:t>
            </a:r>
          </a:p>
          <a:p>
            <a:pPr algn="just"/>
            <a:r>
              <a:rPr lang="en-US" sz="1400" dirty="0" smtClean="0">
                <a:latin typeface="Times New Roman" pitchFamily="18" charset="0"/>
                <a:cs typeface="Times New Roman" pitchFamily="18" charset="0"/>
              </a:rPr>
              <a:t>There fore, the procedure is stop.</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And we initialize  </a:t>
            </a:r>
            <a:r>
              <a:rPr lang="en-US" sz="1400" b="1" dirty="0" smtClean="0">
                <a:latin typeface="Times New Roman" pitchFamily="18" charset="0"/>
                <a:cs typeface="Times New Roman" pitchFamily="18" charset="0"/>
              </a:rPr>
              <a:t> n  = 1000</a:t>
            </a:r>
            <a:r>
              <a:rPr lang="en-US" sz="1400" dirty="0" smtClean="0">
                <a:latin typeface="Times New Roman" pitchFamily="18" charset="0"/>
                <a:cs typeface="Times New Roman" pitchFamily="18" charset="0"/>
              </a:rPr>
              <a:t> on another tick of clock.</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This procedure is repeated until  all the packets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p>
        </p:txBody>
      </p:sp>
      <p:sp>
        <p:nvSpPr>
          <p:cNvPr id="9" name="Rectangle 8"/>
          <p:cNvSpPr/>
          <p:nvPr/>
        </p:nvSpPr>
        <p:spPr>
          <a:xfrm>
            <a:off x="990600" y="1219200"/>
            <a:ext cx="32766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Straight Connector 10"/>
          <p:cNvCxnSpPr/>
          <p:nvPr/>
        </p:nvCxnSpPr>
        <p:spPr>
          <a:xfrm>
            <a:off x="1447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12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90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33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4" name="TextBox 23"/>
          <p:cNvSpPr txBox="1"/>
          <p:nvPr/>
        </p:nvSpPr>
        <p:spPr>
          <a:xfrm>
            <a:off x="19050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25" name="TextBox 24"/>
          <p:cNvSpPr txBox="1"/>
          <p:nvPr/>
        </p:nvSpPr>
        <p:spPr>
          <a:xfrm>
            <a:off x="1371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26" name="TextBox 25"/>
          <p:cNvSpPr txBox="1"/>
          <p:nvPr/>
        </p:nvSpPr>
        <p:spPr>
          <a:xfrm>
            <a:off x="3657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7" name="TextBox 26"/>
          <p:cNvSpPr txBox="1"/>
          <p:nvPr/>
        </p:nvSpPr>
        <p:spPr>
          <a:xfrm>
            <a:off x="31242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28" name="TextBox 27"/>
          <p:cNvSpPr txBox="1"/>
          <p:nvPr/>
        </p:nvSpPr>
        <p:spPr>
          <a:xfrm>
            <a:off x="25908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35" name="Rectangle 34"/>
          <p:cNvSpPr/>
          <p:nvPr/>
        </p:nvSpPr>
        <p:spPr>
          <a:xfrm>
            <a:off x="990600" y="2514600"/>
            <a:ext cx="2743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6" name="Straight Connector 35"/>
          <p:cNvCxnSpPr/>
          <p:nvPr/>
        </p:nvCxnSpPr>
        <p:spPr>
          <a:xfrm>
            <a:off x="1447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812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90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766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33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4800" y="3810000"/>
            <a:ext cx="22860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2" name="Straight Connector 41"/>
          <p:cNvCxnSpPr/>
          <p:nvPr/>
        </p:nvCxnSpPr>
        <p:spPr>
          <a:xfrm>
            <a:off x="762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954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05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4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0" name="TextBox 59"/>
          <p:cNvSpPr txBox="1"/>
          <p:nvPr/>
        </p:nvSpPr>
        <p:spPr>
          <a:xfrm>
            <a:off x="13716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1" name="TextBox 60"/>
          <p:cNvSpPr txBox="1"/>
          <p:nvPr/>
        </p:nvSpPr>
        <p:spPr>
          <a:xfrm>
            <a:off x="19812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2" name="TextBox 61"/>
          <p:cNvSpPr txBox="1"/>
          <p:nvPr/>
        </p:nvSpPr>
        <p:spPr>
          <a:xfrm>
            <a:off x="26670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63" name="TextBox 62"/>
          <p:cNvSpPr txBox="1"/>
          <p:nvPr/>
        </p:nvSpPr>
        <p:spPr>
          <a:xfrm>
            <a:off x="3200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64" name="TextBox 63"/>
          <p:cNvSpPr txBox="1"/>
          <p:nvPr/>
        </p:nvSpPr>
        <p:spPr>
          <a:xfrm>
            <a:off x="3048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5" name="TextBox 64"/>
          <p:cNvSpPr txBox="1"/>
          <p:nvPr/>
        </p:nvSpPr>
        <p:spPr>
          <a:xfrm>
            <a:off x="7620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6" name="TextBox 65"/>
          <p:cNvSpPr txBox="1"/>
          <p:nvPr/>
        </p:nvSpPr>
        <p:spPr>
          <a:xfrm>
            <a:off x="13716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7" name="TextBox 66"/>
          <p:cNvSpPr txBox="1"/>
          <p:nvPr/>
        </p:nvSpPr>
        <p:spPr>
          <a:xfrm>
            <a:off x="19812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7467600" cy="1263732"/>
          </a:xfrm>
        </p:spPr>
        <p:txBody>
          <a:bodyPr>
            <a:normAutofit/>
          </a:bodyPr>
          <a:lstStyle/>
          <a:p>
            <a:pPr algn="ctr"/>
            <a:r>
              <a:rPr lang="en-US" sz="1600" b="1" u="sng" dirty="0" smtClean="0">
                <a:solidFill>
                  <a:schemeClr val="tx1"/>
                </a:solidFill>
                <a:latin typeface="Times New Roman" pitchFamily="18" charset="0"/>
                <a:cs typeface="Times New Roman" pitchFamily="18" charset="0"/>
              </a:rPr>
              <a:t>Leaky Bucket Algorithm </a:t>
            </a:r>
            <a:endParaRPr lang="en-US" sz="1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rmAutofit/>
          </a:bodyPr>
          <a:lstStyle/>
          <a:p>
            <a:pPr marL="0" indent="0">
              <a:buNone/>
            </a:pPr>
            <a:endParaRPr lang="en-US" sz="1600" b="1" dirty="0" smtClean="0">
              <a:latin typeface="Times New Roman" pitchFamily="18" charset="0"/>
              <a:cs typeface="Times New Roman" pitchFamily="18" charset="0"/>
            </a:endParaRPr>
          </a:p>
          <a:p>
            <a:pPr marL="0" indent="0">
              <a:buNone/>
            </a:pPr>
            <a:endParaRPr lang="en-US" sz="1600" b="1" dirty="0" smtClean="0">
              <a:latin typeface="Times New Roman" pitchFamily="18" charset="0"/>
              <a:cs typeface="Times New Roman" pitchFamily="18" charset="0"/>
            </a:endParaRPr>
          </a:p>
          <a:p>
            <a:pPr marL="0" indent="0">
              <a:buNone/>
            </a:pPr>
            <a:endParaRPr lang="en-US" sz="1600" b="1"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Example</a:t>
            </a:r>
          </a:p>
          <a:p>
            <a:pPr marL="0" indent="0" algn="just">
              <a:buNone/>
            </a:pPr>
            <a:r>
              <a:rPr lang="en-US" sz="1400" dirty="0" smtClean="0">
                <a:latin typeface="Times New Roman" pitchFamily="18" charset="0"/>
                <a:cs typeface="Times New Roman" pitchFamily="18" charset="0"/>
              </a:rPr>
              <a:t>Consider a frame relay network having a capacity of 1Mb and data is input at the rate of 25mbps.Calculate </a:t>
            </a:r>
          </a:p>
          <a:p>
            <a:pPr marL="342900" indent="-342900" algn="just">
              <a:buNone/>
            </a:pPr>
            <a:r>
              <a:rPr lang="en-US" sz="1400" dirty="0" smtClean="0">
                <a:latin typeface="Times New Roman" pitchFamily="18" charset="0"/>
                <a:cs typeface="Times New Roman" pitchFamily="18" charset="0"/>
              </a:rPr>
              <a:t>1.  What is the time needed to fill the bucket.</a:t>
            </a:r>
          </a:p>
          <a:p>
            <a:pPr marL="342900" indent="-342900" algn="just">
              <a:buNone/>
            </a:pPr>
            <a:r>
              <a:rPr lang="en-US" sz="1400" dirty="0" smtClean="0">
                <a:latin typeface="Times New Roman" pitchFamily="18" charset="0"/>
                <a:cs typeface="Times New Roman" pitchFamily="18" charset="0"/>
              </a:rPr>
              <a:t>2. If the output rate is 2 mbps , the time needed to empty the bucket.</a:t>
            </a:r>
          </a:p>
          <a:p>
            <a:pPr marL="342900" indent="-342900" algn="just">
              <a:buNone/>
            </a:pPr>
            <a:endParaRPr lang="en-US" sz="1400" dirty="0" smtClean="0">
              <a:latin typeface="Times New Roman" pitchFamily="18" charset="0"/>
              <a:cs typeface="Times New Roman" pitchFamily="18" charset="0"/>
            </a:endParaRPr>
          </a:p>
          <a:p>
            <a:pPr marL="342900" indent="-342900" algn="just">
              <a:buNone/>
            </a:pPr>
            <a:r>
              <a:rPr lang="en-US" sz="1400" b="1" dirty="0" smtClean="0">
                <a:latin typeface="Times New Roman" pitchFamily="18" charset="0"/>
                <a:cs typeface="Times New Roman" pitchFamily="18" charset="0"/>
              </a:rPr>
              <a:t>Ans</a:t>
            </a:r>
            <a:r>
              <a:rPr lang="en-US" sz="1400" dirty="0" smtClean="0">
                <a:latin typeface="Times New Roman" pitchFamily="18" charset="0"/>
                <a:cs typeface="Times New Roman" pitchFamily="18" charset="0"/>
              </a:rPr>
              <a:t>.  </a:t>
            </a:r>
          </a:p>
          <a:p>
            <a:pPr marL="342900" indent="-342900" algn="just">
              <a:buNone/>
            </a:pPr>
            <a:r>
              <a:rPr lang="en-US" sz="1400" dirty="0" smtClean="0">
                <a:latin typeface="Times New Roman" pitchFamily="18" charset="0"/>
                <a:cs typeface="Times New Roman" pitchFamily="18" charset="0"/>
              </a:rPr>
              <a:t>Here ,</a:t>
            </a:r>
          </a:p>
          <a:p>
            <a:pPr marL="342900" indent="-342900" algn="just">
              <a:buNone/>
            </a:pPr>
            <a:r>
              <a:rPr lang="en-US" sz="1400" dirty="0" smtClean="0">
                <a:latin typeface="Times New Roman" pitchFamily="18" charset="0"/>
                <a:cs typeface="Times New Roman" pitchFamily="18" charset="0"/>
              </a:rPr>
              <a:t>C is Capacity of bucket = 1mb</a:t>
            </a:r>
          </a:p>
          <a:p>
            <a:pPr marL="342900" indent="-342900" algn="just">
              <a:buNone/>
            </a:pPr>
            <a:r>
              <a:rPr lang="en-US" sz="1400" dirty="0" smtClean="0">
                <a:latin typeface="Times New Roman" pitchFamily="18" charset="0"/>
                <a:cs typeface="Times New Roman" pitchFamily="18" charset="0"/>
              </a:rPr>
              <a:t> Data input rate = 25 mbps</a:t>
            </a:r>
          </a:p>
          <a:p>
            <a:pPr marL="342900" indent="-342900" algn="just">
              <a:buNone/>
            </a:pPr>
            <a:r>
              <a:rPr lang="en-US" sz="1400" dirty="0" smtClean="0">
                <a:latin typeface="Times New Roman" pitchFamily="18" charset="0"/>
                <a:cs typeface="Times New Roman" pitchFamily="18" charset="0"/>
              </a:rPr>
              <a:t> output rate = 2mbps.</a:t>
            </a:r>
          </a:p>
          <a:p>
            <a:pPr marL="342900" indent="-342900" algn="just">
              <a:buNone/>
            </a:pPr>
            <a:endParaRPr lang="en-US" sz="1400" dirty="0" smtClean="0">
              <a:latin typeface="Times New Roman" pitchFamily="18" charset="0"/>
              <a:cs typeface="Times New Roman" pitchFamily="18" charset="0"/>
            </a:endParaRPr>
          </a:p>
          <a:p>
            <a:pPr marL="342900" indent="-342900" algn="just">
              <a:buNone/>
            </a:pPr>
            <a:r>
              <a:rPr lang="en-US" sz="1400" dirty="0" smtClean="0">
                <a:latin typeface="Times New Roman" pitchFamily="18" charset="0"/>
                <a:cs typeface="Times New Roman" pitchFamily="18" charset="0"/>
              </a:rPr>
              <a:t>1.	T = C/input rate	=  1/25	=  40 msec</a:t>
            </a:r>
          </a:p>
          <a:p>
            <a:pPr marL="342900" indent="-342900" algn="just">
              <a:buAutoNum type="arabicPlain"/>
            </a:pPr>
            <a:endParaRPr lang="en-US" sz="1400" dirty="0" smtClean="0">
              <a:latin typeface="Times New Roman" pitchFamily="18" charset="0"/>
              <a:cs typeface="Times New Roman" pitchFamily="18" charset="0"/>
            </a:endParaRPr>
          </a:p>
          <a:p>
            <a:pPr marL="342900" indent="-342900" algn="just">
              <a:buNone/>
            </a:pPr>
            <a:r>
              <a:rPr lang="en-US" sz="1400" dirty="0" smtClean="0">
                <a:latin typeface="Times New Roman" pitchFamily="18" charset="0"/>
                <a:cs typeface="Times New Roman" pitchFamily="18" charset="0"/>
              </a:rPr>
              <a:t>2	T = C/output rate	=  ½	=  500 msec</a:t>
            </a:r>
          </a:p>
          <a:p>
            <a:pPr marL="342900" indent="-342900" algn="just">
              <a:buAutoNum type="alphaLcPeriod"/>
            </a:pPr>
            <a:endParaRPr lang="en-US" sz="1400" dirty="0" smtClean="0">
              <a:latin typeface="Times New Roman" pitchFamily="18" charset="0"/>
              <a:cs typeface="Times New Roman" pitchFamily="18" charset="0"/>
            </a:endParaRPr>
          </a:p>
          <a:p>
            <a:pPr marL="342900" indent="-342900" algn="just">
              <a:buNone/>
            </a:pPr>
            <a:endParaRPr lang="en-US" sz="1400" dirty="0" smtClean="0">
              <a:latin typeface="Times New Roman" pitchFamily="18" charset="0"/>
              <a:cs typeface="Times New Roman" pitchFamily="18" charset="0"/>
            </a:endParaRPr>
          </a:p>
          <a:p>
            <a:pPr marL="342900" indent="-342900" algn="just">
              <a:buNone/>
            </a:pPr>
            <a:endParaRPr lang="en-US" sz="1400" dirty="0" smtClean="0">
              <a:latin typeface="Times New Roman" pitchFamily="18" charset="0"/>
              <a:cs typeface="Times New Roman" pitchFamily="18" charset="0"/>
            </a:endParaRPr>
          </a:p>
          <a:p>
            <a:pPr marL="342900" indent="-342900" algn="just">
              <a:buAutoNum type="alphaLcPeriod"/>
            </a:pPr>
            <a:endParaRPr lang="en-US" sz="1400" dirty="0" smtClean="0">
              <a:latin typeface="Times New Roman" pitchFamily="18" charset="0"/>
              <a:cs typeface="Times New Roman" pitchFamily="18" charset="0"/>
            </a:endParaRPr>
          </a:p>
          <a:p>
            <a:pPr marL="342900" indent="-342900" algn="just">
              <a:buAutoNum type="alphaLcPeriod"/>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6</a:t>
            </a:fld>
            <a:endParaRPr lang="en-US"/>
          </a:p>
        </p:txBody>
      </p:sp>
    </p:spTree>
    <p:extLst>
      <p:ext uri="{BB962C8B-B14F-4D97-AF65-F5344CB8AC3E}">
        <p14:creationId xmlns="" xmlns:p14="http://schemas.microsoft.com/office/powerpoint/2010/main" val="1900585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09600"/>
            <a:ext cx="7467600" cy="1173162"/>
          </a:xfrm>
        </p:spPr>
        <p:txBody>
          <a:bodyPr>
            <a:normAutofit/>
          </a:bodyPr>
          <a:lstStyle/>
          <a:p>
            <a:pPr algn="ctr"/>
            <a:r>
              <a:rPr lang="en-US" sz="1600" b="1" u="sng" dirty="0" smtClean="0">
                <a:solidFill>
                  <a:schemeClr val="tx1"/>
                </a:solidFill>
                <a:latin typeface="Times New Roman" pitchFamily="18" charset="0"/>
                <a:cs typeface="Times New Roman" pitchFamily="18" charset="0"/>
              </a:rPr>
              <a:t>Token Bucket Algorithm</a:t>
            </a:r>
          </a:p>
        </p:txBody>
      </p:sp>
      <p:sp>
        <p:nvSpPr>
          <p:cNvPr id="3076" name="Rectangle 3"/>
          <p:cNvSpPr>
            <a:spLocks noGrp="1" noChangeArrowheads="1"/>
          </p:cNvSpPr>
          <p:nvPr>
            <p:ph idx="1"/>
          </p:nvPr>
        </p:nvSpPr>
        <p:spPr>
          <a:xfrm>
            <a:off x="533400" y="1219200"/>
            <a:ext cx="7467600" cy="4873752"/>
          </a:xfrm>
        </p:spPr>
        <p:txBody>
          <a:bodyPr/>
          <a:lstStyle/>
          <a:p>
            <a:pPr>
              <a:buNone/>
            </a:pPr>
            <a:endParaRPr lang="en-US" dirty="0" smtClean="0"/>
          </a:p>
          <a:p>
            <a:pPr>
              <a:buNone/>
            </a:pPr>
            <a:endParaRPr lang="en-US" dirty="0" smtClean="0"/>
          </a:p>
          <a:p>
            <a:pPr algn="just"/>
            <a:r>
              <a:rPr lang="en-US" sz="1400" dirty="0" smtClean="0">
                <a:latin typeface="Times New Roman" pitchFamily="18" charset="0"/>
                <a:cs typeface="Times New Roman" pitchFamily="18" charset="0"/>
              </a:rPr>
              <a:t>The </a:t>
            </a:r>
            <a:r>
              <a:rPr lang="en-US" sz="1400" b="1" dirty="0" smtClean="0">
                <a:latin typeface="Times New Roman" pitchFamily="18" charset="0"/>
                <a:cs typeface="Times New Roman" pitchFamily="18" charset="0"/>
              </a:rPr>
              <a:t>Token Bucket Algorithm</a:t>
            </a:r>
            <a:r>
              <a:rPr lang="en-US" sz="1400" dirty="0" smtClean="0">
                <a:latin typeface="Times New Roman" pitchFamily="18" charset="0"/>
                <a:cs typeface="Times New Roman" pitchFamily="18" charset="0"/>
              </a:rPr>
              <a:t> compare to Leaky Bucket Algorithm allow the output rate vary depending on the size of burst. </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In this algorithm the buckets holds token to transmit a packet, the host must capture and destroy one token.</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Tokens are generated by a clock at the rate of one token every </a:t>
            </a:r>
            <a:r>
              <a:rPr lang="en-US" sz="1400" dirty="0" smtClean="0">
                <a:latin typeface="Times New Roman" pitchFamily="18" charset="0"/>
                <a:cs typeface="Times New Roman" pitchFamily="18" charset="0"/>
                <a:sym typeface="Symbol" pitchFamily="18" charset="2"/>
              </a:rPr>
              <a:t></a:t>
            </a:r>
            <a:r>
              <a:rPr lang="en-US" sz="1400" dirty="0" smtClean="0">
                <a:latin typeface="Times New Roman" pitchFamily="18" charset="0"/>
                <a:cs typeface="Times New Roman" pitchFamily="18" charset="0"/>
              </a:rPr>
              <a:t>t sec.</a:t>
            </a:r>
          </a:p>
          <a:p>
            <a:pPr algn="just"/>
            <a:endParaRPr lang="en-US" sz="1400" dirty="0">
              <a:latin typeface="Times New Roman" pitchFamily="18" charset="0"/>
              <a:cs typeface="Times New Roman" pitchFamily="18" charset="0"/>
            </a:endParaRPr>
          </a:p>
          <a:p>
            <a:pPr>
              <a:lnSpc>
                <a:spcPct val="80000"/>
              </a:lnSpc>
            </a:pPr>
            <a:r>
              <a:rPr lang="en-US" sz="1400" dirty="0" smtClean="0">
                <a:latin typeface="Times New Roman" pitchFamily="18" charset="0"/>
                <a:cs typeface="Times New Roman" pitchFamily="18" charset="0"/>
              </a:rPr>
              <a:t>Idle hosts can capture and save up tokens (up to the max. size of the bucket) in order to send larger bursts later.</a:t>
            </a:r>
          </a:p>
          <a:p>
            <a:pPr algn="just">
              <a:buNone/>
            </a:pPr>
            <a:endParaRPr lang="en-US" sz="1400" dirty="0">
              <a:latin typeface="Times New Roman" pitchFamily="18" charset="0"/>
              <a:cs typeface="Times New Roman" pitchFamily="18" charset="0"/>
            </a:endParaRPr>
          </a:p>
          <a:p>
            <a:pPr algn="just">
              <a:buNone/>
            </a:pPr>
            <a:endParaRPr lang="en-US" sz="1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62000" y="228600"/>
            <a:ext cx="7772400" cy="990600"/>
          </a:xfrm>
        </p:spPr>
        <p:txBody>
          <a:bodyPr>
            <a:normAutofit/>
          </a:bodyPr>
          <a:lstStyle/>
          <a:p>
            <a:pPr algn="ctr"/>
            <a:r>
              <a:rPr lang="en-US" sz="1600" b="1" u="sng" dirty="0" smtClean="0">
                <a:solidFill>
                  <a:schemeClr val="tx1"/>
                </a:solidFill>
                <a:latin typeface="Times New Roman" pitchFamily="18" charset="0"/>
                <a:cs typeface="Times New Roman" pitchFamily="18" charset="0"/>
              </a:rPr>
              <a:t>Token Bucket Algorithm</a:t>
            </a:r>
          </a:p>
        </p:txBody>
      </p:sp>
      <p:sp>
        <p:nvSpPr>
          <p:cNvPr id="7172" name="Rectangle 3"/>
          <p:cNvSpPr>
            <a:spLocks noGrp="1" noChangeArrowheads="1"/>
          </p:cNvSpPr>
          <p:nvPr>
            <p:ph idx="1"/>
          </p:nvPr>
        </p:nvSpPr>
        <p:spPr>
          <a:xfrm>
            <a:off x="0" y="6248400"/>
            <a:ext cx="9144000" cy="384175"/>
          </a:xfrm>
        </p:spPr>
        <p:txBody>
          <a:bodyPr>
            <a:normAutofit/>
          </a:bodyPr>
          <a:lstStyle/>
          <a:p>
            <a:pPr algn="just">
              <a:lnSpc>
                <a:spcPct val="90000"/>
              </a:lnSpc>
              <a:buFontTx/>
              <a:buNone/>
            </a:pPr>
            <a:r>
              <a:rPr lang="en-US" sz="14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 Before    		                     (b)   After</a:t>
            </a:r>
          </a:p>
        </p:txBody>
      </p:sp>
      <p:sp>
        <p:nvSpPr>
          <p:cNvPr id="8" name="Slide Number Placeholder 5"/>
          <p:cNvSpPr>
            <a:spLocks noGrp="1"/>
          </p:cNvSpPr>
          <p:nvPr>
            <p:ph type="sldNum" sz="quarter" idx="12"/>
          </p:nvPr>
        </p:nvSpPr>
        <p:spPr/>
        <p:txBody>
          <a:bodyPr>
            <a:normAutofit/>
          </a:bodyPr>
          <a:lstStyle/>
          <a:p>
            <a:pPr>
              <a:defRPr/>
            </a:pPr>
            <a:fld id="{14F1C0B8-B1E7-456B-A814-8952B9009704}" type="slidenum">
              <a:rPr lang="en-US"/>
              <a:pPr>
                <a:defRPr/>
              </a:pPr>
              <a:t>8</a:t>
            </a:fld>
            <a:endParaRPr lang="en-US"/>
          </a:p>
        </p:txBody>
      </p:sp>
      <p:sp>
        <p:nvSpPr>
          <p:cNvPr id="7173" name="Text Box 4"/>
          <p:cNvSpPr txBox="1">
            <a:spLocks noChangeArrowheads="1"/>
          </p:cNvSpPr>
          <p:nvPr/>
        </p:nvSpPr>
        <p:spPr bwMode="auto">
          <a:xfrm>
            <a:off x="3595688" y="2755900"/>
            <a:ext cx="1301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Comic Sans MS" pitchFamily="66" charset="0"/>
              </a:defRPr>
            </a:lvl1pPr>
            <a:lvl2pPr marL="742950" indent="-285750" eaLnBrk="0" hangingPunct="0">
              <a:defRPr sz="1600">
                <a:solidFill>
                  <a:schemeClr val="tx1"/>
                </a:solidFill>
                <a:latin typeface="Comic Sans MS" pitchFamily="66" charset="0"/>
              </a:defRPr>
            </a:lvl2pPr>
            <a:lvl3pPr marL="1143000" indent="-228600" eaLnBrk="0" hangingPunct="0">
              <a:defRPr sz="1600">
                <a:solidFill>
                  <a:schemeClr val="tx1"/>
                </a:solidFill>
                <a:latin typeface="Comic Sans MS" pitchFamily="66" charset="0"/>
              </a:defRPr>
            </a:lvl3pPr>
            <a:lvl4pPr marL="1600200" indent="-228600" eaLnBrk="0" hangingPunct="0">
              <a:defRPr sz="1600">
                <a:solidFill>
                  <a:schemeClr val="tx1"/>
                </a:solidFill>
                <a:latin typeface="Comic Sans MS" pitchFamily="66" charset="0"/>
              </a:defRPr>
            </a:lvl4pPr>
            <a:lvl5pPr marL="2057400" indent="-228600" eaLnBrk="0" hangingPunct="0">
              <a:defRPr sz="1600">
                <a:solidFill>
                  <a:schemeClr val="tx1"/>
                </a:solidFill>
                <a:latin typeface="Comic Sans MS" pitchFamily="66" charset="0"/>
              </a:defRPr>
            </a:lvl5pPr>
            <a:lvl6pPr marL="2514600" indent="-228600" algn="ctr" eaLnBrk="0" fontAlgn="base" hangingPunct="0">
              <a:spcBef>
                <a:spcPct val="20000"/>
              </a:spcBef>
              <a:spcAft>
                <a:spcPct val="0"/>
              </a:spcAft>
              <a:defRPr sz="1600">
                <a:solidFill>
                  <a:schemeClr val="tx1"/>
                </a:solidFill>
                <a:latin typeface="Comic Sans MS" pitchFamily="66" charset="0"/>
              </a:defRPr>
            </a:lvl6pPr>
            <a:lvl7pPr marL="2971800" indent="-228600" algn="ctr" eaLnBrk="0" fontAlgn="base" hangingPunct="0">
              <a:spcBef>
                <a:spcPct val="20000"/>
              </a:spcBef>
              <a:spcAft>
                <a:spcPct val="0"/>
              </a:spcAft>
              <a:defRPr sz="1600">
                <a:solidFill>
                  <a:schemeClr val="tx1"/>
                </a:solidFill>
                <a:latin typeface="Comic Sans MS" pitchFamily="66" charset="0"/>
              </a:defRPr>
            </a:lvl7pPr>
            <a:lvl8pPr marL="3429000" indent="-228600" algn="ctr" eaLnBrk="0" fontAlgn="base" hangingPunct="0">
              <a:spcBef>
                <a:spcPct val="20000"/>
              </a:spcBef>
              <a:spcAft>
                <a:spcPct val="0"/>
              </a:spcAft>
              <a:defRPr sz="1600">
                <a:solidFill>
                  <a:schemeClr val="tx1"/>
                </a:solidFill>
                <a:latin typeface="Comic Sans MS" pitchFamily="66" charset="0"/>
              </a:defRPr>
            </a:lvl8pPr>
            <a:lvl9pPr marL="3886200" indent="-228600" algn="ctr" eaLnBrk="0" fontAlgn="base" hangingPunct="0">
              <a:spcBef>
                <a:spcPct val="20000"/>
              </a:spcBef>
              <a:spcAft>
                <a:spcPct val="0"/>
              </a:spcAft>
              <a:defRPr sz="1600">
                <a:solidFill>
                  <a:schemeClr val="tx1"/>
                </a:solidFill>
                <a:latin typeface="Comic Sans MS" pitchFamily="66" charset="0"/>
              </a:defRPr>
            </a:lvl9pPr>
          </a:lstStyle>
          <a:p>
            <a:pPr eaLnBrk="1" hangingPunct="1">
              <a:spcBef>
                <a:spcPct val="50000"/>
              </a:spcBef>
            </a:pPr>
            <a:r>
              <a:rPr lang="en-US" sz="2400">
                <a:latin typeface="Times New Roman" pitchFamily="18" charset="0"/>
              </a:rPr>
              <a:t>5-34</a:t>
            </a:r>
          </a:p>
        </p:txBody>
      </p:sp>
      <p:pic>
        <p:nvPicPr>
          <p:cNvPr id="7174" name="Picture 5" descr="5-3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447800"/>
            <a:ext cx="77724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idx="1"/>
          </p:nvPr>
        </p:nvSpPr>
        <p:spPr>
          <a:xfrm>
            <a:off x="685800" y="342900"/>
            <a:ext cx="8051800" cy="5753100"/>
          </a:xfrm>
        </p:spPr>
        <p:txBody>
          <a:bodyPr/>
          <a:lstStyle/>
          <a:p>
            <a:pPr algn="ctr">
              <a:lnSpc>
                <a:spcPct val="90000"/>
              </a:lnSpc>
              <a:buFontTx/>
              <a:buNone/>
            </a:pPr>
            <a:endParaRPr lang="en-US" sz="1400" b="1" dirty="0" smtClean="0">
              <a:latin typeface="Times New Roman" pitchFamily="18" charset="0"/>
              <a:cs typeface="Times New Roman" pitchFamily="18" charset="0"/>
            </a:endParaRPr>
          </a:p>
          <a:p>
            <a:pPr algn="ctr">
              <a:lnSpc>
                <a:spcPct val="90000"/>
              </a:lnSpc>
              <a:buFontTx/>
              <a:buNone/>
            </a:pPr>
            <a:endParaRPr lang="en-US" sz="1600" b="1" dirty="0" smtClean="0">
              <a:latin typeface="Times New Roman" pitchFamily="18" charset="0"/>
              <a:cs typeface="Times New Roman" pitchFamily="18" charset="0"/>
            </a:endParaRPr>
          </a:p>
          <a:p>
            <a:pPr algn="ctr">
              <a:lnSpc>
                <a:spcPct val="90000"/>
              </a:lnSpc>
              <a:buFontTx/>
              <a:buNone/>
            </a:pPr>
            <a:r>
              <a:rPr lang="en-US" sz="1600" b="1" dirty="0" smtClean="0">
                <a:latin typeface="Times New Roman" pitchFamily="18" charset="0"/>
                <a:cs typeface="Times New Roman" pitchFamily="18" charset="0"/>
              </a:rPr>
              <a:t>Token Bucket Algorithm</a:t>
            </a:r>
          </a:p>
          <a:p>
            <a:pPr>
              <a:lnSpc>
                <a:spcPct val="90000"/>
              </a:lnSpc>
              <a:buFontTx/>
              <a:buNone/>
            </a:pPr>
            <a:endParaRPr lang="en-US" sz="1600" b="1" dirty="0">
              <a:latin typeface="Times New Roman" pitchFamily="18" charset="0"/>
              <a:cs typeface="Times New Roman" pitchFamily="18" charset="0"/>
            </a:endParaRPr>
          </a:p>
          <a:p>
            <a:pPr>
              <a:lnSpc>
                <a:spcPct val="90000"/>
              </a:lnSpc>
              <a:buFontTx/>
              <a:buNone/>
            </a:pPr>
            <a:r>
              <a:rPr lang="en-US" sz="1600" b="1" u="sng" dirty="0" smtClean="0">
                <a:latin typeface="Times New Roman" pitchFamily="18" charset="0"/>
                <a:cs typeface="Times New Roman" pitchFamily="18" charset="0"/>
              </a:rPr>
              <a:t>Algorithm</a:t>
            </a:r>
          </a:p>
          <a:p>
            <a:pPr>
              <a:lnSpc>
                <a:spcPct val="90000"/>
              </a:lnSpc>
              <a:buFontTx/>
              <a:buNone/>
            </a:pPr>
            <a:endParaRPr lang="en-US" sz="1600" b="1" u="sng" dirty="0" smtClean="0">
              <a:latin typeface="Times New Roman" pitchFamily="18" charset="0"/>
              <a:cs typeface="Times New Roman" pitchFamily="18" charset="0"/>
            </a:endParaRPr>
          </a:p>
          <a:p>
            <a:pPr marL="0" indent="0">
              <a:lnSpc>
                <a:spcPct val="90000"/>
              </a:lnSpc>
              <a:buNone/>
            </a:pPr>
            <a:endParaRPr lang="en-US" sz="1400" dirty="0" smtClean="0">
              <a:latin typeface="Times New Roman" pitchFamily="18" charset="0"/>
              <a:cs typeface="Times New Roman" pitchFamily="18" charset="0"/>
            </a:endParaRPr>
          </a:p>
          <a:p>
            <a:pPr marL="0" indent="0" algn="just">
              <a:lnSpc>
                <a:spcPct val="90000"/>
              </a:lnSpc>
              <a:buNone/>
            </a:pPr>
            <a:r>
              <a:rPr lang="en-US" sz="1400" u="sng" dirty="0" smtClean="0">
                <a:latin typeface="Times New Roman" pitchFamily="18" charset="0"/>
                <a:cs typeface="Times New Roman" pitchFamily="18" charset="0"/>
              </a:rPr>
              <a:t>Step - 1 </a:t>
            </a:r>
            <a:r>
              <a:rPr lang="en-US" sz="1400" dirty="0" smtClean="0">
                <a:latin typeface="Times New Roman" pitchFamily="18" charset="0"/>
                <a:cs typeface="Times New Roman" pitchFamily="18" charset="0"/>
              </a:rPr>
              <a:t>: A token is added at every ∆t time.</a:t>
            </a:r>
          </a:p>
          <a:p>
            <a:pPr marL="0" indent="0" algn="just">
              <a:lnSpc>
                <a:spcPct val="90000"/>
              </a:lnSpc>
              <a:buNone/>
            </a:pPr>
            <a:endParaRPr lang="en-US" sz="1400" u="sng" dirty="0">
              <a:latin typeface="Times New Roman" pitchFamily="18" charset="0"/>
              <a:cs typeface="Times New Roman" pitchFamily="18" charset="0"/>
            </a:endParaRPr>
          </a:p>
          <a:p>
            <a:pPr marL="0" indent="0" algn="just">
              <a:lnSpc>
                <a:spcPct val="90000"/>
              </a:lnSpc>
              <a:buNone/>
            </a:pPr>
            <a:r>
              <a:rPr lang="en-US" sz="1400" u="sng" dirty="0">
                <a:latin typeface="Times New Roman" pitchFamily="18" charset="0"/>
                <a:cs typeface="Times New Roman" pitchFamily="18" charset="0"/>
              </a:rPr>
              <a:t>Step </a:t>
            </a:r>
            <a:r>
              <a:rPr lang="en-US" sz="1400" u="sng" dirty="0" smtClean="0">
                <a:latin typeface="Times New Roman" pitchFamily="18" charset="0"/>
                <a:cs typeface="Times New Roman" pitchFamily="18" charset="0"/>
              </a:rPr>
              <a:t>- 2 </a:t>
            </a:r>
            <a:r>
              <a:rPr lang="en-US" sz="1400" dirty="0" smtClean="0">
                <a:latin typeface="Times New Roman" pitchFamily="18" charset="0"/>
                <a:cs typeface="Times New Roman" pitchFamily="18" charset="0"/>
              </a:rPr>
              <a:t>: The bucket can hold at most </a:t>
            </a:r>
            <a:r>
              <a:rPr lang="en-US" sz="1400" b="1" dirty="0" smtClean="0">
                <a:latin typeface="Times New Roman" pitchFamily="18" charset="0"/>
                <a:cs typeface="Times New Roman" pitchFamily="18" charset="0"/>
              </a:rPr>
              <a:t>b-</a:t>
            </a:r>
            <a:r>
              <a:rPr lang="en-US" sz="1400" dirty="0" smtClean="0">
                <a:latin typeface="Times New Roman" pitchFamily="18" charset="0"/>
                <a:cs typeface="Times New Roman" pitchFamily="18" charset="0"/>
              </a:rPr>
              <a:t>tokens. If a token arrive when bucket is full it is discarded.</a:t>
            </a:r>
          </a:p>
          <a:p>
            <a:pPr marL="0" indent="0" algn="just">
              <a:lnSpc>
                <a:spcPct val="90000"/>
              </a:lnSpc>
              <a:buNone/>
            </a:pPr>
            <a:endParaRPr lang="en-US" sz="1400" u="sng" dirty="0">
              <a:latin typeface="Times New Roman" pitchFamily="18" charset="0"/>
              <a:cs typeface="Times New Roman" pitchFamily="18" charset="0"/>
            </a:endParaRPr>
          </a:p>
          <a:p>
            <a:pPr marL="0" indent="0" algn="just">
              <a:lnSpc>
                <a:spcPct val="90000"/>
              </a:lnSpc>
              <a:buNone/>
            </a:pPr>
            <a:r>
              <a:rPr lang="en-US" sz="1400" u="sng" dirty="0">
                <a:latin typeface="Times New Roman" pitchFamily="18" charset="0"/>
                <a:cs typeface="Times New Roman" pitchFamily="18" charset="0"/>
              </a:rPr>
              <a:t>Step </a:t>
            </a:r>
            <a:r>
              <a:rPr lang="en-US" sz="1400" u="sng" dirty="0" smtClean="0">
                <a:latin typeface="Times New Roman" pitchFamily="18" charset="0"/>
                <a:cs typeface="Times New Roman" pitchFamily="18" charset="0"/>
              </a:rPr>
              <a:t>- 3 </a:t>
            </a:r>
            <a:r>
              <a:rPr lang="en-US" sz="1400" dirty="0" smtClean="0">
                <a:latin typeface="Times New Roman" pitchFamily="18" charset="0"/>
                <a:cs typeface="Times New Roman" pitchFamily="18" charset="0"/>
              </a:rPr>
              <a:t>: When a packet of </a:t>
            </a:r>
            <a:r>
              <a:rPr lang="en-US" sz="1400" b="1" dirty="0" smtClean="0">
                <a:latin typeface="Times New Roman" pitchFamily="18" charset="0"/>
                <a:cs typeface="Times New Roman" pitchFamily="18" charset="0"/>
              </a:rPr>
              <a:t>m </a:t>
            </a:r>
            <a:r>
              <a:rPr lang="en-US" sz="1400" dirty="0" smtClean="0">
                <a:latin typeface="Times New Roman" pitchFamily="18" charset="0"/>
                <a:cs typeface="Times New Roman" pitchFamily="18" charset="0"/>
              </a:rPr>
              <a:t>bytes arrived </a:t>
            </a:r>
            <a:r>
              <a:rPr lang="en-US" sz="1400" b="1" dirty="0" smtClean="0">
                <a:latin typeface="Times New Roman" pitchFamily="18" charset="0"/>
                <a:cs typeface="Times New Roman" pitchFamily="18" charset="0"/>
              </a:rPr>
              <a:t>m </a:t>
            </a:r>
            <a:r>
              <a:rPr lang="en-US" sz="1400" dirty="0" smtClean="0">
                <a:latin typeface="Times New Roman" pitchFamily="18" charset="0"/>
                <a:cs typeface="Times New Roman" pitchFamily="18" charset="0"/>
              </a:rPr>
              <a:t>tokens are removed from the bucket and the packet is sent to the network.</a:t>
            </a:r>
          </a:p>
          <a:p>
            <a:pPr marL="0" indent="0" algn="just">
              <a:lnSpc>
                <a:spcPct val="90000"/>
              </a:lnSpc>
              <a:buNone/>
            </a:pPr>
            <a:endParaRPr lang="en-US" sz="1400" u="sng" dirty="0" smtClean="0">
              <a:latin typeface="Times New Roman" pitchFamily="18" charset="0"/>
              <a:cs typeface="Times New Roman" pitchFamily="18" charset="0"/>
            </a:endParaRPr>
          </a:p>
          <a:p>
            <a:pPr marL="0" indent="0" algn="just">
              <a:lnSpc>
                <a:spcPct val="90000"/>
              </a:lnSpc>
              <a:buNone/>
            </a:pPr>
            <a:r>
              <a:rPr lang="en-US" sz="1400" u="sng" dirty="0" smtClean="0">
                <a:latin typeface="Times New Roman" pitchFamily="18" charset="0"/>
                <a:cs typeface="Times New Roman" pitchFamily="18" charset="0"/>
              </a:rPr>
              <a:t>Step – 4 :</a:t>
            </a:r>
            <a:r>
              <a:rPr lang="en-US" sz="1400" dirty="0" smtClean="0">
                <a:latin typeface="Times New Roman" pitchFamily="18" charset="0"/>
                <a:cs typeface="Times New Roman" pitchFamily="18" charset="0"/>
              </a:rPr>
              <a:t> If  less than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tokens are available no tokens are removed from the buckets and the packet is considered to be </a:t>
            </a:r>
            <a:r>
              <a:rPr lang="en-US" sz="1400" b="1" dirty="0" smtClean="0">
                <a:latin typeface="Times New Roman" pitchFamily="18" charset="0"/>
                <a:cs typeface="Times New Roman" pitchFamily="18" charset="0"/>
              </a:rPr>
              <a:t>non conformant</a:t>
            </a:r>
            <a:r>
              <a:rPr lang="en-US" sz="1400" dirty="0" smtClean="0">
                <a:latin typeface="Times New Roman" pitchFamily="18" charset="0"/>
                <a:cs typeface="Times New Roman" pitchFamily="18" charset="0"/>
              </a:rPr>
              <a:t>.</a:t>
            </a:r>
          </a:p>
          <a:p>
            <a:pPr marL="0" indent="0" algn="just">
              <a:lnSpc>
                <a:spcPct val="90000"/>
              </a:lnSpc>
              <a:buNone/>
            </a:pPr>
            <a:r>
              <a:rPr lang="en-US" sz="1400" dirty="0" smtClean="0">
                <a:latin typeface="Times New Roman" pitchFamily="18" charset="0"/>
                <a:cs typeface="Times New Roman" pitchFamily="18" charset="0"/>
              </a:rPr>
              <a:t>The </a:t>
            </a:r>
            <a:r>
              <a:rPr lang="en-US" sz="1400" b="1" dirty="0" smtClean="0">
                <a:latin typeface="Times New Roman" pitchFamily="18" charset="0"/>
                <a:cs typeface="Times New Roman" pitchFamily="18" charset="0"/>
              </a:rPr>
              <a:t> non conformant</a:t>
            </a:r>
            <a:r>
              <a:rPr lang="en-US" sz="1400" dirty="0" smtClean="0">
                <a:latin typeface="Times New Roman" pitchFamily="18" charset="0"/>
                <a:cs typeface="Times New Roman" pitchFamily="18" charset="0"/>
              </a:rPr>
              <a:t> packet may be enqueued for subsequent transmission when sufficient token have been accumulated  in the bucket.</a:t>
            </a:r>
          </a:p>
          <a:p>
            <a:pPr marL="0" indent="0" algn="just">
              <a:lnSpc>
                <a:spcPct val="90000"/>
              </a:lnSpc>
              <a:buNone/>
            </a:pPr>
            <a:endParaRPr lang="en-US" sz="1400" dirty="0" smtClean="0">
              <a:latin typeface="Times New Roman" pitchFamily="18" charset="0"/>
              <a:cs typeface="Times New Roman" pitchFamily="18" charset="0"/>
            </a:endParaRPr>
          </a:p>
          <a:p>
            <a:pPr marL="0" indent="0" algn="just">
              <a:lnSpc>
                <a:spcPct val="90000"/>
              </a:lnSpc>
              <a:buNone/>
            </a:pPr>
            <a:r>
              <a:rPr lang="en-US" sz="1400" dirty="0" smtClean="0">
                <a:latin typeface="Times New Roman" pitchFamily="18" charset="0"/>
                <a:cs typeface="Times New Roman" pitchFamily="18" charset="0"/>
              </a:rPr>
              <a:t>If  </a:t>
            </a:r>
            <a:r>
              <a:rPr lang="en-US" sz="1400" b="1" dirty="0" smtClean="0">
                <a:latin typeface="Times New Roman" pitchFamily="18" charset="0"/>
                <a:cs typeface="Times New Roman" pitchFamily="18" charset="0"/>
              </a:rPr>
              <a:t>C </a:t>
            </a:r>
            <a:r>
              <a:rPr lang="en-US" sz="1400" dirty="0" smtClean="0">
                <a:latin typeface="Times New Roman" pitchFamily="18" charset="0"/>
                <a:cs typeface="Times New Roman" pitchFamily="18" charset="0"/>
              </a:rPr>
              <a:t>is the maximum capacity of bucket and </a:t>
            </a:r>
            <a:r>
              <a:rPr lang="el-GR" sz="1400" b="1" dirty="0" smtClean="0">
                <a:latin typeface="Times New Roman" pitchFamily="18" charset="0"/>
                <a:cs typeface="Times New Roman" pitchFamily="18" charset="0"/>
              </a:rPr>
              <a:t>ρ</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is the arrival rate and </a:t>
            </a:r>
            <a:r>
              <a:rPr lang="en-US" sz="1400" b="1" dirty="0" smtClean="0">
                <a:latin typeface="Times New Roman" pitchFamily="18" charset="0"/>
                <a:cs typeface="Times New Roman" pitchFamily="18" charset="0"/>
              </a:rPr>
              <a:t>M</a:t>
            </a:r>
            <a:r>
              <a:rPr lang="en-US" sz="1400" dirty="0" smtClean="0">
                <a:latin typeface="Times New Roman" pitchFamily="18" charset="0"/>
                <a:cs typeface="Times New Roman" pitchFamily="18" charset="0"/>
              </a:rPr>
              <a:t> is the maximum output rate then Burst Length </a:t>
            </a:r>
            <a:r>
              <a:rPr lang="en-US" sz="1400" b="1" dirty="0" smtClean="0">
                <a:latin typeface="Times New Roman" pitchFamily="18" charset="0"/>
                <a:cs typeface="Times New Roman" pitchFamily="18" charset="0"/>
              </a:rPr>
              <a:t>S</a:t>
            </a:r>
            <a:r>
              <a:rPr lang="en-US" sz="1400" dirty="0" smtClean="0">
                <a:latin typeface="Times New Roman" pitchFamily="18" charset="0"/>
                <a:cs typeface="Times New Roman" pitchFamily="18" charset="0"/>
              </a:rPr>
              <a:t> can be calculated as </a:t>
            </a:r>
          </a:p>
          <a:p>
            <a:pPr marL="0" indent="0" algn="just">
              <a:lnSpc>
                <a:spcPct val="90000"/>
              </a:lnSpc>
              <a:buNone/>
            </a:pPr>
            <a:endParaRPr lang="en-US" sz="1400" dirty="0" smtClean="0">
              <a:latin typeface="Times New Roman" pitchFamily="18" charset="0"/>
              <a:cs typeface="Times New Roman" pitchFamily="18" charset="0"/>
            </a:endParaRPr>
          </a:p>
          <a:p>
            <a:pPr marL="0" indent="0" algn="just">
              <a:lnSpc>
                <a:spcPct val="90000"/>
              </a:lnSpc>
              <a:buNone/>
            </a:pPr>
            <a:endParaRPr lang="en-US" sz="1400" dirty="0" smtClean="0">
              <a:latin typeface="Times New Roman" pitchFamily="18" charset="0"/>
              <a:cs typeface="Times New Roman" pitchFamily="18" charset="0"/>
            </a:endParaRPr>
          </a:p>
          <a:p>
            <a:pPr marL="0" indent="0" algn="just">
              <a:lnSpc>
                <a:spcPct val="90000"/>
              </a:lnSpc>
              <a:buNone/>
            </a:pPr>
            <a:r>
              <a:rPr lang="en-US" sz="1400" b="1" dirty="0" smtClean="0">
                <a:latin typeface="Times New Roman" pitchFamily="18" charset="0"/>
                <a:cs typeface="Times New Roman" pitchFamily="18" charset="0"/>
              </a:rPr>
              <a:t> 	</a:t>
            </a: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9</a:t>
            </a:fld>
            <a:endParaRPr lang="en-US"/>
          </a:p>
        </p:txBody>
      </p:sp>
      <p:graphicFrame>
        <p:nvGraphicFramePr>
          <p:cNvPr id="4" name="Table 3"/>
          <p:cNvGraphicFramePr>
            <a:graphicFrameLocks noGrp="1"/>
          </p:cNvGraphicFramePr>
          <p:nvPr/>
        </p:nvGraphicFramePr>
        <p:xfrm>
          <a:off x="3276600" y="5791200"/>
          <a:ext cx="2057400" cy="370840"/>
        </p:xfrm>
        <a:graphic>
          <a:graphicData uri="http://schemas.openxmlformats.org/drawingml/2006/table">
            <a:tbl>
              <a:tblPr firstRow="1" bandRow="1">
                <a:tableStyleId>{5940675A-B579-460E-94D1-54222C63F5DA}</a:tableStyleId>
              </a:tblPr>
              <a:tblGrid>
                <a:gridCol w="2057400"/>
              </a:tblGrid>
              <a:tr h="370840">
                <a:tc>
                  <a:txBody>
                    <a:bodyPr/>
                    <a:lstStyle/>
                    <a:p>
                      <a:pPr algn="ctr"/>
                      <a:r>
                        <a:rPr lang="en-US" sz="1400" dirty="0" smtClean="0"/>
                        <a:t>C</a:t>
                      </a:r>
                      <a:r>
                        <a:rPr lang="en-US" sz="1400" baseline="0" dirty="0" smtClean="0"/>
                        <a:t> + </a:t>
                      </a:r>
                      <a:r>
                        <a:rPr lang="el-GR" sz="1400" baseline="0" dirty="0" smtClean="0"/>
                        <a:t>ρ</a:t>
                      </a:r>
                      <a:r>
                        <a:rPr lang="en-US" sz="1400" baseline="0" dirty="0" smtClean="0"/>
                        <a:t>S = MS</a:t>
                      </a:r>
                      <a:endParaRPr lang="en-US" sz="1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2946</TotalTime>
  <Words>866</Words>
  <Application>Microsoft Office PowerPoint</Application>
  <PresentationFormat>On-screen Show (4:3)</PresentationFormat>
  <Paragraphs>195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Slide 1</vt:lpstr>
      <vt:lpstr> Leaky Bucket Algorithm</vt:lpstr>
      <vt:lpstr>The Leaky Bucket Algorithm</vt:lpstr>
      <vt:lpstr>Slide 4</vt:lpstr>
      <vt:lpstr>Slide 5</vt:lpstr>
      <vt:lpstr>Leaky Bucket Algorithm </vt:lpstr>
      <vt:lpstr>Token Bucket Algorithm</vt:lpstr>
      <vt:lpstr>Token Bucket Algorithm</vt:lpstr>
      <vt:lpstr>Slide 9</vt:lpstr>
      <vt:lpstr>Token Bucket Algorithm </vt:lpstr>
      <vt:lpstr>Slide 11</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ecpegen</dc:creator>
  <cp:lastModifiedBy>mld</cp:lastModifiedBy>
  <cp:revision>659</cp:revision>
  <cp:lastPrinted>2000-06-25T00:38:40Z</cp:lastPrinted>
  <dcterms:created xsi:type="dcterms:W3CDTF">2000-01-18T00:20:14Z</dcterms:created>
  <dcterms:modified xsi:type="dcterms:W3CDTF">2020-10-19T04:29:24Z</dcterms:modified>
</cp:coreProperties>
</file>