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325" r:id="rId8"/>
    <p:sldId id="331" r:id="rId9"/>
    <p:sldId id="324" r:id="rId10"/>
    <p:sldId id="330" r:id="rId11"/>
    <p:sldId id="332" r:id="rId12"/>
    <p:sldId id="333" r:id="rId13"/>
    <p:sldId id="334" r:id="rId14"/>
    <p:sldId id="335" r:id="rId15"/>
    <p:sldId id="336" r:id="rId16"/>
    <p:sldId id="326" r:id="rId17"/>
    <p:sldId id="503" r:id="rId18"/>
    <p:sldId id="505" r:id="rId19"/>
    <p:sldId id="329" r:id="rId20"/>
    <p:sldId id="506" r:id="rId21"/>
    <p:sldId id="507" r:id="rId22"/>
    <p:sldId id="508" r:id="rId23"/>
    <p:sldId id="509" r:id="rId24"/>
    <p:sldId id="514" r:id="rId25"/>
    <p:sldId id="339" r:id="rId26"/>
    <p:sldId id="340" r:id="rId27"/>
    <p:sldId id="510" r:id="rId28"/>
    <p:sldId id="511" r:id="rId29"/>
    <p:sldId id="327" r:id="rId30"/>
    <p:sldId id="512" r:id="rId31"/>
    <p:sldId id="51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8/18/2020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97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8/18/2020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6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8/18/2020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05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8/18/2020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68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8/18/2020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0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8/18/2020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8/18/2020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71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8/18/2020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5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8/18/2020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64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8/18/2020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37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8/18/2020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7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8/18/2020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51000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4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CB5F50-E50B-49BC-8A93-285445E9D7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E092522-F938-4947-B626-82848FF32A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88045" y="0"/>
            <a:ext cx="7603955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aphic 190">
            <a:extLst>
              <a:ext uri="{FF2B5EF4-FFF2-40B4-BE49-F238E27FC236}">
                <a16:creationId xmlns:a16="http://schemas.microsoft.com/office/drawing/2014/main" id="{F3F5D407-83EF-4D7F-9DAF-4C3CEB778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25182" y="827494"/>
            <a:ext cx="1291642" cy="429215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C07906A-A83F-47F2-975A-C1756F445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C38730D-4164-41D4-81C0-E9A070EA8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2539C73-C848-4608-957A-D6C016913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24467" y="533549"/>
            <a:ext cx="5356040" cy="5343028"/>
            <a:chOff x="739960" y="1925092"/>
            <a:chExt cx="4376696" cy="4366063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53EEDFE-1D2D-4938-9DF2-97FB4F709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8562" y="2003061"/>
              <a:ext cx="4288094" cy="4288094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A4CF2D-570F-4529-ADDA-B37CF05B6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7929" y="2003061"/>
              <a:ext cx="4288094" cy="4288094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20" name="Oval 19">
              <a:extLst>
                <a:ext uri="{FF2B5EF4-FFF2-40B4-BE49-F238E27FC236}">
                  <a16:creationId xmlns:a16="http://schemas.microsoft.com/office/drawing/2014/main" id="{CBE92B83-AFA7-40B1-9D3C-502840BAD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960" y="1925092"/>
              <a:ext cx="4288094" cy="428809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F151899-C30A-4676-89E8-C859A411FA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1874" y="1184960"/>
            <a:ext cx="4832798" cy="2822713"/>
          </a:xfrm>
        </p:spPr>
        <p:txBody>
          <a:bodyPr>
            <a:normAutofit/>
          </a:bodyPr>
          <a:lstStyle/>
          <a:p>
            <a:r>
              <a:rPr lang="en-US" sz="4800" dirty="0"/>
              <a:t>CNT Tutorial 1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D99AA6-912D-474A-A398-2022517E1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4388" y="4166073"/>
            <a:ext cx="3330341" cy="920783"/>
          </a:xfrm>
        </p:spPr>
        <p:txBody>
          <a:bodyPr>
            <a:normAutofit/>
          </a:bodyPr>
          <a:lstStyle/>
          <a:p>
            <a:r>
              <a:rPr lang="en-US" dirty="0"/>
              <a:t>Nachiket </a:t>
            </a:r>
            <a:r>
              <a:rPr lang="en-US" dirty="0" err="1"/>
              <a:t>kulkarni</a:t>
            </a:r>
            <a:endParaRPr lang="en-IN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0046D4B-EE93-4EAF-9717-C56B1E681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9032" y="5254879"/>
            <a:ext cx="474046" cy="474046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3B4D80-4945-4E47-8FA7-BA0541CB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9032" y="5254879"/>
            <a:ext cx="474046" cy="474046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44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IPv4 Address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47B66-F46A-42B0-BD93-D9ED9C695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Notations: Binary and Dotted Decimal </a:t>
            </a:r>
          </a:p>
          <a:p>
            <a:r>
              <a:rPr lang="en-US" dirty="0">
                <a:solidFill>
                  <a:srgbClr val="00B0F0"/>
                </a:solidFill>
              </a:rPr>
              <a:t>Binary</a:t>
            </a:r>
          </a:p>
          <a:p>
            <a:r>
              <a:rPr lang="en-US" dirty="0"/>
              <a:t>Example: 11000000101010000000010000000010</a:t>
            </a:r>
          </a:p>
          <a:p>
            <a:r>
              <a:rPr lang="en-US" dirty="0"/>
              <a:t>Broken into four groups of eight</a:t>
            </a:r>
            <a:br>
              <a:rPr lang="en-US" dirty="0"/>
            </a:br>
            <a:r>
              <a:rPr lang="en-US" dirty="0"/>
              <a:t> 11000000.10101000.00000100.00000010</a:t>
            </a:r>
          </a:p>
          <a:p>
            <a:r>
              <a:rPr lang="en-US" dirty="0">
                <a:solidFill>
                  <a:srgbClr val="00B0F0"/>
                </a:solidFill>
              </a:rPr>
              <a:t>Dotted Decimal</a:t>
            </a:r>
          </a:p>
          <a:p>
            <a:r>
              <a:rPr lang="en-US" dirty="0"/>
              <a:t>Each 8-bit value converted into a decimal number between 0 and 255,   example: 192.168.4.2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5887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CC804-0F9C-49BD-BA9D-7ED6B49C4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 Address 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31C88-1244-49E6-AC49-D313E0FC6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Change the following IPv4 addresses from binary notation to dotted-decimal notation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10000001 00001011 00001011 11101111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11000001 10000011 00011011 11111111</a:t>
            </a:r>
          </a:p>
        </p:txBody>
      </p:sp>
    </p:spTree>
    <p:extLst>
      <p:ext uri="{BB962C8B-B14F-4D97-AF65-F5344CB8AC3E}">
        <p14:creationId xmlns:p14="http://schemas.microsoft.com/office/powerpoint/2010/main" val="3048738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CC804-0F9C-49BD-BA9D-7ED6B49C4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 Address 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31C88-1244-49E6-AC49-D313E0FC6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Change the following IPv4 addresses from binary notation to dotted-decimal notation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>
                <a:solidFill>
                  <a:srgbClr val="FF0000"/>
                </a:solidFill>
              </a:rPr>
              <a:t>10000001 00001011 00001011 11101111</a:t>
            </a:r>
            <a:endParaRPr lang="en-US" dirty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IN" dirty="0">
                <a:solidFill>
                  <a:srgbClr val="FF0000"/>
                </a:solidFill>
              </a:rPr>
              <a:t>11000001 10000011 00011011 11111111</a:t>
            </a:r>
          </a:p>
          <a:p>
            <a:pPr marL="914400" lvl="1" indent="-457200">
              <a:buFont typeface="+mj-lt"/>
              <a:buAutoNum type="arabicPeriod"/>
            </a:pPr>
            <a:endParaRPr lang="en-IN" dirty="0"/>
          </a:p>
          <a:p>
            <a:pPr marL="0" indent="0">
              <a:buNone/>
            </a:pPr>
            <a:r>
              <a:rPr lang="en-US" dirty="0"/>
              <a:t>We replace each group of 8 bits with its equivalent decimal number (see Appendix B) and add dots for separation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129.11.11.239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193.131.27.255</a:t>
            </a:r>
          </a:p>
        </p:txBody>
      </p:sp>
    </p:spTree>
    <p:extLst>
      <p:ext uri="{BB962C8B-B14F-4D97-AF65-F5344CB8AC3E}">
        <p14:creationId xmlns:p14="http://schemas.microsoft.com/office/powerpoint/2010/main" val="2350117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9A35-F675-4240-A564-B381ACE99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 Address 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19ACC-A9ED-4732-8E1A-81D8AA7DB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Change the following IPv4 addresses from dotted-decimal notation to binary notation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111.56.45.78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221.34.7.82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1030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9A35-F675-4240-A564-B381ACE99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 Address 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19ACC-A9ED-4732-8E1A-81D8AA7DB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Change the following IPv4 addresses from dotted-decimal notation to binary notation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111.56.45.78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221.34.7.82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replace each decimal number with its binary equivalent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01101111 00111000 00101101 01001110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11011101 00100010 00000111 01010010</a:t>
            </a:r>
          </a:p>
        </p:txBody>
      </p:sp>
    </p:spTree>
    <p:extLst>
      <p:ext uri="{BB962C8B-B14F-4D97-AF65-F5344CB8AC3E}">
        <p14:creationId xmlns:p14="http://schemas.microsoft.com/office/powerpoint/2010/main" val="2992570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0CEE7-2B66-4526-A29C-04F640AE3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 Address 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17C4-BCBF-4FAE-9571-FFE5ACCAE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Find the error, if any, in the following IPv4 addresses</a:t>
            </a:r>
          </a:p>
          <a:p>
            <a:pPr marL="514350" indent="-514350">
              <a:buAutoNum type="alphaLcPeriod"/>
            </a:pPr>
            <a:r>
              <a:rPr lang="en-IN" dirty="0"/>
              <a:t>111.56.045.78 </a:t>
            </a:r>
          </a:p>
          <a:p>
            <a:pPr marL="514350" indent="-514350">
              <a:buAutoNum type="alphaLcPeriod"/>
            </a:pPr>
            <a:r>
              <a:rPr lang="en-IN" dirty="0"/>
              <a:t>221.34.7.8.20 </a:t>
            </a:r>
          </a:p>
          <a:p>
            <a:pPr marL="514350" indent="-514350">
              <a:buAutoNum type="alphaLcPeriod"/>
            </a:pPr>
            <a:r>
              <a:rPr lang="en-IN" dirty="0"/>
              <a:t>75.45.301.14 </a:t>
            </a:r>
          </a:p>
          <a:p>
            <a:pPr marL="514350" indent="-514350">
              <a:buAutoNum type="alphaLcPeriod"/>
            </a:pPr>
            <a:r>
              <a:rPr lang="en-IN" dirty="0"/>
              <a:t>11100010.23.14.67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76394B-8AA8-41D6-8802-CEC92168D23A}"/>
              </a:ext>
            </a:extLst>
          </p:cNvPr>
          <p:cNvSpPr txBox="1"/>
          <p:nvPr/>
        </p:nvSpPr>
        <p:spPr>
          <a:xfrm>
            <a:off x="4580878" y="2248671"/>
            <a:ext cx="751050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lphaLcPeriod"/>
            </a:pPr>
            <a:r>
              <a:rPr lang="en-US" sz="2400" dirty="0">
                <a:solidFill>
                  <a:srgbClr val="00B0F0"/>
                </a:solidFill>
              </a:rPr>
              <a:t>There must be no leading zero (045). </a:t>
            </a:r>
          </a:p>
          <a:p>
            <a:pPr marL="342900" indent="-342900">
              <a:buAutoNum type="alphaLcPeriod"/>
            </a:pPr>
            <a:r>
              <a:rPr lang="en-US" sz="2400" dirty="0">
                <a:solidFill>
                  <a:srgbClr val="00B0F0"/>
                </a:solidFill>
              </a:rPr>
              <a:t>There can be no more than four numbers in an IPv4 address. </a:t>
            </a:r>
          </a:p>
          <a:p>
            <a:pPr marL="342900" indent="-342900">
              <a:buAutoNum type="alphaLcPeriod"/>
            </a:pPr>
            <a:r>
              <a:rPr lang="en-US" sz="2400" dirty="0">
                <a:solidFill>
                  <a:srgbClr val="00B0F0"/>
                </a:solidFill>
              </a:rPr>
              <a:t>Each number needs to be less than or equal to 255 (301 is outside this range). </a:t>
            </a:r>
          </a:p>
          <a:p>
            <a:pPr marL="342900" indent="-342900">
              <a:buAutoNum type="alphaLcPeriod"/>
            </a:pPr>
            <a:r>
              <a:rPr lang="en-US" sz="2400" dirty="0">
                <a:solidFill>
                  <a:srgbClr val="00B0F0"/>
                </a:solidFill>
              </a:rPr>
              <a:t>A mixture of binary notation and dotted-decimal notation is not allowed.</a:t>
            </a:r>
            <a:endParaRPr lang="en-IN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711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E3A15-AC3A-425D-8FAD-4F953027E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IPv4 Address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6A198-2B31-4258-87FD-14BDA72BB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IP must do three things</a:t>
            </a:r>
          </a:p>
          <a:p>
            <a:r>
              <a:rPr lang="en-US" dirty="0"/>
              <a:t>Give each LAN its own identifier</a:t>
            </a:r>
          </a:p>
          <a:p>
            <a:r>
              <a:rPr lang="en-US" dirty="0"/>
              <a:t>Allow routers connecting LANs to use network identifiers to send packets to the right network</a:t>
            </a:r>
          </a:p>
          <a:p>
            <a:r>
              <a:rPr lang="en-US" dirty="0"/>
              <a:t>Give each computer a way to understand when a packet is intended for a computer on the local LAN or for a computer on the WAN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743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Network prefix and Host number</a:t>
            </a:r>
          </a:p>
          <a:p>
            <a:r>
              <a:rPr lang="en-US" dirty="0"/>
              <a:t>The network prefix identifies a network and the host number identifies a specific host (actually, interface on the network).</a:t>
            </a:r>
          </a:p>
          <a:p>
            <a:endParaRPr lang="en-US" baseline="30000" dirty="0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IPv4 Address Structure</a:t>
            </a:r>
            <a:endParaRPr lang="en-US" dirty="0"/>
          </a:p>
        </p:txBody>
      </p:sp>
      <p:sp>
        <p:nvSpPr>
          <p:cNvPr id="198660" name="Rectangle 4"/>
          <p:cNvSpPr>
            <a:spLocks noChangeArrowheads="1"/>
          </p:cNvSpPr>
          <p:nvPr/>
        </p:nvSpPr>
        <p:spPr bwMode="auto">
          <a:xfrm>
            <a:off x="2716875" y="4491361"/>
            <a:ext cx="3048000" cy="533400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</a:rPr>
              <a:t>network prefix</a:t>
            </a:r>
            <a:endParaRPr lang="en-US" dirty="0"/>
          </a:p>
        </p:txBody>
      </p:sp>
      <p:sp>
        <p:nvSpPr>
          <p:cNvPr id="198661" name="Rectangle 5"/>
          <p:cNvSpPr>
            <a:spLocks noChangeArrowheads="1"/>
          </p:cNvSpPr>
          <p:nvPr/>
        </p:nvSpPr>
        <p:spPr bwMode="auto">
          <a:xfrm>
            <a:off x="5790275" y="4491361"/>
            <a:ext cx="3048000" cy="533400"/>
          </a:xfrm>
          <a:prstGeom prst="rect">
            <a:avLst/>
          </a:prstGeom>
          <a:solidFill>
            <a:srgbClr val="FFCC66"/>
          </a:solidFill>
          <a:ln>
            <a:noFill/>
          </a:ln>
          <a:effectLst>
            <a:prstShdw prst="shdw17" dist="17961" dir="2700000">
              <a:srgbClr val="FFCC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Courier New" panose="02070309020205020404" pitchFamily="49" charset="0"/>
              </a:rPr>
              <a:t>host number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0B80D4-C977-4CF3-A0ED-42E04632BC51}"/>
              </a:ext>
            </a:extLst>
          </p:cNvPr>
          <p:cNvSpPr txBox="1"/>
          <p:nvPr/>
        </p:nvSpPr>
        <p:spPr>
          <a:xfrm>
            <a:off x="5379745" y="5371806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 bits</a:t>
            </a:r>
            <a:endParaRPr lang="en-IN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25E9E9D-A635-4A90-B65D-5F22CF193FDF}"/>
              </a:ext>
            </a:extLst>
          </p:cNvPr>
          <p:cNvCxnSpPr>
            <a:cxnSpLocks/>
          </p:cNvCxnSpPr>
          <p:nvPr/>
        </p:nvCxnSpPr>
        <p:spPr>
          <a:xfrm>
            <a:off x="2716875" y="5237455"/>
            <a:ext cx="612140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936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827058" cy="1325563"/>
          </a:xfrm>
        </p:spPr>
        <p:txBody>
          <a:bodyPr/>
          <a:lstStyle/>
          <a:p>
            <a:r>
              <a:rPr lang="en-IN" dirty="0"/>
              <a:t>IPv4 Address Structure</a:t>
            </a:r>
            <a:r>
              <a:rPr lang="en-US" dirty="0"/>
              <a:t>: Classful IP Addresses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EC7D00-EEBB-4035-94B2-64C7739FF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When Internet addresses were standardized (early 1980s), the Internet address space was divided up into classes: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Class A:</a:t>
            </a:r>
            <a:r>
              <a:rPr lang="en-US" sz="2000" dirty="0"/>
              <a:t> </a:t>
            </a:r>
            <a:r>
              <a:rPr lang="en-US" sz="1800" dirty="0">
                <a:solidFill>
                  <a:schemeClr val="accent2"/>
                </a:solidFill>
              </a:rPr>
              <a:t>Network prefix is 8 bits long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Class B:</a:t>
            </a:r>
            <a:r>
              <a:rPr lang="en-US" sz="2000" dirty="0"/>
              <a:t> </a:t>
            </a:r>
            <a:r>
              <a:rPr lang="en-US" sz="1800" dirty="0">
                <a:solidFill>
                  <a:schemeClr val="accent2"/>
                </a:solidFill>
              </a:rPr>
              <a:t>Network prefix is 16 bits long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Class C:</a:t>
            </a:r>
            <a:r>
              <a:rPr lang="en-US" sz="2000" dirty="0"/>
              <a:t> </a:t>
            </a:r>
            <a:r>
              <a:rPr lang="en-US" sz="1800" dirty="0">
                <a:solidFill>
                  <a:schemeClr val="accent2"/>
                </a:solidFill>
              </a:rPr>
              <a:t>Network prefix is 24 bits long</a:t>
            </a:r>
          </a:p>
          <a:p>
            <a:r>
              <a:rPr lang="en-US" sz="2400" dirty="0"/>
              <a:t>Each IP address contained a key which identifies the class: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Class A:</a:t>
            </a:r>
            <a:r>
              <a:rPr lang="en-US" sz="2000" dirty="0"/>
              <a:t> </a:t>
            </a:r>
            <a:r>
              <a:rPr lang="en-US" sz="1800" dirty="0">
                <a:solidFill>
                  <a:schemeClr val="accent2"/>
                </a:solidFill>
              </a:rPr>
              <a:t>IP address starts with “0”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Class B:</a:t>
            </a:r>
            <a:r>
              <a:rPr lang="en-US" sz="2000" dirty="0"/>
              <a:t> </a:t>
            </a:r>
            <a:r>
              <a:rPr lang="en-US" sz="1800" dirty="0">
                <a:solidFill>
                  <a:schemeClr val="accent2"/>
                </a:solidFill>
              </a:rPr>
              <a:t>IP address starts with “10”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Class C:</a:t>
            </a:r>
            <a:r>
              <a:rPr lang="en-US" sz="2000" dirty="0"/>
              <a:t> </a:t>
            </a:r>
            <a:r>
              <a:rPr lang="en-US" sz="1800" dirty="0">
                <a:solidFill>
                  <a:schemeClr val="accent2"/>
                </a:solidFill>
              </a:rPr>
              <a:t>IP address starts with “110”</a:t>
            </a:r>
            <a:endParaRPr lang="en-US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509203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1676400" y="1905000"/>
            <a:ext cx="8763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Char char="q"/>
            </a:pPr>
            <a:endParaRPr lang="en-US" altLang="en-US" sz="2400" dirty="0"/>
          </a:p>
        </p:txBody>
      </p:sp>
      <p:pic>
        <p:nvPicPr>
          <p:cNvPr id="9" name="Picture 5" descr="chp4_F0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810000"/>
            <a:ext cx="7959436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7927DEE-28C0-4D03-8C33-E59A48BB8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IPv4 Address Structure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906B186-80D6-4A74-A3D3-E9242F4F5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alibri" pitchFamily="34" charset="0"/>
              </a:rPr>
              <a:t>IP must give each LAN its own identifier</a:t>
            </a:r>
          </a:p>
          <a:p>
            <a:pPr lvl="1"/>
            <a:r>
              <a:rPr lang="en-US" dirty="0">
                <a:latin typeface="Calibri" pitchFamily="34" charset="0"/>
              </a:rPr>
              <a:t>Network IDs</a:t>
            </a:r>
          </a:p>
          <a:p>
            <a:pPr lvl="2"/>
            <a:r>
              <a:rPr lang="en-US" dirty="0">
                <a:latin typeface="Calibri" pitchFamily="34" charset="0"/>
              </a:rPr>
              <a:t>All computers on same LAN must have same 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network  ID</a:t>
            </a:r>
          </a:p>
          <a:p>
            <a:pPr lvl="2"/>
            <a:r>
              <a:rPr lang="en-US" dirty="0">
                <a:latin typeface="Calibri" pitchFamily="34" charset="0"/>
              </a:rPr>
              <a:t>Each computer on same LAN must have a unique 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host ID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2802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12D26-9DB3-43FA-AD44-5387E4494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OSI Model Layers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DAE6A3-5117-4FEE-A525-9612B982D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26070" y="1719567"/>
            <a:ext cx="7139859" cy="4869187"/>
          </a:xfrm>
        </p:spPr>
      </p:pic>
    </p:spTree>
    <p:extLst>
      <p:ext uri="{BB962C8B-B14F-4D97-AF65-F5344CB8AC3E}">
        <p14:creationId xmlns:p14="http://schemas.microsoft.com/office/powerpoint/2010/main" val="12428846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5" name="Rectangle 3"/>
          <p:cNvSpPr>
            <a:spLocks noChangeArrowheads="1"/>
          </p:cNvSpPr>
          <p:nvPr/>
        </p:nvSpPr>
        <p:spPr bwMode="auto">
          <a:xfrm>
            <a:off x="1905000" y="4267200"/>
            <a:ext cx="83820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3" tIns="45717" rIns="91433" bIns="45717" anchor="ctr"/>
          <a:lstStyle/>
          <a:p>
            <a:endParaRPr lang="ar-JO"/>
          </a:p>
        </p:txBody>
      </p:sp>
      <p:graphicFrame>
        <p:nvGraphicFramePr>
          <p:cNvPr id="202756" name="Object 4"/>
          <p:cNvGraphicFramePr>
            <a:graphicFrameLocks noChangeAspect="1"/>
          </p:cNvGraphicFramePr>
          <p:nvPr/>
        </p:nvGraphicFramePr>
        <p:xfrm>
          <a:off x="1676400" y="1752601"/>
          <a:ext cx="8820150" cy="450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VISIO" r:id="rId3" imgW="8758800" imgH="4284720" progId="Visio.Drawing.4">
                  <p:embed/>
                </p:oleObj>
              </mc:Choice>
              <mc:Fallback>
                <p:oleObj name="VISIO" r:id="rId3" imgW="8758800" imgH="4284720" progId="Visio.Drawing.4">
                  <p:embed/>
                  <p:pic>
                    <p:nvPicPr>
                      <p:cNvPr id="2027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752601"/>
                        <a:ext cx="8820150" cy="450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C91D114A-01F6-48E8-8DE8-B56B516F3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IPv4 Address Structure</a:t>
            </a:r>
          </a:p>
        </p:txBody>
      </p:sp>
    </p:spTree>
    <p:extLst>
      <p:ext uri="{BB962C8B-B14F-4D97-AF65-F5344CB8AC3E}">
        <p14:creationId xmlns:p14="http://schemas.microsoft.com/office/powerpoint/2010/main" val="73195935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ChangeArrowheads="1"/>
          </p:cNvSpPr>
          <p:nvPr/>
        </p:nvSpPr>
        <p:spPr bwMode="auto">
          <a:xfrm>
            <a:off x="1905000" y="4267200"/>
            <a:ext cx="83820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3" tIns="45717" rIns="91433" bIns="45717" anchor="ctr"/>
          <a:lstStyle/>
          <a:p>
            <a:endParaRPr lang="ar-JO"/>
          </a:p>
        </p:txBody>
      </p:sp>
      <p:graphicFrame>
        <p:nvGraphicFramePr>
          <p:cNvPr id="2037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3780633"/>
              </p:ext>
            </p:extLst>
          </p:nvPr>
        </p:nvGraphicFramePr>
        <p:xfrm>
          <a:off x="1355326" y="2003395"/>
          <a:ext cx="8823325" cy="264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VISIO" r:id="rId3" imgW="8758800" imgH="2330280" progId="Visio.Drawing.4">
                  <p:embed/>
                </p:oleObj>
              </mc:Choice>
              <mc:Fallback>
                <p:oleObj name="VISIO" r:id="rId3" imgW="8758800" imgH="2330280" progId="Visio.Drawing.4">
                  <p:embed/>
                  <p:pic>
                    <p:nvPicPr>
                      <p:cNvPr id="2037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326" y="2003395"/>
                        <a:ext cx="8823325" cy="2640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IPv4 Address Structure</a:t>
            </a:r>
            <a:endParaRPr lang="en-US" dirty="0"/>
          </a:p>
        </p:txBody>
      </p:sp>
      <p:sp>
        <p:nvSpPr>
          <p:cNvPr id="2037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07725" y="5051394"/>
            <a:ext cx="8915400" cy="1676400"/>
          </a:xfrm>
        </p:spPr>
        <p:txBody>
          <a:bodyPr/>
          <a:lstStyle/>
          <a:p>
            <a:r>
              <a:rPr lang="en-US"/>
              <a:t>We will learn about multicast addresses later in this course.</a:t>
            </a:r>
          </a:p>
        </p:txBody>
      </p:sp>
    </p:spTree>
    <p:extLst>
      <p:ext uri="{BB962C8B-B14F-4D97-AF65-F5344CB8AC3E}">
        <p14:creationId xmlns:p14="http://schemas.microsoft.com/office/powerpoint/2010/main" val="3790052507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4519B-6253-4E6A-A816-64EC0B94F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IPv4 Address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708B4-BC49-4753-A06B-0BFB6D649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385" y="1825625"/>
            <a:ext cx="4292961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Much easier with dotted decimal notation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39CBFE-E260-4EF1-AB07-D30471FF9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346" y="1597333"/>
            <a:ext cx="737235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48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566C3-F46C-4776-B9D7-73DC1BE5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IPv4 Address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724B9-1821-4615-9921-1D7F01CE0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Find the class of each address. </a:t>
            </a:r>
          </a:p>
          <a:p>
            <a:pPr marL="514350" indent="-514350">
              <a:buAutoNum type="alphaLcPeriod"/>
            </a:pPr>
            <a:r>
              <a:rPr lang="en-US" dirty="0"/>
              <a:t>00000001 00001011 00001011 11101111 </a:t>
            </a:r>
          </a:p>
          <a:p>
            <a:pPr marL="514350" indent="-514350">
              <a:buAutoNum type="alphaLcPeriod"/>
            </a:pPr>
            <a:r>
              <a:rPr lang="en-US" dirty="0"/>
              <a:t>11000001 10000011 00011011 11111111 </a:t>
            </a:r>
          </a:p>
          <a:p>
            <a:pPr marL="514350" indent="-514350">
              <a:buAutoNum type="alphaLcPeriod"/>
            </a:pPr>
            <a:r>
              <a:rPr lang="en-US" dirty="0"/>
              <a:t>14.23.120.8 </a:t>
            </a:r>
          </a:p>
          <a:p>
            <a:pPr marL="514350" indent="-514350">
              <a:buAutoNum type="alphaLcPeriod"/>
            </a:pPr>
            <a:r>
              <a:rPr lang="en-US" dirty="0"/>
              <a:t>252.5.15.111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6C274A-BCCA-4E35-B062-5D6F26F44CA8}"/>
              </a:ext>
            </a:extLst>
          </p:cNvPr>
          <p:cNvSpPr txBox="1"/>
          <p:nvPr/>
        </p:nvSpPr>
        <p:spPr>
          <a:xfrm>
            <a:off x="838201" y="4464547"/>
            <a:ext cx="1064062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lphaLcPeriod"/>
            </a:pPr>
            <a:r>
              <a:rPr lang="en-US" sz="2800" dirty="0">
                <a:solidFill>
                  <a:srgbClr val="00B0F0"/>
                </a:solidFill>
              </a:rPr>
              <a:t>The first bit is O. This is a class A address. </a:t>
            </a:r>
          </a:p>
          <a:p>
            <a:pPr marL="342900" indent="-342900">
              <a:buAutoNum type="alphaLcPeriod"/>
            </a:pPr>
            <a:r>
              <a:rPr lang="en-US" sz="2800" dirty="0">
                <a:solidFill>
                  <a:srgbClr val="00B0F0"/>
                </a:solidFill>
              </a:rPr>
              <a:t>The first 2 bits are 1; the third bit is O. This is a class C address. </a:t>
            </a:r>
          </a:p>
          <a:p>
            <a:pPr marL="342900" indent="-342900">
              <a:buAutoNum type="alphaLcPeriod"/>
            </a:pPr>
            <a:r>
              <a:rPr lang="en-US" sz="2800" dirty="0">
                <a:solidFill>
                  <a:srgbClr val="00B0F0"/>
                </a:solidFill>
              </a:rPr>
              <a:t>The first byte is 14 (between 0 and 127); the class is A</a:t>
            </a:r>
          </a:p>
          <a:p>
            <a:pPr marL="342900" indent="-342900">
              <a:buAutoNum type="alphaLcPeriod"/>
            </a:pPr>
            <a:r>
              <a:rPr lang="en-US" sz="2800" dirty="0">
                <a:solidFill>
                  <a:srgbClr val="00B0F0"/>
                </a:solidFill>
              </a:rPr>
              <a:t>The first byte is 252 (between 240 and 255); the class is E</a:t>
            </a:r>
            <a:endParaRPr lang="en-IN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23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000250" y="1676400"/>
            <a:ext cx="8229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dirty="0"/>
              <a:t> Unicast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 meaning that traffic travels from a single source device,  to a single destination device.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182" y="3276600"/>
            <a:ext cx="8220075" cy="300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ABA8EBF-2C9E-4567-B475-A2C9377CA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Addresses</a:t>
            </a:r>
          </a:p>
        </p:txBody>
      </p:sp>
    </p:spTree>
    <p:extLst>
      <p:ext uri="{BB962C8B-B14F-4D97-AF65-F5344CB8AC3E}">
        <p14:creationId xmlns:p14="http://schemas.microsoft.com/office/powerpoint/2010/main" val="12545514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000250" y="1676400"/>
            <a:ext cx="8229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dirty="0"/>
              <a:t> Broadcast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 meaning that traffic travels from a single source device,  to all destination device.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64" y="3276600"/>
            <a:ext cx="8220075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5B365E4-CE2A-466D-A0A8-E9C8AE6CD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Addresses</a:t>
            </a:r>
          </a:p>
        </p:txBody>
      </p:sp>
    </p:spTree>
    <p:extLst>
      <p:ext uri="{BB962C8B-B14F-4D97-AF65-F5344CB8AC3E}">
        <p14:creationId xmlns:p14="http://schemas.microsoft.com/office/powerpoint/2010/main" val="33947485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000250" y="1676400"/>
            <a:ext cx="82296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sz="2800" dirty="0"/>
              <a:t> Multicast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sz="2400" dirty="0"/>
              <a:t>meaning that traffic travels from a single source device,  to multiple, yet specific, destination devices.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4" y="3124200"/>
            <a:ext cx="8601075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857D14D3-69C3-4208-93D9-E6E454F41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Types of Addresses</a:t>
            </a:r>
          </a:p>
        </p:txBody>
      </p:sp>
    </p:spTree>
    <p:extLst>
      <p:ext uri="{BB962C8B-B14F-4D97-AF65-F5344CB8AC3E}">
        <p14:creationId xmlns:p14="http://schemas.microsoft.com/office/powerpoint/2010/main" val="37821697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333B-C508-4FBA-AF4E-89F442D5D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IPv4 Address 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B13E96-AE56-4554-98C1-6E05314EA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2" y="1825625"/>
            <a:ext cx="982027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19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F29DA-55D0-4EBB-9FDF-396596513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IPv4 Address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974D8-474B-40C2-B705-FA1E97067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mask is used to identify the network address</a:t>
            </a:r>
          </a:p>
          <a:p>
            <a:r>
              <a:rPr lang="en-US" dirty="0"/>
              <a:t>For class A, default mask is: 255.0.0.0</a:t>
            </a:r>
          </a:p>
          <a:p>
            <a:r>
              <a:rPr lang="en-US" dirty="0"/>
              <a:t>AND the default mask and the IP address to get the network address</a:t>
            </a:r>
          </a:p>
          <a:p>
            <a:r>
              <a:rPr lang="en-US" dirty="0"/>
              <a:t>In a mask: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1: corresponding IPv4 address bits contain network information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0: corresponding IPv4 address bits contain host information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70461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4B6AF-0DED-4747-A400-F141D3DF0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IPv4 Address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14A66-C28D-4349-AD2F-27A69F575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000" dirty="0"/>
              <a:t> Example Class A network address: 114.56.20.33, 255.0.0.0</a:t>
            </a:r>
          </a:p>
          <a:p>
            <a:pPr lvl="1">
              <a:buFont typeface="Wingdings" pitchFamily="2" charset="2"/>
              <a:buChar char="q"/>
            </a:pPr>
            <a:r>
              <a:rPr lang="en-US" sz="1800" dirty="0"/>
              <a:t>Network information = 114.</a:t>
            </a:r>
          </a:p>
          <a:p>
            <a:pPr lvl="1">
              <a:buFont typeface="Wingdings" pitchFamily="2" charset="2"/>
              <a:buChar char="q"/>
            </a:pPr>
            <a:r>
              <a:rPr lang="en-US" sz="1800" dirty="0"/>
              <a:t>Host information = 56.204.33</a:t>
            </a:r>
          </a:p>
          <a:p>
            <a:pPr marL="457200" lvl="1" indent="0">
              <a:buNone/>
            </a:pPr>
            <a:endParaRPr lang="en-US" sz="2000" dirty="0"/>
          </a:p>
          <a:p>
            <a:pPr>
              <a:buFont typeface="Wingdings" pitchFamily="2" charset="2"/>
              <a:buChar char="q"/>
            </a:pPr>
            <a:r>
              <a:rPr lang="en-US" sz="2000" dirty="0"/>
              <a:t>Example Class B network address: 147.12.38.81, 255.255.0.0</a:t>
            </a:r>
          </a:p>
          <a:p>
            <a:pPr lvl="1">
              <a:buFont typeface="Wingdings" pitchFamily="2" charset="2"/>
              <a:buChar char="q"/>
            </a:pPr>
            <a:r>
              <a:rPr lang="en-US" sz="1800" dirty="0"/>
              <a:t>Network information = 147.12.</a:t>
            </a:r>
          </a:p>
          <a:p>
            <a:pPr lvl="1">
              <a:buFont typeface="Wingdings" pitchFamily="2" charset="2"/>
              <a:buChar char="q"/>
            </a:pPr>
            <a:r>
              <a:rPr lang="en-US" sz="1800" dirty="0"/>
              <a:t>Host information = 38.81</a:t>
            </a:r>
          </a:p>
          <a:p>
            <a:pPr marL="457200" lvl="1" indent="0">
              <a:buNone/>
            </a:pPr>
            <a:endParaRPr lang="en-US" sz="2000" dirty="0"/>
          </a:p>
          <a:p>
            <a:pPr>
              <a:buFont typeface="Wingdings" pitchFamily="2" charset="2"/>
              <a:buChar char="q"/>
            </a:pPr>
            <a:r>
              <a:rPr lang="en-US" sz="2000" dirty="0"/>
              <a:t>Example Class C network address: 214.51.42.7, 255.255.255.0</a:t>
            </a:r>
          </a:p>
          <a:p>
            <a:pPr lvl="1">
              <a:buFont typeface="Wingdings" pitchFamily="2" charset="2"/>
              <a:buChar char="q"/>
            </a:pPr>
            <a:r>
              <a:rPr lang="en-US" sz="1800" dirty="0"/>
              <a:t>Network information = 214.57.42.</a:t>
            </a:r>
          </a:p>
          <a:p>
            <a:pPr lvl="1">
              <a:buFont typeface="Wingdings" pitchFamily="2" charset="2"/>
              <a:buChar char="q"/>
            </a:pPr>
            <a:r>
              <a:rPr lang="en-US" sz="1800" dirty="0"/>
              <a:t>Host information = 7</a:t>
            </a:r>
          </a:p>
        </p:txBody>
      </p:sp>
    </p:spTree>
    <p:extLst>
      <p:ext uri="{BB962C8B-B14F-4D97-AF65-F5344CB8AC3E}">
        <p14:creationId xmlns:p14="http://schemas.microsoft.com/office/powerpoint/2010/main" val="2284621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12D26-9DB3-43FA-AD44-5387E4494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OSI Model Layers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DAE6A3-5117-4FEE-A525-9612B982D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353" y="1719567"/>
            <a:ext cx="7139859" cy="486918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8705BB-3957-40C3-9BFE-B969A0192F1B}"/>
              </a:ext>
            </a:extLst>
          </p:cNvPr>
          <p:cNvSpPr txBox="1"/>
          <p:nvPr/>
        </p:nvSpPr>
        <p:spPr>
          <a:xfrm>
            <a:off x="7268212" y="1719567"/>
            <a:ext cx="492378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Mr. X wants to send an email to Mr. 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Email message is sent to application layer</a:t>
            </a:r>
          </a:p>
          <a:p>
            <a:pPr marL="342900" indent="-342900">
              <a:buFont typeface="+mj-lt"/>
              <a:buAutoNum type="arabicPeriod"/>
            </a:pPr>
            <a:r>
              <a:rPr lang="en-US" i="0" dirty="0">
                <a:effectLst/>
                <a:latin typeface="Adobe Song Std L" panose="02020300000000000000" pitchFamily="18" charset="-128"/>
                <a:ea typeface="Adobe Song Std L" panose="02020300000000000000" pitchFamily="18" charset="-128"/>
              </a:rPr>
              <a:t>It will pick a protocol (SMTP: </a:t>
            </a:r>
            <a:r>
              <a:rPr lang="en-IN" i="0" dirty="0">
                <a:effectLst/>
                <a:latin typeface="Adobe Song Std L" panose="02020300000000000000" pitchFamily="18" charset="-128"/>
                <a:ea typeface="Adobe Song Std L" panose="02020300000000000000" pitchFamily="18" charset="-128"/>
              </a:rPr>
              <a:t>Simple Mail Transfer Protocol</a:t>
            </a:r>
            <a:r>
              <a:rPr lang="en-US" i="0" dirty="0">
                <a:effectLst/>
                <a:latin typeface="Adobe Song Std L" panose="02020300000000000000" pitchFamily="18" charset="-128"/>
                <a:ea typeface="Adobe Song Std L" panose="02020300000000000000" pitchFamily="18" charset="-128"/>
              </a:rPr>
              <a:t>) and pass the data along to the presentation layer</a:t>
            </a:r>
          </a:p>
          <a:p>
            <a:pPr marL="342900" indent="-342900">
              <a:buFont typeface="+mj-lt"/>
              <a:buAutoNum type="arabicPeriod"/>
            </a:pPr>
            <a:r>
              <a:rPr lang="en-US" i="0" dirty="0">
                <a:effectLst/>
                <a:latin typeface="Adobe Song Std L" panose="02020300000000000000" pitchFamily="18" charset="-128"/>
                <a:ea typeface="Adobe Song Std L" panose="02020300000000000000" pitchFamily="18" charset="-128"/>
              </a:rPr>
              <a:t>The presentation layer will then compress the data and then it will hit the session layer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Session Layer</a:t>
            </a:r>
            <a:r>
              <a:rPr lang="en-US" i="0" dirty="0">
                <a:effectLst/>
                <a:latin typeface="Adobe Song Std L" panose="02020300000000000000" pitchFamily="18" charset="-128"/>
                <a:ea typeface="Adobe Song Std L" panose="02020300000000000000" pitchFamily="18" charset="-128"/>
              </a:rPr>
              <a:t> will initialize the communication session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Data will go to transport layer where it will be segmented.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In Network layer, the segments will be broken into packets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In Data Link Layer, the packets will be broken into frames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Physical Layer will convert the frames to bit stream of 1s and 0s and then send it over medium such as cable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19710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711036" y="2057400"/>
          <a:ext cx="8631382" cy="3581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9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8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2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05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745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Address Class</a:t>
                      </a:r>
                    </a:p>
                  </a:txBody>
                  <a:tcPr>
                    <a:solidFill>
                      <a:srgbClr val="CA68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Value in First Octet</a:t>
                      </a:r>
                    </a:p>
                  </a:txBody>
                  <a:tcPr>
                    <a:solidFill>
                      <a:srgbClr val="CA68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Classful Mask (Dotted Decimal)</a:t>
                      </a:r>
                    </a:p>
                  </a:txBody>
                  <a:tcPr>
                    <a:solidFill>
                      <a:srgbClr val="CA68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Classful Mask (Prefix Notation)</a:t>
                      </a:r>
                    </a:p>
                  </a:txBody>
                  <a:tcPr>
                    <a:solidFill>
                      <a:srgbClr val="CA68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374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Class A</a:t>
                      </a:r>
                    </a:p>
                  </a:txBody>
                  <a:tcPr>
                    <a:solidFill>
                      <a:srgbClr val="B9A28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1 -126</a:t>
                      </a:r>
                    </a:p>
                  </a:txBody>
                  <a:tcPr>
                    <a:solidFill>
                      <a:srgbClr val="B9A28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255.0.0.0</a:t>
                      </a:r>
                    </a:p>
                  </a:txBody>
                  <a:tcPr>
                    <a:solidFill>
                      <a:srgbClr val="B9A28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/8</a:t>
                      </a:r>
                    </a:p>
                  </a:txBody>
                  <a:tcPr>
                    <a:solidFill>
                      <a:srgbClr val="B9A2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374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Class B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128 -191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255.255.0.0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/16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374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Class C</a:t>
                      </a:r>
                    </a:p>
                  </a:txBody>
                  <a:tcPr>
                    <a:solidFill>
                      <a:srgbClr val="B9A28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192 -</a:t>
                      </a:r>
                      <a:r>
                        <a:rPr lang="en-US" sz="2000" baseline="0" dirty="0"/>
                        <a:t> 223</a:t>
                      </a:r>
                      <a:endParaRPr lang="en-US" sz="2000" dirty="0"/>
                    </a:p>
                  </a:txBody>
                  <a:tcPr>
                    <a:solidFill>
                      <a:srgbClr val="B9A28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255.255.255.0</a:t>
                      </a:r>
                    </a:p>
                  </a:txBody>
                  <a:tcPr>
                    <a:solidFill>
                      <a:srgbClr val="B9A28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/24</a:t>
                      </a:r>
                    </a:p>
                  </a:txBody>
                  <a:tcPr>
                    <a:solidFill>
                      <a:srgbClr val="B9A2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1374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Class 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224 – 239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N/A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N/A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1374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Class E</a:t>
                      </a:r>
                    </a:p>
                  </a:txBody>
                  <a:tcPr>
                    <a:solidFill>
                      <a:srgbClr val="B9A28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240</a:t>
                      </a:r>
                      <a:r>
                        <a:rPr lang="en-US" sz="2000" baseline="0" dirty="0"/>
                        <a:t> – 255</a:t>
                      </a:r>
                      <a:endParaRPr lang="en-US" sz="2000" dirty="0"/>
                    </a:p>
                  </a:txBody>
                  <a:tcPr>
                    <a:solidFill>
                      <a:srgbClr val="B9A28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N/A</a:t>
                      </a:r>
                    </a:p>
                  </a:txBody>
                  <a:tcPr>
                    <a:solidFill>
                      <a:srgbClr val="B9A28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N/A</a:t>
                      </a:r>
                    </a:p>
                  </a:txBody>
                  <a:tcPr>
                    <a:solidFill>
                      <a:srgbClr val="B9A2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FD2FE608-083F-4441-8F34-8D27EFA8C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IPv4 Address Classes</a:t>
            </a:r>
          </a:p>
        </p:txBody>
      </p:sp>
    </p:spTree>
    <p:extLst>
      <p:ext uri="{BB962C8B-B14F-4D97-AF65-F5344CB8AC3E}">
        <p14:creationId xmlns:p14="http://schemas.microsoft.com/office/powerpoint/2010/main" val="839614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9F3EF-36D5-4809-A215-5566F4718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IPv4 Address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A5089-F77E-48F6-8D4B-5972628CB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Are the following two IP addresses on the same network?</a:t>
            </a:r>
          </a:p>
          <a:p>
            <a:pPr lvl="1"/>
            <a:r>
              <a:rPr lang="en-US" dirty="0"/>
              <a:t>142.127.55.4 </a:t>
            </a:r>
          </a:p>
          <a:p>
            <a:pPr lvl="1"/>
            <a:r>
              <a:rPr lang="en-US" dirty="0"/>
              <a:t>142.56.55.7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70.66.122.143</a:t>
            </a:r>
          </a:p>
          <a:p>
            <a:pPr lvl="1"/>
            <a:r>
              <a:rPr lang="en-US" dirty="0"/>
              <a:t>70.120.43.56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192.168.2.1</a:t>
            </a:r>
          </a:p>
          <a:p>
            <a:pPr lvl="1"/>
            <a:r>
              <a:rPr lang="en-US" dirty="0"/>
              <a:t>192.168.5.8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2034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1B802-99C2-4391-AFD8-C34FC8233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970367"/>
            <a:ext cx="10515600" cy="2852737"/>
          </a:xfrm>
        </p:spPr>
        <p:txBody>
          <a:bodyPr/>
          <a:lstStyle/>
          <a:p>
            <a:r>
              <a:rPr lang="en-US" dirty="0"/>
              <a:t>Network Layer</a:t>
            </a:r>
            <a:endParaRPr lang="en-IN" dirty="0"/>
          </a:p>
        </p:txBody>
      </p:sp>
      <p:pic>
        <p:nvPicPr>
          <p:cNvPr id="1026" name="Picture 2" descr="What is the network layer? | Network vs. Internet layer | Cloudflare">
            <a:extLst>
              <a:ext uri="{FF2B5EF4-FFF2-40B4-BE49-F238E27FC236}">
                <a16:creationId xmlns:a16="http://schemas.microsoft.com/office/drawing/2014/main" id="{C5A4F36E-7239-415A-A8B5-6DD239637A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58"/>
          <a:stretch/>
        </p:blipFill>
        <p:spPr bwMode="auto">
          <a:xfrm>
            <a:off x="1454349" y="243840"/>
            <a:ext cx="9270602" cy="360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075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C47534-A448-4EB5-885A-39E6121E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BE4191-EB72-4C32-A14C-953DF108E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Responsible for the source-to-destination delivery of a packet, possibly across multiple networks</a:t>
            </a:r>
          </a:p>
          <a:p>
            <a:r>
              <a:rPr lang="en-US" dirty="0"/>
              <a:t>The network layer ensures that each packet gets from its point of origin to its final destination</a:t>
            </a:r>
          </a:p>
          <a:p>
            <a:r>
              <a:rPr lang="en-US" dirty="0"/>
              <a:t>Adds header that includes logical address (IP Address) of sender and receiver</a:t>
            </a:r>
          </a:p>
          <a:p>
            <a:r>
              <a:rPr lang="en-US" dirty="0"/>
              <a:t>It also provides routing mechanism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5243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D546A-C69A-43DB-A65C-3623CD2F4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two devices on a network want to communicate, they need logical addresses.</a:t>
            </a:r>
          </a:p>
          <a:p>
            <a:r>
              <a:rPr lang="en-US" dirty="0"/>
              <a:t>Most modern networks use Internet Protocol (IP) addressing, as opposed to other Layer 3 addressing.</a:t>
            </a:r>
          </a:p>
          <a:p>
            <a:r>
              <a:rPr lang="en-US" dirty="0"/>
              <a:t>Two versions of IP addressed</a:t>
            </a:r>
          </a:p>
          <a:p>
            <a:pPr lvl="1"/>
            <a:r>
              <a:rPr lang="en-US" dirty="0"/>
              <a:t>We will discuss how IP concepts are applied to IP version 4 (IPv4).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C6FC92-9DA9-43E8-B3A3-93AEFA7CF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with IP Addresses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F3690E-3D0C-4C1F-B0D4-C85BDF251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IPv4 Addressing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80FB1-15C0-4415-9CE4-6C7B9A6CD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IPv6 is increasingly being adopted in corporate networks, IPv4 is by far the most popular Layer 3 addressing scheme in today’s networks.</a:t>
            </a:r>
          </a:p>
          <a:p>
            <a:endParaRPr lang="en-US" dirty="0"/>
          </a:p>
          <a:p>
            <a:r>
              <a:rPr lang="en-US" dirty="0"/>
              <a:t>Devices on an Ipv4 network use unique IP addresses to communicate with one another.</a:t>
            </a:r>
          </a:p>
          <a:p>
            <a:endParaRPr lang="en-US" dirty="0"/>
          </a:p>
          <a:p>
            <a:r>
              <a:rPr lang="en-US" dirty="0"/>
              <a:t>An IPv4 address is a 32-bit address. That is typically written in dotted-decimal notation. Such as 10.1.2.3</a:t>
            </a:r>
          </a:p>
        </p:txBody>
      </p:sp>
    </p:spTree>
    <p:extLst>
      <p:ext uri="{BB962C8B-B14F-4D97-AF65-F5344CB8AC3E}">
        <p14:creationId xmlns:p14="http://schemas.microsoft.com/office/powerpoint/2010/main" val="3961477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3064E-5AFA-4747-91D4-A7280847F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IPv4 Addressing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872C4-4FBC-4678-B1FE-01B7BFD87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Address Space</a:t>
            </a:r>
          </a:p>
          <a:p>
            <a:r>
              <a:rPr lang="en-US" dirty="0"/>
              <a:t>An address space is the total number of addresses used by the protocol</a:t>
            </a:r>
          </a:p>
          <a:p>
            <a:r>
              <a:rPr lang="en-US" dirty="0"/>
              <a:t>If a protocol uses N bits to define an address, the address space is 2</a:t>
            </a:r>
            <a:r>
              <a:rPr lang="en-US" baseline="30000" dirty="0"/>
              <a:t>N</a:t>
            </a:r>
          </a:p>
          <a:p>
            <a:r>
              <a:rPr lang="en-US" dirty="0"/>
              <a:t>IPv4 uses 32-bit addresses, which means that the address space is 2</a:t>
            </a:r>
            <a:r>
              <a:rPr lang="en-US" baseline="30000" dirty="0"/>
              <a:t>32</a:t>
            </a:r>
            <a:r>
              <a:rPr lang="en-US" dirty="0"/>
              <a:t> or 4,294,967,296 (more than 4 billion)</a:t>
            </a:r>
          </a:p>
          <a:p>
            <a:r>
              <a:rPr lang="en-US" dirty="0"/>
              <a:t>That means, theoretically, if there were no restrictions, more than 4 billion devices could be connected to the Internet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5559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IPv4 Addressing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A69AC-2733-4B02-B732-BB14B7B1B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Notice that the IP address is divided into four separate numbers, separated by periods.</a:t>
            </a:r>
          </a:p>
          <a:p>
            <a:r>
              <a:rPr lang="en-US" dirty="0"/>
              <a:t>Each of these four divisions represents 8 bits, and are called octets.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IP addressing </a:t>
            </a:r>
          </a:p>
          <a:p>
            <a:r>
              <a:rPr lang="en-US" dirty="0"/>
              <a:t>Unique IP address per host</a:t>
            </a:r>
          </a:p>
          <a:p>
            <a:r>
              <a:rPr lang="en-US" dirty="0"/>
              <a:t>Unique address per logical network</a:t>
            </a:r>
          </a:p>
          <a:p>
            <a:r>
              <a:rPr lang="en-US" dirty="0"/>
              <a:t>Communicate between LANs without broadcasts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4525102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AnalogousFromLightSeedRightStep">
      <a:dk1>
        <a:srgbClr val="000000"/>
      </a:dk1>
      <a:lt1>
        <a:srgbClr val="FFFFFF"/>
      </a:lt1>
      <a:dk2>
        <a:srgbClr val="243C41"/>
      </a:dk2>
      <a:lt2>
        <a:srgbClr val="E5E5EA"/>
      </a:lt2>
      <a:accent1>
        <a:srgbClr val="A3A37C"/>
      </a:accent1>
      <a:accent2>
        <a:srgbClr val="91A671"/>
      </a:accent2>
      <a:accent3>
        <a:srgbClr val="86A87F"/>
      </a:accent3>
      <a:accent4>
        <a:srgbClr val="76AC82"/>
      </a:accent4>
      <a:accent5>
        <a:srgbClr val="7FA799"/>
      </a:accent5>
      <a:accent6>
        <a:srgbClr val="75A8AC"/>
      </a:accent6>
      <a:hlink>
        <a:srgbClr val="7D7DB9"/>
      </a:hlink>
      <a:folHlink>
        <a:srgbClr val="828282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1257</Words>
  <Application>Microsoft Office PowerPoint</Application>
  <PresentationFormat>Widescreen</PresentationFormat>
  <Paragraphs>190</Paragraphs>
  <Slides>31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Adobe Song Std L</vt:lpstr>
      <vt:lpstr>Arial</vt:lpstr>
      <vt:lpstr>Calibri</vt:lpstr>
      <vt:lpstr>Courier New</vt:lpstr>
      <vt:lpstr>Source Sans Pro</vt:lpstr>
      <vt:lpstr>Wingdings</vt:lpstr>
      <vt:lpstr>FunkyShapesDarkVTI</vt:lpstr>
      <vt:lpstr>VISIO</vt:lpstr>
      <vt:lpstr>CNT Tutorial 1</vt:lpstr>
      <vt:lpstr>OSI Model Layers</vt:lpstr>
      <vt:lpstr>OSI Model Layers</vt:lpstr>
      <vt:lpstr>Network Layer</vt:lpstr>
      <vt:lpstr>Network Layer</vt:lpstr>
      <vt:lpstr>Working with IP Addresses</vt:lpstr>
      <vt:lpstr>IPv4 Addressing</vt:lpstr>
      <vt:lpstr>IPv4 Addressing</vt:lpstr>
      <vt:lpstr>IPv4 Addressing</vt:lpstr>
      <vt:lpstr>IPv4 Address Structure</vt:lpstr>
      <vt:lpstr>IPv4 Address Structure</vt:lpstr>
      <vt:lpstr>IPv4 Address Structure</vt:lpstr>
      <vt:lpstr>IPv4 Address Structure</vt:lpstr>
      <vt:lpstr>IPv4 Address Structure</vt:lpstr>
      <vt:lpstr>IPv4 Address Structure</vt:lpstr>
      <vt:lpstr>IPv4 Address Structure</vt:lpstr>
      <vt:lpstr>IPv4 Address Structure</vt:lpstr>
      <vt:lpstr>IPv4 Address Structure: Classful IP Addresses</vt:lpstr>
      <vt:lpstr>IPv4 Address Structure</vt:lpstr>
      <vt:lpstr>IPv4 Address Structure</vt:lpstr>
      <vt:lpstr>IPv4 Address Structure</vt:lpstr>
      <vt:lpstr>IPv4 Address Structure</vt:lpstr>
      <vt:lpstr>IPv4 Address Structure</vt:lpstr>
      <vt:lpstr>Types of Addresses</vt:lpstr>
      <vt:lpstr>Types of Addresses</vt:lpstr>
      <vt:lpstr>Types of Addresses</vt:lpstr>
      <vt:lpstr>IPv4 Address Structure</vt:lpstr>
      <vt:lpstr>IPv4 Address Structure</vt:lpstr>
      <vt:lpstr>IPv4 Address Structure</vt:lpstr>
      <vt:lpstr>IPv4 Address Classes</vt:lpstr>
      <vt:lpstr>IPv4 Address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CNT Tutorial 1</dc:title>
  <dc:creator>Nachiket Kulkarni</dc:creator>
  <cp:lastModifiedBy>Nachiket Kulkarni</cp:lastModifiedBy>
  <cp:revision>108</cp:revision>
  <dcterms:created xsi:type="dcterms:W3CDTF">2020-08-18T17:26:27Z</dcterms:created>
  <dcterms:modified xsi:type="dcterms:W3CDTF">2020-08-19T05:10:49Z</dcterms:modified>
</cp:coreProperties>
</file>