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4" r:id="rId4"/>
    <p:sldId id="272" r:id="rId5"/>
    <p:sldId id="276" r:id="rId6"/>
    <p:sldId id="277" r:id="rId7"/>
    <p:sldId id="278" r:id="rId8"/>
    <p:sldId id="293" r:id="rId9"/>
    <p:sldId id="279" r:id="rId10"/>
    <p:sldId id="294" r:id="rId11"/>
    <p:sldId id="262"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14" autoAdjust="0"/>
  </p:normalViewPr>
  <p:slideViewPr>
    <p:cSldViewPr>
      <p:cViewPr varScale="1">
        <p:scale>
          <a:sx n="77" d="100"/>
          <a:sy n="77" d="100"/>
        </p:scale>
        <p:origin x="-1618"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EF6A3-4F64-4770-9B3C-9FFE784FAEF1}" type="datetimeFigureOut">
              <a:rPr lang="en-US" smtClean="0"/>
              <a:pPr/>
              <a:t>3/17/2020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55FB4-7D40-4018-82C3-CA09C635B0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30DF39-1F02-482D-9F98-C73E95AED600}" type="slidenum">
              <a:rPr lang="en-US"/>
              <a:pPr/>
              <a:t>2</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DDC9B-4E34-4796-AC00-2BF1A4B939CB}" type="slidenum">
              <a:rPr lang="en-US"/>
              <a:pPr/>
              <a:t>15</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DDC9B-4E34-4796-AC00-2BF1A4B939CB}" type="slidenum">
              <a:rPr lang="en-US"/>
              <a:pPr/>
              <a:t>16</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DDC9B-4E34-4796-AC00-2BF1A4B939CB}"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DDC9B-4E34-4796-AC00-2BF1A4B939CB}" type="slidenum">
              <a:rPr lang="en-US"/>
              <a:pPr/>
              <a:t>20</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EADFF-77C4-4D82-9287-1DD563209A8F}" type="slidenum">
              <a:rPr lang="en-US"/>
              <a:pPr/>
              <a:t>5</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EADFF-77C4-4D82-9287-1DD563209A8F}" type="slidenum">
              <a:rPr lang="en-US"/>
              <a:pPr/>
              <a:t>6</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EADFF-77C4-4D82-9287-1DD563209A8F}" type="slidenum">
              <a:rPr lang="en-US"/>
              <a:pPr/>
              <a:t>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1EADFF-77C4-4D82-9287-1DD563209A8F}" type="slidenum">
              <a:rPr lang="en-US"/>
              <a:pPr/>
              <a:t>9</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DDC9B-4E34-4796-AC00-2BF1A4B939CB}" type="slidenum">
              <a:rPr lang="en-US"/>
              <a:pPr/>
              <a:t>11</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DDC9B-4E34-4796-AC00-2BF1A4B939CB}" type="slidenum">
              <a:rPr lang="en-US"/>
              <a:pPr/>
              <a:t>12</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DDC9B-4E34-4796-AC00-2BF1A4B939CB}" type="slidenum">
              <a:rPr lang="en-US"/>
              <a:pPr/>
              <a:t>13</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DDC9B-4E34-4796-AC00-2BF1A4B939CB}" type="slidenum">
              <a:rPr lang="en-US"/>
              <a:pPr/>
              <a:t>14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BF453-32FE-4B7B-AF04-52CCE5CA8A2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BF453-32FE-4B7B-AF04-52CCE5CA8A2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BF453-32FE-4B7B-AF04-52CCE5CA8A2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BF453-32FE-4B7B-AF04-52CCE5CA8A2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2BF453-32FE-4B7B-AF04-52CCE5CA8A2C}"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2BF453-32FE-4B7B-AF04-52CCE5CA8A2C}"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2BF453-32FE-4B7B-AF04-52CCE5CA8A2C}" type="datetimeFigureOut">
              <a:rPr lang="en-US" smtClean="0"/>
              <a:pPr/>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2BF453-32FE-4B7B-AF04-52CCE5CA8A2C}" type="datetimeFigureOut">
              <a:rPr lang="en-US" smtClean="0"/>
              <a:pPr/>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BF453-32FE-4B7B-AF04-52CCE5CA8A2C}" type="datetimeFigureOut">
              <a:rPr lang="en-US" smtClean="0"/>
              <a:pPr/>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BF453-32FE-4B7B-AF04-52CCE5CA8A2C}"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BF453-32FE-4B7B-AF04-52CCE5CA8A2C}"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838146-C0F5-4786-B67C-A3983AE278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BF453-32FE-4B7B-AF04-52CCE5CA8A2C}" type="datetimeFigureOut">
              <a:rPr lang="en-US" smtClean="0"/>
              <a:pPr/>
              <a:t>3/17/2020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38146-C0F5-4786-B67C-A3983AE278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NoSQL</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57200" y="381000"/>
            <a:ext cx="8382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smtClean="0"/>
              <a:t>NoSQL Database Categories</a:t>
            </a:r>
            <a:endParaRPr lang="en-US" dirty="0"/>
          </a:p>
        </p:txBody>
      </p:sp>
      <p:sp>
        <p:nvSpPr>
          <p:cNvPr id="4" name="Content Placeholder 3"/>
          <p:cNvSpPr>
            <a:spLocks noGrp="1"/>
          </p:cNvSpPr>
          <p:nvPr>
            <p:ph idx="1"/>
          </p:nvPr>
        </p:nvSpPr>
        <p:spPr/>
        <p:txBody>
          <a:bodyPr/>
          <a:lstStyle/>
          <a:p>
            <a:r>
              <a:rPr lang="en-US" dirty="0" smtClean="0"/>
              <a:t>Key-value stores </a:t>
            </a:r>
          </a:p>
          <a:p>
            <a:r>
              <a:rPr lang="en-US" dirty="0" smtClean="0"/>
              <a:t>Column-oriented</a:t>
            </a:r>
          </a:p>
          <a:p>
            <a:r>
              <a:rPr lang="en-US" dirty="0" smtClean="0"/>
              <a:t>Graph </a:t>
            </a:r>
          </a:p>
          <a:p>
            <a:r>
              <a:rPr lang="en-US" dirty="0" smtClean="0"/>
              <a:t>Document oriented</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smtClean="0"/>
              <a:t>Key-value stores</a:t>
            </a:r>
            <a:endParaRPr lang="en-US" dirty="0"/>
          </a:p>
        </p:txBody>
      </p:sp>
      <p:sp>
        <p:nvSpPr>
          <p:cNvPr id="4" name="Content Placeholder 3"/>
          <p:cNvSpPr>
            <a:spLocks noGrp="1"/>
          </p:cNvSpPr>
          <p:nvPr>
            <p:ph idx="1"/>
          </p:nvPr>
        </p:nvSpPr>
        <p:spPr>
          <a:xfrm>
            <a:off x="457200" y="1371600"/>
            <a:ext cx="8229600" cy="4754563"/>
          </a:xfrm>
        </p:spPr>
        <p:txBody>
          <a:bodyPr>
            <a:normAutofit/>
          </a:bodyPr>
          <a:lstStyle/>
          <a:p>
            <a:r>
              <a:rPr lang="en-US" sz="2400" dirty="0" smtClean="0"/>
              <a:t>Key-value stores are most basic types of NoSQL databases. </a:t>
            </a:r>
          </a:p>
          <a:p>
            <a:endParaRPr lang="en-US" sz="2400" dirty="0" smtClean="0"/>
          </a:p>
          <a:p>
            <a:r>
              <a:rPr lang="en-US" sz="2400" dirty="0" smtClean="0"/>
              <a:t>Designed to handle huge amounts of data.</a:t>
            </a:r>
          </a:p>
          <a:p>
            <a:endParaRPr lang="en-US" sz="2400" dirty="0" smtClean="0"/>
          </a:p>
          <a:p>
            <a:r>
              <a:rPr lang="en-US" sz="2400" dirty="0" smtClean="0"/>
              <a:t>Key value stores allow developer to store schema-less data. </a:t>
            </a:r>
          </a:p>
          <a:p>
            <a:endParaRPr lang="en-US" sz="2400" dirty="0" smtClean="0"/>
          </a:p>
          <a:p>
            <a:r>
              <a:rPr lang="en-US" sz="2400" dirty="0" smtClean="0"/>
              <a:t>Database stores data as hash table where each key is unique and the value can be string</a:t>
            </a:r>
          </a:p>
          <a:p>
            <a:endParaRPr lang="en-US" sz="2400" dirty="0" smtClean="0"/>
          </a:p>
          <a:p>
            <a:endParaRPr lang="en-US" sz="2400" dirty="0" smtClean="0"/>
          </a:p>
          <a:p>
            <a:endParaRPr lang="en-US" sz="2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smtClean="0"/>
              <a:t>Key-value stores</a:t>
            </a:r>
            <a:endParaRPr lang="en-US" dirty="0"/>
          </a:p>
        </p:txBody>
      </p:sp>
      <p:sp>
        <p:nvSpPr>
          <p:cNvPr id="4" name="Content Placeholder 3"/>
          <p:cNvSpPr>
            <a:spLocks noGrp="1"/>
          </p:cNvSpPr>
          <p:nvPr>
            <p:ph idx="1"/>
          </p:nvPr>
        </p:nvSpPr>
        <p:spPr>
          <a:xfrm>
            <a:off x="457200" y="1371600"/>
            <a:ext cx="8229600" cy="5029200"/>
          </a:xfrm>
        </p:spPr>
        <p:txBody>
          <a:bodyPr>
            <a:normAutofit/>
          </a:bodyPr>
          <a:lstStyle/>
          <a:p>
            <a:r>
              <a:rPr lang="en-US" sz="2400" dirty="0" smtClean="0"/>
              <a:t>For example a key-value pair might consist of a key like "Name" that is associated with a value like "Robin". </a:t>
            </a:r>
          </a:p>
          <a:p>
            <a:endParaRPr lang="en-US" sz="2400" dirty="0" smtClean="0"/>
          </a:p>
          <a:p>
            <a:r>
              <a:rPr lang="en-US" sz="2400" dirty="0" smtClean="0"/>
              <a:t>Key-Value stores follows the 'Availability' and 'Partition' aspects of CAP theorem. </a:t>
            </a:r>
          </a:p>
          <a:p>
            <a:endParaRPr lang="en-US" sz="2400" dirty="0" smtClean="0"/>
          </a:p>
          <a:p>
            <a:r>
              <a:rPr lang="en-US" sz="2400" dirty="0" smtClean="0"/>
              <a:t>Key-Values stores would work well for shopping cart contents, or individual values like color schemes, a landing page URI, or a default account number.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ey-value store data presentation"/>
          <p:cNvPicPr>
            <a:picLocks noChangeAspect="1" noChangeArrowheads="1"/>
          </p:cNvPicPr>
          <p:nvPr/>
        </p:nvPicPr>
        <p:blipFill>
          <a:blip r:embed="rId3" cstate="print"/>
          <a:srcRect/>
          <a:stretch>
            <a:fillRect/>
          </a:stretch>
        </p:blipFill>
        <p:spPr bwMode="auto">
          <a:xfrm>
            <a:off x="609600" y="228600"/>
            <a:ext cx="8221279" cy="5181600"/>
          </a:xfrm>
          <a:prstGeom prst="rect">
            <a:avLst/>
          </a:prstGeom>
          <a:noFill/>
        </p:spPr>
      </p:pic>
      <p:sp>
        <p:nvSpPr>
          <p:cNvPr id="7" name="Rectangle 6"/>
          <p:cNvSpPr/>
          <p:nvPr/>
        </p:nvSpPr>
        <p:spPr>
          <a:xfrm>
            <a:off x="914400" y="5715000"/>
            <a:ext cx="6858000" cy="369332"/>
          </a:xfrm>
          <a:prstGeom prst="rect">
            <a:avLst/>
          </a:prstGeom>
        </p:spPr>
        <p:txBody>
          <a:bodyPr wrap="square">
            <a:spAutoFit/>
          </a:bodyPr>
          <a:lstStyle/>
          <a:p>
            <a:r>
              <a:rPr lang="en-US" b="1" dirty="0" smtClean="0"/>
              <a:t>Example of Key-value store </a:t>
            </a:r>
            <a:r>
              <a:rPr lang="en-US" b="1" dirty="0" err="1" smtClean="0"/>
              <a:t>DataBase</a:t>
            </a:r>
            <a:r>
              <a:rPr lang="en-US" b="1" dirty="0" smtClean="0"/>
              <a:t> : </a:t>
            </a:r>
            <a:r>
              <a:rPr lang="en-US" dirty="0" err="1" smtClean="0"/>
              <a:t>Redis</a:t>
            </a:r>
            <a:r>
              <a:rPr lang="en-US" dirty="0" smtClean="0"/>
              <a:t>, Dynamo, </a:t>
            </a:r>
            <a:r>
              <a:rPr lang="en-US" dirty="0" err="1" smtClean="0"/>
              <a:t>Riak</a:t>
            </a:r>
            <a:r>
              <a:rPr lang="en-US" dirty="0" smtClean="0"/>
              <a:t>. etc</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smtClean="0"/>
              <a:t>Column-oriented databases</a:t>
            </a:r>
            <a:endParaRPr lang="en-US" dirty="0"/>
          </a:p>
        </p:txBody>
      </p:sp>
      <p:sp>
        <p:nvSpPr>
          <p:cNvPr id="4" name="Content Placeholder 3"/>
          <p:cNvSpPr>
            <a:spLocks noGrp="1"/>
          </p:cNvSpPr>
          <p:nvPr>
            <p:ph idx="1"/>
          </p:nvPr>
        </p:nvSpPr>
        <p:spPr>
          <a:xfrm>
            <a:off x="457200" y="1371600"/>
            <a:ext cx="8458200" cy="2667000"/>
          </a:xfrm>
        </p:spPr>
        <p:txBody>
          <a:bodyPr>
            <a:normAutofit lnSpcReduction="10000"/>
          </a:bodyPr>
          <a:lstStyle/>
          <a:p>
            <a:r>
              <a:rPr lang="en-US" sz="2600" dirty="0" smtClean="0"/>
              <a:t>Column-oriented databases primarily work on columns and every column is treated individually. </a:t>
            </a:r>
          </a:p>
          <a:p>
            <a:endParaRPr lang="en-US" sz="2600" dirty="0" smtClean="0"/>
          </a:p>
          <a:p>
            <a:r>
              <a:rPr lang="en-US" sz="2600" dirty="0" smtClean="0"/>
              <a:t>Values of a single column are stored contiguously. </a:t>
            </a:r>
          </a:p>
          <a:p>
            <a:endParaRPr lang="en-US" sz="2600" dirty="0" smtClean="0"/>
          </a:p>
          <a:p>
            <a:r>
              <a:rPr lang="en-US" sz="2600" dirty="0" smtClean="0"/>
              <a:t>Column stores data in column specific files.</a:t>
            </a:r>
          </a:p>
          <a:p>
            <a:endParaRPr lang="en-US" dirty="0" smtClean="0"/>
          </a:p>
        </p:txBody>
      </p:sp>
      <p:sp>
        <p:nvSpPr>
          <p:cNvPr id="5" name="Rectangle 4"/>
          <p:cNvSpPr/>
          <p:nvPr/>
        </p:nvSpPr>
        <p:spPr>
          <a:xfrm>
            <a:off x="228600" y="4343400"/>
            <a:ext cx="3124200" cy="1323439"/>
          </a:xfrm>
          <a:prstGeom prst="rect">
            <a:avLst/>
          </a:prstGeom>
        </p:spPr>
        <p:txBody>
          <a:bodyPr wrap="square">
            <a:spAutoFit/>
          </a:bodyPr>
          <a:lstStyle/>
          <a:p>
            <a:r>
              <a:rPr lang="en-US" sz="2000" dirty="0" smtClean="0"/>
              <a:t>ID         Last      First      Bonus</a:t>
            </a:r>
          </a:p>
          <a:p>
            <a:r>
              <a:rPr lang="en-US" sz="2000" dirty="0" smtClean="0"/>
              <a:t>1          Doe      John      8000</a:t>
            </a:r>
          </a:p>
          <a:p>
            <a:r>
              <a:rPr lang="en-US" sz="2000" dirty="0" smtClean="0"/>
              <a:t>2          Smith    Jane      4000</a:t>
            </a:r>
          </a:p>
          <a:p>
            <a:r>
              <a:rPr lang="en-US" sz="2000" dirty="0" smtClean="0"/>
              <a:t>3          Beck     Sam      1000</a:t>
            </a:r>
            <a:endParaRPr lang="en-US" sz="2000" dirty="0"/>
          </a:p>
        </p:txBody>
      </p:sp>
      <p:sp>
        <p:nvSpPr>
          <p:cNvPr id="6" name="Rectangle 5"/>
          <p:cNvSpPr/>
          <p:nvPr/>
        </p:nvSpPr>
        <p:spPr>
          <a:xfrm>
            <a:off x="3505200" y="4267200"/>
            <a:ext cx="2770567" cy="400110"/>
          </a:xfrm>
          <a:prstGeom prst="rect">
            <a:avLst/>
          </a:prstGeom>
        </p:spPr>
        <p:txBody>
          <a:bodyPr wrap="none">
            <a:spAutoFit/>
          </a:bodyPr>
          <a:lstStyle/>
          <a:p>
            <a:r>
              <a:rPr lang="en-US" sz="2000" dirty="0" smtClean="0"/>
              <a:t>A row-oriented database</a:t>
            </a:r>
            <a:endParaRPr lang="en-US" sz="2000" dirty="0"/>
          </a:p>
        </p:txBody>
      </p:sp>
      <p:sp>
        <p:nvSpPr>
          <p:cNvPr id="7" name="Rectangle 6"/>
          <p:cNvSpPr/>
          <p:nvPr/>
        </p:nvSpPr>
        <p:spPr>
          <a:xfrm>
            <a:off x="3505200" y="4648200"/>
            <a:ext cx="5257800" cy="369332"/>
          </a:xfrm>
          <a:prstGeom prst="rect">
            <a:avLst/>
          </a:prstGeom>
        </p:spPr>
        <p:txBody>
          <a:bodyPr wrap="square">
            <a:spAutoFit/>
          </a:bodyPr>
          <a:lstStyle/>
          <a:p>
            <a:r>
              <a:rPr lang="en-US" dirty="0" smtClean="0"/>
              <a:t>1,Doe,John,8000;2,Smith,Jane,4000;3,Beck,Sam,1000; </a:t>
            </a:r>
            <a:endParaRPr lang="en-US" dirty="0"/>
          </a:p>
        </p:txBody>
      </p:sp>
      <p:sp>
        <p:nvSpPr>
          <p:cNvPr id="8" name="Rectangle 7"/>
          <p:cNvSpPr/>
          <p:nvPr/>
        </p:nvSpPr>
        <p:spPr>
          <a:xfrm>
            <a:off x="3485526" y="5181600"/>
            <a:ext cx="3143874" cy="400110"/>
          </a:xfrm>
          <a:prstGeom prst="rect">
            <a:avLst/>
          </a:prstGeom>
        </p:spPr>
        <p:txBody>
          <a:bodyPr wrap="none">
            <a:spAutoFit/>
          </a:bodyPr>
          <a:lstStyle/>
          <a:p>
            <a:r>
              <a:rPr lang="en-US" sz="2000" dirty="0" smtClean="0"/>
              <a:t>A column-oriented database</a:t>
            </a:r>
            <a:endParaRPr lang="en-US" sz="2000" dirty="0"/>
          </a:p>
        </p:txBody>
      </p:sp>
      <p:sp>
        <p:nvSpPr>
          <p:cNvPr id="9" name="Rectangle 8"/>
          <p:cNvSpPr/>
          <p:nvPr/>
        </p:nvSpPr>
        <p:spPr>
          <a:xfrm>
            <a:off x="3505200" y="5638800"/>
            <a:ext cx="5486400" cy="369332"/>
          </a:xfrm>
          <a:prstGeom prst="rect">
            <a:avLst/>
          </a:prstGeom>
        </p:spPr>
        <p:txBody>
          <a:bodyPr wrap="square">
            <a:spAutoFit/>
          </a:bodyPr>
          <a:lstStyle/>
          <a:p>
            <a:r>
              <a:rPr lang="en-US" dirty="0" smtClean="0"/>
              <a:t>1,2,3;Doe,Smith,Beck;John,Jane,Sam;8000,4000,1000;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smtClean="0"/>
              <a:t>Column-oriented databases</a:t>
            </a:r>
            <a:endParaRPr lang="en-US" dirty="0"/>
          </a:p>
        </p:txBody>
      </p:sp>
      <p:sp>
        <p:nvSpPr>
          <p:cNvPr id="4" name="Content Placeholder 3"/>
          <p:cNvSpPr>
            <a:spLocks noGrp="1"/>
          </p:cNvSpPr>
          <p:nvPr>
            <p:ph idx="1"/>
          </p:nvPr>
        </p:nvSpPr>
        <p:spPr>
          <a:xfrm>
            <a:off x="457200" y="1371600"/>
            <a:ext cx="8229600" cy="5029200"/>
          </a:xfrm>
        </p:spPr>
        <p:txBody>
          <a:bodyPr>
            <a:normAutofit/>
          </a:bodyPr>
          <a:lstStyle/>
          <a:p>
            <a:r>
              <a:rPr lang="en-US" sz="2400" dirty="0" smtClean="0"/>
              <a:t>All data within each column data file have the same type which makes it ideal for compression.</a:t>
            </a:r>
          </a:p>
          <a:p>
            <a:endParaRPr lang="en-US" sz="2400" dirty="0" smtClean="0"/>
          </a:p>
          <a:p>
            <a:r>
              <a:rPr lang="en-US" sz="2400" dirty="0" smtClean="0"/>
              <a:t>High performance on aggregation queries (e.g. COUNT, SUM, AVG, MIN, MAX). </a:t>
            </a:r>
          </a:p>
          <a:p>
            <a:endParaRPr lang="en-US" sz="2400" dirty="0" smtClean="0"/>
          </a:p>
          <a:p>
            <a:r>
              <a:rPr lang="en-US" sz="2400" dirty="0" smtClean="0"/>
              <a:t>Works on data warehouses and business intelligence, customer relationship management (CRM), Library card catalogs etc</a:t>
            </a:r>
            <a:endParaRPr lang="en-US" sz="24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olumn value nosql data store"/>
          <p:cNvPicPr>
            <a:picLocks noChangeAspect="1" noChangeArrowheads="1"/>
          </p:cNvPicPr>
          <p:nvPr/>
        </p:nvPicPr>
        <p:blipFill>
          <a:blip r:embed="rId2" cstate="print"/>
          <a:srcRect/>
          <a:stretch>
            <a:fillRect/>
          </a:stretch>
        </p:blipFill>
        <p:spPr bwMode="auto">
          <a:xfrm>
            <a:off x="838200" y="228600"/>
            <a:ext cx="7620000" cy="5200280"/>
          </a:xfrm>
          <a:prstGeom prst="rect">
            <a:avLst/>
          </a:prstGeom>
          <a:noFill/>
        </p:spPr>
      </p:pic>
      <p:sp>
        <p:nvSpPr>
          <p:cNvPr id="3" name="Rectangle 2"/>
          <p:cNvSpPr/>
          <p:nvPr/>
        </p:nvSpPr>
        <p:spPr>
          <a:xfrm>
            <a:off x="1143000" y="5791200"/>
            <a:ext cx="7391400" cy="369332"/>
          </a:xfrm>
          <a:prstGeom prst="rect">
            <a:avLst/>
          </a:prstGeom>
        </p:spPr>
        <p:txBody>
          <a:bodyPr wrap="square">
            <a:spAutoFit/>
          </a:bodyPr>
          <a:lstStyle/>
          <a:p>
            <a:r>
              <a:rPr lang="en-US" b="1" dirty="0" smtClean="0"/>
              <a:t>Example of Column-oriented databases : </a:t>
            </a:r>
            <a:r>
              <a:rPr lang="en-US" dirty="0" err="1" smtClean="0"/>
              <a:t>BigTable</a:t>
            </a:r>
            <a:r>
              <a:rPr lang="en-US" dirty="0" smtClean="0"/>
              <a:t>, Cassandra, </a:t>
            </a:r>
            <a:r>
              <a:rPr lang="en-US" dirty="0" err="1" smtClean="0"/>
              <a:t>SimpleDB</a:t>
            </a:r>
            <a:r>
              <a:rPr lang="en-US" dirty="0" smtClean="0"/>
              <a:t> etc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smtClean="0"/>
              <a:t>Graph databases</a:t>
            </a:r>
            <a:endParaRPr lang="en-US" dirty="0"/>
          </a:p>
        </p:txBody>
      </p:sp>
      <p:sp>
        <p:nvSpPr>
          <p:cNvPr id="4" name="Content Placeholder 3"/>
          <p:cNvSpPr>
            <a:spLocks noGrp="1"/>
          </p:cNvSpPr>
          <p:nvPr>
            <p:ph idx="1"/>
          </p:nvPr>
        </p:nvSpPr>
        <p:spPr>
          <a:xfrm>
            <a:off x="457200" y="1371600"/>
            <a:ext cx="8458200" cy="5181600"/>
          </a:xfrm>
        </p:spPr>
        <p:txBody>
          <a:bodyPr>
            <a:normAutofit/>
          </a:bodyPr>
          <a:lstStyle/>
          <a:p>
            <a:pPr algn="just"/>
            <a:r>
              <a:rPr lang="en-US" sz="2400" dirty="0" smtClean="0"/>
              <a:t>A graph database stores data in a graph. </a:t>
            </a:r>
          </a:p>
          <a:p>
            <a:pPr algn="just"/>
            <a:r>
              <a:rPr lang="en-US" sz="2400" dirty="0" smtClean="0"/>
              <a:t>It is capable of elegantly representing any kind of data in a highly accessible way.</a:t>
            </a:r>
          </a:p>
          <a:p>
            <a:pPr algn="just"/>
            <a:r>
              <a:rPr lang="en-US" sz="2400" dirty="0" smtClean="0"/>
              <a:t> A graph database is a collection of nodes and edges </a:t>
            </a:r>
          </a:p>
          <a:p>
            <a:pPr algn="just"/>
            <a:r>
              <a:rPr lang="en-US" sz="2400" dirty="0" smtClean="0"/>
              <a:t>Each node represents an entity (such as a student or business) and each edge represents a connection or relationship between two nodes. </a:t>
            </a:r>
          </a:p>
          <a:p>
            <a:pPr algn="just"/>
            <a:r>
              <a:rPr lang="en-US" sz="2400" dirty="0" smtClean="0"/>
              <a:t>Every node and edge is defined by a unique identifier. </a:t>
            </a:r>
          </a:p>
          <a:p>
            <a:pPr algn="just"/>
            <a:r>
              <a:rPr lang="en-US" sz="2400" dirty="0" smtClean="0"/>
              <a:t>Each node knows its adjacent nodes. </a:t>
            </a:r>
          </a:p>
          <a:p>
            <a:pPr algn="just"/>
            <a:r>
              <a:rPr lang="en-US" sz="2400" dirty="0" smtClean="0"/>
              <a:t>As the number of nodes increases, the cost of a local step (or hop) remains the same.</a:t>
            </a:r>
          </a:p>
          <a:p>
            <a:pPr algn="just"/>
            <a:r>
              <a:rPr lang="en-US" sz="2400" dirty="0" smtClean="0"/>
              <a:t> Index for lookups. </a:t>
            </a:r>
            <a:endParaRPr lang="en-US" sz="2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graph database nosql"/>
          <p:cNvPicPr>
            <a:picLocks noChangeAspect="1" noChangeArrowheads="1"/>
          </p:cNvPicPr>
          <p:nvPr/>
        </p:nvPicPr>
        <p:blipFill>
          <a:blip r:embed="rId2" cstate="print"/>
          <a:srcRect/>
          <a:stretch>
            <a:fillRect/>
          </a:stretch>
        </p:blipFill>
        <p:spPr bwMode="auto">
          <a:xfrm>
            <a:off x="990600" y="304800"/>
            <a:ext cx="7592629" cy="5181600"/>
          </a:xfrm>
          <a:prstGeom prst="rect">
            <a:avLst/>
          </a:prstGeom>
          <a:noFill/>
        </p:spPr>
      </p:pic>
      <p:sp>
        <p:nvSpPr>
          <p:cNvPr id="3" name="Rectangle 2"/>
          <p:cNvSpPr/>
          <p:nvPr/>
        </p:nvSpPr>
        <p:spPr>
          <a:xfrm>
            <a:off x="1066800" y="5638800"/>
            <a:ext cx="7696200" cy="369332"/>
          </a:xfrm>
          <a:prstGeom prst="rect">
            <a:avLst/>
          </a:prstGeom>
        </p:spPr>
        <p:txBody>
          <a:bodyPr wrap="square">
            <a:spAutoFit/>
          </a:bodyPr>
          <a:lstStyle/>
          <a:p>
            <a:r>
              <a:rPr lang="en-US" b="1" dirty="0" smtClean="0"/>
              <a:t>Example of Graph databases : </a:t>
            </a:r>
            <a:r>
              <a:rPr lang="en-US" dirty="0" err="1" smtClean="0"/>
              <a:t>OrientDB</a:t>
            </a:r>
            <a:r>
              <a:rPr lang="en-US" dirty="0" smtClean="0"/>
              <a:t>, Neo4J, Titan.etc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What is NoSQL?</a:t>
            </a:r>
          </a:p>
        </p:txBody>
      </p:sp>
      <p:sp>
        <p:nvSpPr>
          <p:cNvPr id="58371" name="Rectangle 3"/>
          <p:cNvSpPr>
            <a:spLocks noGrp="1" noChangeArrowheads="1"/>
          </p:cNvSpPr>
          <p:nvPr>
            <p:ph type="body" idx="1"/>
          </p:nvPr>
        </p:nvSpPr>
        <p:spPr>
          <a:xfrm>
            <a:off x="457200" y="1600200"/>
            <a:ext cx="8229600" cy="4953000"/>
          </a:xfrm>
        </p:spPr>
        <p:txBody>
          <a:bodyPr>
            <a:normAutofit fontScale="92500" lnSpcReduction="20000"/>
          </a:bodyPr>
          <a:lstStyle/>
          <a:p>
            <a:pPr algn="just"/>
            <a:r>
              <a:rPr lang="en-US" sz="2400" dirty="0"/>
              <a:t>Stands for </a:t>
            </a:r>
            <a:r>
              <a:rPr lang="en-US" sz="2400" b="1" dirty="0"/>
              <a:t>N</a:t>
            </a:r>
            <a:r>
              <a:rPr lang="en-US" sz="2400" dirty="0"/>
              <a:t>ot </a:t>
            </a:r>
            <a:r>
              <a:rPr lang="en-US" sz="2400" b="1" dirty="0"/>
              <a:t>O</a:t>
            </a:r>
            <a:r>
              <a:rPr lang="en-US" sz="2400" dirty="0"/>
              <a:t>nly </a:t>
            </a:r>
            <a:r>
              <a:rPr lang="en-US" sz="2400" b="1" dirty="0" smtClean="0"/>
              <a:t>SQL</a:t>
            </a:r>
          </a:p>
          <a:p>
            <a:pPr algn="just"/>
            <a:endParaRPr lang="en-US" sz="2400" b="1" dirty="0"/>
          </a:p>
          <a:p>
            <a:pPr algn="just"/>
            <a:r>
              <a:rPr lang="en-US" sz="2400" dirty="0"/>
              <a:t>Class of non-relational data storage </a:t>
            </a:r>
            <a:r>
              <a:rPr lang="en-US" sz="2400" dirty="0" smtClean="0"/>
              <a:t>systems</a:t>
            </a:r>
          </a:p>
          <a:p>
            <a:pPr algn="just"/>
            <a:endParaRPr lang="en-US" sz="2400" dirty="0"/>
          </a:p>
          <a:p>
            <a:pPr algn="just"/>
            <a:r>
              <a:rPr lang="en-US" sz="2500" dirty="0" smtClean="0"/>
              <a:t>Designed for distributed data stores where very large scale of data storing needs (for example Google or </a:t>
            </a:r>
            <a:r>
              <a:rPr lang="en-US" sz="2500" dirty="0" err="1" smtClean="0"/>
              <a:t>Facebook</a:t>
            </a:r>
            <a:r>
              <a:rPr lang="en-US" sz="2500" dirty="0" smtClean="0"/>
              <a:t> which collects terabits of data every day for their users)</a:t>
            </a:r>
          </a:p>
          <a:p>
            <a:pPr algn="just"/>
            <a:endParaRPr lang="en-US" sz="2400" dirty="0" smtClean="0"/>
          </a:p>
          <a:p>
            <a:pPr algn="just"/>
            <a:r>
              <a:rPr lang="en-US" sz="2400" dirty="0" smtClean="0"/>
              <a:t>Usually </a:t>
            </a:r>
            <a:r>
              <a:rPr lang="en-US" sz="2400" dirty="0"/>
              <a:t>do not require a fixed table schema nor do they use the concept of </a:t>
            </a:r>
            <a:r>
              <a:rPr lang="en-US" sz="2400" dirty="0" smtClean="0"/>
              <a:t>joins and typically scale horizontally</a:t>
            </a:r>
          </a:p>
          <a:p>
            <a:pPr algn="just"/>
            <a:endParaRPr lang="en-US" sz="2400" dirty="0"/>
          </a:p>
          <a:p>
            <a:pPr algn="just"/>
            <a:endParaRPr lang="en-US" sz="2400" dirty="0" smtClean="0"/>
          </a:p>
          <a:p>
            <a:pPr algn="just"/>
            <a:r>
              <a:rPr lang="en-US" sz="2400" dirty="0" smtClean="0"/>
              <a:t>NoSQL databases are finding significant and growing industry use in </a:t>
            </a:r>
            <a:r>
              <a:rPr lang="en-US" sz="2400" b="1" dirty="0" smtClean="0"/>
              <a:t>big data </a:t>
            </a:r>
            <a:r>
              <a:rPr lang="en-US" sz="2400" dirty="0" smtClean="0"/>
              <a:t>and </a:t>
            </a:r>
            <a:r>
              <a:rPr lang="en-US" sz="2400" b="1" dirty="0" smtClean="0"/>
              <a:t>real-time web applications</a:t>
            </a:r>
            <a:endParaRPr lang="en-US" sz="2400" b="1" dirty="0"/>
          </a:p>
          <a:p>
            <a:pPr algn="just"/>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dirty="0" smtClean="0"/>
              <a:t>Document Oriented databases</a:t>
            </a:r>
            <a:endParaRPr lang="en-US" dirty="0"/>
          </a:p>
        </p:txBody>
      </p:sp>
      <p:sp>
        <p:nvSpPr>
          <p:cNvPr id="4" name="Content Placeholder 3"/>
          <p:cNvSpPr>
            <a:spLocks noGrp="1"/>
          </p:cNvSpPr>
          <p:nvPr>
            <p:ph idx="1"/>
          </p:nvPr>
        </p:nvSpPr>
        <p:spPr>
          <a:xfrm>
            <a:off x="457200" y="1371600"/>
            <a:ext cx="8458200" cy="5181600"/>
          </a:xfrm>
        </p:spPr>
        <p:txBody>
          <a:bodyPr>
            <a:normAutofit/>
          </a:bodyPr>
          <a:lstStyle/>
          <a:p>
            <a:pPr algn="just"/>
            <a:r>
              <a:rPr lang="en-US" sz="2400" dirty="0" smtClean="0"/>
              <a:t>A collection of documents </a:t>
            </a:r>
          </a:p>
          <a:p>
            <a:pPr algn="just"/>
            <a:r>
              <a:rPr lang="en-US" sz="2400" dirty="0" smtClean="0"/>
              <a:t>Data in this model is stored inside documents.</a:t>
            </a:r>
          </a:p>
          <a:p>
            <a:pPr algn="just"/>
            <a:r>
              <a:rPr lang="en-US" sz="2400" dirty="0" smtClean="0"/>
              <a:t>A document is a key value collection where the key allows access to its value.</a:t>
            </a:r>
          </a:p>
          <a:p>
            <a:pPr algn="just"/>
            <a:r>
              <a:rPr lang="en-US" sz="2400" dirty="0" smtClean="0"/>
              <a:t> Documents are not typically forced to have a schema and therefore are flexible and easy to change. </a:t>
            </a:r>
          </a:p>
          <a:p>
            <a:pPr algn="just"/>
            <a:r>
              <a:rPr lang="en-US" sz="2400" dirty="0" smtClean="0"/>
              <a:t>Documents are stored into collections in order to group different kinds of data. </a:t>
            </a:r>
          </a:p>
          <a:p>
            <a:pPr algn="just"/>
            <a:r>
              <a:rPr lang="en-US" sz="2400" dirty="0" smtClean="0"/>
              <a:t>Documents can contain many different key-value pairs, or key-array pairs, or even nested documents</a:t>
            </a:r>
          </a:p>
          <a:p>
            <a:pPr algn="just"/>
            <a:endParaRPr lang="en-US" sz="24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document oriented database"/>
          <p:cNvPicPr>
            <a:picLocks noChangeAspect="1" noChangeArrowheads="1"/>
          </p:cNvPicPr>
          <p:nvPr/>
        </p:nvPicPr>
        <p:blipFill>
          <a:blip r:embed="rId2" cstate="print"/>
          <a:srcRect/>
          <a:stretch>
            <a:fillRect/>
          </a:stretch>
        </p:blipFill>
        <p:spPr bwMode="auto">
          <a:xfrm>
            <a:off x="914400" y="228600"/>
            <a:ext cx="7772400" cy="5105400"/>
          </a:xfrm>
          <a:prstGeom prst="rect">
            <a:avLst/>
          </a:prstGeom>
          <a:noFill/>
        </p:spPr>
      </p:pic>
      <p:sp>
        <p:nvSpPr>
          <p:cNvPr id="3" name="Rectangle 2"/>
          <p:cNvSpPr/>
          <p:nvPr/>
        </p:nvSpPr>
        <p:spPr>
          <a:xfrm>
            <a:off x="990600" y="5562600"/>
            <a:ext cx="7162800" cy="369332"/>
          </a:xfrm>
          <a:prstGeom prst="rect">
            <a:avLst/>
          </a:prstGeom>
        </p:spPr>
        <p:txBody>
          <a:bodyPr wrap="square">
            <a:spAutoFit/>
          </a:bodyPr>
          <a:lstStyle/>
          <a:p>
            <a:r>
              <a:rPr lang="en-US" b="1" dirty="0" smtClean="0"/>
              <a:t>Example of Document Oriented databases : </a:t>
            </a:r>
            <a:r>
              <a:rPr lang="en-US" dirty="0" err="1" smtClean="0"/>
              <a:t>MongoDB</a:t>
            </a:r>
            <a:r>
              <a:rPr lang="en-US" dirty="0" smtClean="0"/>
              <a:t>, </a:t>
            </a:r>
            <a:r>
              <a:rPr lang="en-US" dirty="0" err="1" smtClean="0"/>
              <a:t>CouchDB</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dirty="0" smtClean="0"/>
              <a:t>NoSQL pros/cons</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r>
              <a:rPr lang="en-US" b="1" dirty="0" smtClean="0"/>
              <a:t>Advantages </a:t>
            </a:r>
            <a:r>
              <a:rPr lang="en-US" dirty="0" smtClean="0"/>
              <a:t>:</a:t>
            </a:r>
          </a:p>
          <a:p>
            <a:pPr lvl="1"/>
            <a:r>
              <a:rPr lang="en-US" dirty="0" smtClean="0"/>
              <a:t>High scalability</a:t>
            </a:r>
          </a:p>
          <a:p>
            <a:pPr lvl="1"/>
            <a:r>
              <a:rPr lang="en-US" dirty="0" smtClean="0"/>
              <a:t>Distributed Computing</a:t>
            </a:r>
          </a:p>
          <a:p>
            <a:pPr lvl="1"/>
            <a:r>
              <a:rPr lang="en-US" dirty="0" smtClean="0"/>
              <a:t>Lower cost </a:t>
            </a:r>
          </a:p>
          <a:p>
            <a:pPr lvl="1"/>
            <a:r>
              <a:rPr lang="en-US" dirty="0" smtClean="0"/>
              <a:t>Schema flexibility, semi-structure data</a:t>
            </a:r>
          </a:p>
          <a:p>
            <a:pPr lvl="1"/>
            <a:r>
              <a:rPr lang="en-US" dirty="0" smtClean="0"/>
              <a:t>No complicated Relationships</a:t>
            </a:r>
          </a:p>
          <a:p>
            <a:r>
              <a:rPr lang="en-US" b="1" dirty="0" smtClean="0"/>
              <a:t>Disadvantages </a:t>
            </a:r>
            <a:endParaRPr lang="en-US" dirty="0" smtClean="0"/>
          </a:p>
          <a:p>
            <a:pPr lvl="1"/>
            <a:r>
              <a:rPr lang="en-US" dirty="0" smtClean="0"/>
              <a:t>No standardization</a:t>
            </a:r>
          </a:p>
          <a:p>
            <a:pPr lvl="1"/>
            <a:r>
              <a:rPr lang="en-US" dirty="0" smtClean="0"/>
              <a:t>Limited query capabilities (so far)</a:t>
            </a:r>
          </a:p>
          <a:p>
            <a:pPr lvl="1"/>
            <a:r>
              <a:rPr lang="en-US" dirty="0" smtClean="0"/>
              <a:t>Eventual consistent is not intuitive to program for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 y="228600"/>
            <a:ext cx="83058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NoSQL?</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2400" dirty="0" smtClean="0"/>
              <a:t>The data has been increasing exponentially</a:t>
            </a:r>
          </a:p>
          <a:p>
            <a:pPr algn="just"/>
            <a:r>
              <a:rPr lang="en-US" sz="2400" dirty="0" smtClean="0"/>
              <a:t>Examples</a:t>
            </a:r>
          </a:p>
          <a:p>
            <a:pPr lvl="1" algn="just"/>
            <a:r>
              <a:rPr lang="en-US" sz="2000" dirty="0" smtClean="0"/>
              <a:t>Personal user information ,Social graphs , Geo location data , User-generated content, Machine logging data</a:t>
            </a:r>
          </a:p>
          <a:p>
            <a:pPr algn="just"/>
            <a:endParaRPr lang="en-US" sz="2400" dirty="0" smtClean="0"/>
          </a:p>
          <a:p>
            <a:pPr algn="just"/>
            <a:r>
              <a:rPr lang="en-US" sz="2400" dirty="0" smtClean="0"/>
              <a:t>It is required to process huge amount of data. Which SQL databases were never designed. </a:t>
            </a:r>
          </a:p>
          <a:p>
            <a:pPr algn="just"/>
            <a:endParaRPr lang="en-US" sz="2400" dirty="0" smtClean="0"/>
          </a:p>
          <a:p>
            <a:pPr algn="just"/>
            <a:r>
              <a:rPr lang="en-US" sz="2400" dirty="0" smtClean="0"/>
              <a:t>The evolution of </a:t>
            </a:r>
            <a:r>
              <a:rPr lang="en-US" sz="2400" dirty="0" err="1" smtClean="0"/>
              <a:t>NoSql</a:t>
            </a:r>
            <a:r>
              <a:rPr lang="en-US" sz="2400" dirty="0" smtClean="0"/>
              <a:t> databases is to handle these huge data properly</a:t>
            </a:r>
          </a:p>
          <a:p>
            <a:pPr algn="just"/>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 </a:t>
            </a:r>
            <a:r>
              <a:rPr lang="en-US" dirty="0" err="1" smtClean="0"/>
              <a:t>vs</a:t>
            </a:r>
            <a:r>
              <a:rPr lang="en-US" dirty="0" smtClean="0"/>
              <a:t> NoSQL</a:t>
            </a:r>
            <a:endParaRPr lang="en-US" dirty="0"/>
          </a:p>
        </p:txBody>
      </p:sp>
      <p:sp>
        <p:nvSpPr>
          <p:cNvPr id="3" name="Content Placeholder 2"/>
          <p:cNvSpPr>
            <a:spLocks noGrp="1"/>
          </p:cNvSpPr>
          <p:nvPr>
            <p:ph idx="1"/>
          </p:nvPr>
        </p:nvSpPr>
        <p:spPr>
          <a:xfrm>
            <a:off x="533400" y="1066800"/>
            <a:ext cx="8229600" cy="2819400"/>
          </a:xfrm>
        </p:spPr>
        <p:txBody>
          <a:bodyPr>
            <a:normAutofit/>
          </a:bodyPr>
          <a:lstStyle/>
          <a:p>
            <a:r>
              <a:rPr lang="en-US" sz="2000" b="1" dirty="0" smtClean="0"/>
              <a:t>RDBMS </a:t>
            </a:r>
            <a:r>
              <a:rPr lang="en-US" sz="2000" dirty="0" smtClean="0"/>
              <a:t/>
            </a:r>
            <a:br>
              <a:rPr lang="en-US" sz="2000" dirty="0" smtClean="0"/>
            </a:br>
            <a:r>
              <a:rPr lang="en-US" sz="2000" dirty="0" smtClean="0"/>
              <a:t>- Structured and organized data </a:t>
            </a:r>
            <a:br>
              <a:rPr lang="en-US" sz="2000" dirty="0" smtClean="0"/>
            </a:br>
            <a:r>
              <a:rPr lang="en-US" sz="2000" dirty="0" smtClean="0"/>
              <a:t>- Structured query language (SQL) </a:t>
            </a:r>
            <a:br>
              <a:rPr lang="en-US" sz="2000" dirty="0" smtClean="0"/>
            </a:br>
            <a:r>
              <a:rPr lang="en-US" sz="2000" dirty="0" smtClean="0"/>
              <a:t>- Data and its relationships are stored in separate tables. </a:t>
            </a:r>
            <a:br>
              <a:rPr lang="en-US" sz="2000" dirty="0" smtClean="0"/>
            </a:br>
            <a:r>
              <a:rPr lang="en-US" sz="2000" dirty="0" smtClean="0"/>
              <a:t>- Data Manipulation Language, Data Definition Language </a:t>
            </a:r>
            <a:br>
              <a:rPr lang="en-US" sz="2000" dirty="0" smtClean="0"/>
            </a:br>
            <a:r>
              <a:rPr lang="en-US" sz="2000" dirty="0" smtClean="0"/>
              <a:t>- Tight Consistency </a:t>
            </a:r>
            <a:br>
              <a:rPr lang="en-US" sz="2000" dirty="0" smtClean="0"/>
            </a:br>
            <a:r>
              <a:rPr lang="en-US" sz="2000" dirty="0" smtClean="0"/>
              <a:t>- ACID Transaction </a:t>
            </a:r>
          </a:p>
        </p:txBody>
      </p:sp>
      <p:sp>
        <p:nvSpPr>
          <p:cNvPr id="4" name="Rectangle 3"/>
          <p:cNvSpPr/>
          <p:nvPr/>
        </p:nvSpPr>
        <p:spPr>
          <a:xfrm>
            <a:off x="838200" y="3505200"/>
            <a:ext cx="7772400" cy="2862322"/>
          </a:xfrm>
          <a:prstGeom prst="rect">
            <a:avLst/>
          </a:prstGeom>
        </p:spPr>
        <p:txBody>
          <a:bodyPr wrap="square">
            <a:spAutoFit/>
          </a:bodyPr>
          <a:lstStyle/>
          <a:p>
            <a:r>
              <a:rPr lang="en-US" sz="2000" b="1" dirty="0" smtClean="0"/>
              <a:t>NoSQL </a:t>
            </a:r>
            <a:r>
              <a:rPr lang="en-US" sz="2000" dirty="0" smtClean="0"/>
              <a:t/>
            </a:r>
            <a:br>
              <a:rPr lang="en-US" sz="2000" dirty="0" smtClean="0"/>
            </a:br>
            <a:r>
              <a:rPr lang="en-US" sz="2000" dirty="0" smtClean="0"/>
              <a:t>- Stands for Not Only SQL</a:t>
            </a:r>
            <a:br>
              <a:rPr lang="en-US" sz="2000" dirty="0" smtClean="0"/>
            </a:br>
            <a:r>
              <a:rPr lang="en-US" sz="2000" dirty="0" smtClean="0"/>
              <a:t>- No declarative query language</a:t>
            </a:r>
            <a:br>
              <a:rPr lang="en-US" sz="2000" dirty="0" smtClean="0"/>
            </a:br>
            <a:r>
              <a:rPr lang="en-US" sz="2000" dirty="0" smtClean="0"/>
              <a:t>- No predefined schema </a:t>
            </a:r>
            <a:br>
              <a:rPr lang="en-US" sz="2000" dirty="0" smtClean="0"/>
            </a:br>
            <a:r>
              <a:rPr lang="en-US" sz="2000" dirty="0" smtClean="0"/>
              <a:t>- BASE rather ACID property </a:t>
            </a:r>
            <a:br>
              <a:rPr lang="en-US" sz="2000" dirty="0" smtClean="0"/>
            </a:br>
            <a:r>
              <a:rPr lang="en-US" sz="2000" dirty="0" smtClean="0"/>
              <a:t>- Unstructured and unpredictable data</a:t>
            </a:r>
            <a:br>
              <a:rPr lang="en-US" sz="2000" dirty="0" smtClean="0"/>
            </a:br>
            <a:r>
              <a:rPr lang="en-US" sz="2000" dirty="0" smtClean="0"/>
              <a:t>- CAP Theorem </a:t>
            </a:r>
            <a:br>
              <a:rPr lang="en-US" sz="2000" dirty="0" smtClean="0"/>
            </a:br>
            <a:r>
              <a:rPr lang="en-US" sz="2000" dirty="0" smtClean="0"/>
              <a:t>- Prioritizes high performance, high availability and scalability</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CAP Theorem</a:t>
            </a:r>
          </a:p>
        </p:txBody>
      </p:sp>
      <p:sp>
        <p:nvSpPr>
          <p:cNvPr id="40963" name="Rectangle 3"/>
          <p:cNvSpPr>
            <a:spLocks noGrp="1" noChangeArrowheads="1"/>
          </p:cNvSpPr>
          <p:nvPr>
            <p:ph type="body" idx="1"/>
          </p:nvPr>
        </p:nvSpPr>
        <p:spPr/>
        <p:txBody>
          <a:bodyPr>
            <a:normAutofit/>
          </a:bodyPr>
          <a:lstStyle/>
          <a:p>
            <a:pPr algn="just"/>
            <a:r>
              <a:rPr lang="en-US" sz="2400" b="1" dirty="0" smtClean="0"/>
              <a:t>Consistency</a:t>
            </a:r>
            <a:r>
              <a:rPr lang="en-US" sz="2400" dirty="0" smtClean="0"/>
              <a:t> - This means that the data in the database remains consistent after the execution of an operation. For example after an update operation all clients see the same data. </a:t>
            </a:r>
          </a:p>
          <a:p>
            <a:pPr algn="just"/>
            <a:r>
              <a:rPr lang="en-US" sz="2400" b="1" dirty="0" smtClean="0"/>
              <a:t>Availability</a:t>
            </a:r>
            <a:r>
              <a:rPr lang="en-US" sz="2400" dirty="0" smtClean="0"/>
              <a:t> - This means that the system is always on (service guarantee availability), no downtime. </a:t>
            </a:r>
          </a:p>
          <a:p>
            <a:pPr algn="just"/>
            <a:r>
              <a:rPr lang="en-US" sz="2400" b="1" dirty="0" smtClean="0"/>
              <a:t>Partition Tolerance</a:t>
            </a:r>
            <a:r>
              <a:rPr lang="en-US" sz="2400" dirty="0" smtClean="0"/>
              <a:t> - This means that the system continues to function even the communication among the servers is unreliable, i.e. the servers may be partitioned into multiple groups that cannot communicate with one another.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CAP Theorem</a:t>
            </a:r>
          </a:p>
        </p:txBody>
      </p:sp>
      <p:sp>
        <p:nvSpPr>
          <p:cNvPr id="40963" name="Rectangle 3"/>
          <p:cNvSpPr>
            <a:spLocks noGrp="1" noChangeArrowheads="1"/>
          </p:cNvSpPr>
          <p:nvPr>
            <p:ph type="body" idx="1"/>
          </p:nvPr>
        </p:nvSpPr>
        <p:spPr>
          <a:xfrm>
            <a:off x="457200" y="1371600"/>
            <a:ext cx="8229600" cy="5105400"/>
          </a:xfrm>
        </p:spPr>
        <p:txBody>
          <a:bodyPr>
            <a:normAutofit/>
          </a:bodyPr>
          <a:lstStyle/>
          <a:p>
            <a:pPr algn="just"/>
            <a:r>
              <a:rPr lang="en-US" sz="2400" dirty="0" smtClean="0"/>
              <a:t>In theoretically it is impossible to fulfill all 3 requirements. CAP provides the basic requirements for a distributed system to follow 2 of the 3 requirements.</a:t>
            </a:r>
          </a:p>
          <a:p>
            <a:pPr algn="just"/>
            <a:r>
              <a:rPr lang="en-US" sz="2400" dirty="0" smtClean="0"/>
              <a:t>All the current NoSQL database follow the different combinations of the C, A, P from the CAP theorem</a:t>
            </a:r>
          </a:p>
          <a:p>
            <a:endParaRPr lang="en-US" sz="2400" b="1" dirty="0" smtClean="0"/>
          </a:p>
          <a:p>
            <a:pPr algn="just"/>
            <a:r>
              <a:rPr lang="en-US" sz="2400" b="1" dirty="0" smtClean="0"/>
              <a:t>CA -</a:t>
            </a:r>
            <a:r>
              <a:rPr lang="en-US" sz="2400" dirty="0" smtClean="0"/>
              <a:t> Single site cluster, therefore all nodes are always in contact. When a partition occurs, the system blocks. </a:t>
            </a:r>
          </a:p>
          <a:p>
            <a:pPr algn="just"/>
            <a:r>
              <a:rPr lang="en-US" sz="2400" b="1" dirty="0" smtClean="0"/>
              <a:t>CP - </a:t>
            </a:r>
            <a:r>
              <a:rPr lang="en-US" sz="2400" dirty="0" smtClean="0"/>
              <a:t>Some data may not be accessible, but the rest is still consistent/accurate. </a:t>
            </a:r>
          </a:p>
          <a:p>
            <a:pPr algn="just"/>
            <a:r>
              <a:rPr lang="en-US" sz="2400" b="1" dirty="0" smtClean="0"/>
              <a:t>AP -</a:t>
            </a:r>
            <a:r>
              <a:rPr lang="en-US" sz="2400" dirty="0" smtClean="0"/>
              <a:t> System is still available under partitioning, but some of the data returned may be inaccurate. </a:t>
            </a:r>
          </a:p>
          <a:p>
            <a:pPr algn="just"/>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P Theorem - w3resource"/>
          <p:cNvPicPr>
            <a:picLocks noChangeAspect="1" noChangeArrowheads="1"/>
          </p:cNvPicPr>
          <p:nvPr/>
        </p:nvPicPr>
        <p:blipFill>
          <a:blip r:embed="rId3" cstate="print"/>
          <a:srcRect/>
          <a:stretch>
            <a:fillRect/>
          </a:stretch>
        </p:blipFill>
        <p:spPr bwMode="auto">
          <a:xfrm>
            <a:off x="1066800" y="609600"/>
            <a:ext cx="7315200" cy="550545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381000" y="228600"/>
            <a:ext cx="8458200" cy="6248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The BASE</a:t>
            </a:r>
            <a:endParaRPr lang="en-US" dirty="0"/>
          </a:p>
        </p:txBody>
      </p:sp>
      <p:sp>
        <p:nvSpPr>
          <p:cNvPr id="5" name="Rectangle 3"/>
          <p:cNvSpPr txBox="1">
            <a:spLocks noChangeArrowheads="1"/>
          </p:cNvSpPr>
          <p:nvPr/>
        </p:nvSpPr>
        <p:spPr>
          <a:xfrm>
            <a:off x="304800" y="1600200"/>
            <a:ext cx="85344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BASE system gives up on consistency.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B</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asically</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vailable</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indicates that the system </a:t>
            </a:r>
            <a:r>
              <a:rPr kumimoji="0" lang="en-US" sz="2400" b="0" i="1" u="none" strike="noStrike" kern="1200" cap="none" spc="0" normalizeH="0" baseline="0" noProof="0" dirty="0" smtClean="0">
                <a:ln>
                  <a:noFill/>
                </a:ln>
                <a:solidFill>
                  <a:schemeClr val="tx1"/>
                </a:solidFill>
                <a:effectLst/>
                <a:uLnTx/>
                <a:uFillTx/>
                <a:latin typeface="+mn-lt"/>
                <a:ea typeface="+mn-ea"/>
                <a:cs typeface="+mn-cs"/>
              </a:rPr>
              <a:t>does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guarantee availability, in terms of the CAP theorem.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oft state indicates that the state of the system may change over time, even without input. (not consistent)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ventual consistency indicates that the system will become consistent over time, given that the system doesn't receive input during that time.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790</Words>
  <Application>Microsoft Office PowerPoint</Application>
  <PresentationFormat>On-screen Show (4:3)</PresentationFormat>
  <Paragraphs>125</Paragraphs>
  <Slides>23</Slides>
  <Notes>13</Notes>
  <HiddenSlides>1</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NoSQL</vt:lpstr>
      <vt:lpstr>What is NoSQL?</vt:lpstr>
      <vt:lpstr>Why NoSQL?</vt:lpstr>
      <vt:lpstr>RDBMS vs NoSQL</vt:lpstr>
      <vt:lpstr>CAP Theorem</vt:lpstr>
      <vt:lpstr>CAP Theorem</vt:lpstr>
      <vt:lpstr>Slide 7</vt:lpstr>
      <vt:lpstr>Slide 8</vt:lpstr>
      <vt:lpstr>The BASE</vt:lpstr>
      <vt:lpstr>Slide 10</vt:lpstr>
      <vt:lpstr>NoSQL Database Categories</vt:lpstr>
      <vt:lpstr>Key-value stores</vt:lpstr>
      <vt:lpstr>Key-value stores</vt:lpstr>
      <vt:lpstr>Slide 14</vt:lpstr>
      <vt:lpstr>Column-oriented databases</vt:lpstr>
      <vt:lpstr>Column-oriented databases</vt:lpstr>
      <vt:lpstr>Slide 17</vt:lpstr>
      <vt:lpstr>Graph databases</vt:lpstr>
      <vt:lpstr>Slide 19</vt:lpstr>
      <vt:lpstr>Document Oriented databases</vt:lpstr>
      <vt:lpstr>Slide 21</vt:lpstr>
      <vt:lpstr>NoSQL pros/cons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admin</dc:creator>
  <cp:lastModifiedBy>Admin</cp:lastModifiedBy>
  <cp:revision>70</cp:revision>
  <dcterms:created xsi:type="dcterms:W3CDTF">2014-11-05T07:47:51Z</dcterms:created>
  <dcterms:modified xsi:type="dcterms:W3CDTF">2020-03-17T13:11:44Z</dcterms:modified>
</cp:coreProperties>
</file>