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0" r:id="rId16"/>
    <p:sldId id="274" r:id="rId17"/>
    <p:sldId id="272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9" autoAdjust="0"/>
  </p:normalViewPr>
  <p:slideViewPr>
    <p:cSldViewPr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53174-6749-463A-9611-EA8F7F28C3C7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3C90-BC7F-41B1-8949-CF1A6B3C63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7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73A6FA-E334-4238-83C6-A0817A170A3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121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Simple, Portable, Reliable, Powerful </a:t>
            </a: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1991: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Announcement of a new language called “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1992: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Green Project team demonstrated the application of their new language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1993: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World Wide Web came in, the team came up with the idea of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applets…</a:t>
            </a:r>
          </a:p>
          <a:p>
            <a:endParaRPr lang="en-IN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1994: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HotJava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It makes Java popular among the internet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Java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class Sample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(“Java is better…”);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Size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328488"/>
            <a:ext cx="6553033" cy="491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eight primitive data types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them</a:t>
            </a:r>
          </a:p>
          <a:p>
            <a:pPr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byte, char, double, float,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long, short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bytes, how long is the short data type? 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type, the long data type?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bytes, how long is the float data type?  The double data type?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long is the char data type?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Primitives sizes and Ranges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447800"/>
          <a:ext cx="7086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574800"/>
                <a:gridCol w="3149600"/>
              </a:tblGrid>
              <a:tr h="34798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IN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charset="0"/>
                        </a:rPr>
                        <a:t>-128  to</a:t>
                      </a:r>
                      <a:r>
                        <a:rPr lang="en-US" sz="1800" baseline="0" dirty="0" smtClean="0">
                          <a:cs typeface="Times New Roman" charset="0"/>
                        </a:rPr>
                        <a:t> 1</a:t>
                      </a:r>
                      <a:r>
                        <a:rPr lang="en-US" sz="1800" dirty="0" smtClean="0">
                          <a:cs typeface="Times New Roman" charset="0"/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bits–2bytes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charset="0"/>
                        </a:rPr>
                        <a:t>-32,768 to</a:t>
                      </a:r>
                      <a:r>
                        <a:rPr lang="en-US" sz="1800" baseline="0" dirty="0" smtClean="0">
                          <a:cs typeface="Times New Roman" charset="0"/>
                        </a:rPr>
                        <a:t> </a:t>
                      </a:r>
                      <a:r>
                        <a:rPr lang="en-US" sz="1800" dirty="0" smtClean="0">
                          <a:cs typeface="Times New Roman" charset="0"/>
                        </a:rPr>
                        <a:t>32,767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bits-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charset="0"/>
                        </a:rPr>
                        <a:t>-2, 147, 483, 648</a:t>
                      </a:r>
                      <a:r>
                        <a:rPr lang="en-US" sz="1800" baseline="0" dirty="0" smtClean="0">
                          <a:cs typeface="Times New Roman" charset="0"/>
                        </a:rPr>
                        <a:t> to </a:t>
                      </a:r>
                      <a:r>
                        <a:rPr lang="en-US" sz="1800" dirty="0" smtClean="0">
                          <a:cs typeface="Times New Roman" charset="0"/>
                        </a:rPr>
                        <a:t>2, 147, 483, 647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64bits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charset="0"/>
                        </a:rPr>
                        <a:t>-9,223,372,036,854,775,808   to 9,223,372,036,854,775,807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bits -4bytes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3.4e-038</a:t>
                      </a:r>
                      <a:r>
                        <a:rPr lang="en-US" sz="1800" baseline="0" dirty="0" smtClean="0"/>
                        <a:t> to 1.7e+0.38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3.4e-038</a:t>
                      </a:r>
                      <a:r>
                        <a:rPr lang="en-US" sz="1800" baseline="0" dirty="0" smtClean="0"/>
                        <a:t> to 1.7e+308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bits–2bytes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character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false(1 or 0)</a:t>
                      </a:r>
                      <a:endParaRPr lang="en-US" dirty="0"/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16 bits per char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applicable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Hungarian notation: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letter of Each word is capitalized.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class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FirstJavaCode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Camel Case notation: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letter of Each word is capitalized except first word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computeAverageOfStudents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(….);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Caps : [ Constant/final variable]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FEE_DUE_DATE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All Smalls: [ keyword, object, package, variable, file ...]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fee_due_date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 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DemoCommandArg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=0;i&lt;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args.length;i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++)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]);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}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DemoCommandArg.java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DemoCommandArg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10 20 30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10 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20 </a:t>
            </a:r>
          </a:p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30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import java.io.*;      // import IO package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ReadString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public static void main(String[]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)throws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{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  String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    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reader;    //create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       reader=new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(new                	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(“Enter your name:”);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reader.readLine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(); 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 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(“Your name is ”+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yourname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  }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in Java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7433126" cy="35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Declaring the array:</a:t>
            </a:r>
          </a:p>
          <a:p>
            <a:pPr marL="596646" indent="-51435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96646" indent="-51435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596646" indent="-51435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numbers[];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float averages[];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[] numbers;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float[] averages;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Oak renamed as Java. Microsoft and Netscape now support Java.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Java establishes itself not only as a leader in Internet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but also general purpose OOPL. Releases JDK 1.0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2.  Creating memory locations:</a:t>
            </a:r>
          </a:p>
          <a:p>
            <a:pPr marL="596646" indent="-514350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After declaring an array, we need to create it in the memory.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3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[size];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numbers= new </a:t>
            </a: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averages= new float[10];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* Combining these two steps: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numbers[ ]= new </a:t>
            </a:r>
            <a:r>
              <a:rPr lang="en-IN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float[] averages= new float[10];</a:t>
            </a:r>
            <a:endParaRPr lang="en-IN" sz="3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/>
          <a:lstStyle/>
          <a:p>
            <a:pPr>
              <a:buNone/>
            </a:pPr>
            <a:r>
              <a:rPr lang="en-IN" sz="3000" dirty="0" smtClean="0"/>
              <a:t>3.  Initialization of arrays:</a:t>
            </a:r>
          </a:p>
          <a:p>
            <a:pPr>
              <a:buNone/>
            </a:pPr>
            <a:r>
              <a:rPr lang="en-IN" sz="3000" dirty="0" smtClean="0"/>
              <a:t>           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</a:rPr>
              <a:t>arrayname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[index]= value;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Ex: 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	number[0]= 35;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 	number[1]= 40;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	.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	.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	number[4]= 20; </a:t>
            </a: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OR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numbers= {35, 40, 20, 57, 20};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Array of objects are created in two steps:</a:t>
            </a:r>
          </a:p>
          <a:p>
            <a:pPr marL="82296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. Declaring the array of objects in memory:</a:t>
            </a:r>
          </a:p>
          <a:p>
            <a:pPr marL="82296" indent="0">
              <a:buNone/>
            </a:pPr>
            <a:r>
              <a:rPr lang="en-IN" sz="3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ObjectArrayName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]= new </a:t>
            </a:r>
            <a:r>
              <a:rPr lang="en-IN" sz="3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pPr marL="82296" indent="0">
              <a:buNone/>
            </a:pPr>
            <a:r>
              <a:rPr lang="en-I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			  or</a:t>
            </a:r>
          </a:p>
          <a:p>
            <a:pPr marL="82296" indent="0">
              <a:buNone/>
            </a:pPr>
            <a:r>
              <a:rPr lang="en-IN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3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ObjectArrayName</a:t>
            </a:r>
            <a:r>
              <a:rPr lang="en-IN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IN" sz="3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[5];</a:t>
            </a:r>
          </a:p>
          <a:p>
            <a:pPr marL="82296" indent="0">
              <a:buNone/>
            </a:pPr>
            <a:r>
              <a:rPr lang="en-US" dirty="0" smtClean="0"/>
              <a:t>ii. Calling constructor for each of the object in the array:</a:t>
            </a:r>
          </a:p>
          <a:p>
            <a:pPr marL="82296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ObjectArrayName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[0]= new </a:t>
            </a: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82296" indent="0">
              <a:buNone/>
            </a:pPr>
            <a:r>
              <a:rPr lang="en-IN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IN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ObjectArrayName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[4]= </a:t>
            </a:r>
            <a:r>
              <a:rPr lang="en-IN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IN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IN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Muti-dimentional</a:t>
            </a:r>
            <a:r>
              <a:rPr lang="en-IN" dirty="0" smtClean="0"/>
              <a:t>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Consider 2D arrays: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 ][ ]= new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[3][4];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 ][ ]= {(0,1,1), (1,0,0)};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myarray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 ][ ]= {(0,1,1), 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(1,0,0)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};</a:t>
            </a:r>
          </a:p>
          <a:p>
            <a:pPr marL="596646" indent="-514350">
              <a:buNone/>
            </a:pP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x[ ][ ]= new </a:t>
            </a: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[3][ ]; 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x[0]= new </a:t>
            </a:r>
            <a:r>
              <a:rPr lang="en-IN" sz="3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[2];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x[1]= new </a:t>
            </a:r>
            <a:r>
              <a:rPr lang="en-IN" sz="3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[4];</a:t>
            </a:r>
          </a:p>
          <a:p>
            <a:pPr marL="596646" indent="-514350">
              <a:buNone/>
            </a:pP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x[2]= new </a:t>
            </a:r>
            <a:r>
              <a:rPr lang="en-IN" sz="3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[3];</a:t>
            </a:r>
          </a:p>
          <a:p>
            <a:pPr marL="596646" indent="-514350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String Handling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Strings can be created using character arrays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 Java string is an instantiated object of the “</a:t>
            </a:r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” class, residing in </a:t>
            </a:r>
            <a:r>
              <a:rPr lang="en-IN" sz="3000" b="1" dirty="0" err="1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package.</a:t>
            </a:r>
          </a:p>
          <a:p>
            <a:pPr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strname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new String(“value”);</a:t>
            </a:r>
          </a:p>
          <a:p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String array: 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strarr</a:t>
            </a:r>
            <a:r>
              <a:rPr lang="en-IN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[ ]= new String[3];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above statement will create a array of size 3 and will hold 3 string constants.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Following are the most commonly used string methods: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s2=s1.toLowerCase();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s2=s1.toUpperCase();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s2=s1.replace(‘x’, ’y’);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s2=s1.trim();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s1.equals(s2);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s1.equalsIgnoreCase(s2);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=s1.length();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s1.charAt(n);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s1.compareTo(s2);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s1.concat(s2);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s1.subString(n);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s1.subString(n, m);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String.valueOf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p.toString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s1.indexOf(‘x’);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s1.indexOf(‘x’, n);</a:t>
            </a:r>
          </a:p>
          <a:p>
            <a:pPr marL="596646" indent="-514350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IN" dirty="0" smtClean="0"/>
              <a:t>if (condition expression)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     //</a:t>
            </a:r>
            <a:r>
              <a:rPr lang="en-IN" dirty="0" err="1" smtClean="0"/>
              <a:t>true_block_statements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	else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  //</a:t>
            </a:r>
            <a:r>
              <a:rPr lang="en-IN" dirty="0" err="1" smtClean="0"/>
              <a:t>false_block_statements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IfElseTest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even=0, odd=0;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[ ] number={50,51,65,56,71,82};</a:t>
            </a:r>
          </a:p>
          <a:p>
            <a:pPr>
              <a:buNone/>
            </a:pPr>
            <a:r>
              <a:rPr lang="en-IN" dirty="0" smtClean="0"/>
              <a:t>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numbers.length</a:t>
            </a:r>
            <a:r>
              <a:rPr lang="en-IN" dirty="0" smtClean="0"/>
              <a:t>;  </a:t>
            </a:r>
            <a:r>
              <a:rPr lang="en-IN" dirty="0" err="1" smtClean="0"/>
              <a:t>i</a:t>
            </a:r>
            <a:r>
              <a:rPr lang="en-IN" dirty="0" smtClean="0"/>
              <a:t>++) 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if (numbers[</a:t>
            </a:r>
            <a:r>
              <a:rPr lang="en-IN" dirty="0" err="1" smtClean="0"/>
              <a:t>i</a:t>
            </a:r>
            <a:r>
              <a:rPr lang="en-IN" dirty="0" smtClean="0"/>
              <a:t>] % 2 == 1) </a:t>
            </a:r>
          </a:p>
          <a:p>
            <a:pPr>
              <a:buNone/>
            </a:pPr>
            <a:r>
              <a:rPr lang="en-IN" dirty="0" smtClean="0"/>
              <a:t>        even+=1;</a:t>
            </a:r>
          </a:p>
          <a:p>
            <a:pPr>
              <a:buNone/>
            </a:pPr>
            <a:r>
              <a:rPr lang="en-IN" dirty="0" smtClean="0"/>
              <a:t>  	  else</a:t>
            </a:r>
          </a:p>
          <a:p>
            <a:pPr>
              <a:buNone/>
            </a:pPr>
            <a:r>
              <a:rPr lang="en-IN" dirty="0" smtClean="0"/>
              <a:t>        odd+=1;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(“Even: ”+even+” Odd: ”+odd);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Looping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/>
          <a:lstStyle/>
          <a:p>
            <a:r>
              <a:rPr lang="en-IN" dirty="0" smtClean="0"/>
              <a:t>while</a:t>
            </a:r>
          </a:p>
          <a:p>
            <a:r>
              <a:rPr lang="en-IN" dirty="0" smtClean="0"/>
              <a:t>do-while</a:t>
            </a:r>
          </a:p>
          <a:p>
            <a:r>
              <a:rPr lang="en-IN" dirty="0" smtClean="0"/>
              <a:t>for</a:t>
            </a:r>
          </a:p>
          <a:p>
            <a:pPr>
              <a:buNone/>
            </a:pPr>
            <a:r>
              <a:rPr lang="en-IN" dirty="0" smtClean="0"/>
              <a:t>Jumps in Loops:</a:t>
            </a:r>
          </a:p>
          <a:p>
            <a:r>
              <a:rPr lang="en-IN" dirty="0" smtClean="0"/>
              <a:t>break;</a:t>
            </a:r>
          </a:p>
          <a:p>
            <a:r>
              <a:rPr lang="en-IN" dirty="0" smtClean="0"/>
              <a:t>continue;</a:t>
            </a:r>
          </a:p>
          <a:p>
            <a:r>
              <a:rPr lang="en-IN" dirty="0" smtClean="0"/>
              <a:t>continue label;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Compiled and Interpreted</a:t>
            </a:r>
          </a:p>
          <a:p>
            <a:endParaRPr lang="en-IN" dirty="0" smtClean="0"/>
          </a:p>
          <a:p>
            <a:r>
              <a:rPr lang="en-IN" dirty="0" smtClean="0"/>
              <a:t>Platform- Independent and Portable(</a:t>
            </a:r>
            <a:r>
              <a:rPr lang="en-IN" sz="2000" dirty="0" err="1" smtClean="0"/>
              <a:t>bytecode</a:t>
            </a:r>
            <a:r>
              <a:rPr lang="en-IN" sz="2000" dirty="0" smtClean="0"/>
              <a:t> and primitive data-types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Object- Oriented</a:t>
            </a:r>
          </a:p>
          <a:p>
            <a:pPr>
              <a:buNone/>
            </a:pPr>
            <a:r>
              <a:rPr lang="en-IN" dirty="0" smtClean="0"/>
              <a:t> -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Java comes with Extensive set of classes, arranged in packages.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m=5;</a:t>
            </a:r>
          </a:p>
          <a:p>
            <a:pPr>
              <a:buNone/>
            </a:pPr>
            <a:r>
              <a:rPr lang="en-IN" dirty="0" smtClean="0"/>
              <a:t>for( ;m!=100; )</a:t>
            </a:r>
          </a:p>
          <a:p>
            <a:pPr>
              <a:buNone/>
            </a:pP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(“m= ”+m);</a:t>
            </a:r>
          </a:p>
          <a:p>
            <a:pPr>
              <a:buNone/>
            </a:pPr>
            <a:r>
              <a:rPr lang="en-IN" dirty="0" smtClean="0"/>
              <a:t>    m=m+5; </a:t>
            </a:r>
          </a:p>
          <a:p>
            <a:pPr>
              <a:buNone/>
            </a:pPr>
            <a:r>
              <a:rPr lang="en-IN" dirty="0" smtClean="0"/>
              <a:t>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Robust and Secure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 Strict compile and runtime data type checking.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 Garbage collected language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 Incorporates Exception handling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 absence of pointers</a:t>
            </a:r>
          </a:p>
          <a:p>
            <a:r>
              <a:rPr lang="en-IN" dirty="0" smtClean="0"/>
              <a:t>Distributed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 RMI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 enables programmer at multiple locations to work on a single project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Simple, Small and Familiar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- Many features of C and C++ that cause redundancy or create unreliable code are not part of Java</a:t>
            </a:r>
            <a:endParaRPr lang="en-IN" dirty="0" smtClean="0"/>
          </a:p>
          <a:p>
            <a:r>
              <a:rPr lang="en-IN" dirty="0" smtClean="0"/>
              <a:t>Multithreaded and Interactive</a:t>
            </a:r>
          </a:p>
          <a:p>
            <a:endParaRPr lang="en-IN" dirty="0" smtClean="0"/>
          </a:p>
          <a:p>
            <a:r>
              <a:rPr lang="en-IN" dirty="0" smtClean="0"/>
              <a:t>High Performance (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due to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bytecode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and multithreading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and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does not support: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Operator Overloading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Template classes 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Multiple Inheritance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Global variables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Pointers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Destructor()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 smtClean="0"/>
              <a:t>Header files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and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Internet users can use Java to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applets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run them locally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They can also use Java enabled browser to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download an applet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Internet users can also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set-up their websites which contain applets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that can be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 by remote users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Internet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Hence, Java is popularly known as 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Internet Language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Virtual Machine(JVM)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Compiler translates source code into machine code for a specific computer</a:t>
            </a:r>
          </a:p>
          <a:p>
            <a:r>
              <a:rPr lang="en-IN" dirty="0" smtClean="0"/>
              <a:t>Then, how does Java achieve architectural neutrality?</a:t>
            </a:r>
          </a:p>
          <a:p>
            <a:endParaRPr lang="en-IN" dirty="0" smtClean="0"/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javac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produces the intermediate code for a machine that does not exist….</a:t>
            </a:r>
            <a:r>
              <a:rPr lang="en-IN" smtClean="0">
                <a:solidFill>
                  <a:schemeClr val="accent1">
                    <a:lumMod val="75000"/>
                  </a:schemeClr>
                </a:solidFill>
              </a:rPr>
              <a:t>i.e. the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JVM, existing inside the computer memory.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Converting </a:t>
            </a:r>
            <a:r>
              <a:rPr lang="en-IN" sz="3200" dirty="0" err="1" smtClean="0"/>
              <a:t>bytecode</a:t>
            </a:r>
            <a:r>
              <a:rPr lang="en-IN" sz="3200" dirty="0" smtClean="0"/>
              <a:t> into machine code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28800" y="2133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Java Program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2133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Compiler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43600" y="2133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Bytecode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05000" y="3505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Bytecode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038600" y="3505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Interpreter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19800" y="3505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Machine code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200400" y="24765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3886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3886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960</TotalTime>
  <Words>1012</Words>
  <Application>Microsoft Office PowerPoint</Application>
  <PresentationFormat>On-screen Show (4:3)</PresentationFormat>
  <Paragraphs>263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Gill Sans MT</vt:lpstr>
      <vt:lpstr>Times New Roman</vt:lpstr>
      <vt:lpstr>Verdana</vt:lpstr>
      <vt:lpstr>Wingdings 2</vt:lpstr>
      <vt:lpstr>Solstice</vt:lpstr>
      <vt:lpstr>JAVA History</vt:lpstr>
      <vt:lpstr>Continued…</vt:lpstr>
      <vt:lpstr>Java Features</vt:lpstr>
      <vt:lpstr>PowerPoint Presentation</vt:lpstr>
      <vt:lpstr>PowerPoint Presentation</vt:lpstr>
      <vt:lpstr>Java and C++</vt:lpstr>
      <vt:lpstr>Java and Internet</vt:lpstr>
      <vt:lpstr>Java Virtual Machine(JVM)</vt:lpstr>
      <vt:lpstr>Converting bytecode into machine code</vt:lpstr>
      <vt:lpstr>Simple Java Program</vt:lpstr>
      <vt:lpstr>Data types and Size</vt:lpstr>
      <vt:lpstr>There are eight primitive data types</vt:lpstr>
      <vt:lpstr>Primitives sizes and Ranges</vt:lpstr>
      <vt:lpstr>Notations</vt:lpstr>
      <vt:lpstr>Command Line Arguments</vt:lpstr>
      <vt:lpstr>PowerPoint Presentation</vt:lpstr>
      <vt:lpstr>Read statement</vt:lpstr>
      <vt:lpstr>Arrays in Java</vt:lpstr>
      <vt:lpstr>Creating arrays</vt:lpstr>
      <vt:lpstr>PowerPoint Presentation</vt:lpstr>
      <vt:lpstr>PowerPoint Presentation</vt:lpstr>
      <vt:lpstr>Array of Objects</vt:lpstr>
      <vt:lpstr>Muti-dimentional arrays</vt:lpstr>
      <vt:lpstr>String Handling in Java</vt:lpstr>
      <vt:lpstr>String Methods</vt:lpstr>
      <vt:lpstr>PowerPoint Presentation</vt:lpstr>
      <vt:lpstr>Selection Statements</vt:lpstr>
      <vt:lpstr>PowerPoint Presentation</vt:lpstr>
      <vt:lpstr>Looping statements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History</dc:title>
  <dc:creator>GaikwadPC</dc:creator>
  <cp:lastModifiedBy>Vijayendra</cp:lastModifiedBy>
  <cp:revision>211</cp:revision>
  <dcterms:created xsi:type="dcterms:W3CDTF">2006-08-16T00:00:00Z</dcterms:created>
  <dcterms:modified xsi:type="dcterms:W3CDTF">2019-11-15T04:32:39Z</dcterms:modified>
</cp:coreProperties>
</file>