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7" r:id="rId3"/>
    <p:sldId id="308" r:id="rId4"/>
    <p:sldId id="309" r:id="rId5"/>
    <p:sldId id="310" r:id="rId6"/>
    <p:sldId id="256" r:id="rId7"/>
    <p:sldId id="257" r:id="rId8"/>
    <p:sldId id="258" r:id="rId9"/>
    <p:sldId id="259" r:id="rId10"/>
    <p:sldId id="311" r:id="rId11"/>
    <p:sldId id="312" r:id="rId12"/>
    <p:sldId id="313" r:id="rId13"/>
    <p:sldId id="314" r:id="rId14"/>
    <p:sldId id="315" r:id="rId15"/>
    <p:sldId id="318" r:id="rId16"/>
    <p:sldId id="320" r:id="rId17"/>
    <p:sldId id="319" r:id="rId18"/>
    <p:sldId id="260" r:id="rId19"/>
    <p:sldId id="316" r:id="rId20"/>
    <p:sldId id="261" r:id="rId21"/>
    <p:sldId id="317" r:id="rId22"/>
    <p:sldId id="262" r:id="rId23"/>
    <p:sldId id="321" r:id="rId24"/>
    <p:sldId id="322" r:id="rId25"/>
    <p:sldId id="266" r:id="rId26"/>
    <p:sldId id="267" r:id="rId27"/>
    <p:sldId id="268" r:id="rId28"/>
    <p:sldId id="269" r:id="rId29"/>
    <p:sldId id="324" r:id="rId30"/>
    <p:sldId id="323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325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object oriented programing language, </a:t>
            </a:r>
            <a:r>
              <a:rPr lang="en-US" b="1" dirty="0" smtClean="0"/>
              <a:t>instead of directly thinking about how to solve the problem</a:t>
            </a:r>
            <a:r>
              <a:rPr lang="en-US" dirty="0" smtClean="0"/>
              <a:t>, we first </a:t>
            </a:r>
            <a:r>
              <a:rPr lang="en-US" b="1" dirty="0" smtClean="0"/>
              <a:t>think about what objects are involved </a:t>
            </a:r>
            <a:r>
              <a:rPr lang="en-US" dirty="0" smtClean="0"/>
              <a:t>in the problem domain</a:t>
            </a:r>
          </a:p>
          <a:p>
            <a:r>
              <a:rPr lang="en-US" dirty="0" smtClean="0"/>
              <a:t>Then we identify the attributes and operations (functions) of those objects</a:t>
            </a:r>
          </a:p>
          <a:p>
            <a:r>
              <a:rPr lang="en-US" dirty="0" smtClean="0"/>
              <a:t>This specification of attributes and operations is called a </a:t>
            </a:r>
            <a:r>
              <a:rPr lang="en-US" b="1" dirty="0" smtClean="0"/>
              <a:t>class</a:t>
            </a:r>
          </a:p>
          <a:p>
            <a:r>
              <a:rPr lang="en-US" dirty="0" smtClean="0"/>
              <a:t>Operations are implemented as </a:t>
            </a:r>
            <a:r>
              <a:rPr lang="en-US" b="1" dirty="0" smtClean="0"/>
              <a:t>methods</a:t>
            </a:r>
            <a:r>
              <a:rPr lang="en-US" dirty="0" smtClean="0"/>
              <a:t> in </a:t>
            </a:r>
            <a:r>
              <a:rPr lang="en-US" dirty="0"/>
              <a:t>J</a:t>
            </a:r>
            <a:r>
              <a:rPr lang="en-US" dirty="0" smtClean="0"/>
              <a:t>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89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Argument Passing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Argument</a:t>
            </a:r>
            <a:r>
              <a:rPr lang="en-US" dirty="0" smtClean="0"/>
              <a:t> and returning </a:t>
            </a:r>
            <a:r>
              <a:rPr lang="en-US" dirty="0"/>
              <a:t>values </a:t>
            </a:r>
            <a:r>
              <a:rPr lang="en-US" dirty="0" smtClean="0"/>
              <a:t>in methods is same in JAVA as that in C and C++</a:t>
            </a:r>
            <a:endParaRPr lang="en-US" dirty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Object as parameter:</a:t>
            </a:r>
          </a:p>
          <a:p>
            <a:pPr>
              <a:buFontTx/>
              <a:buChar char="-"/>
            </a:pPr>
            <a:r>
              <a:rPr lang="en-US" dirty="0" smtClean="0"/>
              <a:t>Objects  can be passed in methods or constructors as parameters</a:t>
            </a:r>
          </a:p>
          <a:p>
            <a:pPr>
              <a:buFontTx/>
              <a:buChar char="-"/>
            </a:pPr>
            <a:r>
              <a:rPr lang="en-US" dirty="0" smtClean="0"/>
              <a:t>The caller passes the object reference variable as it passes any other </a:t>
            </a:r>
            <a:r>
              <a:rPr lang="en-US" dirty="0" err="1" smtClean="0"/>
              <a:t>datatype</a:t>
            </a:r>
            <a:r>
              <a:rPr lang="en-US" dirty="0" smtClean="0"/>
              <a:t> variables</a:t>
            </a:r>
          </a:p>
          <a:p>
            <a:pPr>
              <a:buFontTx/>
              <a:buChar char="-"/>
            </a:pPr>
            <a:r>
              <a:rPr lang="en-US" dirty="0" smtClean="0"/>
              <a:t>The receiver has to specify the class type to receive the object in the reference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49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Student{</a:t>
            </a:r>
          </a:p>
          <a:p>
            <a:pPr marL="0" indent="0">
              <a:buNone/>
            </a:pPr>
            <a:r>
              <a:rPr lang="en-US" dirty="0" smtClean="0"/>
              <a:t>String name; </a:t>
            </a:r>
            <a:r>
              <a:rPr lang="en-US" dirty="0" err="1" smtClean="0"/>
              <a:t>int</a:t>
            </a:r>
            <a:r>
              <a:rPr lang="en-US" dirty="0" smtClean="0"/>
              <a:t> roll, Result </a:t>
            </a:r>
            <a:r>
              <a:rPr lang="en-US" dirty="0" err="1" smtClean="0"/>
              <a:t>result</a:t>
            </a:r>
            <a:r>
              <a:rPr lang="en-US" dirty="0" smtClean="0"/>
              <a:t>;</a:t>
            </a:r>
          </a:p>
          <a:p>
            <a:pPr marL="400050" lvl="1" indent="0">
              <a:buNone/>
            </a:pPr>
            <a:r>
              <a:rPr lang="en-US" dirty="0" smtClean="0"/>
              <a:t>Student(String name, </a:t>
            </a:r>
            <a:r>
              <a:rPr lang="en-US" dirty="0" err="1" smtClean="0"/>
              <a:t>int</a:t>
            </a:r>
            <a:r>
              <a:rPr lang="en-US" dirty="0" smtClean="0"/>
              <a:t> roll, Result result)</a:t>
            </a:r>
          </a:p>
          <a:p>
            <a:pPr marL="400050" lvl="1" indent="0">
              <a:buNone/>
            </a:pP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smtClean="0"/>
              <a:t>this.name=name;</a:t>
            </a:r>
          </a:p>
          <a:p>
            <a:pPr marL="400050" lvl="1" indent="0">
              <a:buNone/>
            </a:pPr>
            <a:r>
              <a:rPr lang="en-US" dirty="0" err="1" smtClean="0"/>
              <a:t>this.roll</a:t>
            </a:r>
            <a:r>
              <a:rPr lang="en-US" dirty="0" smtClean="0"/>
              <a:t>=roll;</a:t>
            </a:r>
          </a:p>
          <a:p>
            <a:pPr marL="400050" lvl="1" indent="0">
              <a:buNone/>
            </a:pPr>
            <a:r>
              <a:rPr lang="en-US" dirty="0" err="1" smtClean="0"/>
              <a:t>this.result</a:t>
            </a:r>
            <a:r>
              <a:rPr lang="en-US" dirty="0" smtClean="0"/>
              <a:t>=result;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400050" lvl="1" indent="0">
              <a:buNone/>
            </a:pPr>
            <a:r>
              <a:rPr lang="en-US" dirty="0" smtClean="0"/>
              <a:t>void display(){</a:t>
            </a:r>
          </a:p>
          <a:p>
            <a:pPr marL="400050" lvl="1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(“Name:”+name);</a:t>
            </a:r>
          </a:p>
          <a:p>
            <a:pPr marL="400050" lvl="1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(“Roll no:”+roll);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(“Sem1 marks:”+result.sem1_mrks);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</a:t>
            </a:r>
            <a:r>
              <a:rPr lang="en-US" dirty="0" smtClean="0"/>
              <a:t>Sem2 </a:t>
            </a:r>
            <a:r>
              <a:rPr lang="en-US" dirty="0"/>
              <a:t>marks:”+</a:t>
            </a:r>
            <a:r>
              <a:rPr lang="en-US" dirty="0" smtClean="0"/>
              <a:t>result.sem2_mrks);</a:t>
            </a:r>
          </a:p>
          <a:p>
            <a:pPr marL="400050" lvl="1" indent="0">
              <a:buNone/>
            </a:pPr>
            <a:r>
              <a:rPr lang="en-US" sz="3500" dirty="0" smtClean="0"/>
              <a:t>}</a:t>
            </a:r>
            <a:endParaRPr lang="en-US" sz="35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30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/>
              <a:t>sem1_mrks, sem2_mrks;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StudentController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Result res=new Result();</a:t>
            </a:r>
          </a:p>
          <a:p>
            <a:pPr marL="0" indent="0">
              <a:buNone/>
            </a:pPr>
            <a:r>
              <a:rPr lang="en-US" dirty="0" smtClean="0"/>
              <a:t>res.sem1_mrks=805;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res.sem1_mrks=825;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Student </a:t>
            </a:r>
            <a:r>
              <a:rPr lang="en-US" dirty="0" smtClean="0"/>
              <a:t>s=new </a:t>
            </a:r>
            <a:r>
              <a:rPr lang="en-US" dirty="0"/>
              <a:t>Student</a:t>
            </a:r>
            <a:r>
              <a:rPr lang="en-US" dirty="0" smtClean="0"/>
              <a:t>(“Rahul”, 043,res);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s.display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7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Objects as Parameters to method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We may want a method to operate on different objects</a:t>
            </a:r>
          </a:p>
          <a:p>
            <a:pPr>
              <a:buNone/>
            </a:pPr>
            <a:endParaRPr lang="en-IN" sz="2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Test(</a:t>
            </a:r>
            <a:r>
              <a:rPr lang="en-IN" sz="2600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a, </a:t>
            </a:r>
            <a:r>
              <a:rPr lang="en-IN" sz="2600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b)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IN" sz="2600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=a;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j=b;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IN" sz="2600" dirty="0" err="1" smtClean="0">
                <a:solidFill>
                  <a:schemeClr val="accent3">
                    <a:lumMod val="75000"/>
                  </a:schemeClr>
                </a:solidFill>
              </a:rPr>
              <a:t>boolean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2600" dirty="0" err="1" smtClean="0">
                <a:solidFill>
                  <a:schemeClr val="accent3">
                    <a:lumMod val="75000"/>
                  </a:schemeClr>
                </a:solidFill>
              </a:rPr>
              <a:t>checkEquality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(Test ob)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  {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     if(</a:t>
            </a:r>
            <a:r>
              <a:rPr lang="en-IN" sz="2600" dirty="0" err="1" smtClean="0">
                <a:solidFill>
                  <a:schemeClr val="accent3">
                    <a:lumMod val="75000"/>
                  </a:schemeClr>
                </a:solidFill>
              </a:rPr>
              <a:t>ob.i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== </a:t>
            </a:r>
            <a:r>
              <a:rPr lang="en-IN" sz="2600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&amp;&amp; </a:t>
            </a:r>
            <a:r>
              <a:rPr lang="en-IN" sz="2600" dirty="0" err="1" smtClean="0">
                <a:solidFill>
                  <a:schemeClr val="accent3">
                    <a:lumMod val="75000"/>
                  </a:schemeClr>
                </a:solidFill>
              </a:rPr>
              <a:t>ob.j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== j)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	   return true;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    else 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     return false;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 public static void main(String a[])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{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 Test ob1=new Test(100,200);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 Test ob2=new Test(100,200);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IN" sz="2600" dirty="0" err="1" smtClean="0">
                <a:solidFill>
                  <a:schemeClr val="accent3">
                    <a:lumMod val="75000"/>
                  </a:schemeClr>
                </a:solidFill>
              </a:rPr>
              <a:t>System.out.println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(“ob1==ob2 is”+ ob1.checkEquality(ob2) );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} </a:t>
            </a:r>
          </a:p>
          <a:p>
            <a:pPr>
              <a:buNone/>
            </a:pPr>
            <a:endParaRPr lang="en-IN" sz="2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6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4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Objects as Parameters to Constructor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IN" sz="2400" b="1" dirty="0" smtClean="0">
                <a:solidFill>
                  <a:srgbClr val="7030A0"/>
                </a:solidFill>
              </a:rPr>
              <a:t>We may want to construct a new object such that it is initially the same as some existing object.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7030A0"/>
                </a:solidFill>
              </a:rPr>
              <a:t>OverloadDemo</a:t>
            </a:r>
            <a:r>
              <a:rPr lang="en-IN" sz="2400" dirty="0" smtClean="0">
                <a:solidFill>
                  <a:srgbClr val="7030A0"/>
                </a:solidFill>
              </a:rPr>
              <a:t>(</a:t>
            </a:r>
            <a:r>
              <a:rPr lang="en-IN" sz="2400" dirty="0" err="1" smtClean="0">
                <a:solidFill>
                  <a:srgbClr val="7030A0"/>
                </a:solidFill>
              </a:rPr>
              <a:t>OverloadDemo</a:t>
            </a:r>
            <a:r>
              <a:rPr lang="en-IN" sz="2400" dirty="0" smtClean="0">
                <a:solidFill>
                  <a:srgbClr val="7030A0"/>
                </a:solidFill>
              </a:rPr>
              <a:t>  </a:t>
            </a:r>
            <a:r>
              <a:rPr lang="en-IN" sz="2400" dirty="0" err="1" smtClean="0">
                <a:solidFill>
                  <a:srgbClr val="7030A0"/>
                </a:solidFill>
              </a:rPr>
              <a:t>od</a:t>
            </a:r>
            <a:r>
              <a:rPr lang="en-IN" sz="2400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  width= </a:t>
            </a:r>
            <a:r>
              <a:rPr lang="en-IN" sz="2400" dirty="0" err="1" smtClean="0">
                <a:solidFill>
                  <a:srgbClr val="7030A0"/>
                </a:solidFill>
              </a:rPr>
              <a:t>od.width</a:t>
            </a:r>
            <a:r>
              <a:rPr lang="en-IN" sz="2400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  depth= </a:t>
            </a:r>
            <a:r>
              <a:rPr lang="en-IN" sz="2400" dirty="0" err="1" smtClean="0">
                <a:solidFill>
                  <a:srgbClr val="7030A0"/>
                </a:solidFill>
              </a:rPr>
              <a:t>od.depth</a:t>
            </a:r>
            <a:r>
              <a:rPr lang="en-IN" sz="2400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  height = </a:t>
            </a:r>
            <a:r>
              <a:rPr lang="en-IN" sz="2400" dirty="0" err="1" smtClean="0">
                <a:solidFill>
                  <a:srgbClr val="7030A0"/>
                </a:solidFill>
              </a:rPr>
              <a:t>od.height</a:t>
            </a:r>
            <a:r>
              <a:rPr lang="en-IN" sz="2400" dirty="0" smtClean="0">
                <a:solidFill>
                  <a:srgbClr val="7030A0"/>
                </a:solidFill>
              </a:rPr>
              <a:t>;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}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OverloadDemo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(float w, float h, float d)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width= w;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 depth= d;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 height = h;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endParaRPr lang="en-IN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21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err="1">
                <a:solidFill>
                  <a:schemeClr val="accent3">
                    <a:lumMod val="75000"/>
                  </a:schemeClr>
                </a:solidFill>
              </a:rPr>
              <a:t>OverloadDemo</a:t>
            </a: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(float x)</a:t>
            </a:r>
          </a:p>
          <a:p>
            <a:pPr>
              <a:buNone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IN" sz="2800" dirty="0">
                <a:solidFill>
                  <a:srgbClr val="7030A0"/>
                </a:solidFill>
              </a:rPr>
              <a:t> </a:t>
            </a: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width= x;</a:t>
            </a:r>
          </a:p>
          <a:p>
            <a:pPr>
              <a:buNone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   depth= x;</a:t>
            </a:r>
          </a:p>
          <a:p>
            <a:pPr>
              <a:buNone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</a:rPr>
              <a:t>   height = x; }</a:t>
            </a:r>
          </a:p>
          <a:p>
            <a:pPr>
              <a:buNone/>
            </a:pP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volume()</a:t>
            </a:r>
          </a:p>
          <a:p>
            <a:pPr>
              <a:buNone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   return (width*height*depth);</a:t>
            </a:r>
          </a:p>
          <a:p>
            <a:pPr>
              <a:buNone/>
            </a:pP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919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600" dirty="0" smtClean="0">
                <a:solidFill>
                  <a:srgbClr val="7030A0"/>
                </a:solidFill>
              </a:rPr>
              <a:t>public static void main(String a[])</a:t>
            </a:r>
          </a:p>
          <a:p>
            <a:pPr>
              <a:buNone/>
            </a:pPr>
            <a:r>
              <a:rPr lang="en-IN" sz="2600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sz="2600" dirty="0" err="1" smtClean="0">
                <a:solidFill>
                  <a:srgbClr val="7030A0"/>
                </a:solidFill>
              </a:rPr>
              <a:t>OverloadDemo</a:t>
            </a:r>
            <a:r>
              <a:rPr lang="en-IN" sz="2600" dirty="0" smtClean="0">
                <a:solidFill>
                  <a:srgbClr val="7030A0"/>
                </a:solidFill>
              </a:rPr>
              <a:t> od1 =new </a:t>
            </a:r>
            <a:r>
              <a:rPr lang="en-IN" sz="2600" dirty="0" err="1" smtClean="0">
                <a:solidFill>
                  <a:srgbClr val="7030A0"/>
                </a:solidFill>
              </a:rPr>
              <a:t>OverloadDemo</a:t>
            </a:r>
            <a:r>
              <a:rPr lang="en-IN" sz="2600" dirty="0" smtClean="0">
                <a:solidFill>
                  <a:srgbClr val="7030A0"/>
                </a:solidFill>
              </a:rPr>
              <a:t> (10,20,15);     </a:t>
            </a:r>
          </a:p>
          <a:p>
            <a:pPr>
              <a:buNone/>
            </a:pPr>
            <a:r>
              <a:rPr lang="en-IN" sz="2600" dirty="0" err="1" smtClean="0">
                <a:solidFill>
                  <a:srgbClr val="7030A0"/>
                </a:solidFill>
              </a:rPr>
              <a:t>OverloadDemo</a:t>
            </a:r>
            <a:r>
              <a:rPr lang="en-IN" sz="2600" dirty="0" smtClean="0">
                <a:solidFill>
                  <a:srgbClr val="7030A0"/>
                </a:solidFill>
              </a:rPr>
              <a:t> od2 =new </a:t>
            </a:r>
            <a:r>
              <a:rPr lang="en-IN" sz="2600" dirty="0" err="1" smtClean="0">
                <a:solidFill>
                  <a:srgbClr val="7030A0"/>
                </a:solidFill>
              </a:rPr>
              <a:t>OverloadDemo</a:t>
            </a:r>
            <a:r>
              <a:rPr lang="en-IN" sz="2600" dirty="0" smtClean="0">
                <a:solidFill>
                  <a:srgbClr val="7030A0"/>
                </a:solidFill>
              </a:rPr>
              <a:t> (od1);                                       </a:t>
            </a:r>
          </a:p>
          <a:p>
            <a:pPr>
              <a:buNone/>
            </a:pPr>
            <a:r>
              <a:rPr lang="en-IN" sz="2600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(“Volume for od1:”+ od1.volume());                              </a:t>
            </a:r>
          </a:p>
          <a:p>
            <a:pPr>
              <a:buNone/>
            </a:pPr>
            <a:r>
              <a:rPr lang="en-IN" sz="2600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(“Volume for od2:”+ od2.volume());                              </a:t>
            </a:r>
          </a:p>
          <a:p>
            <a:pPr>
              <a:buNone/>
            </a:pPr>
            <a:r>
              <a:rPr lang="en-IN" sz="2600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600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600" dirty="0" smtClean="0">
                <a:solidFill>
                  <a:srgbClr val="7030A0"/>
                </a:solidFill>
              </a:rPr>
              <a:t>Output: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Volume for od1: 3000.0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Volume for od2: 3000.0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904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Method overloading: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class </a:t>
            </a:r>
            <a:r>
              <a:rPr lang="en-IN" sz="2400" dirty="0" err="1" smtClean="0">
                <a:solidFill>
                  <a:srgbClr val="7030A0"/>
                </a:solidFill>
              </a:rPr>
              <a:t>OverloadDemo</a:t>
            </a: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 void test()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  </a:t>
            </a:r>
            <a:r>
              <a:rPr lang="en-IN" sz="2400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2400" dirty="0" smtClean="0">
                <a:solidFill>
                  <a:srgbClr val="7030A0"/>
                </a:solidFill>
              </a:rPr>
              <a:t>(“No parameters”);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}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void test(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a,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b)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(“a and b:”+a+” ”+b);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void test(double a)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IN" sz="2400" dirty="0" err="1" smtClean="0">
                <a:solidFill>
                  <a:schemeClr val="accent3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(“a:”+a);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public static void main(String a[])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dirty="0" err="1">
                <a:solidFill>
                  <a:srgbClr val="7030A0"/>
                </a:solidFill>
              </a:rPr>
              <a:t>OverloadDemo</a:t>
            </a:r>
            <a:r>
              <a:rPr lang="en-IN" dirty="0">
                <a:solidFill>
                  <a:srgbClr val="7030A0"/>
                </a:solidFill>
              </a:rPr>
              <a:t> od =new </a:t>
            </a:r>
            <a:r>
              <a:rPr lang="en-IN" dirty="0" err="1">
                <a:solidFill>
                  <a:srgbClr val="7030A0"/>
                </a:solidFill>
              </a:rPr>
              <a:t>OverloadDemo</a:t>
            </a:r>
            <a:r>
              <a:rPr lang="en-IN" dirty="0">
                <a:solidFill>
                  <a:srgbClr val="7030A0"/>
                </a:solidFill>
              </a:rPr>
              <a:t> ();                                       </a:t>
            </a:r>
          </a:p>
          <a:p>
            <a:pPr>
              <a:buNone/>
            </a:pPr>
            <a:r>
              <a:rPr lang="en-IN" dirty="0" err="1">
                <a:solidFill>
                  <a:srgbClr val="7030A0"/>
                </a:solidFill>
              </a:rPr>
              <a:t>od.test</a:t>
            </a:r>
            <a:r>
              <a:rPr lang="en-IN" dirty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dirty="0" err="1">
                <a:solidFill>
                  <a:srgbClr val="7030A0"/>
                </a:solidFill>
              </a:rPr>
              <a:t>od.test</a:t>
            </a:r>
            <a:r>
              <a:rPr lang="en-IN" dirty="0">
                <a:solidFill>
                  <a:srgbClr val="7030A0"/>
                </a:solidFill>
              </a:rPr>
              <a:t>(10,20);</a:t>
            </a:r>
          </a:p>
          <a:p>
            <a:pPr>
              <a:buNone/>
            </a:pPr>
            <a:r>
              <a:rPr lang="en-IN" dirty="0" err="1">
                <a:solidFill>
                  <a:srgbClr val="7030A0"/>
                </a:solidFill>
              </a:rPr>
              <a:t>od.test</a:t>
            </a:r>
            <a:r>
              <a:rPr lang="en-IN" dirty="0">
                <a:solidFill>
                  <a:srgbClr val="7030A0"/>
                </a:solidFill>
              </a:rPr>
              <a:t>(123.25);</a:t>
            </a:r>
          </a:p>
          <a:p>
            <a:pPr>
              <a:buNone/>
            </a:pPr>
            <a:r>
              <a:rPr lang="en-IN" dirty="0" err="1">
                <a:solidFill>
                  <a:srgbClr val="7030A0"/>
                </a:solidFill>
              </a:rPr>
              <a:t>od.test</a:t>
            </a:r>
            <a:r>
              <a:rPr lang="en-IN" dirty="0">
                <a:solidFill>
                  <a:srgbClr val="7030A0"/>
                </a:solidFill>
              </a:rPr>
              <a:t>(88);   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4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i="1" dirty="0" smtClean="0"/>
              <a:t>[extends </a:t>
            </a:r>
            <a:r>
              <a:rPr lang="en-US" i="1" dirty="0" err="1" smtClean="0"/>
              <a:t>superclass_name</a:t>
            </a:r>
            <a:r>
              <a:rPr lang="en-US" i="1" dirty="0" smtClean="0"/>
              <a:t>]</a:t>
            </a:r>
          </a:p>
          <a:p>
            <a:pPr marL="0" indent="0">
              <a:buNone/>
            </a:pPr>
            <a:r>
              <a:rPr lang="en-US" i="1" dirty="0" smtClean="0"/>
              <a:t>{</a:t>
            </a:r>
          </a:p>
          <a:p>
            <a:pPr marL="0" indent="0">
              <a:buNone/>
            </a:pPr>
            <a:r>
              <a:rPr lang="en-US" i="1" dirty="0" smtClean="0"/>
              <a:t> [instance variables declarations]</a:t>
            </a:r>
          </a:p>
          <a:p>
            <a:pPr marL="0" indent="0">
              <a:buNone/>
            </a:pPr>
            <a:r>
              <a:rPr lang="en-US" i="1" dirty="0" smtClean="0"/>
              <a:t> [method declarations]</a:t>
            </a:r>
          </a:p>
          <a:p>
            <a:pPr marL="0" indent="0">
              <a:buNone/>
            </a:pPr>
            <a:r>
              <a:rPr lang="en-US" i="1" dirty="0" smtClean="0"/>
              <a:t>}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0582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Constructor overloading: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</a:rPr>
              <a:t>class </a:t>
            </a:r>
            <a:r>
              <a:rPr lang="en-IN" sz="2000" dirty="0" err="1" smtClean="0">
                <a:solidFill>
                  <a:srgbClr val="7030A0"/>
                </a:solidFill>
              </a:rPr>
              <a:t>OverloadDemo</a:t>
            </a:r>
            <a:endParaRPr lang="en-IN" sz="20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</a:rPr>
              <a:t> float width, height, depth;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7030A0"/>
                </a:solidFill>
              </a:rPr>
              <a:t>OverloadDemo</a:t>
            </a:r>
            <a:r>
              <a:rPr lang="en-IN" sz="2000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</a:rPr>
              <a:t>   width= -1;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</a:rPr>
              <a:t>   depth= -1;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</a:rPr>
              <a:t>   height = -1;</a:t>
            </a:r>
          </a:p>
          <a:p>
            <a:pPr>
              <a:buNone/>
            </a:pPr>
            <a:r>
              <a:rPr lang="en-IN" sz="2000" dirty="0" smtClean="0">
                <a:solidFill>
                  <a:srgbClr val="7030A0"/>
                </a:solidFill>
              </a:rPr>
              <a:t> }</a:t>
            </a:r>
          </a:p>
          <a:p>
            <a:pPr>
              <a:buNone/>
            </a:pP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OverloadDemo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(float w, float h, float d)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IN" sz="2000" dirty="0" smtClean="0">
                <a:solidFill>
                  <a:srgbClr val="7030A0"/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width= w;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  depth= d;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  height = h;</a:t>
            </a:r>
          </a:p>
          <a:p>
            <a:pPr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endParaRPr lang="en-IN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OverloadDemo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(float x)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{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width= x;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 depth= x;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 height = x;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void volume()</a:t>
            </a:r>
          </a:p>
          <a:p>
            <a:pPr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 return (width*height*depth);</a:t>
            </a:r>
          </a:p>
          <a:p>
            <a:pPr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10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public static void main(String a[])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7030A0"/>
                </a:solidFill>
              </a:rPr>
              <a:t>OverloadDemo</a:t>
            </a:r>
            <a:r>
              <a:rPr lang="en-IN" sz="2400" dirty="0" smtClean="0">
                <a:solidFill>
                  <a:srgbClr val="7030A0"/>
                </a:solidFill>
              </a:rPr>
              <a:t> od1 =new </a:t>
            </a:r>
            <a:r>
              <a:rPr lang="en-IN" sz="2400" dirty="0" err="1" smtClean="0">
                <a:solidFill>
                  <a:srgbClr val="7030A0"/>
                </a:solidFill>
              </a:rPr>
              <a:t>OverloadDemo</a:t>
            </a:r>
            <a:r>
              <a:rPr lang="en-IN" sz="2400" dirty="0" smtClean="0">
                <a:solidFill>
                  <a:srgbClr val="7030A0"/>
                </a:solidFill>
              </a:rPr>
              <a:t> ();     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7030A0"/>
                </a:solidFill>
              </a:rPr>
              <a:t>OverloadDemo</a:t>
            </a:r>
            <a:r>
              <a:rPr lang="en-IN" sz="2400" dirty="0" smtClean="0">
                <a:solidFill>
                  <a:srgbClr val="7030A0"/>
                </a:solidFill>
              </a:rPr>
              <a:t> od2 =new </a:t>
            </a:r>
            <a:r>
              <a:rPr lang="en-IN" sz="2400" dirty="0" err="1" smtClean="0">
                <a:solidFill>
                  <a:srgbClr val="7030A0"/>
                </a:solidFill>
              </a:rPr>
              <a:t>OverloadDemo</a:t>
            </a:r>
            <a:r>
              <a:rPr lang="en-IN" sz="2400" dirty="0" smtClean="0">
                <a:solidFill>
                  <a:srgbClr val="7030A0"/>
                </a:solidFill>
              </a:rPr>
              <a:t> (10,20,15);                                       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7030A0"/>
                </a:solidFill>
              </a:rPr>
              <a:t>OverloadDemo</a:t>
            </a:r>
            <a:r>
              <a:rPr lang="en-IN" sz="2400" dirty="0" smtClean="0">
                <a:solidFill>
                  <a:srgbClr val="7030A0"/>
                </a:solidFill>
              </a:rPr>
              <a:t> od3 =new </a:t>
            </a:r>
            <a:r>
              <a:rPr lang="en-IN" sz="2400" dirty="0" err="1" smtClean="0">
                <a:solidFill>
                  <a:srgbClr val="7030A0"/>
                </a:solidFill>
              </a:rPr>
              <a:t>OverloadDemo</a:t>
            </a:r>
            <a:r>
              <a:rPr lang="en-IN" sz="2400" dirty="0" smtClean="0">
                <a:solidFill>
                  <a:srgbClr val="7030A0"/>
                </a:solidFill>
              </a:rPr>
              <a:t> (2);                                       </a:t>
            </a:r>
          </a:p>
          <a:p>
            <a:pPr>
              <a:buNone/>
            </a:pPr>
            <a:r>
              <a:rPr lang="en-IN" sz="2600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(“Volume for od1:”+ od1.volume());                              </a:t>
            </a:r>
          </a:p>
          <a:p>
            <a:pPr>
              <a:buNone/>
            </a:pPr>
            <a:r>
              <a:rPr lang="en-IN" sz="2600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(“Volume for od2:”+ od2.volume());                              </a:t>
            </a:r>
          </a:p>
          <a:p>
            <a:pPr>
              <a:buNone/>
            </a:pPr>
            <a:r>
              <a:rPr lang="en-IN" sz="2600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(“Volume for od3:”+ od3.volume());                              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Output: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Volume for od1: -1.0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Volume for od2: 3000.0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Volume for od3: 8.0</a:t>
            </a: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Access Control on variables and methods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public: Accessible anywhere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default(friendly): Accessible within the class, within its sub-class of same package or any other class of same package 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protected: Accessible in the same class, in its sub-class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(whether the sub-class is outside or inside the same package)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and in any class within same package.</a:t>
            </a: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private: Accessible only within its class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690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cess_contro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09600"/>
            <a:ext cx="8786404" cy="4114800"/>
          </a:xfrm>
        </p:spPr>
      </p:pic>
    </p:spTree>
    <p:extLst>
      <p:ext uri="{BB962C8B-B14F-4D97-AF65-F5344CB8AC3E}">
        <p14:creationId xmlns:p14="http://schemas.microsoft.com/office/powerpoint/2010/main" xmlns="" val="28379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Final variables, methods and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>
            <a:noAutofit/>
          </a:bodyPr>
          <a:lstStyle/>
          <a:p>
            <a:r>
              <a:rPr lang="en-IN" sz="2600" dirty="0" smtClean="0">
                <a:solidFill>
                  <a:srgbClr val="7030A0"/>
                </a:solidFill>
              </a:rPr>
              <a:t>Declaring a variable as final prevents its contents from being modified.</a:t>
            </a:r>
          </a:p>
          <a:p>
            <a:pPr>
              <a:buNone/>
            </a:pPr>
            <a:r>
              <a:rPr lang="en-IN" sz="2600" dirty="0" smtClean="0">
                <a:solidFill>
                  <a:srgbClr val="7030A0"/>
                </a:solidFill>
              </a:rPr>
              <a:t>    </a:t>
            </a: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final </a:t>
            </a:r>
            <a:r>
              <a:rPr lang="en-IN" sz="26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 max=100;</a:t>
            </a:r>
          </a:p>
          <a:p>
            <a:r>
              <a:rPr lang="en-IN" sz="2600" dirty="0" smtClean="0">
                <a:solidFill>
                  <a:srgbClr val="7030A0"/>
                </a:solidFill>
              </a:rPr>
              <a:t>final variables do not take space on a per instance basis.</a:t>
            </a:r>
          </a:p>
          <a:p>
            <a:r>
              <a:rPr lang="en-IN" sz="2600" dirty="0" smtClean="0">
                <a:solidFill>
                  <a:srgbClr val="7030A0"/>
                </a:solidFill>
              </a:rPr>
              <a:t>The functionality defined in a “final method” cannot be altered in any way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All methods and variables can be by-default overridden in sub-classes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IN" sz="2600" b="1" dirty="0" smtClean="0">
                <a:solidFill>
                  <a:schemeClr val="accent3">
                    <a:lumMod val="75000"/>
                  </a:schemeClr>
                </a:solidFill>
              </a:rPr>
              <a:t>If we want to prevent the sub-class from overriding a method of its super-class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, then that method should be </a:t>
            </a:r>
            <a:r>
              <a:rPr lang="en-IN" sz="2600" b="1" dirty="0" smtClean="0">
                <a:solidFill>
                  <a:schemeClr val="accent3">
                    <a:lumMod val="75000"/>
                  </a:schemeClr>
                </a:solidFill>
              </a:rPr>
              <a:t>made final</a:t>
            </a:r>
            <a:r>
              <a:rPr lang="en-IN" sz="26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    final void </a:t>
            </a:r>
            <a:r>
              <a:rPr lang="en-IN" sz="2600" dirty="0" err="1" smtClean="0">
                <a:solidFill>
                  <a:schemeClr val="accent2">
                    <a:lumMod val="75000"/>
                  </a:schemeClr>
                </a:solidFill>
              </a:rPr>
              <a:t>findAge</a:t>
            </a:r>
            <a:r>
              <a:rPr lang="en-IN" sz="2600" dirty="0">
                <a:solidFill>
                  <a:schemeClr val="accent2">
                    <a:lumMod val="75000"/>
                  </a:schemeClr>
                </a:solidFill>
              </a:rPr>
              <a:t>() {………………}</a:t>
            </a:r>
          </a:p>
          <a:p>
            <a:pPr>
              <a:buNone/>
            </a:pPr>
            <a:endParaRPr lang="en-IN" sz="2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6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I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final class A{…….}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final class A extends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SomeClass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{………}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We use final class 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to prevent it from being extended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 for security reasons.</a:t>
            </a:r>
          </a:p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Any attempt to inherit this class will cause an error and compiler will not allow it.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Abstract  Methods and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lasses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 methods are opposite to final methods</a:t>
            </a:r>
          </a:p>
          <a:p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 may want some methods to always be re-defined in the sub-class, i.e. overriding is compulsory.</a:t>
            </a:r>
          </a:p>
          <a:p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is done by making a method abstract while declaration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abstract void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calArea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a class has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or more abstract methods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it should be declared as </a:t>
            </a:r>
            <a:r>
              <a:rPr lang="en-IN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 class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Conditions: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 classes do not instantiate objects.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-	abstract methods of an abstract class must be defined in 	its sub-class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-	We cannot have abstract constructors or abstract static 	methods.</a:t>
            </a:r>
            <a:endParaRPr lang="en-IN" sz="2400" dirty="0" smtClean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 length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30607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Varagrs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represents variable length arguments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, which allows us to declare a method with unspecified number of parameters for a given argument.</a:t>
            </a:r>
          </a:p>
          <a:p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Varargs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must be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the last argument in the argument list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of a method.</a:t>
            </a:r>
          </a:p>
          <a:p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Varargs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is identified by the type of an argument followed by the ellipsis (…) and then the variable name</a:t>
            </a:r>
          </a:p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public void sample(String user, String pass, String 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mail_ID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smtClean="0"/>
              <a:t>here sample() contains the same type of argument. String is used for more than one argument.</a:t>
            </a:r>
          </a:p>
          <a:p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same code can be replaced by </a:t>
            </a:r>
            <a:r>
              <a:rPr lang="en-US" dirty="0" err="1" smtClean="0"/>
              <a:t>varargs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public void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sample(String …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IN" dirty="0" err="1" smtClean="0">
                <a:solidFill>
                  <a:schemeClr val="accent2">
                    <a:lumMod val="50000"/>
                  </a:schemeClr>
                </a:solidFill>
              </a:rPr>
              <a:t>ccount_details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r>
              <a:rPr lang="en-IN" dirty="0" smtClean="0"/>
              <a:t>Now, we can pass any number of “String” arguments to sample() method.</a:t>
            </a:r>
          </a:p>
          <a:p>
            <a:r>
              <a:rPr lang="en-IN" dirty="0" err="1" smtClean="0"/>
              <a:t>Varargs</a:t>
            </a:r>
            <a:r>
              <a:rPr lang="en-IN" dirty="0" smtClean="0"/>
              <a:t> can also be used as a final argument to constructors</a:t>
            </a:r>
          </a:p>
          <a:p>
            <a:r>
              <a:rPr lang="en-IN" b="1" dirty="0" smtClean="0"/>
              <a:t>NOTE: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At compile time, String …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varargs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is converted to String[]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vararg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(i.e. an array of Strings)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Also, we can pass an array of strings to the sample() method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27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More than one classes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Student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roll;</a:t>
            </a:r>
          </a:p>
          <a:p>
            <a:pPr marL="0" indent="0">
              <a:buNone/>
            </a:pPr>
            <a:r>
              <a:rPr lang="en-US" dirty="0" smtClean="0"/>
              <a:t>float sem1_mrks, sem2_mrks;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StudentController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public static void main(String x[]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Student s1=new Student();</a:t>
            </a:r>
          </a:p>
          <a:p>
            <a:pPr marL="0" indent="0">
              <a:buNone/>
            </a:pPr>
            <a:r>
              <a:rPr lang="en-US" dirty="0"/>
              <a:t> Student </a:t>
            </a:r>
            <a:r>
              <a:rPr lang="en-US" dirty="0" smtClean="0"/>
              <a:t>s2=new </a:t>
            </a:r>
            <a:r>
              <a:rPr lang="en-US" dirty="0"/>
              <a:t>Student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s1.roll=7;</a:t>
            </a:r>
          </a:p>
          <a:p>
            <a:pPr marL="0" indent="0">
              <a:buNone/>
            </a:pPr>
            <a:r>
              <a:rPr lang="en-US" dirty="0" smtClean="0"/>
              <a:t>s1.</a:t>
            </a:r>
            <a:r>
              <a:rPr lang="en-US" dirty="0"/>
              <a:t> </a:t>
            </a:r>
            <a:r>
              <a:rPr lang="en-US" dirty="0" smtClean="0"/>
              <a:t>sem1_mrks=475;</a:t>
            </a:r>
          </a:p>
          <a:p>
            <a:pPr marL="0" indent="0">
              <a:buNone/>
            </a:pPr>
            <a:r>
              <a:rPr lang="en-US" dirty="0"/>
              <a:t>s1. </a:t>
            </a:r>
            <a:r>
              <a:rPr lang="en-US" dirty="0" smtClean="0"/>
              <a:t>sem1_mrks=525;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(First student’s roll number:”+s1.roll);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(First </a:t>
            </a:r>
            <a:r>
              <a:rPr lang="en-US" dirty="0"/>
              <a:t>student’s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marks:”+s1.</a:t>
            </a:r>
            <a:r>
              <a:rPr lang="en-US" dirty="0"/>
              <a:t> sem1_mrks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(First student’s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marks:”+s1. sem1_mrks);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(First student’s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/>
              <a:t>marks:”+s1. </a:t>
            </a:r>
            <a:r>
              <a:rPr lang="en-US" dirty="0" smtClean="0"/>
              <a:t>sem2_mrks);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387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Class Example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void sample(String… people)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  for(String name: people)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(“Hello ”+name);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public static void main(String a[])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 sample(“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</a:rPr>
              <a:t>John”,”David”,”Peter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”);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31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Inheritance in Java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25000" lnSpcReduction="20000"/>
          </a:bodyPr>
          <a:lstStyle/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The class being inherited is called super-class.</a:t>
            </a:r>
          </a:p>
          <a:p>
            <a:r>
              <a:rPr lang="en-IN" sz="5600" dirty="0" smtClean="0">
                <a:latin typeface="Times New Roman" pitchFamily="18" charset="0"/>
                <a:cs typeface="Times New Roman" pitchFamily="18" charset="0"/>
              </a:rPr>
              <a:t>The class derived after inheritance is called sub-class. 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A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protected </a:t>
            </a:r>
            <a:r>
              <a:rPr lang="en-IN" sz="56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6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56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set_ij</a:t>
            </a: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56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IN" sz="56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5600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=x;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j=y;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5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 B extends A</a:t>
            </a:r>
          </a:p>
          <a:p>
            <a:pPr>
              <a:buNone/>
            </a:pP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total;</a:t>
            </a:r>
          </a:p>
          <a:p>
            <a:pPr>
              <a:buNone/>
            </a:pP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void sum()</a:t>
            </a:r>
          </a:p>
          <a:p>
            <a:pPr>
              <a:buNone/>
            </a:pP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total=</a:t>
            </a:r>
            <a:r>
              <a:rPr lang="en-IN" sz="56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i+j</a:t>
            </a: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None/>
            </a:pPr>
            <a:r>
              <a:rPr lang="en-IN" sz="5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Access{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void main(String a[])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B sub new B();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5600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sub.set_ij</a:t>
            </a: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(10,20);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sub.sum();</a:t>
            </a:r>
          </a:p>
          <a:p>
            <a:pPr>
              <a:buNone/>
            </a:pPr>
            <a:r>
              <a:rPr lang="en-IN" sz="5600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(“Total is ”+ total);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IN" sz="5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IN" sz="3000" dirty="0" smtClean="0">
                <a:solidFill>
                  <a:schemeClr val="accent2">
                    <a:lumMod val="75000"/>
                  </a:schemeClr>
                </a:solidFill>
              </a:rPr>
              <a:t>Using “super”</a:t>
            </a:r>
            <a:endParaRPr lang="en-IN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Suppose a super-class wants to keep its data members private.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case, there would be no way for its sub-class to directly access or initialize those data members on its own.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Java provides a solution to this situation that, whenever a sub-class needs to refer 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members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its immediate super-class, it can do so by using keyword “super”.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super(parameter list);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parameter list specifies the parameters needed by the constructor of the super-class</a:t>
            </a:r>
          </a:p>
          <a:p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 must always be the first statement executed inside the sub-class constructor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class Box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private double width, height, depth;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IN" dirty="0" smtClean="0"/>
              <a:t>Box()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width=height=depth=-1;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IN" dirty="0" smtClean="0"/>
              <a:t>Box(double w, double h, double d)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width=w;</a:t>
            </a:r>
          </a:p>
          <a:p>
            <a:pPr>
              <a:buNone/>
            </a:pPr>
            <a:r>
              <a:rPr lang="en-IN" dirty="0" smtClean="0"/>
              <a:t>   height= h;</a:t>
            </a:r>
          </a:p>
          <a:p>
            <a:pPr>
              <a:buNone/>
            </a:pPr>
            <a:r>
              <a:rPr lang="en-IN" dirty="0" smtClean="0"/>
              <a:t>   depth= d;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protected</a:t>
            </a:r>
            <a:r>
              <a:rPr lang="en-IN" dirty="0" smtClean="0"/>
              <a:t> double volume()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return(width*height*depth);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/>
              <a:t>class </a:t>
            </a:r>
            <a:r>
              <a:rPr lang="en-IN" sz="2400" dirty="0" err="1" smtClean="0"/>
              <a:t>BoxWeight</a:t>
            </a:r>
            <a:r>
              <a:rPr lang="en-IN" sz="2400" dirty="0" smtClean="0"/>
              <a:t> extends Box</a:t>
            </a:r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 smtClean="0"/>
              <a:t> double weight;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IN" sz="2400" dirty="0" err="1" smtClean="0"/>
              <a:t>BoxWeight</a:t>
            </a:r>
            <a:r>
              <a:rPr lang="en-IN" sz="2400" dirty="0" smtClean="0"/>
              <a:t>()</a:t>
            </a:r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 smtClean="0"/>
              <a:t>super();</a:t>
            </a:r>
          </a:p>
          <a:p>
            <a:pPr>
              <a:buNone/>
            </a:pPr>
            <a:r>
              <a:rPr lang="en-IN" sz="2400" dirty="0" smtClean="0"/>
              <a:t>weight=-1;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IN" sz="2400" dirty="0" err="1" smtClean="0"/>
              <a:t>BoxWeight</a:t>
            </a:r>
            <a:r>
              <a:rPr lang="en-IN" sz="2400" dirty="0" smtClean="0"/>
              <a:t>(double w, double h, double d, double m)</a:t>
            </a:r>
          </a:p>
          <a:p>
            <a:pPr>
              <a:buNone/>
            </a:pPr>
            <a:r>
              <a:rPr lang="en-IN" sz="2400" dirty="0" smtClean="0"/>
              <a:t>{</a:t>
            </a:r>
          </a:p>
          <a:p>
            <a:pPr>
              <a:buNone/>
            </a:pPr>
            <a:r>
              <a:rPr lang="en-IN" sz="2400" dirty="0" smtClean="0"/>
              <a:t>super(</a:t>
            </a:r>
            <a:r>
              <a:rPr lang="en-IN" sz="2400" dirty="0" err="1" smtClean="0"/>
              <a:t>w,h,d</a:t>
            </a:r>
            <a:r>
              <a:rPr lang="en-IN" sz="2400" dirty="0" smtClean="0"/>
              <a:t>);</a:t>
            </a:r>
          </a:p>
          <a:p>
            <a:pPr>
              <a:buNone/>
            </a:pPr>
            <a:r>
              <a:rPr lang="en-IN" sz="2400" dirty="0" smtClean="0"/>
              <a:t>weight=m;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r>
              <a:rPr lang="en-IN" sz="2400" dirty="0" smtClean="0"/>
              <a:t>}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BoxDemo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public static void main(String a[])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BoxWeight</a:t>
            </a:r>
            <a:r>
              <a:rPr lang="en-IN" dirty="0" smtClean="0"/>
              <a:t> b1=new </a:t>
            </a:r>
            <a:r>
              <a:rPr lang="en-IN" dirty="0" err="1" smtClean="0"/>
              <a:t>BoxWeight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BoxWeight</a:t>
            </a:r>
            <a:r>
              <a:rPr lang="en-IN" dirty="0" smtClean="0"/>
              <a:t> b2=new </a:t>
            </a:r>
            <a:r>
              <a:rPr lang="en-IN" dirty="0" err="1" smtClean="0"/>
              <a:t>BoxWeight</a:t>
            </a:r>
            <a:r>
              <a:rPr lang="en-IN" dirty="0" smtClean="0"/>
              <a:t>(10,20,15,30.5);</a:t>
            </a:r>
          </a:p>
          <a:p>
            <a:pPr>
              <a:buNone/>
            </a:pPr>
            <a:r>
              <a:rPr lang="en-IN" dirty="0" smtClean="0"/>
              <a:t> double </a:t>
            </a:r>
            <a:r>
              <a:rPr lang="en-IN" dirty="0" err="1" smtClean="0"/>
              <a:t>vol</a:t>
            </a:r>
            <a:r>
              <a:rPr lang="en-IN" dirty="0" smtClean="0"/>
              <a:t>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vol</a:t>
            </a:r>
            <a:r>
              <a:rPr lang="en-IN" dirty="0" smtClean="0"/>
              <a:t>=b1.volume();</a:t>
            </a:r>
          </a:p>
          <a:p>
            <a:pPr>
              <a:buNone/>
            </a:pPr>
            <a:r>
              <a:rPr lang="en-IN" dirty="0" err="1" smtClean="0"/>
              <a:t>Sytem.out.println</a:t>
            </a:r>
            <a:r>
              <a:rPr lang="en-IN" dirty="0" smtClean="0"/>
              <a:t>(“Volume of Box 1:”+</a:t>
            </a:r>
            <a:r>
              <a:rPr lang="en-IN" dirty="0" err="1" smtClean="0"/>
              <a:t>vol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err="1" smtClean="0"/>
              <a:t>Sytem.out.println</a:t>
            </a:r>
            <a:r>
              <a:rPr lang="en-IN" dirty="0" smtClean="0"/>
              <a:t>(“Weight of Box 1:”+b1.weight);</a:t>
            </a:r>
          </a:p>
          <a:p>
            <a:pPr>
              <a:buNone/>
            </a:pPr>
            <a:r>
              <a:rPr lang="en-IN" dirty="0" err="1" smtClean="0"/>
              <a:t>vol</a:t>
            </a:r>
            <a:r>
              <a:rPr lang="en-IN" dirty="0" smtClean="0"/>
              <a:t>=b2.volume();</a:t>
            </a:r>
          </a:p>
          <a:p>
            <a:pPr>
              <a:buNone/>
            </a:pPr>
            <a:r>
              <a:rPr lang="en-IN" dirty="0" err="1" smtClean="0"/>
              <a:t>Sytem.out.println</a:t>
            </a:r>
            <a:r>
              <a:rPr lang="en-IN" dirty="0" smtClean="0"/>
              <a:t>(“Weight of Box 2:”+b2.weight);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Another use of super keyword:</a:t>
            </a:r>
          </a:p>
          <a:p>
            <a:pPr>
              <a:buNone/>
            </a:pPr>
            <a:r>
              <a:rPr lang="en-IN" dirty="0" smtClean="0"/>
              <a:t>	When a sub-class calls super(), it is calling constructor of its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immediate super-class.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class A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private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class B extends A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;          // hides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of class A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public B(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a,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b)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	  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super.i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=a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;    //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of A class being initialized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	 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=b;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void show()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	  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of super-class:”+</a:t>
            </a:r>
            <a:r>
              <a:rPr lang="en-IN" b="1" dirty="0" err="1" smtClean="0">
                <a:solidFill>
                  <a:schemeClr val="accent2">
                    <a:lumMod val="75000"/>
                  </a:schemeClr>
                </a:solidFill>
              </a:rPr>
              <a:t>super.i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	  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(“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of sub-class:”+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class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UseOfSuper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public static void main(String a[])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B sub =new B(1,2);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sub.show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Remember:</a:t>
            </a:r>
          </a:p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Constructors are invoked in the order of derivation, i.e. from super-class to sub-class.</a:t>
            </a:r>
          </a:p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If super() is not explicitly used in the constructor of sub-class, then the default constructor of the super-class will be executed</a:t>
            </a:r>
          </a:p>
          <a:p>
            <a:r>
              <a:rPr lang="en-US" sz="2400" b="1" smtClean="0"/>
              <a:t>super </a:t>
            </a:r>
            <a:r>
              <a:rPr lang="en-US" sz="2400" b="1" smtClean="0"/>
              <a:t>and “this” </a:t>
            </a:r>
            <a:r>
              <a:rPr lang="en-US" sz="2400" b="1" smtClean="0"/>
              <a:t>can </a:t>
            </a:r>
            <a:r>
              <a:rPr lang="en-US" sz="2400" b="1" dirty="0"/>
              <a:t>also be used in any base class (parent class) to call its own constructor</a:t>
            </a:r>
            <a:r>
              <a:rPr lang="en-US" sz="2400" b="1" dirty="0" smtClean="0"/>
              <a:t>.</a:t>
            </a:r>
            <a:endParaRPr lang="en-IN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77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class A 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IN" sz="2200" dirty="0" smtClean="0">
                <a:solidFill>
                  <a:srgbClr val="7030A0"/>
                </a:solidFill>
              </a:rPr>
              <a:t>A()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{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	 </a:t>
            </a:r>
            <a:r>
              <a:rPr lang="en-IN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2200" dirty="0" smtClean="0">
                <a:solidFill>
                  <a:srgbClr val="7030A0"/>
                </a:solidFill>
              </a:rPr>
              <a:t>(“Inside class A”);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}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class B extends A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IN" sz="2200" dirty="0" smtClean="0">
                <a:solidFill>
                  <a:srgbClr val="7030A0"/>
                </a:solidFill>
              </a:rPr>
              <a:t> B()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{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	</a:t>
            </a:r>
            <a:r>
              <a:rPr lang="en-IN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2200" dirty="0" smtClean="0">
                <a:solidFill>
                  <a:srgbClr val="7030A0"/>
                </a:solidFill>
              </a:rPr>
              <a:t>(“Inside class B”);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}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class C extends B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IN" sz="2200" dirty="0" smtClean="0">
                <a:solidFill>
                  <a:srgbClr val="7030A0"/>
                </a:solidFill>
              </a:rPr>
              <a:t> C()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{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	</a:t>
            </a:r>
            <a:r>
              <a:rPr lang="en-IN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IN" sz="2200" dirty="0" smtClean="0">
                <a:solidFill>
                  <a:srgbClr val="7030A0"/>
                </a:solidFill>
              </a:rPr>
              <a:t>(“Inside class C”);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}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class Calling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 public static void main(String a[])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 {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   C </a:t>
            </a:r>
            <a:r>
              <a:rPr lang="en-IN" sz="2200" dirty="0" err="1" smtClean="0">
                <a:solidFill>
                  <a:srgbClr val="7030A0"/>
                </a:solidFill>
              </a:rPr>
              <a:t>c</a:t>
            </a:r>
            <a:r>
              <a:rPr lang="en-IN" sz="2200" dirty="0" smtClean="0">
                <a:solidFill>
                  <a:srgbClr val="7030A0"/>
                </a:solidFill>
              </a:rPr>
              <a:t> =new C();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   }</a:t>
            </a:r>
          </a:p>
          <a:p>
            <a:pPr>
              <a:buNone/>
            </a:pPr>
            <a:r>
              <a:rPr lang="en-IN" sz="2200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57" y="841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Multi-Level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49" y="709188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Write a program to exhibit multi-level inheritance.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   Class Box contains 3 private members(width, height, depth),a constructor with 3 parameters and a constructor with object as parameter, also a method to calculate volume, 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Class </a:t>
            </a:r>
            <a:r>
              <a:rPr lang="en-IN" sz="2400" dirty="0" err="1" smtClean="0">
                <a:solidFill>
                  <a:schemeClr val="accent3">
                    <a:lumMod val="75000"/>
                  </a:schemeClr>
                </a:solidFill>
              </a:rPr>
              <a:t>BoxWeight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 contains 1 member(weight), a constructor with 4 parameters and a constructor with object as parameter,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Class Shipment contains 1 member(cost), a constructor with 5 parameters and a constructor with object as parameter.</a:t>
            </a: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Finally, instantiate the sub-class Shipment from a separate class and display volume, weight and cost of 2 boxes.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7620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Box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16764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BoxWeight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2667000"/>
            <a:ext cx="1219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Shipment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86200" y="11430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3886200" y="2133600"/>
            <a:ext cx="2286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File name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File name is always the same as the class name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which the main() method is present.</a:t>
            </a:r>
          </a:p>
          <a:p>
            <a:r>
              <a:rPr lang="en-US" dirty="0" smtClean="0"/>
              <a:t>So, StudentController.java</a:t>
            </a:r>
          </a:p>
          <a:p>
            <a:r>
              <a:rPr lang="en-US" dirty="0" smtClean="0"/>
              <a:t>After compilation, two .class files (i.e. </a:t>
            </a:r>
            <a:r>
              <a:rPr lang="en-US" dirty="0" err="1" smtClean="0"/>
              <a:t>bytecodes</a:t>
            </a:r>
            <a:r>
              <a:rPr lang="en-US" dirty="0" smtClean="0"/>
              <a:t>) will be generated, one for each class: </a:t>
            </a:r>
          </a:p>
          <a:p>
            <a:r>
              <a:rPr lang="en-US" dirty="0" err="1" smtClean="0"/>
              <a:t>Student.class</a:t>
            </a:r>
            <a:r>
              <a:rPr lang="en-US" dirty="0" smtClean="0"/>
              <a:t> and </a:t>
            </a:r>
            <a:r>
              <a:rPr lang="en-US" dirty="0" err="1" smtClean="0"/>
              <a:t>StudentController.class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9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Method 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With inheritance, methods defined in super-class are inherited by its sub-class and are invoked by the objects of sub-class</a:t>
            </a:r>
          </a:p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But,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we may want the same method to behave differently 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in sub-class</a:t>
            </a:r>
          </a:p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For this, we have to </a:t>
            </a:r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override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 the method.</a:t>
            </a:r>
          </a:p>
          <a:p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This is done by re-defining the method of super-class again in the sub-class, </a:t>
            </a:r>
            <a:r>
              <a:rPr lang="en-IN" sz="2400" b="1" dirty="0" smtClean="0">
                <a:solidFill>
                  <a:schemeClr val="accent3">
                    <a:lumMod val="75000"/>
                  </a:schemeClr>
                </a:solidFill>
              </a:rPr>
              <a:t>with same name, same arguments and same return type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but different functionality.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class Super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Super(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x);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	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this.x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=x;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void display()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	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(“Super x=”+ x);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class Sub extends Super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y;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Sub(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x,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y)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 super(x);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this.y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=y;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void display()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	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(“Super x=”+ x);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(“Sub y=”+ y);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</a:rPr>
              <a:t>OverrideTest</a:t>
            </a:r>
            <a:endParaRPr lang="en-IN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  public static void main(String a[])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    Sub s = new Sub(100,200);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N" sz="2400" dirty="0" err="1" smtClean="0">
                <a:solidFill>
                  <a:schemeClr val="accent5">
                    <a:lumMod val="75000"/>
                  </a:schemeClr>
                </a:solidFill>
              </a:rPr>
              <a:t>s.display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   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Dynamic method dispatch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62500" lnSpcReduction="20000"/>
          </a:bodyPr>
          <a:lstStyle/>
          <a:p>
            <a:r>
              <a:rPr lang="en-IN" sz="29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this mechanism, method overriding is resolved at run-time instead of compile time.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class Super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public void method()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(“In method of Super”);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class Sub extends Super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public void method()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(“In method of Sub”);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Class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Dyn_Dispatch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public static void main(String a[])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Super a =new Sub();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a.method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sz="3000" dirty="0" err="1" smtClean="0"/>
              <a:t>a.method</a:t>
            </a:r>
            <a:r>
              <a:rPr lang="en-IN" sz="3000" dirty="0" smtClean="0"/>
              <a:t>() will invoke the Sub class version of method(), although ‘a’ is a Super type variable</a:t>
            </a:r>
          </a:p>
          <a:p>
            <a:pPr>
              <a:buNone/>
            </a:pPr>
            <a:endParaRPr lang="en-IN" sz="3000" dirty="0" smtClean="0"/>
          </a:p>
          <a:p>
            <a:r>
              <a:rPr lang="en-IN" sz="3000" dirty="0" smtClean="0"/>
              <a:t>Thus, in dynamic dispatch method, the type of reference is irrelevant while choosing a particular version of overridden method for invocation.</a:t>
            </a:r>
          </a:p>
          <a:p>
            <a:r>
              <a:rPr lang="en-IN" sz="3000" b="1" dirty="0" smtClean="0"/>
              <a:t>Hence, </a:t>
            </a:r>
            <a:r>
              <a:rPr lang="en-IN" sz="2800" b="1" dirty="0" smtClean="0"/>
              <a:t>Dynamic method dispatch is used to implement runtime polymorphism in JAVA</a:t>
            </a:r>
            <a:endParaRPr lang="en-IN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800" b="1" dirty="0" smtClean="0"/>
              <a:t>The ‘Object’ class</a:t>
            </a:r>
          </a:p>
          <a:p>
            <a:pPr>
              <a:buNone/>
            </a:pPr>
            <a:endParaRPr lang="en-IN" sz="2600" dirty="0" smtClean="0"/>
          </a:p>
          <a:p>
            <a:r>
              <a:rPr lang="en-IN" sz="2600" dirty="0" smtClean="0"/>
              <a:t>The Object class is super-class of all the other classes i.e. any existing class or class being created will be sub-class of Object class.</a:t>
            </a:r>
          </a:p>
          <a:p>
            <a:r>
              <a:rPr lang="en-IN" sz="2600" dirty="0" smtClean="0"/>
              <a:t>Object class resides in “</a:t>
            </a:r>
            <a:r>
              <a:rPr lang="en-IN" sz="2600" dirty="0" err="1" smtClean="0"/>
              <a:t>java.lang</a:t>
            </a:r>
            <a:r>
              <a:rPr lang="en-IN" sz="2600" dirty="0" smtClean="0"/>
              <a:t>” package i.e. the default package</a:t>
            </a:r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r>
              <a:rPr lang="en-IN" sz="2600" dirty="0" smtClean="0"/>
              <a:t>Object class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Object clone():</a:t>
            </a:r>
          </a:p>
          <a:p>
            <a:pPr marL="514350" indent="-514350">
              <a:buNone/>
            </a:pPr>
            <a:r>
              <a:rPr lang="en-IN" sz="2600" dirty="0" smtClean="0">
                <a:solidFill>
                  <a:schemeClr val="accent6">
                    <a:lumMod val="75000"/>
                  </a:schemeClr>
                </a:solidFill>
              </a:rPr>
              <a:t>       Creates a new object that is same as the object being cloned.</a:t>
            </a:r>
          </a:p>
          <a:p>
            <a:pPr marL="514350" indent="-514350">
              <a:buAutoNum type="arabicPeriod" startAt="2"/>
            </a:pPr>
            <a:r>
              <a:rPr lang="en-IN" sz="2600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IN" sz="2600" dirty="0" smtClean="0">
                <a:solidFill>
                  <a:schemeClr val="accent1">
                    <a:lumMod val="75000"/>
                  </a:schemeClr>
                </a:solidFill>
              </a:rPr>
              <a:t> equals(Object ob):</a:t>
            </a:r>
          </a:p>
          <a:p>
            <a:pPr marL="514350" indent="-514350">
              <a:buNone/>
            </a:pPr>
            <a:r>
              <a:rPr lang="en-IN" sz="2600" dirty="0" smtClean="0">
                <a:solidFill>
                  <a:schemeClr val="accent1">
                    <a:lumMod val="75000"/>
                  </a:schemeClr>
                </a:solidFill>
              </a:rPr>
              <a:t>      Determines whether the object passed as argument is equal to the object with which equals() is called.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3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void finalize():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      Called just before an unused object is to be recycled.</a:t>
            </a:r>
          </a:p>
          <a:p>
            <a:pPr marL="514350" indent="-514350">
              <a:buAutoNum type="arabicPeriod" startAt="4"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Class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</a:rPr>
              <a:t>getClass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():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	To obtain the class of an object at run-time.</a:t>
            </a:r>
          </a:p>
          <a:p>
            <a:pPr marL="514350" indent="-514350">
              <a:buAutoNum type="arabicPeriod" startAt="5"/>
            </a:pPr>
            <a:r>
              <a:rPr lang="en-IN" dirty="0" smtClean="0">
                <a:solidFill>
                  <a:srgbClr val="7030A0"/>
                </a:solidFill>
              </a:rPr>
              <a:t>void notify():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rgbClr val="7030A0"/>
                </a:solidFill>
              </a:rPr>
              <a:t>	Resume the execution of a thread waiting on a invoking object.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6. void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notifyAll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():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	Resume the execution of all threads waiting on a invoking object.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7. String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():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Returns a string describing the object (converts the object contents to string).</a:t>
            </a:r>
          </a:p>
          <a:p>
            <a:pPr marL="514350" indent="-514350">
              <a:buAutoNum type="arabicPeriod" startAt="8"/>
            </a:pPr>
            <a:r>
              <a:rPr lang="en-IN" dirty="0" smtClean="0">
                <a:solidFill>
                  <a:srgbClr val="7030A0"/>
                </a:solidFill>
              </a:rPr>
              <a:t>void wait()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rgbClr val="7030A0"/>
                </a:solidFill>
              </a:rPr>
              <a:t>	void wait(long microseconds, long nanoseconds):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rgbClr val="7030A0"/>
                </a:solidFill>
              </a:rPr>
              <a:t>	Waits on another thread of execution.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Packages and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Packages are Java’s way of grouping classes and/ or interfaces</a:t>
            </a:r>
          </a:p>
          <a:p>
            <a:r>
              <a:rPr lang="en-IN" dirty="0" smtClean="0"/>
              <a:t>Organizing classes into package we achieve following benefits: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Classes contained in package can be easily reused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Classes in a package are unique when compared with classes of other package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( two classes in two different packages can have same name)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Packages provide a way to hide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Packages provide a way for separating “design” from “coding”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smtClean="0"/>
              <a:t>JAVA API </a:t>
            </a:r>
            <a:r>
              <a:rPr lang="en-IN" dirty="0" smtClean="0"/>
              <a:t>packages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err="1" smtClean="0"/>
              <a:t>java.lang</a:t>
            </a:r>
            <a:r>
              <a:rPr lang="en-IN" dirty="0" smtClean="0"/>
              <a:t>: Classes needed by compiler and hence automatically imported</a:t>
            </a:r>
          </a:p>
          <a:p>
            <a:r>
              <a:rPr lang="en-IN" dirty="0" err="1" smtClean="0"/>
              <a:t>java.util</a:t>
            </a:r>
            <a:r>
              <a:rPr lang="en-IN" dirty="0" smtClean="0"/>
              <a:t>: Utility classes(Vector, Table, Calendar, etc.)</a:t>
            </a:r>
          </a:p>
          <a:p>
            <a:r>
              <a:rPr lang="en-IN" dirty="0" smtClean="0"/>
              <a:t>java.io: Classes for providing input output facility.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8" name="Picture 4" descr="C:\Users\GaikwadPC\Desktop\21-14-34-5025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084281" cy="2446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 smtClean="0"/>
              <a:t>java.awt: classes for implementing GUI.</a:t>
            </a:r>
          </a:p>
          <a:p>
            <a:r>
              <a:rPr lang="en-IN" dirty="0" smtClean="0"/>
              <a:t>java.net: Classes for networking(both with local and internet servers)</a:t>
            </a:r>
          </a:p>
          <a:p>
            <a:r>
              <a:rPr lang="en-IN" dirty="0" err="1" smtClean="0"/>
              <a:t>java.applet</a:t>
            </a:r>
            <a:r>
              <a:rPr lang="en-IN" dirty="0" smtClean="0"/>
              <a:t>: classes for creating and implementing applets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Ways of accessing Classes in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Use </a:t>
            </a:r>
            <a:r>
              <a:rPr lang="en-IN" i="1" dirty="0" smtClean="0"/>
              <a:t>fully qualified class name </a:t>
            </a:r>
            <a:r>
              <a:rPr lang="en-IN" dirty="0" smtClean="0"/>
              <a:t>of the class that we want to use.</a:t>
            </a:r>
          </a:p>
          <a:p>
            <a:pPr marL="514350" indent="-514350"/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.  </a:t>
            </a:r>
            <a:r>
              <a:rPr lang="en-IN" dirty="0" err="1" smtClean="0"/>
              <a:t>java.awt.Color.darker</a:t>
            </a:r>
            <a:r>
              <a:rPr lang="en-IN" dirty="0" smtClean="0"/>
              <a:t>();</a:t>
            </a:r>
          </a:p>
          <a:p>
            <a:pPr marL="514350" indent="-514350">
              <a:buNone/>
            </a:pPr>
            <a:r>
              <a:rPr lang="en-IN" dirty="0" smtClean="0"/>
              <a:t>2.	</a:t>
            </a:r>
            <a:r>
              <a:rPr lang="en-IN" i="1" dirty="0" smtClean="0"/>
              <a:t>import</a:t>
            </a:r>
            <a:r>
              <a:rPr lang="en-IN" dirty="0" smtClean="0"/>
              <a:t> statement</a:t>
            </a:r>
          </a:p>
          <a:p>
            <a:pPr marL="514350" indent="-514350">
              <a:buNone/>
            </a:pPr>
            <a:r>
              <a:rPr lang="en-IN" dirty="0" smtClean="0"/>
              <a:t> import </a:t>
            </a:r>
            <a:r>
              <a:rPr lang="en-IN" dirty="0" err="1" smtClean="0"/>
              <a:t>packagename.classname</a:t>
            </a:r>
            <a:r>
              <a:rPr lang="en-IN" dirty="0" smtClean="0"/>
              <a:t>;</a:t>
            </a:r>
          </a:p>
          <a:p>
            <a:pPr marL="514350" indent="-514350">
              <a:buNone/>
            </a:pPr>
            <a:r>
              <a:rPr lang="en-IN" dirty="0" smtClean="0"/>
              <a:t>				or</a:t>
            </a:r>
          </a:p>
          <a:p>
            <a:pPr marL="514350" indent="-514350">
              <a:buNone/>
            </a:pPr>
            <a:r>
              <a:rPr lang="en-IN" dirty="0" smtClean="0"/>
              <a:t>import packagename.*;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 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Assigning object reference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Student s1=new Student();</a:t>
            </a:r>
          </a:p>
          <a:p>
            <a:pPr marL="0" indent="0">
              <a:buNone/>
            </a:pPr>
            <a:r>
              <a:rPr lang="en-US" dirty="0" smtClean="0"/>
              <a:t>Student s2=s1;</a:t>
            </a:r>
          </a:p>
          <a:p>
            <a:r>
              <a:rPr lang="en-US" dirty="0" smtClean="0"/>
              <a:t>Here, reference of s1 object is assigned to the object s2</a:t>
            </a:r>
          </a:p>
          <a:p>
            <a:r>
              <a:rPr lang="en-US" dirty="0" smtClean="0"/>
              <a:t>So s1 and s2 contain the reference to same memory 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45720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528797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4495800"/>
            <a:ext cx="1828800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</a:t>
            </a:r>
          </a:p>
          <a:p>
            <a:pPr algn="ctr"/>
            <a:r>
              <a:rPr lang="en-US" dirty="0" smtClean="0"/>
              <a:t>Sem1_mrks</a:t>
            </a:r>
          </a:p>
          <a:p>
            <a:pPr algn="ctr"/>
            <a:r>
              <a:rPr lang="en-US" dirty="0" smtClean="0"/>
              <a:t>Sem2_mrks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43200" y="4754569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743200" y="5372097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9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Creating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use ‘package’ keyword to declare the package</a:t>
            </a:r>
          </a:p>
          <a:p>
            <a:r>
              <a:rPr lang="en-IN" dirty="0" smtClean="0"/>
              <a:t>Package declaration must be the first statement in the Java source file.</a:t>
            </a:r>
          </a:p>
          <a:p>
            <a:r>
              <a:rPr lang="en-IN" dirty="0" smtClean="0"/>
              <a:t>Followed by any import statements</a:t>
            </a:r>
          </a:p>
          <a:p>
            <a:r>
              <a:rPr lang="en-IN" dirty="0" smtClean="0"/>
              <a:t>Followed by class definition</a:t>
            </a:r>
          </a:p>
          <a:p>
            <a:pPr>
              <a:buNone/>
            </a:pPr>
            <a:r>
              <a:rPr lang="en-IN" dirty="0" smtClean="0"/>
              <a:t>package </a:t>
            </a:r>
            <a:r>
              <a:rPr lang="en-IN" dirty="0" err="1" smtClean="0"/>
              <a:t>firstpackage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FirstClass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Using packages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package pack1;</a:t>
            </a:r>
          </a:p>
          <a:p>
            <a:pPr>
              <a:buNone/>
            </a:pPr>
            <a:r>
              <a:rPr lang="en-IN" dirty="0" smtClean="0"/>
              <a:t>public </a:t>
            </a:r>
            <a:r>
              <a:rPr lang="en-IN" smtClean="0"/>
              <a:t>class A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public void display()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(“In </a:t>
            </a:r>
            <a:r>
              <a:rPr lang="en-IN" smtClean="0"/>
              <a:t>class A”);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package pack2;</a:t>
            </a:r>
          </a:p>
          <a:p>
            <a:pPr>
              <a:buNone/>
            </a:pPr>
            <a:r>
              <a:rPr lang="en-IN" dirty="0" smtClean="0"/>
              <a:t>import pack1.A;</a:t>
            </a:r>
          </a:p>
          <a:p>
            <a:pPr>
              <a:buNone/>
            </a:pPr>
            <a:r>
              <a:rPr lang="en-IN" dirty="0" smtClean="0"/>
              <a:t>public class B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public static void main(String a[])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A a=new A();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a.display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/>
              <a:t>Hiding classes </a:t>
            </a:r>
            <a:r>
              <a:rPr lang="en-IN" sz="3200" dirty="0" smtClean="0"/>
              <a:t>(access protection)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What does p1.p2.*; do?</a:t>
            </a:r>
          </a:p>
          <a:p>
            <a:r>
              <a:rPr lang="en-IN" smtClean="0"/>
              <a:t>Although </a:t>
            </a:r>
            <a:r>
              <a:rPr lang="en-IN" dirty="0" smtClean="0"/>
              <a:t>purpose of creating packages is to provide reusability, we may want to hide certain classes.</a:t>
            </a:r>
          </a:p>
          <a:p>
            <a:r>
              <a:rPr lang="en-IN" dirty="0" smtClean="0"/>
              <a:t>Such classes should not be declared as public.</a:t>
            </a:r>
          </a:p>
          <a:p>
            <a:pPr>
              <a:buNone/>
            </a:pPr>
            <a:r>
              <a:rPr lang="en-IN" dirty="0" smtClean="0"/>
              <a:t>package p1;</a:t>
            </a:r>
          </a:p>
          <a:p>
            <a:pPr>
              <a:buNone/>
            </a:pPr>
            <a:r>
              <a:rPr lang="en-IN" dirty="0" smtClean="0"/>
              <a:t>public class X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class Y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import p1.*;</a:t>
            </a:r>
          </a:p>
          <a:p>
            <a:pPr>
              <a:buNone/>
            </a:pPr>
            <a:r>
              <a:rPr lang="en-IN" dirty="0" smtClean="0"/>
              <a:t>X </a:t>
            </a:r>
            <a:r>
              <a:rPr lang="en-IN" dirty="0" err="1" smtClean="0"/>
              <a:t>objx</a:t>
            </a:r>
            <a:r>
              <a:rPr lang="en-IN" dirty="0" smtClean="0"/>
              <a:t>;            //valid, class X is available here</a:t>
            </a:r>
          </a:p>
          <a:p>
            <a:pPr>
              <a:buNone/>
            </a:pPr>
            <a:r>
              <a:rPr lang="en-IN" dirty="0" smtClean="0"/>
              <a:t>Y </a:t>
            </a:r>
            <a:r>
              <a:rPr lang="en-IN" dirty="0" err="1" smtClean="0"/>
              <a:t>objy</a:t>
            </a:r>
            <a:r>
              <a:rPr lang="en-IN" dirty="0" smtClean="0"/>
              <a:t>;            //Invalid, class Y is not available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Interfaces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IN" dirty="0" smtClean="0"/>
              <a:t>Similar to class but with some differences: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They define only abstract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 data members are always final(constants)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Cannot declare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Interfaces are always public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Interfaces can extend any number of interfaces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interface Item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final </a:t>
            </a:r>
            <a:r>
              <a:rPr lang="en-US" dirty="0" err="1" smtClean="0"/>
              <a:t>int</a:t>
            </a:r>
            <a:r>
              <a:rPr lang="en-US" dirty="0" smtClean="0"/>
              <a:t> code=1001;</a:t>
            </a:r>
          </a:p>
          <a:p>
            <a:pPr marL="0" indent="0">
              <a:buNone/>
            </a:pPr>
            <a:r>
              <a:rPr lang="en-US" dirty="0" smtClean="0"/>
              <a:t>  final String name=“</a:t>
            </a:r>
            <a:r>
              <a:rPr lang="en-US" dirty="0" err="1" smtClean="0"/>
              <a:t>abc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void display();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NOTE: </a:t>
            </a:r>
          </a:p>
          <a:p>
            <a:pPr marL="0" indent="0">
              <a:buNone/>
            </a:pPr>
            <a:r>
              <a:rPr lang="en-US" dirty="0" smtClean="0"/>
              <a:t>Even if any data member of interface is not declared as final, still it is implicitly final and cannot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11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/>
              <a:t>interface </a:t>
            </a:r>
            <a:r>
              <a:rPr lang="en-IN" i="1" dirty="0" err="1" smtClean="0"/>
              <a:t>vs</a:t>
            </a:r>
            <a:r>
              <a:rPr lang="en-IN" dirty="0" smtClean="0"/>
              <a:t> abstract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IN" dirty="0" smtClean="0"/>
              <a:t>Interface has only abstract methods; abstract class can have both abstract and normal methods</a:t>
            </a:r>
          </a:p>
          <a:p>
            <a:r>
              <a:rPr lang="en-IN" dirty="0" smtClean="0"/>
              <a:t>A class can </a:t>
            </a:r>
            <a:r>
              <a:rPr lang="en-IN" b="1" dirty="0" smtClean="0"/>
              <a:t>implement </a:t>
            </a:r>
            <a:r>
              <a:rPr lang="en-IN" dirty="0" smtClean="0"/>
              <a:t>any number of interfaces</a:t>
            </a:r>
          </a:p>
          <a:p>
            <a:r>
              <a:rPr lang="en-IN" dirty="0" smtClean="0"/>
              <a:t>Interface can’t provide implementation for abstract class methods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Extending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interface </a:t>
            </a:r>
            <a:r>
              <a:rPr lang="en-IN" dirty="0" err="1" smtClean="0">
                <a:solidFill>
                  <a:srgbClr val="7030A0"/>
                </a:solidFill>
              </a:rPr>
              <a:t>itemconstants</a:t>
            </a:r>
            <a:endParaRPr lang="en-IN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</a:t>
            </a:r>
            <a:r>
              <a:rPr lang="en-IN" dirty="0" err="1" smtClean="0">
                <a:solidFill>
                  <a:srgbClr val="7030A0"/>
                </a:solidFill>
              </a:rPr>
              <a:t>int</a:t>
            </a:r>
            <a:r>
              <a:rPr lang="en-IN" dirty="0" smtClean="0">
                <a:solidFill>
                  <a:srgbClr val="7030A0"/>
                </a:solidFill>
              </a:rPr>
              <a:t> code=1001;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String name=“Fan”;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interface </a:t>
            </a:r>
            <a:r>
              <a:rPr lang="en-IN" dirty="0" err="1" smtClean="0">
                <a:solidFill>
                  <a:srgbClr val="7030A0"/>
                </a:solidFill>
              </a:rPr>
              <a:t>itemmethods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extends </a:t>
            </a:r>
            <a:r>
              <a:rPr lang="en-IN" dirty="0" err="1" smtClean="0">
                <a:solidFill>
                  <a:srgbClr val="7030A0"/>
                </a:solidFill>
              </a:rPr>
              <a:t>itemconstants</a:t>
            </a:r>
            <a:endParaRPr lang="en-IN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void display();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interface item </a:t>
            </a:r>
            <a:r>
              <a:rPr lang="en-IN" b="1" dirty="0" smtClean="0">
                <a:solidFill>
                  <a:srgbClr val="7030A0"/>
                </a:solidFill>
              </a:rPr>
              <a:t>extends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itemconstants</a:t>
            </a:r>
            <a:r>
              <a:rPr lang="en-IN" dirty="0" smtClean="0">
                <a:solidFill>
                  <a:srgbClr val="7030A0"/>
                </a:solidFill>
              </a:rPr>
              <a:t>, </a:t>
            </a:r>
            <a:r>
              <a:rPr lang="en-IN" dirty="0" err="1" smtClean="0">
                <a:solidFill>
                  <a:srgbClr val="7030A0"/>
                </a:solidFill>
              </a:rPr>
              <a:t>itemmethods</a:t>
            </a:r>
            <a:endParaRPr lang="en-IN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: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: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Implementing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implements </a:t>
            </a:r>
            <a:r>
              <a:rPr lang="en-IN" b="1" smtClean="0">
                <a:solidFill>
                  <a:schemeClr val="accent6">
                    <a:lumMod val="75000"/>
                  </a:schemeClr>
                </a:solidFill>
              </a:rPr>
              <a:t>interface_name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class_name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extends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super_class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implements interface1, interface2,…….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interface_n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/>
              <a:t>NOTE: This how JAVA implements Multiple Inheritance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IN" sz="3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Garbage Collection and finalize() method</a:t>
            </a:r>
            <a:endParaRPr lang="en-IN" sz="3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dirty="0" smtClean="0"/>
              <a:t>The garbage collector is a program that runs periodically checking for objects that are no longer referred by any program</a:t>
            </a:r>
          </a:p>
          <a:p>
            <a:r>
              <a:rPr lang="en-IN" dirty="0" smtClean="0"/>
              <a:t>Sometimes, the object needs to perform some actions when it is destroyed.</a:t>
            </a:r>
          </a:p>
          <a:p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. An object is holding some non-java resource such as a file handler. Then, you may want to free the resources before an object is destroyed.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Forms of implementation</a:t>
            </a:r>
            <a:endParaRPr lang="en-IN" dirty="0"/>
          </a:p>
        </p:txBody>
      </p:sp>
      <p:pic>
        <p:nvPicPr>
          <p:cNvPr id="1026" name="Picture 2" descr="C:\Users\GaikwadPC\Desktop\PPL MCQs\Multiple_inh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2062" y="1061981"/>
            <a:ext cx="6845137" cy="5262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Accessing interface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562"/>
            <a:ext cx="8229600" cy="5837238"/>
          </a:xfrm>
        </p:spPr>
        <p:txBody>
          <a:bodyPr>
            <a:normAutofit fontScale="55000" lnSpcReduction="20000"/>
          </a:bodyPr>
          <a:lstStyle/>
          <a:p>
            <a:r>
              <a:rPr lang="en-IN" sz="3800" dirty="0" smtClean="0"/>
              <a:t>Interfaces can be used to declare a set of constants used by classes that implement these interfaces</a:t>
            </a:r>
          </a:p>
          <a:p>
            <a:r>
              <a:rPr lang="en-IN" sz="3800" dirty="0" smtClean="0"/>
              <a:t>These values can be used in any method, </a:t>
            </a:r>
            <a:r>
              <a:rPr lang="en-IN" sz="3800" b="1" dirty="0" smtClean="0"/>
              <a:t>as part of any variable initialization or any expression</a:t>
            </a:r>
          </a:p>
          <a:p>
            <a:pPr>
              <a:buNone/>
            </a:pPr>
            <a:r>
              <a:rPr lang="en-IN" b="1" dirty="0" smtClean="0"/>
              <a:t>interface a</a:t>
            </a:r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err="1" smtClean="0"/>
              <a:t>int</a:t>
            </a:r>
            <a:r>
              <a:rPr lang="en-IN" b="1" dirty="0" smtClean="0"/>
              <a:t> m=10;</a:t>
            </a:r>
          </a:p>
          <a:p>
            <a:pPr>
              <a:buNone/>
            </a:pPr>
            <a:r>
              <a:rPr lang="en-IN" b="1" dirty="0" err="1" smtClean="0"/>
              <a:t>int</a:t>
            </a:r>
            <a:r>
              <a:rPr lang="en-IN" b="1" dirty="0" smtClean="0"/>
              <a:t> n=50;</a:t>
            </a:r>
          </a:p>
          <a:p>
            <a:pPr>
              <a:buNone/>
            </a:pPr>
            <a:r>
              <a:rPr lang="en-IN" b="1" dirty="0" smtClean="0"/>
              <a:t>}</a:t>
            </a:r>
          </a:p>
          <a:p>
            <a:pPr>
              <a:buNone/>
            </a:pPr>
            <a:r>
              <a:rPr lang="en-IN" b="1" dirty="0" smtClean="0"/>
              <a:t>Class A implements a</a:t>
            </a:r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  </a:t>
            </a:r>
            <a:r>
              <a:rPr lang="en-IN" b="1" dirty="0" err="1" smtClean="0"/>
              <a:t>int</a:t>
            </a:r>
            <a:r>
              <a:rPr lang="en-IN" b="1" dirty="0" smtClean="0"/>
              <a:t> x=m;</a:t>
            </a:r>
          </a:p>
          <a:p>
            <a:pPr>
              <a:buNone/>
            </a:pPr>
            <a:r>
              <a:rPr lang="en-IN" b="1" dirty="0" smtClean="0"/>
              <a:t>  void method(</a:t>
            </a:r>
            <a:r>
              <a:rPr lang="en-IN" b="1" dirty="0" err="1" smtClean="0"/>
              <a:t>int</a:t>
            </a:r>
            <a:r>
              <a:rPr lang="en-IN" b="1" dirty="0" smtClean="0"/>
              <a:t> size)</a:t>
            </a:r>
          </a:p>
          <a:p>
            <a:pPr>
              <a:buNone/>
            </a:pPr>
            <a:r>
              <a:rPr lang="en-IN" b="1" dirty="0" smtClean="0"/>
              <a:t>  if(size&lt;n)</a:t>
            </a:r>
          </a:p>
          <a:p>
            <a:pPr>
              <a:buNone/>
            </a:pPr>
            <a:r>
              <a:rPr lang="en-IN" b="1" dirty="0" smtClean="0"/>
              <a:t>  {</a:t>
            </a:r>
          </a:p>
          <a:p>
            <a:pPr>
              <a:buNone/>
            </a:pPr>
            <a:r>
              <a:rPr lang="en-IN" b="1" dirty="0" smtClean="0"/>
              <a:t>   :</a:t>
            </a:r>
          </a:p>
          <a:p>
            <a:pPr>
              <a:buNone/>
            </a:pPr>
            <a:r>
              <a:rPr lang="en-IN" b="1" dirty="0" smtClean="0"/>
              <a:t>   :</a:t>
            </a:r>
          </a:p>
          <a:p>
            <a:pPr>
              <a:buNone/>
            </a:pPr>
            <a:r>
              <a:rPr lang="en-IN" b="1" dirty="0" smtClean="0"/>
              <a:t>  } 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    interface  area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   double pi=3.14;</a:t>
            </a:r>
            <a:br>
              <a:rPr lang="en-IN" dirty="0" smtClean="0"/>
            </a:br>
            <a:r>
              <a:rPr lang="en-IN" dirty="0" smtClean="0"/>
              <a:t>   double compute(double </a:t>
            </a:r>
            <a:r>
              <a:rPr lang="en-IN" dirty="0" err="1" smtClean="0"/>
              <a:t>x,double</a:t>
            </a:r>
            <a:r>
              <a:rPr lang="en-IN" dirty="0" smtClean="0"/>
              <a:t> y);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</a:t>
            </a:r>
            <a:r>
              <a:rPr lang="en-IN" dirty="0" err="1" smtClean="0"/>
              <a:t>Rect</a:t>
            </a:r>
            <a:r>
              <a:rPr lang="en-IN" dirty="0" smtClean="0"/>
              <a:t> implements area</a:t>
            </a:r>
            <a:br>
              <a:rPr lang="en-IN" dirty="0" smtClean="0"/>
            </a:br>
            <a:r>
              <a:rPr lang="en-IN" dirty="0" smtClean="0"/>
              <a:t>{ </a:t>
            </a:r>
            <a:br>
              <a:rPr lang="en-IN" dirty="0" smtClean="0"/>
            </a:br>
            <a:r>
              <a:rPr lang="en-IN" dirty="0" smtClean="0"/>
              <a:t>public double compute(double </a:t>
            </a:r>
            <a:r>
              <a:rPr lang="en-IN" dirty="0" err="1" smtClean="0"/>
              <a:t>x,double</a:t>
            </a:r>
            <a:r>
              <a:rPr lang="en-IN" dirty="0" smtClean="0"/>
              <a:t> y)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   return x*y;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   class Tri implements area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public double compute(double </a:t>
            </a:r>
            <a:r>
              <a:rPr lang="en-IN" dirty="0" err="1" smtClean="0"/>
              <a:t>x,double</a:t>
            </a:r>
            <a:r>
              <a:rPr lang="en-IN" dirty="0" smtClean="0"/>
              <a:t> y)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   return x*y/2;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Circle implements area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public double compute(double </a:t>
            </a:r>
            <a:r>
              <a:rPr lang="en-IN" dirty="0" err="1" smtClean="0"/>
              <a:t>x,double</a:t>
            </a:r>
            <a:r>
              <a:rPr lang="en-IN" dirty="0" smtClean="0"/>
              <a:t> y)</a:t>
            </a:r>
            <a:br>
              <a:rPr lang="en-IN" dirty="0" smtClean="0"/>
            </a:b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   return pi*x*x;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/>
              <a:t>     class </a:t>
            </a:r>
            <a:r>
              <a:rPr lang="en-IN" sz="2200" dirty="0" err="1" smtClean="0"/>
              <a:t>Area_Demo</a:t>
            </a: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smtClean="0"/>
              <a:t>{</a:t>
            </a:r>
            <a:br>
              <a:rPr lang="en-IN" sz="2200" dirty="0" smtClean="0"/>
            </a:br>
            <a:r>
              <a:rPr lang="en-IN" sz="2200" dirty="0" smtClean="0"/>
              <a:t>public static void main(String </a:t>
            </a:r>
            <a:r>
              <a:rPr lang="en-IN" sz="2200" dirty="0" err="1" smtClean="0"/>
              <a:t>arg</a:t>
            </a:r>
            <a:r>
              <a:rPr lang="en-IN" sz="2200" dirty="0" smtClean="0"/>
              <a:t>[])</a:t>
            </a:r>
            <a:br>
              <a:rPr lang="en-IN" sz="2200" dirty="0" smtClean="0"/>
            </a:br>
            <a:r>
              <a:rPr lang="en-IN" sz="2200" dirty="0" smtClean="0"/>
              <a:t>{ </a:t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err="1" smtClean="0"/>
              <a:t>Rect</a:t>
            </a:r>
            <a:r>
              <a:rPr lang="en-IN" sz="2200" dirty="0" smtClean="0"/>
              <a:t> r=new </a:t>
            </a:r>
            <a:r>
              <a:rPr lang="en-IN" sz="2200" dirty="0" err="1" smtClean="0"/>
              <a:t>Rect</a:t>
            </a:r>
            <a:r>
              <a:rPr lang="en-IN" sz="2200" dirty="0" smtClean="0"/>
              <a:t>();</a:t>
            </a:r>
            <a:br>
              <a:rPr lang="en-IN" sz="2200" dirty="0" smtClean="0"/>
            </a:br>
            <a:r>
              <a:rPr lang="en-IN" sz="2200" dirty="0" smtClean="0"/>
              <a:t>Tri t=new Tri();</a:t>
            </a:r>
            <a:br>
              <a:rPr lang="en-IN" sz="2200" dirty="0" smtClean="0"/>
            </a:br>
            <a:r>
              <a:rPr lang="en-IN" sz="2200" dirty="0" smtClean="0"/>
              <a:t>Circle c=new Circle();</a:t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err="1" smtClean="0"/>
              <a:t>System.out.println</a:t>
            </a:r>
            <a:r>
              <a:rPr lang="en-IN" sz="2200" dirty="0" smtClean="0"/>
              <a:t>(“The area of rectangle is:”+</a:t>
            </a:r>
            <a:r>
              <a:rPr lang="en-IN" sz="2200" dirty="0" err="1"/>
              <a:t>r</a:t>
            </a:r>
            <a:r>
              <a:rPr lang="en-IN" sz="2200" dirty="0" err="1" smtClean="0"/>
              <a:t>.compute</a:t>
            </a:r>
            <a:r>
              <a:rPr lang="en-IN" sz="2200" dirty="0" smtClean="0"/>
              <a:t>(10,20));</a:t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err="1" smtClean="0"/>
              <a:t>System.out.println</a:t>
            </a:r>
            <a:r>
              <a:rPr lang="en-IN" sz="2200" dirty="0" smtClean="0"/>
              <a:t>(“The area of Triangle  is :”+</a:t>
            </a:r>
            <a:r>
              <a:rPr lang="en-IN" sz="2200" dirty="0" err="1"/>
              <a:t>t</a:t>
            </a:r>
            <a:r>
              <a:rPr lang="en-IN" sz="2200" dirty="0" err="1" smtClean="0"/>
              <a:t>.compute</a:t>
            </a:r>
            <a:r>
              <a:rPr lang="en-IN" sz="2200" dirty="0" smtClean="0"/>
              <a:t>(10,12));</a:t>
            </a:r>
            <a:br>
              <a:rPr lang="en-IN" sz="2200" dirty="0" smtClean="0"/>
            </a:br>
            <a:r>
              <a:rPr lang="en-IN" sz="2200" dirty="0" smtClean="0"/>
              <a:t/>
            </a:r>
            <a:br>
              <a:rPr lang="en-IN" sz="2200" dirty="0" smtClean="0"/>
            </a:br>
            <a:r>
              <a:rPr lang="en-IN" sz="2200" dirty="0" err="1" smtClean="0"/>
              <a:t>System.out.println</a:t>
            </a:r>
            <a:r>
              <a:rPr lang="en-IN" sz="2200" dirty="0" smtClean="0"/>
              <a:t>(“The area of Circle  is :”+</a:t>
            </a:r>
            <a:r>
              <a:rPr lang="en-IN" sz="2200" dirty="0" err="1"/>
              <a:t>c</a:t>
            </a:r>
            <a:r>
              <a:rPr lang="en-IN" sz="2200" dirty="0" err="1" smtClean="0"/>
              <a:t>.compute</a:t>
            </a:r>
            <a:r>
              <a:rPr lang="en-IN" sz="2200" dirty="0" smtClean="0"/>
              <a:t>(10,12));</a:t>
            </a:r>
            <a:br>
              <a:rPr lang="en-IN" sz="2200" dirty="0" smtClean="0"/>
            </a:br>
            <a:r>
              <a:rPr lang="en-IN" sz="2200" dirty="0" smtClean="0"/>
              <a:t>}</a:t>
            </a:r>
            <a:br>
              <a:rPr lang="en-IN" sz="2200" dirty="0" smtClean="0"/>
            </a:br>
            <a:r>
              <a:rPr lang="en-IN" sz="2200" dirty="0" smtClean="0"/>
              <a:t>}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91200"/>
          </a:xfrm>
        </p:spPr>
        <p:txBody>
          <a:bodyPr>
            <a:normAutofit lnSpcReduction="10000"/>
          </a:bodyPr>
          <a:lstStyle/>
          <a:p>
            <a:r>
              <a:rPr lang="en-IN" sz="3000" dirty="0" smtClean="0"/>
              <a:t>To handles such situation java provides a mechanism called “</a:t>
            </a:r>
            <a:r>
              <a:rPr lang="en-IN" sz="3000" i="1" dirty="0" smtClean="0">
                <a:solidFill>
                  <a:schemeClr val="accent1">
                    <a:lumMod val="75000"/>
                  </a:schemeClr>
                </a:solidFill>
              </a:rPr>
              <a:t>finalization</a:t>
            </a:r>
            <a:r>
              <a:rPr lang="en-IN" sz="3000" dirty="0" smtClean="0"/>
              <a:t>”.</a:t>
            </a:r>
          </a:p>
          <a:p>
            <a:r>
              <a:rPr lang="en-IN" sz="3000" dirty="0" smtClean="0"/>
              <a:t>Using this, we can 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specify certain actions</a:t>
            </a:r>
            <a:r>
              <a:rPr lang="en-IN" sz="3000" dirty="0" smtClean="0"/>
              <a:t>, which will occur 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just</a:t>
            </a:r>
            <a:r>
              <a:rPr lang="en-IN" sz="3000" dirty="0" smtClean="0"/>
              <a:t> 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before object is reclaimed by the garbage collector</a:t>
            </a:r>
            <a:r>
              <a:rPr lang="en-IN" sz="3000" dirty="0" smtClean="0"/>
              <a:t>.</a:t>
            </a:r>
          </a:p>
          <a:p>
            <a:r>
              <a:rPr lang="en-IN" sz="3000" dirty="0" smtClean="0"/>
              <a:t>Java run-time calls the 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finalize() method </a:t>
            </a:r>
            <a:r>
              <a:rPr lang="en-IN" sz="3000" dirty="0" smtClean="0"/>
              <a:t>when it is about to recycle an object of that class.</a:t>
            </a:r>
          </a:p>
          <a:p>
            <a:r>
              <a:rPr lang="en-IN" sz="3000" dirty="0" smtClean="0"/>
              <a:t>To add </a:t>
            </a:r>
            <a:r>
              <a:rPr lang="en-IN" sz="3000" dirty="0" err="1" smtClean="0"/>
              <a:t>finalizer</a:t>
            </a:r>
            <a:r>
              <a:rPr lang="en-IN" sz="3000" dirty="0" smtClean="0"/>
              <a:t> to a class, simply override and define the finalize() method(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actually defined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lang.Object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class</a:t>
            </a:r>
            <a:r>
              <a:rPr lang="en-IN" sz="3000" dirty="0" smtClean="0"/>
              <a:t>).</a:t>
            </a:r>
          </a:p>
          <a:p>
            <a:r>
              <a:rPr lang="en-IN" sz="3000" b="1" dirty="0" smtClean="0">
                <a:solidFill>
                  <a:schemeClr val="accent2">
                    <a:lumMod val="75000"/>
                  </a:schemeClr>
                </a:solidFill>
              </a:rPr>
              <a:t>But we cannot predict when the garbage collection will run….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IN" dirty="0" smtClean="0"/>
              <a:t>What is Unreferenced object?</a:t>
            </a:r>
          </a:p>
          <a:p>
            <a:pPr>
              <a:buNone/>
            </a:pPr>
            <a:r>
              <a:rPr lang="en-IN" dirty="0" smtClean="0"/>
              <a:t>1. By </a:t>
            </a:r>
            <a:r>
              <a:rPr lang="en-IN" dirty="0" err="1" smtClean="0"/>
              <a:t>nulling</a:t>
            </a:r>
            <a:r>
              <a:rPr lang="en-IN" dirty="0" smtClean="0"/>
              <a:t> the reference:</a:t>
            </a:r>
          </a:p>
          <a:p>
            <a:pPr>
              <a:buNone/>
            </a:pPr>
            <a:r>
              <a:rPr lang="en-IN" dirty="0" smtClean="0"/>
              <a:t>     A </a:t>
            </a:r>
            <a:r>
              <a:rPr lang="en-IN" dirty="0" err="1" smtClean="0"/>
              <a:t>a</a:t>
            </a:r>
            <a:r>
              <a:rPr lang="en-IN" dirty="0" smtClean="0"/>
              <a:t> = new A();</a:t>
            </a:r>
          </a:p>
          <a:p>
            <a:pPr>
              <a:buNone/>
            </a:pPr>
            <a:r>
              <a:rPr lang="en-IN" dirty="0" smtClean="0"/>
              <a:t>     a=null;</a:t>
            </a:r>
          </a:p>
          <a:p>
            <a:pPr>
              <a:buNone/>
            </a:pPr>
            <a:r>
              <a:rPr lang="en-IN" dirty="0" smtClean="0"/>
              <a:t>2. By assigning ref. to another object:</a:t>
            </a:r>
          </a:p>
          <a:p>
            <a:pPr>
              <a:buNone/>
            </a:pPr>
            <a:r>
              <a:rPr lang="en-IN" dirty="0" smtClean="0"/>
              <a:t>     A a1 =new A();</a:t>
            </a:r>
          </a:p>
          <a:p>
            <a:pPr>
              <a:buNone/>
            </a:pPr>
            <a:r>
              <a:rPr lang="en-IN" dirty="0" smtClean="0"/>
              <a:t>     a= a1;</a:t>
            </a:r>
          </a:p>
          <a:p>
            <a:pPr>
              <a:buNone/>
            </a:pPr>
            <a:r>
              <a:rPr lang="en-IN" dirty="0" smtClean="0"/>
              <a:t>3. By anonymous object:</a:t>
            </a:r>
          </a:p>
          <a:p>
            <a:pPr>
              <a:buNone/>
            </a:pPr>
            <a:r>
              <a:rPr lang="en-IN" dirty="0" smtClean="0"/>
              <a:t>     new A();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Defining finalize() method: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protected void finalize()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 //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cleaning activity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}</a:t>
            </a:r>
          </a:p>
          <a:p>
            <a:pPr>
              <a:buNone/>
            </a:pP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3091</Words>
  <Application>Microsoft Office PowerPoint</Application>
  <PresentationFormat>On-screen Show (4:3)</PresentationFormat>
  <Paragraphs>678</Paragraphs>
  <Slides>64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Class and methods</vt:lpstr>
      <vt:lpstr>Slide 2</vt:lpstr>
      <vt:lpstr>More than one classes</vt:lpstr>
      <vt:lpstr>File name</vt:lpstr>
      <vt:lpstr>Assigning object reference variables</vt:lpstr>
      <vt:lpstr>Garbage Collection and finalize() method</vt:lpstr>
      <vt:lpstr>Slide 7</vt:lpstr>
      <vt:lpstr>Slide 8</vt:lpstr>
      <vt:lpstr>Slide 9</vt:lpstr>
      <vt:lpstr>Argument Passing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Access Control on variables and methods</vt:lpstr>
      <vt:lpstr>Slide 24</vt:lpstr>
      <vt:lpstr>Final variables, methods and classes</vt:lpstr>
      <vt:lpstr>Slide 26</vt:lpstr>
      <vt:lpstr>Slide 27</vt:lpstr>
      <vt:lpstr>Variable length arguments</vt:lpstr>
      <vt:lpstr>Slide 29</vt:lpstr>
      <vt:lpstr>Slide 30</vt:lpstr>
      <vt:lpstr>Inheritance in Java</vt:lpstr>
      <vt:lpstr>Using “super”</vt:lpstr>
      <vt:lpstr>Slide 33</vt:lpstr>
      <vt:lpstr>Slide 34</vt:lpstr>
      <vt:lpstr>Slide 35</vt:lpstr>
      <vt:lpstr>Slide 36</vt:lpstr>
      <vt:lpstr>Slide 37</vt:lpstr>
      <vt:lpstr>Slide 38</vt:lpstr>
      <vt:lpstr>Multi-Level Hierarchy</vt:lpstr>
      <vt:lpstr>Method overriding</vt:lpstr>
      <vt:lpstr>Slide 41</vt:lpstr>
      <vt:lpstr>Dynamic method dispatch</vt:lpstr>
      <vt:lpstr>Slide 43</vt:lpstr>
      <vt:lpstr>Slide 44</vt:lpstr>
      <vt:lpstr>Slide 45</vt:lpstr>
      <vt:lpstr>Packages and Interfaces</vt:lpstr>
      <vt:lpstr>JAVA API packages</vt:lpstr>
      <vt:lpstr>Slide 48</vt:lpstr>
      <vt:lpstr>Ways of accessing Classes in Packages</vt:lpstr>
      <vt:lpstr>Creating packages</vt:lpstr>
      <vt:lpstr>Using packages</vt:lpstr>
      <vt:lpstr>Slide 52</vt:lpstr>
      <vt:lpstr>Hiding classes (access protection)</vt:lpstr>
      <vt:lpstr>Slide 54</vt:lpstr>
      <vt:lpstr>Interfaces</vt:lpstr>
      <vt:lpstr>Slide 56</vt:lpstr>
      <vt:lpstr>interface vs abstract class</vt:lpstr>
      <vt:lpstr>Extending interfaces</vt:lpstr>
      <vt:lpstr>Implementing Interfaces</vt:lpstr>
      <vt:lpstr>Forms of implementation</vt:lpstr>
      <vt:lpstr>Accessing interface variables</vt:lpstr>
      <vt:lpstr>Slide 62</vt:lpstr>
      <vt:lpstr>Slide 63</vt:lpstr>
      <vt:lpstr>Slide 64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and finalize() method</dc:title>
  <dc:creator>GaikwadPC</dc:creator>
  <cp:lastModifiedBy>Admin</cp:lastModifiedBy>
  <cp:revision>441</cp:revision>
  <dcterms:created xsi:type="dcterms:W3CDTF">2006-08-16T00:00:00Z</dcterms:created>
  <dcterms:modified xsi:type="dcterms:W3CDTF">2019-11-15T05:51:22Z</dcterms:modified>
</cp:coreProperties>
</file>