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326" r:id="rId4"/>
    <p:sldId id="286" r:id="rId5"/>
    <p:sldId id="287" r:id="rId6"/>
    <p:sldId id="302" r:id="rId7"/>
    <p:sldId id="288" r:id="rId8"/>
    <p:sldId id="329" r:id="rId9"/>
    <p:sldId id="290" r:id="rId10"/>
    <p:sldId id="291" r:id="rId11"/>
    <p:sldId id="292" r:id="rId12"/>
    <p:sldId id="293" r:id="rId13"/>
    <p:sldId id="301" r:id="rId14"/>
    <p:sldId id="303" r:id="rId15"/>
    <p:sldId id="305" r:id="rId16"/>
    <p:sldId id="306" r:id="rId17"/>
    <p:sldId id="304" r:id="rId18"/>
    <p:sldId id="330" r:id="rId19"/>
    <p:sldId id="331" r:id="rId20"/>
    <p:sldId id="332" r:id="rId21"/>
    <p:sldId id="327" r:id="rId22"/>
    <p:sldId id="328" r:id="rId23"/>
    <p:sldId id="336" r:id="rId24"/>
    <p:sldId id="337" r:id="rId25"/>
    <p:sldId id="346" r:id="rId26"/>
    <p:sldId id="347" r:id="rId27"/>
    <p:sldId id="348" r:id="rId28"/>
    <p:sldId id="349" r:id="rId29"/>
    <p:sldId id="350" r:id="rId30"/>
    <p:sldId id="351" r:id="rId31"/>
    <p:sldId id="353" r:id="rId32"/>
    <p:sldId id="354" r:id="rId33"/>
    <p:sldId id="355" r:id="rId34"/>
    <p:sldId id="356" r:id="rId35"/>
    <p:sldId id="357" r:id="rId36"/>
    <p:sldId id="359" r:id="rId37"/>
    <p:sldId id="358" r:id="rId38"/>
    <p:sldId id="333" r:id="rId39"/>
    <p:sldId id="334" r:id="rId40"/>
    <p:sldId id="335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52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057" autoAdjust="0"/>
    <p:restoredTop sz="94660"/>
  </p:normalViewPr>
  <p:slideViewPr>
    <p:cSldViewPr>
      <p:cViewPr varScale="1">
        <p:scale>
          <a:sx n="68" d="100"/>
          <a:sy n="68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PanelExample.java" TargetMode="External"/><Relationship Id="rId2" Type="http://schemas.openxmlformats.org/officeDocument/2006/relationships/hyperlink" Target="AWTProgram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GuiApp1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DeliApp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ouseListenerExample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ouseListenerExample2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ouseMotionListenerExample.jav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KeyListenerExample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Border.jav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yGridLayout.jav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yFlowLayout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BoxLayoutExample1.jav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Applet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Applet is a small Java program used for Internet computing</a:t>
            </a:r>
          </a:p>
          <a:p>
            <a:r>
              <a:rPr lang="en-IN" dirty="0" smtClean="0"/>
              <a:t>It runs over the Internet using a web browser or on </a:t>
            </a:r>
            <a:r>
              <a:rPr lang="en-IN" dirty="0" err="1" smtClean="0"/>
              <a:t>AppletViewer</a:t>
            </a:r>
            <a:endParaRPr lang="en-IN" dirty="0" smtClean="0"/>
          </a:p>
          <a:p>
            <a:r>
              <a:rPr lang="en-IN" dirty="0" smtClean="0"/>
              <a:t>Local applet: Developed locally and stored locally</a:t>
            </a:r>
          </a:p>
          <a:p>
            <a:r>
              <a:rPr lang="en-IN" dirty="0" smtClean="0"/>
              <a:t>Remote applet: Developed by someone else &amp; stored on remote system connected to the Internet</a:t>
            </a:r>
          </a:p>
          <a:p>
            <a:r>
              <a:rPr lang="en-IN" dirty="0" smtClean="0"/>
              <a:t>Download it onto your system via the Internet</a:t>
            </a:r>
            <a:r>
              <a:rPr lang="en-IN" sz="2400" dirty="0" smtClean="0"/>
              <a:t>(using its URL)</a:t>
            </a:r>
            <a:r>
              <a:rPr lang="en-IN" dirty="0" smtClean="0"/>
              <a:t> and run it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Creating the required web page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&lt;Head&gt;</a:t>
            </a:r>
          </a:p>
          <a:p>
            <a:pPr>
              <a:buNone/>
            </a:pPr>
            <a:r>
              <a:rPr lang="en-IN" dirty="0" smtClean="0"/>
              <a:t>&lt;title&gt;……………&lt;/title&gt;</a:t>
            </a:r>
          </a:p>
          <a:p>
            <a:pPr>
              <a:buNone/>
            </a:pPr>
            <a:r>
              <a:rPr lang="en-IN" dirty="0" smtClean="0"/>
              <a:t>&lt;/head&gt;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&lt;applet&gt;&lt;/applet&gt;</a:t>
            </a:r>
          </a:p>
          <a:p>
            <a:pPr>
              <a:buNone/>
            </a:pP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Preparing the &lt;applet&gt; tag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&lt;applet code=“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NewApplet.class</a:t>
            </a:r>
            <a:r>
              <a:rPr lang="en-IN" dirty="0" smtClean="0"/>
              <a:t>”</a:t>
            </a:r>
          </a:p>
          <a:p>
            <a:pPr>
              <a:buNone/>
            </a:pPr>
            <a:r>
              <a:rPr lang="en-IN" dirty="0" smtClean="0"/>
              <a:t>  width= “400” </a:t>
            </a:r>
          </a:p>
          <a:p>
            <a:pPr>
              <a:buNone/>
            </a:pPr>
            <a:r>
              <a:rPr lang="en-IN" dirty="0" smtClean="0"/>
              <a:t>  height=“200”&gt;</a:t>
            </a:r>
          </a:p>
          <a:p>
            <a:pPr>
              <a:buNone/>
            </a:pPr>
            <a:r>
              <a:rPr lang="en-IN" dirty="0" smtClean="0"/>
              <a:t>&lt;/applet&gt;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sz="3300" b="1" dirty="0" err="1">
                <a:solidFill>
                  <a:srgbClr val="7030A0"/>
                </a:solidFill>
              </a:rPr>
              <a:t>E</a:t>
            </a:r>
            <a:r>
              <a:rPr lang="en-IN" sz="3300" b="1" dirty="0" err="1" smtClean="0">
                <a:solidFill>
                  <a:srgbClr val="7030A0"/>
                </a:solidFill>
              </a:rPr>
              <a:t>ncorporate</a:t>
            </a:r>
            <a:r>
              <a:rPr lang="en-IN" sz="3300" b="1" dirty="0" smtClean="0">
                <a:solidFill>
                  <a:srgbClr val="7030A0"/>
                </a:solidFill>
              </a:rPr>
              <a:t> the &lt;APPLET&gt; tag into the web page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b="1" dirty="0" smtClean="0"/>
              <a:t>&lt;applet code=“</a:t>
            </a:r>
            <a:r>
              <a:rPr lang="en-IN" b="1" dirty="0" err="1" smtClean="0"/>
              <a:t>NewApplet.class</a:t>
            </a:r>
            <a:r>
              <a:rPr lang="en-IN" b="1" dirty="0" smtClean="0"/>
              <a:t>” width= “400” height=“200”&gt;</a:t>
            </a:r>
          </a:p>
          <a:p>
            <a:pPr>
              <a:buNone/>
            </a:pPr>
            <a:r>
              <a:rPr lang="en-IN" b="1" dirty="0" smtClean="0"/>
              <a:t>&lt;/applet&gt;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199"/>
            <a:ext cx="8229600" cy="792162"/>
          </a:xfrm>
        </p:spPr>
        <p:txBody>
          <a:bodyPr/>
          <a:lstStyle/>
          <a:p>
            <a:r>
              <a:rPr lang="en-IN" b="1" dirty="0" smtClean="0"/>
              <a:t>How to compile and run Applet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6362"/>
            <a:ext cx="8229600" cy="5139802"/>
          </a:xfrm>
        </p:spPr>
        <p:txBody>
          <a:bodyPr/>
          <a:lstStyle/>
          <a:p>
            <a:r>
              <a:rPr lang="en-IN" dirty="0" smtClean="0"/>
              <a:t>Compile the Java applet code(.java file) as: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  </a:t>
            </a:r>
            <a:r>
              <a:rPr lang="en-IN" dirty="0" err="1" smtClean="0">
                <a:solidFill>
                  <a:srgbClr val="7030A0"/>
                </a:solidFill>
              </a:rPr>
              <a:t>javac</a:t>
            </a:r>
            <a:r>
              <a:rPr lang="en-IN" dirty="0" smtClean="0">
                <a:solidFill>
                  <a:srgbClr val="7030A0"/>
                </a:solidFill>
              </a:rPr>
              <a:t> NewApplet.java</a:t>
            </a:r>
          </a:p>
          <a:p>
            <a:r>
              <a:rPr lang="en-IN" dirty="0" smtClean="0"/>
              <a:t>Run the applet as: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appletviewer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MyApplet.html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303317"/>
            <a:ext cx="4648200" cy="3249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 smtClean="0"/>
              <a:t>Applet to draw shapes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3400" dirty="0" smtClean="0"/>
              <a:t>import </a:t>
            </a:r>
            <a:r>
              <a:rPr lang="en-IN" sz="3400" dirty="0" err="1" smtClean="0"/>
              <a:t>java.applet</a:t>
            </a:r>
            <a:r>
              <a:rPr lang="en-IN" sz="3400" dirty="0" smtClean="0"/>
              <a:t>.*;</a:t>
            </a:r>
          </a:p>
          <a:p>
            <a:pPr>
              <a:buNone/>
            </a:pPr>
            <a:r>
              <a:rPr lang="en-IN" sz="3400" dirty="0" smtClean="0"/>
              <a:t>import java.awt.*;</a:t>
            </a:r>
          </a:p>
          <a:p>
            <a:pPr>
              <a:buNone/>
            </a:pPr>
            <a:r>
              <a:rPr lang="en-IN" sz="3400" dirty="0" smtClean="0"/>
              <a:t>public class </a:t>
            </a:r>
            <a:r>
              <a:rPr lang="en-IN" sz="3400" dirty="0" err="1" smtClean="0"/>
              <a:t>DrawLet</a:t>
            </a:r>
            <a:r>
              <a:rPr lang="en-IN" sz="3400" dirty="0" smtClean="0"/>
              <a:t> extends Applet</a:t>
            </a:r>
          </a:p>
          <a:p>
            <a:pPr>
              <a:buNone/>
            </a:pPr>
            <a:r>
              <a:rPr lang="en-IN" sz="3400" dirty="0" smtClean="0"/>
              <a:t>{</a:t>
            </a:r>
          </a:p>
          <a:p>
            <a:pPr>
              <a:buNone/>
            </a:pPr>
            <a:r>
              <a:rPr lang="en-IN" sz="3400" dirty="0" smtClean="0"/>
              <a:t> public void paint(Graphics g)</a:t>
            </a:r>
          </a:p>
          <a:p>
            <a:pPr>
              <a:buNone/>
            </a:pPr>
            <a:r>
              <a:rPr lang="en-IN" sz="3400" dirty="0" smtClean="0"/>
              <a:t> {</a:t>
            </a:r>
          </a:p>
          <a:p>
            <a:pPr>
              <a:buNone/>
            </a:pPr>
            <a:r>
              <a:rPr lang="en-IN" sz="3400" dirty="0" smtClean="0"/>
              <a:t>  </a:t>
            </a:r>
            <a:r>
              <a:rPr lang="en-IN" sz="3400" dirty="0" err="1" smtClean="0"/>
              <a:t>g.drawLine</a:t>
            </a:r>
            <a:r>
              <a:rPr lang="en-IN" sz="3400" dirty="0" smtClean="0"/>
              <a:t>(20,30,150,30);</a:t>
            </a:r>
          </a:p>
          <a:p>
            <a:pPr>
              <a:buNone/>
            </a:pPr>
            <a:r>
              <a:rPr lang="en-IN" sz="3400" dirty="0" smtClean="0"/>
              <a:t>  </a:t>
            </a:r>
            <a:r>
              <a:rPr lang="en-IN" sz="3400" dirty="0" err="1" smtClean="0"/>
              <a:t>g.drawRect</a:t>
            </a:r>
            <a:r>
              <a:rPr lang="en-IN" sz="3400" dirty="0" smtClean="0"/>
              <a:t>(20,35,100,35);</a:t>
            </a:r>
          </a:p>
          <a:p>
            <a:pPr>
              <a:buNone/>
            </a:pPr>
            <a:r>
              <a:rPr lang="en-IN" sz="3400" dirty="0" smtClean="0"/>
              <a:t>  </a:t>
            </a:r>
            <a:r>
              <a:rPr lang="en-IN" sz="3400" dirty="0" err="1" smtClean="0"/>
              <a:t>g.drawOval</a:t>
            </a:r>
            <a:r>
              <a:rPr lang="en-IN" sz="3400" dirty="0" smtClean="0"/>
              <a:t>(20,35,100,35);</a:t>
            </a:r>
          </a:p>
          <a:p>
            <a:pPr>
              <a:buNone/>
            </a:pPr>
            <a:r>
              <a:rPr lang="en-IN" sz="3400" dirty="0" smtClean="0"/>
              <a:t>  </a:t>
            </a:r>
            <a:r>
              <a:rPr lang="en-IN" sz="3400" dirty="0" err="1" smtClean="0"/>
              <a:t>g.fillRect</a:t>
            </a:r>
            <a:r>
              <a:rPr lang="en-IN" sz="3400" dirty="0" smtClean="0"/>
              <a:t>(30,150,100,50);</a:t>
            </a:r>
          </a:p>
          <a:p>
            <a:pPr>
              <a:buNone/>
            </a:pPr>
            <a:r>
              <a:rPr lang="en-IN" sz="3400" dirty="0" smtClean="0"/>
              <a:t>  </a:t>
            </a:r>
            <a:r>
              <a:rPr lang="en-IN" sz="3400" dirty="0" err="1" smtClean="0"/>
              <a:t>g.fillOval</a:t>
            </a:r>
            <a:r>
              <a:rPr lang="en-IN" sz="3400" dirty="0" smtClean="0"/>
              <a:t>(30,100,50,50);</a:t>
            </a:r>
          </a:p>
          <a:p>
            <a:pPr>
              <a:buNone/>
            </a:pPr>
            <a:r>
              <a:rPr lang="en-IN" sz="3400" dirty="0" smtClean="0"/>
              <a:t> }</a:t>
            </a:r>
          </a:p>
          <a:p>
            <a:pPr>
              <a:buNone/>
            </a:pPr>
            <a:r>
              <a:rPr lang="en-IN" sz="3400" dirty="0" smtClean="0"/>
              <a:t>}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2438400"/>
            <a:ext cx="4343400" cy="305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 smtClean="0"/>
              <a:t>Passing Parameters to Applets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We can pass parameters from the HTML code to the Applet code using the &lt;PARAM&gt; tag</a:t>
            </a:r>
          </a:p>
          <a:p>
            <a:pPr>
              <a:buNone/>
            </a:pPr>
            <a:r>
              <a:rPr lang="en-IN" dirty="0" smtClean="0"/>
              <a:t>&lt;html&gt;</a:t>
            </a:r>
          </a:p>
          <a:p>
            <a:pPr>
              <a:buNone/>
            </a:pPr>
            <a:r>
              <a:rPr lang="en-IN" dirty="0" smtClean="0"/>
              <a:t>&lt;body&gt;</a:t>
            </a:r>
          </a:p>
          <a:p>
            <a:pPr>
              <a:buNone/>
            </a:pPr>
            <a:r>
              <a:rPr lang="en-IN" dirty="0" smtClean="0"/>
              <a:t>&lt;applet code=</a:t>
            </a:r>
            <a:r>
              <a:rPr lang="en-IN" dirty="0" err="1" smtClean="0"/>
              <a:t>NewApplet.class</a:t>
            </a:r>
            <a:r>
              <a:rPr lang="en-IN" dirty="0" smtClean="0"/>
              <a:t> width= 400 height=200&gt;</a:t>
            </a:r>
          </a:p>
          <a:p>
            <a:pPr>
              <a:buNone/>
            </a:pPr>
            <a:r>
              <a:rPr lang="en-IN" b="1" dirty="0" smtClean="0"/>
              <a:t> &lt;</a:t>
            </a:r>
            <a:r>
              <a:rPr lang="en-IN" b="1" dirty="0" err="1" smtClean="0"/>
              <a:t>Param</a:t>
            </a:r>
            <a:r>
              <a:rPr lang="en-IN" b="1" dirty="0" smtClean="0"/>
              <a:t> name=“</a:t>
            </a:r>
            <a:r>
              <a:rPr lang="en-IN" b="1" dirty="0" err="1" smtClean="0"/>
              <a:t>str</a:t>
            </a:r>
            <a:r>
              <a:rPr lang="en-IN" b="1" dirty="0" smtClean="0"/>
              <a:t>” value=“Java”&gt;</a:t>
            </a:r>
          </a:p>
          <a:p>
            <a:pPr>
              <a:buNone/>
            </a:pPr>
            <a:r>
              <a:rPr lang="en-IN" dirty="0" smtClean="0"/>
              <a:t>&lt;/applet&gt;</a:t>
            </a:r>
          </a:p>
          <a:p>
            <a:pPr>
              <a:buNone/>
            </a:pPr>
            <a:r>
              <a:rPr lang="en-IN" dirty="0" smtClean="0"/>
              <a:t>&lt;/body&gt;</a:t>
            </a:r>
          </a:p>
          <a:p>
            <a:pPr>
              <a:buNone/>
            </a:pPr>
            <a:r>
              <a:rPr lang="en-IN" dirty="0" smtClean="0"/>
              <a:t>&lt;/html&gt;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java.applet</a:t>
            </a:r>
            <a:r>
              <a:rPr lang="en-IN" dirty="0" smtClean="0"/>
              <a:t>.*;</a:t>
            </a:r>
          </a:p>
          <a:p>
            <a:pPr>
              <a:buNone/>
            </a:pPr>
            <a:r>
              <a:rPr lang="en-IN" dirty="0" smtClean="0"/>
              <a:t>import java.awt.*;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public class </a:t>
            </a:r>
            <a:r>
              <a:rPr lang="en-IN" dirty="0" err="1" smtClean="0"/>
              <a:t>NewApplet</a:t>
            </a:r>
            <a:r>
              <a:rPr lang="en-IN" dirty="0" smtClean="0"/>
              <a:t> extends Applet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String s;</a:t>
            </a:r>
          </a:p>
          <a:p>
            <a:pPr>
              <a:buNone/>
            </a:pPr>
            <a:r>
              <a:rPr lang="en-IN" dirty="0" smtClean="0"/>
              <a:t>	public void init()</a:t>
            </a:r>
          </a:p>
          <a:p>
            <a:pPr>
              <a:buNone/>
            </a:pPr>
            <a:r>
              <a:rPr lang="en-IN" dirty="0" smtClean="0"/>
              <a:t>	{     </a:t>
            </a:r>
          </a:p>
          <a:p>
            <a:pPr>
              <a:buNone/>
            </a:pPr>
            <a:r>
              <a:rPr lang="en-IN" dirty="0" smtClean="0"/>
              <a:t> 	 </a:t>
            </a:r>
            <a:r>
              <a:rPr lang="en-IN" b="1" dirty="0" smtClean="0"/>
              <a:t>s= </a:t>
            </a:r>
            <a:r>
              <a:rPr lang="en-IN" b="1" dirty="0" err="1" smtClean="0"/>
              <a:t>getParameter</a:t>
            </a:r>
            <a:r>
              <a:rPr lang="en-IN" b="1" dirty="0" smtClean="0"/>
              <a:t>(“</a:t>
            </a:r>
            <a:r>
              <a:rPr lang="en-IN" b="1" dirty="0" err="1" smtClean="0"/>
              <a:t>str</a:t>
            </a:r>
            <a:r>
              <a:rPr lang="en-IN" b="1" dirty="0" smtClean="0"/>
              <a:t>”);</a:t>
            </a:r>
          </a:p>
          <a:p>
            <a:pPr>
              <a:buNone/>
            </a:pPr>
            <a:r>
              <a:rPr lang="en-IN" b="1" dirty="0" smtClean="0"/>
              <a:t> 	 s=“Hello”+s;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	</a:t>
            </a:r>
          </a:p>
          <a:p>
            <a:pPr>
              <a:buNone/>
            </a:pPr>
            <a:r>
              <a:rPr lang="en-IN" dirty="0" smtClean="0"/>
              <a:t>	public void paint(Graphics g)</a:t>
            </a:r>
          </a:p>
          <a:p>
            <a:pPr>
              <a:buNone/>
            </a:pPr>
            <a:r>
              <a:rPr lang="en-IN" dirty="0" smtClean="0"/>
              <a:t>	{</a:t>
            </a:r>
          </a:p>
          <a:p>
            <a:pPr>
              <a:buNone/>
            </a:pPr>
            <a:r>
              <a:rPr lang="en-IN" dirty="0" smtClean="0"/>
              <a:t>		g. </a:t>
            </a:r>
            <a:r>
              <a:rPr lang="en-IN" dirty="0" err="1" smtClean="0"/>
              <a:t>drawString</a:t>
            </a:r>
            <a:r>
              <a:rPr lang="en-IN" dirty="0" smtClean="0"/>
              <a:t>(s,10,100);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828800"/>
            <a:ext cx="47244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 smtClean="0"/>
              <a:t>How to interact with user?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IN" sz="3900" dirty="0" smtClean="0"/>
              <a:t>Classes from java.awt like </a:t>
            </a:r>
            <a:r>
              <a:rPr lang="en-IN" sz="3900" dirty="0" err="1" smtClean="0">
                <a:solidFill>
                  <a:srgbClr val="7030A0"/>
                </a:solidFill>
              </a:rPr>
              <a:t>TextField</a:t>
            </a:r>
            <a:r>
              <a:rPr lang="en-IN" sz="3900" dirty="0" smtClean="0">
                <a:solidFill>
                  <a:srgbClr val="7030A0"/>
                </a:solidFill>
              </a:rPr>
              <a:t>, Button, Label,…etc. </a:t>
            </a:r>
            <a:r>
              <a:rPr lang="en-IN" sz="3900" dirty="0" smtClean="0"/>
              <a:t>can be used to interact with the user</a:t>
            </a:r>
          </a:p>
          <a:p>
            <a:pPr>
              <a:buNone/>
            </a:pPr>
            <a:endParaRPr lang="en-IN" sz="3900" dirty="0" smtClean="0"/>
          </a:p>
          <a:p>
            <a:r>
              <a:rPr lang="en-IN" sz="3900" dirty="0" smtClean="0">
                <a:solidFill>
                  <a:schemeClr val="accent6">
                    <a:lumMod val="75000"/>
                  </a:schemeClr>
                </a:solidFill>
              </a:rPr>
              <a:t>Step to build interactive applet: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900" dirty="0" smtClean="0"/>
              <a:t>In init():</a:t>
            </a:r>
          </a:p>
          <a:p>
            <a:pPr marL="514350" indent="-514350"/>
            <a:r>
              <a:rPr lang="en-IN" sz="3900" dirty="0" smtClean="0"/>
              <a:t>create objects for all the components</a:t>
            </a:r>
          </a:p>
          <a:p>
            <a:pPr marL="514350" indent="-514350"/>
            <a:r>
              <a:rPr lang="en-IN" sz="3900" dirty="0"/>
              <a:t>initialize the </a:t>
            </a:r>
            <a:r>
              <a:rPr lang="en-IN" sz="3900" dirty="0" smtClean="0"/>
              <a:t>object</a:t>
            </a:r>
          </a:p>
          <a:p>
            <a:pPr marL="514350" indent="-514350"/>
            <a:r>
              <a:rPr lang="en-IN" sz="3900" dirty="0" smtClean="0"/>
              <a:t>add them to the display area ( i.e. container)</a:t>
            </a:r>
          </a:p>
          <a:p>
            <a:pPr marL="514350" indent="-514350">
              <a:buNone/>
            </a:pPr>
            <a:endParaRPr lang="en-IN" sz="3900" dirty="0" smtClean="0"/>
          </a:p>
          <a:p>
            <a:pPr marL="514350" indent="-514350">
              <a:buNone/>
            </a:pPr>
            <a:r>
              <a:rPr lang="en-IN" sz="3900" dirty="0" smtClean="0"/>
              <a:t>2.	In the paint() method, perform operations on the given data and display the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"/>
            <a:ext cx="4953000" cy="59737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/>
              <a:t>import </a:t>
            </a:r>
            <a:r>
              <a:rPr lang="en-IN" dirty="0" err="1"/>
              <a:t>java.applet</a:t>
            </a:r>
            <a:r>
              <a:rPr lang="en-IN" dirty="0"/>
              <a:t>.*;</a:t>
            </a:r>
          </a:p>
          <a:p>
            <a:pPr>
              <a:buNone/>
            </a:pPr>
            <a:r>
              <a:rPr lang="en-IN" dirty="0"/>
              <a:t>import </a:t>
            </a:r>
            <a:r>
              <a:rPr lang="en-IN" dirty="0" err="1"/>
              <a:t>java.awt</a:t>
            </a:r>
            <a:r>
              <a:rPr lang="en-IN" dirty="0"/>
              <a:t>.*;</a:t>
            </a:r>
          </a:p>
          <a:p>
            <a:pPr>
              <a:buNone/>
            </a:pPr>
            <a:r>
              <a:rPr lang="en-IN" dirty="0"/>
              <a:t>public class </a:t>
            </a:r>
            <a:r>
              <a:rPr lang="en-IN" dirty="0" err="1"/>
              <a:t>UserLet</a:t>
            </a:r>
            <a:r>
              <a:rPr lang="en-IN" dirty="0"/>
              <a:t> extends Applet</a:t>
            </a:r>
          </a:p>
          <a:p>
            <a:pPr>
              <a:buNone/>
            </a:pPr>
            <a:r>
              <a:rPr lang="en-IN" dirty="0"/>
              <a:t>{ 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TextField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t1,t2;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	Label l1,l2;</a:t>
            </a:r>
          </a:p>
          <a:p>
            <a:pPr>
              <a:buNone/>
            </a:pPr>
            <a:r>
              <a:rPr lang="en-IN" dirty="0"/>
              <a:t>public void </a:t>
            </a:r>
            <a:r>
              <a:rPr lang="en-IN" dirty="0" err="1"/>
              <a:t>init</a:t>
            </a:r>
            <a:r>
              <a:rPr lang="en-IN" dirty="0"/>
              <a:t>()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t1=new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TextField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(8);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t2=new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TextField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(8);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 l1=new Label(“Number 1”);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l2=new Label(“Number 2”);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62208"/>
            <a:ext cx="3733800" cy="57451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>
                <a:solidFill>
                  <a:srgbClr val="7030A0"/>
                </a:solidFill>
              </a:rPr>
              <a:t>add(l1);</a:t>
            </a:r>
          </a:p>
          <a:p>
            <a:pPr>
              <a:buNone/>
            </a:pPr>
            <a:r>
              <a:rPr lang="en-IN" dirty="0">
                <a:solidFill>
                  <a:srgbClr val="7030A0"/>
                </a:solidFill>
              </a:rPr>
              <a:t>add(t1);</a:t>
            </a:r>
          </a:p>
          <a:p>
            <a:pPr>
              <a:buNone/>
            </a:pPr>
            <a:r>
              <a:rPr lang="en-IN" dirty="0">
                <a:solidFill>
                  <a:srgbClr val="7030A0"/>
                </a:solidFill>
              </a:rPr>
              <a:t>add(l2);</a:t>
            </a:r>
          </a:p>
          <a:p>
            <a:pPr>
              <a:buNone/>
            </a:pPr>
            <a:r>
              <a:rPr lang="en-IN" dirty="0">
                <a:solidFill>
                  <a:srgbClr val="7030A0"/>
                </a:solidFill>
              </a:rPr>
              <a:t>add(t2);</a:t>
            </a:r>
          </a:p>
          <a:p>
            <a:pPr>
              <a:buNone/>
            </a:pPr>
            <a:r>
              <a:rPr lang="en-IN" i="1" dirty="0" err="1" smtClean="0">
                <a:solidFill>
                  <a:schemeClr val="accent2">
                    <a:lumMod val="75000"/>
                  </a:schemeClr>
                </a:solidFill>
              </a:rPr>
              <a:t>setBackground</a:t>
            </a:r>
            <a:r>
              <a:rPr lang="en-IN" i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IN" i="1" dirty="0" err="1" smtClean="0">
                <a:solidFill>
                  <a:schemeClr val="accent2">
                    <a:lumMod val="75000"/>
                  </a:schemeClr>
                </a:solidFill>
              </a:rPr>
              <a:t>Color.yellow</a:t>
            </a:r>
            <a:r>
              <a:rPr lang="en-IN" i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IN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14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403860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public void start</a:t>
            </a:r>
            <a:r>
              <a:rPr lang="en-IN" b="1" dirty="0" smtClean="0"/>
              <a:t>()</a:t>
            </a:r>
          </a:p>
          <a:p>
            <a:pPr>
              <a:buNone/>
            </a:pPr>
            <a:r>
              <a:rPr lang="en-IN" b="1" dirty="0" smtClean="0"/>
              <a:t>{ </a:t>
            </a:r>
            <a:endParaRPr lang="en-IN" b="1" dirty="0"/>
          </a:p>
          <a:p>
            <a:pPr>
              <a:buNone/>
            </a:pPr>
            <a:r>
              <a:rPr lang="en-IN" b="1" dirty="0"/>
              <a:t>String s1,s2,s3;</a:t>
            </a:r>
          </a:p>
          <a:p>
            <a:pPr>
              <a:buNone/>
            </a:pPr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x,y,z</a:t>
            </a:r>
            <a:r>
              <a:rPr lang="en-IN" b="1" dirty="0"/>
              <a:t>;</a:t>
            </a:r>
          </a:p>
          <a:p>
            <a:pPr>
              <a:buNone/>
            </a:pPr>
            <a:r>
              <a:rPr lang="en-IN" b="1" dirty="0"/>
              <a:t>s1=t1.getText();</a:t>
            </a:r>
          </a:p>
          <a:p>
            <a:pPr>
              <a:buNone/>
            </a:pPr>
            <a:r>
              <a:rPr lang="en-IN" b="1" dirty="0"/>
              <a:t>s2=t2.getText();</a:t>
            </a:r>
          </a:p>
          <a:p>
            <a:pPr>
              <a:buNone/>
            </a:pPr>
            <a:r>
              <a:rPr lang="en-IN" b="1" dirty="0"/>
              <a:t>x=</a:t>
            </a:r>
            <a:r>
              <a:rPr lang="en-IN" b="1" dirty="0" err="1"/>
              <a:t>Integer.parseInt</a:t>
            </a:r>
            <a:r>
              <a:rPr lang="en-IN" b="1" dirty="0"/>
              <a:t>(s1);</a:t>
            </a:r>
          </a:p>
          <a:p>
            <a:pPr>
              <a:buNone/>
            </a:pPr>
            <a:r>
              <a:rPr lang="en-IN" b="1" dirty="0"/>
              <a:t>y=</a:t>
            </a:r>
            <a:r>
              <a:rPr lang="en-IN" b="1" dirty="0" err="1"/>
              <a:t>Integer.parseInt</a:t>
            </a:r>
            <a:r>
              <a:rPr lang="en-IN" b="1" dirty="0"/>
              <a:t>(s2);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z=</a:t>
            </a:r>
            <a:r>
              <a:rPr lang="en-IN" b="1" dirty="0" err="1"/>
              <a:t>x+y</a:t>
            </a:r>
            <a:r>
              <a:rPr lang="en-IN" b="1" dirty="0"/>
              <a:t>;</a:t>
            </a:r>
          </a:p>
          <a:p>
            <a:pPr>
              <a:buNone/>
            </a:pPr>
            <a:r>
              <a:rPr lang="en-IN" b="1" dirty="0"/>
              <a:t>s3=</a:t>
            </a:r>
            <a:r>
              <a:rPr lang="en-IN" b="1" dirty="0" err="1"/>
              <a:t>String.valueOf</a:t>
            </a:r>
            <a:r>
              <a:rPr lang="en-IN" b="1" dirty="0"/>
              <a:t>(z);</a:t>
            </a:r>
          </a:p>
          <a:p>
            <a:pPr>
              <a:buNone/>
            </a:pPr>
            <a:r>
              <a:rPr lang="en-IN" b="1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457200"/>
            <a:ext cx="4419600" cy="5668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/>
              <a:t>public void paint(Graphics g)</a:t>
            </a:r>
          </a:p>
          <a:p>
            <a:pPr>
              <a:buNone/>
            </a:pPr>
            <a:r>
              <a:rPr lang="en-IN" b="1" dirty="0"/>
              <a:t> {</a:t>
            </a:r>
          </a:p>
          <a:p>
            <a:pPr>
              <a:buNone/>
            </a:pPr>
            <a:r>
              <a:rPr lang="en-IN" b="1" dirty="0" err="1"/>
              <a:t>g.drawString</a:t>
            </a:r>
            <a:r>
              <a:rPr lang="en-IN" b="1" dirty="0"/>
              <a:t>(“The Sum is</a:t>
            </a:r>
            <a:r>
              <a:rPr lang="en-IN" b="1" dirty="0" smtClean="0"/>
              <a:t>:” ,</a:t>
            </a:r>
            <a:r>
              <a:rPr lang="en-IN" b="1" dirty="0"/>
              <a:t>10, 100);</a:t>
            </a:r>
          </a:p>
          <a:p>
            <a:pPr>
              <a:buNone/>
            </a:pPr>
            <a:r>
              <a:rPr lang="en-IN" b="1" dirty="0" err="1"/>
              <a:t>g.drawString</a:t>
            </a:r>
            <a:r>
              <a:rPr lang="en-IN" b="1" dirty="0"/>
              <a:t>(s3, 20, 100);</a:t>
            </a:r>
          </a:p>
          <a:p>
            <a:pPr>
              <a:buNone/>
            </a:pPr>
            <a:r>
              <a:rPr lang="en-IN" b="1" dirty="0" smtClean="0"/>
              <a:t>}</a:t>
            </a:r>
            <a:endParaRPr lang="en-IN" b="1" dirty="0"/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public </a:t>
            </a:r>
            <a:r>
              <a:rPr lang="en-IN" b="1" dirty="0" err="1"/>
              <a:t>boolean</a:t>
            </a:r>
            <a:r>
              <a:rPr lang="en-IN" b="1" dirty="0"/>
              <a:t> action(Event </a:t>
            </a:r>
            <a:r>
              <a:rPr lang="en-IN" b="1" dirty="0" smtClean="0"/>
              <a:t>e, Object </a:t>
            </a:r>
            <a:r>
              <a:rPr lang="en-IN" b="1" dirty="0"/>
              <a:t>o)</a:t>
            </a:r>
          </a:p>
          <a:p>
            <a:pPr>
              <a:buNone/>
            </a:pPr>
            <a:r>
              <a:rPr lang="en-IN" b="1" dirty="0"/>
              <a:t>{</a:t>
            </a:r>
          </a:p>
          <a:p>
            <a:pPr>
              <a:buNone/>
            </a:pPr>
            <a:r>
              <a:rPr lang="en-IN" b="1" dirty="0"/>
              <a:t>  repaint();</a:t>
            </a:r>
          </a:p>
          <a:p>
            <a:pPr>
              <a:buNone/>
            </a:pPr>
            <a:r>
              <a:rPr lang="en-IN" b="1" dirty="0"/>
              <a:t>return true;</a:t>
            </a:r>
          </a:p>
          <a:p>
            <a:pPr>
              <a:buNone/>
            </a:pPr>
            <a:r>
              <a:rPr lang="en-IN" b="1" dirty="0"/>
              <a:t>}</a:t>
            </a:r>
          </a:p>
          <a:p>
            <a:pPr>
              <a:buNone/>
            </a:pPr>
            <a:r>
              <a:rPr lang="en-IN" b="1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84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Applets </a:t>
            </a:r>
            <a:r>
              <a:rPr lang="en-IN" i="1" dirty="0" err="1" smtClean="0"/>
              <a:t>vs</a:t>
            </a:r>
            <a:r>
              <a:rPr lang="en-IN" dirty="0" smtClean="0"/>
              <a:t>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Applications are standalone &amp; can be full-fledged java programs.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Applet is not a full-fledge program, they can handle only a task at hand.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Applets do not have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main()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methods.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Instead, when an applet is loaded, it calls certain methods of Applet class to start and execute the applet code.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Stand alone applications can run independently.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Applet runs from within the browser using the HTML’s &lt;applet&gt; tag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Applet cannot read from or write to files in the local computer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Applets cannot communicate with other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"/>
            <a:ext cx="6781800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4016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b="1" dirty="0" smtClean="0"/>
              <a:t>Repainting Request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 applet writes to a window only when paint() method is called.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But the what when the applet needs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redraw something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?, may be based on users interaction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repaint()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method is called when the information displayed in applet window has to be updated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When repaint() method is called, the runtime system internally calls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update()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method for applet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The update() method by default calls the paint() method again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97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data to be displayed </a:t>
            </a:r>
            <a:r>
              <a:rPr lang="en-US" dirty="0" smtClean="0">
                <a:solidFill>
                  <a:srgbClr val="7030A0"/>
                </a:solidFill>
              </a:rPr>
              <a:t>when repaint() is called can be </a:t>
            </a:r>
            <a:r>
              <a:rPr lang="en-US" b="1" dirty="0" smtClean="0">
                <a:solidFill>
                  <a:srgbClr val="7030A0"/>
                </a:solidFill>
              </a:rPr>
              <a:t>stored in a String variable </a:t>
            </a:r>
            <a:r>
              <a:rPr lang="en-US" dirty="0" smtClean="0">
                <a:solidFill>
                  <a:srgbClr val="7030A0"/>
                </a:solidFill>
              </a:rPr>
              <a:t>and can be printed by calling the </a:t>
            </a:r>
            <a:r>
              <a:rPr lang="en-US" b="1" dirty="0" err="1" smtClean="0">
                <a:solidFill>
                  <a:srgbClr val="7030A0"/>
                </a:solidFill>
              </a:rPr>
              <a:t>drawString</a:t>
            </a:r>
            <a:r>
              <a:rPr lang="en-US" b="1" dirty="0" smtClean="0">
                <a:solidFill>
                  <a:srgbClr val="7030A0"/>
                </a:solidFill>
              </a:rPr>
              <a:t>() method </a:t>
            </a:r>
            <a:r>
              <a:rPr lang="en-US" dirty="0" smtClean="0">
                <a:solidFill>
                  <a:srgbClr val="7030A0"/>
                </a:solidFill>
              </a:rPr>
              <a:t>from the paint() method</a:t>
            </a:r>
          </a:p>
          <a:p>
            <a:r>
              <a:rPr lang="en-US" dirty="0" smtClean="0"/>
              <a:t>Ways to call repaint():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oid repaint():  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//Entire window is updated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oid repaint(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left,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top,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width,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height) 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// specified pixels are repainted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00B050"/>
                </a:solidFill>
              </a:rPr>
              <a:t>void </a:t>
            </a:r>
            <a:r>
              <a:rPr lang="en-US" dirty="0" smtClean="0">
                <a:solidFill>
                  <a:srgbClr val="00B050"/>
                </a:solidFill>
              </a:rPr>
              <a:t>repaint(long </a:t>
            </a:r>
            <a:r>
              <a:rPr lang="en-US" dirty="0" err="1" smtClean="0">
                <a:solidFill>
                  <a:srgbClr val="00B050"/>
                </a:solidFill>
              </a:rPr>
              <a:t>max_delay</a:t>
            </a:r>
            <a:r>
              <a:rPr lang="en-US" dirty="0" smtClean="0">
                <a:solidFill>
                  <a:srgbClr val="00B050"/>
                </a:solidFill>
              </a:rPr>
              <a:t>)  </a:t>
            </a:r>
            <a:r>
              <a:rPr lang="en-US" sz="2800" dirty="0">
                <a:solidFill>
                  <a:srgbClr val="00B050"/>
                </a:solidFill>
              </a:rPr>
              <a:t>// </a:t>
            </a:r>
            <a:r>
              <a:rPr lang="en-US" sz="2800" dirty="0" smtClean="0">
                <a:solidFill>
                  <a:srgbClr val="00B050"/>
                </a:solidFill>
              </a:rPr>
              <a:t>repaint comes into effect after specified time delay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rgbClr val="7030A0"/>
              </a:solidFill>
            </a:endParaRPr>
          </a:p>
          <a:p>
            <a:pPr>
              <a:buFontTx/>
              <a:buChar char="-"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654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Can we create standalone GUI applications in Java ??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7275488" cy="491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hlinkClick r:id="rId2" action="ppaction://hlinkfile"/>
              </a:rPr>
              <a:t>AWT Programming</a:t>
            </a:r>
            <a:r>
              <a:rPr lang="en-US" b="1" dirty="0" smtClean="0"/>
              <a:t> for Frame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hlinkClick r:id="rId3" action="ppaction://hlinkfile"/>
              </a:rPr>
              <a:t>Java AWT Panel Example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1602989"/>
            <a:ext cx="5653087" cy="472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/>
              <a:t>Event Handling in 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Event handling in Java can either be </a:t>
            </a:r>
            <a:r>
              <a:rPr lang="en-US" b="1" dirty="0" smtClean="0"/>
              <a:t>general event handling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(i.e. not specific to any component)</a:t>
            </a:r>
          </a:p>
          <a:p>
            <a:pPr>
              <a:buNone/>
            </a:pP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  <a:hlinkClick r:id="rId2" action="ppaction://hlinkfile"/>
              </a:rPr>
              <a:t>  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hlinkClick r:id="rId2" action="ppaction://hlinkfile"/>
              </a:rPr>
              <a:t>GUI Event Handling</a:t>
            </a: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				OR</a:t>
            </a:r>
          </a:p>
          <a:p>
            <a:r>
              <a:rPr lang="en-US" dirty="0" smtClean="0"/>
              <a:t>Event handling can be </a:t>
            </a:r>
            <a:r>
              <a:rPr lang="en-US" b="1" dirty="0" smtClean="0"/>
              <a:t>specific to any component</a:t>
            </a:r>
          </a:p>
          <a:p>
            <a:pPr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Event </a:t>
            </a:r>
            <a:r>
              <a:rPr lang="en-US" dirty="0" smtClean="0"/>
              <a:t>is an object representing the occurred event</a:t>
            </a:r>
          </a:p>
          <a:p>
            <a:r>
              <a:rPr lang="en-US" i="1" dirty="0" smtClean="0"/>
              <a:t>Event Source </a:t>
            </a:r>
            <a:r>
              <a:rPr lang="en-US" dirty="0" smtClean="0"/>
              <a:t>is an object that generates the event</a:t>
            </a:r>
          </a:p>
          <a:p>
            <a:r>
              <a:rPr lang="en-US" dirty="0" smtClean="0"/>
              <a:t>Any Source </a:t>
            </a:r>
            <a:r>
              <a:rPr lang="en-US" sz="2800" dirty="0" smtClean="0"/>
              <a:t>(</a:t>
            </a:r>
            <a:r>
              <a:rPr lang="en-US" sz="2800" dirty="0" err="1" smtClean="0"/>
              <a:t>eg</a:t>
            </a:r>
            <a:r>
              <a:rPr lang="en-US" sz="2800" dirty="0" smtClean="0"/>
              <a:t>. </a:t>
            </a:r>
            <a:r>
              <a:rPr lang="en-US" sz="2800" dirty="0" err="1" smtClean="0"/>
              <a:t>textfield</a:t>
            </a:r>
            <a:r>
              <a:rPr lang="en-US" sz="2800" dirty="0" smtClean="0"/>
              <a:t>, button, key, mouse, etc.) </a:t>
            </a:r>
            <a:r>
              <a:rPr lang="en-US" dirty="0" smtClean="0"/>
              <a:t>can generate more than one events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source</a:t>
            </a:r>
            <a:r>
              <a:rPr lang="en-US" dirty="0" smtClean="0"/>
              <a:t> has to register with an </a:t>
            </a:r>
            <a:r>
              <a:rPr lang="en-US" i="1" dirty="0" smtClean="0"/>
              <a:t>event listener</a:t>
            </a:r>
          </a:p>
          <a:p>
            <a:r>
              <a:rPr lang="en-US" dirty="0" smtClean="0"/>
              <a:t>The appropriate </a:t>
            </a:r>
            <a:r>
              <a:rPr lang="en-US" i="1" dirty="0" smtClean="0"/>
              <a:t>Event Listeners </a:t>
            </a:r>
            <a:r>
              <a:rPr lang="en-US" dirty="0" smtClean="0"/>
              <a:t> are notified when an event occurs</a:t>
            </a:r>
          </a:p>
          <a:p>
            <a:r>
              <a:rPr lang="en-US" dirty="0" smtClean="0"/>
              <a:t>Any 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Event Listener </a:t>
            </a:r>
            <a:r>
              <a:rPr lang="en-US" dirty="0" smtClean="0"/>
              <a:t>must be registered with one or more sources and it must implement some method for receiving &amp; processing that event’s notification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public void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Listener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Listener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Let's assume an Invigilator is monitoring his/her students</a:t>
            </a:r>
          </a:p>
          <a:p>
            <a:r>
              <a:rPr lang="en-US" dirty="0" smtClean="0"/>
              <a:t>Invigilator will keeps monitoring his students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(which means he has started to observe them waiting for an Event to happen, this is what an </a:t>
            </a:r>
            <a:r>
              <a:rPr lang="en-US" b="1" i="1" dirty="0" err="1" smtClean="0">
                <a:solidFill>
                  <a:schemeClr val="accent4">
                    <a:lumMod val="75000"/>
                  </a:schemeClr>
                </a:solidFill>
              </a:rPr>
              <a:t>ActionListener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does).</a:t>
            </a:r>
          </a:p>
          <a:p>
            <a:r>
              <a:rPr lang="en-US" dirty="0" smtClean="0"/>
              <a:t>If the Invigilator catches a students cheating, he will take action to the event (</a:t>
            </a:r>
            <a:r>
              <a:rPr lang="en-US" b="1" i="1" dirty="0" err="1" smtClean="0">
                <a:solidFill>
                  <a:schemeClr val="accent3">
                    <a:lumMod val="75000"/>
                  </a:schemeClr>
                </a:solidFill>
              </a:rPr>
              <a:t>ActionEvent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ActionEvent</a:t>
            </a:r>
            <a:r>
              <a:rPr lang="en-US" dirty="0" smtClean="0"/>
              <a:t>: generated when a button is pressed, a list item is double-clicked or a menu item is selected</a:t>
            </a: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AdjustmentEvent</a:t>
            </a:r>
            <a:r>
              <a:rPr lang="en-US" dirty="0" smtClean="0"/>
              <a:t>: when scroll bar is manipulated</a:t>
            </a: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ItemEvent</a:t>
            </a:r>
            <a:r>
              <a:rPr lang="en-US" dirty="0" smtClean="0"/>
              <a:t>: when a check box or item list is clicked</a:t>
            </a: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MouseEvent</a:t>
            </a:r>
            <a:r>
              <a:rPr lang="en-US" dirty="0" smtClean="0"/>
              <a:t>: when a mouse is dragged, moved, clicked, pressed or released</a:t>
            </a: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TextEvent</a:t>
            </a:r>
            <a:r>
              <a:rPr lang="en-US" dirty="0" smtClean="0"/>
              <a:t>: when the value of a </a:t>
            </a:r>
            <a:r>
              <a:rPr lang="en-US" dirty="0" err="1" smtClean="0"/>
              <a:t>TextField</a:t>
            </a:r>
            <a:r>
              <a:rPr lang="en-US" dirty="0" smtClean="0"/>
              <a:t> or </a:t>
            </a:r>
            <a:r>
              <a:rPr lang="en-US" dirty="0" err="1" smtClean="0"/>
              <a:t>TextArea</a:t>
            </a:r>
            <a:r>
              <a:rPr lang="en-US" dirty="0" smtClean="0"/>
              <a:t> is changed</a:t>
            </a: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KeyEvent</a:t>
            </a:r>
            <a:r>
              <a:rPr lang="en-US" dirty="0" smtClean="0"/>
              <a:t>: when input is received from the keyboard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ActionListener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:  </a:t>
            </a:r>
            <a:r>
              <a:rPr lang="en-US" dirty="0" smtClean="0"/>
              <a:t>this interface has an </a:t>
            </a:r>
            <a:r>
              <a:rPr lang="en-US" i="1" dirty="0" err="1" smtClean="0"/>
              <a:t>actionPerformed</a:t>
            </a:r>
            <a:r>
              <a:rPr lang="en-US" dirty="0" smtClean="0"/>
              <a:t>() method that is invoked when an action event occurs.</a:t>
            </a: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AdjustmentListener</a:t>
            </a: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AdjustmentListener</a:t>
            </a:r>
            <a:endParaRPr lang="en-US" dirty="0" smtClean="0"/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ItemListener</a:t>
            </a:r>
            <a:endParaRPr lang="en-US" dirty="0" smtClean="0"/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MouseListener</a:t>
            </a:r>
            <a:endParaRPr lang="en-US" dirty="0" smtClean="0"/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TextListener</a:t>
            </a:r>
            <a:endParaRPr lang="en-US" dirty="0" smtClean="0"/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KeyListener</a:t>
            </a:r>
            <a:endParaRPr lang="en-US" dirty="0" smtClean="0"/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Applets cannot run any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other program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or access any resource from the local system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Applets cannot use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libraries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of the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programming languages.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Applications can use them through native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178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 err="1" smtClean="0">
                <a:hlinkClick r:id="rId2" action="ppaction://hlinkfile"/>
              </a:rPr>
              <a:t>ActionListener</a:t>
            </a:r>
            <a:r>
              <a:rPr lang="en-US" b="1" dirty="0" smtClean="0"/>
              <a:t> Example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MouseListener</a:t>
            </a:r>
            <a:r>
              <a:rPr lang="en-US" b="1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Java </a:t>
            </a:r>
            <a:r>
              <a:rPr lang="en-US" dirty="0" err="1" smtClean="0"/>
              <a:t>MouseListener</a:t>
            </a:r>
            <a:r>
              <a:rPr lang="en-US" dirty="0" smtClean="0"/>
              <a:t> is notified whenever you change the state of mouse. </a:t>
            </a:r>
          </a:p>
          <a:p>
            <a:r>
              <a:rPr lang="en-US" dirty="0" smtClean="0"/>
              <a:t>It is notified against </a:t>
            </a:r>
            <a:r>
              <a:rPr lang="en-US" dirty="0" err="1" smtClean="0"/>
              <a:t>MouseEvent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MouseListener</a:t>
            </a:r>
            <a:r>
              <a:rPr lang="en-US" dirty="0" smtClean="0"/>
              <a:t> interface is found in </a:t>
            </a:r>
            <a:r>
              <a:rPr lang="en-US" dirty="0" err="1" smtClean="0"/>
              <a:t>java.awt.event</a:t>
            </a:r>
            <a:r>
              <a:rPr lang="en-US" dirty="0" smtClean="0"/>
              <a:t> package. </a:t>
            </a:r>
          </a:p>
          <a:p>
            <a:r>
              <a:rPr lang="en-US" dirty="0" smtClean="0"/>
              <a:t>It has five methods: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public abstract void 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mouseClicked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MouseEvent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 e);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 abstract void 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mouseEntered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MouseEvent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 e); 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public abstract void 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mouseExited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MouseEvent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 e);  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 abstract void 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mousePressed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MouseEvent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 e);  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public abstract void 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mouseReleased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MouseEvent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 e);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 err="1" smtClean="0">
                <a:hlinkClick r:id="rId2" action="ppaction://hlinkfile"/>
              </a:rPr>
              <a:t>MouseListenerExample</a:t>
            </a: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066800"/>
            <a:ext cx="5105400" cy="512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b="1" dirty="0" err="1" smtClean="0">
                <a:hlinkClick r:id="rId2" action="ppaction://hlinkfile"/>
              </a:rPr>
              <a:t>MouseListener</a:t>
            </a:r>
            <a:r>
              <a:rPr lang="en-US" b="1" dirty="0" smtClean="0">
                <a:hlinkClick r:id="rId2" action="ppaction://hlinkfile"/>
              </a:rPr>
              <a:t> to print Blue Dots with clicked inside the frame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676400"/>
            <a:ext cx="4572000" cy="451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MouseMotionListener</a:t>
            </a:r>
            <a:r>
              <a:rPr lang="en-US" b="1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The Java </a:t>
            </a:r>
            <a:r>
              <a:rPr lang="en-US" dirty="0" err="1" smtClean="0"/>
              <a:t>MouseMotionListener</a:t>
            </a:r>
            <a:r>
              <a:rPr lang="en-US" dirty="0" smtClean="0"/>
              <a:t> is notified whenever you move or drag mouse.</a:t>
            </a:r>
          </a:p>
          <a:p>
            <a:r>
              <a:rPr lang="en-US" dirty="0" smtClean="0"/>
              <a:t>It has two methods:</a:t>
            </a: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public abstract void 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mouseDragged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MouseEvent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 e);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 abstract void 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mouseMoved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MouseEvent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 e); 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hlinkClick r:id="rId2" action="ppaction://hlinkfile"/>
              </a:rPr>
              <a:t>MouseMotionListener</a:t>
            </a:r>
            <a:r>
              <a:rPr lang="en-US" b="1" dirty="0" smtClean="0">
                <a:hlinkClick r:id="rId2" action="ppaction://hlinkfile"/>
              </a:rPr>
              <a:t> Example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990600"/>
            <a:ext cx="5181600" cy="520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KeyListener</a:t>
            </a:r>
            <a:r>
              <a:rPr lang="en-US" b="1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Java </a:t>
            </a:r>
            <a:r>
              <a:rPr lang="en-US" dirty="0" err="1" smtClean="0"/>
              <a:t>KeyListener</a:t>
            </a:r>
            <a:r>
              <a:rPr lang="en-US" dirty="0" smtClean="0"/>
              <a:t> is notified whenever you change the state of any key. </a:t>
            </a:r>
          </a:p>
          <a:p>
            <a:r>
              <a:rPr lang="en-US" dirty="0" smtClean="0"/>
              <a:t>It is notified against </a:t>
            </a:r>
            <a:r>
              <a:rPr lang="en-US" dirty="0" err="1" smtClean="0"/>
              <a:t>KeyEvent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three methods:</a:t>
            </a: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public abstract void 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keyPressed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KeyEvent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 e);  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public abstract void 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keyReleased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KeyEvent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 e);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public abstract void 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keyTyped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KeyEvent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 e);</a:t>
            </a:r>
          </a:p>
          <a:p>
            <a:pPr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/>
              <a:t>Constants of </a:t>
            </a:r>
            <a:r>
              <a:rPr lang="en-US" dirty="0" err="1" smtClean="0"/>
              <a:t>KeyEvent</a:t>
            </a:r>
            <a:r>
              <a:rPr lang="en-US" dirty="0" smtClean="0"/>
              <a:t> class:</a:t>
            </a:r>
          </a:p>
          <a:p>
            <a:pPr>
              <a:buNone/>
            </a:pPr>
            <a:r>
              <a:rPr lang="en-US" b="1" dirty="0" err="1" smtClean="0">
                <a:solidFill>
                  <a:schemeClr val="accent4">
                    <a:lumMod val="75000"/>
                  </a:schemeClr>
                </a:solidFill>
              </a:rPr>
              <a:t>KeyEvent.VK_LEFT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KeyEvent.VK_PAGE_UP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KeyEvent.VK_UP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	     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KeyEvent.VK_F2      …..etc.</a:t>
            </a:r>
          </a:p>
          <a:p>
            <a:pPr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hlinkClick r:id="rId2" action="ppaction://hlinkfile"/>
              </a:rPr>
              <a:t>KeyListener</a:t>
            </a:r>
            <a:r>
              <a:rPr lang="en-US" b="1" dirty="0" smtClean="0">
                <a:hlinkClick r:id="rId2" action="ppaction://hlinkfile"/>
              </a:rPr>
              <a:t> Example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19200"/>
            <a:ext cx="4920207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Transition: AWT to Swing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AWT supports limited graphical Interface </a:t>
            </a:r>
            <a:r>
              <a:rPr lang="en-US" sz="2800" dirty="0" smtClean="0"/>
              <a:t>(those which are supported by the underlying O.S.)</a:t>
            </a:r>
          </a:p>
          <a:p>
            <a:r>
              <a:rPr lang="en-US" dirty="0" smtClean="0"/>
              <a:t>Thus, AWT the </a:t>
            </a:r>
            <a:r>
              <a:rPr lang="en-US" b="1" dirty="0" smtClean="0"/>
              <a:t>look &amp; feel </a:t>
            </a:r>
            <a:r>
              <a:rPr lang="en-US" dirty="0" smtClean="0"/>
              <a:t>of a component is </a:t>
            </a:r>
            <a:r>
              <a:rPr lang="en-US" b="1" dirty="0" smtClean="0"/>
              <a:t>defined by the platform</a:t>
            </a:r>
            <a:r>
              <a:rPr lang="en-US" dirty="0" smtClean="0"/>
              <a:t>, not by Java</a:t>
            </a:r>
          </a:p>
          <a:p>
            <a:r>
              <a:rPr lang="en-US" dirty="0" smtClean="0"/>
              <a:t>The AWT classes use the native code to present any component, hence are </a:t>
            </a:r>
            <a:r>
              <a:rPr lang="en-US" i="1" dirty="0" smtClean="0"/>
              <a:t>heavyweight</a:t>
            </a:r>
          </a:p>
          <a:p>
            <a:r>
              <a:rPr lang="en-US" i="1" dirty="0" smtClean="0"/>
              <a:t>Heavyweight</a:t>
            </a:r>
            <a:r>
              <a:rPr lang="en-US" dirty="0" smtClean="0"/>
              <a:t> components induce many restrictions such as rectangular and opaque appearance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 is AWT obsolete ??</a:t>
            </a:r>
          </a:p>
          <a:p>
            <a:r>
              <a:rPr lang="en-US" dirty="0" smtClean="0"/>
              <a:t>Swing does not replace AWT, but it is built on the AWT</a:t>
            </a:r>
          </a:p>
          <a:p>
            <a:r>
              <a:rPr lang="en-US" dirty="0" smtClean="0"/>
              <a:t>All other mechanisms such as </a:t>
            </a:r>
            <a:r>
              <a:rPr lang="en-US" b="1" dirty="0" smtClean="0"/>
              <a:t>event handling still remain the same</a:t>
            </a:r>
            <a:r>
              <a:rPr lang="en-US" dirty="0" smtClean="0"/>
              <a:t> in Swing as well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Swing has just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separated the look &amp; feel of any component from the logic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of that component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This is to make the component’s look &amp; feel customizable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(which remains same across platforms)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, while keeping the functionality the same.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Steps in building Applets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Build the .java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the .class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Design a web page using &lt;HTML&gt; tag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Prepare the &lt;APPLET&gt; tag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Incorporate the &lt;APPLET&gt; tag into the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the .html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Test the applet code over the browser or </a:t>
            </a:r>
            <a:r>
              <a:rPr lang="en-IN" dirty="0" err="1" smtClean="0"/>
              <a:t>appletviewer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 smtClean="0"/>
              <a:t>Java </a:t>
            </a:r>
            <a:r>
              <a:rPr lang="en-US" b="1" dirty="0" err="1" smtClean="0"/>
              <a:t>LayoutManagers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LayoutManagers</a:t>
            </a:r>
            <a:r>
              <a:rPr lang="en-US" dirty="0" smtClean="0"/>
              <a:t> are used to arrange components in a particular manner.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java.awt.BorderLayout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java.awt.FlowLayout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java.awt.GridLayout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java.awt.CardLayout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java.awt.GridBagLayout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javax.swing.BoxLayout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javax.swing.GroupLayout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javax.swing.ScrollPaneLayout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javax.swing.SpringLayout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BorderLayout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BorderLayout</a:t>
            </a:r>
            <a:r>
              <a:rPr lang="en-US" dirty="0" smtClean="0"/>
              <a:t> is used to arrange the components in five regions: </a:t>
            </a:r>
            <a:r>
              <a:rPr lang="en-US" b="1" dirty="0" smtClean="0"/>
              <a:t>north, south, east, west and center. </a:t>
            </a:r>
          </a:p>
          <a:p>
            <a:r>
              <a:rPr lang="en-US" dirty="0" smtClean="0"/>
              <a:t>Each region (area) may contain one component only.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public static final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NORTH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public static final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SOUTH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public static final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EAST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public static final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WEST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public static final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CENTER 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err="1" smtClean="0">
                <a:hlinkClick r:id="rId2" action="ppaction://hlinkfile"/>
              </a:rPr>
              <a:t>BorderLayout</a:t>
            </a:r>
            <a:r>
              <a:rPr lang="en-US" dirty="0" smtClean="0">
                <a:hlinkClick r:id="rId2" action="ppaction://hlinkfile"/>
              </a:rPr>
              <a:t> Example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143000"/>
            <a:ext cx="533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GridLayout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GridLayout</a:t>
            </a:r>
            <a:r>
              <a:rPr lang="en-US" dirty="0" smtClean="0"/>
              <a:t> is used to arrange the components in rectangular grid. </a:t>
            </a:r>
          </a:p>
          <a:p>
            <a:r>
              <a:rPr lang="en-US" dirty="0" smtClean="0"/>
              <a:t>One component is displayed in each rectangle.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Constructors of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GridLayout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class: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err="1" smtClean="0"/>
              <a:t>GridLayout</a:t>
            </a:r>
            <a:r>
              <a:rPr lang="en-US" sz="2600" b="1" dirty="0" smtClean="0"/>
              <a:t>():</a:t>
            </a:r>
            <a:r>
              <a:rPr lang="en-US" sz="2600" dirty="0" smtClean="0"/>
              <a:t> creates a grid layout with one column per component in a row.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err="1" smtClean="0"/>
              <a:t>GridLayout</a:t>
            </a:r>
            <a:r>
              <a:rPr lang="en-US" sz="2600" b="1" dirty="0" smtClean="0"/>
              <a:t>(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rows, 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columns):</a:t>
            </a:r>
            <a:r>
              <a:rPr lang="en-US" sz="2600" dirty="0" smtClean="0"/>
              <a:t> creates a grid layout with the given rows and columns but no gaps between the 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err="1" smtClean="0"/>
              <a:t>GridLayout</a:t>
            </a:r>
            <a:r>
              <a:rPr lang="en-US" sz="2600" b="1" dirty="0" smtClean="0"/>
              <a:t>(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rows, 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columns, 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hgap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vgap</a:t>
            </a:r>
            <a:r>
              <a:rPr lang="en-US" sz="2600" b="1" dirty="0" smtClean="0"/>
              <a:t>):</a:t>
            </a:r>
            <a:r>
              <a:rPr lang="en-US" sz="2600" dirty="0" smtClean="0"/>
              <a:t> creates a grid layout with the given rows and columns </a:t>
            </a:r>
            <a:r>
              <a:rPr lang="en-US" sz="2600" dirty="0" err="1" smtClean="0"/>
              <a:t>alongwith</a:t>
            </a:r>
            <a:r>
              <a:rPr lang="en-US" sz="2600" dirty="0" smtClean="0"/>
              <a:t> given horizontal and vertical gaps.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b="1" dirty="0" err="1" smtClean="0">
                <a:hlinkClick r:id="rId2" action="ppaction://hlinkfile"/>
              </a:rPr>
              <a:t>MyGridLayout</a:t>
            </a:r>
            <a:r>
              <a:rPr lang="en-US" b="1" dirty="0" smtClean="0">
                <a:hlinkClick r:id="rId2" action="ppaction://hlinkfile"/>
              </a:rPr>
              <a:t> Example</a:t>
            </a:r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143000"/>
            <a:ext cx="4724400" cy="4785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FlowLayout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FlowLayout</a:t>
            </a:r>
            <a:r>
              <a:rPr lang="en-US" dirty="0" smtClean="0"/>
              <a:t> is used to arrange the components in a line, one after another (in a flow). </a:t>
            </a:r>
          </a:p>
          <a:p>
            <a:r>
              <a:rPr lang="en-US" dirty="0" smtClean="0"/>
              <a:t>It is the default layout of applet or panel. 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Constructors of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FlowLayout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class:</a:t>
            </a:r>
          </a:p>
          <a:p>
            <a:r>
              <a:rPr lang="en-US" sz="3000" b="1" dirty="0" err="1" smtClean="0"/>
              <a:t>FlowLayout</a:t>
            </a:r>
            <a:r>
              <a:rPr lang="en-US" sz="3000" b="1" dirty="0" smtClean="0"/>
              <a:t>():</a:t>
            </a:r>
            <a:r>
              <a:rPr lang="en-US" sz="3000" dirty="0" smtClean="0"/>
              <a:t> creates a flow layout with centered alignment and a default 5 unit horizontal and vertical gap.</a:t>
            </a:r>
          </a:p>
          <a:p>
            <a:r>
              <a:rPr lang="en-US" sz="3000" b="1" dirty="0" err="1" smtClean="0"/>
              <a:t>FlowLayout</a:t>
            </a:r>
            <a:r>
              <a:rPr lang="en-US" sz="3000" b="1" dirty="0" smtClean="0"/>
              <a:t>(</a:t>
            </a:r>
            <a:r>
              <a:rPr lang="en-US" sz="3000" b="1" dirty="0" err="1" smtClean="0"/>
              <a:t>int</a:t>
            </a:r>
            <a:r>
              <a:rPr lang="en-US" sz="3000" b="1" dirty="0" smtClean="0"/>
              <a:t> align):</a:t>
            </a:r>
            <a:r>
              <a:rPr lang="en-US" sz="3000" dirty="0" smtClean="0"/>
              <a:t> creates a flow layout with the given alignment (RIGHT,LEFT,CENTER, etc.) and a default 5 unit horizontal and vertical gap.</a:t>
            </a:r>
          </a:p>
          <a:p>
            <a:r>
              <a:rPr lang="en-US" sz="3000" b="1" dirty="0" err="1" smtClean="0"/>
              <a:t>FlowLayout</a:t>
            </a:r>
            <a:r>
              <a:rPr lang="en-US" sz="3000" b="1" dirty="0" smtClean="0"/>
              <a:t>(</a:t>
            </a:r>
            <a:r>
              <a:rPr lang="en-US" sz="3000" b="1" dirty="0" err="1" smtClean="0"/>
              <a:t>int</a:t>
            </a:r>
            <a:r>
              <a:rPr lang="en-US" sz="3000" b="1" dirty="0" smtClean="0"/>
              <a:t> align, </a:t>
            </a:r>
            <a:r>
              <a:rPr lang="en-US" sz="3000" b="1" dirty="0" err="1" smtClean="0"/>
              <a:t>int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hgap</a:t>
            </a:r>
            <a:r>
              <a:rPr lang="en-US" sz="3000" b="1" dirty="0" smtClean="0"/>
              <a:t>, </a:t>
            </a:r>
            <a:r>
              <a:rPr lang="en-US" sz="3000" b="1" dirty="0" err="1" smtClean="0"/>
              <a:t>int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vgap</a:t>
            </a:r>
            <a:r>
              <a:rPr lang="en-US" sz="3000" b="1" dirty="0" smtClean="0"/>
              <a:t>):</a:t>
            </a:r>
            <a:r>
              <a:rPr lang="en-US" sz="3000" dirty="0" smtClean="0"/>
              <a:t> creates a flow layout with the given alignment and the given horizontal and vertical gap.</a:t>
            </a:r>
            <a:endParaRPr lang="en-US" sz="3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dirty="0" err="1" smtClean="0">
                <a:hlinkClick r:id="rId2" action="ppaction://hlinkfile"/>
              </a:rPr>
              <a:t>MyFlowLayout</a:t>
            </a:r>
            <a:r>
              <a:rPr lang="en-US" b="1" dirty="0" smtClean="0">
                <a:hlinkClick r:id="rId2" action="ppaction://hlinkfile"/>
              </a:rPr>
              <a:t> Example</a:t>
            </a: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95400"/>
            <a:ext cx="4876800" cy="489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b="1" dirty="0" err="1" smtClean="0"/>
              <a:t>BoxLayout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BoxLayout</a:t>
            </a:r>
            <a:r>
              <a:rPr lang="en-US" dirty="0" smtClean="0"/>
              <a:t> is used to arrange the components either vertically or horizontally. </a:t>
            </a:r>
          </a:p>
          <a:p>
            <a:r>
              <a:rPr lang="en-US" dirty="0" smtClean="0"/>
              <a:t>For this purpose, </a:t>
            </a:r>
            <a:r>
              <a:rPr lang="en-US" dirty="0" err="1" smtClean="0"/>
              <a:t>BoxLayout</a:t>
            </a:r>
            <a:r>
              <a:rPr lang="en-US" dirty="0" smtClean="0"/>
              <a:t> provides constants like: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public static final </a:t>
            </a:r>
            <a:r>
              <a:rPr lang="en-US" b="1" dirty="0" err="1" smtClean="0"/>
              <a:t>int</a:t>
            </a:r>
            <a:r>
              <a:rPr lang="en-US" b="1" dirty="0" smtClean="0"/>
              <a:t> X_AXIS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public static final </a:t>
            </a:r>
            <a:r>
              <a:rPr lang="en-US" b="1" dirty="0" err="1" smtClean="0"/>
              <a:t>int</a:t>
            </a:r>
            <a:r>
              <a:rPr lang="en-US" b="1" dirty="0" smtClean="0"/>
              <a:t> Y_AXIS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Constructor of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BoxLayout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class:</a:t>
            </a:r>
          </a:p>
          <a:p>
            <a:r>
              <a:rPr lang="en-US" b="1" dirty="0" err="1" smtClean="0"/>
              <a:t>BoxLayout</a:t>
            </a:r>
            <a:r>
              <a:rPr lang="en-US" b="1" dirty="0" smtClean="0"/>
              <a:t>(Container c, </a:t>
            </a:r>
            <a:r>
              <a:rPr lang="en-US" b="1" dirty="0" err="1" smtClean="0"/>
              <a:t>int</a:t>
            </a:r>
            <a:r>
              <a:rPr lang="en-US" b="1" dirty="0" smtClean="0"/>
              <a:t> axis):</a:t>
            </a:r>
            <a:r>
              <a:rPr lang="en-US" dirty="0" smtClean="0"/>
              <a:t> creates a box layout that arranges the components with the given axis in the specified container ‘c’</a:t>
            </a:r>
          </a:p>
          <a:p>
            <a:pPr marL="514350" indent="-51435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>
                <a:hlinkClick r:id="rId2" action="ppaction://hlinkfile"/>
              </a:rPr>
              <a:t>BoxLayoutExample1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066800"/>
            <a:ext cx="5638800" cy="505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Event Handling in Applets…??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use event handling for applets in the same way </a:t>
            </a:r>
            <a:r>
              <a:rPr lang="en-US" sz="2800" dirty="0" smtClean="0"/>
              <a:t>(as that for frames or panel) just by extending from the Applet class instead of (Frame/ </a:t>
            </a:r>
            <a:r>
              <a:rPr lang="en-US" sz="2800" dirty="0" err="1" smtClean="0"/>
              <a:t>JFrame</a:t>
            </a:r>
            <a:r>
              <a:rPr lang="en-US" sz="2800" dirty="0" smtClean="0"/>
              <a:t>/ Panel/ </a:t>
            </a:r>
            <a:r>
              <a:rPr lang="en-US" sz="2800" dirty="0" err="1" smtClean="0"/>
              <a:t>JPanel</a:t>
            </a:r>
            <a:r>
              <a:rPr lang="en-US" sz="2800" dirty="0" smtClean="0"/>
              <a:t>)</a:t>
            </a:r>
          </a:p>
          <a:p>
            <a:r>
              <a:rPr lang="en-US" sz="2800" b="1" dirty="0"/>
              <a:t>c</a:t>
            </a:r>
            <a:r>
              <a:rPr lang="en-US" sz="2800" b="1" dirty="0" smtClean="0"/>
              <a:t>lass </a:t>
            </a:r>
            <a:r>
              <a:rPr lang="en-US" sz="2800" b="1" dirty="0" err="1" smtClean="0"/>
              <a:t>MyInteractiveApplet</a:t>
            </a:r>
            <a:r>
              <a:rPr lang="en-US" sz="2800" b="1" dirty="0" smtClean="0"/>
              <a:t> extends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Applet</a:t>
            </a:r>
            <a:r>
              <a:rPr lang="en-US" sz="2800" b="1" dirty="0" smtClean="0"/>
              <a:t> implements </a:t>
            </a:r>
            <a:r>
              <a:rPr lang="en-US" sz="2800" b="1" i="1" dirty="0" err="1" smtClean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n-US" sz="2800" b="1" dirty="0" err="1" smtClean="0"/>
              <a:t>Listener</a:t>
            </a:r>
            <a:r>
              <a:rPr lang="en-US" sz="2800" b="1" dirty="0" smtClean="0"/>
              <a:t> </a:t>
            </a:r>
          </a:p>
          <a:p>
            <a:pPr marL="0" indent="0">
              <a:buNone/>
            </a:pPr>
            <a:r>
              <a:rPr lang="en-US" sz="2800" b="1" dirty="0" smtClean="0"/>
              <a:t>   {</a:t>
            </a:r>
          </a:p>
          <a:p>
            <a:pPr marL="0" indent="0">
              <a:buNone/>
            </a:pPr>
            <a:r>
              <a:rPr lang="en-US" sz="2800" b="1" dirty="0" smtClean="0"/>
              <a:t>    :</a:t>
            </a:r>
          </a:p>
          <a:p>
            <a:pPr marL="0" indent="0">
              <a:buNone/>
            </a:pPr>
            <a:r>
              <a:rPr lang="en-US" sz="2800" b="1" dirty="0" smtClean="0"/>
              <a:t>    :</a:t>
            </a:r>
          </a:p>
          <a:p>
            <a:pPr marL="0" indent="0">
              <a:buNone/>
            </a:pPr>
            <a:r>
              <a:rPr lang="en-US" sz="2800" b="1" dirty="0" smtClean="0"/>
              <a:t>   }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Building applet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Applet code requires two classes: 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Applet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Graphics</a:t>
            </a:r>
          </a:p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Applet class </a:t>
            </a:r>
            <a:r>
              <a:rPr lang="en-IN" dirty="0" smtClean="0"/>
              <a:t>is in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java.applet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package</a:t>
            </a:r>
            <a:r>
              <a:rPr lang="en-IN" dirty="0" smtClean="0"/>
              <a:t>. We require methods like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init(), start(), paint(),</a:t>
            </a:r>
            <a:r>
              <a:rPr lang="en-IN" dirty="0" smtClean="0"/>
              <a:t> etc. called by Java when an applet loads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init(): </a:t>
            </a:r>
            <a:r>
              <a:rPr lang="en-IN" dirty="0" smtClean="0"/>
              <a:t>to create objects required by the applet and set initial values.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start(): </a:t>
            </a:r>
            <a:r>
              <a:rPr lang="en-IN" dirty="0" smtClean="0"/>
              <a:t>applet enters the running state when start() gets called. Perform </a:t>
            </a:r>
            <a:r>
              <a:rPr lang="en-IN" smtClean="0"/>
              <a:t>any processing.</a:t>
            </a:r>
            <a:endParaRPr lang="en-IN" dirty="0" smtClean="0"/>
          </a:p>
          <a:p>
            <a:r>
              <a:rPr lang="en-IN" dirty="0" smtClean="0">
                <a:solidFill>
                  <a:srgbClr val="7030A0"/>
                </a:solidFill>
              </a:rPr>
              <a:t>paint(): </a:t>
            </a:r>
            <a:r>
              <a:rPr lang="en-IN" dirty="0" smtClean="0"/>
              <a:t>to display the result of applet code on screen.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stop(): </a:t>
            </a:r>
            <a:r>
              <a:rPr lang="en-IN" dirty="0" smtClean="0"/>
              <a:t>it is automatically called when the user moves from the page containing an applet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destroy(): </a:t>
            </a:r>
            <a:r>
              <a:rPr lang="en-IN" dirty="0" smtClean="0"/>
              <a:t>called when the browser shuts down normally.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	Thus, any applet can be initialized once, started and stopped one or more times and gets destroyed once.</a:t>
            </a:r>
          </a:p>
          <a:p>
            <a:pPr>
              <a:buNone/>
            </a:pPr>
            <a:r>
              <a:rPr lang="en-IN" dirty="0" smtClean="0">
                <a:solidFill>
                  <a:srgbClr val="7030A0"/>
                </a:solidFill>
              </a:rPr>
              <a:t>    It is simply </a:t>
            </a:r>
            <a:r>
              <a:rPr lang="en-IN" b="1" dirty="0" smtClean="0">
                <a:solidFill>
                  <a:srgbClr val="7030A0"/>
                </a:solidFill>
              </a:rPr>
              <a:t>NOT</a:t>
            </a:r>
            <a:r>
              <a:rPr lang="en-IN" dirty="0" smtClean="0">
                <a:solidFill>
                  <a:srgbClr val="7030A0"/>
                </a:solidFill>
              </a:rPr>
              <a:t> compulsory that every applet overrides all of these methods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paint()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paint() </a:t>
            </a:r>
            <a:r>
              <a:rPr lang="en-IN" dirty="0" smtClean="0"/>
              <a:t>method requires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Graphics object </a:t>
            </a:r>
            <a:r>
              <a:rPr lang="en-IN" dirty="0" smtClean="0"/>
              <a:t>as argument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Graphics </a:t>
            </a:r>
            <a:r>
              <a:rPr lang="en-IN" dirty="0" smtClean="0"/>
              <a:t>class is in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java.awt </a:t>
            </a:r>
            <a:r>
              <a:rPr lang="en-IN" dirty="0" smtClean="0"/>
              <a:t>package</a:t>
            </a:r>
          </a:p>
          <a:p>
            <a:r>
              <a:rPr lang="en-IN" dirty="0" smtClean="0"/>
              <a:t>Hence, it should be imported before using its object.</a:t>
            </a:r>
          </a:p>
          <a:p>
            <a:r>
              <a:rPr lang="en-IN" dirty="0" smtClean="0"/>
              <a:t>All the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output operations </a:t>
            </a:r>
            <a:r>
              <a:rPr lang="en-IN" dirty="0" smtClean="0"/>
              <a:t>of an applet are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performed from within the paint() method using methods </a:t>
            </a:r>
            <a:r>
              <a:rPr lang="en-IN" dirty="0" smtClean="0"/>
              <a:t>defined in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Graphics</a:t>
            </a:r>
            <a:r>
              <a:rPr lang="en-IN" dirty="0" smtClean="0"/>
              <a:t> class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/>
              <a:t>General Applet 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419600" cy="5135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import </a:t>
            </a:r>
            <a:r>
              <a:rPr lang="en-IN" dirty="0" err="1"/>
              <a:t>java.applet</a:t>
            </a:r>
            <a:r>
              <a:rPr lang="en-IN" dirty="0"/>
              <a:t>.*;</a:t>
            </a:r>
          </a:p>
          <a:p>
            <a:pPr>
              <a:buNone/>
            </a:pPr>
            <a:r>
              <a:rPr lang="en-IN" dirty="0"/>
              <a:t>import </a:t>
            </a:r>
            <a:r>
              <a:rPr lang="en-IN" dirty="0" err="1"/>
              <a:t>java.awt</a:t>
            </a:r>
            <a:r>
              <a:rPr lang="en-IN" dirty="0"/>
              <a:t>.*;</a:t>
            </a:r>
          </a:p>
          <a:p>
            <a:pPr>
              <a:buNone/>
            </a:pPr>
            <a:r>
              <a:rPr lang="en-IN" dirty="0"/>
              <a:t>public class </a:t>
            </a:r>
            <a:r>
              <a:rPr lang="en-IN" dirty="0" err="1"/>
              <a:t>MyApplet</a:t>
            </a:r>
            <a:r>
              <a:rPr lang="en-IN" dirty="0"/>
              <a:t> extends Applet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	public void </a:t>
            </a:r>
            <a:r>
              <a:rPr lang="en-IN" dirty="0" err="1"/>
              <a:t>init</a:t>
            </a:r>
            <a:r>
              <a:rPr lang="en-IN" dirty="0"/>
              <a:t>()</a:t>
            </a:r>
          </a:p>
          <a:p>
            <a:pPr>
              <a:buNone/>
            </a:pPr>
            <a:r>
              <a:rPr lang="en-IN" dirty="0"/>
              <a:t>	{   // called first, initializations</a:t>
            </a:r>
          </a:p>
          <a:p>
            <a:pPr>
              <a:buNone/>
            </a:pPr>
            <a:r>
              <a:rPr lang="en-IN" dirty="0"/>
              <a:t>	}   </a:t>
            </a:r>
          </a:p>
          <a:p>
            <a:pPr>
              <a:buNone/>
            </a:pPr>
            <a:r>
              <a:rPr lang="en-IN" dirty="0"/>
              <a:t>	public void start()</a:t>
            </a:r>
          </a:p>
          <a:p>
            <a:pPr>
              <a:buNone/>
            </a:pPr>
            <a:r>
              <a:rPr lang="en-IN" dirty="0"/>
              <a:t>	{   // code to start or resume execution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>
              <a:buNone/>
            </a:pPr>
            <a:r>
              <a:rPr lang="en-IN" dirty="0"/>
              <a:t>	public void stop()</a:t>
            </a:r>
          </a:p>
          <a:p>
            <a:pPr>
              <a:buNone/>
            </a:pPr>
            <a:r>
              <a:rPr lang="en-IN" dirty="0"/>
              <a:t>	{   // code for suspension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3886200" cy="5135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	public void destroy()</a:t>
            </a:r>
          </a:p>
          <a:p>
            <a:pPr>
              <a:buNone/>
            </a:pPr>
            <a:r>
              <a:rPr lang="en-IN" dirty="0"/>
              <a:t>	{   //  code to execute while the applet is unloaded from memory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>
              <a:buNone/>
            </a:pPr>
            <a:r>
              <a:rPr lang="en-IN" dirty="0"/>
              <a:t>	public void paint(Graphics g)</a:t>
            </a:r>
          </a:p>
          <a:p>
            <a:pPr>
              <a:buNone/>
            </a:pPr>
            <a:r>
              <a:rPr lang="en-IN" dirty="0"/>
              <a:t>	{  // </a:t>
            </a:r>
            <a:r>
              <a:rPr lang="en-IN" dirty="0" smtClean="0"/>
              <a:t>code </a:t>
            </a:r>
            <a:r>
              <a:rPr lang="en-IN" dirty="0"/>
              <a:t>to </a:t>
            </a:r>
            <a:r>
              <a:rPr lang="en-IN" dirty="0" smtClean="0"/>
              <a:t>display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      </a:t>
            </a:r>
            <a:r>
              <a:rPr lang="en-IN" dirty="0" err="1" smtClean="0"/>
              <a:t>g.drawString</a:t>
            </a:r>
            <a:r>
              <a:rPr lang="en-IN" dirty="0"/>
              <a:t>(“message to display” ,x , y);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10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First applet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import </a:t>
            </a:r>
            <a:r>
              <a:rPr lang="en-IN" dirty="0" err="1" smtClean="0"/>
              <a:t>java.applet</a:t>
            </a:r>
            <a:r>
              <a:rPr lang="en-IN" dirty="0" smtClean="0"/>
              <a:t>.*;</a:t>
            </a:r>
          </a:p>
          <a:p>
            <a:pPr>
              <a:buNone/>
            </a:pPr>
            <a:r>
              <a:rPr lang="en-IN" dirty="0" smtClean="0"/>
              <a:t>import java.awt.*;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public</a:t>
            </a:r>
            <a:r>
              <a:rPr lang="en-IN" dirty="0" smtClean="0"/>
              <a:t> class </a:t>
            </a:r>
            <a:r>
              <a:rPr lang="en-IN" dirty="0" err="1" smtClean="0"/>
              <a:t>MyFirstApplet</a:t>
            </a:r>
            <a:r>
              <a:rPr lang="en-IN" dirty="0" smtClean="0"/>
              <a:t> extends Applet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public</a:t>
            </a:r>
            <a:r>
              <a:rPr lang="en-IN" dirty="0" smtClean="0"/>
              <a:t> void paint(Graphics g)</a:t>
            </a:r>
          </a:p>
          <a:p>
            <a:pPr>
              <a:buNone/>
            </a:pPr>
            <a:r>
              <a:rPr lang="en-IN" dirty="0" smtClean="0"/>
              <a:t>	{</a:t>
            </a:r>
          </a:p>
          <a:p>
            <a:pPr>
              <a:buNone/>
            </a:pPr>
            <a:r>
              <a:rPr lang="en-IN" dirty="0" smtClean="0"/>
              <a:t>		g. </a:t>
            </a:r>
            <a:r>
              <a:rPr lang="en-IN" dirty="0" err="1" smtClean="0"/>
              <a:t>drawString</a:t>
            </a:r>
            <a:r>
              <a:rPr lang="en-IN" dirty="0" smtClean="0"/>
              <a:t>(“Hello”, 10,100);</a:t>
            </a:r>
          </a:p>
          <a:p>
            <a:pPr>
              <a:buNone/>
            </a:pPr>
            <a:r>
              <a:rPr lang="en-IN" dirty="0" smtClean="0"/>
              <a:t>	}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1909</Words>
  <Application>Microsoft Office PowerPoint</Application>
  <PresentationFormat>On-screen Show (4:3)</PresentationFormat>
  <Paragraphs>338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Applet Programming</vt:lpstr>
      <vt:lpstr>Applets vs Applications</vt:lpstr>
      <vt:lpstr>Slide 3</vt:lpstr>
      <vt:lpstr>Steps in building Applets</vt:lpstr>
      <vt:lpstr>Building applet code</vt:lpstr>
      <vt:lpstr>Slide 6</vt:lpstr>
      <vt:lpstr>paint() method</vt:lpstr>
      <vt:lpstr>General Applet Skeleton</vt:lpstr>
      <vt:lpstr>First applet</vt:lpstr>
      <vt:lpstr>Creating the required web page</vt:lpstr>
      <vt:lpstr>Preparing the &lt;applet&gt; tag</vt:lpstr>
      <vt:lpstr>Encorporate the &lt;APPLET&gt; tag into the web page </vt:lpstr>
      <vt:lpstr>How to compile and run Applet</vt:lpstr>
      <vt:lpstr>Applet to draw shapes</vt:lpstr>
      <vt:lpstr>Passing Parameters to Applets</vt:lpstr>
      <vt:lpstr>Slide 16</vt:lpstr>
      <vt:lpstr>How to interact with user?</vt:lpstr>
      <vt:lpstr>Slide 18</vt:lpstr>
      <vt:lpstr>Slide 19</vt:lpstr>
      <vt:lpstr>Slide 20</vt:lpstr>
      <vt:lpstr>Repainting Request</vt:lpstr>
      <vt:lpstr>Slide 22</vt:lpstr>
      <vt:lpstr>Can we create standalone GUI applications in Java ??</vt:lpstr>
      <vt:lpstr>Slide 24</vt:lpstr>
      <vt:lpstr>Event Handling in Java</vt:lpstr>
      <vt:lpstr>Slide 26</vt:lpstr>
      <vt:lpstr>Slide 27</vt:lpstr>
      <vt:lpstr>Slide 28</vt:lpstr>
      <vt:lpstr>Slide 29</vt:lpstr>
      <vt:lpstr>Slide 30</vt:lpstr>
      <vt:lpstr>The MouseListener Interface</vt:lpstr>
      <vt:lpstr>Slide 32</vt:lpstr>
      <vt:lpstr>Slide 33</vt:lpstr>
      <vt:lpstr>The MouseMotionListener Interface</vt:lpstr>
      <vt:lpstr>Slide 35</vt:lpstr>
      <vt:lpstr>KeyListener Interface</vt:lpstr>
      <vt:lpstr>Slide 37</vt:lpstr>
      <vt:lpstr>Transition: AWT to Swing</vt:lpstr>
      <vt:lpstr>Slide 39</vt:lpstr>
      <vt:lpstr>Java LayoutManagers</vt:lpstr>
      <vt:lpstr>BorderLayout</vt:lpstr>
      <vt:lpstr>Slide 42</vt:lpstr>
      <vt:lpstr>GridLayout</vt:lpstr>
      <vt:lpstr>Slide 44</vt:lpstr>
      <vt:lpstr>FlowLayout</vt:lpstr>
      <vt:lpstr>Slide 46</vt:lpstr>
      <vt:lpstr>BoxLayout</vt:lpstr>
      <vt:lpstr>Slide 48</vt:lpstr>
      <vt:lpstr>What about Event Handling in Applets…??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Java</dc:title>
  <dc:creator>GaikwadPC</dc:creator>
  <cp:lastModifiedBy>Admin</cp:lastModifiedBy>
  <cp:revision>540</cp:revision>
  <dcterms:created xsi:type="dcterms:W3CDTF">2006-08-16T00:00:00Z</dcterms:created>
  <dcterms:modified xsi:type="dcterms:W3CDTF">2019-11-27T08:27:48Z</dcterms:modified>
</cp:coreProperties>
</file>