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2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17DC-8765-445E-BB58-F87A5FB2B44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5509-1F4C-4DBB-AD71-7847E1A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5tutor.info/java/apicontents/bytestrea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5tutor.info/java/apicontents/bytestream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5tutor.info/java/apicontents/charstream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5tutor.info/java/apicontents/charstream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Exception Handling in Java &amp; Stream Classes in Java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Explicitly handling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ExceptionDemo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public static void main(String </a:t>
            </a:r>
            <a:r>
              <a:rPr lang="en-IN" dirty="0" err="1" smtClean="0"/>
              <a:t>ar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   {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d, a;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smtClean="0">
                <a:solidFill>
                  <a:srgbClr val="7030A0"/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	d=0;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	a=42/d;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System.out.println</a:t>
            </a:r>
            <a:r>
              <a:rPr lang="en-IN" dirty="0" smtClean="0">
                <a:solidFill>
                  <a:srgbClr val="7030A0"/>
                </a:solidFill>
              </a:rPr>
              <a:t>("a: "+a);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catch(</a:t>
            </a:r>
            <a:r>
              <a:rPr lang="en-IN" dirty="0" err="1" smtClean="0">
                <a:solidFill>
                  <a:srgbClr val="7030A0"/>
                </a:solidFill>
              </a:rPr>
              <a:t>ArithmeticException</a:t>
            </a:r>
            <a:r>
              <a:rPr lang="en-IN" dirty="0" smtClean="0">
                <a:solidFill>
                  <a:srgbClr val="7030A0"/>
                </a:solidFill>
              </a:rPr>
              <a:t> e)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	</a:t>
            </a:r>
            <a:r>
              <a:rPr lang="en-IN" dirty="0" err="1" smtClean="0">
                <a:solidFill>
                  <a:srgbClr val="7030A0"/>
                </a:solidFill>
              </a:rPr>
              <a:t>System.out.println</a:t>
            </a:r>
            <a:r>
              <a:rPr lang="en-IN" dirty="0" smtClean="0">
                <a:solidFill>
                  <a:srgbClr val="7030A0"/>
                </a:solidFill>
              </a:rPr>
              <a:t>("Division by zero…");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(“Continue execution after catch…..");</a:t>
            </a:r>
          </a:p>
          <a:p>
            <a:pPr>
              <a:buNone/>
            </a:pPr>
            <a:r>
              <a:rPr lang="en-IN" dirty="0" smtClean="0"/>
              <a:t>  // </a:t>
            </a:r>
            <a:r>
              <a:rPr lang="en-IN" dirty="0" err="1" smtClean="0"/>
              <a:t>System.out.println</a:t>
            </a:r>
            <a:r>
              <a:rPr lang="en-IN" dirty="0" smtClean="0"/>
              <a:t>("a: "+a);</a:t>
            </a:r>
          </a:p>
          <a:p>
            <a:pPr>
              <a:buNone/>
            </a:pPr>
            <a:r>
              <a:rPr lang="en-IN" dirty="0" smtClean="0"/>
              <a:t>  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4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catch clauses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6019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ExceptionDemo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public static void main(String </a:t>
            </a:r>
            <a:r>
              <a:rPr lang="en-IN" dirty="0" err="1" smtClean="0"/>
              <a:t>ar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   {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d, a;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 try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 {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	d=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ar.length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;;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	a= 42/d;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c[]= {1,8,9,10};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	c[48]= 99;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 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catch(</a:t>
            </a:r>
            <a:r>
              <a:rPr lang="en-IN" dirty="0" err="1" smtClean="0">
                <a:solidFill>
                  <a:srgbClr val="7030A0"/>
                </a:solidFill>
              </a:rPr>
              <a:t>ArithmeticException</a:t>
            </a:r>
            <a:r>
              <a:rPr lang="en-IN" dirty="0" smtClean="0">
                <a:solidFill>
                  <a:srgbClr val="7030A0"/>
                </a:solidFill>
              </a:rPr>
              <a:t> e)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	</a:t>
            </a:r>
            <a:r>
              <a:rPr lang="en-IN" dirty="0" err="1" smtClean="0">
                <a:solidFill>
                  <a:srgbClr val="7030A0"/>
                </a:solidFill>
              </a:rPr>
              <a:t>System.out.println</a:t>
            </a:r>
            <a:r>
              <a:rPr lang="en-IN" dirty="0" smtClean="0">
                <a:solidFill>
                  <a:srgbClr val="7030A0"/>
                </a:solidFill>
              </a:rPr>
              <a:t>("Division by zero…");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catch(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ArrayIndexOutOfBoundException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e)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ArrayIndexOutOfBoundException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..…");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(“Continue execution after catch…..");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Throwing are own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IN" dirty="0" smtClean="0"/>
              <a:t>To throw our own exception use keyword “throw”</a:t>
            </a:r>
          </a:p>
          <a:p>
            <a:r>
              <a:rPr lang="en-IN" dirty="0" smtClean="0"/>
              <a:t>throw new </a:t>
            </a:r>
            <a:r>
              <a:rPr lang="en-IN" dirty="0" err="1" smtClean="0"/>
              <a:t>Throwable_Subclass</a:t>
            </a:r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   throw new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ArithmeticException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   throw new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NumberFormatException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/>
              <a:t>	    </a:t>
            </a:r>
            <a:r>
              <a:rPr lang="en-IN" dirty="0" smtClean="0">
                <a:solidFill>
                  <a:srgbClr val="7030A0"/>
                </a:solidFill>
              </a:rPr>
              <a:t>throw new </a:t>
            </a:r>
            <a:r>
              <a:rPr lang="en-IN" dirty="0" err="1" smtClean="0">
                <a:solidFill>
                  <a:srgbClr val="7030A0"/>
                </a:solidFill>
              </a:rPr>
              <a:t>MyException</a:t>
            </a:r>
            <a:r>
              <a:rPr lang="en-IN" dirty="0" smtClean="0">
                <a:solidFill>
                  <a:srgbClr val="7030A0"/>
                </a:solidFill>
              </a:rPr>
              <a:t>();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Hierarchy</a:t>
            </a:r>
            <a:endParaRPr lang="en-IN" dirty="0"/>
          </a:p>
        </p:txBody>
      </p:sp>
      <p:pic>
        <p:nvPicPr>
          <p:cNvPr id="1026" name="Picture 2" descr="C:\Users\GaikwadPC\Desktop\PPL MCQs\19-53-38-exceptionhierarchy[1]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33762" y="1019970"/>
            <a:ext cx="5567034" cy="5228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21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b="1" dirty="0" smtClean="0">
                <a:solidFill>
                  <a:srgbClr val="7030A0"/>
                </a:solidFill>
              </a:rPr>
              <a:t>Our own Exception class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package </a:t>
            </a:r>
            <a:r>
              <a:rPr lang="en-IN" sz="2400" dirty="0" err="1"/>
              <a:t>ExceptionHandling</a:t>
            </a:r>
            <a:r>
              <a:rPr lang="en-IN" sz="2400" dirty="0"/>
              <a:t>;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public class </a:t>
            </a:r>
            <a:r>
              <a:rPr lang="en-IN" sz="2400" dirty="0" err="1"/>
              <a:t>InsufficientFundsException</a:t>
            </a:r>
            <a:r>
              <a:rPr lang="en-IN" sz="2400" dirty="0"/>
              <a:t> </a:t>
            </a:r>
            <a:r>
              <a:rPr lang="en-IN" sz="2400" b="1" dirty="0"/>
              <a:t>extends Exception </a:t>
            </a:r>
            <a:r>
              <a:rPr lang="en-IN" sz="2400" dirty="0"/>
              <a:t>{</a:t>
            </a:r>
          </a:p>
          <a:p>
            <a:pPr>
              <a:buNone/>
            </a:pPr>
            <a:r>
              <a:rPr lang="en-IN" sz="2400" dirty="0"/>
              <a:t>   </a:t>
            </a:r>
          </a:p>
          <a:p>
            <a:pPr>
              <a:buNone/>
            </a:pPr>
            <a:r>
              <a:rPr lang="en-IN" sz="2400" dirty="0"/>
              <a:t>    </a:t>
            </a:r>
            <a:r>
              <a:rPr lang="en-IN" sz="2400" dirty="0" err="1"/>
              <a:t>InsufficientFundsException</a:t>
            </a:r>
            <a:r>
              <a:rPr lang="en-IN" sz="2400" dirty="0"/>
              <a:t>(double bal)</a:t>
            </a:r>
          </a:p>
          <a:p>
            <a:pPr>
              <a:buNone/>
            </a:pPr>
            <a:r>
              <a:rPr lang="en-IN" sz="2400" dirty="0"/>
              <a:t>    {</a:t>
            </a:r>
          </a:p>
          <a:p>
            <a:pPr>
              <a:buNone/>
            </a:pPr>
            <a:r>
              <a:rPr lang="en-IN" sz="2400" dirty="0"/>
              <a:t>        </a:t>
            </a:r>
            <a:r>
              <a:rPr lang="en-IN" sz="2400" dirty="0" err="1"/>
              <a:t>System.</a:t>
            </a:r>
            <a:r>
              <a:rPr lang="en-IN" sz="2400" b="1" dirty="0" err="1"/>
              <a:t>err</a:t>
            </a:r>
            <a:r>
              <a:rPr lang="en-IN" sz="2400" dirty="0" err="1"/>
              <a:t>.println</a:t>
            </a:r>
            <a:r>
              <a:rPr lang="en-IN" sz="2400" dirty="0"/>
              <a:t>("Amount is exceeds the available     				   Balance("+bal+")!!");</a:t>
            </a:r>
          </a:p>
          <a:p>
            <a:pPr>
              <a:buNone/>
            </a:pPr>
            <a:r>
              <a:rPr lang="en-IN" sz="2400" dirty="0"/>
              <a:t>    }   </a:t>
            </a:r>
          </a:p>
          <a:p>
            <a:pPr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13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096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package </a:t>
            </a:r>
            <a:r>
              <a:rPr lang="en-IN" dirty="0" err="1" smtClean="0"/>
              <a:t>ExceptionHandling</a:t>
            </a:r>
            <a:r>
              <a:rPr lang="en-IN" dirty="0" smtClean="0"/>
              <a:t>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AccountCheck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double balance;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   void deposit(double amt)</a:t>
            </a:r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   balance+=amt;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void withdraw(double amt) throws </a:t>
            </a:r>
            <a:r>
              <a:rPr lang="en-IN" dirty="0" err="1" smtClean="0"/>
              <a:t>InsufficientFundsException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   if(amt&lt;=balance)</a:t>
            </a:r>
          </a:p>
          <a:p>
            <a:pPr>
              <a:buNone/>
            </a:pPr>
            <a:r>
              <a:rPr lang="en-IN" dirty="0" smtClean="0"/>
              <a:t>            balance-=amt;  </a:t>
            </a:r>
          </a:p>
          <a:p>
            <a:pPr>
              <a:buNone/>
            </a:pPr>
            <a:r>
              <a:rPr lang="en-IN" dirty="0" smtClean="0"/>
              <a:t>        else</a:t>
            </a:r>
          </a:p>
          <a:p>
            <a:pPr>
              <a:buNone/>
            </a:pPr>
            <a:r>
              <a:rPr lang="en-IN" dirty="0" smtClean="0"/>
              <a:t>           throw new </a:t>
            </a:r>
            <a:r>
              <a:rPr lang="en-IN" dirty="0" err="1" smtClean="0"/>
              <a:t>InsufficientFundsException</a:t>
            </a:r>
            <a:r>
              <a:rPr lang="en-IN" dirty="0" smtClean="0"/>
              <a:t>(balance);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        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9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1722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IN" dirty="0" smtClean="0"/>
              <a:t>package </a:t>
            </a:r>
            <a:r>
              <a:rPr lang="en-IN" dirty="0" err="1" smtClean="0"/>
              <a:t>ExceptionHandling</a:t>
            </a:r>
            <a:r>
              <a:rPr lang="en-IN" dirty="0" smtClean="0"/>
              <a:t>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java.util.Scanner</a:t>
            </a:r>
            <a:r>
              <a:rPr lang="en-IN" dirty="0" smtClean="0"/>
              <a:t>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BankDemo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public static void main(String a[])</a:t>
            </a:r>
          </a:p>
          <a:p>
            <a:pPr>
              <a:buNone/>
            </a:pP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AccountCheck</a:t>
            </a:r>
            <a:r>
              <a:rPr lang="en-IN" dirty="0" smtClean="0"/>
              <a:t> c=new </a:t>
            </a:r>
            <a:r>
              <a:rPr lang="en-IN" dirty="0" err="1" smtClean="0"/>
              <a:t>AccountCheck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 </a:t>
            </a:r>
          </a:p>
          <a:p>
            <a:pPr>
              <a:buNone/>
            </a:pPr>
            <a:r>
              <a:rPr lang="en-IN" dirty="0" smtClean="0"/>
              <a:t>   try</a:t>
            </a:r>
          </a:p>
          <a:p>
            <a:pPr>
              <a:buNone/>
            </a:pPr>
            <a:r>
              <a:rPr lang="en-IN" dirty="0" smtClean="0"/>
              <a:t>   {</a:t>
            </a:r>
          </a:p>
          <a:p>
            <a:pPr>
              <a:buNone/>
            </a:pPr>
            <a:r>
              <a:rPr lang="en-IN" dirty="0" smtClean="0"/>
              <a:t>     do</a:t>
            </a:r>
          </a:p>
          <a:p>
            <a:pPr>
              <a:buNone/>
            </a:pPr>
            <a:r>
              <a:rPr lang="en-IN" dirty="0" smtClean="0"/>
              <a:t>     {</a:t>
            </a:r>
          </a:p>
          <a:p>
            <a:pPr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System.out.println</a:t>
            </a:r>
            <a:r>
              <a:rPr lang="en-IN" dirty="0" smtClean="0"/>
              <a:t>("1. Balance Enquiry\n2. Deposit\n3. Withdraw");</a:t>
            </a:r>
          </a:p>
          <a:p>
            <a:pPr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ch</a:t>
            </a:r>
            <a:r>
              <a:rPr lang="en-IN" dirty="0" smtClean="0"/>
              <a:t>=new Scanner(</a:t>
            </a:r>
            <a:r>
              <a:rPr lang="en-IN" dirty="0" err="1" smtClean="0"/>
              <a:t>System.in</a:t>
            </a:r>
            <a:r>
              <a:rPr lang="en-IN" dirty="0" smtClean="0"/>
              <a:t>).</a:t>
            </a:r>
            <a:r>
              <a:rPr lang="en-IN" dirty="0" err="1" smtClean="0"/>
              <a:t>nextInt</a:t>
            </a:r>
            <a:r>
              <a:rPr lang="en-IN" dirty="0" smtClean="0"/>
              <a:t>();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switch(</a:t>
            </a:r>
            <a:r>
              <a:rPr lang="en-IN" dirty="0" err="1" smtClean="0"/>
              <a:t>ch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    {</a:t>
            </a:r>
          </a:p>
          <a:p>
            <a:pPr>
              <a:buNone/>
            </a:pPr>
            <a:r>
              <a:rPr lang="en-IN" dirty="0" smtClean="0"/>
              <a:t>         case 1:  </a:t>
            </a:r>
            <a:r>
              <a:rPr lang="en-IN" dirty="0" err="1" smtClean="0"/>
              <a:t>System.out.println</a:t>
            </a:r>
            <a:r>
              <a:rPr lang="en-IN" dirty="0" smtClean="0"/>
              <a:t>("Your account balance is: "+</a:t>
            </a:r>
            <a:r>
              <a:rPr lang="en-IN" dirty="0" err="1" smtClean="0"/>
              <a:t>c.balance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                        break;</a:t>
            </a:r>
          </a:p>
          <a:p>
            <a:pPr>
              <a:buNone/>
            </a:pPr>
            <a:r>
              <a:rPr lang="en-IN" dirty="0" smtClean="0"/>
              <a:t>         case 2:System.out.println("Enter the amount to deposit"); </a:t>
            </a:r>
          </a:p>
          <a:p>
            <a:pPr>
              <a:buNone/>
            </a:pPr>
            <a:r>
              <a:rPr lang="en-IN" dirty="0" smtClean="0"/>
              <a:t>                    double amt=new Scanner(</a:t>
            </a:r>
            <a:r>
              <a:rPr lang="en-IN" dirty="0" err="1" smtClean="0"/>
              <a:t>System.in</a:t>
            </a:r>
            <a:r>
              <a:rPr lang="en-IN" dirty="0" smtClean="0"/>
              <a:t>).</a:t>
            </a:r>
            <a:r>
              <a:rPr lang="en-IN" dirty="0" err="1" smtClean="0"/>
              <a:t>nextDouble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               </a:t>
            </a:r>
            <a:r>
              <a:rPr lang="en-IN" dirty="0" err="1" smtClean="0"/>
              <a:t>c.deposit</a:t>
            </a:r>
            <a:r>
              <a:rPr lang="en-IN" dirty="0" smtClean="0"/>
              <a:t>(amt);</a:t>
            </a:r>
          </a:p>
          <a:p>
            <a:pPr>
              <a:buNone/>
            </a:pPr>
            <a:r>
              <a:rPr lang="en-IN" dirty="0" smtClean="0"/>
              <a:t>                   break;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0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/>
              <a:t> case 3:  </a:t>
            </a:r>
            <a:r>
              <a:rPr lang="en-IN" sz="1600" dirty="0" err="1"/>
              <a:t>System.out.println</a:t>
            </a:r>
            <a:r>
              <a:rPr lang="en-IN" sz="1600" dirty="0"/>
              <a:t>("Enter the amount to withdraw"); </a:t>
            </a:r>
          </a:p>
          <a:p>
            <a:pPr>
              <a:buNone/>
            </a:pPr>
            <a:r>
              <a:rPr lang="en-IN" sz="1600" dirty="0"/>
              <a:t>               amt=new Scanner(</a:t>
            </a:r>
            <a:r>
              <a:rPr lang="en-IN" sz="1600" dirty="0" err="1"/>
              <a:t>System.in</a:t>
            </a:r>
            <a:r>
              <a:rPr lang="en-IN" sz="1600" dirty="0"/>
              <a:t>).</a:t>
            </a:r>
            <a:r>
              <a:rPr lang="en-IN" sz="1600" dirty="0" err="1"/>
              <a:t>nextDouble</a:t>
            </a:r>
            <a:r>
              <a:rPr lang="en-IN" sz="1600" dirty="0"/>
              <a:t>();</a:t>
            </a:r>
          </a:p>
          <a:p>
            <a:pPr>
              <a:buNone/>
            </a:pPr>
            <a:r>
              <a:rPr lang="en-IN" sz="1600" dirty="0"/>
              <a:t>     </a:t>
            </a:r>
          </a:p>
          <a:p>
            <a:pPr>
              <a:buNone/>
            </a:pPr>
            <a:r>
              <a:rPr lang="en-IN" sz="1600" dirty="0"/>
              <a:t>              try {</a:t>
            </a:r>
          </a:p>
          <a:p>
            <a:pPr>
              <a:buNone/>
            </a:pPr>
            <a:r>
              <a:rPr lang="en-IN" sz="1600" dirty="0"/>
              <a:t>                     </a:t>
            </a:r>
            <a:r>
              <a:rPr lang="en-IN" sz="1600" dirty="0" err="1"/>
              <a:t>c.withdraw</a:t>
            </a:r>
            <a:r>
              <a:rPr lang="en-IN" sz="1600" dirty="0"/>
              <a:t>(amt);</a:t>
            </a:r>
          </a:p>
          <a:p>
            <a:pPr>
              <a:buNone/>
            </a:pPr>
            <a:r>
              <a:rPr lang="en-IN" sz="1600" dirty="0"/>
              <a:t>                    } </a:t>
            </a:r>
          </a:p>
          <a:p>
            <a:pPr>
              <a:buNone/>
            </a:pPr>
            <a:r>
              <a:rPr lang="en-IN" sz="1600" dirty="0"/>
              <a:t>              catch (</a:t>
            </a:r>
            <a:r>
              <a:rPr lang="en-IN" sz="1600" dirty="0" err="1"/>
              <a:t>InsufficientFundsException</a:t>
            </a:r>
            <a:r>
              <a:rPr lang="en-IN" sz="1600" dirty="0"/>
              <a:t> ex) </a:t>
            </a:r>
          </a:p>
          <a:p>
            <a:pPr>
              <a:buNone/>
            </a:pPr>
            <a:r>
              <a:rPr lang="en-IN" sz="1600" dirty="0"/>
              <a:t>             {</a:t>
            </a:r>
          </a:p>
          <a:p>
            <a:pPr>
              <a:buNone/>
            </a:pPr>
            <a:r>
              <a:rPr lang="en-IN" sz="1600" dirty="0"/>
              <a:t>                  </a:t>
            </a:r>
            <a:r>
              <a:rPr lang="en-IN" sz="1600" dirty="0" err="1"/>
              <a:t>System.out.println</a:t>
            </a:r>
            <a:r>
              <a:rPr lang="en-IN" sz="1600" dirty="0"/>
              <a:t>("Caught...."); </a:t>
            </a:r>
          </a:p>
          <a:p>
            <a:pPr>
              <a:buNone/>
            </a:pPr>
            <a:r>
              <a:rPr lang="en-IN" sz="1600" dirty="0"/>
              <a:t>             }</a:t>
            </a:r>
          </a:p>
          <a:p>
            <a:pPr>
              <a:buNone/>
            </a:pPr>
            <a:r>
              <a:rPr lang="en-IN" sz="1600" dirty="0"/>
              <a:t>             break;</a:t>
            </a:r>
          </a:p>
          <a:p>
            <a:pPr>
              <a:buNone/>
            </a:pPr>
            <a:r>
              <a:rPr lang="en-IN" sz="1600" dirty="0"/>
              <a:t>     }  </a:t>
            </a:r>
          </a:p>
          <a:p>
            <a:pPr>
              <a:buNone/>
            </a:pPr>
            <a:r>
              <a:rPr lang="en-IN" sz="1600" dirty="0"/>
              <a:t>    </a:t>
            </a:r>
          </a:p>
          <a:p>
            <a:pPr>
              <a:buNone/>
            </a:pPr>
            <a:r>
              <a:rPr lang="en-IN" sz="1600" dirty="0"/>
              <a:t>     }while(</a:t>
            </a:r>
            <a:r>
              <a:rPr lang="en-IN" sz="1600" dirty="0" err="1"/>
              <a:t>ch</a:t>
            </a:r>
            <a:r>
              <a:rPr lang="en-IN" sz="1600" dirty="0"/>
              <a:t>&lt;=3);</a:t>
            </a:r>
          </a:p>
          <a:p>
            <a:pPr>
              <a:buNone/>
            </a:pPr>
            <a:r>
              <a:rPr lang="en-IN" sz="1600" dirty="0"/>
              <a:t>     </a:t>
            </a:r>
          </a:p>
          <a:p>
            <a:pPr>
              <a:buNone/>
            </a:pPr>
            <a:r>
              <a:rPr lang="en-IN" sz="1600" dirty="0"/>
              <a:t>    }</a:t>
            </a:r>
          </a:p>
          <a:p>
            <a:pPr>
              <a:buNone/>
            </a:pPr>
            <a:r>
              <a:rPr lang="en-IN" sz="1600" dirty="0"/>
              <a:t>     catch(Exception e)</a:t>
            </a:r>
          </a:p>
          <a:p>
            <a:pPr>
              <a:buNone/>
            </a:pPr>
            <a:r>
              <a:rPr lang="en-IN" sz="1600" dirty="0"/>
              <a:t>     {</a:t>
            </a:r>
          </a:p>
          <a:p>
            <a:pPr>
              <a:buNone/>
            </a:pPr>
            <a:r>
              <a:rPr lang="en-IN" sz="1600" dirty="0"/>
              <a:t>         </a:t>
            </a:r>
            <a:r>
              <a:rPr lang="en-IN" sz="1600" dirty="0" err="1"/>
              <a:t>e.printStackTrace</a:t>
            </a:r>
            <a:r>
              <a:rPr lang="en-IN" sz="1600" dirty="0"/>
              <a:t>();</a:t>
            </a:r>
          </a:p>
          <a:p>
            <a:pPr>
              <a:buNone/>
            </a:pPr>
            <a:r>
              <a:rPr lang="en-IN" sz="1600" dirty="0"/>
              <a:t>     }</a:t>
            </a:r>
          </a:p>
          <a:p>
            <a:pPr>
              <a:buNone/>
            </a:pPr>
            <a:r>
              <a:rPr lang="en-IN" sz="1600" dirty="0"/>
              <a:t> }</a:t>
            </a:r>
          </a:p>
          <a:p>
            <a:pPr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4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Write a java code to accept two integers(</a:t>
            </a:r>
            <a:r>
              <a:rPr lang="en-IN" dirty="0" err="1" smtClean="0">
                <a:solidFill>
                  <a:srgbClr val="7030A0"/>
                </a:solidFill>
              </a:rPr>
              <a:t>x,y</a:t>
            </a:r>
            <a:r>
              <a:rPr lang="en-IN" dirty="0" smtClean="0">
                <a:solidFill>
                  <a:srgbClr val="7030A0"/>
                </a:solidFill>
              </a:rPr>
              <a:t>) from user.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Compute z=x/y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and handle the exception if z is smaller than 0.01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“finally”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334001"/>
          </a:xfrm>
        </p:spPr>
        <p:txBody>
          <a:bodyPr>
            <a:normAutofit/>
          </a:bodyPr>
          <a:lstStyle/>
          <a:p>
            <a:r>
              <a:rPr lang="en-IN" dirty="0" smtClean="0"/>
              <a:t>“finally” block can be used to handle exceptions those are not caught by any of the previous catch statements</a:t>
            </a:r>
          </a:p>
          <a:p>
            <a:r>
              <a:rPr lang="en-IN" dirty="0" smtClean="0"/>
              <a:t>It can be used to handle any exception generated within a try block</a:t>
            </a:r>
          </a:p>
          <a:p>
            <a:r>
              <a:rPr lang="en-IN" dirty="0" smtClean="0"/>
              <a:t>When a finally block is added it is guaranteed to execute,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regardless of whether or not an exception is thrown</a:t>
            </a: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After an exception is generated, the remaining code of the try block gets skipped. </a:t>
            </a: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Hence, place the important code </a:t>
            </a:r>
            <a:r>
              <a:rPr lang="en-IN" sz="2600" dirty="0">
                <a:solidFill>
                  <a:schemeClr val="accent2">
                    <a:lumMod val="75000"/>
                  </a:schemeClr>
                </a:solidFill>
              </a:rPr>
              <a:t>(like closing a file or releasing other resources)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in the finally block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6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Handling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/>
          <a:lstStyle/>
          <a:p>
            <a:r>
              <a:rPr lang="en-IN" dirty="0" smtClean="0"/>
              <a:t>Exceptions are run-time conditions that can cause the program to terminate abnormally.</a:t>
            </a:r>
          </a:p>
          <a:p>
            <a:r>
              <a:rPr lang="en-IN" dirty="0" smtClean="0"/>
              <a:t>Then what is an error?</a:t>
            </a:r>
          </a:p>
          <a:p>
            <a:r>
              <a:rPr lang="en-IN" dirty="0" smtClean="0"/>
              <a:t>Errors are mistakes in code that do not conform with the language requirements and </a:t>
            </a:r>
            <a:r>
              <a:rPr lang="en-IN" b="1" dirty="0" smtClean="0"/>
              <a:t>cannot be handled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Thus, when encountered, </a:t>
            </a:r>
            <a:r>
              <a:rPr lang="en-IN" b="1" dirty="0" smtClean="0"/>
              <a:t>will definitely terminate the program execution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But, Exceptions can be handled…..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ExcepDemo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a</a:t>
            </a:r>
            <a:r>
              <a:rPr lang="en-US" dirty="0" smtClean="0"/>
              <a:t>[]){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try{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a=5,b=0,result;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(“ try starts..”);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result=a/b;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 smtClean="0"/>
              <a:t>(“After exception in try”);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catch(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 err="1" smtClean="0"/>
              <a:t>ae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r>
              <a:rPr lang="en-US" dirty="0" err="1"/>
              <a:t>System.out.println</a:t>
            </a:r>
            <a:r>
              <a:rPr lang="en-US" dirty="0" smtClean="0"/>
              <a:t>(“caught in main..”);}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finally{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 smtClean="0"/>
              <a:t>(“Some important code…”};}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 smtClean="0"/>
              <a:t>(“After Exception handling..”);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1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r>
              <a:rPr lang="en-US" b="1" dirty="0" smtClean="0"/>
              <a:t>Built-in Exceptions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ArithmeticException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caused by math errors like divide by zero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ArrayIndexOutOfBoundException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caused by bad array indexes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ArrayStoreException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caused by an attempt to store wrong type of data in an array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FileNotFoundException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caused by an attempt to access non-existent file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IOException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caused by general I/O failure, like unable to read from a file or the console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OutOfMemoryException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caused when there is not enough memory to allocate a new object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NullPointerException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caused by referencing a null object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StringIndexOutOfBoundsException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caused by an attempt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access a non-existent character position in a string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IllegalArgumentException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Invalid argument used to call a method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ClassNotFoundException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Class definition not found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IllegalAccessException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Attempt to access unreachable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Nested try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 smtClean="0"/>
              <a:t>It’s a try-catch block placed inside an outer try-catch block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inner try block does not have a catch </a:t>
            </a:r>
            <a:r>
              <a:rPr lang="en-US" dirty="0" smtClean="0"/>
              <a:t>block for a particular exception, then the </a:t>
            </a:r>
            <a:r>
              <a:rPr lang="en-US" b="1" dirty="0" smtClean="0"/>
              <a:t>outer catch (or immediately next catch) will be evaluated </a:t>
            </a:r>
            <a:r>
              <a:rPr lang="en-US" dirty="0" smtClean="0"/>
              <a:t>for the generated exception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"/>
            <a:ext cx="8229600" cy="61435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ExcDemo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static void main(String a[])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try{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a=8/1;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try{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[]={1,2};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arr</a:t>
            </a:r>
            <a:r>
              <a:rPr lang="en-US" dirty="0" smtClean="0"/>
              <a:t>[10]=5;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catch(</a:t>
            </a:r>
            <a:r>
              <a:rPr lang="en-US" dirty="0" err="1" smtClean="0"/>
              <a:t>NullPointerException</a:t>
            </a:r>
            <a:r>
              <a:rPr lang="en-US" dirty="0" smtClean="0"/>
              <a:t> ne)</a:t>
            </a:r>
          </a:p>
          <a:p>
            <a:pPr marL="0" indent="0">
              <a:buNone/>
            </a:pPr>
            <a:r>
              <a:rPr lang="en-US" dirty="0" smtClean="0"/>
              <a:t>       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(“Caught in inner catch…”);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catch(Exception </a:t>
            </a:r>
            <a:r>
              <a:rPr lang="en-US" dirty="0"/>
              <a:t>e)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System.out.println</a:t>
            </a:r>
            <a:r>
              <a:rPr lang="en-US" dirty="0"/>
              <a:t>(“Caught in </a:t>
            </a:r>
            <a:r>
              <a:rPr lang="en-US" dirty="0" smtClean="0"/>
              <a:t>outer catch…”+e);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(“execution continues..”);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57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Managing I/O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/>
              <a:t>Problem with variables, arrays, </a:t>
            </a:r>
            <a:r>
              <a:rPr lang="en-IN" sz="3000" dirty="0" err="1"/>
              <a:t>etc</a:t>
            </a:r>
            <a:r>
              <a:rPr lang="en-IN" sz="30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000" dirty="0"/>
              <a:t>They are volatile(lost with program termination)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000" dirty="0"/>
              <a:t>Large volume of data cannot be contained in variable and arrays</a:t>
            </a:r>
          </a:p>
          <a:p>
            <a:pPr marL="514350" indent="-514350"/>
            <a:r>
              <a:rPr lang="en-IN" sz="3000" dirty="0"/>
              <a:t>Then to store the data on secondary storage, we use </a:t>
            </a:r>
            <a:r>
              <a:rPr lang="en-IN" sz="3000" i="1" dirty="0"/>
              <a:t>files</a:t>
            </a:r>
          </a:p>
          <a:p>
            <a:pPr marL="514350" indent="-514350"/>
            <a:r>
              <a:rPr lang="en-IN" sz="3000" dirty="0"/>
              <a:t>In file processing, input is flow of data into the program and output is vice-versa</a:t>
            </a:r>
          </a:p>
          <a:p>
            <a:pPr marL="514350" indent="-514350"/>
            <a:r>
              <a:rPr lang="en-IN" sz="3000" dirty="0"/>
              <a:t>Java uses the concept of </a:t>
            </a:r>
            <a:r>
              <a:rPr lang="en-IN" sz="3000" i="1" dirty="0"/>
              <a:t>streams</a:t>
            </a:r>
            <a:r>
              <a:rPr lang="en-IN" sz="3000" dirty="0"/>
              <a:t> to represent ordered sequence of data</a:t>
            </a:r>
          </a:p>
          <a:p>
            <a:r>
              <a:rPr lang="en-IN" dirty="0"/>
              <a:t>Java Stream are classified in 2 types: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Input Stream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Output Stream</a:t>
            </a:r>
          </a:p>
          <a:p>
            <a:pPr marL="514350" indent="-514350"/>
            <a:endParaRPr lang="en-IN" sz="3000" dirty="0"/>
          </a:p>
          <a:p>
            <a:pPr marL="514350" indent="-514350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0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IN" b="1" dirty="0">
                <a:solidFill>
                  <a:srgbClr val="7030A0"/>
                </a:solidFill>
              </a:rPr>
              <a:t>STREAM CLASSES IN JAVA </a:t>
            </a:r>
            <a:endParaRPr lang="en-IN" b="1" dirty="0" smtClean="0">
              <a:solidFill>
                <a:srgbClr val="7030A0"/>
              </a:solidFill>
            </a:endParaRPr>
          </a:p>
          <a:p>
            <a:pPr marL="514350" indent="-514350"/>
            <a:r>
              <a:rPr lang="en-IN" dirty="0" smtClean="0">
                <a:solidFill>
                  <a:srgbClr val="7030A0"/>
                </a:solidFill>
              </a:rPr>
              <a:t>java.io</a:t>
            </a:r>
            <a:r>
              <a:rPr lang="en-IN" dirty="0" smtClean="0"/>
              <a:t> package contains the stream classes for processing all types of data </a:t>
            </a:r>
          </a:p>
          <a:p>
            <a:pPr marL="514350" indent="-514350"/>
            <a:r>
              <a:rPr lang="en-IN" dirty="0" smtClean="0"/>
              <a:t>These classes are of 2 types: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Byte stream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Character stream classes</a:t>
            </a:r>
          </a:p>
          <a:p>
            <a:pPr marL="514350" indent="-514350">
              <a:buNone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0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aikwadPC\Desktop\PPL MCQs\Unit 5,6\jstreams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81000"/>
            <a:ext cx="7807822" cy="556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6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aikwadPC\Desktop\PPL MCQs\Unit 5,6\byteinputstreamhierarch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1" y="609600"/>
            <a:ext cx="8745325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4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err="1" smtClean="0">
                <a:hlinkClick r:id="rId2"/>
              </a:rPr>
              <a:t>InputStream</a:t>
            </a:r>
            <a:r>
              <a:rPr lang="en-IN" dirty="0" smtClean="0"/>
              <a:t>: Abstract byte stream </a:t>
            </a:r>
            <a:r>
              <a:rPr lang="en-IN" dirty="0" err="1" smtClean="0"/>
              <a:t>superclass</a:t>
            </a:r>
            <a:r>
              <a:rPr lang="en-IN" dirty="0" smtClean="0"/>
              <a:t> which describes this type of input stream. </a:t>
            </a:r>
          </a:p>
          <a:p>
            <a:pPr>
              <a:buNone/>
            </a:pPr>
            <a:r>
              <a:rPr lang="en-IN" u="sng" dirty="0" err="1" smtClean="0">
                <a:solidFill>
                  <a:schemeClr val="accent5">
                    <a:lumMod val="75000"/>
                  </a:schemeClr>
                </a:solidFill>
              </a:rPr>
              <a:t>ByteArrayInputStream</a:t>
            </a:r>
            <a:r>
              <a:rPr lang="en-IN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Input byte stream that reads bytes from an internal byte array. </a:t>
            </a:r>
          </a:p>
          <a:p>
            <a:pPr>
              <a:buNone/>
            </a:pPr>
            <a:r>
              <a:rPr lang="en-IN" dirty="0" err="1" smtClean="0">
                <a:hlinkClick r:id="rId2"/>
              </a:rPr>
              <a:t>FileInputStream</a:t>
            </a:r>
            <a:r>
              <a:rPr lang="en-IN" dirty="0" smtClean="0"/>
              <a:t>: Input byte stream that reads bytes from a file.</a:t>
            </a:r>
          </a:p>
          <a:p>
            <a:pPr>
              <a:buNone/>
            </a:pPr>
            <a:r>
              <a:rPr lang="en-IN" u="sng" dirty="0" err="1" smtClean="0">
                <a:solidFill>
                  <a:schemeClr val="accent5">
                    <a:lumMod val="75000"/>
                  </a:schemeClr>
                </a:solidFill>
              </a:rPr>
              <a:t>BufferedInputStream</a:t>
            </a:r>
            <a:r>
              <a:rPr lang="en-IN" u="sng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IN" dirty="0" smtClean="0"/>
              <a:t>Input byte stream that reads bytes into an internal buffer before use. </a:t>
            </a:r>
          </a:p>
          <a:p>
            <a:pPr>
              <a:buNone/>
            </a:pPr>
            <a:r>
              <a:rPr lang="en-IN" dirty="0" err="1" smtClean="0">
                <a:hlinkClick r:id="rId2"/>
              </a:rPr>
              <a:t>DataInputStream</a:t>
            </a:r>
            <a:r>
              <a:rPr lang="en-IN" dirty="0" smtClean="0"/>
              <a:t>: Input stream to reads Java’s primitive data types. </a:t>
            </a:r>
          </a:p>
          <a:p>
            <a:pPr>
              <a:buNone/>
            </a:pPr>
            <a:r>
              <a:rPr lang="en-IN" dirty="0" err="1" smtClean="0">
                <a:hlinkClick r:id="rId2"/>
              </a:rPr>
              <a:t>ObjectInputStream</a:t>
            </a:r>
            <a:r>
              <a:rPr lang="en-IN" dirty="0" smtClean="0"/>
              <a:t>: Input stream for objects</a:t>
            </a:r>
          </a:p>
        </p:txBody>
      </p:sp>
    </p:spTree>
    <p:extLst>
      <p:ext uri="{BB962C8B-B14F-4D97-AF65-F5344CB8AC3E}">
        <p14:creationId xmlns:p14="http://schemas.microsoft.com/office/powerpoint/2010/main" val="11662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334000"/>
          </a:xfrm>
        </p:spPr>
        <p:txBody>
          <a:bodyPr>
            <a:normAutofit/>
          </a:bodyPr>
          <a:lstStyle/>
          <a:p>
            <a:r>
              <a:rPr lang="en-IN" dirty="0" smtClean="0"/>
              <a:t>A java exception is simply </a:t>
            </a:r>
            <a:r>
              <a:rPr lang="en-IN" b="1" dirty="0" smtClean="0"/>
              <a:t>an object that describes the exceptional condition</a:t>
            </a:r>
            <a:r>
              <a:rPr lang="en-IN" dirty="0" smtClean="0"/>
              <a:t> occurring in piece of code.</a:t>
            </a:r>
          </a:p>
          <a:p>
            <a:endParaRPr lang="en-IN" dirty="0" smtClean="0"/>
          </a:p>
          <a:p>
            <a:r>
              <a:rPr lang="en-IN" dirty="0" smtClean="0"/>
              <a:t>When an exceptional condition arises, </a:t>
            </a:r>
            <a:r>
              <a:rPr lang="en-IN" b="1" dirty="0" smtClean="0"/>
              <a:t>an object representing that exception is created and thrown.</a:t>
            </a:r>
          </a:p>
          <a:p>
            <a:r>
              <a:rPr lang="en-IN" dirty="0" smtClean="0"/>
              <a:t>If we </a:t>
            </a:r>
            <a:r>
              <a:rPr lang="en-IN" b="1" dirty="0" smtClean="0"/>
              <a:t>want the program should continue execution</a:t>
            </a:r>
            <a:r>
              <a:rPr lang="en-IN" dirty="0" smtClean="0"/>
              <a:t> of the remaining code, </a:t>
            </a:r>
            <a:r>
              <a:rPr lang="en-IN" b="1" dirty="0" smtClean="0"/>
              <a:t>then catch the exception object</a:t>
            </a:r>
            <a:r>
              <a:rPr lang="en-IN" dirty="0" smtClean="0"/>
              <a:t> and perform corrective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1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Using Input Stream classes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err="1" smtClean="0"/>
              <a:t>FileInputStream</a:t>
            </a:r>
            <a:r>
              <a:rPr lang="en-IN" dirty="0" smtClean="0"/>
              <a:t> class: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 new File("C:/robots.txt"); </a:t>
            </a:r>
          </a:p>
          <a:p>
            <a:pPr marL="514350" indent="-514350"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(file); 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byte content;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while((content=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fis.read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())!=-1)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System.out.print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((char) content);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fis.close</a:t>
            </a:r>
            <a:r>
              <a:rPr lang="en-IN" dirty="0" smtClean="0">
                <a:solidFill>
                  <a:srgbClr val="7030A0"/>
                </a:solidFill>
              </a:rPr>
              <a:t>();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458200" cy="5821363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IN" sz="3600" dirty="0" err="1"/>
              <a:t>DataInputStream</a:t>
            </a:r>
            <a:r>
              <a:rPr lang="en-IN" sz="3600" dirty="0"/>
              <a:t> class:</a:t>
            </a:r>
          </a:p>
          <a:p>
            <a:pPr marL="514350" indent="-514350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DataInputStream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d= new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DataInputStream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 new       			                     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("binary.dat"));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aByte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d.read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(); </a:t>
            </a:r>
          </a:p>
          <a:p>
            <a:pPr marL="514350" indent="-514350">
              <a:buNone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anInt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d.readInt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(); </a:t>
            </a:r>
          </a:p>
          <a:p>
            <a:pPr marL="514350" indent="-51435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float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aFloat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d.readFloat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(); </a:t>
            </a:r>
          </a:p>
          <a:p>
            <a:pPr marL="514350" indent="-51435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double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aDouble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d.readDouble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(); 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r>
              <a:rPr lang="en-IN" dirty="0" err="1">
                <a:solidFill>
                  <a:srgbClr val="7030A0"/>
                </a:solidFill>
              </a:rPr>
              <a:t>d.close</a:t>
            </a:r>
            <a:r>
              <a:rPr lang="en-IN" dirty="0">
                <a:solidFill>
                  <a:srgbClr val="7030A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431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458200" cy="5897563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IN" dirty="0" err="1" smtClean="0"/>
              <a:t>BufferedInputStream</a:t>
            </a:r>
            <a:r>
              <a:rPr lang="en-IN" dirty="0" smtClean="0"/>
              <a:t>  class: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  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 File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 new File("C:/FileIO/ReadFile.txt");</a:t>
            </a:r>
          </a:p>
          <a:p>
            <a:pPr>
              <a:buNone/>
            </a:pPr>
            <a:r>
              <a:rPr lang="en-IN" dirty="0" smtClean="0"/>
              <a:t>                </a:t>
            </a:r>
          </a:p>
          <a:p>
            <a:pPr>
              <a:buNone/>
            </a:pPr>
            <a:r>
              <a:rPr lang="en-IN" dirty="0" smtClean="0"/>
              <a:t>   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FileInputStream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fin = new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FileInputStream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(file);</a:t>
            </a:r>
          </a:p>
          <a:p>
            <a:pPr>
              <a:buNone/>
            </a:pPr>
            <a:r>
              <a:rPr lang="en-IN" dirty="0" smtClean="0"/>
              <a:t>                        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IN" dirty="0" err="1" smtClean="0">
                <a:solidFill>
                  <a:srgbClr val="7030A0"/>
                </a:solidFill>
              </a:rPr>
              <a:t>BufferedInputStream</a:t>
            </a:r>
            <a:endParaRPr lang="en-IN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                        bin = new </a:t>
            </a:r>
            <a:r>
              <a:rPr lang="en-IN" dirty="0" err="1" smtClean="0">
                <a:solidFill>
                  <a:srgbClr val="7030A0"/>
                </a:solidFill>
              </a:rPr>
              <a:t>BufferedInputStream</a:t>
            </a:r>
            <a:r>
              <a:rPr lang="en-IN" dirty="0" smtClean="0">
                <a:solidFill>
                  <a:srgbClr val="7030A0"/>
                </a:solidFill>
              </a:rPr>
              <a:t>(fin);</a:t>
            </a:r>
          </a:p>
          <a:p>
            <a:pPr>
              <a:buNone/>
            </a:pPr>
            <a:r>
              <a:rPr lang="en-IN" dirty="0" err="1">
                <a:solidFill>
                  <a:srgbClr val="7030A0"/>
                </a:solidFill>
              </a:rPr>
              <a:t>b</a:t>
            </a:r>
            <a:r>
              <a:rPr lang="en-IN" dirty="0" err="1" smtClean="0">
                <a:solidFill>
                  <a:srgbClr val="7030A0"/>
                </a:solidFill>
              </a:rPr>
              <a:t>in.read</a:t>
            </a:r>
            <a:r>
              <a:rPr lang="en-IN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fin.close</a:t>
            </a:r>
            <a:r>
              <a:rPr lang="en-IN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0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534400" cy="5745163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IN" dirty="0" err="1" smtClean="0"/>
              <a:t>ObjectInputStream</a:t>
            </a:r>
            <a:r>
              <a:rPr lang="en-IN" dirty="0" smtClean="0"/>
              <a:t> class: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("t.tmp"); </a:t>
            </a:r>
          </a:p>
          <a:p>
            <a:pPr marL="514350" indent="-514350"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ObjectInputStream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ois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ObjectInputStream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marL="514350" indent="-514350"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int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i</a:t>
            </a:r>
            <a:r>
              <a:rPr lang="en-IN" dirty="0" smtClean="0">
                <a:solidFill>
                  <a:srgbClr val="7030A0"/>
                </a:solidFill>
              </a:rPr>
              <a:t> = </a:t>
            </a:r>
            <a:r>
              <a:rPr lang="en-IN" dirty="0" err="1" smtClean="0">
                <a:solidFill>
                  <a:srgbClr val="7030A0"/>
                </a:solidFill>
              </a:rPr>
              <a:t>ois.readInt</a:t>
            </a:r>
            <a:r>
              <a:rPr lang="en-IN" dirty="0" smtClean="0">
                <a:solidFill>
                  <a:srgbClr val="7030A0"/>
                </a:solidFill>
              </a:rPr>
              <a:t>(); 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rgbClr val="7030A0"/>
                </a:solidFill>
              </a:rPr>
              <a:t>String today = (String) </a:t>
            </a:r>
            <a:r>
              <a:rPr lang="en-IN" dirty="0" err="1" smtClean="0">
                <a:solidFill>
                  <a:srgbClr val="7030A0"/>
                </a:solidFill>
              </a:rPr>
              <a:t>ois.readObject</a:t>
            </a:r>
            <a:r>
              <a:rPr lang="en-IN" dirty="0" smtClean="0">
                <a:solidFill>
                  <a:srgbClr val="7030A0"/>
                </a:solidFill>
              </a:rPr>
              <a:t>(); 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rgbClr val="7030A0"/>
                </a:solidFill>
              </a:rPr>
              <a:t>Date </a:t>
            </a:r>
            <a:r>
              <a:rPr lang="en-IN" dirty="0" err="1" smtClean="0">
                <a:solidFill>
                  <a:srgbClr val="7030A0"/>
                </a:solidFill>
              </a:rPr>
              <a:t>date</a:t>
            </a:r>
            <a:r>
              <a:rPr lang="en-IN" dirty="0" smtClean="0">
                <a:solidFill>
                  <a:srgbClr val="7030A0"/>
                </a:solidFill>
              </a:rPr>
              <a:t> = (Date) </a:t>
            </a:r>
            <a:r>
              <a:rPr lang="en-IN" dirty="0" err="1" smtClean="0">
                <a:solidFill>
                  <a:srgbClr val="7030A0"/>
                </a:solidFill>
              </a:rPr>
              <a:t>ois.readObject</a:t>
            </a:r>
            <a:r>
              <a:rPr lang="en-IN" dirty="0" smtClean="0">
                <a:solidFill>
                  <a:srgbClr val="7030A0"/>
                </a:solidFill>
              </a:rPr>
              <a:t>(); </a:t>
            </a:r>
          </a:p>
          <a:p>
            <a:pPr marL="514350" indent="-51435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MyClass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myobj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= 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MyClass</a:t>
            </a:r>
            <a:r>
              <a:rPr lang="en-IN" dirty="0" smtClean="0">
                <a:solidFill>
                  <a:srgbClr val="7030A0"/>
                </a:solidFill>
              </a:rPr>
              <a:t>) </a:t>
            </a:r>
            <a:r>
              <a:rPr lang="en-IN" dirty="0" err="1">
                <a:solidFill>
                  <a:srgbClr val="7030A0"/>
                </a:solidFill>
              </a:rPr>
              <a:t>ois.readObject</a:t>
            </a:r>
            <a:r>
              <a:rPr lang="en-IN" dirty="0">
                <a:solidFill>
                  <a:srgbClr val="7030A0"/>
                </a:solidFill>
              </a:rPr>
              <a:t>(); </a:t>
            </a:r>
          </a:p>
          <a:p>
            <a:pPr marL="514350" indent="-51435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514350" indent="-514350">
              <a:buNone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is.close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pPr marL="514350" indent="-51435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2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aikwadPC\Desktop\PPL MCQs\Unit 5,6\byteoutputstreamhierarch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14400"/>
            <a:ext cx="8601958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9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r>
              <a:rPr lang="en-IN" dirty="0" err="1" smtClean="0">
                <a:hlinkClick r:id="rId2"/>
              </a:rPr>
              <a:t>OutputStream</a:t>
            </a:r>
            <a:endParaRPr lang="en-IN" dirty="0" smtClean="0"/>
          </a:p>
          <a:p>
            <a:r>
              <a:rPr lang="en-IN" u="sng" dirty="0" err="1" smtClean="0">
                <a:solidFill>
                  <a:schemeClr val="accent5">
                    <a:lumMod val="75000"/>
                  </a:schemeClr>
                </a:solidFill>
              </a:rPr>
              <a:t>ByteArrayOutputStream</a:t>
            </a:r>
            <a:endParaRPr lang="en-IN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 err="1" smtClean="0">
                <a:hlinkClick r:id="rId2"/>
              </a:rPr>
              <a:t>FileOutputStream</a:t>
            </a:r>
            <a:endParaRPr lang="en-IN" dirty="0" smtClean="0">
              <a:hlinkClick r:id="rId2"/>
            </a:endParaRPr>
          </a:p>
          <a:p>
            <a:r>
              <a:rPr lang="en-IN" u="sng" dirty="0" err="1" smtClean="0">
                <a:solidFill>
                  <a:schemeClr val="accent5">
                    <a:lumMod val="75000"/>
                  </a:schemeClr>
                </a:solidFill>
              </a:rPr>
              <a:t>BufferedOutputStream</a:t>
            </a:r>
            <a:endParaRPr lang="en-IN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 err="1" smtClean="0">
                <a:hlinkClick r:id="rId2"/>
              </a:rPr>
              <a:t>DataOutputStream</a:t>
            </a:r>
            <a:endParaRPr lang="en-IN" dirty="0" smtClean="0">
              <a:hlinkClick r:id="rId2"/>
            </a:endParaRPr>
          </a:p>
          <a:p>
            <a:r>
              <a:rPr lang="en-IN" dirty="0" err="1" smtClean="0">
                <a:hlinkClick r:id="rId2"/>
              </a:rPr>
              <a:t>Obje</a:t>
            </a:r>
            <a:r>
              <a:rPr lang="en-IN" u="sng" dirty="0" err="1" smtClean="0">
                <a:solidFill>
                  <a:schemeClr val="tx2"/>
                </a:solidFill>
                <a:hlinkClick r:id="rId2"/>
              </a:rPr>
              <a:t>ct</a:t>
            </a:r>
            <a:r>
              <a:rPr lang="en-IN" u="sng" dirty="0" err="1" smtClean="0">
                <a:solidFill>
                  <a:schemeClr val="tx2"/>
                </a:solidFill>
              </a:rPr>
              <a:t>Out</a:t>
            </a:r>
            <a:r>
              <a:rPr lang="en-IN" u="sng" dirty="0" err="1" smtClean="0">
                <a:solidFill>
                  <a:schemeClr val="tx2"/>
                </a:solidFill>
                <a:hlinkClick r:id="rId2"/>
              </a:rPr>
              <a:t>p</a:t>
            </a:r>
            <a:r>
              <a:rPr lang="en-IN" dirty="0" err="1" smtClean="0">
                <a:hlinkClick r:id="rId2"/>
              </a:rPr>
              <a:t>utStream</a:t>
            </a:r>
            <a:endParaRPr lang="en-IN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0265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dirty="0" smtClean="0"/>
              <a:t>5.	</a:t>
            </a:r>
            <a:r>
              <a:rPr lang="en-IN" dirty="0" err="1" smtClean="0"/>
              <a:t>ObjectOutputStream</a:t>
            </a:r>
            <a:r>
              <a:rPr lang="en-IN" dirty="0" smtClean="0"/>
              <a:t> class: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FileOutputStream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fos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FileOutputStream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("t.tmp");</a:t>
            </a:r>
          </a:p>
          <a:p>
            <a:pPr marL="514350" indent="-514350"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ObjectOutputStream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oos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=new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ObjectOutputStream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fos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marL="514350" indent="-514350">
              <a:buNone/>
            </a:pP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oos.writeInt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(12345); </a:t>
            </a:r>
          </a:p>
          <a:p>
            <a:pPr marL="514350" indent="-51435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oos.writeObject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("Today"); </a:t>
            </a:r>
          </a:p>
          <a:p>
            <a:pPr marL="514350" indent="-51435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oos.writeObject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(new Date()); </a:t>
            </a:r>
          </a:p>
          <a:p>
            <a:pPr marL="514350" indent="-51435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oos.writeObject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(new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MyClass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()); 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r>
              <a:rPr lang="en-IN" dirty="0"/>
              <a:t>	</a:t>
            </a:r>
            <a:r>
              <a:rPr lang="en-IN" dirty="0" err="1">
                <a:solidFill>
                  <a:srgbClr val="7030A0"/>
                </a:solidFill>
              </a:rPr>
              <a:t>oos.close</a:t>
            </a:r>
            <a:r>
              <a:rPr lang="en-IN" dirty="0">
                <a:solidFill>
                  <a:srgbClr val="7030A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05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aikwadPC\Desktop\PPL MCQs\Unit 5,6\charinputstreamhierarch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1" y="762000"/>
            <a:ext cx="8601959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16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>
            <a:normAutofit/>
          </a:bodyPr>
          <a:lstStyle/>
          <a:p>
            <a:r>
              <a:rPr lang="en-IN" dirty="0" smtClean="0">
                <a:hlinkClick r:id="rId2"/>
              </a:rPr>
              <a:t>Reader</a:t>
            </a:r>
            <a:r>
              <a:rPr lang="en-IN" dirty="0" smtClean="0"/>
              <a:t>: Abstract character stream </a:t>
            </a:r>
            <a:r>
              <a:rPr lang="en-IN" dirty="0" err="1" smtClean="0"/>
              <a:t>superclass</a:t>
            </a:r>
            <a:r>
              <a:rPr lang="en-IN" dirty="0" smtClean="0"/>
              <a:t> which describes this type of input stream.</a:t>
            </a:r>
          </a:p>
          <a:p>
            <a:r>
              <a:rPr lang="en-IN" dirty="0" err="1" smtClean="0">
                <a:hlinkClick r:id="rId2"/>
              </a:rPr>
              <a:t>BufferedReader</a:t>
            </a:r>
            <a:r>
              <a:rPr lang="en-IN" dirty="0" smtClean="0"/>
              <a:t>: Buffered input character stream.</a:t>
            </a:r>
          </a:p>
          <a:p>
            <a:r>
              <a:rPr lang="en-IN" u="sng" dirty="0" err="1" smtClean="0">
                <a:solidFill>
                  <a:schemeClr val="tx2"/>
                </a:solidFill>
              </a:rPr>
              <a:t>CharArrayReader</a:t>
            </a:r>
            <a:r>
              <a:rPr lang="en-IN" u="sng" dirty="0" smtClean="0">
                <a:solidFill>
                  <a:schemeClr val="tx2"/>
                </a:solidFill>
              </a:rPr>
              <a:t>: I</a:t>
            </a:r>
            <a:r>
              <a:rPr lang="en-IN" dirty="0" smtClean="0"/>
              <a:t>nput stream to read from a character array</a:t>
            </a:r>
          </a:p>
          <a:p>
            <a:r>
              <a:rPr lang="en-IN" u="sng" dirty="0" err="1" smtClean="0">
                <a:solidFill>
                  <a:schemeClr val="tx2"/>
                </a:solidFill>
              </a:rPr>
              <a:t>InputStreamReader</a:t>
            </a:r>
            <a:r>
              <a:rPr lang="en-IN" u="sng" dirty="0" smtClean="0">
                <a:solidFill>
                  <a:schemeClr val="tx2"/>
                </a:solidFill>
              </a:rPr>
              <a:t>: </a:t>
            </a:r>
            <a:r>
              <a:rPr lang="en-IN" dirty="0" smtClean="0"/>
              <a:t>Input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smtClean="0"/>
              <a:t>Stream that acts as a bridge for decoding byte streams into character streams.</a:t>
            </a:r>
          </a:p>
          <a:p>
            <a:r>
              <a:rPr lang="en-IN" u="sng" dirty="0" err="1" smtClean="0">
                <a:solidFill>
                  <a:schemeClr val="tx2"/>
                </a:solidFill>
                <a:hlinkClick r:id="rId2"/>
              </a:rPr>
              <a:t>FileReader</a:t>
            </a:r>
            <a:r>
              <a:rPr lang="en-IN" u="sng" dirty="0" smtClean="0"/>
              <a:t>: </a:t>
            </a:r>
            <a:r>
              <a:rPr lang="en-IN" dirty="0" smtClean="0"/>
              <a:t>Input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smtClean="0"/>
              <a:t>Stream for reading characters from a file.</a:t>
            </a:r>
          </a:p>
          <a:p>
            <a:r>
              <a:rPr lang="en-IN" u="sng" dirty="0" err="1" smtClean="0">
                <a:solidFill>
                  <a:schemeClr val="tx2"/>
                </a:solidFill>
              </a:rPr>
              <a:t>StringReader</a:t>
            </a:r>
            <a:r>
              <a:rPr lang="en-IN" u="sng" dirty="0" smtClean="0">
                <a:solidFill>
                  <a:schemeClr val="tx2"/>
                </a:solidFill>
              </a:rPr>
              <a:t>: </a:t>
            </a:r>
            <a:r>
              <a:rPr lang="en-IN" dirty="0" smtClean="0"/>
              <a:t>Input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smtClean="0"/>
              <a:t>stream for reading characters from a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2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aikwadPC\Desktop\PPL MCQs\Unit 5,6\charoutputstreamhierarch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1" y="533400"/>
            <a:ext cx="8745325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18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Who generates the exception?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Java run-time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Manually generated in our code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Exceptions thrown by java relate to violation of fundamental rules of Java.</a:t>
            </a:r>
          </a:p>
          <a:p>
            <a:pPr marL="514350" indent="-514350"/>
            <a:r>
              <a:rPr lang="en-IN" dirty="0" smtClean="0">
                <a:solidFill>
                  <a:srgbClr val="7030A0"/>
                </a:solidFill>
              </a:rPr>
              <a:t>Manual exception objects are thrown, when you want to define your own exceptional cases.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Writer (ABS)</a:t>
            </a:r>
          </a:p>
          <a:p>
            <a:r>
              <a:rPr lang="en-IN" u="sng" dirty="0" err="1" smtClean="0">
                <a:solidFill>
                  <a:schemeClr val="tx2"/>
                </a:solidFill>
              </a:rPr>
              <a:t>FileWriter</a:t>
            </a:r>
            <a:endParaRPr lang="en-IN" dirty="0" smtClean="0">
              <a:solidFill>
                <a:schemeClr val="tx2"/>
              </a:solidFill>
            </a:endParaRPr>
          </a:p>
          <a:p>
            <a:r>
              <a:rPr lang="en-IN" dirty="0" err="1" smtClean="0">
                <a:hlinkClick r:id="rId2"/>
              </a:rPr>
              <a:t>BufferedWriter</a:t>
            </a:r>
            <a:endParaRPr lang="en-IN" dirty="0" smtClean="0"/>
          </a:p>
          <a:p>
            <a:r>
              <a:rPr lang="en-IN" u="sng" dirty="0" err="1" smtClean="0">
                <a:solidFill>
                  <a:schemeClr val="tx2"/>
                </a:solidFill>
              </a:rPr>
              <a:t>CharArrayWriter</a:t>
            </a:r>
            <a:endParaRPr lang="en-IN" u="sng" dirty="0" smtClean="0">
              <a:solidFill>
                <a:schemeClr val="tx2"/>
              </a:solidFill>
            </a:endParaRPr>
          </a:p>
          <a:p>
            <a:r>
              <a:rPr lang="en-IN" u="sng" dirty="0" err="1" smtClean="0">
                <a:solidFill>
                  <a:schemeClr val="tx2"/>
                </a:solidFill>
              </a:rPr>
              <a:t>OutputStreamWriter</a:t>
            </a:r>
            <a:endParaRPr lang="en-IN" u="sng" dirty="0" smtClean="0">
              <a:solidFill>
                <a:schemeClr val="tx2"/>
              </a:solidFill>
            </a:endParaRPr>
          </a:p>
          <a:p>
            <a:r>
              <a:rPr lang="en-IN" u="sng" dirty="0" err="1" smtClean="0">
                <a:solidFill>
                  <a:schemeClr val="tx2"/>
                </a:solidFill>
              </a:rPr>
              <a:t>StringWriter</a:t>
            </a:r>
            <a:endParaRPr lang="en-IN" u="sng" dirty="0" smtClean="0">
              <a:solidFill>
                <a:schemeClr val="tx2"/>
              </a:solidFill>
            </a:endParaRPr>
          </a:p>
          <a:p>
            <a:endParaRPr lang="en-IN" u="sng" dirty="0" smtClean="0">
              <a:solidFill>
                <a:schemeClr val="tx2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3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 smtClean="0"/>
              <a:t>Reading Console Input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/>
          </a:bodyPr>
          <a:lstStyle/>
          <a:p>
            <a:r>
              <a:rPr lang="en-US" b="1" dirty="0" smtClean="0"/>
              <a:t>System.in</a:t>
            </a:r>
            <a:r>
              <a:rPr lang="en-US" dirty="0" smtClean="0"/>
              <a:t> is used to read input from the console</a:t>
            </a:r>
          </a:p>
          <a:p>
            <a:r>
              <a:rPr lang="en-US" dirty="0" smtClean="0"/>
              <a:t>Most Java programmers use </a:t>
            </a:r>
            <a:r>
              <a:rPr lang="en-US" b="1" dirty="0" smtClean="0"/>
              <a:t>character stream </a:t>
            </a:r>
            <a:r>
              <a:rPr lang="en-US" dirty="0" smtClean="0"/>
              <a:t>to read the console input since, the input is provided as discrete characters</a:t>
            </a:r>
          </a:p>
          <a:p>
            <a:r>
              <a:rPr lang="en-US" dirty="0" smtClean="0"/>
              <a:t>To obtain a input character stream, the already available object </a:t>
            </a:r>
            <a:r>
              <a:rPr lang="en-US" b="1" dirty="0" smtClean="0"/>
              <a:t>System.in </a:t>
            </a:r>
            <a:r>
              <a:rPr lang="en-US" dirty="0" smtClean="0"/>
              <a:t>is used</a:t>
            </a:r>
          </a:p>
          <a:p>
            <a:r>
              <a:rPr lang="en-US" b="1" dirty="0" smtClean="0"/>
              <a:t>System.in</a:t>
            </a:r>
            <a:r>
              <a:rPr lang="en-US" dirty="0" smtClean="0"/>
              <a:t> is </a:t>
            </a:r>
            <a:r>
              <a:rPr lang="en-US" b="1" dirty="0" smtClean="0"/>
              <a:t>wrapped into </a:t>
            </a:r>
            <a:r>
              <a:rPr lang="en-US" b="1" dirty="0" err="1" smtClean="0"/>
              <a:t>InputStreamReader</a:t>
            </a:r>
            <a:r>
              <a:rPr lang="en-US" b="1" dirty="0" smtClean="0"/>
              <a:t> </a:t>
            </a:r>
            <a:r>
              <a:rPr lang="en-US" dirty="0" smtClean="0"/>
              <a:t>&amp; this newly created object is </a:t>
            </a:r>
            <a:r>
              <a:rPr lang="en-US" b="1" dirty="0" smtClean="0"/>
              <a:t>again wrapped into </a:t>
            </a:r>
            <a:r>
              <a:rPr lang="en-US" b="1" dirty="0" err="1" smtClean="0"/>
              <a:t>BufferedReader</a:t>
            </a:r>
            <a:r>
              <a:rPr lang="en-US" b="1" dirty="0" smtClean="0"/>
              <a:t> object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78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r>
              <a:rPr lang="en-US" dirty="0" err="1" smtClean="0"/>
              <a:t>InputStreamReader</a:t>
            </a:r>
            <a:r>
              <a:rPr lang="en-US" dirty="0" smtClean="0"/>
              <a:t> class converts the byte oriented System.in into a character oriented object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BufferedReader</a:t>
            </a:r>
            <a:r>
              <a:rPr lang="en-US" dirty="0" smtClean="0"/>
              <a:t> class converts the character stream object into buffered version of stream object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BufferedReader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br</a:t>
            </a:r>
            <a:r>
              <a:rPr lang="en-US" b="1" dirty="0" smtClean="0">
                <a:solidFill>
                  <a:srgbClr val="7030A0"/>
                </a:solidFill>
              </a:rPr>
              <a:t>=new </a:t>
            </a:r>
            <a:r>
              <a:rPr lang="en-US" b="1" dirty="0" err="1" smtClean="0">
                <a:solidFill>
                  <a:srgbClr val="7030A0"/>
                </a:solidFill>
              </a:rPr>
              <a:t>BufferedReader</a:t>
            </a:r>
            <a:r>
              <a:rPr lang="en-US" b="1" dirty="0" smtClean="0">
                <a:solidFill>
                  <a:srgbClr val="7030A0"/>
                </a:solidFill>
              </a:rPr>
              <a:t>( new </a:t>
            </a:r>
            <a:r>
              <a:rPr lang="en-US" b="1" dirty="0" err="1">
                <a:solidFill>
                  <a:srgbClr val="7030A0"/>
                </a:solidFill>
              </a:rPr>
              <a:t>InputStreamReader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System.in </a:t>
            </a:r>
            <a:r>
              <a:rPr lang="en-US" b="1" dirty="0" smtClean="0">
                <a:solidFill>
                  <a:srgbClr val="7030A0"/>
                </a:solidFill>
              </a:rPr>
              <a:t>)) ;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9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r>
              <a:rPr lang="en-US" dirty="0" err="1" smtClean="0"/>
              <a:t>BufferedReader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rgbClr val="FF0000"/>
                </a:solidFill>
              </a:rPr>
              <a:t>read() method </a:t>
            </a:r>
            <a:r>
              <a:rPr lang="en-US" dirty="0" smtClean="0"/>
              <a:t>to read a single character from the input stream</a:t>
            </a:r>
          </a:p>
          <a:p>
            <a:r>
              <a:rPr lang="en-US" dirty="0" smtClean="0"/>
              <a:t>It returns -1 when end of the stream is encountered.</a:t>
            </a:r>
          </a:p>
          <a:p>
            <a:r>
              <a:rPr lang="en-US" dirty="0" smtClean="0"/>
              <a:t>This read() method might throw an </a:t>
            </a:r>
            <a:r>
              <a:rPr lang="en-US" dirty="0" err="1" smtClean="0"/>
              <a:t>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1"/>
            <a:ext cx="8458200" cy="5897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java.io.*;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</a:t>
            </a:r>
            <a:r>
              <a:rPr lang="en-US" dirty="0" err="1" smtClean="0"/>
              <a:t>IODemo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static void main(String a[]){</a:t>
            </a:r>
          </a:p>
          <a:p>
            <a:pPr marL="0" indent="0">
              <a:buNone/>
            </a:pPr>
            <a:r>
              <a:rPr lang="en-US" dirty="0" smtClean="0"/>
              <a:t>char a;</a:t>
            </a:r>
          </a:p>
          <a:p>
            <a:pPr marL="0" indent="0">
              <a:buNone/>
            </a:pP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=new </a:t>
            </a:r>
            <a:r>
              <a:rPr lang="en-US" dirty="0" err="1"/>
              <a:t>BufferedReader</a:t>
            </a:r>
            <a:r>
              <a:rPr lang="en-US" dirty="0"/>
              <a:t>( new </a:t>
            </a:r>
            <a:r>
              <a:rPr lang="en-US" dirty="0" err="1"/>
              <a:t>InputStreamReader</a:t>
            </a:r>
            <a:r>
              <a:rPr lang="en-US" dirty="0"/>
              <a:t> (System.in ))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(“Enter a character:”);</a:t>
            </a:r>
          </a:p>
          <a:p>
            <a:pPr marL="0" indent="0">
              <a:buNone/>
            </a:pPr>
            <a:r>
              <a:rPr lang="en-US" dirty="0" smtClean="0"/>
              <a:t>try{</a:t>
            </a:r>
          </a:p>
          <a:p>
            <a:pPr marL="0" indent="0">
              <a:buNone/>
            </a:pPr>
            <a:r>
              <a:rPr lang="en-US" dirty="0" smtClean="0"/>
              <a:t>do{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a=(char)</a:t>
            </a:r>
            <a:r>
              <a:rPr lang="en-US" dirty="0" err="1" smtClean="0"/>
              <a:t>br.read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smtClean="0"/>
              <a:t>}while(a!=‘e’)</a:t>
            </a:r>
          </a:p>
          <a:p>
            <a:pPr marL="0" indent="0">
              <a:buNone/>
            </a:pPr>
            <a:r>
              <a:rPr lang="en-US" dirty="0" smtClean="0"/>
              <a:t>}catch(</a:t>
            </a:r>
            <a:r>
              <a:rPr lang="en-US" dirty="0" err="1" smtClean="0"/>
              <a:t>IOException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(“Caught…”);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Use </a:t>
            </a:r>
            <a:r>
              <a:rPr lang="en-US" b="1" dirty="0" err="1" smtClean="0">
                <a:solidFill>
                  <a:srgbClr val="FF0000"/>
                </a:solidFill>
              </a:rPr>
              <a:t>readLine</a:t>
            </a:r>
            <a:r>
              <a:rPr lang="en-US" b="1" dirty="0" smtClean="0">
                <a:solidFill>
                  <a:srgbClr val="FF0000"/>
                </a:solidFill>
              </a:rPr>
              <a:t>() to read entire string from the input stream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Writing Console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 smtClean="0"/>
              <a:t>Writing to the console is mainly done via the </a:t>
            </a:r>
            <a:r>
              <a:rPr lang="en-US" dirty="0" smtClean="0">
                <a:solidFill>
                  <a:srgbClr val="FF0000"/>
                </a:solidFill>
              </a:rPr>
              <a:t>print()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println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methods </a:t>
            </a:r>
          </a:p>
          <a:p>
            <a:r>
              <a:rPr lang="en-US" dirty="0" smtClean="0"/>
              <a:t>We may use the write() method to write on console.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b="1" i="1" dirty="0" smtClean="0"/>
              <a:t>oid write 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byteVal</a:t>
            </a:r>
            <a:r>
              <a:rPr lang="en-US" b="1" i="1" dirty="0" smtClean="0"/>
              <a:t>)</a:t>
            </a:r>
          </a:p>
          <a:p>
            <a:r>
              <a:rPr lang="en-US" dirty="0" smtClean="0"/>
              <a:t>the byte value passed as argument is an integer representing the lower order bytes of the value to be written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03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IODemo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a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byteVal</a:t>
            </a:r>
            <a:r>
              <a:rPr lang="en-US" dirty="0" smtClean="0"/>
              <a:t>=97;</a:t>
            </a:r>
          </a:p>
          <a:p>
            <a:pPr marL="0" indent="0">
              <a:buNone/>
            </a:pPr>
            <a:r>
              <a:rPr lang="en-US" dirty="0" err="1" smtClean="0"/>
              <a:t>System.out.write</a:t>
            </a:r>
            <a:r>
              <a:rPr lang="en-US" dirty="0" smtClean="0"/>
              <a:t>(</a:t>
            </a:r>
            <a:r>
              <a:rPr lang="en-US" dirty="0" err="1" smtClean="0"/>
              <a:t>byteVal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077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PrintWriter</a:t>
            </a:r>
            <a:r>
              <a:rPr lang="en-US" b="1" dirty="0" smtClean="0"/>
              <a:t>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 err="1" smtClean="0"/>
              <a:t>PrintWriter</a:t>
            </a:r>
            <a:r>
              <a:rPr lang="en-US" dirty="0" smtClean="0"/>
              <a:t> is a </a:t>
            </a:r>
            <a:r>
              <a:rPr lang="en-US" b="1" dirty="0" smtClean="0"/>
              <a:t>character based class for writing on the console</a:t>
            </a:r>
          </a:p>
          <a:p>
            <a:r>
              <a:rPr lang="en-US" dirty="0" err="1" smtClean="0"/>
              <a:t>PrintWriter</a:t>
            </a:r>
            <a:r>
              <a:rPr lang="en-US" dirty="0" smtClean="0"/>
              <a:t> supports the character stream that is able to write any international character</a:t>
            </a:r>
          </a:p>
          <a:p>
            <a:r>
              <a:rPr lang="en-US" dirty="0"/>
              <a:t> </a:t>
            </a:r>
            <a:r>
              <a:rPr lang="en-US" dirty="0" smtClean="0"/>
              <a:t>Constructor to create the </a:t>
            </a:r>
            <a:r>
              <a:rPr lang="en-US" dirty="0"/>
              <a:t>object </a:t>
            </a:r>
            <a:r>
              <a:rPr lang="en-US" dirty="0" smtClean="0"/>
              <a:t>of </a:t>
            </a:r>
            <a:r>
              <a:rPr lang="en-US" dirty="0" err="1" smtClean="0"/>
              <a:t>PrintWriter</a:t>
            </a:r>
            <a:r>
              <a:rPr lang="en-US" dirty="0" smtClean="0"/>
              <a:t> class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PrintWriter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OutputStream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outstreamobj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Boolean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flushEnable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/>
              <a:t>First argument is the </a:t>
            </a:r>
            <a:r>
              <a:rPr lang="en-US" dirty="0" err="1" smtClean="0"/>
              <a:t>OutputStream</a:t>
            </a:r>
            <a:r>
              <a:rPr lang="en-US" dirty="0" smtClean="0"/>
              <a:t> available </a:t>
            </a:r>
            <a:r>
              <a:rPr lang="en-US" dirty="0" smtClean="0"/>
              <a:t>with us i.e. </a:t>
            </a:r>
            <a:r>
              <a:rPr lang="en-US" b="1" dirty="0" err="1" smtClean="0"/>
              <a:t>System.out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1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r>
              <a:rPr lang="en-US" dirty="0" smtClean="0"/>
              <a:t>Second argument is to enable or disable the flush </a:t>
            </a:r>
            <a:r>
              <a:rPr lang="en-US" dirty="0"/>
              <a:t>(whether to flush the output from buffer after every </a:t>
            </a:r>
            <a:r>
              <a:rPr lang="en-US" dirty="0" err="1"/>
              <a:t>println</a:t>
            </a:r>
            <a:r>
              <a:rPr lang="en-US" dirty="0"/>
              <a:t>() ).</a:t>
            </a:r>
          </a:p>
          <a:p>
            <a:r>
              <a:rPr lang="en-US" dirty="0" err="1"/>
              <a:t>PrintWriter</a:t>
            </a:r>
            <a:r>
              <a:rPr lang="en-US" dirty="0"/>
              <a:t> class has both the method: print() and </a:t>
            </a:r>
            <a:r>
              <a:rPr lang="en-US" dirty="0" err="1"/>
              <a:t>println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531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1"/>
            <a:ext cx="8686800" cy="597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IODemo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a[]){</a:t>
            </a:r>
          </a:p>
          <a:p>
            <a:pPr marL="0" indent="0">
              <a:buNone/>
            </a:pPr>
            <a:r>
              <a:rPr lang="en-US" dirty="0" err="1" smtClean="0"/>
              <a:t>PrintWriter</a:t>
            </a:r>
            <a:r>
              <a:rPr lang="en-US" dirty="0" smtClean="0"/>
              <a:t> pw= new </a:t>
            </a:r>
            <a:r>
              <a:rPr lang="en-US" dirty="0" err="1" smtClean="0"/>
              <a:t>PrintWriter</a:t>
            </a:r>
            <a:r>
              <a:rPr lang="en-US" dirty="0" smtClean="0"/>
              <a:t> (</a:t>
            </a:r>
            <a:r>
              <a:rPr lang="en-US" dirty="0" err="1" smtClean="0"/>
              <a:t>System.out</a:t>
            </a:r>
            <a:r>
              <a:rPr lang="en-US" dirty="0" smtClean="0"/>
              <a:t>, true)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w.println</a:t>
            </a:r>
            <a:r>
              <a:rPr lang="en-US" dirty="0" smtClean="0"/>
              <a:t>(“using </a:t>
            </a:r>
            <a:r>
              <a:rPr lang="en-US" dirty="0" err="1" smtClean="0"/>
              <a:t>println</a:t>
            </a:r>
            <a:r>
              <a:rPr lang="en-US" dirty="0" smtClean="0"/>
              <a:t>() ”);</a:t>
            </a:r>
          </a:p>
          <a:p>
            <a:pPr marL="0" indent="0">
              <a:buNone/>
            </a:pPr>
            <a:r>
              <a:rPr lang="en-US" dirty="0" err="1" smtClean="0"/>
              <a:t>pw.print</a:t>
            </a:r>
            <a:r>
              <a:rPr lang="en-US" dirty="0" smtClean="0"/>
              <a:t>(“with </a:t>
            </a:r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 smtClean="0"/>
              <a:t>pw.print</a:t>
            </a:r>
            <a:r>
              <a:rPr lang="en-US" dirty="0" smtClean="0"/>
              <a:t>(“object…”);</a:t>
            </a:r>
          </a:p>
          <a:p>
            <a:pPr marL="0" indent="0">
              <a:buNone/>
            </a:pPr>
            <a:r>
              <a:rPr lang="en-US" dirty="0" err="1"/>
              <a:t>pw.println</a:t>
            </a:r>
            <a:r>
              <a:rPr lang="en-US" dirty="0" smtClean="0"/>
              <a:t>(“”);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Exception handling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29200" y="14478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Try block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Statements that cause exception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4267200"/>
            <a:ext cx="1828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Catch block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Statements that handle the exception</a:t>
            </a:r>
          </a:p>
        </p:txBody>
      </p: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 rot="5400000">
            <a:off x="5067300" y="33909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3600" y="30480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Throws exception object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8288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Exception object creator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400" y="46482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Exception object handler</a:t>
            </a:r>
          </a:p>
        </p:txBody>
      </p:sp>
    </p:spTree>
    <p:extLst>
      <p:ext uri="{BB962C8B-B14F-4D97-AF65-F5344CB8AC3E}">
        <p14:creationId xmlns:p14="http://schemas.microsoft.com/office/powerpoint/2010/main" val="23869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 exception handling uses 5 keywords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try:</a:t>
            </a:r>
          </a:p>
          <a:p>
            <a:r>
              <a:rPr lang="en-US" dirty="0" smtClean="0"/>
              <a:t>try block is used to enclose the code block that can generate the exception</a:t>
            </a:r>
          </a:p>
          <a:p>
            <a:r>
              <a:rPr lang="en-US" dirty="0" smtClean="0"/>
              <a:t>Whenever an exception occurs, it will be thrown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2. catch:</a:t>
            </a:r>
          </a:p>
          <a:p>
            <a:r>
              <a:rPr lang="en-US" dirty="0" smtClean="0"/>
              <a:t>catch handler block is used to catch the exception and successfully handle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3. throw:</a:t>
            </a:r>
          </a:p>
          <a:p>
            <a:r>
              <a:rPr lang="en-US" dirty="0" smtClean="0"/>
              <a:t>Used to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manually throw </a:t>
            </a:r>
            <a:r>
              <a:rPr lang="en-US" dirty="0" smtClean="0"/>
              <a:t>an exception object.</a:t>
            </a:r>
          </a:p>
          <a:p>
            <a:r>
              <a:rPr lang="en-US" dirty="0" smtClean="0"/>
              <a:t>System generated runtime errors (exceptions) are internally thrown by Java Runtime system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4. throws:</a:t>
            </a:r>
          </a:p>
          <a:p>
            <a:r>
              <a:rPr lang="en-US" dirty="0" smtClean="0"/>
              <a:t>The throws clause is used to </a:t>
            </a:r>
            <a:r>
              <a:rPr lang="en-US" b="1" dirty="0" smtClean="0"/>
              <a:t>declare that a method can throw a specified exception </a:t>
            </a:r>
            <a:r>
              <a:rPr lang="en-US" dirty="0" smtClean="0"/>
              <a:t>and the caller should be aware of it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5. finally:</a:t>
            </a:r>
          </a:p>
          <a:p>
            <a:r>
              <a:rPr lang="en-US" dirty="0" smtClean="0"/>
              <a:t>Used to enclose a piece of code  that must mandatorily be executed after the try block completion.</a:t>
            </a:r>
          </a:p>
          <a:p>
            <a:r>
              <a:rPr lang="en-US" dirty="0" smtClean="0"/>
              <a:t>It is placed after the last catch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IN" dirty="0" smtClean="0"/>
              <a:t>Checked(Compile time) exceptions: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Explicitly handled in the code itself, with try catch block.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These exceptions are extended from the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java.lang.Exception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class</a:t>
            </a:r>
          </a:p>
          <a:p>
            <a:r>
              <a:rPr lang="en-IN" dirty="0" smtClean="0"/>
              <a:t>Unchecked(Run time)exceptions: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JVM handles these exceptions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These exceptions are extended from the </a:t>
            </a:r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java.lang.RuntimeException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pPr>
              <a:buNone/>
            </a:pP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The difference is only in the way of handling exceptions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IN" sz="2400" b="1" dirty="0"/>
              <a:t>Uncaught Exception</a:t>
            </a:r>
          </a:p>
          <a:p>
            <a:pPr>
              <a:buNone/>
            </a:pPr>
            <a:r>
              <a:rPr lang="en-IN" sz="2400" dirty="0"/>
              <a:t>class </a:t>
            </a:r>
            <a:r>
              <a:rPr lang="en-IN" sz="2400" dirty="0" err="1"/>
              <a:t>ExceptionDemo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{</a:t>
            </a:r>
          </a:p>
          <a:p>
            <a:pPr>
              <a:buNone/>
            </a:pPr>
            <a:r>
              <a:rPr lang="en-IN" sz="2400" dirty="0"/>
              <a:t>   public static void main(String a[])</a:t>
            </a:r>
          </a:p>
          <a:p>
            <a:pPr>
              <a:buNone/>
            </a:pPr>
            <a:r>
              <a:rPr lang="en-IN" sz="2400" dirty="0"/>
              <a:t>   {</a:t>
            </a:r>
          </a:p>
          <a:p>
            <a:pPr>
              <a:buNone/>
            </a:pPr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a=42, d=0;</a:t>
            </a:r>
          </a:p>
          <a:p>
            <a:pPr>
              <a:buNone/>
            </a:pPr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r=a/d;</a:t>
            </a:r>
          </a:p>
          <a:p>
            <a:pPr>
              <a:buNone/>
            </a:pPr>
            <a:r>
              <a:rPr lang="en-IN" sz="2400" dirty="0"/>
              <a:t>    </a:t>
            </a:r>
            <a:r>
              <a:rPr lang="en-IN" sz="2400" dirty="0" err="1"/>
              <a:t>System.out.println</a:t>
            </a:r>
            <a:r>
              <a:rPr lang="en-IN" sz="2400" dirty="0"/>
              <a:t>(“a: ”+a);</a:t>
            </a:r>
          </a:p>
          <a:p>
            <a:pPr>
              <a:buNone/>
            </a:pPr>
            <a:r>
              <a:rPr lang="en-IN" sz="2400" dirty="0"/>
              <a:t>   }</a:t>
            </a:r>
          </a:p>
          <a:p>
            <a:pPr>
              <a:buNone/>
            </a:pPr>
            <a:r>
              <a:rPr lang="en-IN" sz="2400" dirty="0"/>
              <a:t>}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(“Continue execution after catch…..");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Here the default handler(Java) terminates the program displays a string describing the exception &amp;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stacktrace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of exception.</a:t>
            </a:r>
          </a:p>
          <a:p>
            <a:r>
              <a:rPr lang="en-IN" dirty="0" err="1">
                <a:solidFill>
                  <a:srgbClr val="7030A0"/>
                </a:solidFill>
              </a:rPr>
              <a:t>java.lang.ArithmeticException</a:t>
            </a:r>
            <a:r>
              <a:rPr lang="en-IN" dirty="0">
                <a:solidFill>
                  <a:srgbClr val="7030A0"/>
                </a:solidFill>
              </a:rPr>
              <a:t>: / by zero at </a:t>
            </a:r>
            <a:r>
              <a:rPr lang="en-IN" dirty="0" err="1">
                <a:solidFill>
                  <a:srgbClr val="7030A0"/>
                </a:solidFill>
              </a:rPr>
              <a:t>ExceptionDemo.main</a:t>
            </a:r>
            <a:r>
              <a:rPr lang="en-IN" dirty="0">
                <a:solidFill>
                  <a:srgbClr val="7030A0"/>
                </a:solidFill>
              </a:rPr>
              <a:t>(ExceptionDemo.java:7)</a:t>
            </a:r>
          </a:p>
        </p:txBody>
      </p:sp>
    </p:spTree>
    <p:extLst>
      <p:ext uri="{BB962C8B-B14F-4D97-AF65-F5344CB8AC3E}">
        <p14:creationId xmlns:p14="http://schemas.microsoft.com/office/powerpoint/2010/main" val="3630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2000</Words>
  <Application>Microsoft Office PowerPoint</Application>
  <PresentationFormat>Widescreen</PresentationFormat>
  <Paragraphs>410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Exception Handling in Java &amp; Stream Classes in Java</vt:lpstr>
      <vt:lpstr>Exception Handling in Java</vt:lpstr>
      <vt:lpstr>PowerPoint Presentation</vt:lpstr>
      <vt:lpstr>Who generates the exception?</vt:lpstr>
      <vt:lpstr>Exception handling mechanism</vt:lpstr>
      <vt:lpstr>Java exception handling uses 5 keywords</vt:lpstr>
      <vt:lpstr>PowerPoint Presentation</vt:lpstr>
      <vt:lpstr>Types of exceptions</vt:lpstr>
      <vt:lpstr>PowerPoint Presentation</vt:lpstr>
      <vt:lpstr>Explicitly handling exception</vt:lpstr>
      <vt:lpstr>Multiple catch clauses</vt:lpstr>
      <vt:lpstr>Throwing are own exceptions</vt:lpstr>
      <vt:lpstr>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“finally” keyword</vt:lpstr>
      <vt:lpstr>PowerPoint Presentation</vt:lpstr>
      <vt:lpstr>Built-in Exceptions</vt:lpstr>
      <vt:lpstr>PowerPoint Presentation</vt:lpstr>
      <vt:lpstr>Nested try statements</vt:lpstr>
      <vt:lpstr>PowerPoint Presentation</vt:lpstr>
      <vt:lpstr>Managing I/O</vt:lpstr>
      <vt:lpstr>PowerPoint Presentation</vt:lpstr>
      <vt:lpstr>PowerPoint Presentation</vt:lpstr>
      <vt:lpstr>PowerPoint Presentation</vt:lpstr>
      <vt:lpstr>PowerPoint Presentation</vt:lpstr>
      <vt:lpstr>Using Input Stream classes and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Console Input</vt:lpstr>
      <vt:lpstr>PowerPoint Presentation</vt:lpstr>
      <vt:lpstr>PowerPoint Presentation</vt:lpstr>
      <vt:lpstr>PowerPoint Presentation</vt:lpstr>
      <vt:lpstr>Writing Console Output</vt:lpstr>
      <vt:lpstr>PowerPoint Presentation</vt:lpstr>
      <vt:lpstr>PrintWriter 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 &amp; Stream Classes in Java</dc:title>
  <dc:creator>Vijayendra</dc:creator>
  <cp:lastModifiedBy>Vijayendra</cp:lastModifiedBy>
  <cp:revision>7</cp:revision>
  <dcterms:created xsi:type="dcterms:W3CDTF">2019-11-13T07:16:42Z</dcterms:created>
  <dcterms:modified xsi:type="dcterms:W3CDTF">2019-11-13T07:24:22Z</dcterms:modified>
</cp:coreProperties>
</file>