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6" r:id="rId7"/>
    <p:sldId id="267" r:id="rId8"/>
    <p:sldId id="271" r:id="rId9"/>
    <p:sldId id="272" r:id="rId10"/>
    <p:sldId id="268" r:id="rId11"/>
    <p:sldId id="269" r:id="rId12"/>
    <p:sldId id="270" r:id="rId13"/>
    <p:sldId id="273" r:id="rId14"/>
    <p:sldId id="274" r:id="rId15"/>
    <p:sldId id="275" r:id="rId16"/>
    <p:sldId id="276" r:id="rId17"/>
    <p:sldId id="277" r:id="rId18"/>
    <p:sldId id="279" r:id="rId19"/>
    <p:sldId id="280" r:id="rId20"/>
    <p:sldId id="281" r:id="rId21"/>
    <p:sldId id="282" r:id="rId22"/>
    <p:sldId id="283" r:id="rId23"/>
    <p:sldId id="284" r:id="rId24"/>
    <p:sldId id="28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08" y="-1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join%20function.jav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MultiThreading%20using%20Runnable%20interface.java" TargetMode="External"/><Relationship Id="rId2" Type="http://schemas.openxmlformats.org/officeDocument/2006/relationships/hyperlink" Target="MultiThreading.jav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n%20&amp;%20Child%20Thread.jav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Multithreading to achieve concurrency</a:t>
            </a:r>
            <a:endParaRPr lang="en-US" b="1"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b="1" dirty="0" smtClean="0"/>
              <a:t>Thread Priority in Multithreading</a:t>
            </a:r>
            <a:endParaRPr lang="en-US" dirty="0"/>
          </a:p>
        </p:txBody>
      </p:sp>
      <p:sp>
        <p:nvSpPr>
          <p:cNvPr id="3" name="Content Placeholder 2"/>
          <p:cNvSpPr>
            <a:spLocks noGrp="1"/>
          </p:cNvSpPr>
          <p:nvPr>
            <p:ph idx="1"/>
          </p:nvPr>
        </p:nvSpPr>
        <p:spPr>
          <a:xfrm>
            <a:off x="457200" y="609600"/>
            <a:ext cx="8229600" cy="5715000"/>
          </a:xfrm>
        </p:spPr>
        <p:txBody>
          <a:bodyPr>
            <a:normAutofit fontScale="92500" lnSpcReduction="10000"/>
          </a:bodyPr>
          <a:lstStyle/>
          <a:p>
            <a:r>
              <a:rPr lang="en-US" dirty="0" smtClean="0"/>
              <a:t>In a Multi threading environment, thread scheduler assigns processor to a thread based on priority of thread. </a:t>
            </a:r>
          </a:p>
          <a:p>
            <a:r>
              <a:rPr lang="en-US" dirty="0" smtClean="0"/>
              <a:t>Whenever we create a thread in Java, it always has some priority assigned to it. </a:t>
            </a:r>
          </a:p>
          <a:p>
            <a:r>
              <a:rPr lang="en-US" dirty="0" smtClean="0"/>
              <a:t>Priority can either be given by JVM while creating the thread or it can be given by programmer explicitly.</a:t>
            </a:r>
          </a:p>
          <a:p>
            <a:r>
              <a:rPr lang="en-US" dirty="0" smtClean="0"/>
              <a:t>Priority for a thread is in range of 1 to 10, 1 having least priority.</a:t>
            </a:r>
          </a:p>
          <a:p>
            <a:r>
              <a:rPr lang="en-US" dirty="0" smtClean="0"/>
              <a:t>Whenever a new </a:t>
            </a:r>
            <a:r>
              <a:rPr lang="en-US" b="1" dirty="0" smtClean="0"/>
              <a:t>Java thread</a:t>
            </a:r>
            <a:r>
              <a:rPr lang="en-US" dirty="0" smtClean="0"/>
              <a:t> is created it has the same </a:t>
            </a:r>
            <a:r>
              <a:rPr lang="en-US" b="1" dirty="0" smtClean="0"/>
              <a:t>priority</a:t>
            </a:r>
            <a:r>
              <a:rPr lang="en-US" dirty="0" smtClean="0"/>
              <a:t> as the </a:t>
            </a:r>
            <a:r>
              <a:rPr lang="en-US" b="1" dirty="0" smtClean="0"/>
              <a:t>thread</a:t>
            </a:r>
            <a:r>
              <a:rPr lang="en-US" dirty="0" smtClean="0"/>
              <a:t> which created it.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dirty="0" smtClean="0"/>
              <a:t>There are 3 static variables defined in Thread class for priority.</a:t>
            </a:r>
          </a:p>
          <a:p>
            <a:pPr marL="514350" indent="-514350">
              <a:buAutoNum type="arabicPeriod"/>
            </a:pPr>
            <a:r>
              <a:rPr lang="en-US" dirty="0" smtClean="0"/>
              <a:t>public static </a:t>
            </a:r>
            <a:r>
              <a:rPr lang="en-US" dirty="0" err="1" smtClean="0"/>
              <a:t>int</a:t>
            </a:r>
            <a:r>
              <a:rPr lang="en-US" dirty="0" smtClean="0"/>
              <a:t> </a:t>
            </a:r>
            <a:r>
              <a:rPr lang="en-US" b="1" dirty="0" smtClean="0"/>
              <a:t>MIN_PRIORITY:</a:t>
            </a:r>
            <a:r>
              <a:rPr lang="en-US" dirty="0" smtClean="0"/>
              <a:t> This is minimum priority that a thread can have. </a:t>
            </a:r>
            <a:r>
              <a:rPr lang="en-US" b="1" dirty="0" smtClean="0">
                <a:solidFill>
                  <a:schemeClr val="accent5">
                    <a:lumMod val="75000"/>
                  </a:schemeClr>
                </a:solidFill>
              </a:rPr>
              <a:t>Value for this is 1.</a:t>
            </a:r>
          </a:p>
          <a:p>
            <a:pPr marL="514350" indent="-514350">
              <a:buAutoNum type="arabicPeriod"/>
            </a:pPr>
            <a:r>
              <a:rPr lang="en-US" dirty="0" smtClean="0"/>
              <a:t>public static </a:t>
            </a:r>
            <a:r>
              <a:rPr lang="en-US" dirty="0" err="1" smtClean="0"/>
              <a:t>int</a:t>
            </a:r>
            <a:r>
              <a:rPr lang="en-US" dirty="0" smtClean="0"/>
              <a:t> </a:t>
            </a:r>
            <a:r>
              <a:rPr lang="en-US" b="1" dirty="0" smtClean="0"/>
              <a:t>NORM_PRIORITY:</a:t>
            </a:r>
            <a:r>
              <a:rPr lang="en-US" dirty="0" smtClean="0"/>
              <a:t> This is default priority of a thread </a:t>
            </a:r>
            <a:r>
              <a:rPr lang="en-US" dirty="0" smtClean="0"/>
              <a:t>if we </a:t>
            </a:r>
            <a:r>
              <a:rPr lang="en-US" dirty="0" smtClean="0"/>
              <a:t>do not explicitly define it. </a:t>
            </a:r>
            <a:r>
              <a:rPr lang="en-US" b="1" dirty="0" smtClean="0">
                <a:solidFill>
                  <a:schemeClr val="accent2">
                    <a:lumMod val="50000"/>
                  </a:schemeClr>
                </a:solidFill>
              </a:rPr>
              <a:t>Value for this is 5.</a:t>
            </a:r>
            <a:endParaRPr lang="en-US" dirty="0" smtClean="0">
              <a:solidFill>
                <a:schemeClr val="accent2">
                  <a:lumMod val="50000"/>
                </a:schemeClr>
              </a:solidFill>
            </a:endParaRPr>
          </a:p>
          <a:p>
            <a:pPr marL="514350" indent="-514350">
              <a:buAutoNum type="arabicPeriod"/>
            </a:pPr>
            <a:r>
              <a:rPr lang="en-US" dirty="0" smtClean="0"/>
              <a:t>public static </a:t>
            </a:r>
            <a:r>
              <a:rPr lang="en-US" dirty="0" err="1" smtClean="0"/>
              <a:t>int</a:t>
            </a:r>
            <a:r>
              <a:rPr lang="en-US" dirty="0" smtClean="0"/>
              <a:t> </a:t>
            </a:r>
            <a:r>
              <a:rPr lang="en-US" b="1" dirty="0" smtClean="0"/>
              <a:t>MAX_PRIORITY:</a:t>
            </a:r>
            <a:r>
              <a:rPr lang="en-US" dirty="0" smtClean="0"/>
              <a:t> This is maximum priority of a </a:t>
            </a:r>
            <a:r>
              <a:rPr lang="en-US" dirty="0" smtClean="0"/>
              <a:t>thread can have. </a:t>
            </a:r>
            <a:r>
              <a:rPr lang="en-US" b="1" dirty="0" smtClean="0">
                <a:solidFill>
                  <a:schemeClr val="accent5">
                    <a:lumMod val="75000"/>
                  </a:schemeClr>
                </a:solidFill>
              </a:rPr>
              <a:t>Value for this is 10.</a:t>
            </a:r>
            <a:endParaRPr lang="en-US" b="1" dirty="0">
              <a:solidFill>
                <a:schemeClr val="accent5">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b="1" dirty="0" smtClean="0"/>
              <a:t>Get and Set Thread Priority:</a:t>
            </a:r>
            <a:endParaRPr lang="en-US" dirty="0"/>
          </a:p>
        </p:txBody>
      </p:sp>
      <p:sp>
        <p:nvSpPr>
          <p:cNvPr id="3" name="Content Placeholder 2"/>
          <p:cNvSpPr>
            <a:spLocks noGrp="1"/>
          </p:cNvSpPr>
          <p:nvPr>
            <p:ph idx="1"/>
          </p:nvPr>
        </p:nvSpPr>
        <p:spPr>
          <a:xfrm>
            <a:off x="304800" y="914400"/>
            <a:ext cx="8534400" cy="5211763"/>
          </a:xfrm>
        </p:spPr>
        <p:txBody>
          <a:bodyPr/>
          <a:lstStyle/>
          <a:p>
            <a:r>
              <a:rPr lang="en-US" dirty="0" smtClean="0"/>
              <a:t>public final </a:t>
            </a:r>
            <a:r>
              <a:rPr lang="en-US" b="1" dirty="0" err="1" smtClean="0"/>
              <a:t>int</a:t>
            </a:r>
            <a:r>
              <a:rPr lang="en-US" b="1" dirty="0" smtClean="0"/>
              <a:t> </a:t>
            </a:r>
            <a:r>
              <a:rPr lang="en-US" b="1" dirty="0" err="1" smtClean="0"/>
              <a:t>getPriority</a:t>
            </a:r>
            <a:r>
              <a:rPr lang="en-US" b="1" dirty="0" smtClean="0"/>
              <a:t>():</a:t>
            </a:r>
            <a:r>
              <a:rPr lang="en-US" dirty="0" smtClean="0"/>
              <a:t> </a:t>
            </a:r>
            <a:r>
              <a:rPr lang="en-US" dirty="0" err="1" smtClean="0">
                <a:solidFill>
                  <a:schemeClr val="accent5">
                    <a:lumMod val="75000"/>
                  </a:schemeClr>
                </a:solidFill>
              </a:rPr>
              <a:t>java.lang.Thread.getPriority</a:t>
            </a:r>
            <a:r>
              <a:rPr lang="en-US" dirty="0" smtClean="0">
                <a:solidFill>
                  <a:schemeClr val="accent5">
                    <a:lumMod val="75000"/>
                  </a:schemeClr>
                </a:solidFill>
              </a:rPr>
              <a:t>() method returns priority of given thread. </a:t>
            </a:r>
          </a:p>
          <a:p>
            <a:r>
              <a:rPr lang="en-US" dirty="0" smtClean="0"/>
              <a:t>public final </a:t>
            </a:r>
            <a:r>
              <a:rPr lang="en-US" b="1" dirty="0" smtClean="0"/>
              <a:t>void </a:t>
            </a:r>
            <a:r>
              <a:rPr lang="en-US" b="1" dirty="0" err="1" smtClean="0"/>
              <a:t>setPriority</a:t>
            </a:r>
            <a:r>
              <a:rPr lang="en-US" b="1" dirty="0" smtClean="0"/>
              <a:t>(</a:t>
            </a:r>
            <a:r>
              <a:rPr lang="en-US" b="1" dirty="0" err="1" smtClean="0"/>
              <a:t>int</a:t>
            </a:r>
            <a:r>
              <a:rPr lang="en-US" b="1" dirty="0" smtClean="0"/>
              <a:t> </a:t>
            </a:r>
            <a:r>
              <a:rPr lang="en-US" b="1" dirty="0" err="1" smtClean="0"/>
              <a:t>newPriority</a:t>
            </a:r>
            <a:r>
              <a:rPr lang="en-US" b="1" dirty="0" smtClean="0"/>
              <a:t>):</a:t>
            </a:r>
            <a:r>
              <a:rPr lang="en-US" dirty="0" smtClean="0"/>
              <a:t> </a:t>
            </a:r>
            <a:r>
              <a:rPr lang="en-US" dirty="0" err="1" smtClean="0">
                <a:solidFill>
                  <a:schemeClr val="accent2">
                    <a:lumMod val="50000"/>
                  </a:schemeClr>
                </a:solidFill>
              </a:rPr>
              <a:t>java.lang.Thread.setPriority</a:t>
            </a:r>
            <a:r>
              <a:rPr lang="en-US" dirty="0" smtClean="0">
                <a:solidFill>
                  <a:schemeClr val="accent2">
                    <a:lumMod val="50000"/>
                  </a:schemeClr>
                </a:solidFill>
              </a:rPr>
              <a:t>() method changes the priority of thread to the value “</a:t>
            </a:r>
            <a:r>
              <a:rPr lang="en-US" dirty="0" err="1" smtClean="0">
                <a:solidFill>
                  <a:schemeClr val="accent2">
                    <a:lumMod val="50000"/>
                  </a:schemeClr>
                </a:solidFill>
              </a:rPr>
              <a:t>newPriority</a:t>
            </a:r>
            <a:r>
              <a:rPr lang="en-US" dirty="0" smtClean="0">
                <a:solidFill>
                  <a:schemeClr val="accent2">
                    <a:lumMod val="50000"/>
                  </a:schemeClr>
                </a:solidFill>
              </a:rPr>
              <a:t>”.</a:t>
            </a:r>
          </a:p>
          <a:p>
            <a:r>
              <a:rPr lang="en-US" dirty="0" smtClean="0"/>
              <a:t>This method throws</a:t>
            </a:r>
            <a:r>
              <a:rPr lang="en-US" b="1" dirty="0" smtClean="0"/>
              <a:t> </a:t>
            </a:r>
            <a:r>
              <a:rPr lang="en-US" b="1" dirty="0" err="1" smtClean="0"/>
              <a:t>IllegalArgumentException</a:t>
            </a:r>
            <a:r>
              <a:rPr lang="en-US" b="1" dirty="0" smtClean="0"/>
              <a:t> </a:t>
            </a:r>
            <a:r>
              <a:rPr lang="en-US" dirty="0" smtClean="0"/>
              <a:t>if value of parameter “</a:t>
            </a:r>
            <a:r>
              <a:rPr lang="en-US" dirty="0" err="1" smtClean="0"/>
              <a:t>newPriority</a:t>
            </a:r>
            <a:r>
              <a:rPr lang="en-US" dirty="0" smtClean="0"/>
              <a:t>” goes beyond minimum(1) and maximum(10) limit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 class Methods</a:t>
            </a:r>
            <a:endParaRPr lang="en-US" b="1" dirty="0"/>
          </a:p>
        </p:txBody>
      </p:sp>
      <p:sp>
        <p:nvSpPr>
          <p:cNvPr id="3" name="Content Placeholder 2"/>
          <p:cNvSpPr>
            <a:spLocks noGrp="1"/>
          </p:cNvSpPr>
          <p:nvPr>
            <p:ph idx="1"/>
          </p:nvPr>
        </p:nvSpPr>
        <p:spPr>
          <a:xfrm>
            <a:off x="457200" y="1295400"/>
            <a:ext cx="8229600" cy="4830763"/>
          </a:xfrm>
        </p:spPr>
        <p:txBody>
          <a:bodyPr>
            <a:normAutofit/>
          </a:bodyPr>
          <a:lstStyle/>
          <a:p>
            <a:r>
              <a:rPr lang="en-US" b="1" dirty="0" smtClean="0"/>
              <a:t>public void run(): </a:t>
            </a:r>
            <a:r>
              <a:rPr lang="en-US" dirty="0" smtClean="0"/>
              <a:t>is used to perform action for a thread.</a:t>
            </a:r>
          </a:p>
          <a:p>
            <a:r>
              <a:rPr lang="en-US" b="1" dirty="0" smtClean="0"/>
              <a:t>public void start(): </a:t>
            </a:r>
            <a:r>
              <a:rPr lang="en-US" dirty="0" smtClean="0"/>
              <a:t>starts the execution of the thread</a:t>
            </a:r>
            <a:r>
              <a:rPr lang="en-US" dirty="0" smtClean="0"/>
              <a:t>. JVM </a:t>
            </a:r>
            <a:r>
              <a:rPr lang="en-US" dirty="0" smtClean="0"/>
              <a:t>calls the run() method on the thread.</a:t>
            </a:r>
          </a:p>
          <a:p>
            <a:r>
              <a:rPr lang="en-US" b="1" dirty="0" smtClean="0"/>
              <a:t>public void sleep(long milliseconds): </a:t>
            </a:r>
            <a:r>
              <a:rPr lang="en-US" dirty="0" smtClean="0"/>
              <a:t>Causes the currently executing thread to sleep for the specified number of milliseconds.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b="1" dirty="0" smtClean="0"/>
              <a:t>public </a:t>
            </a:r>
            <a:r>
              <a:rPr lang="en-US" b="1" dirty="0" err="1" smtClean="0"/>
              <a:t>int</a:t>
            </a:r>
            <a:r>
              <a:rPr lang="en-US" b="1" dirty="0" smtClean="0"/>
              <a:t> </a:t>
            </a:r>
            <a:r>
              <a:rPr lang="en-US" b="1" dirty="0" err="1" smtClean="0"/>
              <a:t>getPriority</a:t>
            </a:r>
            <a:r>
              <a:rPr lang="en-US" b="1" dirty="0" smtClean="0"/>
              <a:t>(): </a:t>
            </a:r>
            <a:r>
              <a:rPr lang="en-US" dirty="0" smtClean="0"/>
              <a:t>returns the priority of the thread. </a:t>
            </a:r>
          </a:p>
          <a:p>
            <a:r>
              <a:rPr lang="en-US" b="1" dirty="0" smtClean="0"/>
              <a:t>public </a:t>
            </a:r>
            <a:r>
              <a:rPr lang="en-US" b="1" dirty="0" err="1" smtClean="0"/>
              <a:t>int</a:t>
            </a:r>
            <a:r>
              <a:rPr lang="en-US" b="1" dirty="0" smtClean="0"/>
              <a:t> </a:t>
            </a:r>
            <a:r>
              <a:rPr lang="en-US" b="1" dirty="0" err="1" smtClean="0"/>
              <a:t>setPriority</a:t>
            </a:r>
            <a:r>
              <a:rPr lang="en-US" b="1" dirty="0" smtClean="0"/>
              <a:t>(</a:t>
            </a:r>
            <a:r>
              <a:rPr lang="en-US" b="1" dirty="0" err="1" smtClean="0"/>
              <a:t>int</a:t>
            </a:r>
            <a:r>
              <a:rPr lang="en-US" b="1" dirty="0" smtClean="0"/>
              <a:t> priority): </a:t>
            </a:r>
            <a:r>
              <a:rPr lang="en-US" dirty="0" smtClean="0"/>
              <a:t>changes the priority of the thread. </a:t>
            </a:r>
          </a:p>
          <a:p>
            <a:r>
              <a:rPr lang="en-US" b="1" dirty="0" smtClean="0"/>
              <a:t>public String </a:t>
            </a:r>
            <a:r>
              <a:rPr lang="en-US" b="1" dirty="0" err="1" smtClean="0"/>
              <a:t>getName</a:t>
            </a:r>
            <a:r>
              <a:rPr lang="en-US" b="1" dirty="0" smtClean="0"/>
              <a:t>(): </a:t>
            </a:r>
            <a:r>
              <a:rPr lang="en-US" dirty="0" smtClean="0"/>
              <a:t>returns the name of the thread. </a:t>
            </a:r>
          </a:p>
          <a:p>
            <a:r>
              <a:rPr lang="en-US" b="1" dirty="0" smtClean="0"/>
              <a:t>public void </a:t>
            </a:r>
            <a:r>
              <a:rPr lang="en-US" b="1" dirty="0" err="1" smtClean="0"/>
              <a:t>setName</a:t>
            </a:r>
            <a:r>
              <a:rPr lang="en-US" b="1" dirty="0" smtClean="0"/>
              <a:t>(String name): </a:t>
            </a:r>
            <a:r>
              <a:rPr lang="en-US" dirty="0" smtClean="0"/>
              <a:t>changes the name of the thread.</a:t>
            </a:r>
          </a:p>
          <a:p>
            <a:pPr>
              <a:buNone/>
            </a:pPr>
            <a:r>
              <a:rPr lang="en-US" dirty="0" smtClean="0">
                <a:solidFill>
                  <a:schemeClr val="accent5">
                    <a:lumMod val="75000"/>
                  </a:schemeClr>
                </a:solidFill>
              </a:rPr>
              <a:t>Thread(String name)</a:t>
            </a:r>
          </a:p>
          <a:p>
            <a:pPr>
              <a:buNone/>
            </a:pPr>
            <a:r>
              <a:rPr lang="en-US" dirty="0" smtClean="0">
                <a:solidFill>
                  <a:schemeClr val="accent5">
                    <a:lumMod val="75000"/>
                  </a:schemeClr>
                </a:solidFill>
              </a:rPr>
              <a:t>Thread(</a:t>
            </a:r>
            <a:r>
              <a:rPr lang="en-US" dirty="0" err="1" smtClean="0">
                <a:solidFill>
                  <a:schemeClr val="accent5">
                    <a:lumMod val="75000"/>
                  </a:schemeClr>
                </a:solidFill>
              </a:rPr>
              <a:t>Runnable</a:t>
            </a:r>
            <a:r>
              <a:rPr lang="en-US" dirty="0" smtClean="0">
                <a:solidFill>
                  <a:schemeClr val="accent5">
                    <a:lumMod val="75000"/>
                  </a:schemeClr>
                </a:solidFill>
              </a:rPr>
              <a:t> </a:t>
            </a:r>
            <a:r>
              <a:rPr lang="en-US" dirty="0" err="1" smtClean="0">
                <a:solidFill>
                  <a:schemeClr val="accent5">
                    <a:lumMod val="75000"/>
                  </a:schemeClr>
                </a:solidFill>
              </a:rPr>
              <a:t>r,String</a:t>
            </a:r>
            <a:r>
              <a:rPr lang="en-US" dirty="0" smtClean="0">
                <a:solidFill>
                  <a:schemeClr val="accent5">
                    <a:lumMod val="75000"/>
                  </a:schemeClr>
                </a:solidFill>
              </a:rPr>
              <a:t> name)</a:t>
            </a:r>
            <a:endParaRPr lang="en-US" dirty="0">
              <a:solidFill>
                <a:schemeClr val="accent5">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r>
              <a:rPr lang="en-US" b="1" dirty="0" smtClean="0"/>
              <a:t>public Thread </a:t>
            </a:r>
            <a:r>
              <a:rPr lang="en-US" b="1" dirty="0" err="1" smtClean="0"/>
              <a:t>currentThread</a:t>
            </a:r>
            <a:r>
              <a:rPr lang="en-US" b="1" dirty="0" smtClean="0"/>
              <a:t>(): </a:t>
            </a:r>
            <a:r>
              <a:rPr lang="en-US" dirty="0" smtClean="0"/>
              <a:t>returns the reference of currently executing thread. </a:t>
            </a:r>
          </a:p>
          <a:p>
            <a:r>
              <a:rPr lang="en-US" b="1" dirty="0" smtClean="0"/>
              <a:t>public </a:t>
            </a:r>
            <a:r>
              <a:rPr lang="en-US" b="1" dirty="0" err="1" smtClean="0"/>
              <a:t>int</a:t>
            </a:r>
            <a:r>
              <a:rPr lang="en-US" b="1" dirty="0" smtClean="0"/>
              <a:t> </a:t>
            </a:r>
            <a:r>
              <a:rPr lang="en-US" b="1" dirty="0" err="1" smtClean="0"/>
              <a:t>getId</a:t>
            </a:r>
            <a:r>
              <a:rPr lang="en-US" b="1" dirty="0" smtClean="0"/>
              <a:t>(): </a:t>
            </a:r>
            <a:r>
              <a:rPr lang="en-US" dirty="0" smtClean="0"/>
              <a:t>returns the </a:t>
            </a:r>
            <a:r>
              <a:rPr lang="en-US" dirty="0" smtClean="0"/>
              <a:t>numeric ID </a:t>
            </a:r>
            <a:r>
              <a:rPr lang="en-US" dirty="0" smtClean="0"/>
              <a:t>of the thread. </a:t>
            </a:r>
          </a:p>
          <a:p>
            <a:r>
              <a:rPr lang="en-US" b="1" dirty="0" smtClean="0"/>
              <a:t>public </a:t>
            </a:r>
            <a:r>
              <a:rPr lang="en-US" b="1" dirty="0" err="1" smtClean="0"/>
              <a:t>Thread.State</a:t>
            </a:r>
            <a:r>
              <a:rPr lang="en-US" b="1" dirty="0" smtClean="0"/>
              <a:t> </a:t>
            </a:r>
            <a:r>
              <a:rPr lang="en-US" b="1" dirty="0" err="1" smtClean="0"/>
              <a:t>getState</a:t>
            </a:r>
            <a:r>
              <a:rPr lang="en-US" b="1" dirty="0" smtClean="0"/>
              <a:t>(): </a:t>
            </a:r>
            <a:r>
              <a:rPr lang="en-US" dirty="0" smtClean="0"/>
              <a:t>returns the state of the thread.</a:t>
            </a:r>
          </a:p>
          <a:p>
            <a:r>
              <a:rPr lang="en-US" b="1" dirty="0" smtClean="0"/>
              <a:t>public </a:t>
            </a:r>
            <a:r>
              <a:rPr lang="en-US" b="1" dirty="0" err="1" smtClean="0"/>
              <a:t>boolean</a:t>
            </a:r>
            <a:r>
              <a:rPr lang="en-US" b="1" dirty="0" smtClean="0"/>
              <a:t> </a:t>
            </a:r>
            <a:r>
              <a:rPr lang="en-US" b="1" dirty="0" err="1" smtClean="0"/>
              <a:t>isAlive</a:t>
            </a:r>
            <a:r>
              <a:rPr lang="en-US" b="1" dirty="0" smtClean="0"/>
              <a:t>(): </a:t>
            </a:r>
            <a:r>
              <a:rPr lang="en-US" dirty="0" smtClean="0"/>
              <a:t>tests if the thread is alive. </a:t>
            </a:r>
          </a:p>
          <a:p>
            <a:r>
              <a:rPr lang="en-US" b="1" dirty="0" smtClean="0"/>
              <a:t>public void yield(): </a:t>
            </a:r>
            <a:r>
              <a:rPr lang="en-US" dirty="0" smtClean="0"/>
              <a:t>causes the currently executing thread object to temporarily pause and allow other threads to execute.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10000"/>
          </a:bodyPr>
          <a:lstStyle/>
          <a:p>
            <a:r>
              <a:rPr lang="en-US" b="1" dirty="0" smtClean="0"/>
              <a:t>public void suspend(): </a:t>
            </a:r>
            <a:r>
              <a:rPr lang="en-US" dirty="0" smtClean="0"/>
              <a:t>is used to suspend the thread.</a:t>
            </a:r>
            <a:endParaRPr lang="en-US" b="1" dirty="0" smtClean="0"/>
          </a:p>
          <a:p>
            <a:r>
              <a:rPr lang="en-US" b="1" dirty="0" smtClean="0"/>
              <a:t>public void resume(): </a:t>
            </a:r>
            <a:r>
              <a:rPr lang="en-US" dirty="0" smtClean="0"/>
              <a:t>is used to resume the suspended thread. </a:t>
            </a:r>
          </a:p>
          <a:p>
            <a:r>
              <a:rPr lang="en-US" b="1" dirty="0" smtClean="0"/>
              <a:t>public void stop(): </a:t>
            </a:r>
            <a:r>
              <a:rPr lang="en-US" dirty="0" smtClean="0"/>
              <a:t>is used to stop the thread. </a:t>
            </a:r>
          </a:p>
          <a:p>
            <a:r>
              <a:rPr lang="en-US" b="1" dirty="0" smtClean="0"/>
              <a:t>void </a:t>
            </a:r>
            <a:r>
              <a:rPr lang="en-US" b="1" dirty="0" smtClean="0">
                <a:hlinkClick r:id="rId2" action="ppaction://hlinkfile"/>
              </a:rPr>
              <a:t>join(): </a:t>
            </a:r>
            <a:r>
              <a:rPr lang="en-US" dirty="0" smtClean="0"/>
              <a:t>It waits for a thread to die. It is used when you want a thread to wait for completion of another thread.</a:t>
            </a:r>
          </a:p>
          <a:p>
            <a:r>
              <a:rPr lang="en-US" b="1" dirty="0" smtClean="0"/>
              <a:t>public </a:t>
            </a:r>
            <a:r>
              <a:rPr lang="en-US" b="1" dirty="0" err="1" smtClean="0"/>
              <a:t>boolean</a:t>
            </a:r>
            <a:r>
              <a:rPr lang="en-US" b="1" dirty="0" smtClean="0"/>
              <a:t> </a:t>
            </a:r>
            <a:r>
              <a:rPr lang="en-US" b="1" dirty="0" err="1" smtClean="0"/>
              <a:t>isDaemon</a:t>
            </a:r>
            <a:r>
              <a:rPr lang="en-US" b="1" dirty="0" smtClean="0"/>
              <a:t>(): </a:t>
            </a:r>
            <a:r>
              <a:rPr lang="en-US" dirty="0" smtClean="0"/>
              <a:t>tests if the thread is a daemon thread. </a:t>
            </a:r>
          </a:p>
          <a:p>
            <a:r>
              <a:rPr lang="en-US" b="1" dirty="0" smtClean="0"/>
              <a:t>public void </a:t>
            </a:r>
            <a:r>
              <a:rPr lang="en-US" b="1" dirty="0" err="1" smtClean="0"/>
              <a:t>setDaemon</a:t>
            </a:r>
            <a:r>
              <a:rPr lang="en-US" b="1" dirty="0" smtClean="0"/>
              <a:t>(</a:t>
            </a:r>
            <a:r>
              <a:rPr lang="en-US" b="1" dirty="0" err="1" smtClean="0"/>
              <a:t>boolean</a:t>
            </a:r>
            <a:r>
              <a:rPr lang="en-US" b="1" dirty="0" smtClean="0"/>
              <a:t> b): </a:t>
            </a:r>
            <a:r>
              <a:rPr lang="en-US" dirty="0" smtClean="0"/>
              <a:t>marks the thread as daemon or user thread.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b="1" dirty="0" smtClean="0"/>
              <a:t>void </a:t>
            </a:r>
            <a:r>
              <a:rPr lang="en-US" b="1" dirty="0" smtClean="0"/>
              <a:t>notify() :</a:t>
            </a:r>
            <a:r>
              <a:rPr lang="en-US" dirty="0" smtClean="0"/>
              <a:t>used to wake up a single thread. </a:t>
            </a:r>
          </a:p>
          <a:p>
            <a:pPr>
              <a:buNone/>
            </a:pPr>
            <a:r>
              <a:rPr lang="en-US" dirty="0" smtClean="0"/>
              <a:t>	If we use notify() method and multiple threads are waiting for the notification then only one </a:t>
            </a:r>
            <a:r>
              <a:rPr lang="en-US" smtClean="0"/>
              <a:t>thread </a:t>
            </a:r>
            <a:r>
              <a:rPr lang="en-US" smtClean="0"/>
              <a:t>gets </a:t>
            </a:r>
            <a:r>
              <a:rPr lang="en-US" dirty="0" smtClean="0"/>
              <a:t>the notification and the remaining thread have to wait for further notification. </a:t>
            </a:r>
            <a:endParaRPr lang="en-US" dirty="0" smtClean="0"/>
          </a:p>
          <a:p>
            <a:r>
              <a:rPr lang="en-US" b="1" dirty="0" smtClean="0"/>
              <a:t>void </a:t>
            </a:r>
            <a:r>
              <a:rPr lang="en-US" b="1" dirty="0" err="1" smtClean="0"/>
              <a:t>notifyAll</a:t>
            </a:r>
            <a:r>
              <a:rPr lang="en-US" b="1" dirty="0" smtClean="0"/>
              <a:t>():</a:t>
            </a:r>
            <a:r>
              <a:rPr lang="en-US" dirty="0" smtClean="0"/>
              <a:t> It is used to give the notification to all waiting threads of a particular object.</a:t>
            </a:r>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b="1" dirty="0" smtClean="0"/>
              <a:t>Issues with concurrency</a:t>
            </a:r>
            <a:endParaRPr lang="en-US" b="1" dirty="0"/>
          </a:p>
        </p:txBody>
      </p:sp>
      <p:sp>
        <p:nvSpPr>
          <p:cNvPr id="3" name="Content Placeholder 2"/>
          <p:cNvSpPr>
            <a:spLocks noGrp="1"/>
          </p:cNvSpPr>
          <p:nvPr>
            <p:ph idx="1"/>
          </p:nvPr>
        </p:nvSpPr>
        <p:spPr>
          <a:xfrm>
            <a:off x="457200" y="1143000"/>
            <a:ext cx="8229600" cy="4983163"/>
          </a:xfrm>
        </p:spPr>
        <p:txBody>
          <a:bodyPr/>
          <a:lstStyle/>
          <a:p>
            <a:r>
              <a:rPr lang="en-US" dirty="0" smtClean="0"/>
              <a:t>With multithreading, there is a possibility of two or more threads trying to use the same limited resource at once. </a:t>
            </a:r>
          </a:p>
          <a:p>
            <a:r>
              <a:rPr lang="en-US" dirty="0" smtClean="0"/>
              <a:t>Hence, Colliding over a resource must be prevented</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r>
              <a:rPr lang="en-US" b="1" dirty="0" smtClean="0"/>
              <a:t>1. Improperly accessing resources :</a:t>
            </a:r>
          </a:p>
          <a:p>
            <a:pPr>
              <a:buNone/>
            </a:pPr>
            <a:r>
              <a:rPr lang="en-US" dirty="0" smtClean="0"/>
              <a:t>	Consider a class which </a:t>
            </a:r>
            <a:r>
              <a:rPr lang="en-US" b="1" dirty="0" smtClean="0"/>
              <a:t>"guarantees" </a:t>
            </a:r>
            <a:r>
              <a:rPr lang="en-US" dirty="0" smtClean="0"/>
              <a:t>that it will always deliver an even number when you call </a:t>
            </a:r>
            <a:r>
              <a:rPr lang="en-US" dirty="0" err="1" smtClean="0"/>
              <a:t>getValue</a:t>
            </a:r>
            <a:r>
              <a:rPr lang="en-US" dirty="0" smtClean="0"/>
              <a:t>( ).</a:t>
            </a:r>
          </a:p>
          <a:p>
            <a:pPr>
              <a:buNone/>
            </a:pPr>
            <a:r>
              <a:rPr lang="en-US" dirty="0" smtClean="0"/>
              <a:t>	However, there's a second thread named </a:t>
            </a:r>
            <a:r>
              <a:rPr lang="en-US" b="1" dirty="0" smtClean="0"/>
              <a:t>"Watcher" </a:t>
            </a:r>
            <a:r>
              <a:rPr lang="en-US" dirty="0" smtClean="0"/>
              <a:t>that is constantly calling </a:t>
            </a:r>
            <a:r>
              <a:rPr lang="en-US" dirty="0" err="1" smtClean="0"/>
              <a:t>getValue</a:t>
            </a:r>
            <a:r>
              <a:rPr lang="en-US" dirty="0" smtClean="0"/>
              <a:t>( ) and checking whether </a:t>
            </a:r>
            <a:r>
              <a:rPr lang="en-US" i="1" dirty="0" err="1" smtClean="0"/>
              <a:t>i’</a:t>
            </a:r>
            <a:r>
              <a:rPr lang="en-US" dirty="0" err="1" smtClean="0"/>
              <a:t>s</a:t>
            </a:r>
            <a:r>
              <a:rPr lang="en-US" dirty="0" smtClean="0"/>
              <a:t> value is truly even or not. </a:t>
            </a:r>
          </a:p>
          <a:p>
            <a:pPr>
              <a:buNone/>
            </a:pPr>
            <a:endParaRPr lang="en-US" b="1"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b="1" dirty="0" smtClean="0"/>
              <a:t>Threads</a:t>
            </a:r>
            <a:endParaRPr lang="en-US" dirty="0"/>
          </a:p>
        </p:txBody>
      </p:sp>
      <p:sp>
        <p:nvSpPr>
          <p:cNvPr id="3" name="Content Placeholder 2"/>
          <p:cNvSpPr>
            <a:spLocks noGrp="1"/>
          </p:cNvSpPr>
          <p:nvPr>
            <p:ph idx="1"/>
          </p:nvPr>
        </p:nvSpPr>
        <p:spPr>
          <a:xfrm>
            <a:off x="457200" y="838200"/>
            <a:ext cx="8229600" cy="5287963"/>
          </a:xfrm>
        </p:spPr>
        <p:txBody>
          <a:bodyPr>
            <a:normAutofit fontScale="92500" lnSpcReduction="10000"/>
          </a:bodyPr>
          <a:lstStyle/>
          <a:p>
            <a:r>
              <a:rPr lang="en-US" dirty="0" smtClean="0">
                <a:solidFill>
                  <a:schemeClr val="accent4">
                    <a:lumMod val="75000"/>
                  </a:schemeClr>
                </a:solidFill>
                <a:latin typeface="Times New Roman" pitchFamily="18" charset="0"/>
                <a:cs typeface="Times New Roman" pitchFamily="18" charset="0"/>
              </a:rPr>
              <a:t>A </a:t>
            </a:r>
            <a:r>
              <a:rPr lang="en-US" b="1" i="1" dirty="0" smtClean="0">
                <a:solidFill>
                  <a:schemeClr val="accent4">
                    <a:lumMod val="75000"/>
                  </a:schemeClr>
                </a:solidFill>
                <a:latin typeface="Times New Roman" pitchFamily="18" charset="0"/>
                <a:cs typeface="Times New Roman" pitchFamily="18" charset="0"/>
              </a:rPr>
              <a:t>thread</a:t>
            </a:r>
            <a:r>
              <a:rPr lang="en-US" dirty="0" smtClean="0">
                <a:solidFill>
                  <a:schemeClr val="accent4">
                    <a:lumMod val="75000"/>
                  </a:schemeClr>
                </a:solidFill>
                <a:latin typeface="Times New Roman" pitchFamily="18" charset="0"/>
                <a:cs typeface="Times New Roman" pitchFamily="18" charset="0"/>
              </a:rPr>
              <a:t> is a basic unit of CPU utilization, consisting of a program counter, a stack, and a set of registers, ( and a thread ID. ) </a:t>
            </a:r>
          </a:p>
          <a:p>
            <a:r>
              <a:rPr lang="en-US" b="1" dirty="0" smtClean="0">
                <a:solidFill>
                  <a:schemeClr val="accent2">
                    <a:lumMod val="50000"/>
                  </a:schemeClr>
                </a:solidFill>
                <a:latin typeface="Times New Roman" pitchFamily="18" charset="0"/>
                <a:cs typeface="Times New Roman" pitchFamily="18" charset="0"/>
              </a:rPr>
              <a:t>Traditional processes have a single thread </a:t>
            </a:r>
            <a:r>
              <a:rPr lang="en-US" dirty="0" smtClean="0">
                <a:solidFill>
                  <a:schemeClr val="accent2">
                    <a:lumMod val="50000"/>
                  </a:schemeClr>
                </a:solidFill>
                <a:latin typeface="Times New Roman" pitchFamily="18" charset="0"/>
                <a:cs typeface="Times New Roman" pitchFamily="18" charset="0"/>
              </a:rPr>
              <a:t>of control - There is one program counter, and one sequence of instructions that can be carried out at any given time.</a:t>
            </a:r>
          </a:p>
          <a:p>
            <a:r>
              <a:rPr lang="en-US" b="1" dirty="0" smtClean="0">
                <a:solidFill>
                  <a:schemeClr val="accent4">
                    <a:lumMod val="75000"/>
                  </a:schemeClr>
                </a:solidFill>
                <a:latin typeface="Times New Roman" pitchFamily="18" charset="0"/>
                <a:cs typeface="Times New Roman" pitchFamily="18" charset="0"/>
              </a:rPr>
              <a:t>Multi-threaded applications have multiple threads within a single process</a:t>
            </a:r>
            <a:r>
              <a:rPr lang="en-US" dirty="0" smtClean="0">
                <a:solidFill>
                  <a:schemeClr val="accent4">
                    <a:lumMod val="75000"/>
                  </a:schemeClr>
                </a:solidFill>
                <a:latin typeface="Times New Roman" pitchFamily="18" charset="0"/>
                <a:cs typeface="Times New Roman" pitchFamily="18" charset="0"/>
              </a:rPr>
              <a:t>, each having their own program counter, stack and set of registers, </a:t>
            </a:r>
            <a:r>
              <a:rPr lang="en-US" b="1" dirty="0" smtClean="0">
                <a:solidFill>
                  <a:schemeClr val="accent4">
                    <a:lumMod val="75000"/>
                  </a:schemeClr>
                </a:solidFill>
                <a:latin typeface="Times New Roman" pitchFamily="18" charset="0"/>
                <a:cs typeface="Times New Roman" pitchFamily="18" charset="0"/>
              </a:rPr>
              <a:t>but sharing common code, data, and certain structures such as opened files</a:t>
            </a:r>
            <a:endParaRPr lang="en-US" b="1" dirty="0">
              <a:solidFill>
                <a:schemeClr val="accent4">
                  <a:lumMod val="7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458200" cy="6553200"/>
          </a:xfrm>
        </p:spPr>
        <p:txBody>
          <a:bodyPr>
            <a:noAutofit/>
          </a:bodyPr>
          <a:lstStyle/>
          <a:p>
            <a:pPr>
              <a:buNone/>
            </a:pPr>
            <a:r>
              <a:rPr lang="en-US" sz="2200" dirty="0" smtClean="0">
                <a:latin typeface="Arial" pitchFamily="34" charset="0"/>
                <a:cs typeface="Arial" pitchFamily="34" charset="0"/>
              </a:rPr>
              <a:t>public class </a:t>
            </a:r>
            <a:r>
              <a:rPr lang="en-US" sz="2200" dirty="0" err="1" smtClean="0">
                <a:latin typeface="Arial" pitchFamily="34" charset="0"/>
                <a:cs typeface="Arial" pitchFamily="34" charset="0"/>
              </a:rPr>
              <a:t>AlwaysEven</a:t>
            </a:r>
            <a:r>
              <a:rPr lang="en-US" sz="2200" dirty="0" smtClean="0">
                <a:latin typeface="Arial" pitchFamily="34" charset="0"/>
                <a:cs typeface="Arial" pitchFamily="34" charset="0"/>
              </a:rPr>
              <a:t> { </a:t>
            </a:r>
          </a:p>
          <a:p>
            <a:pPr>
              <a:buNone/>
            </a:pPr>
            <a:r>
              <a:rPr lang="en-US" sz="2200" dirty="0" smtClean="0">
                <a:latin typeface="Arial" pitchFamily="34" charset="0"/>
                <a:cs typeface="Arial" pitchFamily="34" charset="0"/>
              </a:rPr>
              <a:t>private </a:t>
            </a:r>
            <a:r>
              <a:rPr lang="en-US" sz="2200" dirty="0" err="1" smtClean="0">
                <a:latin typeface="Arial" pitchFamily="34" charset="0"/>
                <a:cs typeface="Arial" pitchFamily="34" charset="0"/>
              </a:rPr>
              <a:t>int</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i</a:t>
            </a:r>
            <a:r>
              <a:rPr lang="en-US" sz="2200" dirty="0" smtClean="0">
                <a:latin typeface="Arial" pitchFamily="34" charset="0"/>
                <a:cs typeface="Arial" pitchFamily="34" charset="0"/>
              </a:rPr>
              <a:t>; </a:t>
            </a:r>
          </a:p>
          <a:p>
            <a:pPr>
              <a:buNone/>
            </a:pPr>
            <a:r>
              <a:rPr lang="en-US" sz="2200" dirty="0" smtClean="0">
                <a:latin typeface="Arial" pitchFamily="34" charset="0"/>
                <a:cs typeface="Arial" pitchFamily="34" charset="0"/>
              </a:rPr>
              <a:t>public void next() { </a:t>
            </a:r>
            <a:r>
              <a:rPr lang="en-US" sz="2200" dirty="0" err="1" smtClean="0">
                <a:latin typeface="Arial" pitchFamily="34" charset="0"/>
                <a:cs typeface="Arial" pitchFamily="34" charset="0"/>
              </a:rPr>
              <a:t>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i</a:t>
            </a:r>
            <a:r>
              <a:rPr lang="en-US" sz="2200" dirty="0" smtClean="0">
                <a:latin typeface="Arial" pitchFamily="34" charset="0"/>
                <a:cs typeface="Arial" pitchFamily="34" charset="0"/>
              </a:rPr>
              <a:t>++; } </a:t>
            </a:r>
          </a:p>
          <a:p>
            <a:pPr>
              <a:buNone/>
            </a:pPr>
            <a:r>
              <a:rPr lang="en-US" sz="2200" dirty="0" smtClean="0">
                <a:latin typeface="Arial" pitchFamily="34" charset="0"/>
                <a:cs typeface="Arial" pitchFamily="34" charset="0"/>
              </a:rPr>
              <a:t>public </a:t>
            </a:r>
            <a:r>
              <a:rPr lang="en-US" sz="2200" dirty="0" err="1" smtClean="0">
                <a:latin typeface="Arial" pitchFamily="34" charset="0"/>
                <a:cs typeface="Arial" pitchFamily="34" charset="0"/>
              </a:rPr>
              <a:t>int</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getValue</a:t>
            </a:r>
            <a:r>
              <a:rPr lang="en-US" sz="2200" dirty="0" smtClean="0">
                <a:latin typeface="Arial" pitchFamily="34" charset="0"/>
                <a:cs typeface="Arial" pitchFamily="34" charset="0"/>
              </a:rPr>
              <a:t>() { return </a:t>
            </a:r>
            <a:r>
              <a:rPr lang="en-US" sz="2200" dirty="0" err="1" smtClean="0">
                <a:latin typeface="Arial" pitchFamily="34" charset="0"/>
                <a:cs typeface="Arial" pitchFamily="34" charset="0"/>
              </a:rPr>
              <a:t>i</a:t>
            </a:r>
            <a:r>
              <a:rPr lang="en-US" sz="2200" dirty="0" smtClean="0">
                <a:latin typeface="Arial" pitchFamily="34" charset="0"/>
                <a:cs typeface="Arial" pitchFamily="34" charset="0"/>
              </a:rPr>
              <a:t>; } </a:t>
            </a:r>
          </a:p>
          <a:p>
            <a:pPr>
              <a:buNone/>
            </a:pPr>
            <a:r>
              <a:rPr lang="en-US" sz="2200" dirty="0" smtClean="0">
                <a:latin typeface="Arial" pitchFamily="34" charset="0"/>
                <a:cs typeface="Arial" pitchFamily="34" charset="0"/>
              </a:rPr>
              <a:t>public static void main(String[ ] </a:t>
            </a:r>
            <a:r>
              <a:rPr lang="en-US" sz="2200" dirty="0" err="1" smtClean="0">
                <a:latin typeface="Arial" pitchFamily="34" charset="0"/>
                <a:cs typeface="Arial" pitchFamily="34" charset="0"/>
              </a:rPr>
              <a:t>args</a:t>
            </a:r>
            <a:r>
              <a:rPr lang="en-US" sz="2200" dirty="0" smtClean="0">
                <a:latin typeface="Arial" pitchFamily="34" charset="0"/>
                <a:cs typeface="Arial" pitchFamily="34" charset="0"/>
              </a:rPr>
              <a:t>) { </a:t>
            </a:r>
          </a:p>
          <a:p>
            <a:pPr>
              <a:buNone/>
            </a:pP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AlwaysEven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ae</a:t>
            </a:r>
            <a:r>
              <a:rPr lang="en-US" sz="2200" dirty="0" smtClean="0">
                <a:latin typeface="Arial" pitchFamily="34" charset="0"/>
                <a:cs typeface="Arial" pitchFamily="34" charset="0"/>
              </a:rPr>
              <a:t> = new </a:t>
            </a:r>
            <a:r>
              <a:rPr lang="en-US" sz="2200" dirty="0" err="1" smtClean="0">
                <a:latin typeface="Arial" pitchFamily="34" charset="0"/>
                <a:cs typeface="Arial" pitchFamily="34" charset="0"/>
              </a:rPr>
              <a:t>AlwaysEven</a:t>
            </a:r>
            <a:r>
              <a:rPr lang="en-US" sz="2200" dirty="0" smtClean="0">
                <a:latin typeface="Arial" pitchFamily="34" charset="0"/>
                <a:cs typeface="Arial" pitchFamily="34" charset="0"/>
              </a:rPr>
              <a:t>();</a:t>
            </a:r>
          </a:p>
          <a:p>
            <a:pPr>
              <a:buNone/>
            </a:pPr>
            <a:r>
              <a:rPr lang="en-US" sz="2200" dirty="0" smtClean="0">
                <a:latin typeface="Arial" pitchFamily="34" charset="0"/>
                <a:cs typeface="Arial" pitchFamily="34" charset="0"/>
              </a:rPr>
              <a:t>	</a:t>
            </a:r>
            <a:r>
              <a:rPr lang="en-US" sz="2200" b="1" dirty="0" smtClean="0">
                <a:latin typeface="Arial" pitchFamily="34" charset="0"/>
                <a:cs typeface="Arial" pitchFamily="34" charset="0"/>
              </a:rPr>
              <a:t>new Thread("Watcher") { </a:t>
            </a:r>
          </a:p>
          <a:p>
            <a:pPr>
              <a:buNone/>
            </a:pPr>
            <a:r>
              <a:rPr lang="en-US" sz="2200" b="1" dirty="0" smtClean="0">
                <a:latin typeface="Arial" pitchFamily="34" charset="0"/>
                <a:cs typeface="Arial" pitchFamily="34" charset="0"/>
              </a:rPr>
              <a:t>	  public void run() { </a:t>
            </a:r>
          </a:p>
          <a:p>
            <a:pPr>
              <a:buNone/>
            </a:pPr>
            <a:r>
              <a:rPr lang="en-US" sz="2200" b="1" dirty="0" smtClean="0">
                <a:latin typeface="Arial" pitchFamily="34" charset="0"/>
                <a:cs typeface="Arial" pitchFamily="34" charset="0"/>
              </a:rPr>
              <a:t>		while(true) { </a:t>
            </a:r>
          </a:p>
          <a:p>
            <a:pPr>
              <a:buNone/>
            </a:pPr>
            <a:r>
              <a:rPr lang="en-US" sz="2200" b="1" dirty="0" smtClean="0">
                <a:latin typeface="Arial" pitchFamily="34" charset="0"/>
                <a:cs typeface="Arial" pitchFamily="34" charset="0"/>
              </a:rPr>
              <a:t>		</a:t>
            </a:r>
            <a:r>
              <a:rPr lang="en-US" sz="2200" b="1" dirty="0" err="1" smtClean="0">
                <a:latin typeface="Arial" pitchFamily="34" charset="0"/>
                <a:cs typeface="Arial" pitchFamily="34" charset="0"/>
              </a:rPr>
              <a:t>int</a:t>
            </a:r>
            <a:r>
              <a:rPr lang="en-US" sz="2200" b="1" dirty="0" smtClean="0">
                <a:latin typeface="Arial" pitchFamily="34" charset="0"/>
                <a:cs typeface="Arial" pitchFamily="34" charset="0"/>
              </a:rPr>
              <a:t> </a:t>
            </a:r>
            <a:r>
              <a:rPr lang="en-US" sz="2200" b="1" dirty="0" err="1" smtClean="0">
                <a:latin typeface="Arial" pitchFamily="34" charset="0"/>
                <a:cs typeface="Arial" pitchFamily="34" charset="0"/>
              </a:rPr>
              <a:t>val</a:t>
            </a:r>
            <a:r>
              <a:rPr lang="en-US" sz="2200" b="1" dirty="0" smtClean="0">
                <a:latin typeface="Arial" pitchFamily="34" charset="0"/>
                <a:cs typeface="Arial" pitchFamily="34" charset="0"/>
              </a:rPr>
              <a:t> = </a:t>
            </a:r>
            <a:r>
              <a:rPr lang="en-US" sz="2200" b="1" dirty="0" err="1" smtClean="0">
                <a:latin typeface="Arial" pitchFamily="34" charset="0"/>
                <a:cs typeface="Arial" pitchFamily="34" charset="0"/>
              </a:rPr>
              <a:t>ae.getValue</a:t>
            </a:r>
            <a:r>
              <a:rPr lang="en-US" sz="2200" b="1" dirty="0" smtClean="0">
                <a:latin typeface="Arial" pitchFamily="34" charset="0"/>
                <a:cs typeface="Arial" pitchFamily="34" charset="0"/>
              </a:rPr>
              <a:t>(); </a:t>
            </a:r>
          </a:p>
          <a:p>
            <a:pPr>
              <a:buNone/>
            </a:pPr>
            <a:r>
              <a:rPr lang="en-US" sz="2200" b="1" dirty="0" smtClean="0">
                <a:latin typeface="Arial" pitchFamily="34" charset="0"/>
                <a:cs typeface="Arial" pitchFamily="34" charset="0"/>
              </a:rPr>
              <a:t>		if(</a:t>
            </a:r>
            <a:r>
              <a:rPr lang="en-US" sz="2200" b="1" dirty="0" err="1" smtClean="0">
                <a:latin typeface="Arial" pitchFamily="34" charset="0"/>
                <a:cs typeface="Arial" pitchFamily="34" charset="0"/>
              </a:rPr>
              <a:t>val</a:t>
            </a:r>
            <a:r>
              <a:rPr lang="en-US" sz="2200" b="1" dirty="0" smtClean="0">
                <a:latin typeface="Arial" pitchFamily="34" charset="0"/>
                <a:cs typeface="Arial" pitchFamily="34" charset="0"/>
              </a:rPr>
              <a:t> % 2 != 0) { </a:t>
            </a:r>
            <a:r>
              <a:rPr lang="en-US" sz="2200" b="1" dirty="0" err="1" smtClean="0">
                <a:latin typeface="Arial" pitchFamily="34" charset="0"/>
                <a:cs typeface="Arial" pitchFamily="34" charset="0"/>
              </a:rPr>
              <a:t>System.out.println</a:t>
            </a:r>
            <a:r>
              <a:rPr lang="en-US" sz="2200" b="1" dirty="0" smtClean="0">
                <a:latin typeface="Arial" pitchFamily="34" charset="0"/>
                <a:cs typeface="Arial" pitchFamily="34" charset="0"/>
              </a:rPr>
              <a:t>(</a:t>
            </a:r>
            <a:r>
              <a:rPr lang="en-US" sz="2200" b="1" dirty="0" err="1" smtClean="0">
                <a:latin typeface="Arial" pitchFamily="34" charset="0"/>
                <a:cs typeface="Arial" pitchFamily="34" charset="0"/>
              </a:rPr>
              <a:t>val</a:t>
            </a:r>
            <a:r>
              <a:rPr lang="en-US" sz="2200" b="1" dirty="0" smtClean="0">
                <a:latin typeface="Arial" pitchFamily="34" charset="0"/>
                <a:cs typeface="Arial" pitchFamily="34" charset="0"/>
              </a:rPr>
              <a:t>); 	</a:t>
            </a:r>
            <a:r>
              <a:rPr lang="en-US" sz="2200" b="1" dirty="0" err="1" smtClean="0">
                <a:latin typeface="Arial" pitchFamily="34" charset="0"/>
                <a:cs typeface="Arial" pitchFamily="34" charset="0"/>
              </a:rPr>
              <a:t>System.exit</a:t>
            </a:r>
            <a:r>
              <a:rPr lang="en-US" sz="2200" b="1" dirty="0" smtClean="0">
                <a:latin typeface="Arial" pitchFamily="34" charset="0"/>
                <a:cs typeface="Arial" pitchFamily="34" charset="0"/>
              </a:rPr>
              <a:t>(0);}</a:t>
            </a:r>
          </a:p>
          <a:p>
            <a:pPr>
              <a:buNone/>
            </a:pPr>
            <a:r>
              <a:rPr lang="en-US" sz="2200" b="1" dirty="0" smtClean="0">
                <a:latin typeface="Arial" pitchFamily="34" charset="0"/>
                <a:cs typeface="Arial" pitchFamily="34" charset="0"/>
              </a:rPr>
              <a:t>		}</a:t>
            </a:r>
          </a:p>
          <a:p>
            <a:pPr>
              <a:buNone/>
            </a:pPr>
            <a:r>
              <a:rPr lang="en-US" sz="2200" b="1" dirty="0" smtClean="0">
                <a:latin typeface="Arial" pitchFamily="34" charset="0"/>
                <a:cs typeface="Arial" pitchFamily="34" charset="0"/>
              </a:rPr>
              <a:t>		}</a:t>
            </a:r>
            <a:r>
              <a:rPr lang="en-US" sz="2000" dirty="0" smtClean="0">
                <a:latin typeface="Arial" pitchFamily="34" charset="0"/>
                <a:cs typeface="Arial" pitchFamily="34" charset="0"/>
              </a:rPr>
              <a:t> // end run()</a:t>
            </a:r>
            <a:endParaRPr lang="en-US" sz="2200" dirty="0" smtClean="0">
              <a:latin typeface="Arial" pitchFamily="34" charset="0"/>
              <a:cs typeface="Arial" pitchFamily="34" charset="0"/>
            </a:endParaRPr>
          </a:p>
          <a:p>
            <a:pPr>
              <a:buNone/>
            </a:pPr>
            <a:r>
              <a:rPr lang="en-US" sz="2200" b="1" dirty="0" smtClean="0">
                <a:latin typeface="Arial" pitchFamily="34" charset="0"/>
                <a:cs typeface="Arial" pitchFamily="34" charset="0"/>
              </a:rPr>
              <a:t>	  } .start();</a:t>
            </a:r>
          </a:p>
          <a:p>
            <a:pPr>
              <a:buNone/>
            </a:pPr>
            <a:r>
              <a:rPr lang="en-US" sz="2200" dirty="0" smtClean="0">
                <a:latin typeface="Arial" pitchFamily="34" charset="0"/>
                <a:cs typeface="Arial" pitchFamily="34" charset="0"/>
              </a:rPr>
              <a:t>while(true) </a:t>
            </a:r>
            <a:r>
              <a:rPr lang="en-US" sz="2200" dirty="0" err="1" smtClean="0">
                <a:latin typeface="Arial" pitchFamily="34" charset="0"/>
                <a:cs typeface="Arial" pitchFamily="34" charset="0"/>
              </a:rPr>
              <a:t>ae.next</a:t>
            </a:r>
            <a:r>
              <a:rPr lang="en-US" sz="2200" dirty="0" smtClean="0">
                <a:latin typeface="Arial" pitchFamily="34" charset="0"/>
                <a:cs typeface="Arial" pitchFamily="34" charset="0"/>
              </a:rPr>
              <a:t>(); } }</a:t>
            </a:r>
            <a:endParaRPr lang="en-US" sz="2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20000"/>
          </a:bodyPr>
          <a:lstStyle/>
          <a:p>
            <a:r>
              <a:rPr lang="en-US" dirty="0" smtClean="0"/>
              <a:t>The fundamental problem with using threads is that </a:t>
            </a:r>
            <a:r>
              <a:rPr lang="en-US" b="1" dirty="0" smtClean="0"/>
              <a:t>“You never know when a thread might be run”</a:t>
            </a:r>
          </a:p>
          <a:p>
            <a:r>
              <a:rPr lang="en-US" dirty="0" smtClean="0">
                <a:solidFill>
                  <a:schemeClr val="accent3">
                    <a:lumMod val="75000"/>
                  </a:schemeClr>
                </a:solidFill>
              </a:rPr>
              <a:t>Imagine sitting at a table with a fork, about to spear the last piece of food on your plate, and as your fork reaches for it, the food suddenly vanishes (because your thread was suspended and another thread came in). </a:t>
            </a:r>
          </a:p>
          <a:p>
            <a:r>
              <a:rPr lang="en-US" dirty="0" smtClean="0"/>
              <a:t>That's the problem that you're dealing with when writing concurrent programs. </a:t>
            </a:r>
            <a:endParaRPr lang="en-US" b="1" dirty="0" smtClean="0"/>
          </a:p>
          <a:p>
            <a:r>
              <a:rPr lang="en-US" dirty="0" smtClean="0"/>
              <a:t>For multithreading to work, </a:t>
            </a:r>
            <a:r>
              <a:rPr lang="en-US" b="1" dirty="0" smtClean="0"/>
              <a:t>you need some way to prevent two threads from accessing the same resource, at the same time</a:t>
            </a:r>
            <a:r>
              <a:rPr lang="en-US" dirty="0" smtClean="0"/>
              <a:t>, at least during critical periods.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b="1" dirty="0" smtClean="0"/>
              <a:t>Preventing this kind of collision is simply a matter of putting a lock on a resource </a:t>
            </a:r>
            <a:r>
              <a:rPr lang="en-US" dirty="0" smtClean="0"/>
              <a:t>when one thread is using it. The first thread that accesses a resource locks it, and then the other threads cannot access that resource until it is unlocked</a:t>
            </a:r>
            <a:endParaRPr lang="en-US" b="1" dirty="0" smtClean="0"/>
          </a:p>
          <a:p>
            <a:r>
              <a:rPr lang="en-US" dirty="0" smtClean="0">
                <a:solidFill>
                  <a:schemeClr val="accent3">
                    <a:lumMod val="75000"/>
                  </a:schemeClr>
                </a:solidFill>
              </a:rPr>
              <a:t>If the front seat of the car is the limited resource, the child who shouts "Dibs!" asserts the lock. </a:t>
            </a:r>
            <a:endParaRPr lang="en-US" dirty="0">
              <a:solidFill>
                <a:schemeClr val="accent3">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2232"/>
            <a:ext cx="8229600" cy="5963931"/>
          </a:xfrm>
        </p:spPr>
        <p:txBody>
          <a:bodyPr>
            <a:normAutofit lnSpcReduction="10000"/>
          </a:bodyPr>
          <a:lstStyle/>
          <a:p>
            <a:pPr>
              <a:buNone/>
            </a:pPr>
            <a:r>
              <a:rPr lang="en-US" b="1" dirty="0" smtClean="0"/>
              <a:t>2. Resolving shared resource contention:</a:t>
            </a:r>
          </a:p>
          <a:p>
            <a:r>
              <a:rPr lang="en-US" dirty="0" smtClean="0"/>
              <a:t>Resource contention is a </a:t>
            </a:r>
            <a:r>
              <a:rPr lang="en-US" b="1" dirty="0" smtClean="0"/>
              <a:t>conflict over access to a shared resource </a:t>
            </a:r>
            <a:r>
              <a:rPr lang="en-US" dirty="0" smtClean="0"/>
              <a:t>such as random access memory, disk storage, cache memory, internal buses or external network devices</a:t>
            </a:r>
          </a:p>
          <a:p>
            <a:r>
              <a:rPr lang="en-US" dirty="0" smtClean="0"/>
              <a:t>Access to resources is also sometimes regulated by </a:t>
            </a:r>
            <a:r>
              <a:rPr lang="en-US" b="1" dirty="0" smtClean="0"/>
              <a:t>locks, </a:t>
            </a:r>
            <a:r>
              <a:rPr lang="en-US" b="1" dirty="0" err="1" smtClean="0"/>
              <a:t>mutexes</a:t>
            </a:r>
            <a:r>
              <a:rPr lang="en-US" b="1" dirty="0" smtClean="0"/>
              <a:t>, queuing (i.e. scheduler)</a:t>
            </a:r>
          </a:p>
          <a:p>
            <a:r>
              <a:rPr lang="en-US" b="1" dirty="0" smtClean="0">
                <a:solidFill>
                  <a:schemeClr val="accent5">
                    <a:lumMod val="75000"/>
                  </a:schemeClr>
                </a:solidFill>
              </a:rPr>
              <a:t>If thread A has a lock and thread B wants to acquire that same lock, thread B will have to wait until thread A releases the lock or </a:t>
            </a:r>
            <a:r>
              <a:rPr lang="en-US" b="1" dirty="0" smtClean="0">
                <a:solidFill>
                  <a:schemeClr val="accent6">
                    <a:lumMod val="75000"/>
                  </a:schemeClr>
                </a:solidFill>
              </a:rPr>
              <a:t>the O.S. pre-empts thread A.</a:t>
            </a:r>
          </a:p>
          <a:p>
            <a:pPr>
              <a:buNone/>
            </a:pP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buNone/>
            </a:pPr>
            <a:r>
              <a:rPr lang="en-US" b="1" dirty="0" smtClean="0"/>
              <a:t>3. Race Condition</a:t>
            </a:r>
            <a:endParaRPr lang="en-US" dirty="0" smtClean="0">
              <a:solidFill>
                <a:schemeClr val="accent3">
                  <a:lumMod val="50000"/>
                </a:schemeClr>
              </a:solidFill>
            </a:endParaRPr>
          </a:p>
          <a:p>
            <a:r>
              <a:rPr lang="en-US" dirty="0" smtClean="0">
                <a:solidFill>
                  <a:schemeClr val="accent3">
                    <a:lumMod val="50000"/>
                  </a:schemeClr>
                </a:solidFill>
              </a:rPr>
              <a:t>A race condition occurs when </a:t>
            </a:r>
            <a:r>
              <a:rPr lang="en-US" b="1" dirty="0" smtClean="0">
                <a:solidFill>
                  <a:schemeClr val="accent3">
                    <a:lumMod val="50000"/>
                  </a:schemeClr>
                </a:solidFill>
              </a:rPr>
              <a:t>two or more threads can access shared data and they try to change it at the same time</a:t>
            </a:r>
            <a:r>
              <a:rPr lang="en-US" dirty="0" smtClean="0">
                <a:solidFill>
                  <a:schemeClr val="accent3">
                    <a:lumMod val="50000"/>
                  </a:schemeClr>
                </a:solidFill>
              </a:rPr>
              <a:t>.</a:t>
            </a:r>
          </a:p>
          <a:p>
            <a:r>
              <a:rPr lang="en-US" dirty="0" smtClean="0"/>
              <a:t>Since the </a:t>
            </a:r>
            <a:r>
              <a:rPr lang="en-US" b="1" dirty="0" smtClean="0"/>
              <a:t>thread scheduling algorithm can swap between threads at any time</a:t>
            </a:r>
            <a:r>
              <a:rPr lang="en-US" dirty="0" smtClean="0"/>
              <a:t>, we don't know the order in which the threads will attempt to access the shared data.</a:t>
            </a:r>
          </a:p>
          <a:p>
            <a:r>
              <a:rPr lang="en-US" dirty="0" smtClean="0"/>
              <a:t>Therefore, the result of the change in data completely dependents on the </a:t>
            </a:r>
            <a:r>
              <a:rPr lang="en-US" b="1" dirty="0" smtClean="0"/>
              <a:t>thread scheduling algorithm</a:t>
            </a:r>
            <a:r>
              <a:rPr lang="en-US" dirty="0" smtClean="0"/>
              <a:t>, i.e. both threads are "racing" to access/change the data.</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esktop\SY Div-A 2019\Single&amp;Multi-thread.png"/>
          <p:cNvPicPr>
            <a:picLocks noGrp="1" noChangeAspect="1" noChangeArrowheads="1"/>
          </p:cNvPicPr>
          <p:nvPr>
            <p:ph idx="1"/>
          </p:nvPr>
        </p:nvPicPr>
        <p:blipFill>
          <a:blip r:embed="rId2"/>
          <a:srcRect/>
          <a:stretch>
            <a:fillRect/>
          </a:stretch>
        </p:blipFill>
        <p:spPr bwMode="auto">
          <a:xfrm>
            <a:off x="304800" y="304800"/>
            <a:ext cx="8684571" cy="55626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458200" cy="5821363"/>
          </a:xfrm>
        </p:spPr>
        <p:txBody>
          <a:bodyPr/>
          <a:lstStyle/>
          <a:p>
            <a:r>
              <a:rPr lang="en-US" dirty="0" smtClean="0">
                <a:latin typeface="Times New Roman" pitchFamily="18" charset="0"/>
                <a:cs typeface="Times New Roman" pitchFamily="18" charset="0"/>
              </a:rPr>
              <a:t>Threads are very useful in modern programming whenever a process has multiple tasks to be performed independently of the others</a:t>
            </a:r>
          </a:p>
          <a:p>
            <a:r>
              <a:rPr lang="en-US" dirty="0" smtClean="0">
                <a:latin typeface="Times New Roman" pitchFamily="18" charset="0"/>
                <a:cs typeface="Times New Roman" pitchFamily="18" charset="0"/>
              </a:rPr>
              <a:t>For example in </a:t>
            </a:r>
            <a:r>
              <a:rPr lang="en-US" b="1" dirty="0" smtClean="0">
                <a:latin typeface="Times New Roman" pitchFamily="18" charset="0"/>
                <a:cs typeface="Times New Roman" pitchFamily="18" charset="0"/>
              </a:rPr>
              <a:t>a word processor</a:t>
            </a:r>
            <a:r>
              <a:rPr lang="en-US" dirty="0" smtClean="0">
                <a:latin typeface="Times New Roman" pitchFamily="18" charset="0"/>
                <a:cs typeface="Times New Roman" pitchFamily="18" charset="0"/>
              </a:rPr>
              <a:t>, </a:t>
            </a:r>
            <a:r>
              <a:rPr lang="en-US" dirty="0" smtClean="0">
                <a:solidFill>
                  <a:schemeClr val="accent4">
                    <a:lumMod val="75000"/>
                  </a:schemeClr>
                </a:solidFill>
                <a:latin typeface="Times New Roman" pitchFamily="18" charset="0"/>
                <a:cs typeface="Times New Roman" pitchFamily="18" charset="0"/>
              </a:rPr>
              <a:t>a background thread may check spelling and grammar</a:t>
            </a:r>
            <a:r>
              <a:rPr lang="en-US" dirty="0" smtClean="0">
                <a:latin typeface="Times New Roman" pitchFamily="18" charset="0"/>
                <a:cs typeface="Times New Roman" pitchFamily="18" charset="0"/>
              </a:rPr>
              <a:t> while </a:t>
            </a:r>
            <a:r>
              <a:rPr lang="en-US" dirty="0" smtClean="0">
                <a:solidFill>
                  <a:schemeClr val="accent6">
                    <a:lumMod val="75000"/>
                  </a:schemeClr>
                </a:solidFill>
                <a:latin typeface="Times New Roman" pitchFamily="18" charset="0"/>
                <a:cs typeface="Times New Roman" pitchFamily="18" charset="0"/>
              </a:rPr>
              <a:t>a foreground thread processes user input ( keystrokes ), </a:t>
            </a:r>
            <a:r>
              <a:rPr lang="en-US" dirty="0" smtClean="0">
                <a:latin typeface="Times New Roman" pitchFamily="18" charset="0"/>
                <a:cs typeface="Times New Roman" pitchFamily="18" charset="0"/>
              </a:rPr>
              <a:t>while yet </a:t>
            </a:r>
            <a:r>
              <a:rPr lang="en-US" dirty="0" smtClean="0">
                <a:solidFill>
                  <a:schemeClr val="accent2">
                    <a:lumMod val="50000"/>
                  </a:schemeClr>
                </a:solidFill>
                <a:latin typeface="Times New Roman" pitchFamily="18" charset="0"/>
                <a:cs typeface="Times New Roman" pitchFamily="18" charset="0"/>
              </a:rPr>
              <a:t>a third thread does periodic automatic backups of the file being edited.</a:t>
            </a:r>
            <a:endParaRPr lang="en-US" dirty="0">
              <a:solidFill>
                <a:schemeClr val="accent2">
                  <a:lumMod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smtClean="0"/>
              <a:t>Thread </a:t>
            </a:r>
            <a:r>
              <a:rPr lang="en-US" b="1" dirty="0" err="1" smtClean="0"/>
              <a:t>LifeCycle</a:t>
            </a:r>
            <a:endParaRPr lang="en-US" b="1" dirty="0"/>
          </a:p>
        </p:txBody>
      </p:sp>
      <p:pic>
        <p:nvPicPr>
          <p:cNvPr id="4098" name="Picture 2"/>
          <p:cNvPicPr>
            <a:picLocks noChangeAspect="1" noChangeArrowheads="1"/>
          </p:cNvPicPr>
          <p:nvPr/>
        </p:nvPicPr>
        <p:blipFill>
          <a:blip r:embed="rId2"/>
          <a:srcRect/>
          <a:stretch>
            <a:fillRect/>
          </a:stretch>
        </p:blipFill>
        <p:spPr bwMode="auto">
          <a:xfrm>
            <a:off x="228600" y="914400"/>
            <a:ext cx="8686800"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marL="514350" indent="-514350">
              <a:buAutoNum type="arabicParenR"/>
            </a:pPr>
            <a:r>
              <a:rPr lang="en-US" b="1" dirty="0" smtClean="0"/>
              <a:t>New: </a:t>
            </a:r>
            <a:r>
              <a:rPr lang="en-US" dirty="0" smtClean="0">
                <a:solidFill>
                  <a:schemeClr val="accent5">
                    <a:lumMod val="75000"/>
                  </a:schemeClr>
                </a:solidFill>
              </a:rPr>
              <a:t>The thread is in new state if you </a:t>
            </a:r>
            <a:r>
              <a:rPr lang="en-US" b="1" dirty="0" smtClean="0">
                <a:solidFill>
                  <a:schemeClr val="accent5">
                    <a:lumMod val="75000"/>
                  </a:schemeClr>
                </a:solidFill>
              </a:rPr>
              <a:t>create an instance of Thread class </a:t>
            </a:r>
            <a:r>
              <a:rPr lang="en-US" dirty="0" smtClean="0">
                <a:solidFill>
                  <a:schemeClr val="accent5">
                    <a:lumMod val="75000"/>
                  </a:schemeClr>
                </a:solidFill>
              </a:rPr>
              <a:t>but before the invocation of start() method. </a:t>
            </a:r>
          </a:p>
          <a:p>
            <a:pPr marL="514350" indent="-514350">
              <a:buAutoNum type="arabicParenR"/>
            </a:pPr>
            <a:r>
              <a:rPr lang="en-US" b="1" dirty="0" err="1" smtClean="0"/>
              <a:t>Runnable</a:t>
            </a:r>
            <a:r>
              <a:rPr lang="en-US" b="1" dirty="0" smtClean="0"/>
              <a:t>: </a:t>
            </a:r>
            <a:r>
              <a:rPr lang="en-US" dirty="0" smtClean="0">
                <a:solidFill>
                  <a:schemeClr val="accent2">
                    <a:lumMod val="50000"/>
                  </a:schemeClr>
                </a:solidFill>
              </a:rPr>
              <a:t>The thread is in </a:t>
            </a:r>
            <a:r>
              <a:rPr lang="en-US" dirty="0" err="1" smtClean="0">
                <a:solidFill>
                  <a:schemeClr val="accent2">
                    <a:lumMod val="50000"/>
                  </a:schemeClr>
                </a:solidFill>
              </a:rPr>
              <a:t>runnable</a:t>
            </a:r>
            <a:r>
              <a:rPr lang="en-US" dirty="0" smtClean="0">
                <a:solidFill>
                  <a:schemeClr val="accent2">
                    <a:lumMod val="50000"/>
                  </a:schemeClr>
                </a:solidFill>
              </a:rPr>
              <a:t> state </a:t>
            </a:r>
            <a:r>
              <a:rPr lang="en-US" b="1" dirty="0" smtClean="0">
                <a:solidFill>
                  <a:schemeClr val="accent2">
                    <a:lumMod val="50000"/>
                  </a:schemeClr>
                </a:solidFill>
              </a:rPr>
              <a:t>after invocation of start() method</a:t>
            </a:r>
            <a:r>
              <a:rPr lang="en-US" dirty="0" smtClean="0">
                <a:solidFill>
                  <a:schemeClr val="accent2">
                    <a:lumMod val="50000"/>
                  </a:schemeClr>
                </a:solidFill>
              </a:rPr>
              <a:t>, but the thread scheduler has not selected it to be the running thread</a:t>
            </a:r>
          </a:p>
          <a:p>
            <a:pPr marL="514350" indent="-514350">
              <a:buAutoNum type="arabicParenR"/>
            </a:pPr>
            <a:r>
              <a:rPr lang="en-US" b="1" dirty="0" smtClean="0"/>
              <a:t>Running: </a:t>
            </a:r>
            <a:r>
              <a:rPr lang="en-US" dirty="0" smtClean="0">
                <a:solidFill>
                  <a:schemeClr val="accent5">
                    <a:lumMod val="75000"/>
                  </a:schemeClr>
                </a:solidFill>
              </a:rPr>
              <a:t>The thread is in running state </a:t>
            </a:r>
            <a:r>
              <a:rPr lang="en-US" b="1" dirty="0" smtClean="0">
                <a:solidFill>
                  <a:schemeClr val="accent5">
                    <a:lumMod val="75000"/>
                  </a:schemeClr>
                </a:solidFill>
              </a:rPr>
              <a:t>if the thread scheduler has selected it</a:t>
            </a:r>
          </a:p>
          <a:p>
            <a:pPr marL="514350" indent="-514350">
              <a:buNone/>
            </a:pPr>
            <a:endParaRPr lang="en-US" dirty="0" smtClean="0">
              <a:solidFill>
                <a:schemeClr val="accent2">
                  <a:lumMod val="50000"/>
                </a:schemeClr>
              </a:solidFill>
            </a:endParaRPr>
          </a:p>
          <a:p>
            <a:pPr marL="514350" indent="-514350">
              <a:buAutoNum type="arabicParenR"/>
            </a:pPr>
            <a:endParaRPr lang="en-US" dirty="0" smtClean="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5897563"/>
          </a:xfrm>
        </p:spPr>
        <p:txBody>
          <a:bodyPr>
            <a:normAutofit lnSpcReduction="10000"/>
          </a:bodyPr>
          <a:lstStyle/>
          <a:p>
            <a:pPr>
              <a:buNone/>
            </a:pPr>
            <a:r>
              <a:rPr lang="en-US" b="1" dirty="0" smtClean="0"/>
              <a:t>4) Non-</a:t>
            </a:r>
            <a:r>
              <a:rPr lang="en-US" b="1" dirty="0" err="1" smtClean="0"/>
              <a:t>Runnable</a:t>
            </a:r>
            <a:r>
              <a:rPr lang="en-US" b="1" dirty="0" smtClean="0"/>
              <a:t> (Blocked): </a:t>
            </a:r>
            <a:r>
              <a:rPr lang="en-US" dirty="0" smtClean="0">
                <a:solidFill>
                  <a:schemeClr val="accent5">
                    <a:lumMod val="75000"/>
                  </a:schemeClr>
                </a:solidFill>
              </a:rPr>
              <a:t>This is the state when the </a:t>
            </a:r>
            <a:r>
              <a:rPr lang="en-US" b="1" dirty="0" smtClean="0">
                <a:solidFill>
                  <a:schemeClr val="accent5">
                    <a:lumMod val="75000"/>
                  </a:schemeClr>
                </a:solidFill>
              </a:rPr>
              <a:t>thread is still alive, but is currently not eligible to run</a:t>
            </a:r>
          </a:p>
          <a:p>
            <a:pPr>
              <a:buNone/>
            </a:pPr>
            <a:r>
              <a:rPr lang="en-US" b="1" dirty="0" smtClean="0"/>
              <a:t>5) Terminated (Dead): </a:t>
            </a:r>
            <a:r>
              <a:rPr lang="en-US" dirty="0" smtClean="0">
                <a:solidFill>
                  <a:schemeClr val="accent2">
                    <a:lumMod val="50000"/>
                  </a:schemeClr>
                </a:solidFill>
              </a:rPr>
              <a:t>A thread is in terminated or dead state when its </a:t>
            </a:r>
            <a:r>
              <a:rPr lang="en-US" b="1" dirty="0" smtClean="0">
                <a:solidFill>
                  <a:schemeClr val="accent2">
                    <a:lumMod val="50000"/>
                  </a:schemeClr>
                </a:solidFill>
              </a:rPr>
              <a:t>run() method exits</a:t>
            </a:r>
            <a:r>
              <a:rPr lang="en-US" dirty="0" smtClean="0">
                <a:solidFill>
                  <a:schemeClr val="accent2">
                    <a:lumMod val="50000"/>
                  </a:schemeClr>
                </a:solidFill>
              </a:rPr>
              <a:t>. </a:t>
            </a:r>
          </a:p>
          <a:p>
            <a:pPr>
              <a:buNone/>
            </a:pPr>
            <a:endParaRPr lang="en-US" dirty="0" smtClean="0">
              <a:solidFill>
                <a:schemeClr val="accent2">
                  <a:lumMod val="50000"/>
                </a:schemeClr>
              </a:solidFill>
            </a:endParaRPr>
          </a:p>
          <a:p>
            <a:pPr>
              <a:buNone/>
            </a:pPr>
            <a:r>
              <a:rPr lang="en-US" dirty="0" smtClean="0"/>
              <a:t>In Java, Threads can be created by using two ways:</a:t>
            </a:r>
            <a:br>
              <a:rPr lang="en-US" dirty="0" smtClean="0"/>
            </a:br>
            <a:r>
              <a:rPr lang="en-US" dirty="0" smtClean="0"/>
              <a:t>1. </a:t>
            </a:r>
            <a:r>
              <a:rPr lang="en-US" dirty="0" smtClean="0">
                <a:hlinkClick r:id="rId2" action="ppaction://hlinkfile"/>
              </a:rPr>
              <a:t>Extending the Thread class</a:t>
            </a:r>
            <a:r>
              <a:rPr lang="en-US" dirty="0" smtClean="0"/>
              <a:t/>
            </a:r>
            <a:br>
              <a:rPr lang="en-US" dirty="0" smtClean="0"/>
            </a:br>
            <a:r>
              <a:rPr lang="en-US" dirty="0" smtClean="0"/>
              <a:t>2. </a:t>
            </a:r>
            <a:r>
              <a:rPr lang="en-US" dirty="0" smtClean="0">
                <a:hlinkClick r:id="rId3" action="ppaction://hlinkfile"/>
              </a:rPr>
              <a:t>Implementing the </a:t>
            </a:r>
            <a:r>
              <a:rPr lang="en-US" dirty="0" err="1" smtClean="0">
                <a:hlinkClick r:id="rId3" action="ppaction://hlinkfile"/>
              </a:rPr>
              <a:t>Runnable</a:t>
            </a:r>
            <a:r>
              <a:rPr lang="en-US" dirty="0" smtClean="0">
                <a:hlinkClick r:id="rId3" action="ppaction://hlinkfile"/>
              </a:rPr>
              <a:t> Interface</a:t>
            </a:r>
            <a:r>
              <a:rPr lang="en-US" dirty="0" smtClean="0"/>
              <a:t>:</a:t>
            </a:r>
          </a:p>
          <a:p>
            <a:pPr>
              <a:buNone/>
            </a:pPr>
            <a:r>
              <a:rPr lang="en-US" dirty="0" smtClean="0">
                <a:solidFill>
                  <a:schemeClr val="accent5">
                    <a:lumMod val="75000"/>
                  </a:schemeClr>
                </a:solidFill>
              </a:rPr>
              <a:t>	We create a new class which implements </a:t>
            </a:r>
            <a:r>
              <a:rPr lang="en-US" dirty="0" err="1" smtClean="0">
                <a:solidFill>
                  <a:schemeClr val="accent5">
                    <a:lumMod val="75000"/>
                  </a:schemeClr>
                </a:solidFill>
              </a:rPr>
              <a:t>java.lang.Runnable</a:t>
            </a:r>
            <a:r>
              <a:rPr lang="en-US" dirty="0" smtClean="0">
                <a:solidFill>
                  <a:schemeClr val="accent5">
                    <a:lumMod val="75000"/>
                  </a:schemeClr>
                </a:solidFill>
              </a:rPr>
              <a:t> interface and then override run() method. </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We create an object of our new class and call start() method to start the execution of a thread. </a:t>
            </a:r>
          </a:p>
          <a:p>
            <a:r>
              <a:rPr lang="en-US" dirty="0" smtClean="0"/>
              <a:t>start() invokes the run() method on the thread object.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hlinkClick r:id="rId2" action="ppaction://hlinkfile"/>
              </a:rPr>
              <a:t>How Many Threads are present in the program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1279</Words>
  <Application>Microsoft Office PowerPoint</Application>
  <PresentationFormat>On-screen Show (4:3)</PresentationFormat>
  <Paragraphs>93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Multithreading to achieve concurrency</vt:lpstr>
      <vt:lpstr>Threads</vt:lpstr>
      <vt:lpstr>Slide 3</vt:lpstr>
      <vt:lpstr>Slide 4</vt:lpstr>
      <vt:lpstr>Thread LifeCycle</vt:lpstr>
      <vt:lpstr>Slide 6</vt:lpstr>
      <vt:lpstr>Slide 7</vt:lpstr>
      <vt:lpstr>Slide 8</vt:lpstr>
      <vt:lpstr>Slide 9</vt:lpstr>
      <vt:lpstr>Thread Priority in Multithreading</vt:lpstr>
      <vt:lpstr>Slide 11</vt:lpstr>
      <vt:lpstr>Get and Set Thread Priority:</vt:lpstr>
      <vt:lpstr>Thread class Methods</vt:lpstr>
      <vt:lpstr>Slide 14</vt:lpstr>
      <vt:lpstr>Slide 15</vt:lpstr>
      <vt:lpstr>Slide 16</vt:lpstr>
      <vt:lpstr>Slide 17</vt:lpstr>
      <vt:lpstr>Issues with concurrency</vt:lpstr>
      <vt:lpstr>Slide 19</vt:lpstr>
      <vt:lpstr>Slide 20</vt:lpstr>
      <vt:lpstr>Slide 21</vt:lpstr>
      <vt:lpstr>Slide 22</vt:lpstr>
      <vt:lpstr>Slide 23</vt:lpstr>
      <vt:lpstr>Slide 24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Multithreading to achieve concurrency</dc:title>
  <dc:creator>Admin</dc:creator>
  <cp:lastModifiedBy>Admin</cp:lastModifiedBy>
  <cp:revision>65</cp:revision>
  <dcterms:created xsi:type="dcterms:W3CDTF">2006-08-16T00:00:00Z</dcterms:created>
  <dcterms:modified xsi:type="dcterms:W3CDTF">2019-11-15T05:18:32Z</dcterms:modified>
</cp:coreProperties>
</file>