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0"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154118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107829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232729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383675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153751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344952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91380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384772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339187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72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DF84A-6297-440B-BFFB-A33D26347161}" type="datetimeFigureOut">
              <a:rPr lang="en-US" smtClean="0"/>
              <a:pPr/>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391275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DF84A-6297-440B-BFFB-A33D26347161}" type="datetimeFigureOut">
              <a:rPr lang="en-US" smtClean="0"/>
              <a:pPr/>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25CC3-C8F0-4109-BC38-8190BE78C909}" type="slidenum">
              <a:rPr lang="en-US" smtClean="0"/>
              <a:pPr/>
              <a:t>‹#›</a:t>
            </a:fld>
            <a:endParaRPr lang="en-US"/>
          </a:p>
        </p:txBody>
      </p:sp>
    </p:spTree>
    <p:extLst>
      <p:ext uri="{BB962C8B-B14F-4D97-AF65-F5344CB8AC3E}">
        <p14:creationId xmlns:p14="http://schemas.microsoft.com/office/powerpoint/2010/main" xmlns="" val="2230030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Objects%20in%20fil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Serialization1%20in%20JAVA.txt" TargetMode="External"/><Relationship Id="rId2" Type="http://schemas.openxmlformats.org/officeDocument/2006/relationships/hyperlink" Target="Serialization%20in%20JAVA.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Random%20Access.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Object serialization &amp; deserialization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914512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8573" y="334978"/>
            <a:ext cx="10965504" cy="5522614"/>
          </a:xfrm>
        </p:spPr>
      </p:pic>
    </p:spTree>
    <p:extLst>
      <p:ext uri="{BB962C8B-B14F-4D97-AF65-F5344CB8AC3E}">
        <p14:creationId xmlns:p14="http://schemas.microsoft.com/office/powerpoint/2010/main" xmlns="" val="284541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87650"/>
          </a:xfrm>
        </p:spPr>
        <p:txBody>
          <a:bodyPr>
            <a:normAutofit fontScale="90000"/>
          </a:bodyPr>
          <a:lstStyle/>
          <a:p>
            <a:r>
              <a:rPr lang="en-US" b="1" dirty="0" smtClean="0"/>
              <a:t>Object serialization &amp; deserialization in C++</a:t>
            </a:r>
            <a:endParaRPr lang="en-US" b="1" dirty="0"/>
          </a:p>
        </p:txBody>
      </p:sp>
      <p:sp>
        <p:nvSpPr>
          <p:cNvPr id="3" name="Content Placeholder 2"/>
          <p:cNvSpPr>
            <a:spLocks noGrp="1"/>
          </p:cNvSpPr>
          <p:nvPr>
            <p:ph idx="1"/>
          </p:nvPr>
        </p:nvSpPr>
        <p:spPr>
          <a:xfrm>
            <a:off x="838200" y="688064"/>
            <a:ext cx="10515600" cy="5389312"/>
          </a:xfrm>
        </p:spPr>
        <p:txBody>
          <a:bodyPr>
            <a:noAutofit/>
          </a:bodyPr>
          <a:lstStyle/>
          <a:p>
            <a:r>
              <a:rPr lang="en-US" sz="3600" dirty="0" smtClean="0"/>
              <a:t>Serialization is the mechanism of converting an object’s state into a byte stream</a:t>
            </a:r>
          </a:p>
          <a:p>
            <a:r>
              <a:rPr lang="en-US" sz="3600" dirty="0" smtClean="0"/>
              <a:t>Deserialization is the reverse process: byte stream is used to recreate the actual object</a:t>
            </a:r>
          </a:p>
          <a:p>
            <a:r>
              <a:rPr lang="en-US" sz="3600" dirty="0" smtClean="0"/>
              <a:t>This serialization mechanism is used to persist the object</a:t>
            </a:r>
          </a:p>
          <a:p>
            <a:r>
              <a:rPr lang="en-US" sz="3600" b="1" dirty="0" smtClean="0">
                <a:solidFill>
                  <a:schemeClr val="accent6">
                    <a:lumMod val="75000"/>
                  </a:schemeClr>
                </a:solidFill>
              </a:rPr>
              <a:t>The byte stream created is Platform Independent</a:t>
            </a:r>
          </a:p>
          <a:p>
            <a:r>
              <a:rPr lang="en-US" sz="3600" b="1" dirty="0" smtClean="0">
                <a:solidFill>
                  <a:schemeClr val="accent6">
                    <a:lumMod val="75000"/>
                  </a:schemeClr>
                </a:solidFill>
              </a:rPr>
              <a:t>Hence, a serialized object can be de-serialized on any other platform.</a:t>
            </a:r>
          </a:p>
          <a:p>
            <a:r>
              <a:rPr lang="en-US" sz="3600" b="1" dirty="0" smtClean="0">
                <a:solidFill>
                  <a:schemeClr val="accent6">
                    <a:lumMod val="75000"/>
                  </a:schemeClr>
                </a:solidFill>
                <a:hlinkClick r:id="rId2" action="ppaction://hlinkfile"/>
              </a:rPr>
              <a:t>Serialization in C++</a:t>
            </a:r>
            <a:endParaRPr lang="en-US" sz="3600" b="1" dirty="0" smtClean="0">
              <a:solidFill>
                <a:schemeClr val="accent6">
                  <a:lumMod val="75000"/>
                </a:schemeClr>
              </a:solidFill>
            </a:endParaRPr>
          </a:p>
          <a:p>
            <a:endParaRPr lang="en-US" sz="3600" dirty="0">
              <a:solidFill>
                <a:schemeClr val="accent6">
                  <a:lumMod val="75000"/>
                </a:schemeClr>
              </a:solidFill>
            </a:endParaRPr>
          </a:p>
        </p:txBody>
      </p:sp>
    </p:spTree>
    <p:extLst>
      <p:ext uri="{BB962C8B-B14F-4D97-AF65-F5344CB8AC3E}">
        <p14:creationId xmlns:p14="http://schemas.microsoft.com/office/powerpoint/2010/main" xmlns="" val="128331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6292"/>
          </a:xfrm>
        </p:spPr>
        <p:txBody>
          <a:bodyPr>
            <a:normAutofit fontScale="90000"/>
          </a:bodyPr>
          <a:lstStyle/>
          <a:p>
            <a:r>
              <a:rPr lang="en-US" b="1" dirty="0" smtClean="0"/>
              <a:t>Object serialization &amp; deserialization in Java</a:t>
            </a:r>
            <a:endParaRPr lang="en-US" dirty="0"/>
          </a:p>
        </p:txBody>
      </p:sp>
      <p:sp>
        <p:nvSpPr>
          <p:cNvPr id="3" name="Content Placeholder 2"/>
          <p:cNvSpPr>
            <a:spLocks noGrp="1"/>
          </p:cNvSpPr>
          <p:nvPr>
            <p:ph idx="1"/>
          </p:nvPr>
        </p:nvSpPr>
        <p:spPr>
          <a:xfrm>
            <a:off x="838200" y="814812"/>
            <a:ext cx="10515600" cy="5362151"/>
          </a:xfrm>
        </p:spPr>
        <p:txBody>
          <a:bodyPr>
            <a:normAutofit/>
          </a:bodyPr>
          <a:lstStyle/>
          <a:p>
            <a:r>
              <a:rPr lang="en-US" sz="3200" dirty="0" smtClean="0"/>
              <a:t>In JAVA, to make a JAVA object </a:t>
            </a:r>
            <a:r>
              <a:rPr lang="en-US" sz="3200" dirty="0" err="1" smtClean="0"/>
              <a:t>serializable</a:t>
            </a:r>
            <a:r>
              <a:rPr lang="en-US" sz="3200" dirty="0" smtClean="0"/>
              <a:t> we have to implement the </a:t>
            </a:r>
            <a:r>
              <a:rPr lang="en-US" sz="3200" dirty="0" err="1" smtClean="0">
                <a:solidFill>
                  <a:schemeClr val="accent2">
                    <a:lumMod val="75000"/>
                  </a:schemeClr>
                </a:solidFill>
              </a:rPr>
              <a:t>java.io.Serializable</a:t>
            </a:r>
            <a:r>
              <a:rPr lang="en-US" sz="3200" dirty="0" smtClean="0"/>
              <a:t> </a:t>
            </a:r>
            <a:r>
              <a:rPr lang="en-US" sz="3200" b="1" dirty="0" smtClean="0"/>
              <a:t>interface</a:t>
            </a:r>
          </a:p>
          <a:p>
            <a:r>
              <a:rPr lang="en-US" sz="3200" dirty="0" smtClean="0"/>
              <a:t>The </a:t>
            </a:r>
            <a:r>
              <a:rPr lang="en-US" sz="3200" dirty="0" err="1" smtClean="0"/>
              <a:t>ObjectOutputStream</a:t>
            </a:r>
            <a:r>
              <a:rPr lang="en-US" sz="3200" dirty="0" smtClean="0"/>
              <a:t> class contains </a:t>
            </a:r>
            <a:r>
              <a:rPr lang="en-US" sz="3200" dirty="0" err="1" smtClean="0"/>
              <a:t>writeObject</a:t>
            </a:r>
            <a:r>
              <a:rPr lang="en-US" sz="3200" dirty="0" smtClean="0"/>
              <a:t>() method for serializing an object.</a:t>
            </a:r>
          </a:p>
          <a:p>
            <a:pPr marL="0" indent="0">
              <a:buNone/>
            </a:pPr>
            <a:r>
              <a:rPr lang="en-US" sz="3200" b="1" dirty="0" smtClean="0"/>
              <a:t>public final void </a:t>
            </a:r>
            <a:r>
              <a:rPr lang="en-US" sz="3200" b="1" dirty="0" err="1" smtClean="0"/>
              <a:t>writeObject</a:t>
            </a:r>
            <a:r>
              <a:rPr lang="en-US" sz="3200" b="1" dirty="0" smtClean="0"/>
              <a:t>( Object </a:t>
            </a:r>
            <a:r>
              <a:rPr lang="en-US" sz="3200" b="1" dirty="0" err="1" smtClean="0"/>
              <a:t>obj</a:t>
            </a:r>
            <a:r>
              <a:rPr lang="en-US" sz="3200" b="1" dirty="0" smtClean="0"/>
              <a:t> ) throws </a:t>
            </a:r>
            <a:r>
              <a:rPr lang="en-US" sz="3200" b="1" dirty="0" err="1" smtClean="0"/>
              <a:t>IOException</a:t>
            </a:r>
            <a:endParaRPr lang="en-US" sz="3200" b="1" dirty="0" smtClean="0"/>
          </a:p>
          <a:p>
            <a:r>
              <a:rPr lang="en-US" sz="3200" dirty="0" smtClean="0"/>
              <a:t>The </a:t>
            </a:r>
            <a:r>
              <a:rPr lang="en-US" sz="3200" dirty="0" err="1" smtClean="0"/>
              <a:t>ObjectInputStream</a:t>
            </a:r>
            <a:r>
              <a:rPr lang="en-US" sz="3200" dirty="0" smtClean="0"/>
              <a:t> class contains </a:t>
            </a:r>
            <a:r>
              <a:rPr lang="en-US" sz="3200" dirty="0" err="1" smtClean="0"/>
              <a:t>readObject</a:t>
            </a:r>
            <a:r>
              <a:rPr lang="en-US" sz="3200" dirty="0" smtClean="0"/>
              <a:t>() method for </a:t>
            </a:r>
            <a:r>
              <a:rPr lang="en-US" sz="3200" dirty="0" err="1" smtClean="0"/>
              <a:t>deserializing</a:t>
            </a:r>
            <a:r>
              <a:rPr lang="en-US" sz="3200" dirty="0" smtClean="0"/>
              <a:t> an object.</a:t>
            </a:r>
          </a:p>
          <a:p>
            <a:pPr marL="0" indent="0">
              <a:buNone/>
            </a:pPr>
            <a:r>
              <a:rPr lang="en-US" sz="3200" b="1" dirty="0" smtClean="0"/>
              <a:t>public final Object </a:t>
            </a:r>
            <a:r>
              <a:rPr lang="en-US" sz="3200" b="1" smtClean="0"/>
              <a:t>readObject</a:t>
            </a:r>
            <a:r>
              <a:rPr lang="en-US" sz="3200" b="1" dirty="0" smtClean="0"/>
              <a:t>( ) throws </a:t>
            </a:r>
            <a:r>
              <a:rPr lang="en-US" sz="3200" b="1" dirty="0" err="1" smtClean="0"/>
              <a:t>IOException</a:t>
            </a:r>
            <a:r>
              <a:rPr lang="en-US" sz="3200" b="1" dirty="0" smtClean="0"/>
              <a:t>, </a:t>
            </a:r>
            <a:r>
              <a:rPr lang="en-US" sz="3200" b="1" dirty="0" err="1" smtClean="0"/>
              <a:t>ClassNotFoundException</a:t>
            </a:r>
            <a:endParaRPr lang="en-US" sz="3200" b="1" dirty="0" smtClean="0"/>
          </a:p>
          <a:p>
            <a:pPr marL="0" indent="0">
              <a:buNone/>
            </a:pPr>
            <a:endParaRPr lang="en-US" sz="3200" b="1" dirty="0"/>
          </a:p>
        </p:txBody>
      </p:sp>
    </p:spTree>
    <p:extLst>
      <p:ext uri="{BB962C8B-B14F-4D97-AF65-F5344CB8AC3E}">
        <p14:creationId xmlns:p14="http://schemas.microsoft.com/office/powerpoint/2010/main" xmlns="" val="337335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6994"/>
            <a:ext cx="10515600" cy="5669969"/>
          </a:xfrm>
        </p:spPr>
        <p:txBody>
          <a:bodyPr>
            <a:normAutofit lnSpcReduction="10000"/>
          </a:bodyPr>
          <a:lstStyle/>
          <a:p>
            <a:r>
              <a:rPr lang="en-US" sz="3200" dirty="0" smtClean="0">
                <a:hlinkClick r:id="rId2" action="ppaction://hlinkfile"/>
              </a:rPr>
              <a:t>Serialization in JAVA</a:t>
            </a:r>
            <a:endParaRPr lang="en-US" sz="3200" dirty="0">
              <a:hlinkClick r:id="rId2" action="ppaction://hlinkfile"/>
            </a:endParaRPr>
          </a:p>
          <a:p>
            <a:r>
              <a:rPr lang="en-US" sz="3200" dirty="0">
                <a:hlinkClick r:id="rId3" action="ppaction://hlinkfile"/>
              </a:rPr>
              <a:t>S</a:t>
            </a:r>
            <a:r>
              <a:rPr lang="en-US" sz="3200" dirty="0" smtClean="0">
                <a:hlinkClick r:id="rId3" action="ppaction://hlinkfile"/>
              </a:rPr>
              <a:t>erialization in JAVA of only non-static members</a:t>
            </a:r>
            <a:endParaRPr lang="en-US" sz="3200" dirty="0" smtClean="0"/>
          </a:p>
          <a:p>
            <a:pPr marL="0" lvl="0" indent="0">
              <a:buNone/>
            </a:pPr>
            <a:r>
              <a:rPr lang="en-US" sz="1900" dirty="0">
                <a:latin typeface="Arial Unicode MS" panose="020B0604020202020204" pitchFamily="34" charset="-128"/>
              </a:rPr>
              <a:t>Object has been serialized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Data </a:t>
            </a:r>
            <a:r>
              <a:rPr lang="en-US" sz="1900" dirty="0">
                <a:latin typeface="Arial Unicode MS" panose="020B0604020202020204" pitchFamily="34" charset="-128"/>
              </a:rPr>
              <a:t>before Deserialization.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name </a:t>
            </a:r>
            <a:r>
              <a:rPr lang="en-US" sz="1900" dirty="0">
                <a:latin typeface="Arial Unicode MS" panose="020B0604020202020204" pitchFamily="34" charset="-128"/>
              </a:rPr>
              <a:t>= </a:t>
            </a:r>
            <a:r>
              <a:rPr lang="en-US" sz="1900" dirty="0" err="1">
                <a:latin typeface="Arial Unicode MS" panose="020B0604020202020204" pitchFamily="34" charset="-128"/>
              </a:rPr>
              <a:t>ab</a:t>
            </a:r>
            <a:r>
              <a:rPr lang="en-US" sz="1900" dirty="0">
                <a:latin typeface="Arial Unicode MS" panose="020B0604020202020204" pitchFamily="34" charset="-128"/>
              </a:rPr>
              <a:t>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age </a:t>
            </a:r>
            <a:r>
              <a:rPr lang="en-US" sz="1900" dirty="0">
                <a:latin typeface="Arial Unicode MS" panose="020B0604020202020204" pitchFamily="34" charset="-128"/>
              </a:rPr>
              <a:t>= 20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a </a:t>
            </a:r>
            <a:r>
              <a:rPr lang="en-US" sz="1900" dirty="0">
                <a:latin typeface="Arial Unicode MS" panose="020B0604020202020204" pitchFamily="34" charset="-128"/>
              </a:rPr>
              <a:t>= 2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b </a:t>
            </a:r>
            <a:r>
              <a:rPr lang="en-US" sz="1900" dirty="0">
                <a:latin typeface="Arial Unicode MS" panose="020B0604020202020204" pitchFamily="34" charset="-128"/>
              </a:rPr>
              <a:t>= 1000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Object </a:t>
            </a:r>
            <a:r>
              <a:rPr lang="en-US" sz="1900" dirty="0">
                <a:latin typeface="Arial Unicode MS" panose="020B0604020202020204" pitchFamily="34" charset="-128"/>
              </a:rPr>
              <a:t>has been </a:t>
            </a:r>
            <a:r>
              <a:rPr lang="en-US" sz="1900" dirty="0" err="1">
                <a:latin typeface="Arial Unicode MS" panose="020B0604020202020204" pitchFamily="34" charset="-128"/>
              </a:rPr>
              <a:t>deserialized</a:t>
            </a:r>
            <a:r>
              <a:rPr lang="en-US" sz="1900" dirty="0">
                <a:latin typeface="Arial Unicode MS" panose="020B0604020202020204" pitchFamily="34" charset="-128"/>
              </a:rPr>
              <a:t>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Data </a:t>
            </a:r>
            <a:r>
              <a:rPr lang="en-US" sz="1900" dirty="0">
                <a:latin typeface="Arial Unicode MS" panose="020B0604020202020204" pitchFamily="34" charset="-128"/>
              </a:rPr>
              <a:t>after Deserialization.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name </a:t>
            </a:r>
            <a:r>
              <a:rPr lang="en-US" sz="1900" dirty="0">
                <a:latin typeface="Arial Unicode MS" panose="020B0604020202020204" pitchFamily="34" charset="-128"/>
              </a:rPr>
              <a:t>= </a:t>
            </a:r>
            <a:r>
              <a:rPr lang="en-US" sz="1900" dirty="0" err="1">
                <a:latin typeface="Arial Unicode MS" panose="020B0604020202020204" pitchFamily="34" charset="-128"/>
              </a:rPr>
              <a:t>ab</a:t>
            </a:r>
            <a:r>
              <a:rPr lang="en-US" sz="1900" dirty="0">
                <a:latin typeface="Arial Unicode MS" panose="020B0604020202020204" pitchFamily="34" charset="-128"/>
              </a:rPr>
              <a:t>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age </a:t>
            </a:r>
            <a:r>
              <a:rPr lang="en-US" sz="1900" dirty="0">
                <a:latin typeface="Arial Unicode MS" panose="020B0604020202020204" pitchFamily="34" charset="-128"/>
              </a:rPr>
              <a:t>= 20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a </a:t>
            </a:r>
            <a:r>
              <a:rPr lang="en-US" sz="1900" dirty="0">
                <a:latin typeface="Arial Unicode MS" panose="020B0604020202020204" pitchFamily="34" charset="-128"/>
              </a:rPr>
              <a:t>= 0 </a:t>
            </a:r>
            <a:endParaRPr lang="en-US" sz="1900" dirty="0" smtClean="0">
              <a:latin typeface="Arial Unicode MS" panose="020B0604020202020204" pitchFamily="34" charset="-128"/>
            </a:endParaRPr>
          </a:p>
          <a:p>
            <a:pPr marL="0" lvl="0" indent="0">
              <a:buNone/>
            </a:pPr>
            <a:r>
              <a:rPr lang="en-US" sz="1900" dirty="0" smtClean="0">
                <a:latin typeface="Arial Unicode MS" panose="020B0604020202020204" pitchFamily="34" charset="-128"/>
              </a:rPr>
              <a:t>b </a:t>
            </a:r>
            <a:r>
              <a:rPr lang="en-US" sz="1900" dirty="0">
                <a:latin typeface="Arial Unicode MS" panose="020B0604020202020204" pitchFamily="34" charset="-128"/>
              </a:rPr>
              <a:t>= 2000</a:t>
            </a:r>
            <a:r>
              <a:rPr lang="en-US" sz="1900" dirty="0"/>
              <a:t> </a:t>
            </a:r>
            <a:endParaRPr lang="en-US" sz="1900" dirty="0">
              <a:latin typeface="Arial" panose="020B0604020202020204" pitchFamily="34" charset="0"/>
            </a:endParaRPr>
          </a:p>
        </p:txBody>
      </p:sp>
    </p:spTree>
    <p:extLst>
      <p:ext uri="{BB962C8B-B14F-4D97-AF65-F5344CB8AC3E}">
        <p14:creationId xmlns:p14="http://schemas.microsoft.com/office/powerpoint/2010/main" xmlns="" val="182352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535"/>
            <a:ext cx="10515600" cy="597529"/>
          </a:xfrm>
        </p:spPr>
        <p:txBody>
          <a:bodyPr>
            <a:normAutofit fontScale="90000"/>
          </a:bodyPr>
          <a:lstStyle/>
          <a:p>
            <a:r>
              <a:rPr lang="en-US" b="1" dirty="0" smtClean="0"/>
              <a:t>NOTE :</a:t>
            </a:r>
            <a:endParaRPr lang="en-US" b="1" dirty="0"/>
          </a:p>
        </p:txBody>
      </p:sp>
      <p:sp>
        <p:nvSpPr>
          <p:cNvPr id="3" name="Content Placeholder 2"/>
          <p:cNvSpPr>
            <a:spLocks noGrp="1"/>
          </p:cNvSpPr>
          <p:nvPr>
            <p:ph idx="1"/>
          </p:nvPr>
        </p:nvSpPr>
        <p:spPr>
          <a:xfrm>
            <a:off x="838200" y="688064"/>
            <a:ext cx="10515600" cy="5488899"/>
          </a:xfrm>
        </p:spPr>
        <p:txBody>
          <a:bodyPr>
            <a:noAutofit/>
          </a:bodyPr>
          <a:lstStyle/>
          <a:p>
            <a:pPr marL="514350" indent="-514350">
              <a:buAutoNum type="arabicPeriod"/>
            </a:pPr>
            <a:r>
              <a:rPr lang="en-US" sz="3200" dirty="0" smtClean="0"/>
              <a:t>If a parent class has implemented </a:t>
            </a:r>
            <a:r>
              <a:rPr lang="en-US" sz="3200" dirty="0" err="1" smtClean="0"/>
              <a:t>Serializable</a:t>
            </a:r>
            <a:r>
              <a:rPr lang="en-US" sz="3200" dirty="0" smtClean="0"/>
              <a:t> interface then child class doesn’t need to implement it </a:t>
            </a:r>
            <a:r>
              <a:rPr lang="en-US" sz="3200" b="1" dirty="0" smtClean="0"/>
              <a:t>but vice-versa is not true.</a:t>
            </a:r>
            <a:endParaRPr lang="en-US" sz="3200" b="1" dirty="0"/>
          </a:p>
          <a:p>
            <a:pPr marL="514350" indent="-514350">
              <a:buAutoNum type="arabicPeriod"/>
            </a:pPr>
            <a:r>
              <a:rPr lang="en-US" sz="3200" dirty="0" smtClean="0"/>
              <a:t>Only </a:t>
            </a:r>
            <a:r>
              <a:rPr lang="en-US" sz="3200" b="1" dirty="0" smtClean="0"/>
              <a:t>non-static data members </a:t>
            </a:r>
            <a:r>
              <a:rPr lang="en-US" sz="3200" dirty="0" smtClean="0"/>
              <a:t>are saved via Serialization process (i.e. only Instance members can be Serialized)</a:t>
            </a:r>
          </a:p>
          <a:p>
            <a:pPr marL="514350" indent="-514350">
              <a:buAutoNum type="arabicPeriod"/>
            </a:pPr>
            <a:r>
              <a:rPr lang="en-US" sz="3200" b="1" dirty="0" smtClean="0"/>
              <a:t>Static data members and transient data members are not saved via Serialization process</a:t>
            </a:r>
            <a:r>
              <a:rPr lang="en-US" sz="3200" dirty="0" smtClean="0"/>
              <a:t>. So, if you don’t want to save value of a non-static data member then make it </a:t>
            </a:r>
            <a:r>
              <a:rPr lang="en-US" sz="3200" b="1" dirty="0" smtClean="0"/>
              <a:t>transient</a:t>
            </a:r>
            <a:r>
              <a:rPr lang="en-US" sz="3200" dirty="0" smtClean="0"/>
              <a:t>.</a:t>
            </a:r>
            <a:endParaRPr lang="en-US" sz="3200" dirty="0"/>
          </a:p>
          <a:p>
            <a:pPr marL="514350" indent="-514350">
              <a:buAutoNum type="arabicPeriod"/>
            </a:pPr>
            <a:r>
              <a:rPr lang="en-US" sz="3200" dirty="0" smtClean="0"/>
              <a:t>Constructor for object is never called when an object is </a:t>
            </a:r>
            <a:r>
              <a:rPr lang="en-US" sz="3200" dirty="0" err="1" smtClean="0"/>
              <a:t>deserialized</a:t>
            </a:r>
            <a:r>
              <a:rPr lang="en-US" sz="3200" dirty="0" smtClean="0"/>
              <a:t>.</a:t>
            </a:r>
            <a:endParaRPr lang="en-US" sz="3200" dirty="0"/>
          </a:p>
        </p:txBody>
      </p:sp>
    </p:spTree>
    <p:extLst>
      <p:ext uri="{BB962C8B-B14F-4D97-AF65-F5344CB8AC3E}">
        <p14:creationId xmlns:p14="http://schemas.microsoft.com/office/powerpoint/2010/main" xmlns="" val="191871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Random Access File</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763078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855"/>
            <a:ext cx="10515600" cy="6032108"/>
          </a:xfrm>
        </p:spPr>
        <p:txBody>
          <a:bodyPr>
            <a:noAutofit/>
          </a:bodyPr>
          <a:lstStyle/>
          <a:p>
            <a:r>
              <a:rPr lang="en-IN" sz="3600" b="1" dirty="0"/>
              <a:t>R</a:t>
            </a:r>
            <a:r>
              <a:rPr lang="en-IN" sz="3600" b="1" dirty="0" smtClean="0"/>
              <a:t>andom </a:t>
            </a:r>
            <a:r>
              <a:rPr lang="en-IN" sz="3600" b="1" dirty="0"/>
              <a:t>access</a:t>
            </a:r>
            <a:r>
              <a:rPr lang="en-IN" sz="3600" dirty="0"/>
              <a:t> </a:t>
            </a:r>
            <a:r>
              <a:rPr lang="en-IN" sz="3600" dirty="0" smtClean="0"/>
              <a:t>is more </a:t>
            </a:r>
            <a:r>
              <a:rPr lang="en-IN" sz="3600" dirty="0"/>
              <a:t>precisely and more generally called </a:t>
            </a:r>
            <a:r>
              <a:rPr lang="en-IN" sz="3600" dirty="0" smtClean="0"/>
              <a:t>as </a:t>
            </a:r>
            <a:r>
              <a:rPr lang="en-IN" sz="3600" b="1" dirty="0" smtClean="0"/>
              <a:t>direct </a:t>
            </a:r>
            <a:r>
              <a:rPr lang="en-IN" sz="3600" b="1" dirty="0"/>
              <a:t>access</a:t>
            </a:r>
            <a:r>
              <a:rPr lang="en-IN" sz="3600" dirty="0" smtClean="0"/>
              <a:t>)</a:t>
            </a:r>
          </a:p>
          <a:p>
            <a:r>
              <a:rPr lang="en-IN" sz="3600" dirty="0"/>
              <a:t>It is typically contrasted to sequential </a:t>
            </a:r>
            <a:r>
              <a:rPr lang="en-IN" sz="3600" dirty="0" smtClean="0"/>
              <a:t>access</a:t>
            </a:r>
          </a:p>
          <a:p>
            <a:r>
              <a:rPr lang="en-IN" sz="3600" dirty="0"/>
              <a:t>In data </a:t>
            </a:r>
            <a:r>
              <a:rPr lang="en-IN" sz="3600" dirty="0" smtClean="0"/>
              <a:t>structures</a:t>
            </a:r>
            <a:r>
              <a:rPr lang="en-IN" sz="3600" dirty="0"/>
              <a:t>,</a:t>
            </a:r>
            <a:r>
              <a:rPr lang="en-IN" sz="3600" dirty="0" smtClean="0"/>
              <a:t> </a:t>
            </a:r>
            <a:r>
              <a:rPr lang="en-IN" sz="3600" dirty="0"/>
              <a:t>direct access implies the ability to access any entry in a </a:t>
            </a:r>
            <a:r>
              <a:rPr lang="en-IN" sz="3600" dirty="0" smtClean="0"/>
              <a:t>list</a:t>
            </a:r>
            <a:r>
              <a:rPr lang="en-IN" sz="3600" dirty="0"/>
              <a:t> </a:t>
            </a:r>
            <a:r>
              <a:rPr lang="en-IN" sz="3600" dirty="0" smtClean="0"/>
              <a:t>in </a:t>
            </a:r>
            <a:r>
              <a:rPr lang="en-IN" sz="3600" dirty="0"/>
              <a:t>constant </a:t>
            </a:r>
            <a:r>
              <a:rPr lang="en-IN" sz="3600" dirty="0" smtClean="0"/>
              <a:t>time</a:t>
            </a:r>
            <a:r>
              <a:rPr lang="en-IN" sz="3600" dirty="0"/>
              <a:t> </a:t>
            </a:r>
            <a:r>
              <a:rPr lang="en-IN" sz="3600" dirty="0" smtClean="0"/>
              <a:t>(irrespective of </a:t>
            </a:r>
            <a:r>
              <a:rPr lang="en-IN" sz="3600" dirty="0"/>
              <a:t>its position in the list and of list's size). </a:t>
            </a:r>
            <a:endParaRPr lang="en-IN" sz="3600" dirty="0" smtClean="0"/>
          </a:p>
          <a:p>
            <a:r>
              <a:rPr lang="en-IN" sz="3600" dirty="0" smtClean="0"/>
              <a:t>Very </a:t>
            </a:r>
            <a:r>
              <a:rPr lang="en-IN" sz="3600" dirty="0"/>
              <a:t>few data structures can guarantee this, other than </a:t>
            </a:r>
            <a:r>
              <a:rPr lang="en-IN" sz="3600" dirty="0" smtClean="0"/>
              <a:t>arrays</a:t>
            </a:r>
            <a:r>
              <a:rPr lang="en-IN" sz="3600" dirty="0"/>
              <a:t> </a:t>
            </a:r>
            <a:r>
              <a:rPr lang="en-IN" sz="3600" dirty="0" smtClean="0"/>
              <a:t>(</a:t>
            </a:r>
            <a:r>
              <a:rPr lang="en-IN" sz="3600" smtClean="0"/>
              <a:t>and other related </a:t>
            </a:r>
            <a:r>
              <a:rPr lang="en-IN" sz="3600" dirty="0"/>
              <a:t>structures like dynamic arrays</a:t>
            </a:r>
            <a:r>
              <a:rPr lang="en-IN" sz="3600" dirty="0" smtClean="0"/>
              <a:t>)</a:t>
            </a:r>
          </a:p>
          <a:p>
            <a:r>
              <a:rPr lang="en-IN" sz="3600" dirty="0"/>
              <a:t>Other data structures, such as linked lists, sacrifice direct access to permit efficient </a:t>
            </a:r>
            <a:r>
              <a:rPr lang="en-IN" sz="3600" dirty="0" smtClean="0"/>
              <a:t>inserts</a:t>
            </a:r>
            <a:endParaRPr lang="en-US" sz="3600" dirty="0"/>
          </a:p>
        </p:txBody>
      </p:sp>
    </p:spTree>
    <p:extLst>
      <p:ext uri="{BB962C8B-B14F-4D97-AF65-F5344CB8AC3E}">
        <p14:creationId xmlns:p14="http://schemas.microsoft.com/office/powerpoint/2010/main" xmlns="" val="34982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a:buNone/>
            </a:pPr>
            <a:r>
              <a:rPr lang="en-IN" dirty="0" smtClean="0"/>
              <a:t>You </a:t>
            </a:r>
            <a:r>
              <a:rPr lang="en-IN" dirty="0"/>
              <a:t>are the owner of a hardware store and need to keep an inventory, so that you can tell what different tools you have, how many of each you have in hand and the cost of each one. Write a program that initializes the random-access file hardware.dat to 100 empty records, lets you input the data concerning each tool, enables you to list all your tools, lets you delete a record for a tool that you no longer have and lets you update any information in the file. </a:t>
            </a:r>
            <a:endParaRPr lang="en-US" b="1" dirty="0" smtClean="0"/>
          </a:p>
          <a:p>
            <a:endParaRPr lang="en-US" b="1" dirty="0" smtClean="0">
              <a:hlinkClick r:id="rId2" action="ppaction://hlinkfile"/>
            </a:endParaRPr>
          </a:p>
          <a:p>
            <a:endParaRPr lang="en-US" b="1" dirty="0">
              <a:hlinkClick r:id="rId2" action="ppaction://hlinkfile"/>
            </a:endParaRPr>
          </a:p>
          <a:p>
            <a:endParaRPr lang="en-US" b="1" dirty="0" smtClean="0">
              <a:hlinkClick r:id="rId2" action="ppaction://hlinkfile"/>
            </a:endParaRPr>
          </a:p>
          <a:p>
            <a:endParaRPr lang="en-US" b="1" dirty="0">
              <a:hlinkClick r:id="rId2" action="ppaction://hlinkfile"/>
            </a:endParaRPr>
          </a:p>
          <a:p>
            <a:endParaRPr lang="en-US" b="1" dirty="0" smtClean="0">
              <a:hlinkClick r:id="rId2" action="ppaction://hlinkfile"/>
            </a:endParaRPr>
          </a:p>
          <a:p>
            <a:r>
              <a:rPr lang="en-US" b="1" dirty="0" smtClean="0">
                <a:hlinkClick r:id="rId2" action="ppaction://hlinkfile"/>
              </a:rPr>
              <a:t>Random Access File</a:t>
            </a:r>
            <a:endParaRPr lang="en-US" dirty="0"/>
          </a:p>
        </p:txBody>
      </p:sp>
      <p:sp>
        <p:nvSpPr>
          <p:cNvPr id="6" name="Rectangle 5"/>
          <p:cNvSpPr/>
          <p:nvPr/>
        </p:nvSpPr>
        <p:spPr>
          <a:xfrm>
            <a:off x="3637776" y="2906830"/>
            <a:ext cx="6430249" cy="2310064"/>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554437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465</Words>
  <Application>Microsoft Office PowerPoint</Application>
  <PresentationFormat>Custom</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Object serialization &amp; deserialization</vt:lpstr>
      <vt:lpstr>Slide 2</vt:lpstr>
      <vt:lpstr>Object serialization &amp; deserialization in C++</vt:lpstr>
      <vt:lpstr>Object serialization &amp; deserialization in Java</vt:lpstr>
      <vt:lpstr>Slide 5</vt:lpstr>
      <vt:lpstr>NOTE :</vt:lpstr>
      <vt:lpstr>Random Access File</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Vijayendra</dc:creator>
  <cp:lastModifiedBy>Admin</cp:lastModifiedBy>
  <cp:revision>42</cp:revision>
  <dcterms:created xsi:type="dcterms:W3CDTF">2019-11-08T12:52:16Z</dcterms:created>
  <dcterms:modified xsi:type="dcterms:W3CDTF">2019-11-13T07:30:47Z</dcterms:modified>
</cp:coreProperties>
</file>