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47.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_rels/notesSlide49.xml.rels" ContentType="application/vnd.openxmlformats-package.relationships+xml"/>
  <Override PartName="/ppt/notesSlides/_rels/notesSlide53.xml.rels" ContentType="application/vnd.openxmlformats-package.relationships+xml"/>
  <Override PartName="/ppt/notesSlides/_rels/notesSlide47.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46.xml.rels" ContentType="application/vnd.openxmlformats-package.relationships+xml"/>
  <Override PartName="/ppt/notesSlides/_rels/notesSlide26.xml.rels" ContentType="application/vnd.openxmlformats-package.relationships+xml"/>
  <Override PartName="/ppt/notesSlides/notesSlide49.xml" ContentType="application/vnd.openxmlformats-officedocument.presentationml.notesSlide+xml"/>
  <Override PartName="/ppt/notesSlides/notesSlide11.xml" ContentType="application/vnd.openxmlformats-officedocument.presentationml.notesSlide+xml"/>
  <Override PartName="/ppt/notesSlides/notesSlide26.xml" ContentType="application/vnd.openxmlformats-officedocument.presentationml.notesSlide+xml"/>
  <Override PartName="/ppt/notesSlides/notesSlide53.xml" ContentType="application/vnd.openxmlformats-officedocument.presentationml.notesSlide+xml"/>
  <Override PartName="/ppt/notesSlides/notesSlide46.xml" ContentType="application/vnd.openxmlformats-officedocument.presentationml.notesSlide+xml"/>
  <Override PartName="/ppt/embeddings/oleObject1.bin" ContentType="application/vnd.openxmlformats-officedocument.oleObject"/>
  <Override PartName="/ppt/media/image3.wmf" ContentType="image/x-wmf"/>
  <Override PartName="/ppt/media/image1.wmf" ContentType="image/x-wmf"/>
  <Override PartName="/ppt/media/image2.wmf" ContentType="image/x-wmf"/>
  <Override PartName="/ppt/media/image15.jpeg" ContentType="image/jpeg"/>
  <Override PartName="/ppt/media/image6.png" ContentType="image/png"/>
  <Override PartName="/ppt/media/image5.png" ContentType="image/png"/>
  <Override PartName="/ppt/media/image4.png" ContentType="image/png"/>
  <Override PartName="/ppt/media/image7.png" ContentType="image/png"/>
  <Override PartName="/ppt/media/image8.png" ContentType="image/png"/>
  <Override PartName="/ppt/media/image9.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3.png" ContentType="image/png"/>
  <Override PartName="/ppt/media/image14.png" ContentType="image/png"/>
  <Override PartName="/ppt/media/image10.png" ContentType="image/png"/>
  <Override PartName="/ppt/media/image11.png" ContentType="image/png"/>
  <Override PartName="/ppt/media/image12.png" ContentType="image/png"/>
  <Override PartName="/ppt/media/image1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65"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66"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167"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168"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169" name="PlaceHolder 6"/>
          <p:cNvSpPr>
            <a:spLocks noGrp="1"/>
          </p:cNvSpPr>
          <p:nvPr>
            <p:ph type="sldNum"/>
          </p:nvPr>
        </p:nvSpPr>
        <p:spPr>
          <a:xfrm>
            <a:off x="4278960" y="10157400"/>
            <a:ext cx="3280680" cy="534240"/>
          </a:xfrm>
          <a:prstGeom prst="rect">
            <a:avLst/>
          </a:prstGeom>
        </p:spPr>
        <p:txBody>
          <a:bodyPr lIns="0" rIns="0" tIns="0" bIns="0" anchor="b"/>
          <a:p>
            <a:pPr algn="r"/>
            <a:fld id="{FB9901D6-505D-4912-AB4F-CB8002A9E1CD}"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1143000" y="685800"/>
            <a:ext cx="4571640" cy="3428640"/>
          </a:xfrm>
          <a:prstGeom prst="rect">
            <a:avLst/>
          </a:prstGeom>
        </p:spPr>
      </p:sp>
      <p:sp>
        <p:nvSpPr>
          <p:cNvPr id="396" name="PlaceHolder 2"/>
          <p:cNvSpPr>
            <a:spLocks noGrp="1"/>
          </p:cNvSpPr>
          <p:nvPr>
            <p:ph type="body"/>
          </p:nvPr>
        </p:nvSpPr>
        <p:spPr>
          <a:xfrm>
            <a:off x="685800" y="4343400"/>
            <a:ext cx="5486040" cy="4114440"/>
          </a:xfrm>
          <a:prstGeom prst="rect">
            <a:avLst/>
          </a:prstGeom>
        </p:spPr>
        <p:txBody>
          <a:bodyPr>
            <a:normAutofit/>
          </a:bodyPr>
          <a:p>
            <a:pPr algn="just">
              <a:lnSpc>
                <a:spcPct val="100000"/>
              </a:lnSpc>
            </a:pPr>
            <a:r>
              <a:rPr b="0" lang="en-IN" sz="2000" spc="-1" strike="noStrike">
                <a:solidFill>
                  <a:srgbClr val="000000"/>
                </a:solidFill>
                <a:latin typeface="Times New Roman"/>
              </a:rPr>
              <a:t>A compiler operates in phases. A phase is a logically interrelated operation that takes source program in one representation and produces output in another representation. The phases of a compiler are shown in below </a:t>
            </a:r>
            <a:endParaRPr b="0" lang="en-IN" sz="2000" spc="-1" strike="noStrike">
              <a:latin typeface="Arial"/>
            </a:endParaRPr>
          </a:p>
          <a:p>
            <a:pPr algn="just">
              <a:lnSpc>
                <a:spcPct val="100000"/>
              </a:lnSpc>
            </a:pPr>
            <a:r>
              <a:rPr b="0" lang="en-IN" sz="2000" spc="-1" strike="noStrike">
                <a:solidFill>
                  <a:srgbClr val="000000"/>
                </a:solidFill>
                <a:latin typeface="Times New Roman"/>
              </a:rPr>
              <a:t>There are two phases of compilation. </a:t>
            </a:r>
            <a:endParaRPr b="0" lang="en-IN" sz="2000" spc="-1" strike="noStrike">
              <a:latin typeface="Arial"/>
            </a:endParaRPr>
          </a:p>
          <a:p>
            <a:pPr marL="216000" indent="-216000" algn="just">
              <a:lnSpc>
                <a:spcPct val="100000"/>
              </a:lnSpc>
              <a:buClr>
                <a:srgbClr val="000000"/>
              </a:buClr>
              <a:buFont typeface="Wingdings" charset="2"/>
              <a:buChar char=""/>
            </a:pPr>
            <a:r>
              <a:rPr b="0" lang="en-IN" sz="2000" spc="-1" strike="noStrike">
                <a:solidFill>
                  <a:srgbClr val="000000"/>
                </a:solidFill>
                <a:latin typeface="Times New Roman"/>
              </a:rPr>
              <a:t>   </a:t>
            </a:r>
            <a:r>
              <a:rPr b="0" lang="en-IN" sz="2000" spc="-1" strike="noStrike">
                <a:solidFill>
                  <a:srgbClr val="000000"/>
                </a:solidFill>
                <a:latin typeface="Times New Roman"/>
              </a:rPr>
              <a:t>Analysis (Machine Independent/Language Dependent) </a:t>
            </a:r>
            <a:endParaRPr b="0" lang="en-IN" sz="2000" spc="-1" strike="noStrike">
              <a:latin typeface="Arial"/>
            </a:endParaRPr>
          </a:p>
          <a:p>
            <a:pPr marL="216000" indent="-216000" algn="just">
              <a:lnSpc>
                <a:spcPct val="100000"/>
              </a:lnSpc>
              <a:buClr>
                <a:srgbClr val="000000"/>
              </a:buClr>
              <a:buFont typeface="Wingdings" charset="2"/>
              <a:buChar char=""/>
            </a:pPr>
            <a:r>
              <a:rPr b="0" lang="en-IN" sz="2000" spc="-1" strike="noStrike">
                <a:solidFill>
                  <a:srgbClr val="000000"/>
                </a:solidFill>
                <a:latin typeface="Times New Roman"/>
              </a:rPr>
              <a:t>  </a:t>
            </a:r>
            <a:r>
              <a:rPr b="0" lang="en-IN" sz="2000" spc="-1" strike="noStrike">
                <a:solidFill>
                  <a:srgbClr val="000000"/>
                </a:solidFill>
                <a:latin typeface="Times New Roman"/>
              </a:rPr>
              <a:t>Synthesis(Machine Dependent/Language independent) </a:t>
            </a:r>
            <a:endParaRPr b="0" lang="en-IN" sz="2000" spc="-1" strike="noStrike">
              <a:latin typeface="Arial"/>
            </a:endParaRPr>
          </a:p>
          <a:p>
            <a:pPr algn="just">
              <a:lnSpc>
                <a:spcPct val="100000"/>
              </a:lnSpc>
            </a:pPr>
            <a:endParaRPr b="0" lang="en-IN" sz="2000" spc="-1" strike="noStrike">
              <a:latin typeface="Arial"/>
            </a:endParaRPr>
          </a:p>
          <a:p>
            <a:pPr algn="just">
              <a:lnSpc>
                <a:spcPct val="100000"/>
              </a:lnSpc>
            </a:pPr>
            <a:r>
              <a:rPr b="0" lang="en-IN" sz="2000" spc="-1" strike="noStrike">
                <a:solidFill>
                  <a:srgbClr val="000000"/>
                </a:solidFill>
                <a:latin typeface="Times New Roman"/>
              </a:rPr>
              <a:t>Compilation process is partitioned into no-of-sub processes called </a:t>
            </a:r>
            <a:r>
              <a:rPr b="1" lang="en-IN" sz="2000" spc="-1" strike="noStrike">
                <a:solidFill>
                  <a:srgbClr val="000000"/>
                </a:solidFill>
                <a:latin typeface="Times New Roman"/>
              </a:rPr>
              <a:t>‘phases’</a:t>
            </a:r>
            <a:r>
              <a:rPr b="0" lang="en-IN" sz="2000" spc="-1" strike="noStrike">
                <a:solidFill>
                  <a:srgbClr val="000000"/>
                </a:solidFill>
                <a:latin typeface="Times New Roman"/>
              </a:rPr>
              <a:t>. </a:t>
            </a:r>
            <a:endParaRPr b="0" lang="en-IN" sz="2000" spc="-1" strike="noStrike">
              <a:latin typeface="Arial"/>
            </a:endParaRPr>
          </a:p>
          <a:p>
            <a:pPr>
              <a:lnSpc>
                <a:spcPct val="100000"/>
              </a:lnSpc>
            </a:pPr>
            <a:endParaRPr b="0" lang="en-IN" sz="2000" spc="-1" strike="noStrike">
              <a:latin typeface="Arial"/>
            </a:endParaRPr>
          </a:p>
        </p:txBody>
      </p:sp>
      <p:sp>
        <p:nvSpPr>
          <p:cNvPr id="397" name="TextShape 3"/>
          <p:cNvSpPr txBox="1"/>
          <p:nvPr/>
        </p:nvSpPr>
        <p:spPr>
          <a:xfrm>
            <a:off x="3884760" y="8685360"/>
            <a:ext cx="2971440" cy="456840"/>
          </a:xfrm>
          <a:prstGeom prst="rect">
            <a:avLst/>
          </a:prstGeom>
          <a:noFill/>
          <a:ln>
            <a:noFill/>
          </a:ln>
        </p:spPr>
        <p:txBody>
          <a:bodyPr anchor="b"/>
          <a:p>
            <a:pPr algn="r">
              <a:lnSpc>
                <a:spcPct val="100000"/>
              </a:lnSpc>
            </a:pPr>
            <a:fld id="{BB69571B-F5AA-470B-89C9-59B65520BA4B}"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sldImg"/>
          </p:nvPr>
        </p:nvSpPr>
        <p:spPr>
          <a:xfrm>
            <a:off x="1143000" y="685800"/>
            <a:ext cx="4571640" cy="3428640"/>
          </a:xfrm>
          <a:prstGeom prst="rect">
            <a:avLst/>
          </a:prstGeom>
        </p:spPr>
      </p:sp>
      <p:sp>
        <p:nvSpPr>
          <p:cNvPr id="399"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1" lang="en-IN" sz="1200" spc="-1" strike="noStrike">
                <a:solidFill>
                  <a:srgbClr val="000000"/>
                </a:solidFill>
                <a:latin typeface="+mn-lt"/>
                <a:ea typeface="+mn-ea"/>
              </a:rPr>
              <a:t>Analysis Phase:</a:t>
            </a: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Lexical Analysis</a:t>
            </a:r>
            <a:r>
              <a:rPr b="0" lang="en-IN" sz="1200" spc="-1" strike="noStrike">
                <a:solidFill>
                  <a:srgbClr val="000000"/>
                </a:solidFill>
                <a:latin typeface="+mn-lt"/>
                <a:ea typeface="+mn-ea"/>
              </a:rPr>
              <a:t>- The program is considered as a unique sequence of characters. The Lexical Analyzer reads the program from left-to-right and sequence of characters is grouped into tokens–lexical units with a collective meaning.</a:t>
            </a: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Syntax Analysis</a:t>
            </a:r>
            <a:r>
              <a:rPr b="0" lang="en-IN" sz="1200" spc="-1" strike="noStrike">
                <a:solidFill>
                  <a:srgbClr val="000000"/>
                </a:solidFill>
                <a:latin typeface="+mn-lt"/>
                <a:ea typeface="+mn-ea"/>
              </a:rPr>
              <a:t>- The Syntactic Analysis is also called Parsing. Tokens are grouped into grammatical phrases represented by a Parse Tree, which gives a hierarchical structure to the source program.</a:t>
            </a: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Semantic Analysis</a:t>
            </a:r>
            <a:r>
              <a:rPr b="0" lang="en-IN" sz="1200" spc="-1" strike="noStrike">
                <a:solidFill>
                  <a:srgbClr val="000000"/>
                </a:solidFill>
                <a:latin typeface="+mn-lt"/>
                <a:ea typeface="+mn-ea"/>
              </a:rPr>
              <a:t>- The Semantic Analysis phase checks the program for semantic errors (Type Checking) and gathers type information for the successive phases. Type Checking check types of operands; No real number as index for array; etc.</a:t>
            </a:r>
            <a:endParaRPr b="0" lang="en-IN" sz="1200" spc="-1" strike="noStrike">
              <a:latin typeface="Arial"/>
            </a:endParaRPr>
          </a:p>
          <a:p>
            <a:pPr marL="216000" indent="-216000">
              <a:lnSpc>
                <a:spcPct val="100000"/>
              </a:lnSpc>
            </a:pP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Synthesis Phase:</a:t>
            </a: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Intermediate Code Generator</a:t>
            </a:r>
            <a:r>
              <a:rPr b="0" lang="en-IN" sz="1200" spc="-1" strike="noStrike">
                <a:solidFill>
                  <a:srgbClr val="000000"/>
                </a:solidFill>
                <a:latin typeface="+mn-lt"/>
                <a:ea typeface="+mn-ea"/>
              </a:rPr>
              <a:t>- An intermediate code is generated as a program for an abstract machine. The intermediate code should be easy to translate into the target program.</a:t>
            </a: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Code Optimizer</a:t>
            </a:r>
            <a:r>
              <a:rPr b="0" lang="en-IN" sz="1200" spc="-1" strike="noStrike">
                <a:solidFill>
                  <a:srgbClr val="000000"/>
                </a:solidFill>
                <a:latin typeface="+mn-lt"/>
                <a:ea typeface="+mn-ea"/>
              </a:rPr>
              <a:t>- This phase attempts to improve the intermediate code so that faster-running machine code can be obtained. Different compilers adopt different optimization techniques.</a:t>
            </a: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Code Generator</a:t>
            </a:r>
            <a:r>
              <a:rPr b="0" lang="en-IN" sz="1200" spc="-1" strike="noStrike">
                <a:solidFill>
                  <a:srgbClr val="000000"/>
                </a:solidFill>
                <a:latin typeface="+mn-lt"/>
                <a:ea typeface="+mn-ea"/>
              </a:rPr>
              <a:t>- This phase generates the target code consisting of assembly code.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Here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Memory locations are selected for each variable;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Instructions are translated into a sequence of assembly instructions;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Variables and intermediate results are assigned to memory registers.</a:t>
            </a:r>
            <a:endParaRPr b="0" lang="en-IN" sz="1200" spc="-1" strike="noStrike">
              <a:latin typeface="Arial"/>
            </a:endParaRPr>
          </a:p>
          <a:p>
            <a:pPr marL="216000" indent="-216000">
              <a:lnSpc>
                <a:spcPct val="100000"/>
              </a:lnSpc>
            </a:pPr>
            <a:endParaRPr b="0" lang="en-IN" sz="1200" spc="-1" strike="noStrike">
              <a:latin typeface="Arial"/>
            </a:endParaRPr>
          </a:p>
        </p:txBody>
      </p:sp>
      <p:sp>
        <p:nvSpPr>
          <p:cNvPr id="400" name="TextShape 3"/>
          <p:cNvSpPr txBox="1"/>
          <p:nvPr/>
        </p:nvSpPr>
        <p:spPr>
          <a:xfrm>
            <a:off x="3884760" y="8685360"/>
            <a:ext cx="2971440" cy="456840"/>
          </a:xfrm>
          <a:prstGeom prst="rect">
            <a:avLst/>
          </a:prstGeom>
          <a:noFill/>
          <a:ln>
            <a:noFill/>
          </a:ln>
        </p:spPr>
        <p:txBody>
          <a:bodyPr anchor="b"/>
          <a:p>
            <a:pPr algn="r">
              <a:lnSpc>
                <a:spcPct val="100000"/>
              </a:lnSpc>
            </a:pPr>
            <a:fld id="{9C00FA7E-5E87-4ECB-9BAD-A2ACC7BFCF5C}"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1143000" y="685800"/>
            <a:ext cx="4571640" cy="3428640"/>
          </a:xfrm>
          <a:prstGeom prst="rect">
            <a:avLst/>
          </a:prstGeom>
        </p:spPr>
      </p:sp>
      <p:sp>
        <p:nvSpPr>
          <p:cNvPr id="402"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403" name="TextShape 3"/>
          <p:cNvSpPr txBox="1"/>
          <p:nvPr/>
        </p:nvSpPr>
        <p:spPr>
          <a:xfrm>
            <a:off x="3884760" y="8685360"/>
            <a:ext cx="2971440" cy="456840"/>
          </a:xfrm>
          <a:prstGeom prst="rect">
            <a:avLst/>
          </a:prstGeom>
          <a:noFill/>
          <a:ln>
            <a:noFill/>
          </a:ln>
        </p:spPr>
        <p:txBody>
          <a:bodyPr anchor="b"/>
          <a:p>
            <a:pPr algn="r">
              <a:lnSpc>
                <a:spcPct val="100000"/>
              </a:lnSpc>
            </a:pPr>
            <a:fld id="{ECF14233-A5A2-4DE3-AA4B-5FBF7B63A40D}"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TextShape 1"/>
          <p:cNvSpPr txBox="1"/>
          <p:nvPr/>
        </p:nvSpPr>
        <p:spPr>
          <a:xfrm>
            <a:off x="3884760" y="8685360"/>
            <a:ext cx="2971440" cy="456840"/>
          </a:xfrm>
          <a:prstGeom prst="rect">
            <a:avLst/>
          </a:prstGeom>
          <a:noFill/>
          <a:ln>
            <a:noFill/>
          </a:ln>
        </p:spPr>
        <p:txBody>
          <a:bodyPr anchor="b"/>
          <a:p>
            <a:pPr algn="r">
              <a:lnSpc>
                <a:spcPct val="100000"/>
              </a:lnSpc>
            </a:pPr>
            <a:fld id="{D28FC1DD-5031-4283-AB50-950E361FF234}" type="slidenum">
              <a:rPr b="0" lang="en-IN" sz="1200" spc="-1" strike="noStrike">
                <a:latin typeface="Times New Roman"/>
              </a:rPr>
              <a:t>&lt;number&gt;</a:t>
            </a:fld>
            <a:endParaRPr b="0" lang="en-IN" sz="1200" spc="-1" strike="noStrike">
              <a:latin typeface="Times New Roman"/>
            </a:endParaRPr>
          </a:p>
        </p:txBody>
      </p:sp>
      <p:sp>
        <p:nvSpPr>
          <p:cNvPr id="390" name="PlaceHolder 2"/>
          <p:cNvSpPr>
            <a:spLocks noGrp="1"/>
          </p:cNvSpPr>
          <p:nvPr>
            <p:ph type="sldImg"/>
          </p:nvPr>
        </p:nvSpPr>
        <p:spPr>
          <a:xfrm>
            <a:off x="1143000" y="685800"/>
            <a:ext cx="4571640" cy="3428640"/>
          </a:xfrm>
          <a:prstGeom prst="rect">
            <a:avLst/>
          </a:prstGeom>
        </p:spPr>
      </p:sp>
      <p:sp>
        <p:nvSpPr>
          <p:cNvPr id="391"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TextShape 1"/>
          <p:cNvSpPr txBox="1"/>
          <p:nvPr/>
        </p:nvSpPr>
        <p:spPr>
          <a:xfrm>
            <a:off x="3884760" y="8685360"/>
            <a:ext cx="2971440" cy="456840"/>
          </a:xfrm>
          <a:prstGeom prst="rect">
            <a:avLst/>
          </a:prstGeom>
          <a:noFill/>
          <a:ln>
            <a:noFill/>
          </a:ln>
        </p:spPr>
        <p:txBody>
          <a:bodyPr anchor="b"/>
          <a:p>
            <a:pPr algn="r">
              <a:lnSpc>
                <a:spcPct val="100000"/>
              </a:lnSpc>
            </a:pPr>
            <a:fld id="{E3457F32-3447-4C18-A2AA-D9F0CAFA8A86}" type="slidenum">
              <a:rPr b="0" lang="en-IN" sz="1200" spc="-1" strike="noStrike">
                <a:solidFill>
                  <a:srgbClr val="000000"/>
                </a:solidFill>
                <a:latin typeface="Arial"/>
              </a:rPr>
              <a:t>&lt;number&gt;</a:t>
            </a:fld>
            <a:endParaRPr b="0" lang="en-IN" sz="1200" spc="-1" strike="noStrike">
              <a:latin typeface="Times New Roman"/>
            </a:endParaRPr>
          </a:p>
        </p:txBody>
      </p:sp>
      <p:sp>
        <p:nvSpPr>
          <p:cNvPr id="393" name="PlaceHolder 2"/>
          <p:cNvSpPr>
            <a:spLocks noGrp="1"/>
          </p:cNvSpPr>
          <p:nvPr>
            <p:ph type="sldImg"/>
          </p:nvPr>
        </p:nvSpPr>
        <p:spPr>
          <a:xfrm>
            <a:off x="1143000" y="685800"/>
            <a:ext cx="4571640" cy="3428640"/>
          </a:xfrm>
          <a:prstGeom prst="rect">
            <a:avLst/>
          </a:prstGeom>
        </p:spPr>
      </p:sp>
      <p:sp>
        <p:nvSpPr>
          <p:cNvPr id="394"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sldImg"/>
          </p:nvPr>
        </p:nvSpPr>
        <p:spPr>
          <a:xfrm>
            <a:off x="1143000" y="685800"/>
            <a:ext cx="4571640" cy="3428640"/>
          </a:xfrm>
          <a:prstGeom prst="rect">
            <a:avLst/>
          </a:prstGeom>
        </p:spPr>
      </p:sp>
      <p:sp>
        <p:nvSpPr>
          <p:cNvPr id="405"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IN" sz="2000" spc="-1" strike="noStrike">
                <a:latin typeface="Arial"/>
              </a:rPr>
              <a:t>Bootstrapping may arise the question, “How was the First compiler compiled?” which sounds like “what came first, chicken or Egg?”</a:t>
            </a:r>
            <a:endParaRPr b="0" lang="en-IN" sz="2000" spc="-1" strike="noStrike">
              <a:latin typeface="Arial"/>
            </a:endParaRPr>
          </a:p>
        </p:txBody>
      </p:sp>
      <p:sp>
        <p:nvSpPr>
          <p:cNvPr id="406" name="TextShape 3"/>
          <p:cNvSpPr txBox="1"/>
          <p:nvPr/>
        </p:nvSpPr>
        <p:spPr>
          <a:xfrm>
            <a:off x="3884760" y="8685360"/>
            <a:ext cx="2971440" cy="456840"/>
          </a:xfrm>
          <a:prstGeom prst="rect">
            <a:avLst/>
          </a:prstGeom>
          <a:noFill/>
          <a:ln>
            <a:noFill/>
          </a:ln>
        </p:spPr>
        <p:txBody>
          <a:bodyPr anchor="b"/>
          <a:p>
            <a:pPr algn="r">
              <a:lnSpc>
                <a:spcPct val="100000"/>
              </a:lnSpc>
            </a:pPr>
            <a:fld id="{500CEAB4-8870-451B-8B2A-4998CF85C498}"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1143000" y="685800"/>
            <a:ext cx="4571640" cy="3428640"/>
          </a:xfrm>
          <a:prstGeom prst="rect">
            <a:avLst/>
          </a:prstGeom>
        </p:spPr>
      </p:sp>
      <p:sp>
        <p:nvSpPr>
          <p:cNvPr id="408"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Embedded computers where a device has extremely limited resources. For example, a microwave oven will have an extremely small computer to read its touchpad and door sensor, provide output to a digital display and speaker, and to control the machinery for cooking food. This computer will not be powerful enough to run a compiler, a file system, or a development environment. Since debugging and testing may also require more resources than are available on an embedded system, cross-compilation can be less involved and less prone to errors than native compilation.</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a:t>
            </a:r>
            <a:r>
              <a:rPr b="0" lang="en-IN" sz="1200" spc="-1" strike="noStrike">
                <a:solidFill>
                  <a:srgbClr val="000000"/>
                </a:solidFill>
                <a:latin typeface="+mn-lt"/>
                <a:ea typeface="+mn-ea"/>
              </a:rPr>
              <a:t>Compiling for multiple machines. For example, a company may wish to support several different versions of an operating system or to support several different operating systems. By using a cross compiler, a single build environment can be set up to compile for each of these targets.</a:t>
            </a:r>
            <a:endParaRPr b="0" lang="en-IN" sz="1200" spc="-1" strike="noStrike">
              <a:latin typeface="Arial"/>
            </a:endParaRPr>
          </a:p>
          <a:p>
            <a:pPr marL="216000" indent="-216000">
              <a:lnSpc>
                <a:spcPct val="100000"/>
              </a:lnSpc>
            </a:pPr>
            <a:endParaRPr b="0" lang="en-IN" sz="1200" spc="-1" strike="noStrike">
              <a:latin typeface="Arial"/>
            </a:endParaRPr>
          </a:p>
        </p:txBody>
      </p:sp>
      <p:sp>
        <p:nvSpPr>
          <p:cNvPr id="409" name="TextShape 3"/>
          <p:cNvSpPr txBox="1"/>
          <p:nvPr/>
        </p:nvSpPr>
        <p:spPr>
          <a:xfrm>
            <a:off x="3884760" y="8685360"/>
            <a:ext cx="2971440" cy="456840"/>
          </a:xfrm>
          <a:prstGeom prst="rect">
            <a:avLst/>
          </a:prstGeom>
          <a:noFill/>
          <a:ln>
            <a:noFill/>
          </a:ln>
        </p:spPr>
        <p:txBody>
          <a:bodyPr anchor="b"/>
          <a:p>
            <a:pPr algn="r">
              <a:lnSpc>
                <a:spcPct val="100000"/>
              </a:lnSpc>
            </a:pPr>
            <a:fld id="{7BABE716-069D-4FBA-822D-21415B13D2EC}"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TextShape 1"/>
          <p:cNvSpPr txBox="1"/>
          <p:nvPr/>
        </p:nvSpPr>
        <p:spPr>
          <a:xfrm>
            <a:off x="3884760" y="8685360"/>
            <a:ext cx="2971440" cy="456840"/>
          </a:xfrm>
          <a:prstGeom prst="rect">
            <a:avLst/>
          </a:prstGeom>
          <a:noFill/>
          <a:ln>
            <a:noFill/>
          </a:ln>
        </p:spPr>
        <p:txBody>
          <a:bodyPr anchor="b"/>
          <a:p>
            <a:pPr algn="r">
              <a:lnSpc>
                <a:spcPct val="100000"/>
              </a:lnSpc>
            </a:pPr>
            <a:fld id="{68BE8866-173F-407D-A7EA-0DE1DAF99F82}" type="slidenum">
              <a:rPr b="0" lang="en-IN" sz="1200" spc="-1" strike="noStrike">
                <a:solidFill>
                  <a:srgbClr val="000000"/>
                </a:solidFill>
                <a:latin typeface="Arial"/>
              </a:rPr>
              <a:t>&lt;number&gt;</a:t>
            </a:fld>
            <a:endParaRPr b="0" lang="en-IN" sz="1200" spc="-1" strike="noStrike">
              <a:latin typeface="Times New Roman"/>
            </a:endParaRPr>
          </a:p>
        </p:txBody>
      </p:sp>
      <p:sp>
        <p:nvSpPr>
          <p:cNvPr id="411" name="PlaceHolder 2"/>
          <p:cNvSpPr>
            <a:spLocks noGrp="1"/>
          </p:cNvSpPr>
          <p:nvPr>
            <p:ph type="sldImg"/>
          </p:nvPr>
        </p:nvSpPr>
        <p:spPr>
          <a:xfrm>
            <a:off x="1143000" y="685800"/>
            <a:ext cx="4571640" cy="3428640"/>
          </a:xfrm>
          <a:prstGeom prst="rect">
            <a:avLst/>
          </a:prstGeom>
        </p:spPr>
      </p:sp>
      <p:sp>
        <p:nvSpPr>
          <p:cNvPr id="412"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TextShape 1"/>
          <p:cNvSpPr txBox="1"/>
          <p:nvPr/>
        </p:nvSpPr>
        <p:spPr>
          <a:xfrm>
            <a:off x="3884760" y="8685360"/>
            <a:ext cx="2971440" cy="456840"/>
          </a:xfrm>
          <a:prstGeom prst="rect">
            <a:avLst/>
          </a:prstGeom>
          <a:noFill/>
          <a:ln>
            <a:noFill/>
          </a:ln>
        </p:spPr>
        <p:txBody>
          <a:bodyPr anchor="b"/>
          <a:p>
            <a:pPr algn="r">
              <a:lnSpc>
                <a:spcPct val="100000"/>
              </a:lnSpc>
            </a:pPr>
            <a:fld id="{2A4F587D-1326-4EC9-9B13-2FE2B554550E}" type="slidenum">
              <a:rPr b="0" lang="en-IN" sz="1200" spc="-1" strike="noStrike">
                <a:solidFill>
                  <a:srgbClr val="000000"/>
                </a:solidFill>
                <a:latin typeface="Arial"/>
              </a:rPr>
              <a:t>&lt;number&gt;</a:t>
            </a:fld>
            <a:endParaRPr b="0" lang="en-IN" sz="1200" spc="-1" strike="noStrike">
              <a:latin typeface="Times New Roman"/>
            </a:endParaRPr>
          </a:p>
        </p:txBody>
      </p:sp>
      <p:sp>
        <p:nvSpPr>
          <p:cNvPr id="414" name="PlaceHolder 2"/>
          <p:cNvSpPr>
            <a:spLocks noGrp="1"/>
          </p:cNvSpPr>
          <p:nvPr>
            <p:ph type="sldImg"/>
          </p:nvPr>
        </p:nvSpPr>
        <p:spPr>
          <a:xfrm>
            <a:off x="1143000" y="685800"/>
            <a:ext cx="4571640" cy="3428640"/>
          </a:xfrm>
          <a:prstGeom prst="rect">
            <a:avLst/>
          </a:prstGeom>
        </p:spPr>
      </p:sp>
      <p:sp>
        <p:nvSpPr>
          <p:cNvPr id="415"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1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2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3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3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3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3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4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4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4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4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4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4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4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5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5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5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CB03E0BD-CC52-4E6B-B0EF-06363EA9BEAF}" type="datetime">
              <a:rPr b="0" lang="en-IN" sz="1200" spc="-1" strike="noStrike">
                <a:solidFill>
                  <a:srgbClr val="8b8b8b"/>
                </a:solidFill>
                <a:latin typeface="Calibri"/>
              </a:rPr>
              <a:t>17/12/20</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132A10A6-E5DB-404B-8612-DC443452A87D}"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8FF50FE7-9364-4615-97C3-A6FBD9D0BBCC}" type="datetime">
              <a:rPr b="0" lang="en-IN" sz="1200" spc="-1" strike="noStrike">
                <a:solidFill>
                  <a:srgbClr val="8b8b8b"/>
                </a:solidFill>
                <a:latin typeface="Calibri"/>
              </a:rPr>
              <a:t>17/12/20</a:t>
            </a:fld>
            <a:endParaRPr b="0" lang="en-I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18868E2C-3EB9-40BC-BD60-97A7BE52F0C4}"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83" name="PlaceHolder 2"/>
          <p:cNvSpPr>
            <a:spLocks noGrp="1"/>
          </p:cNvSpPr>
          <p:nvPr>
            <p:ph type="dt"/>
          </p:nvPr>
        </p:nvSpPr>
        <p:spPr>
          <a:xfrm>
            <a:off x="457200" y="6356520"/>
            <a:ext cx="2133360" cy="364680"/>
          </a:xfrm>
          <a:prstGeom prst="rect">
            <a:avLst/>
          </a:prstGeom>
        </p:spPr>
        <p:txBody>
          <a:bodyPr anchor="ctr"/>
          <a:p>
            <a:pPr>
              <a:lnSpc>
                <a:spcPct val="100000"/>
              </a:lnSpc>
            </a:pPr>
            <a:fld id="{4F9A4F4C-B63B-444F-8D95-741FC91AE96C}" type="datetime">
              <a:rPr b="0" lang="en-IN" sz="1200" spc="-1" strike="noStrike">
                <a:solidFill>
                  <a:srgbClr val="8b8b8b"/>
                </a:solidFill>
                <a:latin typeface="Calibri"/>
              </a:rPr>
              <a:t>17/12/20</a:t>
            </a:fld>
            <a:endParaRPr b="0" lang="en-IN" sz="1200" spc="-1" strike="noStrike">
              <a:latin typeface="Times New Roman"/>
            </a:endParaRPr>
          </a:p>
        </p:txBody>
      </p:sp>
      <p:sp>
        <p:nvSpPr>
          <p:cNvPr id="84" name="PlaceHolder 3"/>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85" name="PlaceHolder 4"/>
          <p:cNvSpPr>
            <a:spLocks noGrp="1"/>
          </p:cNvSpPr>
          <p:nvPr>
            <p:ph type="sldNum"/>
          </p:nvPr>
        </p:nvSpPr>
        <p:spPr>
          <a:xfrm>
            <a:off x="6553080" y="6356520"/>
            <a:ext cx="2133360" cy="364680"/>
          </a:xfrm>
          <a:prstGeom prst="rect">
            <a:avLst/>
          </a:prstGeom>
        </p:spPr>
        <p:txBody>
          <a:bodyPr anchor="ctr"/>
          <a:p>
            <a:pPr algn="r">
              <a:lnSpc>
                <a:spcPct val="100000"/>
              </a:lnSpc>
            </a:pPr>
            <a:fld id="{262817C9-94AC-479A-9A65-16B66CC4E0D9}" type="slidenum">
              <a:rPr b="0" lang="en-IN" sz="1200" spc="-1" strike="noStrike">
                <a:solidFill>
                  <a:srgbClr val="8b8b8b"/>
                </a:solidFill>
                <a:latin typeface="Calibri"/>
              </a:rPr>
              <a:t>&lt;number&gt;</a:t>
            </a:fld>
            <a:endParaRPr b="0" lang="en-IN" sz="1200" spc="-1" strike="noStrike">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dt"/>
          </p:nvPr>
        </p:nvSpPr>
        <p:spPr>
          <a:xfrm>
            <a:off x="457200" y="6356520"/>
            <a:ext cx="2133360" cy="364680"/>
          </a:xfrm>
          <a:prstGeom prst="rect">
            <a:avLst/>
          </a:prstGeom>
        </p:spPr>
        <p:txBody>
          <a:bodyPr anchor="ctr"/>
          <a:p>
            <a:pPr>
              <a:lnSpc>
                <a:spcPct val="100000"/>
              </a:lnSpc>
            </a:pPr>
            <a:fld id="{6949F045-FE35-432A-93A9-F2D00EC696CA}" type="datetime">
              <a:rPr b="0" lang="en-IN" sz="1200" spc="-1" strike="noStrike">
                <a:solidFill>
                  <a:srgbClr val="8b8b8b"/>
                </a:solidFill>
                <a:latin typeface="Calibri"/>
              </a:rPr>
              <a:t>17/12/20</a:t>
            </a:fld>
            <a:endParaRPr b="0" lang="en-IN" sz="1200" spc="-1" strike="noStrike">
              <a:latin typeface="Times New Roman"/>
            </a:endParaRPr>
          </a:p>
        </p:txBody>
      </p:sp>
      <p:sp>
        <p:nvSpPr>
          <p:cNvPr id="124" name="PlaceHolder 2"/>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125" name="PlaceHolder 3"/>
          <p:cNvSpPr>
            <a:spLocks noGrp="1"/>
          </p:cNvSpPr>
          <p:nvPr>
            <p:ph type="sldNum"/>
          </p:nvPr>
        </p:nvSpPr>
        <p:spPr>
          <a:xfrm>
            <a:off x="6553080" y="6356520"/>
            <a:ext cx="2133360" cy="364680"/>
          </a:xfrm>
          <a:prstGeom prst="rect">
            <a:avLst/>
          </a:prstGeom>
        </p:spPr>
        <p:txBody>
          <a:bodyPr anchor="ctr"/>
          <a:p>
            <a:pPr algn="r">
              <a:lnSpc>
                <a:spcPct val="100000"/>
              </a:lnSpc>
            </a:pPr>
            <a:fld id="{90145E0B-F034-493C-B654-A65CD86156A6}" type="slidenum">
              <a:rPr b="0" lang="en-IN" sz="1200" spc="-1" strike="noStrike">
                <a:solidFill>
                  <a:srgbClr val="8b8b8b"/>
                </a:solidFill>
                <a:latin typeface="Calibri"/>
              </a:rPr>
              <a:t>&lt;number&gt;</a:t>
            </a:fld>
            <a:endParaRPr b="0" lang="en-IN" sz="1200" spc="-1" strike="noStrike">
              <a:latin typeface="Times New Roman"/>
            </a:endParaRPr>
          </a:p>
        </p:txBody>
      </p:sp>
      <p:sp>
        <p:nvSpPr>
          <p:cNvPr id="126" name="PlaceHolder 4"/>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27"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wmf"/><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9.xml"/>
</Relationships>
</file>

<file path=ppt/slides/_rels/slide3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hyperlink" Target="https://en.wikipedia.org/wiki/Compiler" TargetMode="External"/><Relationship Id="rId2" Type="http://schemas.openxmlformats.org/officeDocument/2006/relationships/hyperlink" Target="https://en.wikipedia.org/wiki/Source_code" TargetMode="External"/><Relationship Id="rId3" Type="http://schemas.openxmlformats.org/officeDocument/2006/relationships/hyperlink" Target="https://en.wikipedia.org/wiki/Programming_language" TargetMode="External"/><Relationship Id="rId4" Type="http://schemas.openxmlformats.org/officeDocument/2006/relationships/hyperlink" Target="https://en.wikipedia.org/wiki/Pascal_(programming_language)" TargetMode="External"/><Relationship Id="rId5" Type="http://schemas.openxmlformats.org/officeDocument/2006/relationships/hyperlink" Target="https://en.wikipedia.org/wiki/C_(programming_language)" TargetMode="External"/><Relationship Id="rId6"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685800" y="2130480"/>
            <a:ext cx="7772040" cy="1469520"/>
          </a:xfrm>
          <a:prstGeom prst="rect">
            <a:avLst/>
          </a:prstGeom>
          <a:gradFill rotWithShape="0">
            <a:gsLst>
              <a:gs pos="0">
                <a:srgbClr val="ffc1be"/>
              </a:gs>
              <a:gs pos="100000">
                <a:srgbClr val="ffe5e5"/>
              </a:gs>
            </a:gsLst>
            <a:lin ang="16200000"/>
          </a:gradFill>
          <a:ln w="9360">
            <a:solidFill>
              <a:srgbClr val="be4b48"/>
            </a:solidFill>
            <a:round/>
          </a:ln>
        </p:spPr>
        <p:txBody>
          <a:bodyPr anchor="ctr"/>
          <a:p>
            <a:pPr algn="ctr">
              <a:lnSpc>
                <a:spcPct val="100000"/>
              </a:lnSpc>
            </a:pPr>
            <a:r>
              <a:rPr b="0" lang="en-US" sz="4400" spc="-1" strike="noStrike">
                <a:solidFill>
                  <a:srgbClr val="000000"/>
                </a:solidFill>
                <a:latin typeface="Calibri"/>
              </a:rPr>
              <a:t>Introduction to Compiler Phases</a:t>
            </a:r>
            <a:endParaRPr b="0" lang="en-US" sz="4400" spc="-1" strike="noStrike">
              <a:solidFill>
                <a:srgbClr val="000000"/>
              </a:solidFill>
              <a:latin typeface="Calibri"/>
            </a:endParaRPr>
          </a:p>
        </p:txBody>
      </p:sp>
      <p:sp>
        <p:nvSpPr>
          <p:cNvPr id="171" name="TextShape 2"/>
          <p:cNvSpPr txBox="1"/>
          <p:nvPr/>
        </p:nvSpPr>
        <p:spPr>
          <a:xfrm>
            <a:off x="1371600" y="3886200"/>
            <a:ext cx="6400440" cy="1752120"/>
          </a:xfrm>
          <a:prstGeom prst="rect">
            <a:avLst/>
          </a:prstGeom>
          <a:noFill/>
          <a:ln>
            <a:noFill/>
          </a:ln>
        </p:spPr>
        <p:txBody>
          <a:bodyPr/>
          <a:p>
            <a:pPr algn="ctr"/>
            <a:endParaRPr b="0" lang="en-IN" sz="32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6553080" y="6356520"/>
            <a:ext cx="2133360" cy="364680"/>
          </a:xfrm>
          <a:prstGeom prst="rect">
            <a:avLst/>
          </a:prstGeom>
          <a:noFill/>
          <a:ln>
            <a:noFill/>
          </a:ln>
        </p:spPr>
        <p:txBody>
          <a:bodyPr anchor="ctr"/>
          <a:p>
            <a:pPr algn="r">
              <a:lnSpc>
                <a:spcPct val="100000"/>
              </a:lnSpc>
            </a:pPr>
            <a:fld id="{99A20792-7E55-43EE-88F5-DC2C57FB1385}" type="slidenum">
              <a:rPr b="0" lang="en-IN" sz="1200" spc="-1" strike="noStrike">
                <a:solidFill>
                  <a:srgbClr val="8b8b8b"/>
                </a:solidFill>
                <a:latin typeface="Calibri"/>
              </a:rPr>
              <a:t>&lt;number&gt;</a:t>
            </a:fld>
            <a:endParaRPr b="0" lang="en-IN" sz="1200" spc="-1" strike="noStrike">
              <a:latin typeface="Times New Roman"/>
            </a:endParaRPr>
          </a:p>
        </p:txBody>
      </p:sp>
      <p:pic>
        <p:nvPicPr>
          <p:cNvPr id="216" name="Picture 3" descr=""/>
          <p:cNvPicPr/>
          <p:nvPr/>
        </p:nvPicPr>
        <p:blipFill>
          <a:blip r:embed="rId1"/>
          <a:stretch/>
        </p:blipFill>
        <p:spPr>
          <a:xfrm>
            <a:off x="-162000" y="19080"/>
            <a:ext cx="9467640" cy="6819480"/>
          </a:xfrm>
          <a:prstGeom prst="rect">
            <a:avLst/>
          </a:prstGeom>
          <a:ln w="9360">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457200" y="274680"/>
            <a:ext cx="8229240" cy="58212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1" lang="en-US" sz="4400" spc="-1" strike="noStrike">
                <a:solidFill>
                  <a:srgbClr val="000000"/>
                </a:solidFill>
                <a:latin typeface="Calibri"/>
              </a:rPr>
              <a:t>Phases of Compilers</a:t>
            </a:r>
            <a:endParaRPr b="0" lang="en-US" sz="4400" spc="-1" strike="noStrike">
              <a:solidFill>
                <a:srgbClr val="000000"/>
              </a:solidFill>
              <a:latin typeface="Calibri"/>
            </a:endParaRPr>
          </a:p>
        </p:txBody>
      </p:sp>
      <p:sp>
        <p:nvSpPr>
          <p:cNvPr id="218" name="TextShape 2"/>
          <p:cNvSpPr txBox="1"/>
          <p:nvPr/>
        </p:nvSpPr>
        <p:spPr>
          <a:xfrm>
            <a:off x="428760" y="1000080"/>
            <a:ext cx="8257680" cy="5125680"/>
          </a:xfrm>
          <a:prstGeom prst="rect">
            <a:avLst/>
          </a:prstGeom>
          <a:gradFill rotWithShape="0">
            <a:gsLst>
              <a:gs pos="0">
                <a:srgbClr val="ffded0"/>
              </a:gs>
              <a:gs pos="100000">
                <a:srgbClr val="fff1ec"/>
              </a:gs>
            </a:gsLst>
            <a:lin ang="16200000"/>
          </a:gradFill>
          <a:ln w="9360">
            <a:solidFill>
              <a:srgbClr val="f59240"/>
            </a:solidFill>
            <a:round/>
          </a:ln>
        </p:spPr>
        <p:txBody>
          <a:bodyPr>
            <a:normAutofit/>
          </a:bodyPr>
          <a:p>
            <a:pPr marL="343080" indent="-342720" algn="just">
              <a:lnSpc>
                <a:spcPct val="100000"/>
              </a:lnSpc>
              <a:spcBef>
                <a:spcPts val="641"/>
              </a:spcBef>
            </a:pPr>
            <a:r>
              <a:rPr b="1" lang="en-US" sz="3200" spc="-1" strike="noStrike">
                <a:solidFill>
                  <a:srgbClr val="00b0f0"/>
                </a:solidFill>
                <a:latin typeface="Comic Sans MS"/>
              </a:rPr>
              <a:t>Analysis Phase:</a:t>
            </a:r>
            <a:endParaRPr b="0" lang="en-US" sz="3200" spc="-1" strike="noStrike">
              <a:solidFill>
                <a:srgbClr val="000000"/>
              </a:solidFill>
              <a:latin typeface="Calibri"/>
            </a:endParaRPr>
          </a:p>
          <a:p>
            <a:pPr marL="343080" indent="-342720" algn="just">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Breaks the source program into constituent pieces and creates intermediate representation. The analysis part can be divided along the following phases:</a:t>
            </a:r>
            <a:endParaRPr b="0" lang="en-US" sz="2400" spc="-1" strike="noStrike">
              <a:solidFill>
                <a:srgbClr val="000000"/>
              </a:solidFill>
              <a:latin typeface="Calibri"/>
            </a:endParaRPr>
          </a:p>
          <a:p>
            <a:pPr marL="343080" indent="-342720" algn="just">
              <a:lnSpc>
                <a:spcPct val="100000"/>
              </a:lnSpc>
              <a:spcBef>
                <a:spcPts val="561"/>
              </a:spcBef>
              <a:buClr>
                <a:srgbClr val="0d0d0d"/>
              </a:buClr>
              <a:buFont typeface="Arial"/>
              <a:buChar char="•"/>
            </a:pPr>
            <a:r>
              <a:rPr b="0" lang="en-US" sz="2800" spc="-1" strike="noStrike">
                <a:solidFill>
                  <a:srgbClr val="0d0d0d"/>
                </a:solidFill>
                <a:latin typeface="Times New Roman"/>
              </a:rPr>
              <a:t>The specification consists of three components:</a:t>
            </a:r>
            <a:endParaRPr b="0" lang="en-US" sz="2800" spc="-1" strike="noStrike">
              <a:solidFill>
                <a:srgbClr val="000000"/>
              </a:solidFill>
              <a:latin typeface="Calibri"/>
            </a:endParaRPr>
          </a:p>
          <a:p>
            <a:pPr lvl="1" marL="914400" indent="-456840" algn="just">
              <a:lnSpc>
                <a:spcPct val="100000"/>
              </a:lnSpc>
              <a:spcBef>
                <a:spcPts val="561"/>
              </a:spcBef>
              <a:buClr>
                <a:srgbClr val="0d0d0d"/>
              </a:buClr>
              <a:buFont typeface="Calibri"/>
              <a:buAutoNum type="arabicPeriod"/>
            </a:pPr>
            <a:r>
              <a:rPr b="1" i="1" lang="en-US" sz="2800" spc="-1" strike="noStrike" u="sng">
                <a:solidFill>
                  <a:srgbClr val="0d0d0d"/>
                </a:solidFill>
                <a:uFillTx/>
                <a:latin typeface="Times New Roman"/>
              </a:rPr>
              <a:t>Lexical rules </a:t>
            </a:r>
            <a:r>
              <a:rPr b="0" lang="en-US" sz="2800" spc="-1" strike="noStrike">
                <a:solidFill>
                  <a:srgbClr val="0d0d0d"/>
                </a:solidFill>
                <a:latin typeface="Times New Roman"/>
              </a:rPr>
              <a:t>which govern the formation of valid lexical units in the source language.</a:t>
            </a:r>
            <a:endParaRPr b="0" lang="en-US" sz="2800" spc="-1" strike="noStrike">
              <a:solidFill>
                <a:srgbClr val="000000"/>
              </a:solidFill>
              <a:latin typeface="Calibri"/>
            </a:endParaRPr>
          </a:p>
          <a:p>
            <a:pPr lvl="1" marL="914400" indent="-456840" algn="just">
              <a:lnSpc>
                <a:spcPct val="100000"/>
              </a:lnSpc>
              <a:spcBef>
                <a:spcPts val="561"/>
              </a:spcBef>
              <a:buClr>
                <a:srgbClr val="0d0d0d"/>
              </a:buClr>
              <a:buFont typeface="Calibri"/>
              <a:buAutoNum type="arabicPeriod"/>
            </a:pPr>
            <a:r>
              <a:rPr b="1" i="1" lang="en-US" sz="2800" spc="-1" strike="noStrike" u="sng">
                <a:solidFill>
                  <a:srgbClr val="0d0d0d"/>
                </a:solidFill>
                <a:uFillTx/>
                <a:latin typeface="Times New Roman"/>
              </a:rPr>
              <a:t>Syntax rules </a:t>
            </a:r>
            <a:r>
              <a:rPr b="0" lang="en-US" sz="2800" spc="-1" strike="noStrike">
                <a:solidFill>
                  <a:srgbClr val="0d0d0d"/>
                </a:solidFill>
                <a:latin typeface="Times New Roman"/>
              </a:rPr>
              <a:t>which govern the formation of valid statements in the source language.</a:t>
            </a:r>
            <a:endParaRPr b="0" lang="en-US" sz="2800" spc="-1" strike="noStrike">
              <a:solidFill>
                <a:srgbClr val="000000"/>
              </a:solidFill>
              <a:latin typeface="Calibri"/>
            </a:endParaRPr>
          </a:p>
          <a:p>
            <a:pPr lvl="1" marL="914400" indent="-456840" algn="just">
              <a:lnSpc>
                <a:spcPct val="100000"/>
              </a:lnSpc>
              <a:spcBef>
                <a:spcPts val="561"/>
              </a:spcBef>
              <a:buClr>
                <a:srgbClr val="0d0d0d"/>
              </a:buClr>
              <a:buFont typeface="Calibri"/>
              <a:buAutoNum type="arabicPeriod"/>
            </a:pPr>
            <a:r>
              <a:rPr b="1" i="1" lang="en-US" sz="2800" spc="-1" strike="noStrike" u="sng">
                <a:solidFill>
                  <a:srgbClr val="0d0d0d"/>
                </a:solidFill>
                <a:uFillTx/>
                <a:latin typeface="Times New Roman"/>
              </a:rPr>
              <a:t>Semantic rules </a:t>
            </a:r>
            <a:r>
              <a:rPr b="0" lang="en-US" sz="2800" spc="-1" strike="noStrike">
                <a:solidFill>
                  <a:srgbClr val="0d0d0d"/>
                </a:solidFill>
                <a:latin typeface="Times New Roman"/>
              </a:rPr>
              <a:t>which associate meaning with valid statements of the language.</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
        <p:nvSpPr>
          <p:cNvPr id="219" name="CustomShape 3"/>
          <p:cNvSpPr/>
          <p:nvPr/>
        </p:nvSpPr>
        <p:spPr>
          <a:xfrm>
            <a:off x="7772400" y="3124080"/>
            <a:ext cx="1218960" cy="369000"/>
          </a:xfrm>
          <a:prstGeom prst="rect">
            <a:avLst/>
          </a:prstGeom>
          <a:noFill/>
          <a:ln>
            <a:noFill/>
          </a:ln>
        </p:spPr>
        <p:style>
          <a:lnRef idx="0"/>
          <a:fillRef idx="0"/>
          <a:effectRef idx="0"/>
          <a:fontRef idx="minor"/>
        </p:style>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457200" y="274680"/>
            <a:ext cx="8229240" cy="582120"/>
          </a:xfrm>
          <a:prstGeom prst="rect">
            <a:avLst/>
          </a:prstGeom>
          <a:gradFill rotWithShape="0">
            <a:gsLst>
              <a:gs pos="0">
                <a:srgbClr val="bfd4fe"/>
              </a:gs>
              <a:gs pos="100000">
                <a:srgbClr val="e5efff"/>
              </a:gs>
            </a:gsLst>
            <a:lin ang="16200000"/>
          </a:gradFill>
          <a:ln w="9360">
            <a:solidFill>
              <a:srgbClr val="4a7ebb"/>
            </a:solidFill>
            <a:round/>
          </a:ln>
        </p:spPr>
        <p:txBody>
          <a:bodyPr anchor="ctr">
            <a:normAutofit/>
          </a:bodyPr>
          <a:p>
            <a:pPr algn="ctr">
              <a:lnSpc>
                <a:spcPct val="100000"/>
              </a:lnSpc>
            </a:pPr>
            <a:r>
              <a:rPr b="1" lang="en-US" sz="4400" spc="-1" strike="noStrike">
                <a:solidFill>
                  <a:srgbClr val="000000"/>
                </a:solidFill>
                <a:latin typeface="Calibri"/>
              </a:rPr>
              <a:t>Phases of Compilers</a:t>
            </a:r>
            <a:endParaRPr b="0" lang="en-US" sz="4400" spc="-1" strike="noStrike">
              <a:solidFill>
                <a:srgbClr val="000000"/>
              </a:solidFill>
              <a:latin typeface="Calibri"/>
            </a:endParaRPr>
          </a:p>
        </p:txBody>
      </p:sp>
      <p:sp>
        <p:nvSpPr>
          <p:cNvPr id="221" name="TextShape 2"/>
          <p:cNvSpPr txBox="1"/>
          <p:nvPr/>
        </p:nvSpPr>
        <p:spPr>
          <a:xfrm>
            <a:off x="457200" y="1143000"/>
            <a:ext cx="8229240" cy="4982760"/>
          </a:xfrm>
          <a:prstGeom prst="rect">
            <a:avLst/>
          </a:prstGeom>
          <a:gradFill rotWithShape="0">
            <a:gsLst>
              <a:gs pos="0">
                <a:srgbClr val="ffded0"/>
              </a:gs>
              <a:gs pos="100000">
                <a:srgbClr val="fff1ec"/>
              </a:gs>
            </a:gsLst>
            <a:lin ang="16200000"/>
          </a:gradFill>
          <a:ln w="9360">
            <a:solidFill>
              <a:srgbClr val="f59240"/>
            </a:solidFill>
            <a:round/>
          </a:ln>
        </p:spPr>
        <p:txBody>
          <a:bodyPr>
            <a:normAutofit/>
          </a:bodyPr>
          <a:p>
            <a:pPr marL="343080" indent="-342720" algn="just">
              <a:lnSpc>
                <a:spcPct val="100000"/>
              </a:lnSpc>
              <a:spcBef>
                <a:spcPts val="720"/>
              </a:spcBef>
              <a:buClr>
                <a:srgbClr val="0d0d0d"/>
              </a:buClr>
              <a:buFont typeface="Arial"/>
              <a:buChar char="•"/>
            </a:pPr>
            <a:r>
              <a:rPr b="0" lang="en-US" sz="3600" spc="-1" strike="noStrike">
                <a:solidFill>
                  <a:srgbClr val="0d0d0d"/>
                </a:solidFill>
                <a:latin typeface="Comic Sans MS"/>
              </a:rPr>
              <a:t>Consider the following example:</a:t>
            </a:r>
            <a:endParaRPr b="0" lang="en-US" sz="3600" spc="-1" strike="noStrike">
              <a:solidFill>
                <a:srgbClr val="000000"/>
              </a:solidFill>
              <a:latin typeface="Calibri"/>
            </a:endParaRPr>
          </a:p>
          <a:p>
            <a:pPr algn="just">
              <a:lnSpc>
                <a:spcPct val="100000"/>
              </a:lnSpc>
              <a:spcBef>
                <a:spcPts val="720"/>
              </a:spcBef>
            </a:pPr>
            <a:r>
              <a:rPr b="1" lang="en-US" sz="3600" spc="-1" strike="noStrike">
                <a:solidFill>
                  <a:srgbClr val="0d0d0d"/>
                </a:solidFill>
                <a:latin typeface="Comic Sans MS"/>
              </a:rPr>
              <a:t>percent_profit = (profit * 100) / cost_price</a:t>
            </a:r>
            <a:endParaRPr b="0" lang="en-US" sz="3600" spc="-1" strike="noStrike">
              <a:solidFill>
                <a:srgbClr val="000000"/>
              </a:solidFill>
              <a:latin typeface="Calibri"/>
            </a:endParaRPr>
          </a:p>
          <a:p>
            <a:pPr marL="343080" indent="-342720" algn="just">
              <a:lnSpc>
                <a:spcPct val="100000"/>
              </a:lnSpc>
              <a:spcBef>
                <a:spcPts val="720"/>
              </a:spcBef>
              <a:buClr>
                <a:srgbClr val="0d0d0d"/>
              </a:buClr>
              <a:buFont typeface="Arial"/>
              <a:buChar char="•"/>
            </a:pPr>
            <a:r>
              <a:rPr b="1" lang="en-US" sz="3600" spc="-1" strike="noStrike">
                <a:solidFill>
                  <a:srgbClr val="0d0d0d"/>
                </a:solidFill>
                <a:latin typeface="Comic Sans MS"/>
              </a:rPr>
              <a:t>Lexical units </a:t>
            </a:r>
            <a:r>
              <a:rPr b="0" lang="en-US" sz="3600" spc="-1" strike="noStrike">
                <a:solidFill>
                  <a:srgbClr val="0d0d0d"/>
                </a:solidFill>
                <a:latin typeface="Comic Sans MS"/>
              </a:rPr>
              <a:t>identifies =, * and / operators, 100 as constant, and the remaining strings as identifiers.</a:t>
            </a:r>
            <a:endParaRPr b="0" lang="en-US" sz="3600" spc="-1" strike="noStrike">
              <a:solidFill>
                <a:srgbClr val="000000"/>
              </a:solidFill>
              <a:latin typeface="Calibri"/>
            </a:endParaRPr>
          </a:p>
          <a:p>
            <a:pPr marL="343080" indent="-342720" algn="just">
              <a:lnSpc>
                <a:spcPct val="100000"/>
              </a:lnSpc>
              <a:spcBef>
                <a:spcPts val="720"/>
              </a:spcBef>
              <a:buClr>
                <a:srgbClr val="0d0d0d"/>
              </a:buClr>
              <a:buFont typeface="Arial"/>
              <a:buChar char="•"/>
            </a:pPr>
            <a:r>
              <a:rPr b="1" lang="en-US" sz="3600" spc="-1" strike="noStrike">
                <a:solidFill>
                  <a:srgbClr val="0d0d0d"/>
                </a:solidFill>
                <a:latin typeface="Comic Sans MS"/>
              </a:rPr>
              <a:t>Syntax analysis </a:t>
            </a:r>
            <a:r>
              <a:rPr b="0" lang="en-US" sz="3600" spc="-1" strike="noStrike">
                <a:solidFill>
                  <a:srgbClr val="0d0d0d"/>
                </a:solidFill>
                <a:latin typeface="Comic Sans MS"/>
              </a:rPr>
              <a:t>identifies the statement as an assignment statement with percent_profit as the left hand side and (profit * 100) / cost_price as the expression on the right hand side.</a:t>
            </a:r>
            <a:endParaRPr b="0" lang="en-US" sz="3600" spc="-1" strike="noStrike">
              <a:solidFill>
                <a:srgbClr val="000000"/>
              </a:solidFill>
              <a:latin typeface="Calibri"/>
            </a:endParaRPr>
          </a:p>
          <a:p>
            <a:pPr marL="343080" indent="-342720" algn="just">
              <a:lnSpc>
                <a:spcPct val="100000"/>
              </a:lnSpc>
              <a:spcBef>
                <a:spcPts val="720"/>
              </a:spcBef>
              <a:buClr>
                <a:srgbClr val="0d0d0d"/>
              </a:buClr>
              <a:buFont typeface="Arial"/>
              <a:buChar char="•"/>
            </a:pPr>
            <a:r>
              <a:rPr b="1" lang="en-US" sz="3600" spc="-1" strike="noStrike">
                <a:solidFill>
                  <a:srgbClr val="0d0d0d"/>
                </a:solidFill>
                <a:latin typeface="Comic Sans MS"/>
              </a:rPr>
              <a:t>Semantic analysis </a:t>
            </a:r>
            <a:r>
              <a:rPr b="0" lang="en-US" sz="3600" spc="-1" strike="noStrike">
                <a:solidFill>
                  <a:srgbClr val="0d0d0d"/>
                </a:solidFill>
                <a:latin typeface="Comic Sans MS"/>
              </a:rPr>
              <a:t>determines the meaning of the statement to be the assignment of profit * 100 / cost_price to percent_profit.</a:t>
            </a:r>
            <a:endParaRPr b="0" lang="en-US" sz="3600" spc="-1" strike="noStrike">
              <a:solidFill>
                <a:srgbClr val="000000"/>
              </a:solidFill>
              <a:latin typeface="Calibri"/>
            </a:endParaRPr>
          </a:p>
          <a:p>
            <a:pPr>
              <a:lnSpc>
                <a:spcPct val="100000"/>
              </a:lnSpc>
              <a:spcBef>
                <a:spcPts val="641"/>
              </a:spcBef>
            </a:pPr>
            <a:endParaRPr b="0" lang="en-US" sz="3600" spc="-1" strike="noStrike">
              <a:solidFill>
                <a:srgbClr val="000000"/>
              </a:solidFill>
              <a:latin typeface="Calibri"/>
            </a:endParaRPr>
          </a:p>
          <a:p>
            <a:pPr>
              <a:lnSpc>
                <a:spcPct val="100000"/>
              </a:lnSpc>
              <a:spcBef>
                <a:spcPts val="641"/>
              </a:spcBef>
            </a:pPr>
            <a:endParaRPr b="0" lang="en-US" sz="3600" spc="-1" strike="noStrike">
              <a:solidFill>
                <a:srgbClr val="000000"/>
              </a:solidFill>
              <a:latin typeface="Calibri"/>
            </a:endParaRPr>
          </a:p>
        </p:txBody>
      </p:sp>
      <p:sp>
        <p:nvSpPr>
          <p:cNvPr id="222" name="CustomShape 3"/>
          <p:cNvSpPr/>
          <p:nvPr/>
        </p:nvSpPr>
        <p:spPr>
          <a:xfrm>
            <a:off x="7772400" y="3124080"/>
            <a:ext cx="1218960" cy="369000"/>
          </a:xfrm>
          <a:prstGeom prst="rect">
            <a:avLst/>
          </a:prstGeom>
          <a:noFill/>
          <a:ln>
            <a:noFill/>
          </a:ln>
        </p:spPr>
        <p:style>
          <a:lnRef idx="0"/>
          <a:fillRef idx="0"/>
          <a:effectRef idx="0"/>
          <a:fontRef idx="minor"/>
        </p:style>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571320" y="214200"/>
            <a:ext cx="8056800" cy="642600"/>
          </a:xfrm>
          <a:prstGeom prst="rect">
            <a:avLst/>
          </a:prstGeom>
          <a:gradFill rotWithShape="0">
            <a:gsLst>
              <a:gs pos="0">
                <a:srgbClr val="ffc1be"/>
              </a:gs>
              <a:gs pos="100000">
                <a:srgbClr val="ffe5e5"/>
              </a:gs>
            </a:gsLst>
            <a:lin ang="16200000"/>
          </a:gradFill>
          <a:ln w="9360">
            <a:solidFill>
              <a:srgbClr val="be4b48"/>
            </a:solidFill>
            <a:round/>
          </a:ln>
        </p:spPr>
        <p:txBody>
          <a:bodyPr anchor="ctr">
            <a:normAutofit/>
          </a:bodyPr>
          <a:p>
            <a:pPr algn="ctr">
              <a:lnSpc>
                <a:spcPct val="100000"/>
              </a:lnSpc>
            </a:pPr>
            <a:r>
              <a:rPr b="1" lang="en-US" sz="4400" spc="-1" strike="noStrike">
                <a:solidFill>
                  <a:srgbClr val="000000"/>
                </a:solidFill>
                <a:latin typeface="Calibri"/>
              </a:rPr>
              <a:t>Phases of Compilers</a:t>
            </a:r>
            <a:endParaRPr b="0" lang="en-US" sz="4400" spc="-1" strike="noStrike">
              <a:solidFill>
                <a:srgbClr val="000000"/>
              </a:solidFill>
              <a:latin typeface="Calibri"/>
            </a:endParaRPr>
          </a:p>
        </p:txBody>
      </p:sp>
      <p:sp>
        <p:nvSpPr>
          <p:cNvPr id="224" name="TextShape 2"/>
          <p:cNvSpPr txBox="1"/>
          <p:nvPr/>
        </p:nvSpPr>
        <p:spPr>
          <a:xfrm>
            <a:off x="357120" y="1000080"/>
            <a:ext cx="8572320" cy="5643360"/>
          </a:xfrm>
          <a:prstGeom prst="rect">
            <a:avLst/>
          </a:prstGeom>
          <a:noFill/>
          <a:ln>
            <a:noFill/>
          </a:ln>
        </p:spPr>
        <p:txBody>
          <a:bodyPr>
            <a:normAutofit/>
          </a:bodyPr>
          <a:p>
            <a:pPr algn="just">
              <a:lnSpc>
                <a:spcPct val="100000"/>
              </a:lnSpc>
              <a:spcBef>
                <a:spcPts val="400"/>
              </a:spcBef>
            </a:pPr>
            <a:r>
              <a:rPr b="1" lang="en-US" sz="2000" spc="-1" strike="noStrike">
                <a:solidFill>
                  <a:srgbClr val="0d0d0d"/>
                </a:solidFill>
                <a:latin typeface="Comic Sans MS"/>
              </a:rPr>
              <a:t>Language Processor </a:t>
            </a: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marL="343080" indent="-342720" algn="just">
              <a:lnSpc>
                <a:spcPct val="100000"/>
              </a:lnSpc>
              <a:spcBef>
                <a:spcPts val="400"/>
              </a:spcBef>
              <a:buClr>
                <a:srgbClr val="0d0d0d"/>
              </a:buClr>
              <a:buFont typeface="Arial"/>
              <a:buChar char="•"/>
            </a:pPr>
            <a:r>
              <a:rPr b="0" lang="en-US" sz="2000" spc="-1" strike="noStrike">
                <a:solidFill>
                  <a:srgbClr val="0d0d0d"/>
                </a:solidFill>
                <a:latin typeface="Comic Sans MS"/>
              </a:rPr>
              <a:t>Analysis of source statements can not be immediately followed by synthesis of equivalent target statements due to following reasons:</a:t>
            </a:r>
            <a:endParaRPr b="0" lang="en-US" sz="2000" spc="-1" strike="noStrike">
              <a:solidFill>
                <a:srgbClr val="000000"/>
              </a:solidFill>
              <a:latin typeface="Calibri"/>
            </a:endParaRPr>
          </a:p>
          <a:p>
            <a:pPr lvl="1" marL="914400" indent="-456840" algn="just">
              <a:lnSpc>
                <a:spcPct val="100000"/>
              </a:lnSpc>
              <a:spcBef>
                <a:spcPts val="400"/>
              </a:spcBef>
              <a:buClr>
                <a:srgbClr val="0d0d0d"/>
              </a:buClr>
              <a:buFont typeface="Calibri"/>
              <a:buAutoNum type="arabicPeriod"/>
            </a:pPr>
            <a:r>
              <a:rPr b="0" lang="en-US" sz="2000" spc="-1" strike="noStrike">
                <a:solidFill>
                  <a:srgbClr val="0d0d0d"/>
                </a:solidFill>
                <a:latin typeface="Comic Sans MS"/>
              </a:rPr>
              <a:t>Forward References</a:t>
            </a:r>
            <a:endParaRPr b="0" lang="en-US" sz="2000" spc="-1" strike="noStrike">
              <a:solidFill>
                <a:srgbClr val="000000"/>
              </a:solidFill>
              <a:latin typeface="Calibri"/>
            </a:endParaRPr>
          </a:p>
          <a:p>
            <a:pPr lvl="1" marL="914400" indent="-456840" algn="just">
              <a:lnSpc>
                <a:spcPct val="100000"/>
              </a:lnSpc>
              <a:spcBef>
                <a:spcPts val="400"/>
              </a:spcBef>
              <a:buClr>
                <a:srgbClr val="0d0d0d"/>
              </a:buClr>
              <a:buFont typeface="Calibri"/>
              <a:buAutoNum type="arabicPeriod"/>
            </a:pPr>
            <a:r>
              <a:rPr b="0" lang="en-US" sz="2000" spc="-1" strike="noStrike">
                <a:solidFill>
                  <a:srgbClr val="0d0d0d"/>
                </a:solidFill>
                <a:latin typeface="Comic Sans MS"/>
              </a:rPr>
              <a:t>Issues concerning memory requirements and organization of a LP</a:t>
            </a:r>
            <a:endParaRPr b="0" lang="en-US" sz="2000" spc="-1" strike="noStrike">
              <a:solidFill>
                <a:srgbClr val="000000"/>
              </a:solidFill>
              <a:latin typeface="Calibri"/>
            </a:endParaRPr>
          </a:p>
        </p:txBody>
      </p:sp>
      <p:sp>
        <p:nvSpPr>
          <p:cNvPr id="225" name="CustomShape 3"/>
          <p:cNvSpPr/>
          <p:nvPr/>
        </p:nvSpPr>
        <p:spPr>
          <a:xfrm>
            <a:off x="3226320" y="2562840"/>
            <a:ext cx="1274760" cy="965520"/>
          </a:xfrm>
          <a:prstGeom prst="rect">
            <a:avLst/>
          </a:prstGeom>
          <a:solidFill>
            <a:srgbClr val="0070c0"/>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Analysis Phase</a:t>
            </a:r>
            <a:endParaRPr b="0" lang="en-IN" sz="1800" spc="-1" strike="noStrike">
              <a:latin typeface="Arial"/>
            </a:endParaRPr>
          </a:p>
        </p:txBody>
      </p:sp>
      <p:sp>
        <p:nvSpPr>
          <p:cNvPr id="226" name="CustomShape 4"/>
          <p:cNvSpPr/>
          <p:nvPr/>
        </p:nvSpPr>
        <p:spPr>
          <a:xfrm>
            <a:off x="5505840" y="2549880"/>
            <a:ext cx="1351800" cy="978480"/>
          </a:xfrm>
          <a:prstGeom prst="rect">
            <a:avLst/>
          </a:prstGeom>
          <a:solidFill>
            <a:srgbClr val="0070c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Synthesis Phase</a:t>
            </a:r>
            <a:endParaRPr b="0" lang="en-IN" sz="1800" spc="-1" strike="noStrike">
              <a:latin typeface="Arial"/>
            </a:endParaRPr>
          </a:p>
        </p:txBody>
      </p:sp>
      <p:sp>
        <p:nvSpPr>
          <p:cNvPr id="227" name="CustomShape 5"/>
          <p:cNvSpPr/>
          <p:nvPr/>
        </p:nvSpPr>
        <p:spPr>
          <a:xfrm>
            <a:off x="2975040" y="1906200"/>
            <a:ext cx="4095000" cy="184140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4501080" y="2891160"/>
            <a:ext cx="1004040" cy="231480"/>
          </a:xfrm>
          <a:prstGeom prst="rightArrow">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2694960" y="2891160"/>
            <a:ext cx="531000" cy="2314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6858000" y="2891160"/>
            <a:ext cx="579240" cy="2250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31" name="CustomShape 9"/>
          <p:cNvSpPr/>
          <p:nvPr/>
        </p:nvSpPr>
        <p:spPr>
          <a:xfrm>
            <a:off x="3699360" y="3528720"/>
            <a:ext cx="231480" cy="64368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32" name="CustomShape 10"/>
          <p:cNvSpPr/>
          <p:nvPr/>
        </p:nvSpPr>
        <p:spPr>
          <a:xfrm>
            <a:off x="6067440" y="3515760"/>
            <a:ext cx="221760" cy="64368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a:off x="1738800" y="2498400"/>
            <a:ext cx="1071720" cy="1094400"/>
          </a:xfrm>
          <a:prstGeom prst="flowChartProcess">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0d0d0d"/>
                </a:solidFill>
                <a:latin typeface="Comic Sans MS"/>
              </a:rPr>
              <a:t>Source Program</a:t>
            </a:r>
            <a:endParaRPr b="0" lang="en-IN" sz="1800" spc="-1" strike="noStrike">
              <a:latin typeface="Arial"/>
            </a:endParaRPr>
          </a:p>
        </p:txBody>
      </p:sp>
      <p:sp>
        <p:nvSpPr>
          <p:cNvPr id="234" name="CustomShape 12"/>
          <p:cNvSpPr/>
          <p:nvPr/>
        </p:nvSpPr>
        <p:spPr>
          <a:xfrm>
            <a:off x="7234560" y="2562840"/>
            <a:ext cx="1265040" cy="914040"/>
          </a:xfrm>
          <a:prstGeom prst="flowChartProcess">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0d0d0d"/>
                </a:solidFill>
                <a:latin typeface="Comic Sans MS"/>
              </a:rPr>
              <a:t>Target Program</a:t>
            </a:r>
            <a:endParaRPr b="0" lang="en-IN" sz="1800" spc="-1" strike="noStrike">
              <a:latin typeface="Arial"/>
            </a:endParaRPr>
          </a:p>
        </p:txBody>
      </p:sp>
      <p:sp>
        <p:nvSpPr>
          <p:cNvPr id="235" name="CustomShape 13"/>
          <p:cNvSpPr/>
          <p:nvPr/>
        </p:nvSpPr>
        <p:spPr>
          <a:xfrm>
            <a:off x="5505840" y="4011840"/>
            <a:ext cx="1274760" cy="759600"/>
          </a:xfrm>
          <a:prstGeom prst="flowChartProcess">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0d0d0d"/>
                </a:solidFill>
                <a:latin typeface="Comic Sans MS"/>
              </a:rPr>
              <a:t>Errors</a:t>
            </a:r>
            <a:endParaRPr b="0" lang="en-IN" sz="1800" spc="-1" strike="noStrike">
              <a:latin typeface="Arial"/>
            </a:endParaRPr>
          </a:p>
        </p:txBody>
      </p:sp>
      <p:sp>
        <p:nvSpPr>
          <p:cNvPr id="236" name="CustomShape 14"/>
          <p:cNvSpPr/>
          <p:nvPr/>
        </p:nvSpPr>
        <p:spPr>
          <a:xfrm>
            <a:off x="3226320" y="4030920"/>
            <a:ext cx="1274760" cy="759600"/>
          </a:xfrm>
          <a:prstGeom prst="flowChartProcess">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0d0d0d"/>
                </a:solidFill>
                <a:latin typeface="Comic Sans MS"/>
              </a:rPr>
              <a:t>Errors</a:t>
            </a:r>
            <a:endParaRPr b="0" lang="en-IN" sz="1800" spc="-1" strike="noStrike">
              <a:latin typeface="Arial"/>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225"/>
                                        </p:tgtEl>
                                        <p:attrNameLst>
                                          <p:attrName>style.visibility</p:attrName>
                                        </p:attrNameLst>
                                      </p:cBhvr>
                                      <p:to>
                                        <p:strVal val="visible"/>
                                      </p:to>
                                    </p:set>
                                    <p:anim calcmode="lin" valueType="num">
                                      <p:cBhvr additive="repl">
                                        <p:cTn id="7" dur="500" fill="hold"/>
                                        <p:tgtEl>
                                          <p:spTgt spid="225"/>
                                        </p:tgtEl>
                                        <p:attrNameLst>
                                          <p:attrName>ppt_x</p:attrName>
                                        </p:attrNameLst>
                                      </p:cBhvr>
                                      <p:tavLst>
                                        <p:tav tm="0">
                                          <p:val>
                                            <p:strVal val="#ppt_x"/>
                                          </p:val>
                                        </p:tav>
                                        <p:tav tm="100000">
                                          <p:val>
                                            <p:strVal val="#ppt_x"/>
                                          </p:val>
                                        </p:tav>
                                      </p:tavLst>
                                    </p:anim>
                                    <p:anim calcmode="lin" valueType="num">
                                      <p:cBhvr additive="repl">
                                        <p:cTn id="8" dur="500" fill="hold"/>
                                        <p:tgtEl>
                                          <p:spTgt spid="2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2" presetSubtype="4">
                                  <p:stCondLst>
                                    <p:cond delay="0"/>
                                  </p:stCondLst>
                                  <p:childTnLst>
                                    <p:set>
                                      <p:cBhvr>
                                        <p:cTn id="12" dur="1" fill="hold">
                                          <p:stCondLst>
                                            <p:cond delay="0"/>
                                          </p:stCondLst>
                                        </p:cTn>
                                        <p:tgtEl>
                                          <p:spTgt spid="226"/>
                                        </p:tgtEl>
                                        <p:attrNameLst>
                                          <p:attrName>style.visibility</p:attrName>
                                        </p:attrNameLst>
                                      </p:cBhvr>
                                      <p:to>
                                        <p:strVal val="visible"/>
                                      </p:to>
                                    </p:set>
                                    <p:anim calcmode="lin" valueType="num">
                                      <p:cBhvr additive="repl">
                                        <p:cTn id="13" dur="500" fill="hold"/>
                                        <p:tgtEl>
                                          <p:spTgt spid="226"/>
                                        </p:tgtEl>
                                        <p:attrNameLst>
                                          <p:attrName>ppt_x</p:attrName>
                                        </p:attrNameLst>
                                      </p:cBhvr>
                                      <p:tavLst>
                                        <p:tav tm="0">
                                          <p:val>
                                            <p:strVal val="#ppt_x"/>
                                          </p:val>
                                        </p:tav>
                                        <p:tav tm="100000">
                                          <p:val>
                                            <p:strVal val="#ppt_x"/>
                                          </p:val>
                                        </p:tav>
                                      </p:tavLst>
                                    </p:anim>
                                    <p:anim calcmode="lin" valueType="num">
                                      <p:cBhvr additive="repl">
                                        <p:cTn id="14" dur="500" fill="hold"/>
                                        <p:tgtEl>
                                          <p:spTgt spid="2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26">
                                  <p:stCondLst>
                                    <p:cond delay="0"/>
                                  </p:stCondLst>
                                  <p:childTnLst>
                                    <p:set>
                                      <p:cBhvr>
                                        <p:cTn id="18" dur="1" fill="hold">
                                          <p:stCondLst>
                                            <p:cond delay="0"/>
                                          </p:stCondLst>
                                        </p:cTn>
                                        <p:tgtEl>
                                          <p:spTgt spid="233"/>
                                        </p:tgtEl>
                                        <p:attrNameLst>
                                          <p:attrName>style.visibility</p:attrName>
                                        </p:attrNameLst>
                                      </p:cBhvr>
                                      <p:to>
                                        <p:strVal val="visible"/>
                                      </p:to>
                                    </p:set>
                                    <p:animEffect filter="wipe(down)" transition="in">
                                      <p:cBhvr additive="repl">
                                        <p:cTn id="19" dur="580">
                                          <p:stCondLst>
                                            <p:cond delay="0"/>
                                          </p:stCondLst>
                                        </p:cTn>
                                        <p:tgtEl>
                                          <p:spTgt spid="233"/>
                                        </p:tgtEl>
                                      </p:cBhvr>
                                    </p:animEffect>
                                    <p:anim calcmode="lin" valueType="num">
                                      <p:cBhvr additive="repl">
                                        <p:cTn id="20" dur="1822">
                                          <p:stCondLst>
                                            <p:cond delay="0"/>
                                          </p:stCondLst>
                                        </p:cTn>
                                        <p:tgtEl>
                                          <p:spTgt spid="233"/>
                                        </p:tgtEl>
                                        <p:attrNameLst>
                                          <p:attrName>ppt_x</p:attrName>
                                        </p:attrNameLst>
                                      </p:cBhvr>
                                      <p:tavLst>
                                        <p:tav tm="0">
                                          <p:val>
                                            <p:strVal val="#ppt_x-0.25"/>
                                          </p:val>
                                        </p:tav>
                                        <p:tav tm="100000">
                                          <p:val>
                                            <p:strVal val="#ppt_x"/>
                                          </p:val>
                                        </p:tav>
                                      </p:tavLst>
                                    </p:anim>
                                    <p:anim calcmode="lin" valueType="num">
                                      <p:cBhvr additive="repl">
                                        <p:cTn id="21" dur="664">
                                          <p:stCondLst>
                                            <p:cond delay="0"/>
                                          </p:stCondLst>
                                        </p:cTn>
                                        <p:tgtEl>
                                          <p:spTgt spid="233"/>
                                        </p:tgtEl>
                                        <p:attrNameLst>
                                          <p:attrName>ppt_y</p:attrName>
                                        </p:attrNameLst>
                                      </p:cBhvr>
                                      <p:tavLst>
                                        <p:tav tm="0">
                                          <p:val>
                                            <p:fltVal val="0.5"/>
                                          </p:val>
                                        </p:tav>
                                        <p:tav tm="100000">
                                          <p:val>
                                            <p:fltVal val="1"/>
                                          </p:val>
                                        </p:tav>
                                      </p:tavLst>
                                    </p:anim>
                                    <p:anim calcmode="lin" valueType="num">
                                      <p:cBhvr additive="repl">
                                        <p:cTn id="22" dur="664">
                                          <p:stCondLst>
                                            <p:cond delay="664"/>
                                          </p:stCondLst>
                                        </p:cTn>
                                        <p:tgtEl>
                                          <p:spTgt spid="233"/>
                                        </p:tgtEl>
                                        <p:attrNameLst>
                                          <p:attrName>ppt_y</p:attrName>
                                        </p:attrNameLst>
                                      </p:cBhvr>
                                      <p:tavLst>
                                        <p:tav tm="0">
                                          <p:val>
                                            <p:fltVal val="0"/>
                                          </p:val>
                                        </p:tav>
                                        <p:tav tm="100000">
                                          <p:val>
                                            <p:fltVal val="1"/>
                                          </p:val>
                                        </p:tav>
                                      </p:tavLst>
                                    </p:anim>
                                    <p:anim calcmode="lin" valueType="num">
                                      <p:cBhvr additive="repl">
                                        <p:cTn id="23" dur="332">
                                          <p:stCondLst>
                                            <p:cond delay="1324"/>
                                          </p:stCondLst>
                                        </p:cTn>
                                        <p:tgtEl>
                                          <p:spTgt spid="233"/>
                                        </p:tgtEl>
                                        <p:attrNameLst>
                                          <p:attrName>ppt_y</p:attrName>
                                        </p:attrNameLst>
                                      </p:cBhvr>
                                      <p:tavLst>
                                        <p:tav tm="0">
                                          <p:val>
                                            <p:fltVal val="0"/>
                                          </p:val>
                                        </p:tav>
                                        <p:tav tm="100000">
                                          <p:val>
                                            <p:fltVal val="1"/>
                                          </p:val>
                                        </p:tav>
                                      </p:tavLst>
                                    </p:anim>
                                    <p:anim calcmode="lin" valueType="num">
                                      <p:cBhvr additive="repl">
                                        <p:cTn id="24" dur="164">
                                          <p:stCondLst>
                                            <p:cond delay="1656"/>
                                          </p:stCondLst>
                                        </p:cTn>
                                        <p:tgtEl>
                                          <p:spTgt spid="233"/>
                                        </p:tgtEl>
                                        <p:attrNameLst>
                                          <p:attrName>ppt_y</p:attrName>
                                        </p:attrNameLst>
                                      </p:cBhvr>
                                      <p:tavLst>
                                        <p:tav tm="0">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31">
                                  <p:stCondLst>
                                    <p:cond delay="0"/>
                                  </p:stCondLst>
                                  <p:childTnLst>
                                    <p:set>
                                      <p:cBhvr>
                                        <p:cTn id="28" dur="1" fill="hold">
                                          <p:stCondLst>
                                            <p:cond delay="0"/>
                                          </p:stCondLst>
                                        </p:cTn>
                                        <p:tgtEl>
                                          <p:spTgt spid="229"/>
                                        </p:tgtEl>
                                        <p:attrNameLst>
                                          <p:attrName>style.visibility</p:attrName>
                                        </p:attrNameLst>
                                      </p:cBhvr>
                                      <p:to>
                                        <p:strVal val="visible"/>
                                      </p:to>
                                    </p:set>
                                    <p:anim calcmode="lin" valueType="num">
                                      <p:cBhvr additive="repl">
                                        <p:cTn id="29" dur="1000" fill="hold"/>
                                        <p:tgtEl>
                                          <p:spTgt spid="229"/>
                                        </p:tgtEl>
                                        <p:attrNameLst>
                                          <p:attrName>ppt_w</p:attrName>
                                        </p:attrNameLst>
                                      </p:cBhvr>
                                      <p:tavLst>
                                        <p:tav tm="0">
                                          <p:val>
                                            <p:fltVal val="0"/>
                                          </p:val>
                                        </p:tav>
                                        <p:tav tm="100000">
                                          <p:val>
                                            <p:strVal val="#ppt_w"/>
                                          </p:val>
                                        </p:tav>
                                      </p:tavLst>
                                    </p:anim>
                                    <p:anim calcmode="lin" valueType="num">
                                      <p:cBhvr additive="repl">
                                        <p:cTn id="30" dur="1000" fill="hold"/>
                                        <p:tgtEl>
                                          <p:spTgt spid="229"/>
                                        </p:tgtEl>
                                        <p:attrNameLst>
                                          <p:attrName>ppt_h</p:attrName>
                                        </p:attrNameLst>
                                      </p:cBhvr>
                                      <p:tavLst>
                                        <p:tav tm="0">
                                          <p:val>
                                            <p:fltVal val="0"/>
                                          </p:val>
                                        </p:tav>
                                        <p:tav tm="100000">
                                          <p:val>
                                            <p:strVal val="#ppt_h"/>
                                          </p:val>
                                        </p:tav>
                                      </p:tavLst>
                                    </p:anim>
                                    <p:anim calcmode="lin" valueType="num">
                                      <p:cBhvr additive="repl">
                                        <p:cTn id="31" dur="1000" fill="hold"/>
                                        <p:tgtEl>
                                          <p:spTgt spid="229"/>
                                        </p:tgtEl>
                                        <p:attrNameLst>
                                          <p:attrName>r</p:attrName>
                                        </p:attrNameLst>
                                      </p:cBhvr>
                                      <p:tavLst>
                                        <p:tav tm="0">
                                          <p:val>
                                            <p:strVal val="90"/>
                                          </p:val>
                                        </p:tav>
                                        <p:tav tm="100000">
                                          <p:val>
                                            <p:strVal val="0"/>
                                          </p:val>
                                        </p:tav>
                                      </p:tavLst>
                                    </p:anim>
                                    <p:animEffect filter="fade" transition="in">
                                      <p:cBhvr additive="repl">
                                        <p:cTn id="32" dur="1000"/>
                                        <p:tgtEl>
                                          <p:spTgt spid="229"/>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31">
                                  <p:stCondLst>
                                    <p:cond delay="0"/>
                                  </p:stCondLst>
                                  <p:childTnLst>
                                    <p:set>
                                      <p:cBhvr>
                                        <p:cTn id="36" dur="1" fill="hold">
                                          <p:stCondLst>
                                            <p:cond delay="0"/>
                                          </p:stCondLst>
                                        </p:cTn>
                                        <p:tgtEl>
                                          <p:spTgt spid="228"/>
                                        </p:tgtEl>
                                        <p:attrNameLst>
                                          <p:attrName>style.visibility</p:attrName>
                                        </p:attrNameLst>
                                      </p:cBhvr>
                                      <p:to>
                                        <p:strVal val="visible"/>
                                      </p:to>
                                    </p:set>
                                    <p:anim calcmode="lin" valueType="num">
                                      <p:cBhvr additive="repl">
                                        <p:cTn id="37" dur="1000" fill="hold"/>
                                        <p:tgtEl>
                                          <p:spTgt spid="228"/>
                                        </p:tgtEl>
                                        <p:attrNameLst>
                                          <p:attrName>ppt_w</p:attrName>
                                        </p:attrNameLst>
                                      </p:cBhvr>
                                      <p:tavLst>
                                        <p:tav tm="0">
                                          <p:val>
                                            <p:fltVal val="0"/>
                                          </p:val>
                                        </p:tav>
                                        <p:tav tm="100000">
                                          <p:val>
                                            <p:strVal val="#ppt_w"/>
                                          </p:val>
                                        </p:tav>
                                      </p:tavLst>
                                    </p:anim>
                                    <p:anim calcmode="lin" valueType="num">
                                      <p:cBhvr additive="repl">
                                        <p:cTn id="38" dur="1000" fill="hold"/>
                                        <p:tgtEl>
                                          <p:spTgt spid="228"/>
                                        </p:tgtEl>
                                        <p:attrNameLst>
                                          <p:attrName>ppt_h</p:attrName>
                                        </p:attrNameLst>
                                      </p:cBhvr>
                                      <p:tavLst>
                                        <p:tav tm="0">
                                          <p:val>
                                            <p:fltVal val="0"/>
                                          </p:val>
                                        </p:tav>
                                        <p:tav tm="100000">
                                          <p:val>
                                            <p:strVal val="#ppt_h"/>
                                          </p:val>
                                        </p:tav>
                                      </p:tavLst>
                                    </p:anim>
                                    <p:anim calcmode="lin" valueType="num">
                                      <p:cBhvr additive="repl">
                                        <p:cTn id="39" dur="1000" fill="hold"/>
                                        <p:tgtEl>
                                          <p:spTgt spid="228"/>
                                        </p:tgtEl>
                                        <p:attrNameLst>
                                          <p:attrName>r</p:attrName>
                                        </p:attrNameLst>
                                      </p:cBhvr>
                                      <p:tavLst>
                                        <p:tav tm="0">
                                          <p:val>
                                            <p:strVal val="90"/>
                                          </p:val>
                                        </p:tav>
                                        <p:tav tm="100000">
                                          <p:val>
                                            <p:strVal val="0"/>
                                          </p:val>
                                        </p:tav>
                                      </p:tavLst>
                                    </p:anim>
                                    <p:animEffect filter="fade" transition="in">
                                      <p:cBhvr additive="repl">
                                        <p:cTn id="40" dur="1000"/>
                                        <p:tgtEl>
                                          <p:spTgt spid="228"/>
                                        </p:tgtEl>
                                      </p:cBhvr>
                                    </p:animEffec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31">
                                  <p:stCondLst>
                                    <p:cond delay="0"/>
                                  </p:stCondLst>
                                  <p:childTnLst>
                                    <p:set>
                                      <p:cBhvr>
                                        <p:cTn id="44" dur="1" fill="hold">
                                          <p:stCondLst>
                                            <p:cond delay="0"/>
                                          </p:stCondLst>
                                        </p:cTn>
                                        <p:tgtEl>
                                          <p:spTgt spid="230"/>
                                        </p:tgtEl>
                                        <p:attrNameLst>
                                          <p:attrName>style.visibility</p:attrName>
                                        </p:attrNameLst>
                                      </p:cBhvr>
                                      <p:to>
                                        <p:strVal val="visible"/>
                                      </p:to>
                                    </p:set>
                                    <p:anim calcmode="lin" valueType="num">
                                      <p:cBhvr additive="repl">
                                        <p:cTn id="45" dur="1000" fill="hold"/>
                                        <p:tgtEl>
                                          <p:spTgt spid="230"/>
                                        </p:tgtEl>
                                        <p:attrNameLst>
                                          <p:attrName>ppt_w</p:attrName>
                                        </p:attrNameLst>
                                      </p:cBhvr>
                                      <p:tavLst>
                                        <p:tav tm="0">
                                          <p:val>
                                            <p:fltVal val="0"/>
                                          </p:val>
                                        </p:tav>
                                        <p:tav tm="100000">
                                          <p:val>
                                            <p:strVal val="#ppt_w"/>
                                          </p:val>
                                        </p:tav>
                                      </p:tavLst>
                                    </p:anim>
                                    <p:anim calcmode="lin" valueType="num">
                                      <p:cBhvr additive="repl">
                                        <p:cTn id="46" dur="1000" fill="hold"/>
                                        <p:tgtEl>
                                          <p:spTgt spid="230"/>
                                        </p:tgtEl>
                                        <p:attrNameLst>
                                          <p:attrName>ppt_h</p:attrName>
                                        </p:attrNameLst>
                                      </p:cBhvr>
                                      <p:tavLst>
                                        <p:tav tm="0">
                                          <p:val>
                                            <p:fltVal val="0"/>
                                          </p:val>
                                        </p:tav>
                                        <p:tav tm="100000">
                                          <p:val>
                                            <p:strVal val="#ppt_h"/>
                                          </p:val>
                                        </p:tav>
                                      </p:tavLst>
                                    </p:anim>
                                    <p:anim calcmode="lin" valueType="num">
                                      <p:cBhvr additive="repl">
                                        <p:cTn id="47" dur="1000" fill="hold"/>
                                        <p:tgtEl>
                                          <p:spTgt spid="230"/>
                                        </p:tgtEl>
                                        <p:attrNameLst>
                                          <p:attrName>r</p:attrName>
                                        </p:attrNameLst>
                                      </p:cBhvr>
                                      <p:tavLst>
                                        <p:tav tm="0">
                                          <p:val>
                                            <p:strVal val="90"/>
                                          </p:val>
                                        </p:tav>
                                        <p:tav tm="100000">
                                          <p:val>
                                            <p:strVal val="0"/>
                                          </p:val>
                                        </p:tav>
                                      </p:tavLst>
                                    </p:anim>
                                    <p:animEffect filter="fade" transition="in">
                                      <p:cBhvr additive="repl">
                                        <p:cTn id="48" dur="1000"/>
                                        <p:tgtEl>
                                          <p:spTgt spid="230"/>
                                        </p:tgtEl>
                                      </p:cBhvr>
                                    </p:animEffec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26">
                                  <p:stCondLst>
                                    <p:cond delay="0"/>
                                  </p:stCondLst>
                                  <p:childTnLst>
                                    <p:set>
                                      <p:cBhvr>
                                        <p:cTn id="52" dur="1" fill="hold">
                                          <p:stCondLst>
                                            <p:cond delay="0"/>
                                          </p:stCondLst>
                                        </p:cTn>
                                        <p:tgtEl>
                                          <p:spTgt spid="234"/>
                                        </p:tgtEl>
                                        <p:attrNameLst>
                                          <p:attrName>style.visibility</p:attrName>
                                        </p:attrNameLst>
                                      </p:cBhvr>
                                      <p:to>
                                        <p:strVal val="visible"/>
                                      </p:to>
                                    </p:set>
                                    <p:animEffect filter="wipe(down)" transition="in">
                                      <p:cBhvr additive="repl">
                                        <p:cTn id="53" dur="580">
                                          <p:stCondLst>
                                            <p:cond delay="0"/>
                                          </p:stCondLst>
                                        </p:cTn>
                                        <p:tgtEl>
                                          <p:spTgt spid="234"/>
                                        </p:tgtEl>
                                      </p:cBhvr>
                                    </p:animEffect>
                                    <p:anim calcmode="lin" valueType="num">
                                      <p:cBhvr additive="repl">
                                        <p:cTn id="54" dur="1822">
                                          <p:stCondLst>
                                            <p:cond delay="0"/>
                                          </p:stCondLst>
                                        </p:cTn>
                                        <p:tgtEl>
                                          <p:spTgt spid="234"/>
                                        </p:tgtEl>
                                        <p:attrNameLst>
                                          <p:attrName>ppt_x</p:attrName>
                                        </p:attrNameLst>
                                      </p:cBhvr>
                                      <p:tavLst>
                                        <p:tav tm="0">
                                          <p:val>
                                            <p:strVal val="#ppt_x-0.25"/>
                                          </p:val>
                                        </p:tav>
                                        <p:tav tm="100000">
                                          <p:val>
                                            <p:strVal val="#ppt_x"/>
                                          </p:val>
                                        </p:tav>
                                      </p:tavLst>
                                    </p:anim>
                                    <p:anim calcmode="lin" valueType="num">
                                      <p:cBhvr additive="repl">
                                        <p:cTn id="55" dur="664">
                                          <p:stCondLst>
                                            <p:cond delay="0"/>
                                          </p:stCondLst>
                                        </p:cTn>
                                        <p:tgtEl>
                                          <p:spTgt spid="234"/>
                                        </p:tgtEl>
                                        <p:attrNameLst>
                                          <p:attrName>ppt_y</p:attrName>
                                        </p:attrNameLst>
                                      </p:cBhvr>
                                      <p:tavLst>
                                        <p:tav tm="0">
                                          <p:val>
                                            <p:fltVal val="0.5"/>
                                          </p:val>
                                        </p:tav>
                                        <p:tav tm="100000">
                                          <p:val>
                                            <p:fltVal val="1"/>
                                          </p:val>
                                        </p:tav>
                                      </p:tavLst>
                                    </p:anim>
                                    <p:anim calcmode="lin" valueType="num">
                                      <p:cBhvr additive="repl">
                                        <p:cTn id="56" dur="664">
                                          <p:stCondLst>
                                            <p:cond delay="664"/>
                                          </p:stCondLst>
                                        </p:cTn>
                                        <p:tgtEl>
                                          <p:spTgt spid="234"/>
                                        </p:tgtEl>
                                        <p:attrNameLst>
                                          <p:attrName>ppt_y</p:attrName>
                                        </p:attrNameLst>
                                      </p:cBhvr>
                                      <p:tavLst>
                                        <p:tav tm="0">
                                          <p:val>
                                            <p:fltVal val="0"/>
                                          </p:val>
                                        </p:tav>
                                        <p:tav tm="100000">
                                          <p:val>
                                            <p:fltVal val="1"/>
                                          </p:val>
                                        </p:tav>
                                      </p:tavLst>
                                    </p:anim>
                                    <p:anim calcmode="lin" valueType="num">
                                      <p:cBhvr additive="repl">
                                        <p:cTn id="57" dur="332">
                                          <p:stCondLst>
                                            <p:cond delay="1324"/>
                                          </p:stCondLst>
                                        </p:cTn>
                                        <p:tgtEl>
                                          <p:spTgt spid="234"/>
                                        </p:tgtEl>
                                        <p:attrNameLst>
                                          <p:attrName>ppt_y</p:attrName>
                                        </p:attrNameLst>
                                      </p:cBhvr>
                                      <p:tavLst>
                                        <p:tav tm="0">
                                          <p:val>
                                            <p:fltVal val="0"/>
                                          </p:val>
                                        </p:tav>
                                        <p:tav tm="100000">
                                          <p:val>
                                            <p:fltVal val="1"/>
                                          </p:val>
                                        </p:tav>
                                      </p:tavLst>
                                    </p:anim>
                                    <p:anim calcmode="lin" valueType="num">
                                      <p:cBhvr additive="repl">
                                        <p:cTn id="58" dur="164">
                                          <p:stCondLst>
                                            <p:cond delay="1656"/>
                                          </p:stCondLst>
                                        </p:cTn>
                                        <p:tgtEl>
                                          <p:spTgt spid="234"/>
                                        </p:tgtEl>
                                        <p:attrNameLst>
                                          <p:attrName>ppt_y</p:attrName>
                                        </p:attrNameLst>
                                      </p:cBhvr>
                                      <p:tavLst>
                                        <p:tav tm="0">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45">
                                  <p:stCondLst>
                                    <p:cond delay="0"/>
                                  </p:stCondLst>
                                  <p:childTnLst>
                                    <p:set>
                                      <p:cBhvr>
                                        <p:cTn id="62" dur="1" fill="hold">
                                          <p:stCondLst>
                                            <p:cond delay="0"/>
                                          </p:stCondLst>
                                        </p:cTn>
                                        <p:tgtEl>
                                          <p:spTgt spid="231"/>
                                        </p:tgtEl>
                                        <p:attrNameLst>
                                          <p:attrName>style.visibility</p:attrName>
                                        </p:attrNameLst>
                                      </p:cBhvr>
                                      <p:to>
                                        <p:strVal val="visible"/>
                                      </p:to>
                                    </p:set>
                                    <p:animEffect filter="fade" transition="in">
                                      <p:cBhvr additive="repl">
                                        <p:cTn id="63" dur="2000"/>
                                        <p:tgtEl>
                                          <p:spTgt spid="231"/>
                                        </p:tgtEl>
                                      </p:cBhvr>
                                    </p:animEffect>
                                    <p:anim calcmode="lin" valueType="num">
                                      <p:cBhvr additive="repl">
                                        <p:cTn id="64" dur="2000" fill="hold"/>
                                        <p:tgtEl>
                                          <p:spTgt spid="231"/>
                                        </p:tgtEl>
                                        <p:attrNameLst>
                                          <p:attrName>ppt_w</p:attrName>
                                        </p:attrNameLst>
                                      </p:cBhvr>
                                      <p:tavLst>
                                        <p:tav tm="0">
                                          <p:val>
                                            <p:fltVal val="0"/>
                                          </p:val>
                                        </p:tav>
                                        <p:tav tm="100000">
                                          <p:val>
                                            <p:fltVal val="1"/>
                                          </p:val>
                                        </p:tav>
                                      </p:tavLst>
                                    </p:anim>
                                    <p:anim calcmode="lin" valueType="num">
                                      <p:cBhvr additive="repl">
                                        <p:cTn id="65" dur="2000" fill="hold"/>
                                        <p:tgtEl>
                                          <p:spTgt spid="231"/>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nodeType="clickEffect" fill="hold" presetClass="entr" presetID="45">
                                  <p:stCondLst>
                                    <p:cond delay="0"/>
                                  </p:stCondLst>
                                  <p:childTnLst>
                                    <p:set>
                                      <p:cBhvr>
                                        <p:cTn id="69" dur="1" fill="hold">
                                          <p:stCondLst>
                                            <p:cond delay="0"/>
                                          </p:stCondLst>
                                        </p:cTn>
                                        <p:tgtEl>
                                          <p:spTgt spid="232"/>
                                        </p:tgtEl>
                                        <p:attrNameLst>
                                          <p:attrName>style.visibility</p:attrName>
                                        </p:attrNameLst>
                                      </p:cBhvr>
                                      <p:to>
                                        <p:strVal val="visible"/>
                                      </p:to>
                                    </p:set>
                                    <p:animEffect filter="fade" transition="in">
                                      <p:cBhvr additive="repl">
                                        <p:cTn id="70" dur="2000"/>
                                        <p:tgtEl>
                                          <p:spTgt spid="232"/>
                                        </p:tgtEl>
                                      </p:cBhvr>
                                    </p:animEffect>
                                    <p:anim calcmode="lin" valueType="num">
                                      <p:cBhvr additive="repl">
                                        <p:cTn id="71" dur="2000" fill="hold"/>
                                        <p:tgtEl>
                                          <p:spTgt spid="232"/>
                                        </p:tgtEl>
                                        <p:attrNameLst>
                                          <p:attrName>ppt_w</p:attrName>
                                        </p:attrNameLst>
                                      </p:cBhvr>
                                      <p:tavLst>
                                        <p:tav tm="0">
                                          <p:val>
                                            <p:fltVal val="0"/>
                                          </p:val>
                                        </p:tav>
                                        <p:tav tm="100000">
                                          <p:val>
                                            <p:fltVal val="1"/>
                                          </p:val>
                                        </p:tav>
                                      </p:tavLst>
                                    </p:anim>
                                    <p:anim calcmode="lin" valueType="num">
                                      <p:cBhvr additive="repl">
                                        <p:cTn id="72" dur="2000" fill="hold"/>
                                        <p:tgtEl>
                                          <p:spTgt spid="232"/>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42">
                                  <p:stCondLst>
                                    <p:cond delay="0"/>
                                  </p:stCondLst>
                                  <p:childTnLst>
                                    <p:set>
                                      <p:cBhvr>
                                        <p:cTn id="76" dur="1" fill="hold">
                                          <p:stCondLst>
                                            <p:cond delay="0"/>
                                          </p:stCondLst>
                                        </p:cTn>
                                        <p:tgtEl>
                                          <p:spTgt spid="236"/>
                                        </p:tgtEl>
                                        <p:attrNameLst>
                                          <p:attrName>style.visibility</p:attrName>
                                        </p:attrNameLst>
                                      </p:cBhvr>
                                      <p:to>
                                        <p:strVal val="visible"/>
                                      </p:to>
                                    </p:set>
                                    <p:animEffect filter="fade" transition="in">
                                      <p:cBhvr additive="repl">
                                        <p:cTn id="77" dur="1000"/>
                                        <p:tgtEl>
                                          <p:spTgt spid="236"/>
                                        </p:tgtEl>
                                      </p:cBhvr>
                                    </p:animEffect>
                                    <p:anim calcmode="lin" valueType="num">
                                      <p:cBhvr additive="repl">
                                        <p:cTn id="78" dur="1000" fill="hold"/>
                                        <p:tgtEl>
                                          <p:spTgt spid="236"/>
                                        </p:tgtEl>
                                        <p:attrNameLst>
                                          <p:attrName>ppt_x</p:attrName>
                                        </p:attrNameLst>
                                      </p:cBhvr>
                                      <p:tavLst>
                                        <p:tav tm="0">
                                          <p:val>
                                            <p:strVal val="#ppt_x"/>
                                          </p:val>
                                        </p:tav>
                                        <p:tav tm="100000">
                                          <p:val>
                                            <p:strVal val="#ppt_x"/>
                                          </p:val>
                                        </p:tav>
                                      </p:tavLst>
                                    </p:anim>
                                    <p:anim calcmode="lin" valueType="num">
                                      <p:cBhvr additive="repl">
                                        <p:cTn id="79" dur="1000" fill="hold"/>
                                        <p:tgtEl>
                                          <p:spTgt spid="236"/>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42">
                                  <p:stCondLst>
                                    <p:cond delay="0"/>
                                  </p:stCondLst>
                                  <p:childTnLst>
                                    <p:set>
                                      <p:cBhvr>
                                        <p:cTn id="83" dur="1" fill="hold">
                                          <p:stCondLst>
                                            <p:cond delay="0"/>
                                          </p:stCondLst>
                                        </p:cTn>
                                        <p:tgtEl>
                                          <p:spTgt spid="235"/>
                                        </p:tgtEl>
                                        <p:attrNameLst>
                                          <p:attrName>style.visibility</p:attrName>
                                        </p:attrNameLst>
                                      </p:cBhvr>
                                      <p:to>
                                        <p:strVal val="visible"/>
                                      </p:to>
                                    </p:set>
                                    <p:animEffect filter="fade" transition="in">
                                      <p:cBhvr additive="repl">
                                        <p:cTn id="84" dur="1000"/>
                                        <p:tgtEl>
                                          <p:spTgt spid="235"/>
                                        </p:tgtEl>
                                      </p:cBhvr>
                                    </p:animEffect>
                                    <p:anim calcmode="lin" valueType="num">
                                      <p:cBhvr additive="repl">
                                        <p:cTn id="85" dur="1000" fill="hold"/>
                                        <p:tgtEl>
                                          <p:spTgt spid="235"/>
                                        </p:tgtEl>
                                        <p:attrNameLst>
                                          <p:attrName>ppt_x</p:attrName>
                                        </p:attrNameLst>
                                      </p:cBhvr>
                                      <p:tavLst>
                                        <p:tav tm="0">
                                          <p:val>
                                            <p:strVal val="#ppt_x"/>
                                          </p:val>
                                        </p:tav>
                                        <p:tav tm="100000">
                                          <p:val>
                                            <p:strVal val="#ppt_x"/>
                                          </p:val>
                                        </p:tav>
                                      </p:tavLst>
                                    </p:anim>
                                    <p:anim calcmode="lin" valueType="num">
                                      <p:cBhvr additive="repl">
                                        <p:cTn id="86" dur="1000" fill="hold"/>
                                        <p:tgtEl>
                                          <p:spTgt spid="235"/>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457200" y="274680"/>
            <a:ext cx="8229240" cy="58212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1" lang="en-US" sz="4400" spc="-1" strike="noStrike">
                <a:solidFill>
                  <a:srgbClr val="000000"/>
                </a:solidFill>
                <a:latin typeface="Calibri"/>
              </a:rPr>
              <a:t>Phases of Compilers</a:t>
            </a:r>
            <a:endParaRPr b="0" lang="en-US" sz="4400" spc="-1" strike="noStrike">
              <a:solidFill>
                <a:srgbClr val="000000"/>
              </a:solidFill>
              <a:latin typeface="Calibri"/>
            </a:endParaRPr>
          </a:p>
        </p:txBody>
      </p:sp>
      <p:sp>
        <p:nvSpPr>
          <p:cNvPr id="238" name="TextShape 2"/>
          <p:cNvSpPr txBox="1"/>
          <p:nvPr/>
        </p:nvSpPr>
        <p:spPr>
          <a:xfrm>
            <a:off x="457200" y="1600200"/>
            <a:ext cx="8229240" cy="4525560"/>
          </a:xfrm>
          <a:prstGeom prst="rect">
            <a:avLst/>
          </a:prstGeom>
          <a:gradFill rotWithShape="0">
            <a:gsLst>
              <a:gs pos="0">
                <a:srgbClr val="ffded0"/>
              </a:gs>
              <a:gs pos="100000">
                <a:srgbClr val="fff1ec"/>
              </a:gs>
            </a:gsLst>
            <a:lin ang="16200000"/>
          </a:gradFill>
          <a:ln w="9360">
            <a:solidFill>
              <a:srgbClr val="f59240"/>
            </a:solidFill>
            <a:round/>
          </a:ln>
        </p:spPr>
        <p:txBody>
          <a:bodyPr>
            <a:normAutofit/>
          </a:bodyPr>
          <a:p>
            <a:pPr marL="343080" indent="-342720" algn="just">
              <a:lnSpc>
                <a:spcPct val="100000"/>
              </a:lnSpc>
              <a:spcBef>
                <a:spcPts val="479"/>
              </a:spcBef>
            </a:pPr>
            <a:r>
              <a:rPr b="1" lang="en-US" sz="2400" spc="-1" strike="noStrike">
                <a:solidFill>
                  <a:srgbClr val="7030a0"/>
                </a:solidFill>
                <a:latin typeface="Comic Sans MS"/>
              </a:rPr>
              <a:t>Synthesis Phase</a:t>
            </a:r>
            <a:endParaRPr b="0" lang="en-US" sz="2400" spc="-1" strike="noStrike">
              <a:solidFill>
                <a:srgbClr val="000000"/>
              </a:solidFill>
              <a:latin typeface="Calibri"/>
            </a:endParaRPr>
          </a:p>
          <a:p>
            <a:pPr marL="343080" indent="-342720" algn="just">
              <a:lnSpc>
                <a:spcPct val="100000"/>
              </a:lnSpc>
              <a:spcBef>
                <a:spcPts val="479"/>
              </a:spcBef>
              <a:buClr>
                <a:srgbClr val="0d0d0d"/>
              </a:buClr>
              <a:buFont typeface="Arial"/>
              <a:buChar char="•"/>
            </a:pPr>
            <a:r>
              <a:rPr b="0" lang="en-US" sz="2400" spc="-1" strike="noStrike">
                <a:solidFill>
                  <a:srgbClr val="0d0d0d"/>
                </a:solidFill>
                <a:latin typeface="Comic Sans MS"/>
              </a:rPr>
              <a:t>The synthesis phase is concerned with the construction of target language statements which have the same meaning as a source statement.</a:t>
            </a:r>
            <a:endParaRPr b="0" lang="en-US" sz="2400" spc="-1" strike="noStrike">
              <a:solidFill>
                <a:srgbClr val="000000"/>
              </a:solidFill>
              <a:latin typeface="Calibri"/>
            </a:endParaRPr>
          </a:p>
          <a:p>
            <a:pPr algn="just">
              <a:lnSpc>
                <a:spcPct val="100000"/>
              </a:lnSpc>
              <a:spcBef>
                <a:spcPts val="479"/>
              </a:spcBef>
            </a:pPr>
            <a:endParaRPr b="0" lang="en-US" sz="2400" spc="-1" strike="noStrike">
              <a:solidFill>
                <a:srgbClr val="000000"/>
              </a:solidFill>
              <a:latin typeface="Calibri"/>
            </a:endParaRPr>
          </a:p>
          <a:p>
            <a:pPr marL="343080" indent="-342720" algn="just">
              <a:lnSpc>
                <a:spcPct val="100000"/>
              </a:lnSpc>
              <a:spcBef>
                <a:spcPts val="479"/>
              </a:spcBef>
              <a:buClr>
                <a:srgbClr val="0d0d0d"/>
              </a:buClr>
              <a:buFont typeface="Arial"/>
              <a:buChar char="•"/>
            </a:pPr>
            <a:r>
              <a:rPr b="0" lang="en-US" sz="2400" spc="-1" strike="noStrike">
                <a:solidFill>
                  <a:srgbClr val="0d0d0d"/>
                </a:solidFill>
                <a:latin typeface="Comic Sans MS"/>
              </a:rPr>
              <a:t>It performs two main activities:</a:t>
            </a:r>
            <a:endParaRPr b="0" lang="en-US" sz="2400" spc="-1" strike="noStrike">
              <a:solidFill>
                <a:srgbClr val="000000"/>
              </a:solidFill>
              <a:latin typeface="Calibri"/>
            </a:endParaRPr>
          </a:p>
          <a:p>
            <a:pPr lvl="1" marL="914400" indent="-456840" algn="just">
              <a:lnSpc>
                <a:spcPct val="100000"/>
              </a:lnSpc>
              <a:spcBef>
                <a:spcPts val="479"/>
              </a:spcBef>
              <a:buClr>
                <a:srgbClr val="0d0d0d"/>
              </a:buClr>
              <a:buFont typeface="Calibri"/>
              <a:buAutoNum type="arabicPeriod"/>
            </a:pPr>
            <a:r>
              <a:rPr b="0" lang="en-US" sz="2400" spc="-1" strike="noStrike">
                <a:solidFill>
                  <a:srgbClr val="0d0d0d"/>
                </a:solidFill>
                <a:latin typeface="Comic Sans MS"/>
              </a:rPr>
              <a:t>Creation of data structures in the target program (</a:t>
            </a:r>
            <a:r>
              <a:rPr b="1" lang="en-US" sz="2400" spc="-1" strike="noStrike">
                <a:solidFill>
                  <a:srgbClr val="0d0d0d"/>
                </a:solidFill>
                <a:latin typeface="Comic Sans MS"/>
              </a:rPr>
              <a:t>memory allocation</a:t>
            </a:r>
            <a:r>
              <a:rPr b="0" lang="en-US" sz="2400" spc="-1" strike="noStrike">
                <a:solidFill>
                  <a:srgbClr val="0d0d0d"/>
                </a:solidFill>
                <a:latin typeface="Comic Sans MS"/>
              </a:rPr>
              <a:t>)</a:t>
            </a:r>
            <a:endParaRPr b="0" lang="en-US" sz="2400" spc="-1" strike="noStrike">
              <a:solidFill>
                <a:srgbClr val="000000"/>
              </a:solidFill>
              <a:latin typeface="Calibri"/>
            </a:endParaRPr>
          </a:p>
          <a:p>
            <a:pPr lvl="1" marL="914400" indent="-456840" algn="just">
              <a:lnSpc>
                <a:spcPct val="100000"/>
              </a:lnSpc>
              <a:spcBef>
                <a:spcPts val="479"/>
              </a:spcBef>
              <a:buClr>
                <a:srgbClr val="0d0d0d"/>
              </a:buClr>
              <a:buFont typeface="Calibri"/>
              <a:buAutoNum type="arabicPeriod"/>
            </a:pPr>
            <a:r>
              <a:rPr b="0" lang="en-US" sz="2400" spc="-1" strike="noStrike">
                <a:solidFill>
                  <a:srgbClr val="0d0d0d"/>
                </a:solidFill>
                <a:latin typeface="Comic Sans MS"/>
              </a:rPr>
              <a:t>Generation of target code (</a:t>
            </a:r>
            <a:r>
              <a:rPr b="1" lang="en-US" sz="2400" spc="-1" strike="noStrike">
                <a:solidFill>
                  <a:srgbClr val="0d0d0d"/>
                </a:solidFill>
                <a:latin typeface="Comic Sans MS"/>
              </a:rPr>
              <a:t>code generation</a:t>
            </a:r>
            <a:r>
              <a:rPr b="0" lang="en-US" sz="2400" spc="-1" strike="noStrike">
                <a:solidFill>
                  <a:srgbClr val="0d0d0d"/>
                </a:solidFill>
                <a:latin typeface="Comic Sans MS"/>
              </a:rPr>
              <a:t>)</a:t>
            </a:r>
            <a:endParaRPr b="0" lang="en-US" sz="2400" spc="-1" strike="noStrike">
              <a:solidFill>
                <a:srgbClr val="000000"/>
              </a:solidFill>
              <a:latin typeface="Calibri"/>
            </a:endParaRPr>
          </a:p>
          <a:p>
            <a:pPr marL="343080" indent="-342720" algn="just">
              <a:lnSpc>
                <a:spcPct val="100000"/>
              </a:lnSpc>
              <a:spcBef>
                <a:spcPts val="641"/>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
        <p:nvSpPr>
          <p:cNvPr id="239" name="CustomShape 3"/>
          <p:cNvSpPr/>
          <p:nvPr/>
        </p:nvSpPr>
        <p:spPr>
          <a:xfrm>
            <a:off x="7772400" y="3124080"/>
            <a:ext cx="1218960" cy="369000"/>
          </a:xfrm>
          <a:prstGeom prst="rect">
            <a:avLst/>
          </a:prstGeom>
          <a:noFill/>
          <a:ln>
            <a:noFill/>
          </a:ln>
        </p:spPr>
        <p:style>
          <a:lnRef idx="0"/>
          <a:fillRef idx="0"/>
          <a:effectRef idx="0"/>
          <a:fontRef idx="minor"/>
        </p:style>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0" y="274680"/>
            <a:ext cx="9143640" cy="939600"/>
          </a:xfrm>
          <a:prstGeom prst="rect">
            <a:avLst/>
          </a:prstGeom>
          <a:gradFill rotWithShape="0">
            <a:gsLst>
              <a:gs pos="0">
                <a:srgbClr val="bfd4fe"/>
              </a:gs>
              <a:gs pos="100000">
                <a:srgbClr val="e5efff"/>
              </a:gs>
            </a:gsLst>
            <a:lin ang="16200000"/>
          </a:gradFill>
          <a:ln w="9360">
            <a:solidFill>
              <a:srgbClr val="4a7ebb"/>
            </a:solidFill>
            <a:round/>
          </a:ln>
        </p:spPr>
        <p:txBody>
          <a:bodyPr anchor="ctr"/>
          <a:p>
            <a:pPr algn="ctr">
              <a:lnSpc>
                <a:spcPct val="100000"/>
              </a:lnSpc>
            </a:pPr>
            <a:r>
              <a:rPr b="1" lang="en-US" sz="4400" spc="-1" strike="noStrike">
                <a:solidFill>
                  <a:srgbClr val="000000"/>
                </a:solidFill>
                <a:latin typeface="Calibri"/>
              </a:rPr>
              <a:t>Phase-1: Lexical Analysis</a:t>
            </a:r>
            <a:endParaRPr b="0" lang="en-US" sz="4400" spc="-1" strike="noStrike">
              <a:solidFill>
                <a:srgbClr val="000000"/>
              </a:solidFill>
              <a:latin typeface="Calibri"/>
            </a:endParaRPr>
          </a:p>
        </p:txBody>
      </p:sp>
      <p:sp>
        <p:nvSpPr>
          <p:cNvPr id="241" name="TextShape 2"/>
          <p:cNvSpPr txBox="1"/>
          <p:nvPr/>
        </p:nvSpPr>
        <p:spPr>
          <a:xfrm>
            <a:off x="0" y="1214280"/>
            <a:ext cx="9143640" cy="5643360"/>
          </a:xfrm>
          <a:prstGeom prst="rect">
            <a:avLst/>
          </a:prstGeom>
          <a:gradFill rotWithShape="0">
            <a:gsLst>
              <a:gs pos="0">
                <a:srgbClr val="d9caee"/>
              </a:gs>
              <a:gs pos="100000">
                <a:srgbClr val="f1eaf8"/>
              </a:gs>
            </a:gsLst>
            <a:lin ang="16200000"/>
          </a:gradFill>
          <a:ln w="9360">
            <a:solidFill>
              <a:srgbClr val="7d5fa0"/>
            </a:solidFill>
            <a:round/>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Times New Roman"/>
              </a:rPr>
              <a:t>Lexical analyzer reads the stream of characters making up the source program and groups the characters into meaningful sequences called </a:t>
            </a:r>
            <a:r>
              <a:rPr b="1" i="1" lang="en-US" sz="3200" spc="-1" strike="noStrike">
                <a:solidFill>
                  <a:srgbClr val="000000"/>
                </a:solidFill>
                <a:latin typeface="Times New Roman"/>
              </a:rPr>
              <a:t>lexeme</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Times New Roman"/>
              </a:rPr>
              <a:t>For each lexeme, the lexical analyzer produces a </a:t>
            </a:r>
            <a:r>
              <a:rPr b="1" lang="en-US" sz="3200" spc="-1" strike="noStrike">
                <a:solidFill>
                  <a:srgbClr val="000000"/>
                </a:solidFill>
                <a:latin typeface="Times New Roman"/>
              </a:rPr>
              <a:t>token</a:t>
            </a:r>
            <a:r>
              <a:rPr b="0" lang="en-US" sz="3200" spc="-1" strike="noStrike">
                <a:solidFill>
                  <a:srgbClr val="000000"/>
                </a:solidFill>
                <a:latin typeface="Times New Roman"/>
              </a:rPr>
              <a:t> of the form  that it passes on to the subsequent phase, syntax analysis</a:t>
            </a:r>
            <a:endParaRPr b="0" lang="en-US" sz="3200" spc="-1" strike="noStrike">
              <a:solidFill>
                <a:srgbClr val="000000"/>
              </a:solidFill>
              <a:latin typeface="Calibri"/>
            </a:endParaRPr>
          </a:p>
          <a:p>
            <a:pPr marL="343080" indent="-342720" algn="just">
              <a:lnSpc>
                <a:spcPct val="100000"/>
              </a:lnSpc>
              <a:spcBef>
                <a:spcPts val="641"/>
              </a:spcBef>
            </a:pPr>
            <a:r>
              <a:rPr b="1" lang="en-US" sz="3200" spc="-1" strike="noStrike">
                <a:solidFill>
                  <a:srgbClr val="000000"/>
                </a:solidFill>
                <a:latin typeface="Times New Roman"/>
              </a:rPr>
              <a:t>(token-name, attribute-value)</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Times New Roman"/>
              </a:rPr>
              <a:t>Token-name: an abstract symbol is used during syntax analysis.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Times New Roman"/>
              </a:rPr>
              <a:t>attribute-value:  points to an entry in the symbol table for this token</a:t>
            </a:r>
            <a:endParaRPr b="0" lang="en-US" sz="3200" spc="-1" strike="noStrike">
              <a:solidFill>
                <a:srgbClr val="000000"/>
              </a:solidFill>
              <a:latin typeface="Calibri"/>
            </a:endParaRPr>
          </a:p>
        </p:txBody>
      </p:sp>
      <p:sp>
        <p:nvSpPr>
          <p:cNvPr id="242" name="TextShape 3"/>
          <p:cNvSpPr txBox="1"/>
          <p:nvPr/>
        </p:nvSpPr>
        <p:spPr>
          <a:xfrm>
            <a:off x="6553080" y="6356520"/>
            <a:ext cx="2133360" cy="364680"/>
          </a:xfrm>
          <a:prstGeom prst="rect">
            <a:avLst/>
          </a:prstGeom>
          <a:noFill/>
          <a:ln>
            <a:noFill/>
          </a:ln>
        </p:spPr>
        <p:txBody>
          <a:bodyPr anchor="ctr"/>
          <a:p>
            <a:pPr algn="r">
              <a:lnSpc>
                <a:spcPct val="100000"/>
              </a:lnSpc>
            </a:pPr>
            <a:fld id="{3BA555FC-B17F-4C1B-A49E-72902004640D}"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3" presetSubtype="10">
                                  <p:stCondLst>
                                    <p:cond delay="0"/>
                                  </p:stCondLst>
                                  <p:childTnLst>
                                    <p:set>
                                      <p:cBhvr>
                                        <p:cTn id="92" dur="1" fill="hold">
                                          <p:stCondLst>
                                            <p:cond delay="0"/>
                                          </p:stCondLst>
                                        </p:cTn>
                                        <p:tgtEl>
                                          <p:spTgt spid="241">
                                            <p:txEl>
                                              <p:pRg st="0" end="0"/>
                                            </p:txEl>
                                          </p:spTgt>
                                        </p:tgtEl>
                                        <p:attrNameLst>
                                          <p:attrName>style.visibility</p:attrName>
                                        </p:attrNameLst>
                                      </p:cBhvr>
                                      <p:to>
                                        <p:strVal val="visible"/>
                                      </p:to>
                                    </p:set>
                                    <p:animEffect filter="blinds(horizontal)" transition="in">
                                      <p:cBhvr additive="repl">
                                        <p:cTn id="93" dur="500"/>
                                        <p:tgtEl>
                                          <p:spTgt spid="241">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nodeType="clickEffect" fill="hold" presetClass="entr" presetID="3" presetSubtype="10">
                                  <p:stCondLst>
                                    <p:cond delay="0"/>
                                  </p:stCondLst>
                                  <p:childTnLst>
                                    <p:set>
                                      <p:cBhvr>
                                        <p:cTn id="97" dur="1" fill="hold">
                                          <p:stCondLst>
                                            <p:cond delay="0"/>
                                          </p:stCondLst>
                                        </p:cTn>
                                        <p:tgtEl>
                                          <p:spTgt spid="241">
                                            <p:txEl>
                                              <p:pRg st="1" end="1"/>
                                            </p:txEl>
                                          </p:spTgt>
                                        </p:tgtEl>
                                        <p:attrNameLst>
                                          <p:attrName>style.visibility</p:attrName>
                                        </p:attrNameLst>
                                      </p:cBhvr>
                                      <p:to>
                                        <p:strVal val="visible"/>
                                      </p:to>
                                    </p:set>
                                    <p:animEffect filter="blinds(horizontal)" transition="in">
                                      <p:cBhvr additive="repl">
                                        <p:cTn id="98" dur="500"/>
                                        <p:tgtEl>
                                          <p:spTgt spid="241">
                                            <p:txEl>
                                              <p:pRg st="1" end="1"/>
                                            </p:txEl>
                                          </p:spTgt>
                                        </p:tgtEl>
                                      </p:cBhvr>
                                    </p:animEffect>
                                  </p:childTnLst>
                                </p:cTn>
                              </p:par>
                              <p:par>
                                <p:cTn id="99" nodeType="withEffect" fill="hold" presetClass="entr" presetID="3" presetSubtype="10">
                                  <p:stCondLst>
                                    <p:cond delay="0"/>
                                  </p:stCondLst>
                                  <p:childTnLst>
                                    <p:set>
                                      <p:cBhvr>
                                        <p:cTn id="100" dur="1" fill="hold">
                                          <p:stCondLst>
                                            <p:cond delay="0"/>
                                          </p:stCondLst>
                                        </p:cTn>
                                        <p:tgtEl>
                                          <p:spTgt spid="241">
                                            <p:txEl>
                                              <p:pRg st="2" end="2"/>
                                            </p:txEl>
                                          </p:spTgt>
                                        </p:tgtEl>
                                        <p:attrNameLst>
                                          <p:attrName>style.visibility</p:attrName>
                                        </p:attrNameLst>
                                      </p:cBhvr>
                                      <p:to>
                                        <p:strVal val="visible"/>
                                      </p:to>
                                    </p:set>
                                    <p:animEffect filter="blinds(horizontal)" transition="in">
                                      <p:cBhvr additive="repl">
                                        <p:cTn id="101" dur="500"/>
                                        <p:tgtEl>
                                          <p:spTgt spid="241">
                                            <p:txEl>
                                              <p:pRg st="2"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3" presetSubtype="10">
                                  <p:stCondLst>
                                    <p:cond delay="0"/>
                                  </p:stCondLst>
                                  <p:childTnLst>
                                    <p:set>
                                      <p:cBhvr>
                                        <p:cTn id="105" dur="1" fill="hold">
                                          <p:stCondLst>
                                            <p:cond delay="0"/>
                                          </p:stCondLst>
                                        </p:cTn>
                                        <p:tgtEl>
                                          <p:spTgt spid="241">
                                            <p:txEl>
                                              <p:pRg st="3" end="3"/>
                                            </p:txEl>
                                          </p:spTgt>
                                        </p:tgtEl>
                                        <p:attrNameLst>
                                          <p:attrName>style.visibility</p:attrName>
                                        </p:attrNameLst>
                                      </p:cBhvr>
                                      <p:to>
                                        <p:strVal val="visible"/>
                                      </p:to>
                                    </p:set>
                                    <p:animEffect filter="blinds(horizontal)" transition="in">
                                      <p:cBhvr additive="repl">
                                        <p:cTn id="106" dur="500"/>
                                        <p:tgtEl>
                                          <p:spTgt spid="241">
                                            <p:txEl>
                                              <p:pRg st="3" end="3"/>
                                            </p:txEl>
                                          </p:spTgt>
                                        </p:tgtEl>
                                      </p:cBhvr>
                                    </p:animEffec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3" presetSubtype="10">
                                  <p:stCondLst>
                                    <p:cond delay="0"/>
                                  </p:stCondLst>
                                  <p:childTnLst>
                                    <p:set>
                                      <p:cBhvr>
                                        <p:cTn id="110" dur="1" fill="hold">
                                          <p:stCondLst>
                                            <p:cond delay="0"/>
                                          </p:stCondLst>
                                        </p:cTn>
                                        <p:tgtEl>
                                          <p:spTgt spid="241">
                                            <p:txEl>
                                              <p:pRg st="4" end="4"/>
                                            </p:txEl>
                                          </p:spTgt>
                                        </p:tgtEl>
                                        <p:attrNameLst>
                                          <p:attrName>style.visibility</p:attrName>
                                        </p:attrNameLst>
                                      </p:cBhvr>
                                      <p:to>
                                        <p:strVal val="visible"/>
                                      </p:to>
                                    </p:set>
                                    <p:animEffect filter="blinds(horizontal)" transition="in">
                                      <p:cBhvr additive="repl">
                                        <p:cTn id="111" dur="500"/>
                                        <p:tgtEl>
                                          <p:spTgt spid="241">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0" y="274680"/>
            <a:ext cx="9143640" cy="939600"/>
          </a:xfrm>
          <a:prstGeom prst="rect">
            <a:avLst/>
          </a:prstGeom>
          <a:gradFill rotWithShape="0">
            <a:gsLst>
              <a:gs pos="0">
                <a:srgbClr val="bfd4fe"/>
              </a:gs>
              <a:gs pos="100000">
                <a:srgbClr val="e5efff"/>
              </a:gs>
            </a:gsLst>
            <a:lin ang="16200000"/>
          </a:gradFill>
          <a:ln w="9360">
            <a:solidFill>
              <a:srgbClr val="4a7ebb"/>
            </a:solidFill>
            <a:round/>
          </a:ln>
        </p:spPr>
        <p:txBody>
          <a:bodyPr anchor="ctr"/>
          <a:p>
            <a:pPr algn="ctr">
              <a:lnSpc>
                <a:spcPct val="100000"/>
              </a:lnSpc>
            </a:pPr>
            <a:r>
              <a:rPr b="1" lang="en-US" sz="4400" spc="-1" strike="noStrike">
                <a:solidFill>
                  <a:srgbClr val="000000"/>
                </a:solidFill>
                <a:latin typeface="Calibri"/>
              </a:rPr>
              <a:t>Phase-1: Lexical Analysis</a:t>
            </a:r>
            <a:endParaRPr b="0" lang="en-US" sz="4400" spc="-1" strike="noStrike">
              <a:solidFill>
                <a:srgbClr val="000000"/>
              </a:solidFill>
              <a:latin typeface="Calibri"/>
            </a:endParaRPr>
          </a:p>
        </p:txBody>
      </p:sp>
      <p:sp>
        <p:nvSpPr>
          <p:cNvPr id="244" name="TextShape 2"/>
          <p:cNvSpPr txBox="1"/>
          <p:nvPr/>
        </p:nvSpPr>
        <p:spPr>
          <a:xfrm>
            <a:off x="0" y="1214280"/>
            <a:ext cx="9143640" cy="5643360"/>
          </a:xfrm>
          <a:prstGeom prst="rect">
            <a:avLst/>
          </a:prstGeom>
          <a:gradFill rotWithShape="0">
            <a:gsLst>
              <a:gs pos="0">
                <a:srgbClr val="d9caee"/>
              </a:gs>
              <a:gs pos="100000">
                <a:srgbClr val="f1eaf8"/>
              </a:gs>
            </a:gsLst>
            <a:lin ang="16200000"/>
          </a:gradFill>
          <a:ln w="9360">
            <a:solidFill>
              <a:srgbClr val="7d5fa0"/>
            </a:solidFill>
            <a:round/>
          </a:ln>
        </p:spPr>
        <p:txBody>
          <a:bodyPr>
            <a:normAutofit/>
          </a:bodyPr>
          <a:p>
            <a:endParaRPr b="0" lang="en-US" sz="3200" spc="-1" strike="noStrike">
              <a:solidFill>
                <a:srgbClr val="000000"/>
              </a:solidFill>
              <a:latin typeface="Calibri"/>
            </a:endParaRPr>
          </a:p>
        </p:txBody>
      </p:sp>
      <p:sp>
        <p:nvSpPr>
          <p:cNvPr id="245" name="TextShape 3"/>
          <p:cNvSpPr txBox="1"/>
          <p:nvPr/>
        </p:nvSpPr>
        <p:spPr>
          <a:xfrm>
            <a:off x="6553080" y="6356520"/>
            <a:ext cx="2133360" cy="364680"/>
          </a:xfrm>
          <a:prstGeom prst="rect">
            <a:avLst/>
          </a:prstGeom>
          <a:noFill/>
          <a:ln>
            <a:noFill/>
          </a:ln>
        </p:spPr>
        <p:txBody>
          <a:bodyPr anchor="ctr"/>
          <a:p>
            <a:pPr algn="r">
              <a:lnSpc>
                <a:spcPct val="100000"/>
              </a:lnSpc>
            </a:pPr>
            <a:fld id="{7471032F-5ECC-4FED-9F50-7B7720174066}" type="slidenum">
              <a:rPr b="0" lang="en-IN" sz="1200" spc="-1" strike="noStrike">
                <a:solidFill>
                  <a:srgbClr val="8b8b8b"/>
                </a:solidFill>
                <a:latin typeface="Calibri"/>
              </a:rPr>
              <a:t>&lt;number&gt;</a:t>
            </a:fld>
            <a:endParaRPr b="0" lang="en-IN" sz="1200" spc="-1" strike="noStrike">
              <a:latin typeface="Times New Roman"/>
            </a:endParaRPr>
          </a:p>
        </p:txBody>
      </p:sp>
      <p:pic>
        <p:nvPicPr>
          <p:cNvPr id="246" name="Picture 2" descr=""/>
          <p:cNvPicPr/>
          <p:nvPr/>
        </p:nvPicPr>
        <p:blipFill>
          <a:blip r:embed="rId1"/>
          <a:stretch/>
        </p:blipFill>
        <p:spPr>
          <a:xfrm>
            <a:off x="0" y="1252440"/>
            <a:ext cx="9143640" cy="5319360"/>
          </a:xfrm>
          <a:prstGeom prst="rect">
            <a:avLst/>
          </a:prstGeom>
          <a:ln w="9360">
            <a:noFill/>
          </a:ln>
        </p:spPr>
      </p:pic>
    </p:spTree>
  </p:cSld>
  <p:timing>
    <p:tnLst>
      <p:par>
        <p:cTn id="112" dur="indefinite" restart="never" nodeType="tmRoot">
          <p:childTnLst>
            <p:seq>
              <p:cTn id="113" dur="indefinite" nodeType="mainSeq">
                <p:childTnLst>
                  <p:par>
                    <p:cTn id="114" fill="hold">
                      <p:stCondLst>
                        <p:cond delay="indefinite"/>
                      </p:stCondLst>
                      <p:childTnLst>
                        <p:par>
                          <p:cTn id="115" fill="hold">
                            <p:stCondLst>
                              <p:cond delay="0"/>
                            </p:stCondLst>
                            <p:childTnLst>
                              <p:par>
                                <p:cTn id="116" nodeType="clickEffect" fill="hold" presetClass="entr" presetID="3" presetSubtype="10">
                                  <p:stCondLst>
                                    <p:cond delay="0"/>
                                  </p:stCondLst>
                                  <p:endCondLst>
                                    <p:cond delay="5000"/>
                                  </p:endCondLst>
                                  <p:childTnLst>
                                    <p:set>
                                      <p:cBhvr>
                                        <p:cTn id="117" dur="1" fill="hold">
                                          <p:stCondLst>
                                            <p:cond delay="0"/>
                                          </p:stCondLst>
                                        </p:cTn>
                                        <p:tgtEl>
                                          <p:spTgt spid="244">
                                            <p:txEl>
                                              <p:pRg st="0" end="0"/>
                                            </p:txEl>
                                          </p:spTgt>
                                        </p:tgtEl>
                                        <p:attrNameLst>
                                          <p:attrName>style.visibility</p:attrName>
                                        </p:attrNameLst>
                                      </p:cBhvr>
                                      <p:to>
                                        <p:strVal val="visible"/>
                                      </p:to>
                                    </p:set>
                                    <p:animEffect filter="blinds(horizontal)" transition="in">
                                      <p:cBhvr additive="repl">
                                        <p:cTn id="118" dur="500"/>
                                        <p:tgtEl>
                                          <p:spTgt spid="244">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0" y="274680"/>
            <a:ext cx="9143640" cy="939600"/>
          </a:xfrm>
          <a:prstGeom prst="rect">
            <a:avLst/>
          </a:prstGeom>
          <a:gradFill rotWithShape="0">
            <a:gsLst>
              <a:gs pos="0">
                <a:srgbClr val="bfd4fe"/>
              </a:gs>
              <a:gs pos="100000">
                <a:srgbClr val="e5efff"/>
              </a:gs>
            </a:gsLst>
            <a:lin ang="16200000"/>
          </a:gradFill>
          <a:ln w="9360">
            <a:solidFill>
              <a:srgbClr val="4a7ebb"/>
            </a:solidFill>
            <a:round/>
          </a:ln>
        </p:spPr>
        <p:txBody>
          <a:bodyPr anchor="ctr"/>
          <a:p>
            <a:pPr algn="ctr">
              <a:lnSpc>
                <a:spcPct val="100000"/>
              </a:lnSpc>
            </a:pPr>
            <a:r>
              <a:rPr b="1" lang="en-US" sz="4400" spc="-1" strike="noStrike">
                <a:solidFill>
                  <a:srgbClr val="000000"/>
                </a:solidFill>
                <a:latin typeface="Calibri"/>
              </a:rPr>
              <a:t>Phase-1: Lexical Analysis</a:t>
            </a:r>
            <a:endParaRPr b="0" lang="en-US" sz="4400" spc="-1" strike="noStrike">
              <a:solidFill>
                <a:srgbClr val="000000"/>
              </a:solidFill>
              <a:latin typeface="Calibri"/>
            </a:endParaRPr>
          </a:p>
        </p:txBody>
      </p:sp>
      <p:sp>
        <p:nvSpPr>
          <p:cNvPr id="248" name="TextShape 2"/>
          <p:cNvSpPr txBox="1"/>
          <p:nvPr/>
        </p:nvSpPr>
        <p:spPr>
          <a:xfrm>
            <a:off x="0" y="1214280"/>
            <a:ext cx="9143640" cy="5643360"/>
          </a:xfrm>
          <a:prstGeom prst="rect">
            <a:avLst/>
          </a:prstGeom>
          <a:gradFill rotWithShape="0">
            <a:gsLst>
              <a:gs pos="0">
                <a:srgbClr val="d9caee"/>
              </a:gs>
              <a:gs pos="100000">
                <a:srgbClr val="f1eaf8"/>
              </a:gs>
            </a:gsLst>
            <a:lin ang="16200000"/>
          </a:gradFill>
          <a:ln w="9360">
            <a:solidFill>
              <a:srgbClr val="7d5fa0"/>
            </a:solidFill>
            <a:round/>
          </a:ln>
        </p:spPr>
        <p:txBody>
          <a:bodyPr>
            <a:normAutofit/>
          </a:bodyPr>
          <a:p>
            <a:endParaRPr b="0" lang="en-US" sz="3200" spc="-1" strike="noStrike">
              <a:solidFill>
                <a:srgbClr val="000000"/>
              </a:solidFill>
              <a:latin typeface="Calibri"/>
            </a:endParaRPr>
          </a:p>
        </p:txBody>
      </p:sp>
      <p:sp>
        <p:nvSpPr>
          <p:cNvPr id="249" name="TextShape 3"/>
          <p:cNvSpPr txBox="1"/>
          <p:nvPr/>
        </p:nvSpPr>
        <p:spPr>
          <a:xfrm>
            <a:off x="6553080" y="6356520"/>
            <a:ext cx="2133360" cy="364680"/>
          </a:xfrm>
          <a:prstGeom prst="rect">
            <a:avLst/>
          </a:prstGeom>
          <a:noFill/>
          <a:ln>
            <a:noFill/>
          </a:ln>
        </p:spPr>
        <p:txBody>
          <a:bodyPr anchor="ctr"/>
          <a:p>
            <a:pPr algn="r">
              <a:lnSpc>
                <a:spcPct val="100000"/>
              </a:lnSpc>
            </a:pPr>
            <a:fld id="{EA9BED38-FF10-483D-9F80-979813586031}" type="slidenum">
              <a:rPr b="0" lang="en-IN" sz="1200" spc="-1" strike="noStrike">
                <a:solidFill>
                  <a:srgbClr val="8b8b8b"/>
                </a:solidFill>
                <a:latin typeface="Calibri"/>
              </a:rPr>
              <a:t>&lt;number&gt;</a:t>
            </a:fld>
            <a:endParaRPr b="0" lang="en-IN" sz="1200" spc="-1" strike="noStrike">
              <a:latin typeface="Times New Roman"/>
            </a:endParaRPr>
          </a:p>
        </p:txBody>
      </p:sp>
      <p:pic>
        <p:nvPicPr>
          <p:cNvPr id="250" name="Picture 2" descr=""/>
          <p:cNvPicPr/>
          <p:nvPr/>
        </p:nvPicPr>
        <p:blipFill>
          <a:blip r:embed="rId1"/>
          <a:stretch/>
        </p:blipFill>
        <p:spPr>
          <a:xfrm>
            <a:off x="173160" y="1357200"/>
            <a:ext cx="8756280" cy="4123800"/>
          </a:xfrm>
          <a:prstGeom prst="rect">
            <a:avLst/>
          </a:prstGeom>
          <a:ln w="9360">
            <a:noFill/>
          </a:ln>
        </p:spPr>
      </p:pic>
    </p:spTree>
  </p:cSld>
  <p:timing>
    <p:tnLst>
      <p:par>
        <p:cTn id="119" dur="indefinite" restart="never" nodeType="tmRoot">
          <p:childTnLst>
            <p:seq>
              <p:cTn id="120" dur="indefinite" nodeType="mainSeq">
                <p:childTnLst>
                  <p:par>
                    <p:cTn id="121" fill="hold">
                      <p:stCondLst>
                        <p:cond delay="indefinite"/>
                      </p:stCondLst>
                      <p:childTnLst>
                        <p:par>
                          <p:cTn id="122" fill="hold">
                            <p:stCondLst>
                              <p:cond delay="0"/>
                            </p:stCondLst>
                            <p:childTnLst>
                              <p:par>
                                <p:cTn id="123" nodeType="clickEffect" fill="hold" presetClass="entr" presetID="3" presetSubtype="10">
                                  <p:stCondLst>
                                    <p:cond delay="0"/>
                                  </p:stCondLst>
                                  <p:endCondLst>
                                    <p:cond delay="5000"/>
                                  </p:endCondLst>
                                  <p:childTnLst>
                                    <p:set>
                                      <p:cBhvr>
                                        <p:cTn id="124" dur="1" fill="hold">
                                          <p:stCondLst>
                                            <p:cond delay="0"/>
                                          </p:stCondLst>
                                        </p:cTn>
                                        <p:tgtEl>
                                          <p:spTgt spid="248">
                                            <p:txEl>
                                              <p:pRg st="0" end="0"/>
                                            </p:txEl>
                                          </p:spTgt>
                                        </p:tgtEl>
                                        <p:attrNameLst>
                                          <p:attrName>style.visibility</p:attrName>
                                        </p:attrNameLst>
                                      </p:cBhvr>
                                      <p:to>
                                        <p:strVal val="visible"/>
                                      </p:to>
                                    </p:set>
                                    <p:animEffect filter="blinds(horizontal)" transition="in">
                                      <p:cBhvr additive="repl">
                                        <p:cTn id="125" dur="500"/>
                                        <p:tgtEl>
                                          <p:spTgt spid="248">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457200" y="274680"/>
            <a:ext cx="8229240" cy="1142640"/>
          </a:xfrm>
          <a:prstGeom prst="rect">
            <a:avLst/>
          </a:prstGeom>
          <a:gradFill rotWithShape="0">
            <a:gsLst>
              <a:gs pos="0">
                <a:srgbClr val="ffc1be"/>
              </a:gs>
              <a:gs pos="100000">
                <a:srgbClr val="ffe5e5"/>
              </a:gs>
            </a:gsLst>
            <a:lin ang="16200000"/>
          </a:gradFill>
          <a:ln w="9360">
            <a:solidFill>
              <a:srgbClr val="be4b48"/>
            </a:solidFill>
            <a:round/>
          </a:ln>
        </p:spPr>
        <p:txBody>
          <a:bodyPr anchor="ctr"/>
          <a:p>
            <a:pPr algn="ctr">
              <a:lnSpc>
                <a:spcPct val="100000"/>
              </a:lnSpc>
            </a:pPr>
            <a:r>
              <a:rPr b="0" lang="en-US" sz="4400" spc="-1" strike="noStrike">
                <a:solidFill>
                  <a:srgbClr val="000000"/>
                </a:solidFill>
                <a:latin typeface="Calibri"/>
              </a:rPr>
              <a:t>Role of the Lexical Analyzer</a:t>
            </a:r>
            <a:endParaRPr b="0" lang="en-US" sz="4400" spc="-1" strike="noStrike">
              <a:solidFill>
                <a:srgbClr val="000000"/>
              </a:solidFill>
              <a:latin typeface="Calibri"/>
            </a:endParaRPr>
          </a:p>
        </p:txBody>
      </p:sp>
      <p:sp>
        <p:nvSpPr>
          <p:cNvPr id="252" name="TextShape 2"/>
          <p:cNvSpPr txBox="1"/>
          <p:nvPr/>
        </p:nvSpPr>
        <p:spPr>
          <a:xfrm>
            <a:off x="6553080" y="6356520"/>
            <a:ext cx="2133360" cy="364680"/>
          </a:xfrm>
          <a:prstGeom prst="rect">
            <a:avLst/>
          </a:prstGeom>
          <a:noFill/>
          <a:ln>
            <a:noFill/>
          </a:ln>
        </p:spPr>
        <p:txBody>
          <a:bodyPr anchor="ctr"/>
          <a:p>
            <a:pPr algn="r">
              <a:lnSpc>
                <a:spcPct val="100000"/>
              </a:lnSpc>
            </a:pPr>
            <a:fld id="{6C4E06B7-FF0B-44C3-AE9E-239D354F4C75}" type="slidenum">
              <a:rPr b="0" lang="en-IN" sz="1200" spc="-1" strike="noStrike">
                <a:solidFill>
                  <a:srgbClr val="8b8b8b"/>
                </a:solidFill>
                <a:latin typeface="Times New Roman"/>
              </a:rPr>
              <a:t>&lt;number&gt;</a:t>
            </a:fld>
            <a:endParaRPr b="0" lang="en-IN" sz="1200" spc="-1" strike="noStrike">
              <a:latin typeface="Times New Roman"/>
            </a:endParaRPr>
          </a:p>
        </p:txBody>
      </p:sp>
      <p:pic>
        <p:nvPicPr>
          <p:cNvPr id="253" name="Picture 2" descr=""/>
          <p:cNvPicPr/>
          <p:nvPr/>
        </p:nvPicPr>
        <p:blipFill>
          <a:blip r:embed="rId1"/>
          <a:stretch/>
        </p:blipFill>
        <p:spPr>
          <a:xfrm>
            <a:off x="281520" y="1785960"/>
            <a:ext cx="8835120" cy="4714560"/>
          </a:xfrm>
          <a:prstGeom prst="rect">
            <a:avLst/>
          </a:prstGeom>
          <a:ln>
            <a:solidFill>
              <a:srgbClr val="f59240"/>
            </a:solidFill>
            <a:round/>
          </a:ln>
          <a:effectLst>
            <a:outerShdw blurRad="40000" dir="5400000" dist="20000" rotWithShape="0">
              <a:srgbClr val="000000">
                <a:alpha val="38000"/>
              </a:srgbClr>
            </a:outerShdw>
          </a:effectLst>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351720" y="380880"/>
            <a:ext cx="8651160" cy="6095520"/>
          </a:xfrm>
          <a:prstGeom prst="rect">
            <a:avLst/>
          </a:prstGeom>
          <a:gradFill rotWithShape="0">
            <a:gsLst>
              <a:gs pos="0">
                <a:srgbClr val="d9caee"/>
              </a:gs>
              <a:gs pos="100000">
                <a:srgbClr val="f1eaf8"/>
              </a:gs>
            </a:gsLst>
            <a:lin ang="16200000"/>
          </a:gradFill>
          <a:ln w="9360">
            <a:solidFill>
              <a:srgbClr val="7d5fa0"/>
            </a:solidFill>
            <a:round/>
          </a:ln>
        </p:spPr>
        <p:txBody>
          <a:bodyPr>
            <a:normAutofit/>
          </a:bodyPr>
          <a:p>
            <a:pPr marL="343080" indent="-342720">
              <a:lnSpc>
                <a:spcPct val="100000"/>
              </a:lnSpc>
              <a:spcBef>
                <a:spcPts val="641"/>
              </a:spcBef>
            </a:pPr>
            <a:r>
              <a:rPr b="1" lang="en-US" sz="3200" spc="-1" strike="noStrike">
                <a:solidFill>
                  <a:srgbClr val="000000"/>
                </a:solidFill>
                <a:latin typeface="Calibri"/>
              </a:rPr>
              <a:t>Tasks of Lexical Analyzer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Reads source text and detects the token</a:t>
            </a: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Stripe out comments, white spaces, tab, newline characters.</a:t>
            </a: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Correlates error messages from compilers to source program</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pPr>
            <a:r>
              <a:rPr b="1" lang="en-US" sz="3200" spc="-1" strike="noStrike">
                <a:solidFill>
                  <a:srgbClr val="000000"/>
                </a:solidFill>
                <a:latin typeface="Calibri"/>
              </a:rPr>
              <a:t>Approaches to implementation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Use assembly language-  Most efficient but most difficult to implement </a:t>
            </a: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Use high level languages like C- Efficient but difficult to implement</a:t>
            </a: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a:p>
            <a:pPr marL="92160" indent="-91800">
              <a:lnSpc>
                <a:spcPct val="100000"/>
              </a:lnSpc>
              <a:spcBef>
                <a:spcPts val="641"/>
              </a:spcBef>
            </a:pPr>
            <a:r>
              <a:rPr b="0" lang="en-US" sz="3200" spc="-1" strike="noStrike">
                <a:solidFill>
                  <a:srgbClr val="000000"/>
                </a:solidFill>
                <a:latin typeface="Calibri"/>
              </a:rPr>
              <a:t>. Use tools like lex, flex- Easy to implement but not as efficient as the first    </a:t>
            </a:r>
            <a:endParaRPr b="0" lang="en-US" sz="3200" spc="-1" strike="noStrike">
              <a:solidFill>
                <a:srgbClr val="000000"/>
              </a:solidFill>
              <a:latin typeface="Calibri"/>
            </a:endParaRPr>
          </a:p>
          <a:p>
            <a:pPr marL="92160" indent="-9180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two cases </a:t>
            </a: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255" name="TextShape 2"/>
          <p:cNvSpPr txBox="1"/>
          <p:nvPr/>
        </p:nvSpPr>
        <p:spPr>
          <a:xfrm>
            <a:off x="6553080" y="6356520"/>
            <a:ext cx="2133360" cy="364680"/>
          </a:xfrm>
          <a:prstGeom prst="rect">
            <a:avLst/>
          </a:prstGeom>
          <a:noFill/>
          <a:ln>
            <a:noFill/>
          </a:ln>
        </p:spPr>
        <p:txBody>
          <a:bodyPr anchor="ctr"/>
          <a:p>
            <a:pPr algn="r">
              <a:lnSpc>
                <a:spcPct val="100000"/>
              </a:lnSpc>
            </a:pPr>
            <a:fld id="{073D1648-B7F3-4685-B150-D2BDB2A3E703}" type="slidenum">
              <a:rPr b="0" lang="en-IN" sz="1200" spc="-1" strike="noStrike">
                <a:solidFill>
                  <a:srgbClr val="8b8b8b"/>
                </a:solidFill>
                <a:latin typeface="Times New Roman"/>
              </a:rPr>
              <a:t>&lt;number&gt;</a:t>
            </a:fld>
            <a:endParaRPr b="0" lang="en-IN" sz="1200" spc="-1" strike="noStrike">
              <a:latin typeface="Times New Roman"/>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457200" y="274680"/>
            <a:ext cx="8229240" cy="1142640"/>
          </a:xfrm>
          <a:prstGeom prst="rect">
            <a:avLst/>
          </a:prstGeom>
          <a:gradFill rotWithShape="0">
            <a:gsLst>
              <a:gs pos="0">
                <a:srgbClr val="ffc1be"/>
              </a:gs>
              <a:gs pos="100000">
                <a:srgbClr val="ffe5e5"/>
              </a:gs>
            </a:gsLst>
            <a:lin ang="16200000"/>
          </a:gradFill>
          <a:ln w="9360">
            <a:solidFill>
              <a:srgbClr val="be4b48"/>
            </a:solidFill>
            <a:round/>
          </a:ln>
        </p:spPr>
        <p:txBody>
          <a:bodyPr anchor="ctr"/>
          <a:p>
            <a:pPr algn="ctr">
              <a:lnSpc>
                <a:spcPct val="100000"/>
              </a:lnSpc>
            </a:pPr>
            <a:r>
              <a:rPr b="0" lang="en-US" sz="4400" spc="-1" strike="noStrike">
                <a:solidFill>
                  <a:srgbClr val="000000"/>
                </a:solidFill>
                <a:latin typeface="Calibri"/>
              </a:rPr>
              <a:t>Translator</a:t>
            </a:r>
            <a:endParaRPr b="0" lang="en-US" sz="4400" spc="-1" strike="noStrike">
              <a:solidFill>
                <a:srgbClr val="000000"/>
              </a:solidFill>
              <a:latin typeface="Calibri"/>
            </a:endParaRPr>
          </a:p>
        </p:txBody>
      </p:sp>
      <p:sp>
        <p:nvSpPr>
          <p:cNvPr id="173" name="TextShape 2"/>
          <p:cNvSpPr txBox="1"/>
          <p:nvPr/>
        </p:nvSpPr>
        <p:spPr>
          <a:xfrm>
            <a:off x="457200" y="1600200"/>
            <a:ext cx="8229240" cy="4525560"/>
          </a:xfrm>
          <a:prstGeom prst="rect">
            <a:avLst/>
          </a:prstGeom>
          <a:gradFill rotWithShape="0">
            <a:gsLst>
              <a:gs pos="0">
                <a:srgbClr val="e3fbc2"/>
              </a:gs>
              <a:gs pos="100000">
                <a:srgbClr val="f4ffe6"/>
              </a:gs>
            </a:gsLst>
            <a:lin ang="16200000"/>
          </a:gradFill>
          <a:ln w="9360">
            <a:solidFill>
              <a:srgbClr val="98b855"/>
            </a:solidFill>
            <a:round/>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Programs written in high-level languages need to be translated into low-level (machine code) for processing and execution by the CPU.  This is done by a translator program.</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291960" indent="-291600">
              <a:lnSpc>
                <a:spcPct val="100000"/>
              </a:lnSpc>
              <a:spcBef>
                <a:spcPts val="1599"/>
              </a:spcBef>
              <a:buClr>
                <a:srgbClr val="000000"/>
              </a:buClr>
              <a:buFont typeface="Arial"/>
              <a:buChar char="•"/>
            </a:pPr>
            <a:r>
              <a:rPr b="0" lang="en-US" sz="3200" spc="-1" strike="noStrike">
                <a:solidFill>
                  <a:srgbClr val="000000"/>
                </a:solidFill>
                <a:latin typeface="Calibri"/>
              </a:rPr>
              <a:t>There are two types of translator program:</a:t>
            </a:r>
            <a:endParaRPr b="0" lang="en-US" sz="3200" spc="-1" strike="noStrike">
              <a:solidFill>
                <a:srgbClr val="000000"/>
              </a:solidFill>
              <a:latin typeface="Calibri"/>
            </a:endParaRPr>
          </a:p>
          <a:p>
            <a:pPr lvl="1" marL="692280" indent="-291600">
              <a:lnSpc>
                <a:spcPct val="100000"/>
              </a:lnSpc>
              <a:spcBef>
                <a:spcPts val="1400"/>
              </a:spcBef>
              <a:buClr>
                <a:srgbClr val="ff0000"/>
              </a:buClr>
              <a:buFont typeface="Arial"/>
              <a:buChar char="–"/>
            </a:pPr>
            <a:r>
              <a:rPr b="0" lang="en-US" sz="2800" spc="-1" strike="noStrike">
                <a:solidFill>
                  <a:srgbClr val="ff0000"/>
                </a:solidFill>
                <a:latin typeface="Calibri"/>
              </a:rPr>
              <a:t>Compilers</a:t>
            </a:r>
            <a:endParaRPr b="0" lang="en-US" sz="2800" spc="-1" strike="noStrike">
              <a:solidFill>
                <a:srgbClr val="000000"/>
              </a:solidFill>
              <a:latin typeface="Calibri"/>
            </a:endParaRPr>
          </a:p>
          <a:p>
            <a:pPr lvl="1" marL="692280" indent="-291600">
              <a:lnSpc>
                <a:spcPct val="100000"/>
              </a:lnSpc>
              <a:spcBef>
                <a:spcPts val="1400"/>
              </a:spcBef>
              <a:buClr>
                <a:srgbClr val="ff0000"/>
              </a:buClr>
              <a:buFont typeface="Arial"/>
              <a:buChar char="–"/>
            </a:pPr>
            <a:r>
              <a:rPr b="0" lang="en-US" sz="2800" spc="-1" strike="noStrike">
                <a:solidFill>
                  <a:srgbClr val="ff0000"/>
                </a:solidFill>
                <a:latin typeface="Calibri"/>
              </a:rPr>
              <a:t> </a:t>
            </a:r>
            <a:r>
              <a:rPr b="0" lang="en-US" sz="2800" spc="-1" strike="noStrike">
                <a:solidFill>
                  <a:srgbClr val="ff0000"/>
                </a:solidFill>
                <a:latin typeface="Calibri"/>
              </a:rPr>
              <a:t>Interpreters</a:t>
            </a:r>
            <a:endParaRPr b="0" lang="en-US" sz="2800" spc="-1" strike="noStrike">
              <a:solidFill>
                <a:srgbClr val="000000"/>
              </a:solidFill>
              <a:latin typeface="Calibri"/>
            </a:endParaRPr>
          </a:p>
          <a:p>
            <a:pPr marL="291960" indent="-291600">
              <a:lnSpc>
                <a:spcPct val="100000"/>
              </a:lnSpc>
              <a:spcBef>
                <a:spcPts val="1599"/>
              </a:spcBef>
            </a:pPr>
            <a:r>
              <a:rPr b="0" lang="en-US"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457200" y="274680"/>
            <a:ext cx="8229240" cy="796680"/>
          </a:xfrm>
          <a:prstGeom prst="rect">
            <a:avLst/>
          </a:prstGeom>
          <a:gradFill rotWithShape="0">
            <a:gsLst>
              <a:gs pos="0">
                <a:srgbClr val="ffded0"/>
              </a:gs>
              <a:gs pos="100000">
                <a:srgbClr val="fff1ec"/>
              </a:gs>
            </a:gsLst>
            <a:lin ang="16200000"/>
          </a:gradFill>
          <a:ln w="9360">
            <a:solidFill>
              <a:srgbClr val="f59240"/>
            </a:solidFill>
            <a:round/>
          </a:ln>
        </p:spPr>
        <p:txBody>
          <a:bodyPr anchor="ctr"/>
          <a:p>
            <a:pPr algn="ctr">
              <a:lnSpc>
                <a:spcPct val="100000"/>
              </a:lnSpc>
            </a:pPr>
            <a:r>
              <a:rPr b="0" lang="en-US" sz="4400" spc="-1" strike="noStrike">
                <a:solidFill>
                  <a:srgbClr val="000000"/>
                </a:solidFill>
                <a:latin typeface="Calibri"/>
              </a:rPr>
              <a:t>Example:</a:t>
            </a:r>
            <a:endParaRPr b="0" lang="en-US" sz="4400" spc="-1" strike="noStrike">
              <a:solidFill>
                <a:srgbClr val="000000"/>
              </a:solidFill>
              <a:latin typeface="Calibri"/>
            </a:endParaRPr>
          </a:p>
        </p:txBody>
      </p:sp>
      <p:sp>
        <p:nvSpPr>
          <p:cNvPr id="257" name="TextShape 2"/>
          <p:cNvSpPr txBox="1"/>
          <p:nvPr/>
        </p:nvSpPr>
        <p:spPr>
          <a:xfrm>
            <a:off x="457200" y="1600200"/>
            <a:ext cx="8229240" cy="4525560"/>
          </a:xfrm>
          <a:prstGeom prst="rect">
            <a:avLst/>
          </a:prstGeom>
          <a:gradFill rotWithShape="0">
            <a:gsLst>
              <a:gs pos="0">
                <a:srgbClr val="e3fbc2"/>
              </a:gs>
              <a:gs pos="100000">
                <a:srgbClr val="f4ffe6"/>
              </a:gs>
            </a:gsLst>
            <a:lin ang="16200000"/>
          </a:gradFill>
          <a:ln w="9360">
            <a:solidFill>
              <a:srgbClr val="98b855"/>
            </a:solidFill>
            <a:round/>
          </a:ln>
        </p:spPr>
        <p:txBody>
          <a:bodyPr>
            <a:normAutofit/>
          </a:bodyPr>
          <a:p>
            <a:pPr algn="just">
              <a:lnSpc>
                <a:spcPct val="100000"/>
              </a:lnSpc>
              <a:spcBef>
                <a:spcPts val="641"/>
              </a:spcBef>
            </a:pPr>
            <a:r>
              <a:rPr b="1" lang="en-US" sz="3200" spc="-1" strike="noStrike">
                <a:solidFill>
                  <a:srgbClr val="000000"/>
                </a:solidFill>
                <a:latin typeface="Times New Roman"/>
              </a:rPr>
              <a:t>newval  :=  oldval + 12           </a:t>
            </a:r>
            <a:endParaRPr b="0" lang="en-US" sz="3200" spc="-1" strike="noStrike">
              <a:solidFill>
                <a:srgbClr val="000000"/>
              </a:solidFill>
              <a:latin typeface="Calibri"/>
            </a:endParaRPr>
          </a:p>
          <a:p>
            <a:pPr algn="just">
              <a:lnSpc>
                <a:spcPct val="100000"/>
              </a:lnSpc>
              <a:spcBef>
                <a:spcPts val="641"/>
              </a:spcBef>
            </a:pPr>
            <a:r>
              <a:rPr b="1" lang="en-US" sz="3200" spc="-1" strike="noStrike">
                <a:solidFill>
                  <a:srgbClr val="000000"/>
                </a:solidFill>
                <a:latin typeface="Times New Roman"/>
              </a:rPr>
              <a:t> </a:t>
            </a:r>
            <a:r>
              <a:rPr b="1" lang="en-US" sz="3200" spc="-1" strike="noStrike">
                <a:solidFill>
                  <a:srgbClr val="000000"/>
                </a:solidFill>
                <a:latin typeface="Times New Roman"/>
              </a:rPr>
              <a:t>Tokens: </a:t>
            </a:r>
            <a:r>
              <a:rPr b="0" lang="en-US" sz="3200" spc="-1" strike="noStrike">
                <a:solidFill>
                  <a:srgbClr val="000000"/>
                </a:solidFill>
                <a:latin typeface="Times New Roman"/>
              </a:rPr>
              <a:t>    </a:t>
            </a:r>
            <a:endParaRPr b="0" lang="en-US" sz="3200" spc="-1" strike="noStrike">
              <a:solidFill>
                <a:srgbClr val="000000"/>
              </a:solidFill>
              <a:latin typeface="Calibri"/>
            </a:endParaRPr>
          </a:p>
          <a:p>
            <a:pPr lvl="1" marL="399960" algn="just">
              <a:lnSpc>
                <a:spcPct val="100000"/>
              </a:lnSpc>
              <a:spcBef>
                <a:spcPts val="561"/>
              </a:spcBef>
              <a:buClr>
                <a:srgbClr val="ff0000"/>
              </a:buClr>
              <a:buFont typeface="Wingdings" charset="2"/>
              <a:buChar char=""/>
            </a:pPr>
            <a:r>
              <a:rPr b="0" lang="en-US" sz="2800" spc="-1" strike="noStrike">
                <a:solidFill>
                  <a:srgbClr val="ff0000"/>
                </a:solidFill>
                <a:latin typeface="Times New Roman"/>
              </a:rPr>
              <a:t>newval   </a:t>
            </a:r>
            <a:r>
              <a:rPr b="0" lang="en-US" sz="2800" spc="-1" strike="noStrike">
                <a:solidFill>
                  <a:srgbClr val="0070c0"/>
                </a:solidFill>
                <a:latin typeface="Times New Roman"/>
              </a:rPr>
              <a:t>Identifier</a:t>
            </a:r>
            <a:endParaRPr b="0" lang="en-US" sz="2800" spc="-1" strike="noStrike">
              <a:solidFill>
                <a:srgbClr val="000000"/>
              </a:solidFill>
              <a:latin typeface="Calibri"/>
            </a:endParaRPr>
          </a:p>
          <a:p>
            <a:pPr lvl="1" marL="399960" algn="just">
              <a:lnSpc>
                <a:spcPct val="100000"/>
              </a:lnSpc>
              <a:spcBef>
                <a:spcPts val="561"/>
              </a:spcBef>
              <a:buClr>
                <a:srgbClr val="ff0000"/>
              </a:buClr>
              <a:buFont typeface="Wingdings" charset="2"/>
              <a:buChar char=""/>
            </a:pPr>
            <a:r>
              <a:rPr b="0" lang="en-US" sz="2800" spc="-1" strike="noStrike">
                <a:solidFill>
                  <a:srgbClr val="ff0000"/>
                </a:solidFill>
                <a:latin typeface="Times New Roman"/>
              </a:rPr>
              <a:t> </a:t>
            </a:r>
            <a:r>
              <a:rPr b="0" lang="en-US" sz="2800" spc="-1" strike="noStrike">
                <a:solidFill>
                  <a:srgbClr val="ff0000"/>
                </a:solidFill>
                <a:latin typeface="Times New Roman"/>
              </a:rPr>
              <a:t>=            </a:t>
            </a:r>
            <a:r>
              <a:rPr b="0" lang="en-US" sz="2800" spc="-1" strike="noStrike">
                <a:solidFill>
                  <a:srgbClr val="0070c0"/>
                </a:solidFill>
                <a:latin typeface="Times New Roman"/>
              </a:rPr>
              <a:t>Assignment operator</a:t>
            </a:r>
            <a:endParaRPr b="0" lang="en-US" sz="2800" spc="-1" strike="noStrike">
              <a:solidFill>
                <a:srgbClr val="000000"/>
              </a:solidFill>
              <a:latin typeface="Calibri"/>
            </a:endParaRPr>
          </a:p>
          <a:p>
            <a:pPr lvl="1" marL="399960" algn="just">
              <a:lnSpc>
                <a:spcPct val="100000"/>
              </a:lnSpc>
              <a:spcBef>
                <a:spcPts val="561"/>
              </a:spcBef>
              <a:buClr>
                <a:srgbClr val="ff0000"/>
              </a:buClr>
              <a:buFont typeface="Wingdings" charset="2"/>
              <a:buChar char=""/>
            </a:pPr>
            <a:r>
              <a:rPr b="0" lang="en-US" sz="2800" spc="-1" strike="noStrike">
                <a:solidFill>
                  <a:srgbClr val="ff0000"/>
                </a:solidFill>
                <a:latin typeface="Times New Roman"/>
              </a:rPr>
              <a:t>oldval     </a:t>
            </a:r>
            <a:r>
              <a:rPr b="0" lang="en-US" sz="2800" spc="-1" strike="noStrike">
                <a:solidFill>
                  <a:srgbClr val="0070c0"/>
                </a:solidFill>
                <a:latin typeface="Times New Roman"/>
              </a:rPr>
              <a:t>Identifier</a:t>
            </a:r>
            <a:endParaRPr b="0" lang="en-US" sz="2800" spc="-1" strike="noStrike">
              <a:solidFill>
                <a:srgbClr val="000000"/>
              </a:solidFill>
              <a:latin typeface="Calibri"/>
            </a:endParaRPr>
          </a:p>
          <a:p>
            <a:pPr lvl="1" marL="399960" algn="just">
              <a:lnSpc>
                <a:spcPct val="100000"/>
              </a:lnSpc>
              <a:spcBef>
                <a:spcPts val="561"/>
              </a:spcBef>
              <a:buClr>
                <a:srgbClr val="ff0000"/>
              </a:buClr>
              <a:buFont typeface="Wingdings" charset="2"/>
              <a:buChar char=""/>
            </a:pPr>
            <a:r>
              <a:rPr b="0" lang="en-US" sz="2800" spc="-1" strike="noStrike">
                <a:solidFill>
                  <a:srgbClr val="ff0000"/>
                </a:solidFill>
                <a:latin typeface="Times New Roman"/>
              </a:rPr>
              <a:t>+             </a:t>
            </a:r>
            <a:r>
              <a:rPr b="0" lang="en-US" sz="2800" spc="-1" strike="noStrike">
                <a:solidFill>
                  <a:srgbClr val="0070c0"/>
                </a:solidFill>
                <a:latin typeface="Times New Roman"/>
              </a:rPr>
              <a:t>Add operator</a:t>
            </a:r>
            <a:endParaRPr b="0" lang="en-US" sz="2800" spc="-1" strike="noStrike">
              <a:solidFill>
                <a:srgbClr val="000000"/>
              </a:solidFill>
              <a:latin typeface="Calibri"/>
            </a:endParaRPr>
          </a:p>
          <a:p>
            <a:pPr lvl="1" marL="399960" algn="just">
              <a:lnSpc>
                <a:spcPct val="100000"/>
              </a:lnSpc>
              <a:spcBef>
                <a:spcPts val="561"/>
              </a:spcBef>
              <a:buClr>
                <a:srgbClr val="ff0000"/>
              </a:buClr>
              <a:buFont typeface="Wingdings" charset="2"/>
              <a:buChar char=""/>
            </a:pPr>
            <a:r>
              <a:rPr b="0" lang="en-US" sz="2800" spc="-1" strike="noStrike">
                <a:solidFill>
                  <a:srgbClr val="ff0000"/>
                </a:solidFill>
                <a:latin typeface="Times New Roman"/>
              </a:rPr>
              <a:t>12           </a:t>
            </a:r>
            <a:r>
              <a:rPr b="0" lang="en-US" sz="2800" spc="-1" strike="noStrike">
                <a:solidFill>
                  <a:srgbClr val="0070c0"/>
                </a:solidFill>
                <a:latin typeface="Times New Roman"/>
              </a:rPr>
              <a:t>Number   (Constant)</a:t>
            </a:r>
            <a:endParaRPr b="0" lang="en-US" sz="2800" spc="-1" strike="noStrike">
              <a:solidFill>
                <a:srgbClr val="000000"/>
              </a:solidFill>
              <a:latin typeface="Calibri"/>
            </a:endParaRPr>
          </a:p>
          <a:p>
            <a:pPr algn="just">
              <a:lnSpc>
                <a:spcPct val="100000"/>
              </a:lnSpc>
              <a:spcBef>
                <a:spcPts val="641"/>
              </a:spcBef>
            </a:pPr>
            <a:r>
              <a:rPr b="0" lang="en-US" sz="3200" spc="-1" strike="noStrike">
                <a:solidFill>
                  <a:srgbClr val="000000"/>
                </a:solidFill>
                <a:latin typeface="Times New Roman"/>
              </a:rPr>
              <a:t>Lexical analyzer truncates white spaces and also removes errors.      </a:t>
            </a:r>
            <a:endParaRPr b="0" lang="en-US" sz="3200" spc="-1" strike="noStrike">
              <a:solidFill>
                <a:srgbClr val="000000"/>
              </a:solidFill>
              <a:latin typeface="Calibri"/>
            </a:endParaRPr>
          </a:p>
        </p:txBody>
      </p:sp>
      <p:sp>
        <p:nvSpPr>
          <p:cNvPr id="258" name="TextShape 3"/>
          <p:cNvSpPr txBox="1"/>
          <p:nvPr/>
        </p:nvSpPr>
        <p:spPr>
          <a:xfrm>
            <a:off x="6553080" y="6356520"/>
            <a:ext cx="2133360" cy="364680"/>
          </a:xfrm>
          <a:prstGeom prst="rect">
            <a:avLst/>
          </a:prstGeom>
          <a:noFill/>
          <a:ln>
            <a:noFill/>
          </a:ln>
        </p:spPr>
        <p:txBody>
          <a:bodyPr anchor="ctr"/>
          <a:p>
            <a:pPr algn="r">
              <a:lnSpc>
                <a:spcPct val="100000"/>
              </a:lnSpc>
            </a:pPr>
            <a:fld id="{E83BE2B4-FFC2-4A33-A028-F3D4576AF88D}"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126" dur="indefinite" restart="never" nodeType="tmRoot">
          <p:childTnLst>
            <p:seq>
              <p:cTn id="127" dur="indefinite" nodeType="mainSeq">
                <p:childTnLst>
                  <p:par>
                    <p:cTn id="128" fill="hold">
                      <p:stCondLst>
                        <p:cond delay="indefinite"/>
                      </p:stCondLst>
                      <p:childTnLst>
                        <p:par>
                          <p:cTn id="129" fill="hold">
                            <p:stCondLst>
                              <p:cond delay="0"/>
                            </p:stCondLst>
                            <p:childTnLst>
                              <p:par>
                                <p:cTn id="130" nodeType="clickEffect" fill="hold" presetClass="entr" presetID="3" presetSubtype="10">
                                  <p:stCondLst>
                                    <p:cond delay="0"/>
                                  </p:stCondLst>
                                  <p:childTnLst>
                                    <p:set>
                                      <p:cBhvr>
                                        <p:cTn id="131" dur="1" fill="hold">
                                          <p:stCondLst>
                                            <p:cond delay="0"/>
                                          </p:stCondLst>
                                        </p:cTn>
                                        <p:tgtEl>
                                          <p:spTgt spid="257">
                                            <p:txEl>
                                              <p:pRg st="0" end="0"/>
                                            </p:txEl>
                                          </p:spTgt>
                                        </p:tgtEl>
                                        <p:attrNameLst>
                                          <p:attrName>style.visibility</p:attrName>
                                        </p:attrNameLst>
                                      </p:cBhvr>
                                      <p:to>
                                        <p:strVal val="visible"/>
                                      </p:to>
                                    </p:set>
                                    <p:animEffect filter="blinds(horizontal)" transition="in">
                                      <p:cBhvr additive="repl">
                                        <p:cTn id="132" dur="500"/>
                                        <p:tgtEl>
                                          <p:spTgt spid="257">
                                            <p:txEl>
                                              <p:pRg st="0" end="0"/>
                                            </p:txEl>
                                          </p:spTgt>
                                        </p:tgtEl>
                                      </p:cBhvr>
                                    </p:animEffec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3" presetSubtype="10">
                                  <p:stCondLst>
                                    <p:cond delay="0"/>
                                  </p:stCondLst>
                                  <p:childTnLst>
                                    <p:set>
                                      <p:cBhvr>
                                        <p:cTn id="136" dur="1" fill="hold">
                                          <p:stCondLst>
                                            <p:cond delay="0"/>
                                          </p:stCondLst>
                                        </p:cTn>
                                        <p:tgtEl>
                                          <p:spTgt spid="257">
                                            <p:txEl>
                                              <p:pRg st="1" end="1"/>
                                            </p:txEl>
                                          </p:spTgt>
                                        </p:tgtEl>
                                        <p:attrNameLst>
                                          <p:attrName>style.visibility</p:attrName>
                                        </p:attrNameLst>
                                      </p:cBhvr>
                                      <p:to>
                                        <p:strVal val="visible"/>
                                      </p:to>
                                    </p:set>
                                    <p:animEffect filter="blinds(horizontal)" transition="in">
                                      <p:cBhvr additive="repl">
                                        <p:cTn id="137" dur="500"/>
                                        <p:tgtEl>
                                          <p:spTgt spid="257">
                                            <p:txEl>
                                              <p:pRg st="1" end="1"/>
                                            </p:txEl>
                                          </p:spTgt>
                                        </p:tgtEl>
                                      </p:cBhvr>
                                    </p:animEffect>
                                  </p:childTnLst>
                                </p:cTn>
                              </p:par>
                              <p:par>
                                <p:cTn id="138" nodeType="withEffect" fill="hold" presetClass="entr" presetID="3" presetSubtype="10">
                                  <p:stCondLst>
                                    <p:cond delay="0"/>
                                  </p:stCondLst>
                                  <p:childTnLst>
                                    <p:set>
                                      <p:cBhvr>
                                        <p:cTn id="139" dur="1" fill="hold">
                                          <p:stCondLst>
                                            <p:cond delay="0"/>
                                          </p:stCondLst>
                                        </p:cTn>
                                        <p:tgtEl>
                                          <p:spTgt spid="257">
                                            <p:txEl>
                                              <p:pRg st="2" end="2"/>
                                            </p:txEl>
                                          </p:spTgt>
                                        </p:tgtEl>
                                        <p:attrNameLst>
                                          <p:attrName>style.visibility</p:attrName>
                                        </p:attrNameLst>
                                      </p:cBhvr>
                                      <p:to>
                                        <p:strVal val="visible"/>
                                      </p:to>
                                    </p:set>
                                    <p:animEffect filter="blinds(horizontal)" transition="in">
                                      <p:cBhvr additive="repl">
                                        <p:cTn id="140" dur="500"/>
                                        <p:tgtEl>
                                          <p:spTgt spid="257">
                                            <p:txEl>
                                              <p:pRg st="2" end="2"/>
                                            </p:txEl>
                                          </p:spTgt>
                                        </p:tgtEl>
                                      </p:cBhvr>
                                    </p:animEffect>
                                  </p:childTnLst>
                                </p:cTn>
                              </p:par>
                              <p:par>
                                <p:cTn id="141" nodeType="withEffect" fill="hold" presetClass="entr" presetID="3" presetSubtype="10">
                                  <p:stCondLst>
                                    <p:cond delay="0"/>
                                  </p:stCondLst>
                                  <p:childTnLst>
                                    <p:set>
                                      <p:cBhvr>
                                        <p:cTn id="142" dur="1" fill="hold">
                                          <p:stCondLst>
                                            <p:cond delay="0"/>
                                          </p:stCondLst>
                                        </p:cTn>
                                        <p:tgtEl>
                                          <p:spTgt spid="257">
                                            <p:txEl>
                                              <p:pRg st="3" end="3"/>
                                            </p:txEl>
                                          </p:spTgt>
                                        </p:tgtEl>
                                        <p:attrNameLst>
                                          <p:attrName>style.visibility</p:attrName>
                                        </p:attrNameLst>
                                      </p:cBhvr>
                                      <p:to>
                                        <p:strVal val="visible"/>
                                      </p:to>
                                    </p:set>
                                    <p:animEffect filter="blinds(horizontal)" transition="in">
                                      <p:cBhvr additive="repl">
                                        <p:cTn id="143" dur="500"/>
                                        <p:tgtEl>
                                          <p:spTgt spid="257">
                                            <p:txEl>
                                              <p:pRg st="3" end="3"/>
                                            </p:txEl>
                                          </p:spTgt>
                                        </p:tgtEl>
                                      </p:cBhvr>
                                    </p:animEffect>
                                  </p:childTnLst>
                                </p:cTn>
                              </p:par>
                              <p:par>
                                <p:cTn id="144" nodeType="withEffect" fill="hold" presetClass="entr" presetID="3" presetSubtype="10">
                                  <p:stCondLst>
                                    <p:cond delay="0"/>
                                  </p:stCondLst>
                                  <p:childTnLst>
                                    <p:set>
                                      <p:cBhvr>
                                        <p:cTn id="145" dur="1" fill="hold">
                                          <p:stCondLst>
                                            <p:cond delay="0"/>
                                          </p:stCondLst>
                                        </p:cTn>
                                        <p:tgtEl>
                                          <p:spTgt spid="257">
                                            <p:txEl>
                                              <p:pRg st="4" end="4"/>
                                            </p:txEl>
                                          </p:spTgt>
                                        </p:tgtEl>
                                        <p:attrNameLst>
                                          <p:attrName>style.visibility</p:attrName>
                                        </p:attrNameLst>
                                      </p:cBhvr>
                                      <p:to>
                                        <p:strVal val="visible"/>
                                      </p:to>
                                    </p:set>
                                    <p:animEffect filter="blinds(horizontal)" transition="in">
                                      <p:cBhvr additive="repl">
                                        <p:cTn id="146" dur="500"/>
                                        <p:tgtEl>
                                          <p:spTgt spid="257">
                                            <p:txEl>
                                              <p:pRg st="4" end="4"/>
                                            </p:txEl>
                                          </p:spTgt>
                                        </p:tgtEl>
                                      </p:cBhvr>
                                    </p:animEffect>
                                  </p:childTnLst>
                                </p:cTn>
                              </p:par>
                              <p:par>
                                <p:cTn id="147" nodeType="withEffect" fill="hold" presetClass="entr" presetID="3" presetSubtype="10">
                                  <p:stCondLst>
                                    <p:cond delay="0"/>
                                  </p:stCondLst>
                                  <p:childTnLst>
                                    <p:set>
                                      <p:cBhvr>
                                        <p:cTn id="148" dur="1" fill="hold">
                                          <p:stCondLst>
                                            <p:cond delay="0"/>
                                          </p:stCondLst>
                                        </p:cTn>
                                        <p:tgtEl>
                                          <p:spTgt spid="257">
                                            <p:txEl>
                                              <p:pRg st="5" end="5"/>
                                            </p:txEl>
                                          </p:spTgt>
                                        </p:tgtEl>
                                        <p:attrNameLst>
                                          <p:attrName>style.visibility</p:attrName>
                                        </p:attrNameLst>
                                      </p:cBhvr>
                                      <p:to>
                                        <p:strVal val="visible"/>
                                      </p:to>
                                    </p:set>
                                    <p:animEffect filter="blinds(horizontal)" transition="in">
                                      <p:cBhvr additive="repl">
                                        <p:cTn id="149" dur="500"/>
                                        <p:tgtEl>
                                          <p:spTgt spid="257">
                                            <p:txEl>
                                              <p:pRg st="5" end="5"/>
                                            </p:txEl>
                                          </p:spTgt>
                                        </p:tgtEl>
                                      </p:cBhvr>
                                    </p:animEffect>
                                  </p:childTnLst>
                                </p:cTn>
                              </p:par>
                              <p:par>
                                <p:cTn id="150" nodeType="withEffect" fill="hold" presetClass="entr" presetID="3" presetSubtype="10">
                                  <p:stCondLst>
                                    <p:cond delay="0"/>
                                  </p:stCondLst>
                                  <p:childTnLst>
                                    <p:set>
                                      <p:cBhvr>
                                        <p:cTn id="151" dur="1" fill="hold">
                                          <p:stCondLst>
                                            <p:cond delay="0"/>
                                          </p:stCondLst>
                                        </p:cTn>
                                        <p:tgtEl>
                                          <p:spTgt spid="257">
                                            <p:txEl>
                                              <p:pRg st="6" end="6"/>
                                            </p:txEl>
                                          </p:spTgt>
                                        </p:tgtEl>
                                        <p:attrNameLst>
                                          <p:attrName>style.visibility</p:attrName>
                                        </p:attrNameLst>
                                      </p:cBhvr>
                                      <p:to>
                                        <p:strVal val="visible"/>
                                      </p:to>
                                    </p:set>
                                    <p:animEffect filter="blinds(horizontal)" transition="in">
                                      <p:cBhvr additive="repl">
                                        <p:cTn id="152" dur="500"/>
                                        <p:tgtEl>
                                          <p:spTgt spid="257">
                                            <p:txEl>
                                              <p:pRg st="6" end="6"/>
                                            </p:txEl>
                                          </p:spTgt>
                                        </p:tgtEl>
                                      </p:cBhvr>
                                    </p:animEffec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3" presetSubtype="10">
                                  <p:stCondLst>
                                    <p:cond delay="0"/>
                                  </p:stCondLst>
                                  <p:childTnLst>
                                    <p:set>
                                      <p:cBhvr>
                                        <p:cTn id="156" dur="1" fill="hold">
                                          <p:stCondLst>
                                            <p:cond delay="0"/>
                                          </p:stCondLst>
                                        </p:cTn>
                                        <p:tgtEl>
                                          <p:spTgt spid="257">
                                            <p:txEl>
                                              <p:pRg st="7" end="7"/>
                                            </p:txEl>
                                          </p:spTgt>
                                        </p:tgtEl>
                                        <p:attrNameLst>
                                          <p:attrName>style.visibility</p:attrName>
                                        </p:attrNameLst>
                                      </p:cBhvr>
                                      <p:to>
                                        <p:strVal val="visible"/>
                                      </p:to>
                                    </p:set>
                                    <p:animEffect filter="blinds(horizontal)" transition="in">
                                      <p:cBhvr additive="repl">
                                        <p:cTn id="157" dur="500"/>
                                        <p:tgtEl>
                                          <p:spTgt spid="257">
                                            <p:txEl>
                                              <p:pRg st="7" end="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9" name="Picture 4" descr=""/>
          <p:cNvPicPr/>
          <p:nvPr/>
        </p:nvPicPr>
        <p:blipFill>
          <a:blip r:embed="rId1"/>
          <a:stretch/>
        </p:blipFill>
        <p:spPr>
          <a:xfrm>
            <a:off x="0" y="0"/>
            <a:ext cx="9143640" cy="6857640"/>
          </a:xfrm>
          <a:prstGeom prst="rect">
            <a:avLst/>
          </a:prstGeom>
          <a:ln>
            <a:noFill/>
          </a:ln>
        </p:spPr>
      </p:pic>
      <p:sp>
        <p:nvSpPr>
          <p:cNvPr id="260" name="TextShape 1"/>
          <p:cNvSpPr txBox="1"/>
          <p:nvPr/>
        </p:nvSpPr>
        <p:spPr>
          <a:xfrm>
            <a:off x="6553080" y="6356520"/>
            <a:ext cx="2133360" cy="364680"/>
          </a:xfrm>
          <a:prstGeom prst="rect">
            <a:avLst/>
          </a:prstGeom>
          <a:noFill/>
          <a:ln>
            <a:noFill/>
          </a:ln>
        </p:spPr>
        <p:txBody>
          <a:bodyPr anchor="ctr"/>
          <a:p>
            <a:pPr algn="r">
              <a:lnSpc>
                <a:spcPct val="100000"/>
              </a:lnSpc>
            </a:pPr>
            <a:fld id="{C7D468D7-57AD-4446-88DE-62E5CC7DDD8C}"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457200" y="274680"/>
            <a:ext cx="8229240" cy="867960"/>
          </a:xfrm>
          <a:prstGeom prst="rect">
            <a:avLst/>
          </a:prstGeom>
          <a:gradFill rotWithShape="0">
            <a:gsLst>
              <a:gs pos="0">
                <a:srgbClr val="d9caee"/>
              </a:gs>
              <a:gs pos="100000">
                <a:srgbClr val="f1eaf8"/>
              </a:gs>
            </a:gsLst>
            <a:lin ang="16200000"/>
          </a:gradFill>
          <a:ln w="9360">
            <a:solidFill>
              <a:srgbClr val="7d5fa0"/>
            </a:solidFill>
            <a:round/>
          </a:ln>
        </p:spPr>
        <p:txBody>
          <a:bodyPr anchor="ctr"/>
          <a:p>
            <a:pPr algn="ctr">
              <a:lnSpc>
                <a:spcPct val="100000"/>
              </a:lnSpc>
            </a:pPr>
            <a:r>
              <a:rPr b="0" lang="en-US" sz="4400" spc="-1" strike="noStrike">
                <a:solidFill>
                  <a:srgbClr val="000000"/>
                </a:solidFill>
                <a:latin typeface="Calibri"/>
              </a:rPr>
              <a:t>Phase-2: Syntax Analysis</a:t>
            </a:r>
            <a:endParaRPr b="0" lang="en-US" sz="4400" spc="-1" strike="noStrike">
              <a:solidFill>
                <a:srgbClr val="000000"/>
              </a:solidFill>
              <a:latin typeface="Calibri"/>
            </a:endParaRPr>
          </a:p>
        </p:txBody>
      </p:sp>
      <p:sp>
        <p:nvSpPr>
          <p:cNvPr id="262" name="TextShape 2"/>
          <p:cNvSpPr txBox="1"/>
          <p:nvPr/>
        </p:nvSpPr>
        <p:spPr>
          <a:xfrm>
            <a:off x="457200" y="1600200"/>
            <a:ext cx="8229240" cy="4525560"/>
          </a:xfrm>
          <a:prstGeom prst="rect">
            <a:avLst/>
          </a:prstGeom>
          <a:gradFill rotWithShape="0">
            <a:gsLst>
              <a:gs pos="0">
                <a:srgbClr val="bfecff"/>
              </a:gs>
              <a:gs pos="100000">
                <a:srgbClr val="e6f7ff"/>
              </a:gs>
            </a:gsLst>
            <a:lin ang="16200000"/>
          </a:gradFill>
          <a:ln w="9360">
            <a:solidFill>
              <a:srgbClr val="46aac4"/>
            </a:solidFill>
            <a:round/>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Times New Roman"/>
              </a:rPr>
              <a:t>Also called </a:t>
            </a:r>
            <a:r>
              <a:rPr b="1" lang="en-US" sz="3200" spc="-1" strike="noStrike">
                <a:solidFill>
                  <a:srgbClr val="000000"/>
                </a:solidFill>
                <a:latin typeface="Times New Roman"/>
              </a:rPr>
              <a:t>Parsing or Tokenizing</a:t>
            </a:r>
            <a:r>
              <a:rPr b="0" lang="en-US" sz="3200" spc="-1" strike="noStrike">
                <a:solidFill>
                  <a:srgbClr val="000000"/>
                </a:solidFill>
                <a:latin typeface="Times New Roman"/>
              </a:rPr>
              <a:t>.</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Times New Roman"/>
              </a:rPr>
              <a:t>The parser uses the first components of the tokens produced by the lexical analyzer to create a tree-like intermediate representation that depicts the grammatical structure of the token stream.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Times New Roman"/>
              </a:rPr>
              <a:t>A typical representation is a </a:t>
            </a:r>
            <a:r>
              <a:rPr b="0" lang="en-US" sz="3200" spc="-1" strike="noStrike" u="sng">
                <a:solidFill>
                  <a:srgbClr val="000000"/>
                </a:solidFill>
                <a:uFillTx/>
                <a:latin typeface="Times New Roman"/>
              </a:rPr>
              <a:t>syntax tree</a:t>
            </a:r>
            <a:r>
              <a:rPr b="0" lang="en-US" sz="3200" spc="-1" strike="noStrike">
                <a:solidFill>
                  <a:srgbClr val="000000"/>
                </a:solidFill>
                <a:latin typeface="Times New Roman"/>
              </a:rPr>
              <a:t> in which each interior node represents an operation and the children of the node represent the arguments of the operation</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263" name="TextShape 3"/>
          <p:cNvSpPr txBox="1"/>
          <p:nvPr/>
        </p:nvSpPr>
        <p:spPr>
          <a:xfrm>
            <a:off x="6553080" y="6356520"/>
            <a:ext cx="2133360" cy="364680"/>
          </a:xfrm>
          <a:prstGeom prst="rect">
            <a:avLst/>
          </a:prstGeom>
          <a:noFill/>
          <a:ln>
            <a:noFill/>
          </a:ln>
        </p:spPr>
        <p:txBody>
          <a:bodyPr anchor="ctr"/>
          <a:p>
            <a:pPr algn="r">
              <a:lnSpc>
                <a:spcPct val="100000"/>
              </a:lnSpc>
            </a:pPr>
            <a:fld id="{67A7BF50-B425-430D-8313-9964D6B6E66D}"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latin typeface="Times New Roman"/>
              </a:rPr>
              <a:t>Compiler Design 40306</a:t>
            </a:r>
            <a:endParaRPr b="0" lang="en-IN" sz="1200" spc="-1" strike="noStrike">
              <a:latin typeface="Times New Roman"/>
            </a:endParaRPr>
          </a:p>
        </p:txBody>
      </p:sp>
      <p:sp>
        <p:nvSpPr>
          <p:cNvPr id="265" name="TextShape 2"/>
          <p:cNvSpPr txBox="1"/>
          <p:nvPr/>
        </p:nvSpPr>
        <p:spPr>
          <a:xfrm>
            <a:off x="6553080" y="6356520"/>
            <a:ext cx="2133360" cy="364680"/>
          </a:xfrm>
          <a:prstGeom prst="rect">
            <a:avLst/>
          </a:prstGeom>
          <a:noFill/>
          <a:ln>
            <a:noFill/>
          </a:ln>
        </p:spPr>
        <p:txBody>
          <a:bodyPr anchor="ctr"/>
          <a:p>
            <a:pPr algn="r">
              <a:lnSpc>
                <a:spcPct val="100000"/>
              </a:lnSpc>
            </a:pPr>
            <a:fld id="{C4E60CA6-5C2B-48CD-8DE8-3819AF554C84}" type="slidenum">
              <a:rPr b="0" lang="en-IN" sz="1200" spc="-1" strike="noStrike">
                <a:solidFill>
                  <a:srgbClr val="8b8b8b"/>
                </a:solidFill>
                <a:latin typeface="Times New Roman"/>
              </a:rPr>
              <a:t>&lt;number&gt;</a:t>
            </a:fld>
            <a:endParaRPr b="0" lang="en-IN" sz="1200" spc="-1" strike="noStrike">
              <a:latin typeface="Times New Roman"/>
            </a:endParaRPr>
          </a:p>
        </p:txBody>
      </p:sp>
      <p:sp>
        <p:nvSpPr>
          <p:cNvPr id="266" name="TextShape 3"/>
          <p:cNvSpPr txBox="1"/>
          <p:nvPr/>
        </p:nvSpPr>
        <p:spPr>
          <a:xfrm>
            <a:off x="457200" y="274680"/>
            <a:ext cx="8229240" cy="796680"/>
          </a:xfrm>
          <a:prstGeom prst="rect">
            <a:avLst/>
          </a:prstGeom>
          <a:gradFill rotWithShape="0">
            <a:gsLst>
              <a:gs pos="0">
                <a:srgbClr val="ffc1be"/>
              </a:gs>
              <a:gs pos="100000">
                <a:srgbClr val="ffe5e5"/>
              </a:gs>
            </a:gsLst>
            <a:lin ang="16200000"/>
          </a:gradFill>
          <a:ln w="9360">
            <a:solidFill>
              <a:srgbClr val="be4b48"/>
            </a:solidFill>
            <a:round/>
          </a:ln>
        </p:spPr>
        <p:txBody>
          <a:bodyPr anchor="ctr"/>
          <a:p>
            <a:pPr algn="ctr">
              <a:lnSpc>
                <a:spcPct val="100000"/>
              </a:lnSpc>
            </a:pPr>
            <a:r>
              <a:rPr b="0" lang="en-US" sz="4400" spc="-1" strike="noStrike">
                <a:solidFill>
                  <a:srgbClr val="000000"/>
                </a:solidFill>
                <a:latin typeface="Calibri"/>
              </a:rPr>
              <a:t>Syntax Analyzer</a:t>
            </a:r>
            <a:endParaRPr b="0" lang="en-US" sz="4400" spc="-1" strike="noStrike">
              <a:solidFill>
                <a:srgbClr val="000000"/>
              </a:solidFill>
              <a:latin typeface="Calibri"/>
            </a:endParaRPr>
          </a:p>
        </p:txBody>
      </p:sp>
      <p:sp>
        <p:nvSpPr>
          <p:cNvPr id="267" name="TextShape 4"/>
          <p:cNvSpPr txBox="1"/>
          <p:nvPr/>
        </p:nvSpPr>
        <p:spPr>
          <a:xfrm>
            <a:off x="457200" y="1600200"/>
            <a:ext cx="8229240" cy="4525560"/>
          </a:xfrm>
          <a:prstGeom prst="rect">
            <a:avLst/>
          </a:prstGeom>
          <a:gradFill rotWithShape="0">
            <a:gsLst>
              <a:gs pos="0">
                <a:srgbClr val="e3fbc2"/>
              </a:gs>
              <a:gs pos="100000">
                <a:srgbClr val="f4ffe6"/>
              </a:gs>
            </a:gsLst>
            <a:lin ang="16200000"/>
          </a:gradFill>
          <a:ln w="9360">
            <a:solidFill>
              <a:srgbClr val="98b855"/>
            </a:solidFill>
            <a:round/>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syntax of a language is specified by a </a:t>
            </a:r>
            <a:r>
              <a:rPr b="1" lang="en-US" sz="3200" spc="-1" strike="noStrike">
                <a:solidFill>
                  <a:srgbClr val="ff0000"/>
                </a:solidFill>
                <a:latin typeface="Calibri"/>
              </a:rPr>
              <a:t>context free grammar</a:t>
            </a:r>
            <a:r>
              <a:rPr b="0" lang="en-US" sz="3200" spc="-1" strike="noStrike">
                <a:solidFill>
                  <a:srgbClr val="ff0000"/>
                </a:solidFill>
                <a:latin typeface="Calibri"/>
              </a:rPr>
              <a:t> (CFG).</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rules in a CFG are mostly </a:t>
            </a:r>
            <a:r>
              <a:rPr b="0" lang="en-US" sz="3200" spc="-1" strike="noStrike">
                <a:solidFill>
                  <a:srgbClr val="ff0000"/>
                </a:solidFill>
                <a:latin typeface="Calibri"/>
              </a:rPr>
              <a:t>recursive</a:t>
            </a: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syntax analyzer checks whether a given program satisfies the rules implied by a CFG or not.</a:t>
            </a:r>
            <a:endParaRPr b="0" lang="en-US" sz="32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If it satisfies, the syntax analyzer creates a parse tree for the given program.</a:t>
            </a:r>
            <a:endParaRPr b="0" lang="en-US" sz="2000" spc="-1" strike="noStrike">
              <a:solidFill>
                <a:srgbClr val="000000"/>
              </a:solidFill>
              <a:latin typeface="Calibri"/>
            </a:endParaRPr>
          </a:p>
          <a:p>
            <a:pPr>
              <a:lnSpc>
                <a:spcPct val="100000"/>
              </a:lnSpc>
              <a:spcBef>
                <a:spcPts val="641"/>
              </a:spcBef>
            </a:pPr>
            <a:endParaRPr b="0" lang="en-US" sz="20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Ex: </a:t>
            </a:r>
            <a:r>
              <a:rPr b="0" lang="en-US" sz="2000" spc="-1" strike="noStrike">
                <a:solidFill>
                  <a:srgbClr val="000000"/>
                </a:solidFill>
                <a:latin typeface="Calibri"/>
              </a:rPr>
              <a:t>We use BNF (Backus Naur Form) to specify a CFG</a:t>
            </a:r>
            <a:endParaRPr b="0" lang="en-US" sz="20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	</a:t>
            </a:r>
            <a:r>
              <a:rPr b="0" lang="en-US" sz="2000" spc="-1" strike="noStrike">
                <a:solidFill>
                  <a:srgbClr val="000000"/>
                </a:solidFill>
                <a:latin typeface="Calibri"/>
              </a:rPr>
              <a:t>assgstmt     -&gt;  identifier  := expression</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expression  -&gt;  identifier</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expression  -&gt;  number</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expression  -&gt;  expression  +  expression</a:t>
            </a:r>
            <a:endParaRPr b="0" lang="en-US" sz="2000" spc="-1" strike="noStrike">
              <a:solidFill>
                <a:srgbClr val="000000"/>
              </a:solidFill>
              <a:latin typeface="Calibri"/>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457200" y="274680"/>
            <a:ext cx="8229240" cy="939600"/>
          </a:xfrm>
          <a:prstGeom prst="rect">
            <a:avLst/>
          </a:prstGeom>
          <a:gradFill rotWithShape="0">
            <a:gsLst>
              <a:gs pos="0">
                <a:srgbClr val="bfecff"/>
              </a:gs>
              <a:gs pos="100000">
                <a:srgbClr val="e6f7ff"/>
              </a:gs>
            </a:gsLst>
            <a:lin ang="16200000"/>
          </a:gradFill>
          <a:ln w="9360">
            <a:solidFill>
              <a:srgbClr val="46aac4"/>
            </a:solidFill>
            <a:round/>
          </a:ln>
        </p:spPr>
        <p:txBody>
          <a:bodyPr anchor="ctr"/>
          <a:p>
            <a:pPr algn="ctr">
              <a:lnSpc>
                <a:spcPct val="100000"/>
              </a:lnSpc>
            </a:pPr>
            <a:r>
              <a:rPr b="0" lang="en-US" sz="4400" spc="-1" strike="noStrike">
                <a:solidFill>
                  <a:srgbClr val="000000"/>
                </a:solidFill>
                <a:latin typeface="Calibri"/>
              </a:rPr>
              <a:t>Example:</a:t>
            </a:r>
            <a:endParaRPr b="0" lang="en-US" sz="4400" spc="-1" strike="noStrike">
              <a:solidFill>
                <a:srgbClr val="000000"/>
              </a:solidFill>
              <a:latin typeface="Calibri"/>
            </a:endParaRPr>
          </a:p>
        </p:txBody>
      </p:sp>
      <p:pic>
        <p:nvPicPr>
          <p:cNvPr id="269" name="Content Placeholder 3" descr=""/>
          <p:cNvPicPr/>
          <p:nvPr/>
        </p:nvPicPr>
        <p:blipFill>
          <a:blip r:embed="rId1"/>
          <a:stretch/>
        </p:blipFill>
        <p:spPr>
          <a:xfrm>
            <a:off x="285840" y="1497600"/>
            <a:ext cx="8357760" cy="5267520"/>
          </a:xfrm>
          <a:prstGeom prst="rect">
            <a:avLst/>
          </a:prstGeom>
          <a:ln>
            <a:noFill/>
          </a:ln>
        </p:spPr>
      </p:pic>
      <p:sp>
        <p:nvSpPr>
          <p:cNvPr id="270" name="TextShape 2"/>
          <p:cNvSpPr txBox="1"/>
          <p:nvPr/>
        </p:nvSpPr>
        <p:spPr>
          <a:xfrm>
            <a:off x="6553080" y="6356520"/>
            <a:ext cx="2133360" cy="364680"/>
          </a:xfrm>
          <a:prstGeom prst="rect">
            <a:avLst/>
          </a:prstGeom>
          <a:noFill/>
          <a:ln>
            <a:noFill/>
          </a:ln>
        </p:spPr>
        <p:txBody>
          <a:bodyPr anchor="ctr"/>
          <a:p>
            <a:pPr algn="r">
              <a:lnSpc>
                <a:spcPct val="100000"/>
              </a:lnSpc>
            </a:pPr>
            <a:fld id="{DC15BC6D-3800-4744-A81C-9D847E22750F}"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71" name="TextShape 1"/>
          <p:cNvSpPr txBox="1"/>
          <p:nvPr/>
        </p:nvSpPr>
        <p:spPr>
          <a:xfrm>
            <a:off x="357120" y="357120"/>
            <a:ext cx="2642760" cy="5786280"/>
          </a:xfrm>
          <a:prstGeom prst="rect">
            <a:avLst/>
          </a:prstGeom>
          <a:gradFill rotWithShape="0">
            <a:gsLst>
              <a:gs pos="0">
                <a:srgbClr val="ffc1be"/>
              </a:gs>
              <a:gs pos="100000">
                <a:srgbClr val="ffe5e5"/>
              </a:gs>
            </a:gsLst>
            <a:lin ang="16200000"/>
          </a:gradFill>
          <a:ln w="9360">
            <a:solidFill>
              <a:srgbClr val="be4b48"/>
            </a:solidFill>
            <a:round/>
          </a:ln>
        </p:spPr>
        <p:txBody>
          <a:bodyPr anchor="ctr">
            <a:normAutofit/>
          </a:bodyPr>
          <a:p>
            <a:pPr algn="ctr">
              <a:lnSpc>
                <a:spcPct val="100000"/>
              </a:lnSpc>
            </a:pPr>
            <a:r>
              <a:rPr b="1" lang="en-US" sz="4400" spc="-1" strike="noStrike">
                <a:solidFill>
                  <a:srgbClr val="000000"/>
                </a:solidFill>
                <a:latin typeface="Calibri"/>
              </a:rPr>
              <a:t>The Analysis-Synthesis Model</a:t>
            </a:r>
            <a:endParaRPr b="0" lang="en-US" sz="4400" spc="-1" strike="noStrike">
              <a:solidFill>
                <a:srgbClr val="000000"/>
              </a:solidFill>
              <a:latin typeface="Calibri"/>
            </a:endParaRPr>
          </a:p>
        </p:txBody>
      </p:sp>
      <p:pic>
        <p:nvPicPr>
          <p:cNvPr id="272" name="Picture 4" descr=""/>
          <p:cNvPicPr/>
          <p:nvPr/>
        </p:nvPicPr>
        <p:blipFill>
          <a:blip r:embed="rId1"/>
          <a:stretch/>
        </p:blipFill>
        <p:spPr>
          <a:xfrm>
            <a:off x="3714840" y="357120"/>
            <a:ext cx="4909680" cy="6214680"/>
          </a:xfrm>
          <a:prstGeom prst="rect">
            <a:avLst/>
          </a:prstGeom>
          <a:ln w="9360">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457200" y="274680"/>
            <a:ext cx="8229240" cy="939600"/>
          </a:xfrm>
          <a:prstGeom prst="rect">
            <a:avLst/>
          </a:prstGeom>
          <a:gradFill rotWithShape="0">
            <a:gsLst>
              <a:gs pos="0">
                <a:srgbClr val="d9caee"/>
              </a:gs>
              <a:gs pos="100000">
                <a:srgbClr val="f1eaf8"/>
              </a:gs>
            </a:gsLst>
            <a:lin ang="16200000"/>
          </a:gradFill>
          <a:ln w="9360">
            <a:solidFill>
              <a:srgbClr val="7d5fa0"/>
            </a:solidFill>
            <a:round/>
          </a:ln>
        </p:spPr>
        <p:txBody>
          <a:bodyPr anchor="ctr"/>
          <a:p>
            <a:pPr algn="ctr">
              <a:lnSpc>
                <a:spcPct val="100000"/>
              </a:lnSpc>
            </a:pPr>
            <a:r>
              <a:rPr b="0" lang="en-US" sz="4400" spc="-1" strike="noStrike">
                <a:solidFill>
                  <a:srgbClr val="000000"/>
                </a:solidFill>
                <a:latin typeface="Calibri"/>
              </a:rPr>
              <a:t>Phase-3: Semantic Analysis </a:t>
            </a:r>
            <a:endParaRPr b="0" lang="en-US" sz="4400" spc="-1" strike="noStrike">
              <a:solidFill>
                <a:srgbClr val="000000"/>
              </a:solidFill>
              <a:latin typeface="Calibri"/>
            </a:endParaRPr>
          </a:p>
        </p:txBody>
      </p:sp>
      <p:sp>
        <p:nvSpPr>
          <p:cNvPr id="274" name="TextShape 2"/>
          <p:cNvSpPr txBox="1"/>
          <p:nvPr/>
        </p:nvSpPr>
        <p:spPr>
          <a:xfrm>
            <a:off x="510120" y="1357200"/>
            <a:ext cx="8276400" cy="5500440"/>
          </a:xfrm>
          <a:prstGeom prst="rect">
            <a:avLst/>
          </a:prstGeom>
          <a:gradFill rotWithShape="0">
            <a:gsLst>
              <a:gs pos="0">
                <a:srgbClr val="ffc1be"/>
              </a:gs>
              <a:gs pos="100000">
                <a:srgbClr val="ffe5e5"/>
              </a:gs>
            </a:gsLst>
            <a:lin ang="16200000"/>
          </a:gradFill>
          <a:ln w="9360">
            <a:solidFill>
              <a:srgbClr val="be4b48"/>
            </a:solidFill>
            <a:round/>
          </a:ln>
        </p:spPr>
        <p:txBody>
          <a:bodyPr>
            <a:normAutofit/>
          </a:bodyPr>
          <a:p>
            <a:pPr marL="343080" indent="-342720" algn="just">
              <a:lnSpc>
                <a:spcPct val="80000"/>
              </a:lnSpc>
              <a:spcBef>
                <a:spcPts val="641"/>
              </a:spcBef>
              <a:buClr>
                <a:srgbClr val="000000"/>
              </a:buClr>
              <a:buFont typeface="Arial"/>
              <a:buChar char="•"/>
            </a:pPr>
            <a:r>
              <a:rPr b="0" lang="en-US" sz="3200" spc="-1" strike="noStrike">
                <a:solidFill>
                  <a:srgbClr val="000000"/>
                </a:solidFill>
                <a:latin typeface="Calibri"/>
              </a:rPr>
              <a:t>The semantic analyzer uses the syntax tree and the information in the symbol table to check the source program for semantic consistency with the language definition.</a:t>
            </a:r>
            <a:endParaRPr b="0" lang="en-US" sz="3200" spc="-1" strike="noStrike">
              <a:solidFill>
                <a:srgbClr val="000000"/>
              </a:solidFill>
              <a:latin typeface="Calibri"/>
            </a:endParaRPr>
          </a:p>
          <a:p>
            <a:pPr marL="343080" indent="-342720" algn="just">
              <a:lnSpc>
                <a:spcPct val="80000"/>
              </a:lnSpc>
              <a:spcBef>
                <a:spcPts val="641"/>
              </a:spcBef>
              <a:buClr>
                <a:srgbClr val="000000"/>
              </a:buClr>
              <a:buFont typeface="Arial"/>
              <a:buChar char="•"/>
            </a:pPr>
            <a:r>
              <a:rPr b="0" lang="en-US" sz="3200" spc="-1" strike="noStrike">
                <a:solidFill>
                  <a:srgbClr val="000000"/>
                </a:solidFill>
                <a:latin typeface="Calibri"/>
              </a:rPr>
              <a:t>Gathers type information and saves it in either the syntax tree or the symbol table, for subsequent use during intermediate-code generation.</a:t>
            </a:r>
            <a:endParaRPr b="0" lang="en-US" sz="3200" spc="-1" strike="noStrike">
              <a:solidFill>
                <a:srgbClr val="000000"/>
              </a:solidFill>
              <a:latin typeface="Calibri"/>
            </a:endParaRPr>
          </a:p>
          <a:p>
            <a:pPr marL="343080" indent="-342720" algn="just">
              <a:lnSpc>
                <a:spcPct val="80000"/>
              </a:lnSpc>
              <a:spcBef>
                <a:spcPts val="641"/>
              </a:spcBef>
              <a:buClr>
                <a:srgbClr val="000000"/>
              </a:buClr>
              <a:buFont typeface="Arial"/>
              <a:buChar char="•"/>
            </a:pPr>
            <a:r>
              <a:rPr b="0" lang="en-US" sz="3200" spc="-1" strike="noStrike">
                <a:solidFill>
                  <a:srgbClr val="000000"/>
                </a:solidFill>
                <a:latin typeface="Calibri"/>
              </a:rPr>
              <a:t>An important part of semantic analysis is </a:t>
            </a:r>
            <a:r>
              <a:rPr b="1" lang="en-US" sz="3200" spc="-1" strike="noStrike">
                <a:solidFill>
                  <a:srgbClr val="000000"/>
                </a:solidFill>
                <a:latin typeface="Calibri"/>
              </a:rPr>
              <a:t>type checking</a:t>
            </a:r>
            <a:r>
              <a:rPr b="0" lang="en-US" sz="3200" spc="-1" strike="noStrike">
                <a:solidFill>
                  <a:srgbClr val="000000"/>
                </a:solidFill>
                <a:latin typeface="Calibri"/>
              </a:rPr>
              <a:t>, where the compiler checks that each operator has matching operands. </a:t>
            </a:r>
            <a:endParaRPr b="0" lang="en-US" sz="3200" spc="-1" strike="noStrike">
              <a:solidFill>
                <a:srgbClr val="000000"/>
              </a:solidFill>
              <a:latin typeface="Calibri"/>
            </a:endParaRPr>
          </a:p>
          <a:p>
            <a:pPr marL="343080" indent="-342720" algn="just">
              <a:lnSpc>
                <a:spcPct val="80000"/>
              </a:lnSpc>
              <a:spcBef>
                <a:spcPts val="641"/>
              </a:spcBef>
              <a:buClr>
                <a:srgbClr val="000000"/>
              </a:buClr>
              <a:buFont typeface="Arial"/>
              <a:buChar char="•"/>
            </a:pPr>
            <a:r>
              <a:rPr b="0" lang="en-US" sz="3200" spc="-1" strike="noStrike">
                <a:solidFill>
                  <a:srgbClr val="000000"/>
                </a:solidFill>
                <a:latin typeface="Calibri"/>
              </a:rPr>
              <a:t>For example, many programming language definitions require an array index to be an integer; the compiler must report an error if a floating-point number is used to index an array.</a:t>
            </a:r>
            <a:endParaRPr b="0" lang="en-US" sz="3200" spc="-1" strike="noStrike">
              <a:solidFill>
                <a:srgbClr val="000000"/>
              </a:solidFill>
              <a:latin typeface="Calibri"/>
            </a:endParaRPr>
          </a:p>
          <a:p>
            <a:pPr marL="343080" indent="-342720" algn="just">
              <a:lnSpc>
                <a:spcPct val="80000"/>
              </a:lnSpc>
              <a:spcBef>
                <a:spcPts val="641"/>
              </a:spcBef>
              <a:buClr>
                <a:srgbClr val="000000"/>
              </a:buClr>
              <a:buFont typeface="Arial"/>
              <a:buChar char="•"/>
            </a:pPr>
            <a:r>
              <a:rPr b="0" lang="en-US" sz="3200" spc="-1" strike="noStrike">
                <a:solidFill>
                  <a:srgbClr val="000000"/>
                </a:solidFill>
                <a:latin typeface="Calibri"/>
              </a:rPr>
              <a:t>Example:         </a:t>
            </a:r>
            <a:r>
              <a:rPr b="1" lang="en-US" sz="3200" spc="-1" strike="noStrike">
                <a:solidFill>
                  <a:srgbClr val="000000"/>
                </a:solidFill>
                <a:latin typeface="Calibri"/>
              </a:rPr>
              <a:t>newval := oldval+12 </a:t>
            </a:r>
            <a:endParaRPr b="0" lang="en-US" sz="3200" spc="-1" strike="noStrike">
              <a:solidFill>
                <a:srgbClr val="000000"/>
              </a:solidFill>
              <a:latin typeface="Calibri"/>
            </a:endParaRPr>
          </a:p>
          <a:p>
            <a:pPr algn="just">
              <a:lnSpc>
                <a:spcPct val="8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The type of the identifier newval must match with the type of expression (oldval+12).</a:t>
            </a:r>
            <a:endParaRPr b="0" lang="en-US" sz="2000" spc="-1" strike="noStrike">
              <a:solidFill>
                <a:srgbClr val="000000"/>
              </a:solidFill>
              <a:latin typeface="Calibri"/>
            </a:endParaRPr>
          </a:p>
          <a:p>
            <a:pPr algn="just">
              <a:lnSpc>
                <a:spcPct val="80000"/>
              </a:lnSpc>
              <a:spcBef>
                <a:spcPts val="400"/>
              </a:spcBef>
            </a:pPr>
            <a:endParaRPr b="0" lang="en-US" sz="2000" spc="-1" strike="noStrike">
              <a:solidFill>
                <a:srgbClr val="000000"/>
              </a:solidFill>
              <a:latin typeface="Calibri"/>
            </a:endParaRPr>
          </a:p>
        </p:txBody>
      </p:sp>
      <p:sp>
        <p:nvSpPr>
          <p:cNvPr id="275" name="TextShape 3"/>
          <p:cNvSpPr txBox="1"/>
          <p:nvPr/>
        </p:nvSpPr>
        <p:spPr>
          <a:xfrm>
            <a:off x="6553080" y="6356520"/>
            <a:ext cx="2133360" cy="364680"/>
          </a:xfrm>
          <a:prstGeom prst="rect">
            <a:avLst/>
          </a:prstGeom>
          <a:noFill/>
          <a:ln>
            <a:noFill/>
          </a:ln>
        </p:spPr>
        <p:txBody>
          <a:bodyPr anchor="ctr"/>
          <a:p>
            <a:pPr algn="r">
              <a:lnSpc>
                <a:spcPct val="100000"/>
              </a:lnSpc>
            </a:pPr>
            <a:fld id="{FC8A4DBD-1B45-4318-ACF6-BA6AFFBE90BA}"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457200" y="274680"/>
            <a:ext cx="8229240" cy="796680"/>
          </a:xfrm>
          <a:prstGeom prst="rect">
            <a:avLst/>
          </a:prstGeom>
          <a:gradFill rotWithShape="0">
            <a:gsLst>
              <a:gs pos="0">
                <a:srgbClr val="bfecff"/>
              </a:gs>
              <a:gs pos="100000">
                <a:srgbClr val="e6f7ff"/>
              </a:gs>
            </a:gsLst>
            <a:lin ang="16200000"/>
          </a:gradFill>
          <a:ln w="9360">
            <a:solidFill>
              <a:srgbClr val="46aac4"/>
            </a:solidFill>
            <a:round/>
          </a:ln>
        </p:spPr>
        <p:txBody>
          <a:bodyPr anchor="ctr"/>
          <a:p>
            <a:pPr algn="ctr">
              <a:lnSpc>
                <a:spcPct val="100000"/>
              </a:lnSpc>
            </a:pPr>
            <a:r>
              <a:rPr b="0" lang="en-US" sz="4400" spc="-1" strike="noStrike">
                <a:solidFill>
                  <a:srgbClr val="000000"/>
                </a:solidFill>
                <a:latin typeface="Calibri"/>
              </a:rPr>
              <a:t>Example:</a:t>
            </a:r>
            <a:endParaRPr b="0" lang="en-US" sz="4400" spc="-1" strike="noStrike">
              <a:solidFill>
                <a:srgbClr val="000000"/>
              </a:solidFill>
              <a:latin typeface="Calibri"/>
            </a:endParaRPr>
          </a:p>
        </p:txBody>
      </p:sp>
      <p:sp>
        <p:nvSpPr>
          <p:cNvPr id="277" name="TextShape 2"/>
          <p:cNvSpPr txBox="1"/>
          <p:nvPr/>
        </p:nvSpPr>
        <p:spPr>
          <a:xfrm>
            <a:off x="457200" y="1600200"/>
            <a:ext cx="8229240" cy="4525560"/>
          </a:xfrm>
          <a:prstGeom prst="rect">
            <a:avLst/>
          </a:prstGeom>
          <a:gradFill rotWithShape="0">
            <a:gsLst>
              <a:gs pos="0">
                <a:srgbClr val="e3fbc2"/>
              </a:gs>
              <a:gs pos="100000">
                <a:srgbClr val="f4ffe6"/>
              </a:gs>
            </a:gsLst>
            <a:lin ang="16200000"/>
          </a:gradFill>
          <a:ln w="9360">
            <a:solidFill>
              <a:srgbClr val="98b855"/>
            </a:solidFill>
            <a:round/>
          </a:ln>
        </p:spPr>
        <p:txBody>
          <a:bodyPr/>
          <a:p>
            <a:pPr marL="343080" indent="-342720">
              <a:lnSpc>
                <a:spcPct val="90000"/>
              </a:lnSpc>
              <a:spcBef>
                <a:spcPts val="1559"/>
              </a:spcBef>
              <a:buClr>
                <a:srgbClr val="000000"/>
              </a:buClr>
              <a:buFont typeface="Arial"/>
              <a:buChar char="•"/>
            </a:pPr>
            <a:r>
              <a:rPr b="0" lang="en-US" sz="2600" spc="-1" strike="noStrike" u="sng">
                <a:solidFill>
                  <a:srgbClr val="000000"/>
                </a:solidFill>
                <a:uFillTx/>
                <a:latin typeface="Times New Roman"/>
              </a:rPr>
              <a:t>Semantic analysis</a:t>
            </a:r>
            <a:endParaRPr b="0" lang="en-US" sz="2600" spc="-1" strike="noStrike">
              <a:solidFill>
                <a:srgbClr val="000000"/>
              </a:solidFill>
              <a:latin typeface="Calibri"/>
            </a:endParaRPr>
          </a:p>
          <a:p>
            <a:pPr lvl="1" marL="743040" indent="-285480">
              <a:lnSpc>
                <a:spcPct val="90000"/>
              </a:lnSpc>
              <a:spcBef>
                <a:spcPts val="1440"/>
              </a:spcBef>
              <a:buClr>
                <a:srgbClr val="000000"/>
              </a:buClr>
              <a:buFont typeface="Arial"/>
              <a:buChar char="–"/>
            </a:pPr>
            <a:r>
              <a:rPr b="0" lang="en-US" sz="2400" spc="-1" strike="noStrike">
                <a:solidFill>
                  <a:srgbClr val="000000"/>
                </a:solidFill>
                <a:latin typeface="Times New Roman"/>
              </a:rPr>
              <a:t>Syntactically correct, but semantically incorrect</a:t>
            </a:r>
            <a:br/>
            <a:br/>
            <a:r>
              <a:rPr b="0" lang="en-US" sz="2400" spc="-1" strike="noStrike">
                <a:solidFill>
                  <a:srgbClr val="000000"/>
                </a:solidFill>
                <a:latin typeface="Times New Roman"/>
              </a:rPr>
              <a:t>example:</a:t>
            </a:r>
            <a:endParaRPr b="0" lang="en-US" sz="2400" spc="-1" strike="noStrike">
              <a:solidFill>
                <a:srgbClr val="000000"/>
              </a:solidFill>
              <a:latin typeface="Calibri"/>
            </a:endParaRPr>
          </a:p>
          <a:p>
            <a:pPr marL="743040" indent="-285480">
              <a:lnSpc>
                <a:spcPct val="90000"/>
              </a:lnSpc>
              <a:spcBef>
                <a:spcPts val="1500"/>
              </a:spcBef>
            </a:pPr>
            <a:r>
              <a:rPr b="0" lang="en-US" sz="2500" spc="-1" strike="noStrike">
                <a:solidFill>
                  <a:srgbClr val="000000"/>
                </a:solidFill>
                <a:latin typeface="Times New Roman"/>
              </a:rPr>
              <a:t>	</a:t>
            </a:r>
            <a:r>
              <a:rPr b="0" lang="en-US" sz="2500" spc="-1" strike="noStrike">
                <a:solidFill>
                  <a:srgbClr val="000000"/>
                </a:solidFill>
                <a:latin typeface="Times New Roman"/>
              </a:rPr>
              <a:t>sum =  a + b;</a:t>
            </a:r>
            <a:endParaRPr b="0" lang="en-US" sz="2500" spc="-1" strike="noStrike">
              <a:solidFill>
                <a:srgbClr val="000000"/>
              </a:solidFill>
              <a:latin typeface="Calibri"/>
            </a:endParaRPr>
          </a:p>
          <a:p>
            <a:pPr marL="743040" indent="-285480">
              <a:lnSpc>
                <a:spcPct val="90000"/>
              </a:lnSpc>
              <a:spcBef>
                <a:spcPts val="1500"/>
              </a:spcBef>
            </a:pPr>
            <a:r>
              <a:rPr b="0" lang="en-US" sz="2500" spc="-1" strike="noStrike">
                <a:solidFill>
                  <a:srgbClr val="000000"/>
                </a:solidFill>
                <a:latin typeface="Times New Roman"/>
              </a:rPr>
              <a:t>	</a:t>
            </a:r>
            <a:r>
              <a:rPr b="0" lang="en-US" sz="1800" spc="-1" strike="noStrike">
                <a:solidFill>
                  <a:srgbClr val="000000"/>
                </a:solidFill>
                <a:latin typeface="Times New Roman"/>
              </a:rPr>
              <a:t>int a;</a:t>
            </a:r>
            <a:br/>
            <a:r>
              <a:rPr b="0" lang="en-US" sz="1800" spc="-1" strike="noStrike">
                <a:solidFill>
                  <a:srgbClr val="000000"/>
                </a:solidFill>
                <a:latin typeface="Times New Roman"/>
              </a:rPr>
              <a:t>double sum;</a:t>
            </a:r>
            <a:r>
              <a:rPr b="0" lang="en-US" sz="1800" spc="-1" strike="noStrike">
                <a:solidFill>
                  <a:srgbClr val="000000"/>
                </a:solidFill>
                <a:latin typeface="Times New Roman"/>
              </a:rPr>
              <a:t>	</a:t>
            </a:r>
            <a:r>
              <a:rPr b="0" lang="en-US" sz="1800" spc="-1" strike="noStrike">
                <a:solidFill>
                  <a:srgbClr val="000000"/>
                </a:solidFill>
                <a:latin typeface="Times New Roman"/>
              </a:rPr>
              <a:t>	</a:t>
            </a:r>
            <a:r>
              <a:rPr b="0" lang="en-US" sz="1800" spc="-1" strike="noStrike">
                <a:solidFill>
                  <a:srgbClr val="000000"/>
                </a:solidFill>
                <a:latin typeface="Times New Roman"/>
              </a:rPr>
              <a:t>data type mismatch</a:t>
            </a:r>
            <a:br/>
            <a:r>
              <a:rPr b="0" lang="en-US" sz="1800" spc="-1" strike="noStrike">
                <a:solidFill>
                  <a:srgbClr val="000000"/>
                </a:solidFill>
                <a:latin typeface="Times New Roman"/>
              </a:rPr>
              <a:t>char b;</a:t>
            </a:r>
            <a:endParaRPr b="0" lang="en-US" sz="1800" spc="-1" strike="noStrike">
              <a:solidFill>
                <a:srgbClr val="000000"/>
              </a:solidFill>
              <a:latin typeface="Calibri"/>
            </a:endParaRPr>
          </a:p>
        </p:txBody>
      </p:sp>
      <p:sp>
        <p:nvSpPr>
          <p:cNvPr id="278" name="CustomShape 3"/>
          <p:cNvSpPr/>
          <p:nvPr/>
        </p:nvSpPr>
        <p:spPr>
          <a:xfrm>
            <a:off x="6500880" y="2714760"/>
            <a:ext cx="1999800" cy="1461240"/>
          </a:xfrm>
          <a:prstGeom prst="rect">
            <a:avLst/>
          </a:prstGeom>
          <a:solidFill>
            <a:schemeClr val="accent1"/>
          </a:solidFill>
          <a:ln w="9360">
            <a:solidFill>
              <a:schemeClr val="tx1"/>
            </a:solidFill>
            <a:miter/>
          </a:ln>
          <a:effectLst>
            <a:outerShdw algn="ctr" dir="2700000" dist="35921" rotWithShape="0">
              <a:schemeClr val="bg2"/>
            </a:outerShdw>
            <a:reflection algn="bl" blurRad="6350" dir="5400000" endA="300" endPos="55000" rotWithShape="0" stA="50000" sy="-100000"/>
          </a:effectLst>
        </p:spPr>
        <p:style>
          <a:lnRef idx="0"/>
          <a:fillRef idx="0"/>
          <a:effectRef idx="0"/>
          <a:fontRef idx="minor"/>
        </p:style>
        <p:txBody>
          <a:bodyPr lIns="90000" rIns="90000" tIns="45000" bIns="45000"/>
          <a:p>
            <a:pPr>
              <a:lnSpc>
                <a:spcPct val="100000"/>
              </a:lnSpc>
            </a:pPr>
            <a:r>
              <a:rPr b="0" lang="en-IN" sz="1800" spc="-1" strike="noStrike" u="sng">
                <a:solidFill>
                  <a:srgbClr val="000000"/>
                </a:solidFill>
                <a:uFillTx/>
                <a:latin typeface="Calibri"/>
              </a:rPr>
              <a:t>Semantic records</a:t>
            </a:r>
            <a:endParaRPr b="0" lang="en-IN" sz="1800" spc="-1" strike="noStrike">
              <a:latin typeface="Arial"/>
            </a:endParaRPr>
          </a:p>
          <a:p>
            <a:pPr>
              <a:lnSpc>
                <a:spcPct val="100000"/>
              </a:lnSpc>
            </a:pPr>
            <a:r>
              <a:rPr b="0" lang="en-IN" sz="1800" spc="-1" strike="noStrike">
                <a:solidFill>
                  <a:srgbClr val="000000"/>
                </a:solidFill>
                <a:latin typeface="Calibri"/>
              </a:rPr>
              <a:t>a</a:t>
            </a:r>
            <a:r>
              <a:rPr b="0" lang="en-IN" sz="1800" spc="-1" strike="noStrike">
                <a:solidFill>
                  <a:srgbClr val="000000"/>
                </a:solidFill>
                <a:latin typeface="Calibri"/>
              </a:rPr>
              <a:t>	</a:t>
            </a:r>
            <a:r>
              <a:rPr b="0" lang="en-IN" sz="1800" spc="-1" strike="noStrike">
                <a:solidFill>
                  <a:srgbClr val="000000"/>
                </a:solidFill>
                <a:latin typeface="Calibri"/>
              </a:rPr>
              <a:t>integer</a:t>
            </a:r>
            <a:endParaRPr b="0" lang="en-IN" sz="1800" spc="-1" strike="noStrike">
              <a:latin typeface="Arial"/>
            </a:endParaRPr>
          </a:p>
          <a:p>
            <a:pPr>
              <a:lnSpc>
                <a:spcPct val="100000"/>
              </a:lnSpc>
            </a:pPr>
            <a:r>
              <a:rPr b="0" lang="en-IN" sz="1800" spc="-1" strike="noStrike">
                <a:solidFill>
                  <a:srgbClr val="000000"/>
                </a:solidFill>
                <a:latin typeface="Calibri"/>
              </a:rPr>
              <a:t>sum</a:t>
            </a:r>
            <a:r>
              <a:rPr b="0" lang="en-IN" sz="1800" spc="-1" strike="noStrike">
                <a:solidFill>
                  <a:srgbClr val="000000"/>
                </a:solidFill>
                <a:latin typeface="Calibri"/>
              </a:rPr>
              <a:t>	</a:t>
            </a:r>
            <a:r>
              <a:rPr b="0" lang="en-IN" sz="1800" spc="-1" strike="noStrike">
                <a:solidFill>
                  <a:srgbClr val="000000"/>
                </a:solidFill>
                <a:latin typeface="Calibri"/>
              </a:rPr>
              <a:t>double</a:t>
            </a:r>
            <a:endParaRPr b="0" lang="en-IN" sz="1800" spc="-1" strike="noStrike">
              <a:latin typeface="Arial"/>
            </a:endParaRPr>
          </a:p>
          <a:p>
            <a:pPr>
              <a:lnSpc>
                <a:spcPct val="100000"/>
              </a:lnSpc>
            </a:pPr>
            <a:r>
              <a:rPr b="0" lang="en-IN" sz="1800" spc="-1" strike="noStrike">
                <a:solidFill>
                  <a:srgbClr val="000000"/>
                </a:solidFill>
                <a:latin typeface="Calibri"/>
              </a:rPr>
              <a:t>b</a:t>
            </a:r>
            <a:r>
              <a:rPr b="0" lang="en-IN" sz="1800" spc="-1" strike="noStrike">
                <a:solidFill>
                  <a:srgbClr val="000000"/>
                </a:solidFill>
                <a:latin typeface="Calibri"/>
              </a:rPr>
              <a:t>	</a:t>
            </a:r>
            <a:r>
              <a:rPr b="0" lang="en-IN" sz="1800" spc="-1" strike="noStrike">
                <a:solidFill>
                  <a:srgbClr val="000000"/>
                </a:solidFill>
                <a:latin typeface="Calibri"/>
              </a:rPr>
              <a:t>char</a:t>
            </a:r>
            <a:endParaRPr b="0" lang="en-IN" sz="1800" spc="-1" strike="noStrike">
              <a:latin typeface="Arial"/>
            </a:endParaRPr>
          </a:p>
        </p:txBody>
      </p:sp>
      <p:sp>
        <p:nvSpPr>
          <p:cNvPr id="279" name="TextShape 4"/>
          <p:cNvSpPr txBox="1"/>
          <p:nvPr/>
        </p:nvSpPr>
        <p:spPr>
          <a:xfrm>
            <a:off x="6553080" y="6356520"/>
            <a:ext cx="2133360" cy="364680"/>
          </a:xfrm>
          <a:prstGeom prst="rect">
            <a:avLst/>
          </a:prstGeom>
          <a:noFill/>
          <a:ln>
            <a:noFill/>
          </a:ln>
        </p:spPr>
        <p:txBody>
          <a:bodyPr anchor="ctr"/>
          <a:p>
            <a:pPr algn="r">
              <a:lnSpc>
                <a:spcPct val="100000"/>
              </a:lnSpc>
            </a:pPr>
            <a:fld id="{D13B403B-794D-4B8D-AEB6-4726C5E8DDD7}"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158" dur="indefinite" restart="never" nodeType="tmRoot">
          <p:childTnLst>
            <p:seq>
              <p:cTn id="159" dur="indefinite" nodeType="mainSeq">
                <p:childTnLst>
                  <p:par>
                    <p:cTn id="160" fill="hold">
                      <p:stCondLst>
                        <p:cond delay="indefinite"/>
                      </p:stCondLst>
                      <p:childTnLst>
                        <p:par>
                          <p:cTn id="161" fill="hold">
                            <p:stCondLst>
                              <p:cond delay="0"/>
                            </p:stCondLst>
                            <p:childTnLst>
                              <p:par>
                                <p:cTn id="162" nodeType="clickEffect" fill="hold" presetClass="exit" presetID="2" presetSubtype="4">
                                  <p:stCondLst>
                                    <p:cond delay="0"/>
                                  </p:stCondLst>
                                  <p:childTnLst>
                                    <p:anim calcmode="lin" valueType="num">
                                      <p:cBhvr additive="repl">
                                        <p:cTn id="163" dur="500"/>
                                        <p:tgtEl>
                                          <p:spTgt spid="278"/>
                                        </p:tgtEl>
                                        <p:attrNameLst>
                                          <p:attrName>ppt_x</p:attrName>
                                        </p:attrNameLst>
                                      </p:cBhvr>
                                      <p:tavLst>
                                        <p:tav tm="0">
                                          <p:val>
                                            <p:strVal val="#ppt_x"/>
                                          </p:val>
                                        </p:tav>
                                        <p:tav tm="100000">
                                          <p:val>
                                            <p:strVal val="#ppt_x"/>
                                          </p:val>
                                        </p:tav>
                                      </p:tavLst>
                                    </p:anim>
                                    <p:anim calcmode="lin" valueType="num">
                                      <p:cBhvr additive="repl">
                                        <p:cTn id="164" dur="500"/>
                                        <p:tgtEl>
                                          <p:spTgt spid="278"/>
                                        </p:tgtEl>
                                        <p:attrNameLst>
                                          <p:attrName>ppt_y</p:attrName>
                                        </p:attrNameLst>
                                      </p:cBhvr>
                                      <p:tavLst>
                                        <p:tav tm="0">
                                          <p:val>
                                            <p:strVal val="#ppt_y"/>
                                          </p:val>
                                        </p:tav>
                                        <p:tav tm="100000">
                                          <p:val>
                                            <p:strVal val="1+#ppt_h/2"/>
                                          </p:val>
                                        </p:tav>
                                      </p:tavLst>
                                    </p:anim>
                                    <p:set>
                                      <p:cBhvr>
                                        <p:cTn id="165" dur="1" fill="hold">
                                          <p:stCondLst>
                                            <p:cond delay="499"/>
                                          </p:stCondLst>
                                        </p:cTn>
                                        <p:tgtEl>
                                          <p:spTgt spid="278"/>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457200" y="274680"/>
            <a:ext cx="8229240" cy="1142640"/>
          </a:xfrm>
          <a:prstGeom prst="rect">
            <a:avLst/>
          </a:prstGeom>
          <a:gradFill rotWithShape="0">
            <a:gsLst>
              <a:gs pos="0">
                <a:srgbClr val="d9caee"/>
              </a:gs>
              <a:gs pos="100000">
                <a:srgbClr val="f1eaf8"/>
              </a:gs>
            </a:gsLst>
            <a:lin ang="16200000"/>
          </a:gradFill>
          <a:ln w="9360">
            <a:solidFill>
              <a:srgbClr val="7d5fa0"/>
            </a:solidFill>
            <a:round/>
          </a:ln>
        </p:spPr>
        <p:txBody>
          <a:bodyPr anchor="ctr"/>
          <a:p>
            <a:pPr algn="ctr">
              <a:lnSpc>
                <a:spcPct val="100000"/>
              </a:lnSpc>
            </a:pPr>
            <a:r>
              <a:rPr b="0" lang="en-US" sz="4400" spc="-1" strike="noStrike">
                <a:solidFill>
                  <a:srgbClr val="000000"/>
                </a:solidFill>
                <a:latin typeface="Calibri"/>
              </a:rPr>
              <a:t>Example:</a:t>
            </a:r>
            <a:endParaRPr b="0" lang="en-US" sz="4400" spc="-1" strike="noStrike">
              <a:solidFill>
                <a:srgbClr val="000000"/>
              </a:solidFill>
              <a:latin typeface="Calibri"/>
            </a:endParaRPr>
          </a:p>
        </p:txBody>
      </p:sp>
      <p:sp>
        <p:nvSpPr>
          <p:cNvPr id="281" name="TextShape 2"/>
          <p:cNvSpPr txBox="1"/>
          <p:nvPr/>
        </p:nvSpPr>
        <p:spPr>
          <a:xfrm>
            <a:off x="457200" y="1600200"/>
            <a:ext cx="8229240" cy="4525560"/>
          </a:xfrm>
          <a:prstGeom prst="rect">
            <a:avLst/>
          </a:prstGeom>
          <a:gradFill rotWithShape="0">
            <a:gsLst>
              <a:gs pos="0">
                <a:srgbClr val="e3fbc2"/>
              </a:gs>
              <a:gs pos="100000">
                <a:srgbClr val="f4ffe6"/>
              </a:gs>
            </a:gsLst>
            <a:lin ang="16200000"/>
          </a:gradFill>
          <a:ln w="9360">
            <a:solidFill>
              <a:srgbClr val="98b855"/>
            </a:solidFill>
            <a:round/>
          </a:ln>
        </p:spPr>
        <p:txBody>
          <a:bodyPr>
            <a:normAutofit/>
          </a:bodyPr>
          <a:p>
            <a:pPr>
              <a:lnSpc>
                <a:spcPct val="100000"/>
              </a:lnSpc>
              <a:spcBef>
                <a:spcPts val="641"/>
              </a:spcBef>
            </a:pPr>
            <a:r>
              <a:rPr b="0" lang="en-US" sz="3200" spc="-1" strike="noStrike">
                <a:solidFill>
                  <a:srgbClr val="000000"/>
                </a:solidFill>
                <a:latin typeface="Calibri"/>
              </a:rPr>
              <a:t>newval :=  oldval + fact * 1</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Id1 := Id2 + Id3 * 1</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Temp1</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int to real (1)</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Temp2</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Id3</a:t>
            </a:r>
            <a:r>
              <a:rPr b="0" lang="en-US" sz="3200" spc="-1" strike="noStrike">
                <a:solidFill>
                  <a:srgbClr val="000000"/>
                </a:solidFill>
                <a:latin typeface="Calibri"/>
              </a:rPr>
              <a:t>	</a:t>
            </a: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Temp1</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Temp3</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Id2</a:t>
            </a:r>
            <a:r>
              <a:rPr b="0" lang="en-US" sz="3200" spc="-1" strike="noStrike">
                <a:solidFill>
                  <a:srgbClr val="000000"/>
                </a:solidFill>
                <a:latin typeface="Calibri"/>
              </a:rPr>
              <a:t>	</a:t>
            </a: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Temp2</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Id1</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Temp3</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282" name="CustomShape 3"/>
          <p:cNvSpPr/>
          <p:nvPr/>
        </p:nvSpPr>
        <p:spPr>
          <a:xfrm>
            <a:off x="1540440" y="2644560"/>
            <a:ext cx="360" cy="478080"/>
          </a:xfrm>
          <a:custGeom>
            <a:avLst/>
            <a:gdLst/>
            <a:ahLst/>
            <a:rect l="l" t="t" r="r" b="b"/>
            <a:pathLst>
              <a:path w="21600" h="21600">
                <a:moveTo>
                  <a:pt x="0" y="0"/>
                </a:moveTo>
                <a:lnTo>
                  <a:pt x="21600" y="21600"/>
                </a:lnTo>
              </a:path>
            </a:pathLst>
          </a:custGeom>
          <a:noFill/>
          <a:ln>
            <a:solidFill>
              <a:schemeClr val="bg1"/>
            </a:solidFill>
            <a:round/>
            <a:tailEnd len="med" type="triangle" w="med"/>
          </a:ln>
        </p:spPr>
        <p:style>
          <a:lnRef idx="1">
            <a:schemeClr val="dk1"/>
          </a:lnRef>
          <a:fillRef idx="0">
            <a:schemeClr val="dk1"/>
          </a:fillRef>
          <a:effectRef idx="0">
            <a:schemeClr val="dk1"/>
          </a:effectRef>
          <a:fontRef idx="minor"/>
        </p:style>
      </p:sp>
      <p:sp>
        <p:nvSpPr>
          <p:cNvPr id="283" name="CustomShape 4"/>
          <p:cNvSpPr/>
          <p:nvPr/>
        </p:nvSpPr>
        <p:spPr>
          <a:xfrm>
            <a:off x="1540440" y="3458160"/>
            <a:ext cx="360" cy="478080"/>
          </a:xfrm>
          <a:custGeom>
            <a:avLst/>
            <a:gdLst/>
            <a:ahLst/>
            <a:rect l="l" t="t" r="r" b="b"/>
            <a:pathLst>
              <a:path w="21600" h="21600">
                <a:moveTo>
                  <a:pt x="0" y="0"/>
                </a:moveTo>
                <a:lnTo>
                  <a:pt x="21600" y="21600"/>
                </a:lnTo>
              </a:path>
            </a:pathLst>
          </a:custGeom>
          <a:noFill/>
          <a:ln>
            <a:solidFill>
              <a:schemeClr val="bg1"/>
            </a:solidFill>
            <a:round/>
            <a:tailEnd len="med" type="triangle" w="med"/>
          </a:ln>
        </p:spPr>
        <p:style>
          <a:lnRef idx="1">
            <a:schemeClr val="dk1"/>
          </a:lnRef>
          <a:fillRef idx="0">
            <a:schemeClr val="dk1"/>
          </a:fillRef>
          <a:effectRef idx="0">
            <a:schemeClr val="dk1"/>
          </a:effectRef>
          <a:fontRef idx="minor"/>
        </p:style>
      </p:sp>
      <p:sp>
        <p:nvSpPr>
          <p:cNvPr id="284" name="TextShape 5"/>
          <p:cNvSpPr txBox="1"/>
          <p:nvPr/>
        </p:nvSpPr>
        <p:spPr>
          <a:xfrm>
            <a:off x="6553080" y="6356520"/>
            <a:ext cx="2133360" cy="364680"/>
          </a:xfrm>
          <a:prstGeom prst="rect">
            <a:avLst/>
          </a:prstGeom>
          <a:noFill/>
          <a:ln>
            <a:noFill/>
          </a:ln>
        </p:spPr>
        <p:txBody>
          <a:bodyPr anchor="ctr"/>
          <a:p>
            <a:pPr algn="r">
              <a:lnSpc>
                <a:spcPct val="100000"/>
              </a:lnSpc>
            </a:pPr>
            <a:fld id="{3AB7F9BA-A2AD-433E-B8C8-35DC9B5B6794}"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457200" y="274680"/>
            <a:ext cx="8229240" cy="1142640"/>
          </a:xfrm>
          <a:prstGeom prst="rect">
            <a:avLst/>
          </a:prstGeom>
          <a:gradFill rotWithShape="0">
            <a:gsLst>
              <a:gs pos="0">
                <a:srgbClr val="bfd4fe"/>
              </a:gs>
              <a:gs pos="100000">
                <a:srgbClr val="e5efff"/>
              </a:gs>
            </a:gsLst>
            <a:lin ang="16200000"/>
          </a:gradFill>
          <a:ln w="9360">
            <a:solidFill>
              <a:srgbClr val="4a7ebb"/>
            </a:solidFill>
            <a:round/>
          </a:ln>
        </p:spPr>
        <p:txBody>
          <a:bodyPr anchor="ctr">
            <a:normAutofit/>
          </a:bodyPr>
          <a:p>
            <a:pPr algn="ctr">
              <a:lnSpc>
                <a:spcPct val="100000"/>
              </a:lnSpc>
            </a:pPr>
            <a:r>
              <a:rPr b="0" lang="en-US" sz="4400" spc="-1" strike="noStrike">
                <a:solidFill>
                  <a:srgbClr val="000000"/>
                </a:solidFill>
                <a:latin typeface="Calibri"/>
              </a:rPr>
              <a:t>Phase-4: Intermediate Code Generation</a:t>
            </a:r>
            <a:endParaRPr b="0" lang="en-US" sz="4400" spc="-1" strike="noStrike">
              <a:solidFill>
                <a:srgbClr val="000000"/>
              </a:solidFill>
              <a:latin typeface="Calibri"/>
            </a:endParaRPr>
          </a:p>
        </p:txBody>
      </p:sp>
      <p:sp>
        <p:nvSpPr>
          <p:cNvPr id="286" name="TextShape 2"/>
          <p:cNvSpPr txBox="1"/>
          <p:nvPr/>
        </p:nvSpPr>
        <p:spPr>
          <a:xfrm>
            <a:off x="457200" y="1600200"/>
            <a:ext cx="8229240" cy="4525560"/>
          </a:xfrm>
          <a:prstGeom prst="rect">
            <a:avLst/>
          </a:prstGeom>
          <a:gradFill rotWithShape="0">
            <a:gsLst>
              <a:gs pos="0">
                <a:srgbClr val="ffc1be"/>
              </a:gs>
              <a:gs pos="100000">
                <a:srgbClr val="ffe5e5"/>
              </a:gs>
            </a:gsLst>
            <a:lin ang="16200000"/>
          </a:gradFill>
          <a:ln w="9360">
            <a:solidFill>
              <a:srgbClr val="be4b48"/>
            </a:solidFill>
            <a:round/>
          </a:ln>
        </p:spPr>
        <p:txBody>
          <a:bodyPr>
            <a:normAutofit/>
          </a:bodyPr>
          <a:p>
            <a:pPr marL="343080" indent="-342720" algn="just">
              <a:lnSpc>
                <a:spcPct val="100000"/>
              </a:lnSpc>
              <a:spcBef>
                <a:spcPts val="641"/>
              </a:spcBef>
            </a:pPr>
            <a:r>
              <a:rPr b="0" lang="en-US" sz="3200" spc="-1" strike="noStrike">
                <a:solidFill>
                  <a:srgbClr val="000000"/>
                </a:solidFill>
                <a:latin typeface="Times New Roman"/>
              </a:rPr>
              <a:t>After syntax and semantic analysis of the source program, many compilers generate an explicit low-level or machine-like intermediate representation (a program for an abstract machine). This intermediate representation should have two important properties: </a:t>
            </a:r>
            <a:endParaRPr b="0" lang="en-US" sz="32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Times New Roman"/>
              </a:rPr>
              <a:t>it should be easy to produce and</a:t>
            </a:r>
            <a:endParaRPr b="0" lang="en-US" sz="24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Times New Roman"/>
              </a:rPr>
              <a:t>it should be easy to translate into the target machine.</a:t>
            </a:r>
            <a:endParaRPr b="0" lang="en-US" sz="2400" spc="-1" strike="noStrike">
              <a:solidFill>
                <a:srgbClr val="000000"/>
              </a:solidFill>
              <a:latin typeface="Calibri"/>
            </a:endParaRPr>
          </a:p>
          <a:p>
            <a:pPr marL="343080" indent="-342720" algn="just">
              <a:lnSpc>
                <a:spcPct val="100000"/>
              </a:lnSpc>
              <a:spcBef>
                <a:spcPts val="641"/>
              </a:spcBef>
            </a:pPr>
            <a:r>
              <a:rPr b="0" lang="en-US" sz="3200" spc="-1" strike="noStrike">
                <a:solidFill>
                  <a:srgbClr val="000000"/>
                </a:solidFill>
                <a:latin typeface="Times New Roman"/>
              </a:rPr>
              <a:t>The considered intermediate form called </a:t>
            </a:r>
            <a:r>
              <a:rPr b="1" lang="en-US" sz="3200" spc="-1" strike="noStrike">
                <a:solidFill>
                  <a:srgbClr val="000000"/>
                </a:solidFill>
                <a:latin typeface="Times New Roman"/>
              </a:rPr>
              <a:t>three-address code</a:t>
            </a:r>
            <a:r>
              <a:rPr b="0" lang="en-US" sz="3200" spc="-1" strike="noStrike">
                <a:solidFill>
                  <a:srgbClr val="000000"/>
                </a:solidFill>
                <a:latin typeface="Times New Roman"/>
              </a:rPr>
              <a:t>, which consists of a sequence of assembly-like instructions with three </a:t>
            </a:r>
            <a:r>
              <a:rPr b="1" lang="en-US" sz="3200" spc="-1" strike="noStrike">
                <a:solidFill>
                  <a:srgbClr val="000000"/>
                </a:solidFill>
                <a:latin typeface="Times New Roman"/>
              </a:rPr>
              <a:t>operands per instruction</a:t>
            </a:r>
            <a:r>
              <a:rPr b="0" lang="en-US" sz="3200" spc="-1" strike="noStrike">
                <a:solidFill>
                  <a:srgbClr val="000000"/>
                </a:solidFill>
                <a:latin typeface="Times New Roman"/>
              </a:rPr>
              <a:t>. Each operand can act like a </a:t>
            </a:r>
            <a:r>
              <a:rPr b="1" lang="en-US" sz="3200" spc="-1" strike="noStrike">
                <a:solidFill>
                  <a:srgbClr val="000000"/>
                </a:solidFill>
                <a:latin typeface="Times New Roman"/>
              </a:rPr>
              <a:t>register</a:t>
            </a:r>
            <a:r>
              <a:rPr b="0" lang="en-US" sz="3200" spc="-1" strike="noStrike">
                <a:solidFill>
                  <a:srgbClr val="000000"/>
                </a:solidFill>
                <a:latin typeface="Times New Roman"/>
              </a:rPr>
              <a:t>.</a:t>
            </a:r>
            <a:endParaRPr b="0" lang="en-US" sz="3200" spc="-1" strike="noStrike">
              <a:solidFill>
                <a:srgbClr val="000000"/>
              </a:solidFill>
              <a:latin typeface="Calibri"/>
            </a:endParaRPr>
          </a:p>
          <a:p>
            <a:pPr algn="just">
              <a:lnSpc>
                <a:spcPct val="100000"/>
              </a:lnSpc>
              <a:spcBef>
                <a:spcPts val="641"/>
              </a:spcBef>
            </a:pPr>
            <a:r>
              <a:rPr b="0" lang="en-US" sz="3200" spc="-1" strike="noStrike">
                <a:solidFill>
                  <a:srgbClr val="000000"/>
                </a:solidFill>
                <a:latin typeface="Times New Roman"/>
              </a:rPr>
              <a:t>This phase bridges the analysis and synthesis phases of translation</a:t>
            </a:r>
            <a:r>
              <a:rPr b="0" lang="en-US" sz="2000" spc="-1" strike="noStrike">
                <a:solidFill>
                  <a:srgbClr val="000000"/>
                </a:solidFill>
                <a:latin typeface="Times New Roman"/>
              </a:rPr>
              <a:t>.</a:t>
            </a:r>
            <a:endParaRPr b="0" lang="en-US" sz="2000" spc="-1" strike="noStrike">
              <a:solidFill>
                <a:srgbClr val="000000"/>
              </a:solidFill>
              <a:latin typeface="Calibri"/>
            </a:endParaRPr>
          </a:p>
        </p:txBody>
      </p:sp>
      <p:sp>
        <p:nvSpPr>
          <p:cNvPr id="287" name="TextShape 3"/>
          <p:cNvSpPr txBox="1"/>
          <p:nvPr/>
        </p:nvSpPr>
        <p:spPr>
          <a:xfrm>
            <a:off x="6553080" y="6356520"/>
            <a:ext cx="2133360" cy="364680"/>
          </a:xfrm>
          <a:prstGeom prst="rect">
            <a:avLst/>
          </a:prstGeom>
          <a:noFill/>
          <a:ln>
            <a:noFill/>
          </a:ln>
        </p:spPr>
        <p:txBody>
          <a:bodyPr anchor="ctr"/>
          <a:p>
            <a:pPr algn="r">
              <a:lnSpc>
                <a:spcPct val="100000"/>
              </a:lnSpc>
            </a:pPr>
            <a:fld id="{44BF788B-748A-4726-9D3A-256C5555300E}"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137160" y="1643040"/>
            <a:ext cx="8649360" cy="5214600"/>
          </a:xfrm>
          <a:prstGeom prst="rect">
            <a:avLst/>
          </a:prstGeom>
          <a:gradFill rotWithShape="0">
            <a:gsLst>
              <a:gs pos="0">
                <a:srgbClr val="e3fbc2"/>
              </a:gs>
              <a:gs pos="100000">
                <a:srgbClr val="f4ffe6"/>
              </a:gs>
            </a:gsLst>
            <a:lin ang="16200000"/>
          </a:gradFill>
          <a:ln w="9360">
            <a:solidFill>
              <a:srgbClr val="98b855"/>
            </a:solidFill>
            <a:round/>
          </a:ln>
        </p:spPr>
        <p:txBody>
          <a:bodyPr>
            <a:normAutofit/>
          </a:bodyPr>
          <a:p>
            <a:pPr marL="343080" indent="-342720">
              <a:lnSpc>
                <a:spcPct val="90000"/>
              </a:lnSpc>
              <a:spcBef>
                <a:spcPts val="5601"/>
              </a:spcBef>
              <a:buClr>
                <a:srgbClr val="000000"/>
              </a:buClr>
              <a:buFont typeface="Arial"/>
              <a:buChar char="•"/>
            </a:pPr>
            <a:r>
              <a:rPr b="0" lang="en-US" sz="2800" spc="-1" strike="noStrike">
                <a:solidFill>
                  <a:srgbClr val="000000"/>
                </a:solidFill>
                <a:latin typeface="Calibri"/>
              </a:rPr>
              <a:t>Compiler is a program which takes one language as input and translate it into an equivalent another language.</a:t>
            </a:r>
            <a:endParaRPr b="0" lang="en-US" sz="2800" spc="-1" strike="noStrike">
              <a:solidFill>
                <a:srgbClr val="000000"/>
              </a:solidFill>
              <a:latin typeface="Calibri"/>
            </a:endParaRPr>
          </a:p>
          <a:p>
            <a:pPr marL="343080" indent="-342720">
              <a:lnSpc>
                <a:spcPct val="90000"/>
              </a:lnSpc>
              <a:spcBef>
                <a:spcPts val="561"/>
              </a:spcBef>
            </a:pPr>
            <a:endParaRPr b="0" lang="en-US" sz="2800" spc="-1" strike="noStrike">
              <a:solidFill>
                <a:srgbClr val="000000"/>
              </a:solidFill>
              <a:latin typeface="Calibri"/>
            </a:endParaRPr>
          </a:p>
          <a:p>
            <a:pPr marL="343080" indent="-342720">
              <a:lnSpc>
                <a:spcPct val="90000"/>
              </a:lnSpc>
              <a:spcBef>
                <a:spcPts val="561"/>
              </a:spcBef>
            </a:pPr>
            <a:endParaRPr b="0" lang="en-US" sz="2800" spc="-1" strike="noStrike">
              <a:solidFill>
                <a:srgbClr val="000000"/>
              </a:solidFill>
              <a:latin typeface="Calibri"/>
            </a:endParaRPr>
          </a:p>
          <a:p>
            <a:pPr marL="343080" indent="-342720">
              <a:lnSpc>
                <a:spcPct val="90000"/>
              </a:lnSpc>
              <a:spcBef>
                <a:spcPts val="561"/>
              </a:spcBef>
            </a:pPr>
            <a:endParaRPr b="0" lang="en-US" sz="2800" spc="-1" strike="noStrike">
              <a:solidFill>
                <a:srgbClr val="000000"/>
              </a:solidFill>
              <a:latin typeface="Calibri"/>
            </a:endParaRPr>
          </a:p>
          <a:p>
            <a:pPr marL="343080" indent="-342720">
              <a:lnSpc>
                <a:spcPct val="90000"/>
              </a:lnSpc>
              <a:spcBef>
                <a:spcPts val="561"/>
              </a:spcBef>
            </a:pPr>
            <a:endParaRPr b="0" lang="en-US" sz="2800" spc="-1" strike="noStrike">
              <a:solidFill>
                <a:srgbClr val="000000"/>
              </a:solidFill>
              <a:latin typeface="Calibri"/>
            </a:endParaRPr>
          </a:p>
          <a:p>
            <a:pPr marL="343080" indent="-342720">
              <a:lnSpc>
                <a:spcPct val="90000"/>
              </a:lnSpc>
              <a:spcBef>
                <a:spcPts val="561"/>
              </a:spcBef>
            </a:pP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Calibri"/>
              </a:rPr>
              <a:t>Compiler is divided into two parts: </a:t>
            </a:r>
            <a:r>
              <a:rPr b="1" lang="en-US" sz="2800" spc="-1" strike="noStrike">
                <a:solidFill>
                  <a:srgbClr val="000000"/>
                </a:solidFill>
                <a:latin typeface="Calibri"/>
              </a:rPr>
              <a:t>Analysis </a:t>
            </a:r>
            <a:r>
              <a:rPr b="0" lang="en-US" sz="2800" spc="-1" strike="noStrike">
                <a:solidFill>
                  <a:srgbClr val="000000"/>
                </a:solidFill>
                <a:latin typeface="Calibri"/>
              </a:rPr>
              <a:t>and</a:t>
            </a:r>
            <a:r>
              <a:rPr b="1" lang="en-US" sz="2800" spc="-1" strike="noStrike">
                <a:solidFill>
                  <a:srgbClr val="000000"/>
                </a:solidFill>
                <a:latin typeface="Calibri"/>
              </a:rPr>
              <a:t> Synthesis</a:t>
            </a:r>
            <a:endParaRPr b="0" lang="en-US" sz="2800" spc="-1" strike="noStrike">
              <a:solidFill>
                <a:srgbClr val="000000"/>
              </a:solidFill>
              <a:latin typeface="Calibri"/>
            </a:endParaRPr>
          </a:p>
        </p:txBody>
      </p:sp>
      <p:sp>
        <p:nvSpPr>
          <p:cNvPr id="175" name="TextShape 2"/>
          <p:cNvSpPr txBox="1"/>
          <p:nvPr/>
        </p:nvSpPr>
        <p:spPr>
          <a:xfrm>
            <a:off x="6553080" y="6356520"/>
            <a:ext cx="2133360" cy="364680"/>
          </a:xfrm>
          <a:prstGeom prst="rect">
            <a:avLst/>
          </a:prstGeom>
          <a:noFill/>
          <a:ln>
            <a:noFill/>
          </a:ln>
        </p:spPr>
        <p:txBody>
          <a:bodyPr anchor="ctr"/>
          <a:p>
            <a:pPr algn="r">
              <a:lnSpc>
                <a:spcPct val="100000"/>
              </a:lnSpc>
            </a:pPr>
            <a:fld id="{A4806CAC-ECA2-40D5-BC63-0EEE48B91179}" type="slidenum">
              <a:rPr b="0" lang="en-IN" sz="1200" spc="-1" strike="noStrike">
                <a:solidFill>
                  <a:srgbClr val="8b8b8b"/>
                </a:solidFill>
                <a:latin typeface="Calibri"/>
              </a:rPr>
              <a:t>&lt;number&gt;</a:t>
            </a:fld>
            <a:endParaRPr b="0" lang="en-IN" sz="1200" spc="-1" strike="noStrike">
              <a:latin typeface="Times New Roman"/>
            </a:endParaRPr>
          </a:p>
        </p:txBody>
      </p:sp>
      <p:pic>
        <p:nvPicPr>
          <p:cNvPr id="176" name="Picture 9" descr=""/>
          <p:cNvPicPr/>
          <p:nvPr/>
        </p:nvPicPr>
        <p:blipFill>
          <a:blip r:embed="rId1"/>
          <a:stretch/>
        </p:blipFill>
        <p:spPr>
          <a:xfrm>
            <a:off x="3849120" y="3036960"/>
            <a:ext cx="1418760" cy="1891800"/>
          </a:xfrm>
          <a:prstGeom prst="rect">
            <a:avLst/>
          </a:prstGeom>
          <a:ln>
            <a:noFill/>
          </a:ln>
        </p:spPr>
      </p:pic>
      <p:sp>
        <p:nvSpPr>
          <p:cNvPr id="177" name="CustomShape 3"/>
          <p:cNvSpPr/>
          <p:nvPr/>
        </p:nvSpPr>
        <p:spPr>
          <a:xfrm>
            <a:off x="3029040" y="3886200"/>
            <a:ext cx="2514240" cy="304560"/>
          </a:xfrm>
          <a:prstGeom prst="rect">
            <a:avLst/>
          </a:prstGeom>
          <a:solidFill>
            <a:schemeClr val="bg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Calibri"/>
                <a:ea typeface="ＭＳ Ｐゴシック"/>
              </a:rPr>
              <a:t>10000010010110100100101……</a:t>
            </a:r>
            <a:endParaRPr b="0" lang="en-IN" sz="1800" spc="-1" strike="noStrike">
              <a:latin typeface="Arial"/>
            </a:endParaRPr>
          </a:p>
        </p:txBody>
      </p:sp>
      <p:pic>
        <p:nvPicPr>
          <p:cNvPr id="178" name="Picture 8" descr=""/>
          <p:cNvPicPr/>
          <p:nvPr/>
        </p:nvPicPr>
        <p:blipFill>
          <a:blip r:embed="rId2"/>
          <a:stretch/>
        </p:blipFill>
        <p:spPr>
          <a:xfrm>
            <a:off x="3429000" y="4267080"/>
            <a:ext cx="866520" cy="545760"/>
          </a:xfrm>
          <a:prstGeom prst="rect">
            <a:avLst/>
          </a:prstGeom>
          <a:ln>
            <a:noFill/>
          </a:ln>
        </p:spPr>
      </p:pic>
      <p:pic>
        <p:nvPicPr>
          <p:cNvPr id="179" name="Picture 7" descr=""/>
          <p:cNvPicPr/>
          <p:nvPr/>
        </p:nvPicPr>
        <p:blipFill>
          <a:blip r:embed="rId3"/>
          <a:stretch/>
        </p:blipFill>
        <p:spPr>
          <a:xfrm>
            <a:off x="4900680" y="2895480"/>
            <a:ext cx="856800" cy="990360"/>
          </a:xfrm>
          <a:prstGeom prst="rect">
            <a:avLst/>
          </a:prstGeom>
          <a:ln>
            <a:noFill/>
          </a:ln>
        </p:spPr>
      </p:pic>
      <p:sp>
        <p:nvSpPr>
          <p:cNvPr id="180" name="CustomShape 4"/>
          <p:cNvSpPr/>
          <p:nvPr/>
        </p:nvSpPr>
        <p:spPr>
          <a:xfrm>
            <a:off x="4845240" y="3000240"/>
            <a:ext cx="1234080" cy="5770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600" spc="-1" strike="noStrike">
                <a:solidFill>
                  <a:srgbClr val="000000"/>
                </a:solidFill>
                <a:latin typeface="Calibri"/>
                <a:ea typeface="ＭＳ Ｐゴシック"/>
              </a:rPr>
              <a:t>This is</a:t>
            </a:r>
            <a:endParaRPr b="0" lang="en-IN" sz="1600" spc="-1" strike="noStrike">
              <a:latin typeface="Arial"/>
            </a:endParaRPr>
          </a:p>
          <a:p>
            <a:pPr>
              <a:lnSpc>
                <a:spcPct val="100000"/>
              </a:lnSpc>
            </a:pPr>
            <a:r>
              <a:rPr b="0" lang="en-IN" sz="1600" spc="-1" strike="noStrike">
                <a:solidFill>
                  <a:srgbClr val="000000"/>
                </a:solidFill>
                <a:latin typeface="Calibri"/>
                <a:ea typeface="ＭＳ Ｐゴシック"/>
              </a:rPr>
              <a:t>a program</a:t>
            </a:r>
            <a:endParaRPr b="0" lang="en-IN" sz="1600" spc="-1" strike="noStrike">
              <a:latin typeface="Arial"/>
            </a:endParaRPr>
          </a:p>
        </p:txBody>
      </p:sp>
      <p:sp>
        <p:nvSpPr>
          <p:cNvPr id="181" name="CustomShape 5"/>
          <p:cNvSpPr/>
          <p:nvPr/>
        </p:nvSpPr>
        <p:spPr>
          <a:xfrm>
            <a:off x="142920" y="500040"/>
            <a:ext cx="8715240" cy="69984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p>
            <a:pPr algn="ctr">
              <a:lnSpc>
                <a:spcPct val="100000"/>
              </a:lnSpc>
            </a:pPr>
            <a:r>
              <a:rPr b="1" lang="en-IN" sz="4000" spc="-1" strike="noStrike">
                <a:solidFill>
                  <a:srgbClr val="000000"/>
                </a:solidFill>
                <a:latin typeface="Times New Roman"/>
              </a:rPr>
              <a:t>Why Use a compiler?</a:t>
            </a:r>
            <a:endParaRPr b="0" lang="en-IN" sz="4000" spc="-1" strike="noStrike">
              <a:latin typeface="Arial"/>
            </a:endParaRPr>
          </a:p>
        </p:txBody>
      </p:sp>
    </p:spTree>
  </p:cSld>
  <p:transition spd="slow">
    <p:push dir="u"/>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457200" y="274680"/>
            <a:ext cx="8229240" cy="114264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0" lang="en-US" sz="4400" spc="-1" strike="noStrike">
                <a:solidFill>
                  <a:srgbClr val="000000"/>
                </a:solidFill>
                <a:latin typeface="Calibri"/>
              </a:rPr>
              <a:t>Example:</a:t>
            </a:r>
            <a:endParaRPr b="0" lang="en-US" sz="4400" spc="-1" strike="noStrike">
              <a:solidFill>
                <a:srgbClr val="000000"/>
              </a:solidFill>
              <a:latin typeface="Calibri"/>
            </a:endParaRPr>
          </a:p>
        </p:txBody>
      </p:sp>
      <p:sp>
        <p:nvSpPr>
          <p:cNvPr id="289" name="TextShape 2"/>
          <p:cNvSpPr txBox="1"/>
          <p:nvPr/>
        </p:nvSpPr>
        <p:spPr>
          <a:xfrm>
            <a:off x="457200" y="1600200"/>
            <a:ext cx="8229240" cy="4525560"/>
          </a:xfrm>
          <a:prstGeom prst="rect">
            <a:avLst/>
          </a:prstGeom>
          <a:gradFill rotWithShape="0">
            <a:gsLst>
              <a:gs pos="0">
                <a:srgbClr val="d9caee"/>
              </a:gs>
              <a:gs pos="100000">
                <a:srgbClr val="f1eaf8"/>
              </a:gs>
            </a:gsLst>
            <a:lin ang="16200000"/>
          </a:gradFill>
          <a:ln w="9360">
            <a:solidFill>
              <a:srgbClr val="7d5fa0"/>
            </a:solidFill>
            <a:round/>
          </a:ln>
        </p:spPr>
        <p:txBody>
          <a:bodyPr>
            <a:normAutofit/>
          </a:bodyPr>
          <a:p>
            <a:pPr>
              <a:lnSpc>
                <a:spcPct val="100000"/>
              </a:lnSpc>
              <a:spcBef>
                <a:spcPts val="641"/>
              </a:spcBef>
            </a:pPr>
            <a:r>
              <a:rPr b="1" lang="en-US" sz="3200" spc="-1" strike="noStrike">
                <a:solidFill>
                  <a:srgbClr val="000000"/>
                </a:solidFill>
                <a:latin typeface="Calibri"/>
              </a:rPr>
              <a:t>newval :=  oldval + fact * 1</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1" lang="en-US" sz="3200" spc="-1" strike="noStrike">
                <a:solidFill>
                  <a:srgbClr val="000000"/>
                </a:solidFill>
                <a:latin typeface="Calibri"/>
              </a:rPr>
              <a:t>Id1 := Id2 + Id3 * 1</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1" lang="en-US" sz="3200" spc="-1" strike="noStrike">
                <a:solidFill>
                  <a:srgbClr val="000000"/>
                </a:solidFill>
                <a:latin typeface="Calibri"/>
              </a:rPr>
              <a:t>Temp1</a:t>
            </a:r>
            <a:r>
              <a:rPr b="1" lang="en-US" sz="3200" spc="-1" strike="noStrike">
                <a:solidFill>
                  <a:srgbClr val="000000"/>
                </a:solidFill>
                <a:latin typeface="Calibri"/>
              </a:rPr>
              <a:t>	</a:t>
            </a:r>
            <a:r>
              <a:rPr b="1" lang="en-US" sz="3200" spc="-1" strike="noStrike">
                <a:solidFill>
                  <a:srgbClr val="000000"/>
                </a:solidFill>
                <a:latin typeface="Calibri"/>
              </a:rPr>
              <a:t>	</a:t>
            </a:r>
            <a:r>
              <a:rPr b="1" lang="en-US" sz="3200" spc="-1" strike="noStrike">
                <a:solidFill>
                  <a:srgbClr val="000000"/>
                </a:solidFill>
                <a:latin typeface="Calibri"/>
              </a:rPr>
              <a:t>=</a:t>
            </a:r>
            <a:r>
              <a:rPr b="1" lang="en-US" sz="3200" spc="-1" strike="noStrike">
                <a:solidFill>
                  <a:srgbClr val="000000"/>
                </a:solidFill>
                <a:latin typeface="Calibri"/>
              </a:rPr>
              <a:t>	</a:t>
            </a:r>
            <a:r>
              <a:rPr b="1" lang="en-US" sz="3200" spc="-1" strike="noStrike">
                <a:solidFill>
                  <a:srgbClr val="000000"/>
                </a:solidFill>
                <a:latin typeface="Calibri"/>
              </a:rPr>
              <a:t>into real (1)</a:t>
            </a:r>
            <a:endParaRPr b="0" lang="en-US" sz="3200" spc="-1" strike="noStrike">
              <a:solidFill>
                <a:srgbClr val="000000"/>
              </a:solidFill>
              <a:latin typeface="Calibri"/>
            </a:endParaRPr>
          </a:p>
          <a:p>
            <a:pPr>
              <a:lnSpc>
                <a:spcPct val="100000"/>
              </a:lnSpc>
              <a:spcBef>
                <a:spcPts val="641"/>
              </a:spcBef>
            </a:pPr>
            <a:r>
              <a:rPr b="1" lang="en-US" sz="3200" spc="-1" strike="noStrike">
                <a:solidFill>
                  <a:srgbClr val="000000"/>
                </a:solidFill>
                <a:latin typeface="Calibri"/>
              </a:rPr>
              <a:t>Temp2</a:t>
            </a:r>
            <a:r>
              <a:rPr b="1" lang="en-US" sz="3200" spc="-1" strike="noStrike">
                <a:solidFill>
                  <a:srgbClr val="000000"/>
                </a:solidFill>
                <a:latin typeface="Calibri"/>
              </a:rPr>
              <a:t>	</a:t>
            </a:r>
            <a:r>
              <a:rPr b="1" lang="en-US" sz="3200" spc="-1" strike="noStrike">
                <a:solidFill>
                  <a:srgbClr val="000000"/>
                </a:solidFill>
                <a:latin typeface="Calibri"/>
              </a:rPr>
              <a:t>	</a:t>
            </a:r>
            <a:r>
              <a:rPr b="1" lang="en-US" sz="3200" spc="-1" strike="noStrike">
                <a:solidFill>
                  <a:srgbClr val="000000"/>
                </a:solidFill>
                <a:latin typeface="Calibri"/>
              </a:rPr>
              <a:t>=</a:t>
            </a:r>
            <a:r>
              <a:rPr b="1" lang="en-US" sz="3200" spc="-1" strike="noStrike">
                <a:solidFill>
                  <a:srgbClr val="000000"/>
                </a:solidFill>
                <a:latin typeface="Calibri"/>
              </a:rPr>
              <a:t>	</a:t>
            </a:r>
            <a:r>
              <a:rPr b="1" lang="en-US" sz="3200" spc="-1" strike="noStrike">
                <a:solidFill>
                  <a:srgbClr val="000000"/>
                </a:solidFill>
                <a:latin typeface="Calibri"/>
              </a:rPr>
              <a:t>Id3</a:t>
            </a:r>
            <a:r>
              <a:rPr b="1" lang="en-US" sz="3200" spc="-1" strike="noStrike">
                <a:solidFill>
                  <a:srgbClr val="000000"/>
                </a:solidFill>
                <a:latin typeface="Calibri"/>
              </a:rPr>
              <a:t>	</a:t>
            </a:r>
            <a:r>
              <a:rPr b="1" lang="en-US" sz="3200" spc="-1" strike="noStrike">
                <a:solidFill>
                  <a:srgbClr val="000000"/>
                </a:solidFill>
                <a:latin typeface="Calibri"/>
              </a:rPr>
              <a:t>*</a:t>
            </a:r>
            <a:r>
              <a:rPr b="1" lang="en-US" sz="3200" spc="-1" strike="noStrike">
                <a:solidFill>
                  <a:srgbClr val="000000"/>
                </a:solidFill>
                <a:latin typeface="Calibri"/>
              </a:rPr>
              <a:t>	</a:t>
            </a:r>
            <a:r>
              <a:rPr b="1" lang="en-US" sz="3200" spc="-1" strike="noStrike">
                <a:solidFill>
                  <a:srgbClr val="000000"/>
                </a:solidFill>
                <a:latin typeface="Calibri"/>
              </a:rPr>
              <a:t>Temp1</a:t>
            </a:r>
            <a:endParaRPr b="0" lang="en-US" sz="3200" spc="-1" strike="noStrike">
              <a:solidFill>
                <a:srgbClr val="000000"/>
              </a:solidFill>
              <a:latin typeface="Calibri"/>
            </a:endParaRPr>
          </a:p>
          <a:p>
            <a:pPr>
              <a:lnSpc>
                <a:spcPct val="100000"/>
              </a:lnSpc>
              <a:spcBef>
                <a:spcPts val="641"/>
              </a:spcBef>
            </a:pPr>
            <a:r>
              <a:rPr b="1" lang="en-US" sz="3200" spc="-1" strike="noStrike">
                <a:solidFill>
                  <a:srgbClr val="000000"/>
                </a:solidFill>
                <a:latin typeface="Calibri"/>
              </a:rPr>
              <a:t>Temp3</a:t>
            </a:r>
            <a:r>
              <a:rPr b="1" lang="en-US" sz="3200" spc="-1" strike="noStrike">
                <a:solidFill>
                  <a:srgbClr val="000000"/>
                </a:solidFill>
                <a:latin typeface="Calibri"/>
              </a:rPr>
              <a:t>	</a:t>
            </a:r>
            <a:r>
              <a:rPr b="1" lang="en-US" sz="3200" spc="-1" strike="noStrike">
                <a:solidFill>
                  <a:srgbClr val="000000"/>
                </a:solidFill>
                <a:latin typeface="Calibri"/>
              </a:rPr>
              <a:t>	</a:t>
            </a:r>
            <a:r>
              <a:rPr b="1" lang="en-US" sz="3200" spc="-1" strike="noStrike">
                <a:solidFill>
                  <a:srgbClr val="000000"/>
                </a:solidFill>
                <a:latin typeface="Calibri"/>
              </a:rPr>
              <a:t>=</a:t>
            </a:r>
            <a:r>
              <a:rPr b="1" lang="en-US" sz="3200" spc="-1" strike="noStrike">
                <a:solidFill>
                  <a:srgbClr val="000000"/>
                </a:solidFill>
                <a:latin typeface="Calibri"/>
              </a:rPr>
              <a:t>	</a:t>
            </a:r>
            <a:r>
              <a:rPr b="1" lang="en-US" sz="3200" spc="-1" strike="noStrike">
                <a:solidFill>
                  <a:srgbClr val="000000"/>
                </a:solidFill>
                <a:latin typeface="Calibri"/>
              </a:rPr>
              <a:t>Id2</a:t>
            </a:r>
            <a:r>
              <a:rPr b="1" lang="en-US" sz="3200" spc="-1" strike="noStrike">
                <a:solidFill>
                  <a:srgbClr val="000000"/>
                </a:solidFill>
                <a:latin typeface="Calibri"/>
              </a:rPr>
              <a:t>	</a:t>
            </a:r>
            <a:r>
              <a:rPr b="1" lang="en-US" sz="3200" spc="-1" strike="noStrike">
                <a:solidFill>
                  <a:srgbClr val="000000"/>
                </a:solidFill>
                <a:latin typeface="Calibri"/>
              </a:rPr>
              <a:t>+</a:t>
            </a:r>
            <a:r>
              <a:rPr b="1" lang="en-US" sz="3200" spc="-1" strike="noStrike">
                <a:solidFill>
                  <a:srgbClr val="000000"/>
                </a:solidFill>
                <a:latin typeface="Calibri"/>
              </a:rPr>
              <a:t>	</a:t>
            </a:r>
            <a:r>
              <a:rPr b="1" lang="en-US" sz="3200" spc="-1" strike="noStrike">
                <a:solidFill>
                  <a:srgbClr val="000000"/>
                </a:solidFill>
                <a:latin typeface="Calibri"/>
              </a:rPr>
              <a:t>Temp2</a:t>
            </a:r>
            <a:endParaRPr b="0" lang="en-US" sz="3200" spc="-1" strike="noStrike">
              <a:solidFill>
                <a:srgbClr val="000000"/>
              </a:solidFill>
              <a:latin typeface="Calibri"/>
            </a:endParaRPr>
          </a:p>
          <a:p>
            <a:pPr>
              <a:lnSpc>
                <a:spcPct val="100000"/>
              </a:lnSpc>
              <a:spcBef>
                <a:spcPts val="641"/>
              </a:spcBef>
            </a:pPr>
            <a:r>
              <a:rPr b="1" lang="en-US" sz="3200" spc="-1" strike="noStrike">
                <a:solidFill>
                  <a:srgbClr val="000000"/>
                </a:solidFill>
                <a:latin typeface="Calibri"/>
              </a:rPr>
              <a:t>Id1</a:t>
            </a:r>
            <a:r>
              <a:rPr b="1" lang="en-US" sz="3200" spc="-1" strike="noStrike">
                <a:solidFill>
                  <a:srgbClr val="000000"/>
                </a:solidFill>
                <a:latin typeface="Calibri"/>
              </a:rPr>
              <a:t>	</a:t>
            </a:r>
            <a:r>
              <a:rPr b="1" lang="en-US" sz="3200" spc="-1" strike="noStrike">
                <a:solidFill>
                  <a:srgbClr val="000000"/>
                </a:solidFill>
                <a:latin typeface="Calibri"/>
              </a:rPr>
              <a:t>	</a:t>
            </a:r>
            <a:r>
              <a:rPr b="1" lang="en-US" sz="3200" spc="-1" strike="noStrike">
                <a:solidFill>
                  <a:srgbClr val="000000"/>
                </a:solidFill>
                <a:latin typeface="Calibri"/>
              </a:rPr>
              <a:t>=</a:t>
            </a:r>
            <a:r>
              <a:rPr b="1" lang="en-US" sz="3200" spc="-1" strike="noStrike">
                <a:solidFill>
                  <a:srgbClr val="000000"/>
                </a:solidFill>
                <a:latin typeface="Calibri"/>
              </a:rPr>
              <a:t>	</a:t>
            </a:r>
            <a:r>
              <a:rPr b="1" lang="en-US" sz="3200" spc="-1" strike="noStrike">
                <a:solidFill>
                  <a:srgbClr val="000000"/>
                </a:solidFill>
                <a:latin typeface="Calibri"/>
              </a:rPr>
              <a:t>Temp3</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290" name="CustomShape 3"/>
          <p:cNvSpPr/>
          <p:nvPr/>
        </p:nvSpPr>
        <p:spPr>
          <a:xfrm rot="5400000">
            <a:off x="1929240" y="2428920"/>
            <a:ext cx="571320" cy="1080"/>
          </a:xfrm>
          <a:custGeom>
            <a:avLst/>
            <a:gdLst/>
            <a:ahLst/>
            <a:rect l="l" t="t" r="r" b="b"/>
            <a:pathLst>
              <a:path w="21600" h="21600">
                <a:moveTo>
                  <a:pt x="0" y="0"/>
                </a:moveTo>
                <a:lnTo>
                  <a:pt x="21600" y="21600"/>
                </a:lnTo>
              </a:path>
            </a:pathLst>
          </a:custGeom>
          <a:noFill/>
          <a:ln>
            <a:round/>
            <a:tailEnd len="med" type="triangle" w="med"/>
          </a:ln>
          <a:effectLst>
            <a:outerShdw blurRad="40000" dir="5400000" dist="23000" rotWithShape="0">
              <a:srgbClr val="000000">
                <a:alpha val="35000"/>
              </a:srgbClr>
            </a:outerShdw>
          </a:effectLst>
        </p:spPr>
        <p:style>
          <a:lnRef idx="3">
            <a:schemeClr val="accent2"/>
          </a:lnRef>
          <a:fillRef idx="0">
            <a:schemeClr val="accent2"/>
          </a:fillRef>
          <a:effectRef idx="2">
            <a:schemeClr val="accent2"/>
          </a:effectRef>
          <a:fontRef idx="minor"/>
        </p:style>
      </p:sp>
      <p:sp>
        <p:nvSpPr>
          <p:cNvPr id="291" name="CustomShape 4"/>
          <p:cNvSpPr/>
          <p:nvPr/>
        </p:nvSpPr>
        <p:spPr>
          <a:xfrm>
            <a:off x="2214720" y="3143160"/>
            <a:ext cx="360" cy="478080"/>
          </a:xfrm>
          <a:custGeom>
            <a:avLst/>
            <a:gdLst/>
            <a:ahLst/>
            <a:rect l="l" t="t" r="r" b="b"/>
            <a:pathLst>
              <a:path w="21600" h="21600">
                <a:moveTo>
                  <a:pt x="0" y="0"/>
                </a:moveTo>
                <a:lnTo>
                  <a:pt x="21600" y="21600"/>
                </a:lnTo>
              </a:path>
            </a:pathLst>
          </a:custGeom>
          <a:noFill/>
          <a:ln>
            <a:round/>
            <a:tailEnd len="med" type="triangle" w="med"/>
          </a:ln>
          <a:effectLst>
            <a:outerShdw blurRad="40000" dir="5400000" dist="23000" rotWithShape="0">
              <a:srgbClr val="000000">
                <a:alpha val="35000"/>
              </a:srgbClr>
            </a:outerShdw>
          </a:effectLst>
        </p:spPr>
        <p:style>
          <a:lnRef idx="3">
            <a:schemeClr val="accent3"/>
          </a:lnRef>
          <a:fillRef idx="0">
            <a:schemeClr val="accent3"/>
          </a:fillRef>
          <a:effectRef idx="2">
            <a:schemeClr val="accent3"/>
          </a:effectRef>
          <a:fontRef idx="minor"/>
        </p:style>
      </p:sp>
      <p:sp>
        <p:nvSpPr>
          <p:cNvPr id="292" name="TextShape 5"/>
          <p:cNvSpPr txBox="1"/>
          <p:nvPr/>
        </p:nvSpPr>
        <p:spPr>
          <a:xfrm>
            <a:off x="6553080" y="6356520"/>
            <a:ext cx="2133360" cy="364680"/>
          </a:xfrm>
          <a:prstGeom prst="rect">
            <a:avLst/>
          </a:prstGeom>
          <a:noFill/>
          <a:ln>
            <a:noFill/>
          </a:ln>
        </p:spPr>
        <p:txBody>
          <a:bodyPr anchor="ctr"/>
          <a:p>
            <a:pPr algn="r">
              <a:lnSpc>
                <a:spcPct val="100000"/>
              </a:lnSpc>
            </a:pPr>
            <a:fld id="{D3D59236-17F3-4B2B-A85E-ED2F2A920E81}"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457200" y="274680"/>
            <a:ext cx="8229240" cy="1142640"/>
          </a:xfrm>
          <a:prstGeom prst="rect">
            <a:avLst/>
          </a:prstGeom>
          <a:gradFill rotWithShape="0">
            <a:gsLst>
              <a:gs pos="0">
                <a:srgbClr val="bfecff"/>
              </a:gs>
              <a:gs pos="100000">
                <a:srgbClr val="e6f7ff"/>
              </a:gs>
            </a:gsLst>
            <a:lin ang="16200000"/>
          </a:gradFill>
          <a:ln w="9360">
            <a:solidFill>
              <a:srgbClr val="46aac4"/>
            </a:solidFill>
            <a:round/>
          </a:ln>
        </p:spPr>
        <p:txBody>
          <a:bodyPr anchor="ctr"/>
          <a:p>
            <a:pPr algn="ctr">
              <a:lnSpc>
                <a:spcPct val="100000"/>
              </a:lnSpc>
            </a:pPr>
            <a:r>
              <a:rPr b="0" lang="en-US" sz="4400" spc="-1" strike="noStrike">
                <a:solidFill>
                  <a:srgbClr val="000000"/>
                </a:solidFill>
                <a:latin typeface="Calibri"/>
              </a:rPr>
              <a:t>Phase-5: Code Optimization</a:t>
            </a:r>
            <a:endParaRPr b="0" lang="en-US" sz="4400" spc="-1" strike="noStrike">
              <a:solidFill>
                <a:srgbClr val="000000"/>
              </a:solidFill>
              <a:latin typeface="Calibri"/>
            </a:endParaRPr>
          </a:p>
        </p:txBody>
      </p:sp>
      <p:sp>
        <p:nvSpPr>
          <p:cNvPr id="294" name="TextShape 2"/>
          <p:cNvSpPr txBox="1"/>
          <p:nvPr/>
        </p:nvSpPr>
        <p:spPr>
          <a:xfrm>
            <a:off x="457200" y="1600200"/>
            <a:ext cx="8229240" cy="4971600"/>
          </a:xfrm>
          <a:prstGeom prst="rect">
            <a:avLst/>
          </a:prstGeom>
          <a:gradFill rotWithShape="0">
            <a:gsLst>
              <a:gs pos="0">
                <a:srgbClr val="ffded0"/>
              </a:gs>
              <a:gs pos="100000">
                <a:srgbClr val="fff1ec"/>
              </a:gs>
            </a:gsLst>
            <a:lin ang="16200000"/>
          </a:gradFill>
          <a:ln w="9360">
            <a:solidFill>
              <a:srgbClr val="f59240"/>
            </a:solidFill>
            <a:round/>
          </a:ln>
        </p:spPr>
        <p:txBody>
          <a:bodyPr>
            <a:normAutofit/>
          </a:bodyPr>
          <a:p>
            <a:pPr lvl="1" marL="228600" indent="-285480" algn="just">
              <a:lnSpc>
                <a:spcPct val="100000"/>
              </a:lnSpc>
              <a:spcBef>
                <a:spcPts val="1001"/>
              </a:spcBef>
              <a:buClr>
                <a:srgbClr val="000000"/>
              </a:buClr>
              <a:buFont typeface="Arial"/>
              <a:buChar char="–"/>
            </a:pPr>
            <a:r>
              <a:rPr b="0" lang="en-US" sz="2800" spc="-1" strike="noStrike">
                <a:solidFill>
                  <a:srgbClr val="000000"/>
                </a:solidFill>
                <a:latin typeface="Times New Roman"/>
              </a:rPr>
              <a:t>The compiler looks at large segments of the program to decide how to improve performance</a:t>
            </a:r>
            <a:endParaRPr b="0" lang="en-US" sz="28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Times New Roman"/>
              </a:rPr>
              <a:t>The machine-independent code-optimization phase attempts to improve the intermediate code so that better target code will result.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Times New Roman"/>
              </a:rPr>
              <a:t>Usually better means:</a:t>
            </a:r>
            <a:endParaRPr b="0" lang="en-US" sz="32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Times New Roman"/>
              </a:rPr>
              <a:t>faster, shorter code, or target code that consumes less power.</a:t>
            </a:r>
            <a:endParaRPr b="0" lang="en-US" sz="24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Times New Roman"/>
              </a:rPr>
              <a:t>There are simple optimizations that significantly improve the running time of the target program without slowing down compilation too much.</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Times New Roman"/>
              </a:rPr>
              <a:t>Optimization cannot make an inefficient algorithm efficient - “only makes an efficient algorithm more efficient”</a:t>
            </a:r>
            <a:endParaRPr b="0" lang="en-US" sz="3200" spc="-1" strike="noStrike">
              <a:solidFill>
                <a:srgbClr val="000000"/>
              </a:solidFill>
              <a:latin typeface="Calibri"/>
            </a:endParaRPr>
          </a:p>
          <a:p>
            <a:pPr algn="just">
              <a:lnSpc>
                <a:spcPct val="100000"/>
              </a:lnSpc>
              <a:spcBef>
                <a:spcPts val="400"/>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295" name="TextShape 3"/>
          <p:cNvSpPr txBox="1"/>
          <p:nvPr/>
        </p:nvSpPr>
        <p:spPr>
          <a:xfrm>
            <a:off x="6553080" y="6356520"/>
            <a:ext cx="2133360" cy="364680"/>
          </a:xfrm>
          <a:prstGeom prst="rect">
            <a:avLst/>
          </a:prstGeom>
          <a:noFill/>
          <a:ln>
            <a:noFill/>
          </a:ln>
        </p:spPr>
        <p:txBody>
          <a:bodyPr anchor="ctr"/>
          <a:p>
            <a:pPr algn="r">
              <a:lnSpc>
                <a:spcPct val="100000"/>
              </a:lnSpc>
            </a:pPr>
            <a:fld id="{03168572-224A-4097-9300-3E051CC1E9B4}"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457200" y="274680"/>
            <a:ext cx="8229240" cy="1142640"/>
          </a:xfrm>
          <a:prstGeom prst="rect">
            <a:avLst/>
          </a:prstGeom>
          <a:gradFill rotWithShape="0">
            <a:gsLst>
              <a:gs pos="0">
                <a:srgbClr val="bfd4fe"/>
              </a:gs>
              <a:gs pos="100000">
                <a:srgbClr val="e5efff"/>
              </a:gs>
            </a:gsLst>
            <a:lin ang="16200000"/>
          </a:gradFill>
          <a:ln w="9360">
            <a:solidFill>
              <a:srgbClr val="4a7ebb"/>
            </a:solidFill>
            <a:round/>
          </a:ln>
        </p:spPr>
        <p:txBody>
          <a:bodyPr anchor="ctr"/>
          <a:p>
            <a:pPr algn="ctr">
              <a:lnSpc>
                <a:spcPct val="100000"/>
              </a:lnSpc>
            </a:pPr>
            <a:r>
              <a:rPr b="0" lang="en-US" sz="4400" spc="-1" strike="noStrike">
                <a:solidFill>
                  <a:srgbClr val="000000"/>
                </a:solidFill>
                <a:latin typeface="Calibri"/>
              </a:rPr>
              <a:t>Example:</a:t>
            </a:r>
            <a:endParaRPr b="0" lang="en-US" sz="4400" spc="-1" strike="noStrike">
              <a:solidFill>
                <a:srgbClr val="000000"/>
              </a:solidFill>
              <a:latin typeface="Calibri"/>
            </a:endParaRPr>
          </a:p>
        </p:txBody>
      </p:sp>
      <p:sp>
        <p:nvSpPr>
          <p:cNvPr id="297" name="TextShape 2"/>
          <p:cNvSpPr txBox="1"/>
          <p:nvPr/>
        </p:nvSpPr>
        <p:spPr>
          <a:xfrm>
            <a:off x="457200" y="1600200"/>
            <a:ext cx="8229240" cy="4525560"/>
          </a:xfrm>
          <a:prstGeom prst="rect">
            <a:avLst/>
          </a:prstGeom>
          <a:gradFill rotWithShape="0">
            <a:gsLst>
              <a:gs pos="0">
                <a:srgbClr val="ffc1be"/>
              </a:gs>
              <a:gs pos="100000">
                <a:srgbClr val="ffe5e5"/>
              </a:gs>
            </a:gsLst>
            <a:lin ang="16200000"/>
          </a:gradFill>
          <a:ln w="9360">
            <a:solidFill>
              <a:srgbClr val="be4b48"/>
            </a:solidFill>
            <a:round/>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above intermediate code will be optimized as: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Temp1</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Id3</a:t>
            </a:r>
            <a:r>
              <a:rPr b="0" lang="en-US" sz="3200" spc="-1" strike="noStrike">
                <a:solidFill>
                  <a:srgbClr val="000000"/>
                </a:solidFill>
                <a:latin typeface="Calibri"/>
              </a:rPr>
              <a:t>	</a:t>
            </a: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1</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Id1</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Id2</a:t>
            </a:r>
            <a:r>
              <a:rPr b="0" lang="en-US" sz="3200" spc="-1" strike="noStrike">
                <a:solidFill>
                  <a:srgbClr val="000000"/>
                </a:solidFill>
                <a:latin typeface="Calibri"/>
              </a:rPr>
              <a:t>	</a:t>
            </a: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Temp1</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298" name="TextShape 3"/>
          <p:cNvSpPr txBox="1"/>
          <p:nvPr/>
        </p:nvSpPr>
        <p:spPr>
          <a:xfrm>
            <a:off x="6553080" y="6356520"/>
            <a:ext cx="2133360" cy="364680"/>
          </a:xfrm>
          <a:prstGeom prst="rect">
            <a:avLst/>
          </a:prstGeom>
          <a:noFill/>
          <a:ln>
            <a:noFill/>
          </a:ln>
        </p:spPr>
        <p:txBody>
          <a:bodyPr anchor="ctr"/>
          <a:p>
            <a:pPr algn="r">
              <a:lnSpc>
                <a:spcPct val="100000"/>
              </a:lnSpc>
            </a:pPr>
            <a:fld id="{9E55D3D0-937A-47FE-9148-34D3512AC621}"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457200" y="274680"/>
            <a:ext cx="8229240" cy="1142640"/>
          </a:xfrm>
          <a:prstGeom prst="rect">
            <a:avLst/>
          </a:prstGeom>
          <a:gradFill rotWithShape="0">
            <a:gsLst>
              <a:gs pos="0">
                <a:srgbClr val="bfecff"/>
              </a:gs>
              <a:gs pos="100000">
                <a:srgbClr val="e6f7ff"/>
              </a:gs>
            </a:gsLst>
            <a:lin ang="16200000"/>
          </a:gradFill>
          <a:ln w="9360">
            <a:solidFill>
              <a:srgbClr val="46aac4"/>
            </a:solidFill>
            <a:round/>
          </a:ln>
        </p:spPr>
        <p:txBody>
          <a:bodyPr anchor="ctr"/>
          <a:p>
            <a:pPr algn="ctr">
              <a:lnSpc>
                <a:spcPct val="100000"/>
              </a:lnSpc>
            </a:pPr>
            <a:r>
              <a:rPr b="0" lang="en-US" sz="4400" spc="-1" strike="noStrike">
                <a:solidFill>
                  <a:srgbClr val="000000"/>
                </a:solidFill>
                <a:latin typeface="Calibri"/>
              </a:rPr>
              <a:t>Phase-6: Code Generation</a:t>
            </a:r>
            <a:endParaRPr b="0" lang="en-US" sz="4400" spc="-1" strike="noStrike">
              <a:solidFill>
                <a:srgbClr val="000000"/>
              </a:solidFill>
              <a:latin typeface="Calibri"/>
            </a:endParaRPr>
          </a:p>
        </p:txBody>
      </p:sp>
      <p:sp>
        <p:nvSpPr>
          <p:cNvPr id="300" name="TextShape 2"/>
          <p:cNvSpPr txBox="1"/>
          <p:nvPr/>
        </p:nvSpPr>
        <p:spPr>
          <a:xfrm>
            <a:off x="457200" y="1600200"/>
            <a:ext cx="8229240" cy="4525560"/>
          </a:xfrm>
          <a:prstGeom prst="rect">
            <a:avLst/>
          </a:prstGeom>
          <a:gradFill rotWithShape="0">
            <a:gsLst>
              <a:gs pos="0">
                <a:srgbClr val="ffded0"/>
              </a:gs>
              <a:gs pos="100000">
                <a:srgbClr val="fff1ec"/>
              </a:gs>
            </a:gsLst>
            <a:lin ang="16200000"/>
          </a:gradFill>
          <a:ln w="9360">
            <a:solidFill>
              <a:srgbClr val="f59240"/>
            </a:solidFill>
            <a:round/>
          </a:ln>
        </p:spPr>
        <p:txBody>
          <a:bodyPr>
            <a:normAutofit/>
          </a:bodyPr>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Times New Roman"/>
              </a:rPr>
              <a:t>The last phase of translation is code generation.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Times New Roman"/>
              </a:rPr>
              <a:t>Takes as input an intermediate representation of the source program and maps it into the target language</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Times New Roman"/>
              </a:rPr>
              <a:t>If the target language is machine, code, registers or memory locations are selected for each of the variables used by the program.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Times New Roman"/>
              </a:rPr>
              <a:t>Then, the intermediate instructions are translated into sequences of machine instructions that perform the same task.</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Times New Roman"/>
              </a:rPr>
              <a:t> </a:t>
            </a:r>
            <a:r>
              <a:rPr b="1" lang="en-US" sz="3200" spc="-1" strike="noStrike">
                <a:solidFill>
                  <a:srgbClr val="000000"/>
                </a:solidFill>
                <a:latin typeface="Times New Roman"/>
              </a:rPr>
              <a:t>A crucial aspect of code generation is the judicious assignment of registers to hold variables.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301" name="TextShape 3"/>
          <p:cNvSpPr txBox="1"/>
          <p:nvPr/>
        </p:nvSpPr>
        <p:spPr>
          <a:xfrm>
            <a:off x="6553080" y="6356520"/>
            <a:ext cx="2133360" cy="364680"/>
          </a:xfrm>
          <a:prstGeom prst="rect">
            <a:avLst/>
          </a:prstGeom>
          <a:noFill/>
          <a:ln>
            <a:noFill/>
          </a:ln>
        </p:spPr>
        <p:txBody>
          <a:bodyPr anchor="ctr"/>
          <a:p>
            <a:pPr algn="r">
              <a:lnSpc>
                <a:spcPct val="100000"/>
              </a:lnSpc>
            </a:pPr>
            <a:fld id="{77C7D7F3-B9F3-4679-9527-4FBCCF011C93}"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457200" y="274680"/>
            <a:ext cx="8229240" cy="796680"/>
          </a:xfrm>
          <a:prstGeom prst="rect">
            <a:avLst/>
          </a:prstGeom>
          <a:gradFill rotWithShape="0">
            <a:gsLst>
              <a:gs pos="0">
                <a:srgbClr val="ffc1be"/>
              </a:gs>
              <a:gs pos="100000">
                <a:srgbClr val="ffe5e5"/>
              </a:gs>
            </a:gsLst>
            <a:lin ang="16200000"/>
          </a:gradFill>
          <a:ln w="9360">
            <a:solidFill>
              <a:srgbClr val="be4b48"/>
            </a:solidFill>
            <a:round/>
          </a:ln>
        </p:spPr>
        <p:txBody>
          <a:bodyPr anchor="ctr"/>
          <a:p>
            <a:pPr algn="ctr">
              <a:lnSpc>
                <a:spcPct val="100000"/>
              </a:lnSpc>
            </a:pPr>
            <a:r>
              <a:rPr b="0" lang="en-US" sz="4400" spc="-1" strike="noStrike">
                <a:solidFill>
                  <a:srgbClr val="000000"/>
                </a:solidFill>
                <a:latin typeface="Calibri"/>
              </a:rPr>
              <a:t>Example:</a:t>
            </a:r>
            <a:endParaRPr b="0" lang="en-US" sz="4400" spc="-1" strike="noStrike">
              <a:solidFill>
                <a:srgbClr val="000000"/>
              </a:solidFill>
              <a:latin typeface="Calibri"/>
            </a:endParaRPr>
          </a:p>
        </p:txBody>
      </p:sp>
      <p:sp>
        <p:nvSpPr>
          <p:cNvPr id="303" name="TextShape 2"/>
          <p:cNvSpPr txBox="1"/>
          <p:nvPr/>
        </p:nvSpPr>
        <p:spPr>
          <a:xfrm>
            <a:off x="457200" y="1600200"/>
            <a:ext cx="8229240" cy="4525560"/>
          </a:xfrm>
          <a:prstGeom prst="rect">
            <a:avLst/>
          </a:prstGeom>
          <a:gradFill rotWithShape="0">
            <a:gsLst>
              <a:gs pos="0">
                <a:srgbClr val="e3fbc2"/>
              </a:gs>
              <a:gs pos="100000">
                <a:srgbClr val="f4ffe6"/>
              </a:gs>
            </a:gsLst>
            <a:lin ang="16200000"/>
          </a:gradFill>
          <a:ln w="9360">
            <a:solidFill>
              <a:srgbClr val="98b855"/>
            </a:solidFill>
            <a:round/>
          </a:ln>
        </p:spPr>
        <p:txBody>
          <a:bodyPr/>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Id1 := Id2 + Id3 * 1</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MOV</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R1,Id3</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MUL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R1,#1</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MOV</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R2,Id2</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ADD</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R1,R2</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MOV</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Id1,R1</a:t>
            </a:r>
            <a:endParaRPr b="0" lang="en-US" sz="3200" spc="-1" strike="noStrike">
              <a:solidFill>
                <a:srgbClr val="000000"/>
              </a:solidFill>
              <a:latin typeface="Calibri"/>
            </a:endParaRPr>
          </a:p>
        </p:txBody>
      </p:sp>
      <p:sp>
        <p:nvSpPr>
          <p:cNvPr id="304" name="TextShape 3"/>
          <p:cNvSpPr txBox="1"/>
          <p:nvPr/>
        </p:nvSpPr>
        <p:spPr>
          <a:xfrm>
            <a:off x="6553080" y="6356520"/>
            <a:ext cx="2133360" cy="364680"/>
          </a:xfrm>
          <a:prstGeom prst="rect">
            <a:avLst/>
          </a:prstGeom>
          <a:noFill/>
          <a:ln>
            <a:noFill/>
          </a:ln>
        </p:spPr>
        <p:txBody>
          <a:bodyPr anchor="ctr"/>
          <a:p>
            <a:pPr algn="r">
              <a:lnSpc>
                <a:spcPct val="100000"/>
              </a:lnSpc>
            </a:pPr>
            <a:fld id="{45C8510A-991C-4DB8-AF74-39D62E098C38}"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5" name="Picture 7" descr=""/>
          <p:cNvPicPr/>
          <p:nvPr/>
        </p:nvPicPr>
        <p:blipFill>
          <a:blip r:embed="rId1"/>
          <a:stretch/>
        </p:blipFill>
        <p:spPr>
          <a:xfrm>
            <a:off x="348120" y="478440"/>
            <a:ext cx="7511760" cy="5781600"/>
          </a:xfrm>
          <a:prstGeom prst="rect">
            <a:avLst/>
          </a:prstGeom>
          <a:ln>
            <a:solidFill>
              <a:schemeClr val="tx1"/>
            </a:solidFill>
          </a:ln>
        </p:spPr>
      </p:pic>
      <p:sp>
        <p:nvSpPr>
          <p:cNvPr id="306" name="TextShape 1"/>
          <p:cNvSpPr txBox="1"/>
          <p:nvPr/>
        </p:nvSpPr>
        <p:spPr>
          <a:xfrm>
            <a:off x="6553080" y="6356520"/>
            <a:ext cx="2133360" cy="364680"/>
          </a:xfrm>
          <a:prstGeom prst="rect">
            <a:avLst/>
          </a:prstGeom>
          <a:noFill/>
          <a:ln>
            <a:noFill/>
          </a:ln>
        </p:spPr>
        <p:txBody>
          <a:bodyPr anchor="ctr"/>
          <a:p>
            <a:pPr algn="r">
              <a:lnSpc>
                <a:spcPct val="100000"/>
              </a:lnSpc>
            </a:pPr>
            <a:fld id="{A3EFF616-BF07-4C28-95BB-87AD4C09580A}"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457200" y="274680"/>
            <a:ext cx="8229240" cy="582120"/>
          </a:xfrm>
          <a:prstGeom prst="rect">
            <a:avLst/>
          </a:prstGeom>
          <a:gradFill rotWithShape="0">
            <a:gsLst>
              <a:gs pos="0">
                <a:srgbClr val="bfecff"/>
              </a:gs>
              <a:gs pos="100000">
                <a:srgbClr val="e6f7ff"/>
              </a:gs>
            </a:gsLst>
            <a:lin ang="16200000"/>
          </a:gradFill>
          <a:ln w="9360">
            <a:solidFill>
              <a:srgbClr val="46aac4"/>
            </a:solidFill>
            <a:round/>
          </a:ln>
        </p:spPr>
        <p:txBody>
          <a:bodyPr anchor="ctr">
            <a:normAutofit/>
          </a:bodyPr>
          <a:p>
            <a:pPr algn="ctr">
              <a:lnSpc>
                <a:spcPct val="100000"/>
              </a:lnSpc>
            </a:pPr>
            <a:r>
              <a:rPr b="1" lang="en-US" sz="4400" spc="-1" strike="noStrike">
                <a:solidFill>
                  <a:srgbClr val="000000"/>
                </a:solidFill>
                <a:latin typeface="Times New Roman"/>
              </a:rPr>
              <a:t>Symbol-Table Management</a:t>
            </a:r>
            <a:endParaRPr b="0" lang="en-US" sz="4400" spc="-1" strike="noStrike">
              <a:solidFill>
                <a:srgbClr val="000000"/>
              </a:solidFill>
              <a:latin typeface="Calibri"/>
            </a:endParaRPr>
          </a:p>
        </p:txBody>
      </p:sp>
      <p:sp>
        <p:nvSpPr>
          <p:cNvPr id="308" name="TextShape 2"/>
          <p:cNvSpPr txBox="1"/>
          <p:nvPr/>
        </p:nvSpPr>
        <p:spPr>
          <a:xfrm>
            <a:off x="285840" y="1000080"/>
            <a:ext cx="8643600" cy="5643360"/>
          </a:xfrm>
          <a:prstGeom prst="rect">
            <a:avLst/>
          </a:prstGeom>
          <a:gradFill rotWithShape="0">
            <a:gsLst>
              <a:gs pos="0">
                <a:srgbClr val="bfecff"/>
              </a:gs>
              <a:gs pos="100000">
                <a:srgbClr val="e6f7ff"/>
              </a:gs>
            </a:gsLst>
            <a:lin ang="16200000"/>
          </a:gradFill>
          <a:ln w="9360">
            <a:solidFill>
              <a:srgbClr val="46aac4"/>
            </a:solidFill>
            <a:round/>
          </a:ln>
        </p:spPr>
        <p:txBody>
          <a:bodyPr>
            <a:normAutofit/>
          </a:bodyPr>
          <a:p>
            <a:pPr marL="343080" indent="-342720" algn="just">
              <a:lnSpc>
                <a:spcPct val="100000"/>
              </a:lnSpc>
              <a:spcBef>
                <a:spcPts val="519"/>
              </a:spcBef>
              <a:buClr>
                <a:srgbClr val="000000"/>
              </a:buClr>
              <a:buFont typeface="Arial"/>
              <a:buChar char="•"/>
            </a:pPr>
            <a:r>
              <a:rPr b="0" lang="en-US" sz="2600" spc="-1" strike="noStrike">
                <a:solidFill>
                  <a:srgbClr val="000000"/>
                </a:solidFill>
                <a:latin typeface="Times New Roman"/>
              </a:rPr>
              <a:t>The symbol table is a data structure  containing a record for each variable name, with fields for the attributes of the name. </a:t>
            </a:r>
            <a:endParaRPr b="0" lang="en-US" sz="2600" spc="-1" strike="noStrike">
              <a:solidFill>
                <a:srgbClr val="000000"/>
              </a:solidFill>
              <a:latin typeface="Calibri"/>
            </a:endParaRPr>
          </a:p>
          <a:p>
            <a:pPr marL="343080" indent="-342720" algn="just">
              <a:lnSpc>
                <a:spcPct val="100000"/>
              </a:lnSpc>
              <a:spcBef>
                <a:spcPts val="519"/>
              </a:spcBef>
              <a:buClr>
                <a:srgbClr val="000000"/>
              </a:buClr>
              <a:buFont typeface="Arial"/>
              <a:buChar char="•"/>
            </a:pPr>
            <a:r>
              <a:rPr b="0" lang="en-US" sz="2600" spc="-1" strike="noStrike">
                <a:solidFill>
                  <a:srgbClr val="000000"/>
                </a:solidFill>
                <a:latin typeface="Times New Roman"/>
              </a:rPr>
              <a:t>The data structure should be designed to allow the compiler to find the record for each name quickly and to store or retrieve data from that record quickly</a:t>
            </a:r>
            <a:endParaRPr b="0" lang="en-US" sz="26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Times New Roman"/>
              </a:rPr>
              <a:t>These attributes may provide information about the storage allocated for a name, its type, its scope (where in the program its value may be used), and in the case of procedure names, such things as the number and types of its arguments, the method of passing each argument (for example, by value or by reference), and the type returned.</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a:p>
            <a:pPr algn="just">
              <a:lnSpc>
                <a:spcPct val="100000"/>
              </a:lnSpc>
              <a:spcBef>
                <a:spcPts val="641"/>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
        <p:nvSpPr>
          <p:cNvPr id="309" name="TextShape 3"/>
          <p:cNvSpPr txBox="1"/>
          <p:nvPr/>
        </p:nvSpPr>
        <p:spPr>
          <a:xfrm>
            <a:off x="6553080" y="6356520"/>
            <a:ext cx="2133360" cy="364680"/>
          </a:xfrm>
          <a:prstGeom prst="rect">
            <a:avLst/>
          </a:prstGeom>
          <a:noFill/>
          <a:ln>
            <a:noFill/>
          </a:ln>
        </p:spPr>
        <p:txBody>
          <a:bodyPr anchor="ctr"/>
          <a:p>
            <a:pPr algn="r">
              <a:lnSpc>
                <a:spcPct val="100000"/>
              </a:lnSpc>
            </a:pPr>
            <a:fld id="{C2391CFF-5F37-4BA1-8478-57B980AC081C}" type="slidenum">
              <a:rPr b="0" lang="en-IN" sz="1200" spc="-1" strike="noStrike">
                <a:solidFill>
                  <a:srgbClr val="8b8b8b"/>
                </a:solidFill>
                <a:latin typeface="Calibri"/>
              </a:rPr>
              <a:t>&lt;number&gt;</a:t>
            </a:fld>
            <a:endParaRPr b="0" lang="en-IN" sz="1200" spc="-1" strike="noStrike">
              <a:latin typeface="Times New Roman"/>
            </a:endParaRPr>
          </a:p>
        </p:txBody>
      </p:sp>
      <p:graphicFrame>
        <p:nvGraphicFramePr>
          <p:cNvPr id="310" name="Table 4"/>
          <p:cNvGraphicFramePr/>
          <p:nvPr/>
        </p:nvGraphicFramePr>
        <p:xfrm>
          <a:off x="1067400" y="5403600"/>
          <a:ext cx="6004440" cy="999720"/>
        </p:xfrm>
        <a:graphic>
          <a:graphicData uri="http://schemas.openxmlformats.org/drawingml/2006/table">
            <a:tbl>
              <a:tblPr/>
              <a:tblGrid>
                <a:gridCol w="3002400"/>
                <a:gridCol w="3002400"/>
              </a:tblGrid>
              <a:tr h="333360">
                <a:tc>
                  <a:txBody>
                    <a:bodyPr lIns="68400" rIns="68400"/>
                    <a:p>
                      <a:pPr>
                        <a:lnSpc>
                          <a:spcPct val="100000"/>
                        </a:lnSpc>
                      </a:pPr>
                      <a:r>
                        <a:rPr b="0" lang="en-IN" sz="1800" spc="-1" strike="noStrike">
                          <a:solidFill>
                            <a:srgbClr val="000000"/>
                          </a:solidFill>
                          <a:latin typeface="Calibri"/>
                        </a:rPr>
                        <a:t>new Val</a:t>
                      </a:r>
                      <a:endParaRPr b="0" lang="en-IN" sz="1800" spc="-1" strike="noStrike">
                        <a:latin typeface="Arial"/>
                      </a:endParaRPr>
                    </a:p>
                  </a:txBody>
                  <a:tcPr marL="68400" marR="68400">
                    <a:noFill/>
                  </a:tcPr>
                </a:tc>
                <a:tc>
                  <a:txBody>
                    <a:bodyPr lIns="68400" rIns="68400"/>
                    <a:p>
                      <a:pPr>
                        <a:lnSpc>
                          <a:spcPct val="100000"/>
                        </a:lnSpc>
                      </a:pPr>
                      <a:r>
                        <a:rPr b="0" lang="en-IN" sz="1800" spc="-1" strike="noStrike">
                          <a:solidFill>
                            <a:srgbClr val="000000"/>
                          </a:solidFill>
                          <a:latin typeface="Calibri"/>
                        </a:rPr>
                        <a:t>Id1 &amp; attribute</a:t>
                      </a:r>
                      <a:endParaRPr b="0" lang="en-IN" sz="1800" spc="-1" strike="noStrike">
                        <a:latin typeface="Arial"/>
                      </a:endParaRPr>
                    </a:p>
                  </a:txBody>
                  <a:tcPr marL="68400" marR="68400">
                    <a:noFill/>
                  </a:tcPr>
                </a:tc>
              </a:tr>
              <a:tr h="333360">
                <a:tc>
                  <a:txBody>
                    <a:bodyPr lIns="68400" rIns="68400"/>
                    <a:p>
                      <a:pPr>
                        <a:lnSpc>
                          <a:spcPct val="100000"/>
                        </a:lnSpc>
                      </a:pPr>
                      <a:r>
                        <a:rPr b="0" lang="en-IN" sz="1800" spc="-1" strike="noStrike">
                          <a:solidFill>
                            <a:srgbClr val="000000"/>
                          </a:solidFill>
                          <a:latin typeface="Calibri"/>
                        </a:rPr>
                        <a:t>old Val</a:t>
                      </a:r>
                      <a:endParaRPr b="0" lang="en-IN" sz="1800" spc="-1" strike="noStrike">
                        <a:latin typeface="Arial"/>
                      </a:endParaRPr>
                    </a:p>
                  </a:txBody>
                  <a:tcPr marL="68400" marR="68400">
                    <a:noFill/>
                  </a:tcPr>
                </a:tc>
                <a:tc>
                  <a:txBody>
                    <a:bodyPr lIns="68400" rIns="68400"/>
                    <a:p>
                      <a:pPr>
                        <a:lnSpc>
                          <a:spcPct val="100000"/>
                        </a:lnSpc>
                      </a:pPr>
                      <a:r>
                        <a:rPr b="0" lang="en-IN" sz="1800" spc="-1" strike="noStrike">
                          <a:solidFill>
                            <a:srgbClr val="000000"/>
                          </a:solidFill>
                          <a:latin typeface="Calibri"/>
                        </a:rPr>
                        <a:t>Id2 &amp; attribute</a:t>
                      </a:r>
                      <a:endParaRPr b="0" lang="en-IN" sz="1800" spc="-1" strike="noStrike">
                        <a:latin typeface="Arial"/>
                      </a:endParaRPr>
                    </a:p>
                  </a:txBody>
                  <a:tcPr marL="68400" marR="68400">
                    <a:noFill/>
                  </a:tcPr>
                </a:tc>
              </a:tr>
              <a:tr h="333360">
                <a:tc>
                  <a:txBody>
                    <a:bodyPr lIns="68400" rIns="68400"/>
                    <a:p>
                      <a:pPr>
                        <a:lnSpc>
                          <a:spcPct val="100000"/>
                        </a:lnSpc>
                      </a:pPr>
                      <a:r>
                        <a:rPr b="0" lang="en-IN" sz="1800" spc="-1" strike="noStrike">
                          <a:solidFill>
                            <a:srgbClr val="000000"/>
                          </a:solidFill>
                          <a:latin typeface="Calibri"/>
                        </a:rPr>
                        <a:t>fact</a:t>
                      </a:r>
                      <a:endParaRPr b="0" lang="en-IN" sz="1800" spc="-1" strike="noStrike">
                        <a:latin typeface="Arial"/>
                      </a:endParaRPr>
                    </a:p>
                  </a:txBody>
                  <a:tcPr marL="68400" marR="68400">
                    <a:noFill/>
                  </a:tcPr>
                </a:tc>
                <a:tc>
                  <a:txBody>
                    <a:bodyPr lIns="68400" rIns="68400"/>
                    <a:p>
                      <a:pPr>
                        <a:lnSpc>
                          <a:spcPct val="100000"/>
                        </a:lnSpc>
                      </a:pPr>
                      <a:r>
                        <a:rPr b="0" lang="en-IN" sz="1800" spc="-1" strike="noStrike">
                          <a:solidFill>
                            <a:srgbClr val="000000"/>
                          </a:solidFill>
                          <a:latin typeface="Calibri"/>
                        </a:rPr>
                        <a:t>Id3 &amp;attribute</a:t>
                      </a:r>
                      <a:endParaRPr b="0" lang="en-IN" sz="1800" spc="-1" strike="noStrike">
                        <a:latin typeface="Arial"/>
                      </a:endParaRPr>
                    </a:p>
                  </a:txBody>
                  <a:tcPr marL="68400" marR="68400">
                    <a:noFill/>
                  </a:tcPr>
                </a:tc>
              </a:tr>
            </a:tbl>
          </a:graphicData>
        </a:graphic>
      </p:graphicFrame>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457200" y="274680"/>
            <a:ext cx="8229240" cy="86796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1" lang="en-US" sz="4400" spc="-1" strike="noStrike">
                <a:solidFill>
                  <a:srgbClr val="000000"/>
                </a:solidFill>
                <a:latin typeface="Calibri"/>
              </a:rPr>
              <a:t>Error Handling Routine:</a:t>
            </a:r>
            <a:endParaRPr b="0" lang="en-US" sz="4400" spc="-1" strike="noStrike">
              <a:solidFill>
                <a:srgbClr val="000000"/>
              </a:solidFill>
              <a:latin typeface="Calibri"/>
            </a:endParaRPr>
          </a:p>
        </p:txBody>
      </p:sp>
      <p:sp>
        <p:nvSpPr>
          <p:cNvPr id="312" name="TextShape 2"/>
          <p:cNvSpPr txBox="1"/>
          <p:nvPr/>
        </p:nvSpPr>
        <p:spPr>
          <a:xfrm>
            <a:off x="457200" y="1600200"/>
            <a:ext cx="8229240" cy="4525560"/>
          </a:xfrm>
          <a:prstGeom prst="rect">
            <a:avLst/>
          </a:prstGeom>
          <a:gradFill rotWithShape="0">
            <a:gsLst>
              <a:gs pos="0">
                <a:srgbClr val="d9caee"/>
              </a:gs>
              <a:gs pos="100000">
                <a:srgbClr val="f1eaf8"/>
              </a:gs>
            </a:gsLst>
            <a:lin ang="16200000"/>
          </a:gradFill>
          <a:ln w="9360">
            <a:solidFill>
              <a:srgbClr val="7d5fa0"/>
            </a:solidFill>
            <a:round/>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Times New Roman"/>
              </a:rPr>
              <a:t>One of the most important functions of a compiler is the detection and reporting of errors in the source program. The error message should allow the programmer to determine exactly where the errors have occurred. Errors may occur in all or the phases of a compiler.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Times New Roman"/>
              </a:rPr>
              <a:t>Whenever a phase of the compiler discovers an error, it must report the error to the error handler, which issues an appropriate diagnostic message. Both of the table-management and error-Handling routines interact with all phases of the compiler. </a:t>
            </a:r>
            <a:endParaRPr b="0" lang="en-US" sz="3200" spc="-1" strike="noStrike">
              <a:solidFill>
                <a:srgbClr val="000000"/>
              </a:solidFill>
              <a:latin typeface="Calibri"/>
            </a:endParaRPr>
          </a:p>
        </p:txBody>
      </p:sp>
      <p:sp>
        <p:nvSpPr>
          <p:cNvPr id="313" name="TextShape 3"/>
          <p:cNvSpPr txBox="1"/>
          <p:nvPr/>
        </p:nvSpPr>
        <p:spPr>
          <a:xfrm>
            <a:off x="6553080" y="6356520"/>
            <a:ext cx="2133360" cy="364680"/>
          </a:xfrm>
          <a:prstGeom prst="rect">
            <a:avLst/>
          </a:prstGeom>
          <a:noFill/>
          <a:ln>
            <a:noFill/>
          </a:ln>
        </p:spPr>
        <p:txBody>
          <a:bodyPr anchor="ctr"/>
          <a:p>
            <a:pPr algn="r">
              <a:lnSpc>
                <a:spcPct val="100000"/>
              </a:lnSpc>
            </a:pPr>
            <a:fld id="{F7392594-B7ED-4EB8-802E-979BA927DFEA}"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457200" y="274680"/>
            <a:ext cx="8229240" cy="582120"/>
          </a:xfrm>
          <a:prstGeom prst="rect">
            <a:avLst/>
          </a:prstGeom>
          <a:gradFill rotWithShape="0">
            <a:gsLst>
              <a:gs pos="0">
                <a:srgbClr val="ffc1be"/>
              </a:gs>
              <a:gs pos="100000">
                <a:srgbClr val="ffe5e5"/>
              </a:gs>
            </a:gsLst>
            <a:lin ang="16200000"/>
          </a:gradFill>
          <a:ln w="9360">
            <a:solidFill>
              <a:srgbClr val="be4b48"/>
            </a:solidFill>
            <a:round/>
          </a:ln>
        </p:spPr>
        <p:txBody>
          <a:bodyPr anchor="ctr">
            <a:normAutofit/>
          </a:bodyPr>
          <a:p>
            <a:pPr algn="ctr">
              <a:lnSpc>
                <a:spcPct val="100000"/>
              </a:lnSpc>
            </a:pPr>
            <a:r>
              <a:rPr b="1" lang="en-US" sz="4400" spc="-1" strike="noStrike">
                <a:solidFill>
                  <a:srgbClr val="000000"/>
                </a:solidFill>
                <a:latin typeface="Calibri"/>
              </a:rPr>
              <a:t>The Analysis-Synthesis Model</a:t>
            </a:r>
            <a:endParaRPr b="0" lang="en-US" sz="4400" spc="-1" strike="noStrike">
              <a:solidFill>
                <a:srgbClr val="000000"/>
              </a:solidFill>
              <a:latin typeface="Calibri"/>
            </a:endParaRPr>
          </a:p>
        </p:txBody>
      </p:sp>
      <p:pic>
        <p:nvPicPr>
          <p:cNvPr id="315" name="Picture 3" descr=""/>
          <p:cNvPicPr/>
          <p:nvPr/>
        </p:nvPicPr>
        <p:blipFill>
          <a:blip r:embed="rId1"/>
          <a:stretch/>
        </p:blipFill>
        <p:spPr>
          <a:xfrm>
            <a:off x="500040" y="1143000"/>
            <a:ext cx="8000640" cy="5428800"/>
          </a:xfrm>
          <a:prstGeom prst="rect">
            <a:avLst/>
          </a:prstGeom>
          <a:ln w="9360">
            <a:noFill/>
          </a:ln>
        </p:spPr>
      </p:pic>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6" name="Picture 2" descr=""/>
          <p:cNvPicPr/>
          <p:nvPr/>
        </p:nvPicPr>
        <p:blipFill>
          <a:blip r:embed="rId1"/>
          <a:stretch/>
        </p:blipFill>
        <p:spPr>
          <a:xfrm>
            <a:off x="250920" y="214200"/>
            <a:ext cx="8892720" cy="6615720"/>
          </a:xfrm>
          <a:prstGeom prst="rect">
            <a:avLst/>
          </a:prstGeom>
          <a:ln w="9360">
            <a:noFill/>
          </a:ln>
        </p:spPr>
      </p:pic>
      <p:sp>
        <p:nvSpPr>
          <p:cNvPr id="317" name="CustomShape 1"/>
          <p:cNvSpPr/>
          <p:nvPr/>
        </p:nvSpPr>
        <p:spPr>
          <a:xfrm>
            <a:off x="571320" y="857160"/>
            <a:ext cx="3571560" cy="143100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ff0000"/>
                </a:solidFill>
                <a:latin typeface="Calibri"/>
              </a:rPr>
              <a:t>Example</a:t>
            </a:r>
            <a:endParaRPr b="0" lang="en-IN" sz="4400" spc="-1" strike="noStrike">
              <a:latin typeface="Arial"/>
            </a:endParaRPr>
          </a:p>
          <a:p>
            <a:pPr>
              <a:lnSpc>
                <a:spcPct val="100000"/>
              </a:lnSpc>
            </a:pPr>
            <a:endParaRPr b="0" lang="en-IN" sz="44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214200" y="500040"/>
            <a:ext cx="8715240" cy="71388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1" lang="en-US" sz="6700" spc="-1" strike="noStrike">
                <a:solidFill>
                  <a:srgbClr val="000000"/>
                </a:solidFill>
                <a:latin typeface="Calibri"/>
              </a:rPr>
              <a:t>Compiler</a:t>
            </a:r>
            <a:endParaRPr b="0" lang="en-US" sz="6700" spc="-1" strike="noStrike">
              <a:solidFill>
                <a:srgbClr val="000000"/>
              </a:solidFill>
              <a:latin typeface="Calibri"/>
            </a:endParaRPr>
          </a:p>
        </p:txBody>
      </p:sp>
      <p:sp>
        <p:nvSpPr>
          <p:cNvPr id="183" name="TextShape 2"/>
          <p:cNvSpPr txBox="1"/>
          <p:nvPr/>
        </p:nvSpPr>
        <p:spPr>
          <a:xfrm>
            <a:off x="214200" y="1357200"/>
            <a:ext cx="8715240" cy="5500440"/>
          </a:xfrm>
          <a:prstGeom prst="rect">
            <a:avLst/>
          </a:prstGeom>
          <a:gradFill rotWithShape="0">
            <a:gsLst>
              <a:gs pos="0">
                <a:srgbClr val="ffc1be"/>
              </a:gs>
              <a:gs pos="100000">
                <a:srgbClr val="ffe5e5"/>
              </a:gs>
            </a:gsLst>
            <a:lin ang="16200000"/>
          </a:gradFill>
          <a:ln w="9360">
            <a:solidFill>
              <a:srgbClr val="be4b48"/>
            </a:solidFill>
            <a:round/>
          </a:ln>
        </p:spPr>
        <p:txBody>
          <a:bodyPr/>
          <a:p>
            <a:pPr marL="343080" indent="-342720" algn="just">
              <a:lnSpc>
                <a:spcPct val="100000"/>
              </a:lnSpc>
              <a:spcBef>
                <a:spcPts val="439"/>
              </a:spcBef>
              <a:buClr>
                <a:srgbClr val="000000"/>
              </a:buClr>
              <a:buFont typeface="Arial"/>
              <a:buChar char="•"/>
            </a:pPr>
            <a:r>
              <a:rPr b="0" lang="en-US" sz="2200" spc="-1" strike="noStrike">
                <a:solidFill>
                  <a:srgbClr val="000000"/>
                </a:solidFill>
                <a:latin typeface="Times New Roman"/>
              </a:rPr>
              <a:t>A compiler is a large program that can read a program in one language the </a:t>
            </a:r>
            <a:r>
              <a:rPr b="0" i="1" lang="en-US" sz="2200" spc="-1" strike="noStrike">
                <a:solidFill>
                  <a:srgbClr val="000000"/>
                </a:solidFill>
                <a:latin typeface="Times New Roman"/>
              </a:rPr>
              <a:t>source </a:t>
            </a:r>
            <a:r>
              <a:rPr b="0" lang="en-US" sz="2200" spc="-1" strike="noStrike">
                <a:solidFill>
                  <a:srgbClr val="000000"/>
                </a:solidFill>
                <a:latin typeface="Times New Roman"/>
              </a:rPr>
              <a:t>language - and translate it into an equivalent program in another language - the </a:t>
            </a:r>
            <a:r>
              <a:rPr b="0" i="1" lang="en-US" sz="2200" spc="-1" strike="noStrike">
                <a:solidFill>
                  <a:srgbClr val="000000"/>
                </a:solidFill>
                <a:latin typeface="Times New Roman"/>
              </a:rPr>
              <a:t>target </a:t>
            </a:r>
            <a:r>
              <a:rPr b="0" lang="en-US" sz="2200" spc="-1" strike="noStrike">
                <a:solidFill>
                  <a:srgbClr val="000000"/>
                </a:solidFill>
                <a:latin typeface="Times New Roman"/>
              </a:rPr>
              <a:t>language; </a:t>
            </a:r>
            <a:endParaRPr b="0" lang="en-US" sz="2200" spc="-1" strike="noStrike">
              <a:solidFill>
                <a:srgbClr val="000000"/>
              </a:solidFill>
              <a:latin typeface="Calibri"/>
            </a:endParaRPr>
          </a:p>
          <a:p>
            <a:pPr marL="343080" indent="-342720" algn="just">
              <a:lnSpc>
                <a:spcPct val="100000"/>
              </a:lnSpc>
              <a:spcBef>
                <a:spcPts val="439"/>
              </a:spcBef>
              <a:buClr>
                <a:srgbClr val="000000"/>
              </a:buClr>
              <a:buFont typeface="Arial"/>
              <a:buChar char="•"/>
            </a:pPr>
            <a:r>
              <a:rPr b="0" lang="en-US" sz="2200" spc="-1" strike="noStrike">
                <a:solidFill>
                  <a:srgbClr val="000000"/>
                </a:solidFill>
                <a:latin typeface="Times New Roman"/>
              </a:rPr>
              <a:t> </a:t>
            </a:r>
            <a:r>
              <a:rPr b="0" lang="en-US" sz="2200" spc="-1" strike="noStrike">
                <a:solidFill>
                  <a:srgbClr val="000000"/>
                </a:solidFill>
                <a:latin typeface="Times New Roman"/>
              </a:rPr>
              <a:t>An important role of the compiler is to report any errors in the source program that it detects during the translation process</a:t>
            </a:r>
            <a:endParaRPr b="0" lang="en-US" sz="2200" spc="-1" strike="noStrike">
              <a:solidFill>
                <a:srgbClr val="000000"/>
              </a:solidFill>
              <a:latin typeface="Calibri"/>
            </a:endParaRPr>
          </a:p>
          <a:p>
            <a:pPr>
              <a:lnSpc>
                <a:spcPct val="100000"/>
              </a:lnSpc>
              <a:spcBef>
                <a:spcPts val="400"/>
              </a:spcBef>
            </a:pPr>
            <a:endParaRPr b="0" lang="en-US" sz="2200" spc="-1" strike="noStrike">
              <a:solidFill>
                <a:srgbClr val="000000"/>
              </a:solidFill>
              <a:latin typeface="Calibri"/>
            </a:endParaRPr>
          </a:p>
          <a:p>
            <a:pPr>
              <a:lnSpc>
                <a:spcPct val="100000"/>
              </a:lnSpc>
              <a:spcBef>
                <a:spcPts val="400"/>
              </a:spcBef>
            </a:pPr>
            <a:endParaRPr b="0" lang="en-US" sz="2200" spc="-1" strike="noStrike">
              <a:solidFill>
                <a:srgbClr val="000000"/>
              </a:solidFill>
              <a:latin typeface="Calibri"/>
            </a:endParaRPr>
          </a:p>
          <a:p>
            <a:pPr>
              <a:lnSpc>
                <a:spcPct val="100000"/>
              </a:lnSpc>
              <a:spcBef>
                <a:spcPts val="400"/>
              </a:spcBef>
            </a:pPr>
            <a:endParaRPr b="0" lang="en-US" sz="2200" spc="-1" strike="noStrike">
              <a:solidFill>
                <a:srgbClr val="000000"/>
              </a:solidFill>
              <a:latin typeface="Calibri"/>
            </a:endParaRPr>
          </a:p>
          <a:p>
            <a:pPr>
              <a:lnSpc>
                <a:spcPct val="100000"/>
              </a:lnSpc>
              <a:spcBef>
                <a:spcPts val="400"/>
              </a:spcBef>
            </a:pPr>
            <a:endParaRPr b="0" lang="en-US" sz="2200" spc="-1" strike="noStrike">
              <a:solidFill>
                <a:srgbClr val="000000"/>
              </a:solidFill>
              <a:latin typeface="Calibri"/>
            </a:endParaRPr>
          </a:p>
          <a:p>
            <a:pPr>
              <a:lnSpc>
                <a:spcPct val="100000"/>
              </a:lnSpc>
              <a:spcBef>
                <a:spcPts val="400"/>
              </a:spcBef>
            </a:pPr>
            <a:endParaRPr b="0" lang="en-US" sz="2200" spc="-1" strike="noStrike">
              <a:solidFill>
                <a:srgbClr val="000000"/>
              </a:solidFill>
              <a:latin typeface="Calibri"/>
            </a:endParaRPr>
          </a:p>
          <a:p>
            <a:pPr>
              <a:lnSpc>
                <a:spcPct val="100000"/>
              </a:lnSpc>
              <a:spcBef>
                <a:spcPts val="400"/>
              </a:spcBef>
            </a:pPr>
            <a:endParaRPr b="0" lang="en-US" sz="2200" spc="-1" strike="noStrike">
              <a:solidFill>
                <a:srgbClr val="000000"/>
              </a:solidFill>
              <a:latin typeface="Calibri"/>
            </a:endParaRPr>
          </a:p>
          <a:p>
            <a:pPr algn="just">
              <a:lnSpc>
                <a:spcPct val="100000"/>
              </a:lnSpc>
              <a:spcBef>
                <a:spcPts val="439"/>
              </a:spcBef>
            </a:pPr>
            <a:endParaRPr b="0" lang="en-US" sz="2200" spc="-1" strike="noStrike">
              <a:solidFill>
                <a:srgbClr val="000000"/>
              </a:solidFill>
              <a:latin typeface="Calibri"/>
            </a:endParaRPr>
          </a:p>
          <a:p>
            <a:pPr marL="343080" indent="-342720" algn="just">
              <a:lnSpc>
                <a:spcPct val="100000"/>
              </a:lnSpc>
              <a:spcBef>
                <a:spcPts val="439"/>
              </a:spcBef>
              <a:buClr>
                <a:srgbClr val="000000"/>
              </a:buClr>
              <a:buFont typeface="Arial"/>
              <a:buChar char="•"/>
            </a:pPr>
            <a:r>
              <a:rPr b="0" lang="en-US" sz="2200" spc="-1" strike="noStrike">
                <a:solidFill>
                  <a:srgbClr val="000000"/>
                </a:solidFill>
                <a:latin typeface="Times New Roman"/>
              </a:rPr>
              <a:t>If the target program is an executable machine-language program, it can then be called by the user to process inputs and produce outputs.</a:t>
            </a:r>
            <a:endParaRPr b="0" lang="en-US" sz="2200" spc="-1" strike="noStrike">
              <a:solidFill>
                <a:srgbClr val="000000"/>
              </a:solidFill>
              <a:latin typeface="Calibri"/>
            </a:endParaRPr>
          </a:p>
        </p:txBody>
      </p:sp>
      <p:sp>
        <p:nvSpPr>
          <p:cNvPr id="184" name="TextShape 3"/>
          <p:cNvSpPr txBox="1"/>
          <p:nvPr/>
        </p:nvSpPr>
        <p:spPr>
          <a:xfrm>
            <a:off x="6553080" y="6356520"/>
            <a:ext cx="2133360" cy="364680"/>
          </a:xfrm>
          <a:prstGeom prst="rect">
            <a:avLst/>
          </a:prstGeom>
          <a:noFill/>
          <a:ln>
            <a:noFill/>
          </a:ln>
        </p:spPr>
        <p:txBody>
          <a:bodyPr anchor="ctr"/>
          <a:p>
            <a:pPr algn="r">
              <a:lnSpc>
                <a:spcPct val="100000"/>
              </a:lnSpc>
            </a:pPr>
            <a:fld id="{4222DF62-D75B-4B21-B97B-49E6AD88D154}" type="slidenum">
              <a:rPr b="0" lang="en-IN" sz="1200" spc="-1" strike="noStrike">
                <a:solidFill>
                  <a:srgbClr val="8b8b8b"/>
                </a:solidFill>
                <a:latin typeface="Arial Black"/>
              </a:rPr>
              <a:t>&lt;number&gt;</a:t>
            </a:fld>
            <a:endParaRPr b="0" lang="en-IN" sz="1200" spc="-1" strike="noStrike">
              <a:latin typeface="Times New Roman"/>
            </a:endParaRPr>
          </a:p>
        </p:txBody>
      </p:sp>
      <p:sp>
        <p:nvSpPr>
          <p:cNvPr id="185" name="CustomShape 4"/>
          <p:cNvSpPr/>
          <p:nvPr/>
        </p:nvSpPr>
        <p:spPr>
          <a:xfrm>
            <a:off x="1260000" y="3998880"/>
            <a:ext cx="1142640" cy="914040"/>
          </a:xfrm>
          <a:prstGeom prst="rect">
            <a:avLst/>
          </a:prstGeom>
          <a:solidFill>
            <a:schemeClr val="bg2">
              <a:lumMod val="60000"/>
              <a:lumOff val="4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2400" spc="-1" strike="noStrike">
                <a:solidFill>
                  <a:srgbClr val="000000"/>
                </a:solidFill>
                <a:latin typeface="Times New Roman"/>
                <a:ea typeface="ＭＳ Ｐゴシック"/>
              </a:rPr>
              <a:t>Source</a:t>
            </a:r>
            <a:endParaRPr b="0" lang="en-IN" sz="2400" spc="-1" strike="noStrike">
              <a:latin typeface="Arial"/>
            </a:endParaRPr>
          </a:p>
          <a:p>
            <a:pPr algn="ctr">
              <a:lnSpc>
                <a:spcPct val="100000"/>
              </a:lnSpc>
            </a:pPr>
            <a:r>
              <a:rPr b="0" lang="en-IN" sz="2400" spc="-1" strike="noStrike">
                <a:solidFill>
                  <a:srgbClr val="000000"/>
                </a:solidFill>
                <a:latin typeface="Times New Roman"/>
                <a:ea typeface="ＭＳ Ｐゴシック"/>
              </a:rPr>
              <a:t>Program</a:t>
            </a:r>
            <a:endParaRPr b="0" lang="en-IN" sz="2400" spc="-1" strike="noStrike">
              <a:latin typeface="Arial"/>
            </a:endParaRPr>
          </a:p>
        </p:txBody>
      </p:sp>
      <p:sp>
        <p:nvSpPr>
          <p:cNvPr id="186" name="CustomShape 5"/>
          <p:cNvSpPr/>
          <p:nvPr/>
        </p:nvSpPr>
        <p:spPr>
          <a:xfrm>
            <a:off x="3505680" y="3998880"/>
            <a:ext cx="1828440" cy="914040"/>
          </a:xfrm>
          <a:prstGeom prst="rect">
            <a:avLst/>
          </a:prstGeom>
          <a:solidFill>
            <a:schemeClr val="bg2">
              <a:lumMod val="60000"/>
              <a:lumOff val="4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2400" spc="-1" strike="noStrike">
                <a:solidFill>
                  <a:srgbClr val="000000"/>
                </a:solidFill>
                <a:latin typeface="Times New Roman"/>
                <a:ea typeface="ＭＳ Ｐゴシック"/>
              </a:rPr>
              <a:t>Compiler</a:t>
            </a:r>
            <a:endParaRPr b="0" lang="en-IN" sz="2400" spc="-1" strike="noStrike">
              <a:latin typeface="Arial"/>
            </a:endParaRPr>
          </a:p>
        </p:txBody>
      </p:sp>
      <p:sp>
        <p:nvSpPr>
          <p:cNvPr id="187" name="CustomShape 6"/>
          <p:cNvSpPr/>
          <p:nvPr/>
        </p:nvSpPr>
        <p:spPr>
          <a:xfrm>
            <a:off x="6511320" y="3998880"/>
            <a:ext cx="1142640" cy="914040"/>
          </a:xfrm>
          <a:prstGeom prst="rect">
            <a:avLst/>
          </a:prstGeom>
          <a:solidFill>
            <a:schemeClr val="bg2">
              <a:lumMod val="60000"/>
              <a:lumOff val="4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2400" spc="-1" strike="noStrike">
                <a:solidFill>
                  <a:srgbClr val="000000"/>
                </a:solidFill>
                <a:latin typeface="Times New Roman"/>
                <a:ea typeface="ＭＳ Ｐゴシック"/>
              </a:rPr>
              <a:t>Target</a:t>
            </a:r>
            <a:endParaRPr b="0" lang="en-IN" sz="2400" spc="-1" strike="noStrike">
              <a:latin typeface="Arial"/>
            </a:endParaRPr>
          </a:p>
          <a:p>
            <a:pPr algn="ctr">
              <a:lnSpc>
                <a:spcPct val="100000"/>
              </a:lnSpc>
            </a:pPr>
            <a:r>
              <a:rPr b="0" lang="en-IN" sz="2400" spc="-1" strike="noStrike">
                <a:solidFill>
                  <a:srgbClr val="000000"/>
                </a:solidFill>
                <a:latin typeface="Times New Roman"/>
                <a:ea typeface="ＭＳ Ｐゴシック"/>
              </a:rPr>
              <a:t>Program</a:t>
            </a:r>
            <a:endParaRPr b="0" lang="en-IN" sz="2400" spc="-1" strike="noStrike">
              <a:latin typeface="Arial"/>
            </a:endParaRPr>
          </a:p>
        </p:txBody>
      </p:sp>
      <p:sp>
        <p:nvSpPr>
          <p:cNvPr id="188" name="Line 7"/>
          <p:cNvSpPr/>
          <p:nvPr/>
        </p:nvSpPr>
        <p:spPr>
          <a:xfrm>
            <a:off x="2419560" y="4413600"/>
            <a:ext cx="1085760" cy="360"/>
          </a:xfrm>
          <a:prstGeom prst="line">
            <a:avLst/>
          </a:prstGeom>
          <a:ln w="25560">
            <a:solidFill>
              <a:schemeClr val="tx1"/>
            </a:solidFill>
            <a:round/>
            <a:tailEnd len="lg" type="stealth" w="lg"/>
          </a:ln>
        </p:spPr>
        <p:style>
          <a:lnRef idx="0"/>
          <a:fillRef idx="0"/>
          <a:effectRef idx="0"/>
          <a:fontRef idx="minor"/>
        </p:style>
      </p:sp>
      <p:sp>
        <p:nvSpPr>
          <p:cNvPr id="189" name="Line 8"/>
          <p:cNvSpPr/>
          <p:nvPr/>
        </p:nvSpPr>
        <p:spPr>
          <a:xfrm flipV="1">
            <a:off x="5334120" y="4413600"/>
            <a:ext cx="1177200" cy="24480"/>
          </a:xfrm>
          <a:prstGeom prst="line">
            <a:avLst/>
          </a:prstGeom>
          <a:ln w="25560">
            <a:solidFill>
              <a:schemeClr val="tx1"/>
            </a:solidFill>
            <a:round/>
            <a:tailEnd len="lg" type="stealth" w="lg"/>
          </a:ln>
        </p:spPr>
        <p:style>
          <a:lnRef idx="0"/>
          <a:fillRef idx="0"/>
          <a:effectRef idx="0"/>
          <a:fontRef idx="minor"/>
        </p:style>
      </p:sp>
      <p:sp>
        <p:nvSpPr>
          <p:cNvPr id="190" name="CustomShape 9"/>
          <p:cNvSpPr/>
          <p:nvPr/>
        </p:nvSpPr>
        <p:spPr>
          <a:xfrm>
            <a:off x="3881880" y="5322240"/>
            <a:ext cx="20556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400" spc="-1" strike="noStrike">
                <a:solidFill>
                  <a:srgbClr val="000000"/>
                </a:solidFill>
                <a:latin typeface="Times New Roman"/>
                <a:ea typeface="ＭＳ Ｐゴシック"/>
              </a:rPr>
              <a:t>Error messages</a:t>
            </a:r>
            <a:endParaRPr b="0" lang="en-IN" sz="2400" spc="-1" strike="noStrike">
              <a:latin typeface="Arial"/>
            </a:endParaRPr>
          </a:p>
        </p:txBody>
      </p:sp>
      <p:sp>
        <p:nvSpPr>
          <p:cNvPr id="191" name="CustomShape 10"/>
          <p:cNvSpPr/>
          <p:nvPr/>
        </p:nvSpPr>
        <p:spPr>
          <a:xfrm>
            <a:off x="6760800" y="5322240"/>
            <a:ext cx="1028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400" spc="-1" strike="noStrike">
                <a:solidFill>
                  <a:srgbClr val="000000"/>
                </a:solidFill>
                <a:latin typeface="Times New Roman"/>
                <a:ea typeface="ＭＳ Ｐゴシック"/>
              </a:rPr>
              <a:t>Output</a:t>
            </a:r>
            <a:endParaRPr b="0" lang="en-IN" sz="2400" spc="-1" strike="noStrike">
              <a:latin typeface="Arial"/>
            </a:endParaRPr>
          </a:p>
        </p:txBody>
      </p:sp>
      <p:sp>
        <p:nvSpPr>
          <p:cNvPr id="192" name="CustomShape 11"/>
          <p:cNvSpPr/>
          <p:nvPr/>
        </p:nvSpPr>
        <p:spPr>
          <a:xfrm>
            <a:off x="6820560" y="3108600"/>
            <a:ext cx="825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400" spc="-1" strike="noStrike">
                <a:solidFill>
                  <a:srgbClr val="000000"/>
                </a:solidFill>
                <a:latin typeface="Times New Roman"/>
                <a:ea typeface="ＭＳ Ｐゴシック"/>
              </a:rPr>
              <a:t>Input</a:t>
            </a:r>
            <a:endParaRPr b="0" lang="en-IN" sz="2400" spc="-1" strike="noStrike">
              <a:latin typeface="Arial"/>
            </a:endParaRPr>
          </a:p>
        </p:txBody>
      </p:sp>
      <p:sp>
        <p:nvSpPr>
          <p:cNvPr id="193" name="Line 12"/>
          <p:cNvSpPr/>
          <p:nvPr/>
        </p:nvSpPr>
        <p:spPr>
          <a:xfrm>
            <a:off x="7137360" y="3465000"/>
            <a:ext cx="360" cy="533520"/>
          </a:xfrm>
          <a:prstGeom prst="line">
            <a:avLst/>
          </a:prstGeom>
          <a:ln w="25560">
            <a:solidFill>
              <a:schemeClr val="tx1"/>
            </a:solidFill>
            <a:round/>
            <a:tailEnd len="lg" type="stealth" w="lg"/>
          </a:ln>
        </p:spPr>
        <p:style>
          <a:lnRef idx="0"/>
          <a:fillRef idx="0"/>
          <a:effectRef idx="0"/>
          <a:fontRef idx="minor"/>
        </p:style>
      </p:sp>
      <p:sp>
        <p:nvSpPr>
          <p:cNvPr id="194" name="Line 13"/>
          <p:cNvSpPr/>
          <p:nvPr/>
        </p:nvSpPr>
        <p:spPr>
          <a:xfrm>
            <a:off x="7081920" y="4912920"/>
            <a:ext cx="360" cy="533520"/>
          </a:xfrm>
          <a:prstGeom prst="line">
            <a:avLst/>
          </a:prstGeom>
          <a:ln w="25560">
            <a:solidFill>
              <a:schemeClr val="tx1"/>
            </a:solidFill>
            <a:round/>
            <a:tailEnd len="lg" type="stealth" w="lg"/>
          </a:ln>
        </p:spPr>
        <p:style>
          <a:lnRef idx="0"/>
          <a:fillRef idx="0"/>
          <a:effectRef idx="0"/>
          <a:fontRef idx="minor"/>
        </p:style>
      </p:sp>
      <p:sp>
        <p:nvSpPr>
          <p:cNvPr id="195" name="Line 14"/>
          <p:cNvSpPr/>
          <p:nvPr/>
        </p:nvSpPr>
        <p:spPr>
          <a:xfrm>
            <a:off x="4419720" y="4912920"/>
            <a:ext cx="360" cy="533520"/>
          </a:xfrm>
          <a:prstGeom prst="line">
            <a:avLst/>
          </a:prstGeom>
          <a:ln w="25560">
            <a:solidFill>
              <a:schemeClr val="tx1"/>
            </a:solidFill>
            <a:round/>
            <a:tailEnd len="lg" type="stealth" w="lg"/>
          </a:ln>
        </p:spPr>
        <p:style>
          <a:lnRef idx="0"/>
          <a:fillRef idx="0"/>
          <a:effectRef idx="0"/>
          <a:fontRef idx="minor"/>
        </p:style>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8" name="Picture 2" descr=""/>
          <p:cNvPicPr/>
          <p:nvPr/>
        </p:nvPicPr>
        <p:blipFill>
          <a:blip r:embed="rId1"/>
          <a:stretch/>
        </p:blipFill>
        <p:spPr>
          <a:xfrm>
            <a:off x="13680" y="214200"/>
            <a:ext cx="9116280" cy="6429240"/>
          </a:xfrm>
          <a:prstGeom prst="rect">
            <a:avLst/>
          </a:prstGeom>
          <a:ln w="9360">
            <a:noFill/>
          </a:ln>
        </p:spPr>
      </p:pic>
      <p:sp>
        <p:nvSpPr>
          <p:cNvPr id="319" name="CustomShape 1"/>
          <p:cNvSpPr/>
          <p:nvPr/>
        </p:nvSpPr>
        <p:spPr>
          <a:xfrm>
            <a:off x="714240" y="714240"/>
            <a:ext cx="4345920" cy="699840"/>
          </a:xfrm>
          <a:prstGeom prst="rect">
            <a:avLst/>
          </a:prstGeom>
          <a:noFill/>
          <a:ln>
            <a:noFill/>
          </a:ln>
        </p:spPr>
        <p:style>
          <a:lnRef idx="0"/>
          <a:fillRef idx="0"/>
          <a:effectRef idx="0"/>
          <a:fontRef idx="minor"/>
        </p:style>
        <p:txBody>
          <a:bodyPr lIns="90000" rIns="90000" tIns="45000" bIns="45000"/>
          <a:p>
            <a:pPr>
              <a:lnSpc>
                <a:spcPct val="100000"/>
              </a:lnSpc>
            </a:pPr>
            <a:r>
              <a:rPr b="0" lang="en-IN" sz="4000" spc="-1" strike="noStrike">
                <a:solidFill>
                  <a:srgbClr val="ff0000"/>
                </a:solidFill>
                <a:latin typeface="Calibri"/>
              </a:rPr>
              <a:t>Example</a:t>
            </a:r>
            <a:endParaRPr b="0" lang="en-IN" sz="4000" spc="-1" strike="noStrike">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0" name="Picture 2" descr=""/>
          <p:cNvPicPr/>
          <p:nvPr/>
        </p:nvPicPr>
        <p:blipFill>
          <a:blip r:embed="rId1"/>
          <a:stretch/>
        </p:blipFill>
        <p:spPr>
          <a:xfrm>
            <a:off x="2705040" y="0"/>
            <a:ext cx="5295600" cy="6857640"/>
          </a:xfrm>
          <a:prstGeom prst="rect">
            <a:avLst/>
          </a:prstGeom>
          <a:ln w="9360">
            <a:noFill/>
          </a:ln>
        </p:spPr>
      </p:pic>
      <p:sp>
        <p:nvSpPr>
          <p:cNvPr id="321" name="CustomShape 1"/>
          <p:cNvSpPr/>
          <p:nvPr/>
        </p:nvSpPr>
        <p:spPr>
          <a:xfrm>
            <a:off x="357120" y="2286000"/>
            <a:ext cx="3214440" cy="1431000"/>
          </a:xfrm>
          <a:prstGeom prst="rect">
            <a:avLst/>
          </a:prstGeom>
          <a:noFill/>
          <a:ln>
            <a:noFill/>
          </a:ln>
        </p:spPr>
        <p:style>
          <a:lnRef idx="0"/>
          <a:fillRef idx="0"/>
          <a:effectRef idx="0"/>
          <a:fontRef idx="minor"/>
        </p:style>
        <p:txBody>
          <a:bodyPr lIns="90000" rIns="90000" tIns="45000" bIns="45000"/>
          <a:p>
            <a:pPr>
              <a:lnSpc>
                <a:spcPct val="100000"/>
              </a:lnSpc>
            </a:pPr>
            <a:r>
              <a:rPr b="0" lang="en-IN" sz="4800" spc="-1" strike="noStrike">
                <a:solidFill>
                  <a:srgbClr val="ff0000"/>
                </a:solidFill>
                <a:latin typeface="Calibri"/>
              </a:rPr>
              <a:t>Example</a:t>
            </a:r>
            <a:endParaRPr b="0" lang="en-IN" sz="4800" spc="-1" strike="noStrike">
              <a:latin typeface="Arial"/>
            </a:endParaRPr>
          </a:p>
          <a:p>
            <a:pPr>
              <a:lnSpc>
                <a:spcPct val="100000"/>
              </a:lnSpc>
            </a:pPr>
            <a:r>
              <a:rPr b="0" lang="en-IN" sz="4000" spc="-1" strike="noStrike">
                <a:solidFill>
                  <a:srgbClr val="ff0000"/>
                </a:solidFill>
                <a:latin typeface="Calibri"/>
              </a:rPr>
              <a:t>(c=a+b*5)</a:t>
            </a:r>
            <a:endParaRPr b="0" lang="en-IN" sz="4000" spc="-1" strike="noStrike">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2" name="Picture 2" descr=""/>
          <p:cNvPicPr/>
          <p:nvPr/>
        </p:nvPicPr>
        <p:blipFill>
          <a:blip r:embed="rId1"/>
          <a:stretch/>
        </p:blipFill>
        <p:spPr>
          <a:xfrm>
            <a:off x="4286160" y="285840"/>
            <a:ext cx="4214520" cy="6571800"/>
          </a:xfrm>
          <a:prstGeom prst="rect">
            <a:avLst/>
          </a:prstGeom>
          <a:ln w="9360">
            <a:noFill/>
          </a:ln>
        </p:spPr>
      </p:pic>
      <p:sp>
        <p:nvSpPr>
          <p:cNvPr id="323" name="CustomShape 1"/>
          <p:cNvSpPr/>
          <p:nvPr/>
        </p:nvSpPr>
        <p:spPr>
          <a:xfrm>
            <a:off x="357120" y="2286000"/>
            <a:ext cx="3214440" cy="1431000"/>
          </a:xfrm>
          <a:prstGeom prst="rect">
            <a:avLst/>
          </a:prstGeom>
          <a:noFill/>
          <a:ln>
            <a:noFill/>
          </a:ln>
        </p:spPr>
        <p:style>
          <a:lnRef idx="0"/>
          <a:fillRef idx="0"/>
          <a:effectRef idx="0"/>
          <a:fontRef idx="minor"/>
        </p:style>
        <p:txBody>
          <a:bodyPr lIns="90000" rIns="90000" tIns="45000" bIns="45000"/>
          <a:p>
            <a:pPr>
              <a:lnSpc>
                <a:spcPct val="100000"/>
              </a:lnSpc>
            </a:pPr>
            <a:r>
              <a:rPr b="0" lang="en-IN" sz="4800" spc="-1" strike="noStrike">
                <a:solidFill>
                  <a:srgbClr val="ff0000"/>
                </a:solidFill>
                <a:latin typeface="Calibri"/>
              </a:rPr>
              <a:t>Example</a:t>
            </a:r>
            <a:endParaRPr b="0" lang="en-IN" sz="4800" spc="-1" strike="noStrike">
              <a:latin typeface="Arial"/>
            </a:endParaRPr>
          </a:p>
          <a:p>
            <a:pPr>
              <a:lnSpc>
                <a:spcPct val="100000"/>
              </a:lnSpc>
            </a:pPr>
            <a:r>
              <a:rPr b="0" lang="en-IN" sz="4000" spc="-1" strike="noStrike">
                <a:solidFill>
                  <a:srgbClr val="ff0000"/>
                </a:solidFill>
                <a:latin typeface="Calibri"/>
              </a:rPr>
              <a:t>(c=a+b*5)</a:t>
            </a:r>
            <a:endParaRPr b="0" lang="en-IN" sz="4000" spc="-1" strike="noStrike">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457200" y="274680"/>
            <a:ext cx="8229240" cy="114264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0" lang="en-US" sz="4400" spc="-1" strike="noStrike">
                <a:solidFill>
                  <a:srgbClr val="000000"/>
                </a:solidFill>
                <a:latin typeface="Calibri"/>
              </a:rPr>
              <a:t>Types of Compiler</a:t>
            </a:r>
            <a:endParaRPr b="0" lang="en-US" sz="4400" spc="-1" strike="noStrike">
              <a:solidFill>
                <a:srgbClr val="000000"/>
              </a:solidFill>
              <a:latin typeface="Calibri"/>
            </a:endParaRPr>
          </a:p>
        </p:txBody>
      </p:sp>
      <p:sp>
        <p:nvSpPr>
          <p:cNvPr id="325" name="TextShape 2"/>
          <p:cNvSpPr txBox="1"/>
          <p:nvPr/>
        </p:nvSpPr>
        <p:spPr>
          <a:xfrm>
            <a:off x="500040" y="1643040"/>
            <a:ext cx="8229240" cy="4525560"/>
          </a:xfrm>
          <a:prstGeom prst="rect">
            <a:avLst/>
          </a:prstGeom>
          <a:gradFill rotWithShape="0">
            <a:gsLst>
              <a:gs pos="0">
                <a:srgbClr val="ffded0"/>
              </a:gs>
              <a:gs pos="100000">
                <a:srgbClr val="fff1ec"/>
              </a:gs>
            </a:gsLst>
            <a:lin ang="16200000"/>
          </a:gradFill>
          <a:ln w="9360">
            <a:solidFill>
              <a:srgbClr val="f59240"/>
            </a:solidFill>
            <a:round/>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Native Compiler</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Cross Compiler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Compilers-Compiler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Transpiler</a:t>
            </a:r>
            <a:endParaRPr b="0" lang="en-US" sz="3200" spc="-1" strike="noStrike">
              <a:solidFill>
                <a:srgbClr val="000000"/>
              </a:solidFill>
              <a:latin typeface="Calibri"/>
            </a:endParaRPr>
          </a:p>
        </p:txBody>
      </p:sp>
      <p:pic>
        <p:nvPicPr>
          <p:cNvPr id="326" name="Picture 3" descr=""/>
          <p:cNvPicPr/>
          <p:nvPr/>
        </p:nvPicPr>
        <p:blipFill>
          <a:blip r:embed="rId1"/>
          <a:stretch/>
        </p:blipFill>
        <p:spPr>
          <a:xfrm>
            <a:off x="928800" y="2214720"/>
            <a:ext cx="4643280" cy="1751400"/>
          </a:xfrm>
          <a:prstGeom prst="rect">
            <a:avLst/>
          </a:prstGeom>
          <a:ln w="9360">
            <a:noFill/>
          </a:ln>
        </p:spPr>
      </p:pic>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457200" y="274680"/>
            <a:ext cx="8229240" cy="114264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0" lang="en-US" sz="4400" spc="-1" strike="noStrike">
                <a:solidFill>
                  <a:srgbClr val="000000"/>
                </a:solidFill>
                <a:latin typeface="Calibri"/>
              </a:rPr>
              <a:t>Cross Compiler</a:t>
            </a:r>
            <a:endParaRPr b="0" lang="en-US" sz="4400" spc="-1" strike="noStrike">
              <a:solidFill>
                <a:srgbClr val="000000"/>
              </a:solidFill>
              <a:latin typeface="Calibri"/>
            </a:endParaRPr>
          </a:p>
        </p:txBody>
      </p:sp>
      <p:sp>
        <p:nvSpPr>
          <p:cNvPr id="328" name="TextShape 2"/>
          <p:cNvSpPr txBox="1"/>
          <p:nvPr/>
        </p:nvSpPr>
        <p:spPr>
          <a:xfrm>
            <a:off x="457200" y="1600200"/>
            <a:ext cx="8229240" cy="4525560"/>
          </a:xfrm>
          <a:prstGeom prst="rect">
            <a:avLst/>
          </a:prstGeom>
          <a:gradFill rotWithShape="0">
            <a:gsLst>
              <a:gs pos="0">
                <a:srgbClr val="d9caee"/>
              </a:gs>
              <a:gs pos="100000">
                <a:srgbClr val="f1eaf8"/>
              </a:gs>
            </a:gsLst>
            <a:lin ang="16200000"/>
          </a:gradFill>
          <a:ln w="9360">
            <a:solidFill>
              <a:srgbClr val="7d5fa0"/>
            </a:solidFill>
            <a:round/>
          </a:ln>
        </p:spPr>
        <p:txBody>
          <a:bodyPr/>
          <a:p>
            <a:pPr marL="343080" indent="-340920">
              <a:lnSpc>
                <a:spcPct val="90000"/>
              </a:lnSpc>
              <a:spcBef>
                <a:spcPts val="700"/>
              </a:spcBef>
            </a:pPr>
            <a:r>
              <a:rPr b="0" lang="en-US" sz="3200" spc="-1" strike="noStrike">
                <a:solidFill>
                  <a:srgbClr val="000000"/>
                </a:solidFill>
                <a:latin typeface="Calibri"/>
              </a:rPr>
              <a:t> </a:t>
            </a:r>
            <a:r>
              <a:rPr b="1" lang="en-US" sz="3200" spc="-1" strike="noStrike">
                <a:solidFill>
                  <a:srgbClr val="000000"/>
                </a:solidFill>
                <a:latin typeface="Calibri"/>
              </a:rPr>
              <a:t>A compiler that runs on one computer platform and produces code for another is called as</a:t>
            </a:r>
            <a:endParaRPr b="0" lang="en-US" sz="3200" spc="-1" strike="noStrike">
              <a:solidFill>
                <a:srgbClr val="000000"/>
              </a:solidFill>
              <a:latin typeface="Calibri"/>
            </a:endParaRPr>
          </a:p>
          <a:p>
            <a:pPr marL="343080" indent="-340920">
              <a:lnSpc>
                <a:spcPct val="90000"/>
              </a:lnSpc>
              <a:spcBef>
                <a:spcPts val="700"/>
              </a:spcBef>
            </a:pPr>
            <a:r>
              <a:rPr b="1" lang="en-US" sz="3200" spc="-1" strike="noStrike">
                <a:solidFill>
                  <a:srgbClr val="000000"/>
                </a:solidFill>
                <a:latin typeface="Calibri"/>
              </a:rPr>
              <a:t>     “</a:t>
            </a:r>
            <a:r>
              <a:rPr b="1" lang="en-US" sz="3200" spc="-1" strike="noStrike">
                <a:solidFill>
                  <a:srgbClr val="000000"/>
                </a:solidFill>
                <a:latin typeface="Calibri"/>
              </a:rPr>
              <a:t>Cross compiler”</a:t>
            </a: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0920">
              <a:lnSpc>
                <a:spcPct val="90000"/>
              </a:lnSpc>
              <a:spcBef>
                <a:spcPts val="700"/>
              </a:spcBef>
            </a:pPr>
            <a:r>
              <a:rPr b="0" lang="en-US" sz="3200" spc="-1" strike="noStrike">
                <a:solidFill>
                  <a:srgbClr val="000000"/>
                </a:solidFill>
                <a:latin typeface="Calibri"/>
              </a:rPr>
              <a:t>    </a:t>
            </a:r>
            <a:r>
              <a:rPr b="0" lang="en-US" sz="3200" spc="-1" strike="noStrike">
                <a:solidFill>
                  <a:srgbClr val="000000"/>
                </a:solidFill>
                <a:latin typeface="Calibri"/>
              </a:rPr>
              <a:t>A compiler  produces  a series of files called as object files.</a:t>
            </a:r>
            <a:endParaRPr b="0" lang="en-US" sz="3200" spc="-1" strike="noStrike">
              <a:solidFill>
                <a:srgbClr val="000000"/>
              </a:solidFill>
              <a:latin typeface="Calibri"/>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685800" y="285840"/>
            <a:ext cx="7772040" cy="628200"/>
          </a:xfrm>
          <a:prstGeom prst="rect">
            <a:avLst/>
          </a:prstGeom>
          <a:gradFill rotWithShape="0">
            <a:gsLst>
              <a:gs pos="0">
                <a:srgbClr val="ffc1be"/>
              </a:gs>
              <a:gs pos="100000">
                <a:srgbClr val="ffe5e5"/>
              </a:gs>
            </a:gsLst>
            <a:lin ang="16200000"/>
          </a:gradFill>
          <a:ln w="9360">
            <a:solidFill>
              <a:srgbClr val="be4b48"/>
            </a:solidFill>
            <a:round/>
          </a:ln>
        </p:spPr>
        <p:txBody>
          <a:bodyPr anchor="ctr"/>
          <a:p>
            <a:pPr algn="ctr">
              <a:lnSpc>
                <a:spcPct val="100000"/>
              </a:lnSpc>
            </a:pPr>
            <a:r>
              <a:rPr b="0" lang="en-US" sz="3200" spc="-1" strike="noStrike">
                <a:solidFill>
                  <a:srgbClr val="000000"/>
                </a:solidFill>
                <a:latin typeface="Calibri"/>
              </a:rPr>
              <a:t>COMPLIERS vs. CROSS COMPLIERS</a:t>
            </a:r>
            <a:endParaRPr b="0" lang="en-US" sz="3200" spc="-1" strike="noStrike">
              <a:solidFill>
                <a:srgbClr val="000000"/>
              </a:solidFill>
              <a:latin typeface="Calibri"/>
            </a:endParaRPr>
          </a:p>
        </p:txBody>
      </p:sp>
      <p:sp>
        <p:nvSpPr>
          <p:cNvPr id="330" name="CustomShape 2"/>
          <p:cNvSpPr/>
          <p:nvPr/>
        </p:nvSpPr>
        <p:spPr>
          <a:xfrm>
            <a:off x="1600200" y="2952720"/>
            <a:ext cx="2514240" cy="2914200"/>
          </a:xfrm>
          <a:prstGeom prst="rect">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marL="455760" indent="-455400" algn="ctr">
              <a:lnSpc>
                <a:spcPct val="100000"/>
              </a:lnSpc>
              <a:buClr>
                <a:srgbClr val="000000"/>
              </a:buClr>
              <a:buFont typeface="Times New Roman"/>
              <a:buAutoNum type="arabicPeriod"/>
            </a:pPr>
            <a:r>
              <a:rPr b="0" lang="en-IN" sz="1800" spc="-1" strike="noStrike">
                <a:solidFill>
                  <a:srgbClr val="000000"/>
                </a:solidFill>
                <a:latin typeface="Calibri"/>
                <a:ea typeface="WenQuanYi Micro Hei"/>
              </a:rPr>
              <a:t>Edit the program</a:t>
            </a:r>
            <a:endParaRPr b="0" lang="en-IN" sz="1800" spc="-1" strike="noStrike">
              <a:latin typeface="Arial"/>
            </a:endParaRPr>
          </a:p>
          <a:p>
            <a:pPr marL="455760" indent="-455400" algn="ctr">
              <a:lnSpc>
                <a:spcPct val="100000"/>
              </a:lnSpc>
            </a:pPr>
            <a:endParaRPr b="0" lang="en-IN" sz="1800" spc="-1" strike="noStrike">
              <a:latin typeface="Arial"/>
            </a:endParaRPr>
          </a:p>
          <a:p>
            <a:pPr marL="455760" indent="-455400" algn="ctr">
              <a:lnSpc>
                <a:spcPct val="100000"/>
              </a:lnSpc>
              <a:buClr>
                <a:srgbClr val="000000"/>
              </a:buClr>
              <a:buFont typeface="Times New Roman"/>
              <a:buAutoNum type="arabicPeriod"/>
            </a:pPr>
            <a:r>
              <a:rPr b="0" lang="en-IN" sz="1800" spc="-1" strike="noStrike">
                <a:solidFill>
                  <a:srgbClr val="000000"/>
                </a:solidFill>
                <a:latin typeface="Calibri"/>
                <a:ea typeface="WenQuanYi Micro Hei"/>
              </a:rPr>
              <a:t>Compilation      </a:t>
            </a:r>
            <a:endParaRPr b="0" lang="en-IN" sz="1800" spc="-1" strike="noStrike">
              <a:latin typeface="Arial"/>
            </a:endParaRPr>
          </a:p>
          <a:p>
            <a:pPr marL="455760" indent="-455400" algn="ctr">
              <a:lnSpc>
                <a:spcPct val="100000"/>
              </a:lnSpc>
            </a:pPr>
            <a:endParaRPr b="0" lang="en-IN" sz="1800" spc="-1" strike="noStrike">
              <a:latin typeface="Arial"/>
            </a:endParaRPr>
          </a:p>
          <a:p>
            <a:pPr marL="455760" indent="-455400" algn="ctr">
              <a:lnSpc>
                <a:spcPct val="100000"/>
              </a:lnSpc>
              <a:buClr>
                <a:srgbClr val="000000"/>
              </a:buClr>
              <a:buFont typeface="Times New Roman"/>
              <a:buAutoNum type="arabicPeriod"/>
            </a:pPr>
            <a:r>
              <a:rPr b="0" lang="en-IN" sz="1800" spc="-1" strike="noStrike">
                <a:solidFill>
                  <a:srgbClr val="000000"/>
                </a:solidFill>
                <a:latin typeface="Calibri"/>
                <a:ea typeface="WenQuanYi Micro Hei"/>
              </a:rPr>
              <a:t>Running /          </a:t>
            </a:r>
            <a:endParaRPr b="0" lang="en-IN" sz="1800" spc="-1" strike="noStrike">
              <a:latin typeface="Arial"/>
            </a:endParaRPr>
          </a:p>
          <a:p>
            <a:pPr marL="455760" indent="-455400" algn="ctr">
              <a:lnSpc>
                <a:spcPct val="100000"/>
              </a:lnSpc>
            </a:pPr>
            <a:r>
              <a:rPr b="0" lang="en-IN" sz="1800" spc="-1" strike="noStrike">
                <a:solidFill>
                  <a:srgbClr val="000000"/>
                </a:solidFill>
                <a:latin typeface="Calibri"/>
                <a:ea typeface="WenQuanYi Micro Hei"/>
              </a:rPr>
              <a:t> </a:t>
            </a:r>
            <a:r>
              <a:rPr b="0" lang="en-IN" sz="1800" spc="-1" strike="noStrike">
                <a:solidFill>
                  <a:srgbClr val="000000"/>
                </a:solidFill>
                <a:latin typeface="Calibri"/>
                <a:ea typeface="WenQuanYi Micro Hei"/>
              </a:rPr>
              <a:t>Execution</a:t>
            </a:r>
            <a:endParaRPr b="0" lang="en-IN" sz="1800" spc="-1" strike="noStrike">
              <a:latin typeface="Arial"/>
            </a:endParaRPr>
          </a:p>
          <a:p>
            <a:pPr marL="455760" indent="-455400" algn="ctr">
              <a:lnSpc>
                <a:spcPct val="100000"/>
              </a:lnSpc>
            </a:pPr>
            <a:endParaRPr b="0" lang="en-IN" sz="1800" spc="-1" strike="noStrike">
              <a:latin typeface="Arial"/>
            </a:endParaRPr>
          </a:p>
          <a:p>
            <a:pPr marL="455760" indent="-455400" algn="ctr">
              <a:lnSpc>
                <a:spcPct val="100000"/>
              </a:lnSpc>
            </a:pPr>
            <a:r>
              <a:rPr b="0" lang="en-IN" sz="1800" spc="-1" strike="noStrike">
                <a:solidFill>
                  <a:srgbClr val="000000"/>
                </a:solidFill>
                <a:latin typeface="Calibri"/>
                <a:ea typeface="WenQuanYi Micro Hei"/>
              </a:rPr>
              <a:t> </a:t>
            </a:r>
            <a:r>
              <a:rPr b="0" lang="en-IN" sz="1800" spc="-1" strike="noStrike">
                <a:solidFill>
                  <a:srgbClr val="000000"/>
                </a:solidFill>
                <a:latin typeface="Calibri"/>
                <a:ea typeface="WenQuanYi Micro Hei"/>
              </a:rPr>
              <a:t>4.   Output                </a:t>
            </a:r>
            <a:endParaRPr b="0" lang="en-IN" sz="1800" spc="-1" strike="noStrike">
              <a:latin typeface="Arial"/>
            </a:endParaRPr>
          </a:p>
        </p:txBody>
      </p:sp>
      <p:sp>
        <p:nvSpPr>
          <p:cNvPr id="331" name="CustomShape 3"/>
          <p:cNvSpPr/>
          <p:nvPr/>
        </p:nvSpPr>
        <p:spPr>
          <a:xfrm>
            <a:off x="1486080" y="1295280"/>
            <a:ext cx="2666520" cy="533160"/>
          </a:xfrm>
          <a:prstGeom prst="rect">
            <a:avLst/>
          </a:prstGeom>
          <a:solidFill>
            <a:srgbClr val="ff9900"/>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IN" sz="1800" spc="-1" strike="noStrike">
                <a:solidFill>
                  <a:srgbClr val="000000"/>
                </a:solidFill>
                <a:latin typeface="Calibri"/>
                <a:ea typeface="WenQuanYi Micro Hei"/>
              </a:rPr>
              <a:t>Compiler</a:t>
            </a:r>
            <a:endParaRPr b="0" lang="en-IN" sz="1800" spc="-1" strike="noStrike">
              <a:latin typeface="Arial"/>
            </a:endParaRPr>
          </a:p>
        </p:txBody>
      </p:sp>
      <p:sp>
        <p:nvSpPr>
          <p:cNvPr id="332" name="Line 4"/>
          <p:cNvSpPr/>
          <p:nvPr/>
        </p:nvSpPr>
        <p:spPr>
          <a:xfrm>
            <a:off x="2819160" y="1828800"/>
            <a:ext cx="1800" cy="1143000"/>
          </a:xfrm>
          <a:prstGeom prst="line">
            <a:avLst/>
          </a:prstGeom>
          <a:ln w="9360">
            <a:solidFill>
              <a:srgbClr val="000000"/>
            </a:solidFill>
            <a:miter/>
            <a:tailEnd len="med" type="triangle" w="med"/>
          </a:ln>
        </p:spPr>
        <p:style>
          <a:lnRef idx="0"/>
          <a:fillRef idx="0"/>
          <a:effectRef idx="0"/>
          <a:fontRef idx="minor"/>
        </p:style>
      </p:sp>
      <p:sp>
        <p:nvSpPr>
          <p:cNvPr id="333" name="CustomShape 5"/>
          <p:cNvSpPr/>
          <p:nvPr/>
        </p:nvSpPr>
        <p:spPr>
          <a:xfrm>
            <a:off x="1295280" y="2209680"/>
            <a:ext cx="1828440" cy="837720"/>
          </a:xfrm>
          <a:prstGeom prst="rect">
            <a:avLst/>
          </a:prstGeom>
          <a:noFill/>
          <a:ln w="9360">
            <a:noFill/>
          </a:ln>
        </p:spPr>
        <p:style>
          <a:lnRef idx="0"/>
          <a:fillRef idx="0"/>
          <a:effectRef idx="0"/>
          <a:fontRef idx="minor"/>
        </p:style>
        <p:txBody>
          <a:bodyPr wrap="none" lIns="90000" rIns="90000" tIns="46800" bIns="46800" anchor="ctr"/>
          <a:p>
            <a:pPr algn="ctr">
              <a:lnSpc>
                <a:spcPct val="100000"/>
              </a:lnSpc>
            </a:pPr>
            <a:r>
              <a:rPr b="0" lang="en-IN" sz="1800" spc="-1" strike="noStrike">
                <a:solidFill>
                  <a:srgbClr val="000000"/>
                </a:solidFill>
                <a:latin typeface="Calibri"/>
                <a:ea typeface="WenQuanYi Micro Hei"/>
              </a:rPr>
              <a:t>Uses OS as </a:t>
            </a:r>
            <a:endParaRPr b="0" lang="en-IN" sz="1800" spc="-1" strike="noStrike">
              <a:latin typeface="Arial"/>
            </a:endParaRPr>
          </a:p>
          <a:p>
            <a:pPr algn="ctr">
              <a:lnSpc>
                <a:spcPct val="100000"/>
              </a:lnSpc>
            </a:pPr>
            <a:r>
              <a:rPr b="0" lang="en-IN" sz="1800" spc="-1" strike="noStrike">
                <a:solidFill>
                  <a:srgbClr val="000000"/>
                </a:solidFill>
                <a:latin typeface="Calibri"/>
                <a:ea typeface="WenQuanYi Micro Hei"/>
              </a:rPr>
              <a:t>Platform</a:t>
            </a:r>
            <a:endParaRPr b="0" lang="en-IN" sz="1800" spc="-1" strike="noStrike">
              <a:latin typeface="Arial"/>
            </a:endParaRPr>
          </a:p>
        </p:txBody>
      </p:sp>
      <p:sp>
        <p:nvSpPr>
          <p:cNvPr id="334" name="CustomShape 6"/>
          <p:cNvSpPr/>
          <p:nvPr/>
        </p:nvSpPr>
        <p:spPr>
          <a:xfrm>
            <a:off x="5257800" y="1295280"/>
            <a:ext cx="2666520" cy="533160"/>
          </a:xfrm>
          <a:prstGeom prst="rect">
            <a:avLst/>
          </a:prstGeom>
          <a:solidFill>
            <a:srgbClr val="ff9900"/>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IN" sz="1800" spc="-1" strike="noStrike">
                <a:solidFill>
                  <a:srgbClr val="000000"/>
                </a:solidFill>
                <a:latin typeface="Calibri"/>
                <a:ea typeface="WenQuanYi Micro Hei"/>
              </a:rPr>
              <a:t>Cross Compiler</a:t>
            </a:r>
            <a:endParaRPr b="0" lang="en-IN" sz="1800" spc="-1" strike="noStrike">
              <a:latin typeface="Arial"/>
            </a:endParaRPr>
          </a:p>
        </p:txBody>
      </p:sp>
      <p:sp>
        <p:nvSpPr>
          <p:cNvPr id="335" name="Line 7"/>
          <p:cNvSpPr/>
          <p:nvPr/>
        </p:nvSpPr>
        <p:spPr>
          <a:xfrm>
            <a:off x="6629400" y="1828800"/>
            <a:ext cx="1440" cy="761760"/>
          </a:xfrm>
          <a:prstGeom prst="line">
            <a:avLst/>
          </a:prstGeom>
          <a:ln w="9360">
            <a:solidFill>
              <a:srgbClr val="000000"/>
            </a:solidFill>
            <a:miter/>
            <a:tailEnd len="med" type="triangle" w="med"/>
          </a:ln>
        </p:spPr>
        <p:style>
          <a:lnRef idx="0"/>
          <a:fillRef idx="0"/>
          <a:effectRef idx="0"/>
          <a:fontRef idx="minor"/>
        </p:style>
      </p:sp>
      <p:sp>
        <p:nvSpPr>
          <p:cNvPr id="336" name="CustomShape 8"/>
          <p:cNvSpPr/>
          <p:nvPr/>
        </p:nvSpPr>
        <p:spPr>
          <a:xfrm>
            <a:off x="5181480" y="1752480"/>
            <a:ext cx="1828440" cy="837720"/>
          </a:xfrm>
          <a:prstGeom prst="rect">
            <a:avLst/>
          </a:prstGeom>
          <a:noFill/>
          <a:ln w="9360">
            <a:noFill/>
          </a:ln>
        </p:spPr>
        <p:style>
          <a:lnRef idx="0"/>
          <a:fillRef idx="0"/>
          <a:effectRef idx="0"/>
          <a:fontRef idx="minor"/>
        </p:style>
        <p:txBody>
          <a:bodyPr wrap="none" lIns="90000" rIns="90000" tIns="46800" bIns="46800" anchor="ctr"/>
          <a:p>
            <a:pPr algn="ctr">
              <a:lnSpc>
                <a:spcPct val="100000"/>
              </a:lnSpc>
            </a:pPr>
            <a:r>
              <a:rPr b="0" lang="en-IN" sz="1800" spc="-1" strike="noStrike">
                <a:solidFill>
                  <a:srgbClr val="000000"/>
                </a:solidFill>
                <a:latin typeface="Calibri"/>
                <a:ea typeface="WenQuanYi Micro Hei"/>
              </a:rPr>
              <a:t>Uses OS as </a:t>
            </a:r>
            <a:endParaRPr b="0" lang="en-IN" sz="1800" spc="-1" strike="noStrike">
              <a:latin typeface="Arial"/>
            </a:endParaRPr>
          </a:p>
          <a:p>
            <a:pPr algn="ctr">
              <a:lnSpc>
                <a:spcPct val="100000"/>
              </a:lnSpc>
            </a:pPr>
            <a:r>
              <a:rPr b="0" lang="en-IN" sz="1800" spc="-1" strike="noStrike">
                <a:solidFill>
                  <a:srgbClr val="000000"/>
                </a:solidFill>
                <a:latin typeface="Calibri"/>
                <a:ea typeface="WenQuanYi Micro Hei"/>
              </a:rPr>
              <a:t>Platform</a:t>
            </a:r>
            <a:endParaRPr b="0" lang="en-IN" sz="1800" spc="-1" strike="noStrike">
              <a:latin typeface="Arial"/>
            </a:endParaRPr>
          </a:p>
        </p:txBody>
      </p:sp>
      <p:sp>
        <p:nvSpPr>
          <p:cNvPr id="337" name="CustomShape 9"/>
          <p:cNvSpPr/>
          <p:nvPr/>
        </p:nvSpPr>
        <p:spPr>
          <a:xfrm>
            <a:off x="5372280" y="2685960"/>
            <a:ext cx="2781000" cy="1428480"/>
          </a:xfrm>
          <a:prstGeom prst="rect">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marL="455760" indent="-455400" algn="ctr">
              <a:lnSpc>
                <a:spcPct val="100000"/>
              </a:lnSpc>
            </a:pPr>
            <a:endParaRPr b="0" lang="en-IN" sz="1800" spc="-1" strike="noStrike">
              <a:latin typeface="Arial"/>
            </a:endParaRPr>
          </a:p>
          <a:p>
            <a:pPr marL="455760" indent="-455400" algn="ctr">
              <a:lnSpc>
                <a:spcPct val="100000"/>
              </a:lnSpc>
              <a:buClr>
                <a:srgbClr val="000000"/>
              </a:buClr>
              <a:buFont typeface="Times New Roman"/>
              <a:buAutoNum type="arabicPeriod"/>
            </a:pPr>
            <a:r>
              <a:rPr b="0" lang="en-IN" sz="1800" spc="-1" strike="noStrike">
                <a:solidFill>
                  <a:srgbClr val="000000"/>
                </a:solidFill>
                <a:latin typeface="Calibri"/>
                <a:ea typeface="WenQuanYi Micro Hei"/>
              </a:rPr>
              <a:t>Edit the program</a:t>
            </a:r>
            <a:endParaRPr b="0" lang="en-IN" sz="1800" spc="-1" strike="noStrike">
              <a:latin typeface="Arial"/>
            </a:endParaRPr>
          </a:p>
          <a:p>
            <a:pPr marL="455760" indent="-455400" algn="ctr">
              <a:lnSpc>
                <a:spcPct val="100000"/>
              </a:lnSpc>
            </a:pPr>
            <a:endParaRPr b="0" lang="en-IN" sz="1800" spc="-1" strike="noStrike">
              <a:latin typeface="Arial"/>
            </a:endParaRPr>
          </a:p>
          <a:p>
            <a:pPr marL="455760" indent="-455400" algn="ctr">
              <a:lnSpc>
                <a:spcPct val="100000"/>
              </a:lnSpc>
              <a:buClr>
                <a:srgbClr val="000000"/>
              </a:buClr>
              <a:buFont typeface="Times New Roman"/>
              <a:buAutoNum type="arabicPeriod"/>
            </a:pPr>
            <a:r>
              <a:rPr b="0" lang="en-IN" sz="1800" spc="-1" strike="noStrike">
                <a:solidFill>
                  <a:srgbClr val="000000"/>
                </a:solidFill>
                <a:latin typeface="Calibri"/>
                <a:ea typeface="WenQuanYi Micro Hei"/>
              </a:rPr>
              <a:t>Compilation      </a:t>
            </a:r>
            <a:endParaRPr b="0" lang="en-IN" sz="1800" spc="-1" strike="noStrike">
              <a:latin typeface="Arial"/>
            </a:endParaRPr>
          </a:p>
          <a:p>
            <a:pPr marL="455760" indent="-455400" algn="ctr">
              <a:lnSpc>
                <a:spcPct val="100000"/>
              </a:lnSpc>
            </a:pPr>
            <a:endParaRPr b="0" lang="en-IN" sz="1800" spc="-1" strike="noStrike">
              <a:latin typeface="Arial"/>
            </a:endParaRPr>
          </a:p>
          <a:p>
            <a:pPr marL="455760" indent="-455400" algn="ctr">
              <a:lnSpc>
                <a:spcPct val="100000"/>
              </a:lnSpc>
            </a:pPr>
            <a:r>
              <a:rPr b="0" lang="en-IN" sz="1800" spc="-1" strike="noStrike">
                <a:solidFill>
                  <a:srgbClr val="000000"/>
                </a:solidFill>
                <a:latin typeface="Calibri"/>
                <a:ea typeface="WenQuanYi Micro Hei"/>
              </a:rPr>
              <a:t>       </a:t>
            </a:r>
            <a:endParaRPr b="0" lang="en-IN" sz="1800" spc="-1" strike="noStrike">
              <a:latin typeface="Arial"/>
            </a:endParaRPr>
          </a:p>
        </p:txBody>
      </p:sp>
      <p:sp>
        <p:nvSpPr>
          <p:cNvPr id="338" name="CustomShape 10"/>
          <p:cNvSpPr/>
          <p:nvPr/>
        </p:nvSpPr>
        <p:spPr>
          <a:xfrm>
            <a:off x="5257800" y="5334120"/>
            <a:ext cx="2895120" cy="1066320"/>
          </a:xfrm>
          <a:prstGeom prst="rect">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IN" sz="1800" spc="-1" strike="noStrike">
                <a:solidFill>
                  <a:srgbClr val="000000"/>
                </a:solidFill>
                <a:latin typeface="Calibri"/>
                <a:ea typeface="WenQuanYi Micro Hei"/>
              </a:rPr>
              <a:t>Execution and output </a:t>
            </a:r>
            <a:endParaRPr b="0" lang="en-IN" sz="1800" spc="-1" strike="noStrike">
              <a:latin typeface="Arial"/>
            </a:endParaRPr>
          </a:p>
        </p:txBody>
      </p:sp>
      <p:sp>
        <p:nvSpPr>
          <p:cNvPr id="339" name="Line 11"/>
          <p:cNvSpPr/>
          <p:nvPr/>
        </p:nvSpPr>
        <p:spPr>
          <a:xfrm>
            <a:off x="6705360" y="4114800"/>
            <a:ext cx="1800" cy="1295280"/>
          </a:xfrm>
          <a:prstGeom prst="line">
            <a:avLst/>
          </a:prstGeom>
          <a:ln w="9360">
            <a:solidFill>
              <a:srgbClr val="000000"/>
            </a:solidFill>
            <a:miter/>
            <a:tailEnd len="med" type="triangle" w="med"/>
          </a:ln>
        </p:spPr>
        <p:style>
          <a:lnRef idx="0"/>
          <a:fillRef idx="0"/>
          <a:effectRef idx="0"/>
          <a:fontRef idx="minor"/>
        </p:style>
      </p:sp>
      <p:sp>
        <p:nvSpPr>
          <p:cNvPr id="340" name="CustomShape 12"/>
          <p:cNvSpPr/>
          <p:nvPr/>
        </p:nvSpPr>
        <p:spPr>
          <a:xfrm>
            <a:off x="5000760" y="4405320"/>
            <a:ext cx="2987280" cy="833040"/>
          </a:xfrm>
          <a:prstGeom prst="rect">
            <a:avLst/>
          </a:prstGeom>
          <a:noFill/>
          <a:ln w="9360">
            <a:noFill/>
          </a:ln>
        </p:spPr>
        <p:style>
          <a:lnRef idx="0"/>
          <a:fillRef idx="0"/>
          <a:effectRef idx="0"/>
          <a:fontRef idx="minor"/>
        </p:style>
        <p:txBody>
          <a:bodyPr lIns="90000" rIns="90000" tIns="46800" bIns="46800"/>
          <a:p>
            <a:pPr>
              <a:lnSpc>
                <a:spcPct val="100000"/>
              </a:lnSpc>
              <a:spcBef>
                <a:spcPts val="1500"/>
              </a:spcBef>
            </a:pPr>
            <a:r>
              <a:rPr b="0" lang="en-IN" sz="1800" spc="-1" strike="noStrike">
                <a:solidFill>
                  <a:srgbClr val="000000"/>
                </a:solidFill>
                <a:latin typeface="Calibri"/>
                <a:ea typeface="WenQuanYi Micro Hei"/>
              </a:rPr>
              <a:t>Uses 2</a:t>
            </a:r>
            <a:r>
              <a:rPr b="0" lang="en-IN" sz="1800" spc="-1" strike="noStrike" baseline="30000">
                <a:solidFill>
                  <a:srgbClr val="000000"/>
                </a:solidFill>
                <a:latin typeface="Calibri"/>
                <a:ea typeface="WenQuanYi Micro Hei"/>
              </a:rPr>
              <a:t>nd</a:t>
            </a:r>
            <a:r>
              <a:rPr b="0" lang="en-IN" sz="1800" spc="-1" strike="noStrike">
                <a:solidFill>
                  <a:srgbClr val="000000"/>
                </a:solidFill>
                <a:latin typeface="Calibri"/>
                <a:ea typeface="WenQuanYi Micro Hei"/>
              </a:rPr>
              <a:t> platform </a:t>
            </a:r>
            <a:endParaRPr b="0" lang="en-IN" sz="1800" spc="-1" strike="noStrike">
              <a:latin typeface="Arial"/>
            </a:endParaRPr>
          </a:p>
          <a:p>
            <a:pPr>
              <a:lnSpc>
                <a:spcPct val="100000"/>
              </a:lnSpc>
              <a:spcBef>
                <a:spcPts val="1500"/>
              </a:spcBef>
            </a:pPr>
            <a:r>
              <a:rPr b="0" lang="en-IN" sz="1800" spc="-1" strike="noStrike">
                <a:solidFill>
                  <a:srgbClr val="000000"/>
                </a:solidFill>
                <a:latin typeface="Calibri"/>
                <a:ea typeface="WenQuanYi Micro Hei"/>
              </a:rPr>
              <a:t>ie hardware</a:t>
            </a:r>
            <a:endParaRPr b="0" lang="en-IN" sz="1800" spc="-1" strike="noStrike">
              <a:latin typeface="Arial"/>
            </a:endParaRPr>
          </a:p>
        </p:txBody>
      </p:sp>
    </p:spTree>
  </p:cSld>
  <p:timing>
    <p:tnLst>
      <p:par>
        <p:cTn id="166" dur="indefinite" restart="never" nodeType="tmRoot">
          <p:childTnLst>
            <p:seq>
              <p:cTn id="167"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457200" y="274680"/>
            <a:ext cx="8229240" cy="114264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0" lang="en-US" sz="4400" spc="-1" strike="noStrike">
                <a:solidFill>
                  <a:srgbClr val="000000"/>
                </a:solidFill>
                <a:latin typeface="Calibri"/>
              </a:rPr>
              <a:t>Compiler-Compiler</a:t>
            </a:r>
            <a:endParaRPr b="0" lang="en-US" sz="4400" spc="-1" strike="noStrike">
              <a:solidFill>
                <a:srgbClr val="000000"/>
              </a:solidFill>
              <a:latin typeface="Calibri"/>
            </a:endParaRPr>
          </a:p>
        </p:txBody>
      </p:sp>
      <p:sp>
        <p:nvSpPr>
          <p:cNvPr id="342" name="TextShape 2"/>
          <p:cNvSpPr txBox="1"/>
          <p:nvPr/>
        </p:nvSpPr>
        <p:spPr>
          <a:xfrm>
            <a:off x="457200" y="1600200"/>
            <a:ext cx="8229240" cy="4525560"/>
          </a:xfrm>
          <a:prstGeom prst="rect">
            <a:avLst/>
          </a:prstGeom>
          <a:gradFill rotWithShape="0">
            <a:gsLst>
              <a:gs pos="0">
                <a:srgbClr val="d9caee"/>
              </a:gs>
              <a:gs pos="100000">
                <a:srgbClr val="f1eaf8"/>
              </a:gs>
            </a:gsLst>
            <a:lin ang="16200000"/>
          </a:gradFill>
          <a:ln w="9360">
            <a:solidFill>
              <a:srgbClr val="7d5fa0"/>
            </a:solidFill>
            <a:round/>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 is a Compiler Generator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 Generates the Compiler for a Programming Language defined by attribute grammar.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Language to compile itself is the essence of bootstrapping.</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457200" y="274680"/>
            <a:ext cx="8229240" cy="72504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0" lang="en-US" sz="4400" spc="-1" strike="noStrike">
                <a:solidFill>
                  <a:srgbClr val="000000"/>
                </a:solidFill>
                <a:latin typeface="Calibri"/>
              </a:rPr>
              <a:t>Uses of cross compiler</a:t>
            </a:r>
            <a:endParaRPr b="0" lang="en-US" sz="4400" spc="-1" strike="noStrike">
              <a:solidFill>
                <a:srgbClr val="000000"/>
              </a:solidFill>
              <a:latin typeface="Calibri"/>
            </a:endParaRPr>
          </a:p>
        </p:txBody>
      </p:sp>
      <p:sp>
        <p:nvSpPr>
          <p:cNvPr id="344" name="TextShape 2"/>
          <p:cNvSpPr txBox="1"/>
          <p:nvPr/>
        </p:nvSpPr>
        <p:spPr>
          <a:xfrm>
            <a:off x="457200" y="1600200"/>
            <a:ext cx="8229240" cy="4525560"/>
          </a:xfrm>
          <a:prstGeom prst="rect">
            <a:avLst/>
          </a:prstGeom>
          <a:gradFill rotWithShape="0">
            <a:gsLst>
              <a:gs pos="0">
                <a:srgbClr val="ffc1be"/>
              </a:gs>
              <a:gs pos="100000">
                <a:srgbClr val="ffe5e5"/>
              </a:gs>
            </a:gsLst>
            <a:lin ang="16200000"/>
          </a:gradFill>
          <a:ln w="9360">
            <a:solidFill>
              <a:srgbClr val="be4b48"/>
            </a:solidFill>
            <a:round/>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Embedded computers where a device has extremely limited resources.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Compiling for multiple machines. For example, a company may wish to support several different versions of an operating system or to support several different operating systems.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571320" y="500040"/>
            <a:ext cx="8229240" cy="642600"/>
          </a:xfrm>
          <a:prstGeom prst="rect">
            <a:avLst/>
          </a:prstGeom>
          <a:gradFill rotWithShape="0">
            <a:gsLst>
              <a:gs pos="0">
                <a:srgbClr val="d9caee"/>
              </a:gs>
              <a:gs pos="100000">
                <a:srgbClr val="f1eaf8"/>
              </a:gs>
            </a:gsLst>
            <a:lin ang="16200000"/>
          </a:gradFill>
          <a:ln w="9360">
            <a:solidFill>
              <a:srgbClr val="7d5fa0"/>
            </a:solidFill>
            <a:round/>
          </a:ln>
        </p:spPr>
        <p:txBody>
          <a:bodyPr anchor="ctr">
            <a:normAutofit/>
          </a:bodyPr>
          <a:p>
            <a:pPr algn="ctr">
              <a:lnSpc>
                <a:spcPct val="100000"/>
              </a:lnSpc>
            </a:pPr>
            <a:br/>
            <a:r>
              <a:rPr b="0" lang="en-US" sz="4400" spc="-1" strike="noStrike">
                <a:solidFill>
                  <a:srgbClr val="000000"/>
                </a:solidFill>
                <a:latin typeface="Calibri"/>
              </a:rPr>
              <a:t>Transpiler</a:t>
            </a:r>
            <a:br/>
            <a:endParaRPr b="0" lang="en-US" sz="4400" spc="-1" strike="noStrike">
              <a:solidFill>
                <a:srgbClr val="000000"/>
              </a:solidFill>
              <a:latin typeface="Calibri"/>
            </a:endParaRPr>
          </a:p>
        </p:txBody>
      </p:sp>
      <p:sp>
        <p:nvSpPr>
          <p:cNvPr id="346" name="TextShape 2"/>
          <p:cNvSpPr txBox="1"/>
          <p:nvPr/>
        </p:nvSpPr>
        <p:spPr>
          <a:xfrm>
            <a:off x="457200" y="1600200"/>
            <a:ext cx="8229240" cy="4525560"/>
          </a:xfrm>
          <a:prstGeom prst="rect">
            <a:avLst/>
          </a:prstGeom>
          <a:gradFill rotWithShape="0">
            <a:gsLst>
              <a:gs pos="0">
                <a:srgbClr val="ffded0"/>
              </a:gs>
              <a:gs pos="100000">
                <a:srgbClr val="fff1ec"/>
              </a:gs>
            </a:gsLst>
            <a:lin ang="16200000"/>
          </a:gradFill>
          <a:ln w="9360">
            <a:solidFill>
              <a:srgbClr val="f59240"/>
            </a:solidFill>
            <a:round/>
          </a:ln>
        </p:spPr>
        <p:txBody>
          <a:bodyPr>
            <a:normAutofit/>
          </a:bodyPr>
          <a:p>
            <a:pPr>
              <a:lnSpc>
                <a:spcPct val="100000"/>
              </a:lnSpc>
              <a:spcBef>
                <a:spcPts val="641"/>
              </a:spcBef>
            </a:pP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A </a:t>
            </a:r>
            <a:r>
              <a:rPr b="1" lang="en-US" sz="3200" spc="-1" strike="noStrike">
                <a:solidFill>
                  <a:srgbClr val="000000"/>
                </a:solidFill>
                <a:latin typeface="Calibri"/>
              </a:rPr>
              <a:t>source-to-source Compiler</a:t>
            </a:r>
            <a:r>
              <a:rPr b="0" lang="en-US" sz="3200" spc="-1" strike="noStrike">
                <a:solidFill>
                  <a:srgbClr val="000000"/>
                </a:solidFill>
                <a:latin typeface="Calibri"/>
              </a:rPr>
              <a:t>, </a:t>
            </a:r>
            <a:r>
              <a:rPr b="1" lang="en-US" sz="3200" spc="-1" strike="noStrike">
                <a:solidFill>
                  <a:srgbClr val="000000"/>
                </a:solidFill>
                <a:latin typeface="Calibri"/>
              </a:rPr>
              <a:t>transcompiler</a:t>
            </a:r>
            <a:r>
              <a:rPr b="0" lang="en-US" sz="3200" spc="-1" strike="noStrike">
                <a:solidFill>
                  <a:srgbClr val="000000"/>
                </a:solidFill>
                <a:latin typeface="Calibri"/>
              </a:rPr>
              <a:t> or </a:t>
            </a:r>
            <a:r>
              <a:rPr b="1" lang="en-US" sz="3200" spc="-1" strike="noStrike">
                <a:solidFill>
                  <a:srgbClr val="000000"/>
                </a:solidFill>
                <a:latin typeface="Calibri"/>
              </a:rPr>
              <a:t>transpiler</a:t>
            </a:r>
            <a:r>
              <a:rPr b="0" lang="en-US" sz="3200" spc="-1" strike="noStrike">
                <a:solidFill>
                  <a:srgbClr val="000000"/>
                </a:solidFill>
                <a:latin typeface="Calibri"/>
              </a:rPr>
              <a:t> is a type of </a:t>
            </a:r>
            <a:r>
              <a:rPr b="0" lang="en-US" sz="3200" spc="-1" strike="noStrike" u="sng">
                <a:solidFill>
                  <a:srgbClr val="0000ff"/>
                </a:solidFill>
                <a:uFillTx/>
                <a:latin typeface="Calibri"/>
                <a:hlinkClick r:id="rId1"/>
              </a:rPr>
              <a:t>compiler</a:t>
            </a:r>
            <a:r>
              <a:rPr b="0" lang="en-US" sz="3200" spc="-1" strike="noStrike">
                <a:solidFill>
                  <a:srgbClr val="000000"/>
                </a:solidFill>
                <a:latin typeface="Calibri"/>
              </a:rPr>
              <a:t> that takes the </a:t>
            </a:r>
            <a:r>
              <a:rPr b="0" lang="en-US" sz="3200" spc="-1" strike="noStrike" u="sng">
                <a:solidFill>
                  <a:srgbClr val="0000ff"/>
                </a:solidFill>
                <a:uFillTx/>
                <a:latin typeface="Calibri"/>
                <a:hlinkClick r:id="rId2"/>
              </a:rPr>
              <a:t>source code</a:t>
            </a:r>
            <a:r>
              <a:rPr b="0" lang="en-US" sz="3200" spc="-1" strike="noStrike">
                <a:solidFill>
                  <a:srgbClr val="000000"/>
                </a:solidFill>
                <a:latin typeface="Calibri"/>
              </a:rPr>
              <a:t> of a program written in one </a:t>
            </a:r>
            <a:r>
              <a:rPr b="0" lang="en-US" sz="3200" spc="-1" strike="noStrike" u="sng">
                <a:solidFill>
                  <a:srgbClr val="0000ff"/>
                </a:solidFill>
                <a:uFillTx/>
                <a:latin typeface="Calibri"/>
                <a:hlinkClick r:id="rId3"/>
              </a:rPr>
              <a:t>programming language</a:t>
            </a:r>
            <a:r>
              <a:rPr b="0" lang="en-US" sz="3200" spc="-1" strike="noStrike">
                <a:solidFill>
                  <a:srgbClr val="000000"/>
                </a:solidFill>
                <a:latin typeface="Calibri"/>
              </a:rPr>
              <a:t> as its input and produces the equivalent source code in another programming language.</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For example, a source-to-source compiler may perform a translation of a program from </a:t>
            </a:r>
            <a:r>
              <a:rPr b="0" lang="en-US" sz="3200" spc="-1" strike="noStrike" u="sng">
                <a:solidFill>
                  <a:srgbClr val="0000ff"/>
                </a:solidFill>
                <a:uFillTx/>
                <a:latin typeface="Calibri"/>
                <a:hlinkClick r:id="rId4"/>
              </a:rPr>
              <a:t>Pascal</a:t>
            </a:r>
            <a:r>
              <a:rPr b="0" lang="en-US" sz="3200" spc="-1" strike="noStrike">
                <a:solidFill>
                  <a:srgbClr val="000000"/>
                </a:solidFill>
                <a:latin typeface="Calibri"/>
              </a:rPr>
              <a:t> to </a:t>
            </a:r>
            <a:r>
              <a:rPr b="0" lang="en-US" sz="3200" spc="-1" strike="noStrike" u="sng">
                <a:solidFill>
                  <a:srgbClr val="0000ff"/>
                </a:solidFill>
                <a:uFillTx/>
                <a:latin typeface="Calibri"/>
                <a:hlinkClick r:id="rId5"/>
              </a:rPr>
              <a:t>C</a:t>
            </a:r>
            <a:endParaRPr b="0" lang="en-US" sz="3200" spc="-1" strike="noStrike">
              <a:solidFill>
                <a:srgbClr val="000000"/>
              </a:solidFill>
              <a:latin typeface="Calibri"/>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extShape 1"/>
          <p:cNvSpPr txBox="1"/>
          <p:nvPr/>
        </p:nvSpPr>
        <p:spPr>
          <a:xfrm>
            <a:off x="510120" y="714240"/>
            <a:ext cx="8204760" cy="793080"/>
          </a:xfrm>
          <a:prstGeom prst="rect">
            <a:avLst/>
          </a:prstGeom>
          <a:gradFill rotWithShape="0">
            <a:gsLst>
              <a:gs pos="0">
                <a:srgbClr val="bfecff"/>
              </a:gs>
              <a:gs pos="100000">
                <a:srgbClr val="e6f7ff"/>
              </a:gs>
            </a:gsLst>
            <a:lin ang="16200000"/>
          </a:gradFill>
          <a:ln w="9360">
            <a:solidFill>
              <a:srgbClr val="46aac4"/>
            </a:solidFill>
            <a:round/>
          </a:ln>
        </p:spPr>
        <p:txBody>
          <a:bodyPr anchor="ctr"/>
          <a:p>
            <a:pPr algn="ctr">
              <a:lnSpc>
                <a:spcPct val="100000"/>
              </a:lnSpc>
            </a:pPr>
            <a:r>
              <a:rPr b="1" lang="en-US" sz="5400" spc="-1" strike="noStrike">
                <a:solidFill>
                  <a:srgbClr val="000000"/>
                </a:solidFill>
                <a:latin typeface="Calibri"/>
              </a:rPr>
              <a:t>Interpreter</a:t>
            </a:r>
            <a:endParaRPr b="0" lang="en-US" sz="5400" spc="-1" strike="noStrike">
              <a:solidFill>
                <a:srgbClr val="000000"/>
              </a:solidFill>
              <a:latin typeface="Calibri"/>
            </a:endParaRPr>
          </a:p>
        </p:txBody>
      </p:sp>
      <p:sp>
        <p:nvSpPr>
          <p:cNvPr id="348" name="TextShape 2"/>
          <p:cNvSpPr txBox="1"/>
          <p:nvPr/>
        </p:nvSpPr>
        <p:spPr>
          <a:xfrm>
            <a:off x="229680" y="1785960"/>
            <a:ext cx="8699760" cy="4857480"/>
          </a:xfrm>
          <a:prstGeom prst="rect">
            <a:avLst/>
          </a:prstGeom>
          <a:gradFill rotWithShape="0">
            <a:gsLst>
              <a:gs pos="0">
                <a:srgbClr val="d9caee"/>
              </a:gs>
              <a:gs pos="100000">
                <a:srgbClr val="f1eaf8"/>
              </a:gs>
            </a:gsLst>
            <a:lin ang="16200000"/>
          </a:gradFill>
          <a:ln w="9360">
            <a:solidFill>
              <a:srgbClr val="7d5fa0"/>
            </a:solidFill>
            <a:round/>
          </a:ln>
        </p:spPr>
        <p:txBody>
          <a:bodyPr>
            <a:normAutofit/>
          </a:bodyPr>
          <a:p>
            <a:pPr algn="just">
              <a:lnSpc>
                <a:spcPct val="100000"/>
              </a:lnSpc>
              <a:spcBef>
                <a:spcPts val="641"/>
              </a:spcBef>
            </a:pPr>
            <a:r>
              <a:rPr b="0" lang="en-US" sz="3200" spc="-1" strike="noStrike">
                <a:solidFill>
                  <a:srgbClr val="000000"/>
                </a:solidFill>
                <a:latin typeface="Times New Roman"/>
              </a:rPr>
              <a:t>An interpreter is another common kind of language processor. Instead of producing a target program as a translation, an interpreter appears to directly execute the operations specified in the source program or inputs supplied by the user</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gn="just">
              <a:lnSpc>
                <a:spcPct val="100000"/>
              </a:lnSpc>
              <a:spcBef>
                <a:spcPts val="641"/>
              </a:spcBef>
            </a:pPr>
            <a:r>
              <a:rPr b="0" lang="en-US" sz="3200" spc="-1" strike="noStrike">
                <a:solidFill>
                  <a:srgbClr val="000000"/>
                </a:solidFill>
                <a:latin typeface="Times New Roman"/>
              </a:rPr>
              <a:t>The machine-language target program produced by a compiler is usually much faster than an interpreter at mapping inputs to outputs . An interpreter, however, can usually give better error diagnostics than a compiler, because it executes the source program statement by statement.</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349" name="TextShape 3"/>
          <p:cNvSpPr txBox="1"/>
          <p:nvPr/>
        </p:nvSpPr>
        <p:spPr>
          <a:xfrm>
            <a:off x="6553080" y="6356520"/>
            <a:ext cx="2133360" cy="364680"/>
          </a:xfrm>
          <a:prstGeom prst="rect">
            <a:avLst/>
          </a:prstGeom>
          <a:noFill/>
          <a:ln>
            <a:noFill/>
          </a:ln>
        </p:spPr>
        <p:txBody>
          <a:bodyPr anchor="ctr"/>
          <a:p>
            <a:pPr algn="r">
              <a:lnSpc>
                <a:spcPct val="100000"/>
              </a:lnSpc>
            </a:pPr>
            <a:fld id="{1672FF1E-3819-41C7-8704-209726BF4867}" type="slidenum">
              <a:rPr b="0" lang="en-IN" sz="1200" spc="-1" strike="noStrike">
                <a:solidFill>
                  <a:srgbClr val="8b8b8b"/>
                </a:solidFill>
                <a:latin typeface="Arial Black"/>
              </a:rPr>
              <a:t>&lt;number&gt;</a:t>
            </a:fld>
            <a:endParaRPr b="0" lang="en-IN" sz="1200" spc="-1" strike="noStrike">
              <a:latin typeface="Times New Roman"/>
            </a:endParaRPr>
          </a:p>
        </p:txBody>
      </p:sp>
      <p:sp>
        <p:nvSpPr>
          <p:cNvPr id="350" name="CustomShape 4"/>
          <p:cNvSpPr/>
          <p:nvPr/>
        </p:nvSpPr>
        <p:spPr>
          <a:xfrm>
            <a:off x="2000160" y="3117240"/>
            <a:ext cx="1142640" cy="914040"/>
          </a:xfrm>
          <a:prstGeom prst="rect">
            <a:avLst/>
          </a:prstGeom>
          <a:solidFill>
            <a:schemeClr val="bg2">
              <a:lumMod val="60000"/>
              <a:lumOff val="4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2400" spc="-1" strike="noStrike">
                <a:solidFill>
                  <a:srgbClr val="000000"/>
                </a:solidFill>
                <a:latin typeface="Times New Roman"/>
                <a:ea typeface="ＭＳ Ｐゴシック"/>
              </a:rPr>
              <a:t>Source</a:t>
            </a:r>
            <a:endParaRPr b="0" lang="en-IN" sz="2400" spc="-1" strike="noStrike">
              <a:latin typeface="Arial"/>
            </a:endParaRPr>
          </a:p>
          <a:p>
            <a:pPr algn="ctr">
              <a:lnSpc>
                <a:spcPct val="100000"/>
              </a:lnSpc>
            </a:pPr>
            <a:r>
              <a:rPr b="0" lang="en-IN" sz="2400" spc="-1" strike="noStrike">
                <a:solidFill>
                  <a:srgbClr val="000000"/>
                </a:solidFill>
                <a:latin typeface="Times New Roman"/>
                <a:ea typeface="ＭＳ Ｐゴシック"/>
              </a:rPr>
              <a:t>Program</a:t>
            </a:r>
            <a:endParaRPr b="0" lang="en-IN" sz="2400" spc="-1" strike="noStrike">
              <a:latin typeface="Arial"/>
            </a:endParaRPr>
          </a:p>
        </p:txBody>
      </p:sp>
      <p:sp>
        <p:nvSpPr>
          <p:cNvPr id="351" name="CustomShape 5"/>
          <p:cNvSpPr/>
          <p:nvPr/>
        </p:nvSpPr>
        <p:spPr>
          <a:xfrm>
            <a:off x="4112280" y="3720600"/>
            <a:ext cx="1828440" cy="841680"/>
          </a:xfrm>
          <a:prstGeom prst="rect">
            <a:avLst/>
          </a:prstGeom>
          <a:solidFill>
            <a:schemeClr val="bg2">
              <a:lumMod val="60000"/>
              <a:lumOff val="4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2400" spc="-1" strike="noStrike">
                <a:solidFill>
                  <a:srgbClr val="000000"/>
                </a:solidFill>
                <a:latin typeface="Times New Roman"/>
                <a:ea typeface="ＭＳ Ｐゴシック"/>
              </a:rPr>
              <a:t>Interpreter</a:t>
            </a:r>
            <a:endParaRPr b="0" lang="en-IN" sz="2400" spc="-1" strike="noStrike">
              <a:latin typeface="Arial"/>
            </a:endParaRPr>
          </a:p>
        </p:txBody>
      </p:sp>
      <p:sp>
        <p:nvSpPr>
          <p:cNvPr id="352" name="CustomShape 6"/>
          <p:cNvSpPr/>
          <p:nvPr/>
        </p:nvSpPr>
        <p:spPr>
          <a:xfrm>
            <a:off x="4488840" y="4937400"/>
            <a:ext cx="20556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400" spc="-1" strike="noStrike">
                <a:solidFill>
                  <a:srgbClr val="000000"/>
                </a:solidFill>
                <a:latin typeface="Times New Roman"/>
                <a:ea typeface="ＭＳ Ｐゴシック"/>
              </a:rPr>
              <a:t>Error messages</a:t>
            </a:r>
            <a:endParaRPr b="0" lang="en-IN" sz="2400" spc="-1" strike="noStrike">
              <a:latin typeface="Arial"/>
            </a:endParaRPr>
          </a:p>
        </p:txBody>
      </p:sp>
      <p:sp>
        <p:nvSpPr>
          <p:cNvPr id="353" name="CustomShape 7"/>
          <p:cNvSpPr/>
          <p:nvPr/>
        </p:nvSpPr>
        <p:spPr>
          <a:xfrm>
            <a:off x="2232720" y="4416120"/>
            <a:ext cx="825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400" spc="-1" strike="noStrike">
                <a:solidFill>
                  <a:srgbClr val="000000"/>
                </a:solidFill>
                <a:latin typeface="Times New Roman"/>
                <a:ea typeface="ＭＳ Ｐゴシック"/>
              </a:rPr>
              <a:t>Input</a:t>
            </a:r>
            <a:endParaRPr b="0" lang="en-IN" sz="2400" spc="-1" strike="noStrike">
              <a:latin typeface="Arial"/>
            </a:endParaRPr>
          </a:p>
        </p:txBody>
      </p:sp>
      <p:sp>
        <p:nvSpPr>
          <p:cNvPr id="354" name="CustomShape 8"/>
          <p:cNvSpPr/>
          <p:nvPr/>
        </p:nvSpPr>
        <p:spPr>
          <a:xfrm>
            <a:off x="7012440" y="3906360"/>
            <a:ext cx="1028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400" spc="-1" strike="noStrike">
                <a:solidFill>
                  <a:srgbClr val="000000"/>
                </a:solidFill>
                <a:latin typeface="Times New Roman"/>
                <a:ea typeface="ＭＳ Ｐゴシック"/>
              </a:rPr>
              <a:t>Output</a:t>
            </a:r>
            <a:endParaRPr b="0" lang="en-IN" sz="2400" spc="-1" strike="noStrike">
              <a:latin typeface="Arial"/>
            </a:endParaRPr>
          </a:p>
        </p:txBody>
      </p:sp>
      <p:sp>
        <p:nvSpPr>
          <p:cNvPr id="355" name="Line 9"/>
          <p:cNvSpPr/>
          <p:nvPr/>
        </p:nvSpPr>
        <p:spPr>
          <a:xfrm flipV="1">
            <a:off x="2880360" y="4249080"/>
            <a:ext cx="1231920" cy="385560"/>
          </a:xfrm>
          <a:prstGeom prst="line">
            <a:avLst/>
          </a:prstGeom>
          <a:ln w="25560">
            <a:solidFill>
              <a:schemeClr val="tx1"/>
            </a:solidFill>
            <a:round/>
            <a:tailEnd len="lg" type="stealth" w="lg"/>
          </a:ln>
        </p:spPr>
        <p:style>
          <a:lnRef idx="0"/>
          <a:fillRef idx="0"/>
          <a:effectRef idx="0"/>
          <a:fontRef idx="minor"/>
        </p:style>
      </p:sp>
      <p:sp>
        <p:nvSpPr>
          <p:cNvPr id="356" name="Line 10"/>
          <p:cNvSpPr/>
          <p:nvPr/>
        </p:nvSpPr>
        <p:spPr>
          <a:xfrm flipH="1">
            <a:off x="4979880" y="4529160"/>
            <a:ext cx="2520" cy="534960"/>
          </a:xfrm>
          <a:prstGeom prst="line">
            <a:avLst/>
          </a:prstGeom>
          <a:ln w="25560">
            <a:solidFill>
              <a:schemeClr val="tx1"/>
            </a:solidFill>
            <a:round/>
            <a:tailEnd len="lg" type="stealth" w="lg"/>
          </a:ln>
        </p:spPr>
        <p:style>
          <a:lnRef idx="0"/>
          <a:fillRef idx="0"/>
          <a:effectRef idx="0"/>
          <a:fontRef idx="minor"/>
        </p:style>
      </p:sp>
      <p:sp>
        <p:nvSpPr>
          <p:cNvPr id="357" name="Line 11"/>
          <p:cNvSpPr/>
          <p:nvPr/>
        </p:nvSpPr>
        <p:spPr>
          <a:xfrm>
            <a:off x="3143160" y="3720240"/>
            <a:ext cx="985680" cy="117360"/>
          </a:xfrm>
          <a:prstGeom prst="line">
            <a:avLst/>
          </a:prstGeom>
          <a:ln w="25560">
            <a:solidFill>
              <a:schemeClr val="tx1"/>
            </a:solidFill>
            <a:round/>
            <a:tailEnd len="lg" type="stealth" w="lg"/>
          </a:ln>
        </p:spPr>
        <p:style>
          <a:lnRef idx="0"/>
          <a:fillRef idx="0"/>
          <a:effectRef idx="0"/>
          <a:fontRef idx="minor"/>
        </p:style>
      </p:sp>
      <p:sp>
        <p:nvSpPr>
          <p:cNvPr id="358" name="Line 12"/>
          <p:cNvSpPr/>
          <p:nvPr/>
        </p:nvSpPr>
        <p:spPr>
          <a:xfrm>
            <a:off x="5941080" y="4145760"/>
            <a:ext cx="969120" cy="3960"/>
          </a:xfrm>
          <a:prstGeom prst="line">
            <a:avLst/>
          </a:prstGeom>
          <a:ln w="25560">
            <a:solidFill>
              <a:schemeClr val="tx1"/>
            </a:solidFill>
            <a:round/>
            <a:tailEnd len="lg" type="stealth" w="lg"/>
          </a:ln>
        </p:spPr>
        <p:style>
          <a:lnRef idx="0"/>
          <a:fillRef idx="0"/>
          <a:effectRef idx="0"/>
          <a:fontRef idx="minor"/>
        </p:style>
      </p:sp>
    </p:spTree>
  </p:cSld>
  <mc:AlternateContent>
    <mc:Choice Requires="p14">
      <p:transition spd="slow">
        <p14:ripple/>
      </p:transition>
    </mc:Choice>
    <mc:Fallback>
      <p:transition spd="slow">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457200" y="274680"/>
            <a:ext cx="8229240" cy="867960"/>
          </a:xfrm>
          <a:prstGeom prst="rect">
            <a:avLst/>
          </a:prstGeom>
          <a:gradFill rotWithShape="0">
            <a:gsLst>
              <a:gs pos="0">
                <a:srgbClr val="d9caee"/>
              </a:gs>
              <a:gs pos="100000">
                <a:srgbClr val="f1eaf8"/>
              </a:gs>
            </a:gsLst>
            <a:lin ang="16200000"/>
          </a:gradFill>
          <a:ln w="9360">
            <a:solidFill>
              <a:srgbClr val="7d5fa0"/>
            </a:solidFill>
            <a:round/>
          </a:ln>
        </p:spPr>
        <p:txBody>
          <a:bodyPr anchor="ctr"/>
          <a:p>
            <a:pPr algn="ctr">
              <a:lnSpc>
                <a:spcPct val="100000"/>
              </a:lnSpc>
            </a:pPr>
            <a:r>
              <a:rPr b="0" lang="en-US" sz="4400" spc="-1" strike="noStrike">
                <a:solidFill>
                  <a:srgbClr val="000000"/>
                </a:solidFill>
                <a:latin typeface="Calibri"/>
              </a:rPr>
              <a:t>Example</a:t>
            </a:r>
            <a:endParaRPr b="0" lang="en-US" sz="4400" spc="-1" strike="noStrike">
              <a:solidFill>
                <a:srgbClr val="000000"/>
              </a:solidFill>
              <a:latin typeface="Calibri"/>
            </a:endParaRPr>
          </a:p>
        </p:txBody>
      </p:sp>
      <p:sp>
        <p:nvSpPr>
          <p:cNvPr id="197" name="CustomShape 2"/>
          <p:cNvSpPr/>
          <p:nvPr/>
        </p:nvSpPr>
        <p:spPr>
          <a:xfrm>
            <a:off x="3525480" y="3773520"/>
            <a:ext cx="1902600" cy="244440"/>
          </a:xfrm>
          <a:prstGeom prst="rightArrow">
            <a:avLst>
              <a:gd name="adj1" fmla="val 50000"/>
              <a:gd name="adj2" fmla="val 50000"/>
            </a:avLst>
          </a:prstGeom>
          <a:solidFill>
            <a:schemeClr val="accent6">
              <a:lumMod val="40000"/>
              <a:lumOff val="60000"/>
            </a:schemeClr>
          </a:solidFill>
          <a:ln>
            <a:solidFill>
              <a:srgbClr val="92d050"/>
            </a:solidFill>
            <a:round/>
          </a:ln>
          <a:effectLst>
            <a:outerShdw blurRad="40000" dir="5400000" dist="20000" rotWithShape="0">
              <a:srgbClr val="000000">
                <a:alpha val="38000"/>
              </a:srgbClr>
            </a:outerShdw>
          </a:effectLst>
        </p:spPr>
        <p:style>
          <a:lnRef idx="3">
            <a:schemeClr val="lt1"/>
          </a:lnRef>
          <a:fillRef idx="1">
            <a:schemeClr val="accent1"/>
          </a:fillRef>
          <a:effectRef idx="1">
            <a:schemeClr val="accent1"/>
          </a:effectRef>
          <a:fontRef idx="minor"/>
        </p:style>
      </p:sp>
      <p:sp>
        <p:nvSpPr>
          <p:cNvPr id="198" name="CustomShape 3"/>
          <p:cNvSpPr/>
          <p:nvPr/>
        </p:nvSpPr>
        <p:spPr>
          <a:xfrm>
            <a:off x="1015920" y="5437440"/>
            <a:ext cx="1941120" cy="399600"/>
          </a:xfrm>
          <a:prstGeom prst="rect">
            <a:avLst/>
          </a:prstGeom>
          <a:noFill/>
          <a:ln>
            <a:noFill/>
          </a:ln>
        </p:spPr>
        <p:style>
          <a:lnRef idx="0"/>
          <a:fillRef idx="0"/>
          <a:effectRef idx="0"/>
          <a:fontRef idx="minor"/>
        </p:style>
      </p:sp>
      <p:sp>
        <p:nvSpPr>
          <p:cNvPr id="199" name="TextShape 4"/>
          <p:cNvSpPr txBox="1"/>
          <p:nvPr/>
        </p:nvSpPr>
        <p:spPr>
          <a:xfrm>
            <a:off x="6553080" y="6356520"/>
            <a:ext cx="2133360" cy="364680"/>
          </a:xfrm>
          <a:prstGeom prst="rect">
            <a:avLst/>
          </a:prstGeom>
          <a:noFill/>
          <a:ln>
            <a:noFill/>
          </a:ln>
        </p:spPr>
        <p:txBody>
          <a:bodyPr anchor="ctr"/>
          <a:p>
            <a:pPr algn="r">
              <a:lnSpc>
                <a:spcPct val="100000"/>
              </a:lnSpc>
            </a:pPr>
            <a:fld id="{1A775C0F-8EC9-4230-ACD0-D1F241B243F6}" type="slidenum">
              <a:rPr b="0" lang="en-IN" sz="1200" spc="-1" strike="noStrike">
                <a:solidFill>
                  <a:srgbClr val="000000"/>
                </a:solidFill>
                <a:latin typeface="Calibri"/>
              </a:rPr>
              <a:t>&lt;number&gt;</a:t>
            </a:fld>
            <a:endParaRPr b="0" lang="en-IN" sz="1200" spc="-1" strike="noStrike">
              <a:latin typeface="Times New Roman"/>
            </a:endParaRPr>
          </a:p>
        </p:txBody>
      </p:sp>
      <p:pic>
        <p:nvPicPr>
          <p:cNvPr id="200" name="Content Placeholder 9" descr=""/>
          <p:cNvPicPr/>
          <p:nvPr/>
        </p:nvPicPr>
        <p:blipFill>
          <a:blip r:embed="rId1"/>
          <a:stretch/>
        </p:blipFill>
        <p:spPr>
          <a:xfrm>
            <a:off x="990720" y="2214720"/>
            <a:ext cx="7381080" cy="2933280"/>
          </a:xfrm>
          <a:prstGeom prst="rect">
            <a:avLst/>
          </a:prstGeom>
          <a:ln>
            <a:solidFill>
              <a:srgbClr val="be4b48"/>
            </a:solidFill>
            <a:round/>
          </a:ln>
          <a:effectLst>
            <a:outerShdw blurRad="40000" dir="5400000" dist="20000" rotWithShape="0">
              <a:srgbClr val="000000">
                <a:alpha val="38000"/>
              </a:srgbClr>
            </a:outerShdw>
          </a:effectLst>
        </p:spPr>
      </p:pic>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graphicFrame>
        <p:nvGraphicFramePr>
          <p:cNvPr id="359" name="Table 1"/>
          <p:cNvGraphicFramePr/>
          <p:nvPr/>
        </p:nvGraphicFramePr>
        <p:xfrm>
          <a:off x="214200" y="0"/>
          <a:ext cx="8715240" cy="6714720"/>
        </p:xfrm>
        <a:graphic>
          <a:graphicData uri="http://schemas.openxmlformats.org/drawingml/2006/table">
            <a:tbl>
              <a:tblPr/>
              <a:tblGrid>
                <a:gridCol w="1770120"/>
                <a:gridCol w="3472560"/>
                <a:gridCol w="3472560"/>
              </a:tblGrid>
              <a:tr h="586440">
                <a:tc>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bbb59"/>
                    </a:solidFill>
                  </a:tcPr>
                </a:tc>
                <a:tc>
                  <a:txBody>
                    <a:bodyPr lIns="68400" rIns="68400" tIns="0" bIns="0"/>
                    <a:p>
                      <a:pPr algn="ctr">
                        <a:lnSpc>
                          <a:spcPct val="115000"/>
                        </a:lnSpc>
                      </a:pPr>
                      <a:r>
                        <a:rPr b="1" lang="en-IN" sz="2800" spc="-1" strike="noStrike">
                          <a:solidFill>
                            <a:srgbClr val="ffffff"/>
                          </a:solidFill>
                          <a:latin typeface="Calibri"/>
                          <a:ea typeface="Calibri"/>
                        </a:rPr>
                        <a:t>Compiler</a:t>
                      </a:r>
                      <a:endParaRPr b="0" lang="en-IN" sz="2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bbb59"/>
                    </a:solidFill>
                  </a:tcPr>
                </a:tc>
                <a:tc>
                  <a:txBody>
                    <a:bodyPr lIns="68400" rIns="68400" tIns="0" bIns="0"/>
                    <a:p>
                      <a:pPr algn="ctr">
                        <a:lnSpc>
                          <a:spcPct val="115000"/>
                        </a:lnSpc>
                      </a:pPr>
                      <a:r>
                        <a:rPr b="1" lang="en-IN" sz="2800" spc="-1" strike="noStrike">
                          <a:solidFill>
                            <a:srgbClr val="ffffff"/>
                          </a:solidFill>
                          <a:latin typeface="Calibri"/>
                          <a:ea typeface="Calibri"/>
                        </a:rPr>
                        <a:t>Interpreter</a:t>
                      </a:r>
                      <a:endParaRPr b="0" lang="en-IN" sz="2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bbb59"/>
                    </a:solidFill>
                  </a:tcPr>
                </a:tc>
              </a:tr>
              <a:tr h="974160">
                <a:tc>
                  <a:txBody>
                    <a:bodyPr lIns="68400" rIns="68400" tIns="0" bIns="0"/>
                    <a:p>
                      <a:pPr algn="ctr">
                        <a:lnSpc>
                          <a:spcPct val="100000"/>
                        </a:lnSpc>
                      </a:pPr>
                      <a:r>
                        <a:rPr b="1" lang="en-IN" sz="1250" spc="-1" strike="noStrike">
                          <a:solidFill>
                            <a:srgbClr val="555555"/>
                          </a:solidFill>
                          <a:latin typeface="inherit"/>
                          <a:ea typeface="Times New Roman"/>
                        </a:rPr>
                        <a:t>Scanning</a:t>
                      </a:r>
                      <a:endParaRPr b="0" lang="en-IN" sz="1250" spc="-1" strike="noStrike">
                        <a:latin typeface="Arial"/>
                      </a:endParaRPr>
                    </a:p>
                  </a:txBody>
                  <a:tcPr marL="68400" marR="68400">
                    <a:lnL w="12240">
                      <a:solidFill>
                        <a:srgbClr val="ffffff"/>
                      </a:solidFill>
                    </a:lnL>
                    <a:lnR w="38160">
                      <a:solidFill>
                        <a:srgbClr val="ffffff"/>
                      </a:solidFill>
                    </a:lnR>
                    <a:lnT w="38160">
                      <a:solidFill>
                        <a:srgbClr val="ffffff"/>
                      </a:solidFill>
                    </a:lnT>
                    <a:lnB w="12240">
                      <a:solidFill>
                        <a:srgbClr val="ffffff"/>
                      </a:solidFill>
                    </a:lnB>
                    <a:solidFill>
                      <a:srgbClr val="9bbb59"/>
                    </a:solidFill>
                  </a:tcPr>
                </a:tc>
                <a:tc>
                  <a:txBody>
                    <a:bodyPr lIns="68400" rIns="68400" tIns="0" bIns="0"/>
                    <a:p>
                      <a:pPr>
                        <a:lnSpc>
                          <a:spcPct val="115000"/>
                        </a:lnSpc>
                      </a:pPr>
                      <a:r>
                        <a:rPr b="1" lang="en-IN" sz="1200" spc="-1" strike="noStrike">
                          <a:solidFill>
                            <a:srgbClr val="555555"/>
                          </a:solidFill>
                          <a:latin typeface="inherit"/>
                          <a:ea typeface="Calibri"/>
                        </a:rPr>
                        <a:t>Compiler</a:t>
                      </a:r>
                      <a:r>
                        <a:rPr b="0" lang="en-IN" sz="1400" spc="-1" strike="noStrike">
                          <a:solidFill>
                            <a:srgbClr val="555555"/>
                          </a:solidFill>
                          <a:latin typeface="inherit"/>
                          <a:ea typeface="Calibri"/>
                        </a:rPr>
                        <a:t> scans the </a:t>
                      </a:r>
                      <a:r>
                        <a:rPr b="1" lang="en-IN" sz="1200" spc="-1" strike="noStrike">
                          <a:solidFill>
                            <a:srgbClr val="555555"/>
                          </a:solidFill>
                          <a:latin typeface="inherit"/>
                          <a:ea typeface="Calibri"/>
                        </a:rPr>
                        <a:t>entire program</a:t>
                      </a:r>
                      <a:r>
                        <a:rPr b="0" lang="en-IN" sz="1400" spc="-1" strike="noStrike">
                          <a:solidFill>
                            <a:srgbClr val="555555"/>
                          </a:solidFill>
                          <a:latin typeface="inherit"/>
                          <a:ea typeface="Calibri"/>
                        </a:rPr>
                        <a:t> first and then translates into machine code.</a:t>
                      </a:r>
                      <a:endParaRPr b="0" lang="en-IN" sz="1400" spc="-1" strike="noStrike">
                        <a:latin typeface="Arial"/>
                      </a:endParaRPr>
                    </a:p>
                  </a:txBody>
                  <a:tcPr marL="68400" marR="68400">
                    <a:lnL w="38160">
                      <a:solidFill>
                        <a:srgbClr val="ffffff"/>
                      </a:solidFill>
                    </a:lnL>
                    <a:lnR w="12240">
                      <a:solidFill>
                        <a:srgbClr val="00848c"/>
                      </a:solidFill>
                    </a:lnR>
                    <a:lnT w="38160">
                      <a:solidFill>
                        <a:srgbClr val="ffffff"/>
                      </a:solidFill>
                    </a:lnT>
                    <a:lnB w="12240">
                      <a:solidFill>
                        <a:srgbClr val="d0818c"/>
                      </a:solidFill>
                    </a:lnB>
                    <a:solidFill>
                      <a:srgbClr val="cdddac"/>
                    </a:solidFill>
                  </a:tcPr>
                </a:tc>
                <a:tc>
                  <a:txBody>
                    <a:bodyPr lIns="68400" rIns="68400" tIns="0" bIns="0"/>
                    <a:p>
                      <a:pPr>
                        <a:lnSpc>
                          <a:spcPct val="115000"/>
                        </a:lnSpc>
                      </a:pPr>
                      <a:r>
                        <a:rPr b="1" lang="en-IN" sz="1200" spc="-1" strike="noStrike">
                          <a:solidFill>
                            <a:srgbClr val="555555"/>
                          </a:solidFill>
                          <a:latin typeface="inherit"/>
                          <a:ea typeface="Calibri"/>
                        </a:rPr>
                        <a:t>Interpreter</a:t>
                      </a:r>
                      <a:r>
                        <a:rPr b="0" lang="en-IN" sz="1400" spc="-1" strike="noStrike">
                          <a:solidFill>
                            <a:srgbClr val="555555"/>
                          </a:solidFill>
                          <a:latin typeface="inherit"/>
                          <a:ea typeface="Calibri"/>
                        </a:rPr>
                        <a:t> scans and translates the program </a:t>
                      </a:r>
                      <a:r>
                        <a:rPr b="1" lang="en-IN" sz="1200" spc="-1" strike="noStrike">
                          <a:solidFill>
                            <a:srgbClr val="555555"/>
                          </a:solidFill>
                          <a:latin typeface="inherit"/>
                          <a:ea typeface="Calibri"/>
                        </a:rPr>
                        <a:t>line by line</a:t>
                      </a:r>
                      <a:r>
                        <a:rPr b="0" lang="en-IN" sz="1400" spc="-1" strike="noStrike">
                          <a:solidFill>
                            <a:srgbClr val="555555"/>
                          </a:solidFill>
                          <a:latin typeface="inherit"/>
                          <a:ea typeface="Calibri"/>
                        </a:rPr>
                        <a:t> to equivalent machine code.</a:t>
                      </a:r>
                      <a:endParaRPr b="0" lang="en-IN" sz="1400" spc="-1" strike="noStrike">
                        <a:latin typeface="Arial"/>
                      </a:endParaRPr>
                    </a:p>
                  </a:txBody>
                  <a:tcPr marL="68400" marR="68400">
                    <a:lnL w="12240">
                      <a:solidFill>
                        <a:srgbClr val="00848c"/>
                      </a:solidFill>
                    </a:lnL>
                    <a:lnR w="12240">
                      <a:solidFill>
                        <a:srgbClr val="70898c"/>
                      </a:solidFill>
                    </a:lnR>
                    <a:lnT w="38160">
                      <a:solidFill>
                        <a:srgbClr val="ffffff"/>
                      </a:solidFill>
                    </a:lnT>
                    <a:lnB w="12240">
                      <a:solidFill>
                        <a:srgbClr val="308a8c"/>
                      </a:solidFill>
                    </a:lnB>
                    <a:solidFill>
                      <a:srgbClr val="cdddac"/>
                    </a:solidFill>
                  </a:tcPr>
                </a:tc>
              </a:tr>
              <a:tr h="974160">
                <a:tc>
                  <a:txBody>
                    <a:bodyPr lIns="68400" rIns="68400" tIns="0" bIns="0"/>
                    <a:p>
                      <a:pPr algn="ctr">
                        <a:lnSpc>
                          <a:spcPct val="100000"/>
                        </a:lnSpc>
                      </a:pPr>
                      <a:r>
                        <a:rPr b="1" lang="en-IN" sz="1250" spc="-1" strike="noStrike">
                          <a:solidFill>
                            <a:srgbClr val="555555"/>
                          </a:solidFill>
                          <a:latin typeface="inherit"/>
                          <a:ea typeface="Times New Roman"/>
                        </a:rPr>
                        <a:t>Error Report</a:t>
                      </a:r>
                      <a:endParaRPr b="0" lang="en-IN" sz="1250" spc="-1" strike="noStrike">
                        <a:latin typeface="Arial"/>
                      </a:endParaRPr>
                    </a:p>
                  </a:txBody>
                  <a:tcPr marL="68400" marR="68400">
                    <a:lnL w="12240">
                      <a:solidFill>
                        <a:srgbClr val="ffffff"/>
                      </a:solidFill>
                    </a:lnL>
                    <a:lnR w="38160">
                      <a:solidFill>
                        <a:srgbClr val="ffffff"/>
                      </a:solidFill>
                    </a:lnR>
                    <a:lnT w="12240">
                      <a:solidFill>
                        <a:srgbClr val="ffffff"/>
                      </a:solidFill>
                    </a:lnT>
                    <a:lnB w="12240">
                      <a:solidFill>
                        <a:srgbClr val="ffffff"/>
                      </a:solidFill>
                    </a:lnB>
                    <a:solidFill>
                      <a:srgbClr val="9bbb59"/>
                    </a:solidFill>
                  </a:tcPr>
                </a:tc>
                <a:tc>
                  <a:txBody>
                    <a:bodyPr lIns="68400" rIns="68400" tIns="0" bIns="0"/>
                    <a:p>
                      <a:pPr>
                        <a:lnSpc>
                          <a:spcPct val="115000"/>
                        </a:lnSpc>
                      </a:pPr>
                      <a:r>
                        <a:rPr b="0" lang="en-IN" sz="1400" spc="-1" strike="noStrike">
                          <a:solidFill>
                            <a:srgbClr val="555555"/>
                          </a:solidFill>
                          <a:latin typeface="inherit"/>
                          <a:ea typeface="Calibri"/>
                        </a:rPr>
                        <a:t>Compiler gives you</a:t>
                      </a:r>
                      <a:r>
                        <a:rPr b="1" lang="en-IN" sz="1400" spc="-1" strike="noStrike">
                          <a:solidFill>
                            <a:srgbClr val="555555"/>
                          </a:solidFill>
                          <a:latin typeface="inherit"/>
                          <a:ea typeface="Calibri"/>
                        </a:rPr>
                        <a:t> list of all errors</a:t>
                      </a:r>
                      <a:r>
                        <a:rPr b="0" lang="en-IN" sz="1400" spc="-1" strike="noStrike">
                          <a:solidFill>
                            <a:srgbClr val="555555"/>
                          </a:solidFill>
                          <a:latin typeface="inherit"/>
                          <a:ea typeface="Calibri"/>
                        </a:rPr>
                        <a:t> after compilation of whole program.</a:t>
                      </a:r>
                      <a:endParaRPr b="0" lang="en-IN" sz="1400" spc="-1" strike="noStrike">
                        <a:latin typeface="Arial"/>
                      </a:endParaRPr>
                    </a:p>
                  </a:txBody>
                  <a:tcPr marL="68400" marR="68400">
                    <a:lnL w="38160">
                      <a:solidFill>
                        <a:srgbClr val="ffffff"/>
                      </a:solidFill>
                    </a:lnL>
                    <a:lnR w="12240">
                      <a:solidFill>
                        <a:srgbClr val="c0806b"/>
                      </a:solidFill>
                    </a:lnR>
                    <a:lnT w="12240">
                      <a:solidFill>
                        <a:srgbClr val="d0818c"/>
                      </a:solidFill>
                    </a:lnT>
                    <a:lnB w="12240">
                      <a:solidFill>
                        <a:srgbClr val="d0816b"/>
                      </a:solidFill>
                    </a:lnB>
                    <a:solidFill>
                      <a:srgbClr val="e6eed5"/>
                    </a:solidFill>
                  </a:tcPr>
                </a:tc>
                <a:tc>
                  <a:txBody>
                    <a:bodyPr lIns="68400" rIns="68400" tIns="0" bIns="0"/>
                    <a:p>
                      <a:pPr>
                        <a:lnSpc>
                          <a:spcPct val="115000"/>
                        </a:lnSpc>
                      </a:pPr>
                      <a:r>
                        <a:rPr b="0" lang="en-IN" sz="1400" spc="-1" strike="noStrike">
                          <a:solidFill>
                            <a:srgbClr val="555555"/>
                          </a:solidFill>
                          <a:latin typeface="inherit"/>
                          <a:ea typeface="Calibri"/>
                        </a:rPr>
                        <a:t>Interpreter stops the translation at the error generation and will continue when error get solved.</a:t>
                      </a:r>
                      <a:endParaRPr b="0" lang="en-IN" sz="1400" spc="-1" strike="noStrike">
                        <a:latin typeface="Arial"/>
                      </a:endParaRPr>
                    </a:p>
                  </a:txBody>
                  <a:tcPr marL="68400" marR="68400">
                    <a:lnL w="12240">
                      <a:solidFill>
                        <a:srgbClr val="c0806b"/>
                      </a:solidFill>
                    </a:lnL>
                    <a:lnR w="12240">
                      <a:solidFill>
                        <a:srgbClr val="a01e6c"/>
                      </a:solidFill>
                    </a:lnR>
                    <a:lnT w="12240">
                      <a:solidFill>
                        <a:srgbClr val="308a8c"/>
                      </a:solidFill>
                    </a:lnT>
                    <a:lnB w="12240">
                      <a:solidFill>
                        <a:srgbClr val="c01e6c"/>
                      </a:solidFill>
                    </a:lnB>
                    <a:solidFill>
                      <a:srgbClr val="e6eed5"/>
                    </a:solidFill>
                  </a:tcPr>
                </a:tc>
              </a:tr>
              <a:tr h="1031040">
                <a:tc>
                  <a:txBody>
                    <a:bodyPr lIns="68400" rIns="68400" tIns="0" bIns="0"/>
                    <a:p>
                      <a:pPr algn="ctr">
                        <a:lnSpc>
                          <a:spcPct val="100000"/>
                        </a:lnSpc>
                      </a:pPr>
                      <a:r>
                        <a:rPr b="1" lang="en-IN" sz="1250" spc="-1" strike="noStrike">
                          <a:solidFill>
                            <a:srgbClr val="555555"/>
                          </a:solidFill>
                          <a:latin typeface="inherit"/>
                          <a:ea typeface="Times New Roman"/>
                        </a:rPr>
                        <a:t>Machine code</a:t>
                      </a:r>
                      <a:endParaRPr b="0" lang="en-IN" sz="1250" spc="-1" strike="noStrike">
                        <a:latin typeface="Arial"/>
                      </a:endParaRPr>
                    </a:p>
                  </a:txBody>
                  <a:tcPr marL="68400" marR="68400">
                    <a:lnL w="12240">
                      <a:solidFill>
                        <a:srgbClr val="ffffff"/>
                      </a:solidFill>
                    </a:lnL>
                    <a:lnR w="38160">
                      <a:solidFill>
                        <a:srgbClr val="ffffff"/>
                      </a:solidFill>
                    </a:lnR>
                    <a:lnT w="12240">
                      <a:solidFill>
                        <a:srgbClr val="ffffff"/>
                      </a:solidFill>
                    </a:lnT>
                    <a:lnB w="12240">
                      <a:solidFill>
                        <a:srgbClr val="ffffff"/>
                      </a:solidFill>
                    </a:lnB>
                    <a:solidFill>
                      <a:srgbClr val="9bbb59"/>
                    </a:solidFill>
                  </a:tcPr>
                </a:tc>
                <a:tc>
                  <a:txBody>
                    <a:bodyPr lIns="68400" rIns="68400" tIns="0" bIns="0"/>
                    <a:p>
                      <a:pPr>
                        <a:lnSpc>
                          <a:spcPct val="115000"/>
                        </a:lnSpc>
                      </a:pPr>
                      <a:r>
                        <a:rPr b="0" lang="en-IN" sz="1400" spc="-1" strike="noStrike">
                          <a:solidFill>
                            <a:srgbClr val="555555"/>
                          </a:solidFill>
                          <a:latin typeface="inherit"/>
                          <a:ea typeface="Calibri"/>
                        </a:rPr>
                        <a:t>Compiler converts the entire program to the machine code when all the errors are removed, </a:t>
                      </a:r>
                      <a:r>
                        <a:rPr b="1" lang="en-IN" sz="1400" spc="-1" strike="noStrike">
                          <a:solidFill>
                            <a:srgbClr val="555555"/>
                          </a:solidFill>
                          <a:latin typeface="inherit"/>
                          <a:ea typeface="Calibri"/>
                        </a:rPr>
                        <a:t>execution</a:t>
                      </a:r>
                      <a:r>
                        <a:rPr b="0" lang="en-IN" sz="1400" spc="-1" strike="noStrike">
                          <a:solidFill>
                            <a:srgbClr val="555555"/>
                          </a:solidFill>
                          <a:latin typeface="inherit"/>
                          <a:ea typeface="Calibri"/>
                        </a:rPr>
                        <a:t>takes place.</a:t>
                      </a:r>
                      <a:endParaRPr b="0" lang="en-IN" sz="1400" spc="-1" strike="noStrike">
                        <a:latin typeface="Arial"/>
                      </a:endParaRPr>
                    </a:p>
                  </a:txBody>
                  <a:tcPr marL="68400" marR="68400">
                    <a:lnL w="38160">
                      <a:solidFill>
                        <a:srgbClr val="ffffff"/>
                      </a:solidFill>
                    </a:lnL>
                    <a:lnR w="12240">
                      <a:solidFill>
                        <a:srgbClr val="60538a"/>
                      </a:solidFill>
                    </a:lnR>
                    <a:lnT w="12240">
                      <a:solidFill>
                        <a:srgbClr val="d0816b"/>
                      </a:solidFill>
                    </a:lnT>
                    <a:lnB w="12240">
                      <a:solidFill>
                        <a:srgbClr val="80538a"/>
                      </a:solidFill>
                    </a:lnB>
                    <a:solidFill>
                      <a:srgbClr val="cdddac"/>
                    </a:solidFill>
                  </a:tcPr>
                </a:tc>
                <a:tc>
                  <a:txBody>
                    <a:bodyPr lIns="68400" rIns="68400" tIns="0" bIns="0"/>
                    <a:p>
                      <a:pPr>
                        <a:lnSpc>
                          <a:spcPct val="115000"/>
                        </a:lnSpc>
                      </a:pPr>
                      <a:r>
                        <a:rPr b="0" lang="en-IN" sz="1400" spc="-1" strike="noStrike">
                          <a:solidFill>
                            <a:srgbClr val="555555"/>
                          </a:solidFill>
                          <a:latin typeface="inherit"/>
                          <a:ea typeface="Calibri"/>
                        </a:rPr>
                        <a:t>Each time the program is executed; every line is check for error and then converted into equivalent machine code.</a:t>
                      </a:r>
                      <a:endParaRPr b="0" lang="en-IN" sz="1400" spc="-1" strike="noStrike">
                        <a:latin typeface="Arial"/>
                      </a:endParaRPr>
                    </a:p>
                  </a:txBody>
                  <a:tcPr marL="68400" marR="68400">
                    <a:lnL w="12240">
                      <a:solidFill>
                        <a:srgbClr val="60538a"/>
                      </a:solidFill>
                    </a:lnL>
                    <a:lnR w="12240">
                      <a:solidFill>
                        <a:srgbClr val="50568a"/>
                      </a:solidFill>
                    </a:lnR>
                    <a:lnT w="12240">
                      <a:solidFill>
                        <a:srgbClr val="c01e6c"/>
                      </a:solidFill>
                    </a:lnT>
                    <a:lnB w="12240">
                      <a:solidFill>
                        <a:srgbClr val="70568a"/>
                      </a:solidFill>
                    </a:lnB>
                    <a:solidFill>
                      <a:srgbClr val="cdddac"/>
                    </a:solidFill>
                  </a:tcPr>
                </a:tc>
              </a:tr>
              <a:tr h="649440">
                <a:tc>
                  <a:txBody>
                    <a:bodyPr lIns="68400" rIns="68400" tIns="0" bIns="0"/>
                    <a:p>
                      <a:pPr algn="ctr">
                        <a:lnSpc>
                          <a:spcPct val="100000"/>
                        </a:lnSpc>
                      </a:pPr>
                      <a:r>
                        <a:rPr b="1" lang="en-IN" sz="1250" spc="-1" strike="noStrike">
                          <a:solidFill>
                            <a:srgbClr val="555555"/>
                          </a:solidFill>
                          <a:latin typeface="inherit"/>
                          <a:ea typeface="Times New Roman"/>
                        </a:rPr>
                        <a:t>Debugging</a:t>
                      </a:r>
                      <a:endParaRPr b="0" lang="en-IN" sz="1250" spc="-1" strike="noStrike">
                        <a:latin typeface="Arial"/>
                      </a:endParaRPr>
                    </a:p>
                  </a:txBody>
                  <a:tcPr marL="68400" marR="68400">
                    <a:lnL w="12240">
                      <a:solidFill>
                        <a:srgbClr val="ffffff"/>
                      </a:solidFill>
                    </a:lnL>
                    <a:lnR w="38160">
                      <a:solidFill>
                        <a:srgbClr val="ffffff"/>
                      </a:solidFill>
                    </a:lnR>
                    <a:lnT w="12240">
                      <a:solidFill>
                        <a:srgbClr val="ffffff"/>
                      </a:solidFill>
                    </a:lnT>
                    <a:lnB w="12240">
                      <a:solidFill>
                        <a:srgbClr val="ffffff"/>
                      </a:solidFill>
                    </a:lnB>
                    <a:solidFill>
                      <a:srgbClr val="9bbb59"/>
                    </a:solidFill>
                  </a:tcPr>
                </a:tc>
                <a:tc>
                  <a:txBody>
                    <a:bodyPr lIns="68400" rIns="68400" tIns="0" bIns="0"/>
                    <a:p>
                      <a:pPr>
                        <a:lnSpc>
                          <a:spcPct val="115000"/>
                        </a:lnSpc>
                      </a:pPr>
                      <a:r>
                        <a:rPr b="0" lang="en-IN" sz="1400" spc="-1" strike="noStrike">
                          <a:solidFill>
                            <a:srgbClr val="555555"/>
                          </a:solidFill>
                          <a:latin typeface="inherit"/>
                          <a:ea typeface="Calibri"/>
                        </a:rPr>
                        <a:t>Compiler is</a:t>
                      </a:r>
                      <a:r>
                        <a:rPr b="1" lang="en-IN" sz="1400" spc="-1" strike="noStrike">
                          <a:solidFill>
                            <a:srgbClr val="555555"/>
                          </a:solidFill>
                          <a:latin typeface="inherit"/>
                          <a:ea typeface="Calibri"/>
                        </a:rPr>
                        <a:t> slow</a:t>
                      </a:r>
                      <a:r>
                        <a:rPr b="0" lang="en-IN" sz="1400" spc="-1" strike="noStrike">
                          <a:solidFill>
                            <a:srgbClr val="555555"/>
                          </a:solidFill>
                          <a:latin typeface="inherit"/>
                          <a:ea typeface="Calibri"/>
                        </a:rPr>
                        <a:t> for debugging.</a:t>
                      </a:r>
                      <a:endParaRPr b="0" lang="en-IN" sz="1400" spc="-1" strike="noStrike">
                        <a:latin typeface="Arial"/>
                      </a:endParaRPr>
                    </a:p>
                  </a:txBody>
                  <a:tcPr marL="68400" marR="68400">
                    <a:lnL w="38160">
                      <a:solidFill>
                        <a:srgbClr val="ffffff"/>
                      </a:solidFill>
                    </a:lnL>
                    <a:lnR w="12240">
                      <a:solidFill>
                        <a:srgbClr val="005b8a"/>
                      </a:solidFill>
                    </a:lnR>
                    <a:lnT w="12240">
                      <a:solidFill>
                        <a:srgbClr val="80538a"/>
                      </a:solidFill>
                    </a:lnT>
                    <a:lnB w="12240">
                      <a:solidFill>
                        <a:srgbClr val="105b8a"/>
                      </a:solidFill>
                    </a:lnB>
                    <a:solidFill>
                      <a:srgbClr val="e6eed5"/>
                    </a:solidFill>
                  </a:tcPr>
                </a:tc>
                <a:tc>
                  <a:txBody>
                    <a:bodyPr lIns="68400" rIns="68400" tIns="0" bIns="0"/>
                    <a:p>
                      <a:pPr>
                        <a:lnSpc>
                          <a:spcPct val="115000"/>
                        </a:lnSpc>
                      </a:pPr>
                      <a:r>
                        <a:rPr b="0" lang="en-IN" sz="1400" spc="-1" strike="noStrike">
                          <a:solidFill>
                            <a:srgbClr val="555555"/>
                          </a:solidFill>
                          <a:latin typeface="inherit"/>
                          <a:ea typeface="Calibri"/>
                        </a:rPr>
                        <a:t>Interpreter is good for </a:t>
                      </a:r>
                      <a:r>
                        <a:rPr b="1" lang="en-IN" sz="1400" spc="-1" strike="noStrike">
                          <a:solidFill>
                            <a:srgbClr val="555555"/>
                          </a:solidFill>
                          <a:latin typeface="inherit"/>
                          <a:ea typeface="Calibri"/>
                        </a:rPr>
                        <a:t>fast</a:t>
                      </a:r>
                      <a:r>
                        <a:rPr b="0" lang="en-IN" sz="1400" spc="-1" strike="noStrike">
                          <a:solidFill>
                            <a:srgbClr val="555555"/>
                          </a:solidFill>
                          <a:latin typeface="inherit"/>
                          <a:ea typeface="Calibri"/>
                        </a:rPr>
                        <a:t> debugging.</a:t>
                      </a:r>
                      <a:endParaRPr b="0" lang="en-IN" sz="1400" spc="-1" strike="noStrike">
                        <a:latin typeface="Arial"/>
                      </a:endParaRPr>
                    </a:p>
                  </a:txBody>
                  <a:tcPr marL="68400" marR="68400">
                    <a:lnL w="12240">
                      <a:solidFill>
                        <a:srgbClr val="005b8a"/>
                      </a:solidFill>
                    </a:lnL>
                    <a:lnR w="12240">
                      <a:solidFill>
                        <a:srgbClr val="30888c"/>
                      </a:solidFill>
                    </a:lnR>
                    <a:lnT w="12240">
                      <a:solidFill>
                        <a:srgbClr val="70568a"/>
                      </a:solidFill>
                    </a:lnT>
                    <a:lnB w="12240">
                      <a:solidFill>
                        <a:srgbClr val="80878c"/>
                      </a:solidFill>
                    </a:lnB>
                    <a:solidFill>
                      <a:srgbClr val="e6eed5"/>
                    </a:solidFill>
                  </a:tcPr>
                </a:tc>
              </a:tr>
              <a:tr h="649440">
                <a:tc>
                  <a:txBody>
                    <a:bodyPr lIns="68400" rIns="68400" tIns="0" bIns="0"/>
                    <a:p>
                      <a:pPr algn="ctr">
                        <a:lnSpc>
                          <a:spcPct val="100000"/>
                        </a:lnSpc>
                      </a:pPr>
                      <a:r>
                        <a:rPr b="1" lang="en-IN" sz="1250" spc="-1" strike="noStrike">
                          <a:solidFill>
                            <a:srgbClr val="555555"/>
                          </a:solidFill>
                          <a:latin typeface="inherit"/>
                          <a:ea typeface="Times New Roman"/>
                        </a:rPr>
                        <a:t>Execution Time</a:t>
                      </a:r>
                      <a:endParaRPr b="0" lang="en-IN" sz="1250" spc="-1" strike="noStrike">
                        <a:latin typeface="Arial"/>
                      </a:endParaRPr>
                    </a:p>
                  </a:txBody>
                  <a:tcPr marL="68400" marR="68400">
                    <a:lnL w="12240">
                      <a:solidFill>
                        <a:srgbClr val="ffffff"/>
                      </a:solidFill>
                    </a:lnL>
                    <a:lnR w="38160">
                      <a:solidFill>
                        <a:srgbClr val="ffffff"/>
                      </a:solidFill>
                    </a:lnR>
                    <a:lnT w="12240">
                      <a:solidFill>
                        <a:srgbClr val="ffffff"/>
                      </a:solidFill>
                    </a:lnT>
                    <a:lnB w="12240">
                      <a:solidFill>
                        <a:srgbClr val="ffffff"/>
                      </a:solidFill>
                    </a:lnB>
                    <a:solidFill>
                      <a:srgbClr val="9bbb59"/>
                    </a:solidFill>
                  </a:tcPr>
                </a:tc>
                <a:tc>
                  <a:txBody>
                    <a:bodyPr lIns="68400" rIns="68400" tIns="0" bIns="0"/>
                    <a:p>
                      <a:pPr>
                        <a:lnSpc>
                          <a:spcPct val="115000"/>
                        </a:lnSpc>
                      </a:pPr>
                      <a:r>
                        <a:rPr b="0" lang="en-IN" sz="1400" spc="-1" strike="noStrike">
                          <a:solidFill>
                            <a:srgbClr val="555555"/>
                          </a:solidFill>
                          <a:latin typeface="inherit"/>
                          <a:ea typeface="Calibri"/>
                        </a:rPr>
                        <a:t>Compiler takes</a:t>
                      </a:r>
                      <a:r>
                        <a:rPr b="1" lang="en-IN" sz="1400" spc="-1" strike="noStrike">
                          <a:solidFill>
                            <a:srgbClr val="555555"/>
                          </a:solidFill>
                          <a:latin typeface="inherit"/>
                          <a:ea typeface="Calibri"/>
                        </a:rPr>
                        <a:t> less</a:t>
                      </a:r>
                      <a:r>
                        <a:rPr b="0" lang="en-IN" sz="1400" spc="-1" strike="noStrike">
                          <a:solidFill>
                            <a:srgbClr val="555555"/>
                          </a:solidFill>
                          <a:latin typeface="inherit"/>
                          <a:ea typeface="Calibri"/>
                        </a:rPr>
                        <a:t> execution time.</a:t>
                      </a:r>
                      <a:endParaRPr b="0" lang="en-IN" sz="1400" spc="-1" strike="noStrike">
                        <a:latin typeface="Arial"/>
                      </a:endParaRPr>
                    </a:p>
                  </a:txBody>
                  <a:tcPr marL="68400" marR="68400">
                    <a:lnL w="38160">
                      <a:solidFill>
                        <a:srgbClr val="ffffff"/>
                      </a:solidFill>
                    </a:lnL>
                    <a:lnR w="12240">
                      <a:solidFill>
                        <a:srgbClr val="c0848c"/>
                      </a:solidFill>
                    </a:lnR>
                    <a:lnT w="12240">
                      <a:solidFill>
                        <a:srgbClr val="105b8a"/>
                      </a:solidFill>
                    </a:lnT>
                    <a:lnB w="12240">
                      <a:solidFill>
                        <a:srgbClr val="e0848c"/>
                      </a:solidFill>
                    </a:lnB>
                    <a:solidFill>
                      <a:srgbClr val="cdddac"/>
                    </a:solidFill>
                  </a:tcPr>
                </a:tc>
                <a:tc>
                  <a:txBody>
                    <a:bodyPr lIns="68400" rIns="68400" tIns="0" bIns="0"/>
                    <a:p>
                      <a:pPr>
                        <a:lnSpc>
                          <a:spcPct val="115000"/>
                        </a:lnSpc>
                      </a:pPr>
                      <a:r>
                        <a:rPr b="0" lang="en-IN" sz="1400" spc="-1" strike="noStrike">
                          <a:solidFill>
                            <a:srgbClr val="555555"/>
                          </a:solidFill>
                          <a:latin typeface="inherit"/>
                          <a:ea typeface="Calibri"/>
                        </a:rPr>
                        <a:t>Interpreter takes </a:t>
                      </a:r>
                      <a:r>
                        <a:rPr b="1" lang="en-IN" sz="1400" spc="-1" strike="noStrike">
                          <a:solidFill>
                            <a:srgbClr val="555555"/>
                          </a:solidFill>
                          <a:latin typeface="inherit"/>
                          <a:ea typeface="Calibri"/>
                        </a:rPr>
                        <a:t>more</a:t>
                      </a:r>
                      <a:r>
                        <a:rPr b="0" lang="en-IN" sz="1400" spc="-1" strike="noStrike">
                          <a:solidFill>
                            <a:srgbClr val="555555"/>
                          </a:solidFill>
                          <a:latin typeface="inherit"/>
                          <a:ea typeface="Calibri"/>
                        </a:rPr>
                        <a:t> execution time.</a:t>
                      </a:r>
                      <a:endParaRPr b="0" lang="en-IN" sz="1400" spc="-1" strike="noStrike">
                        <a:latin typeface="Arial"/>
                      </a:endParaRPr>
                    </a:p>
                  </a:txBody>
                  <a:tcPr marL="68400" marR="68400">
                    <a:lnL w="12240">
                      <a:solidFill>
                        <a:srgbClr val="c0848c"/>
                      </a:solidFill>
                    </a:lnL>
                    <a:lnR w="12240">
                      <a:solidFill>
                        <a:srgbClr val="b0878c"/>
                      </a:solidFill>
                    </a:lnR>
                    <a:lnT w="12240">
                      <a:solidFill>
                        <a:srgbClr val="80878c"/>
                      </a:solidFill>
                    </a:lnT>
                    <a:lnB w="12240">
                      <a:solidFill>
                        <a:srgbClr val="c0878c"/>
                      </a:solidFill>
                    </a:lnB>
                    <a:solidFill>
                      <a:srgbClr val="cdddac"/>
                    </a:solidFill>
                  </a:tcPr>
                </a:tc>
              </a:tr>
              <a:tr h="649440">
                <a:tc>
                  <a:txBody>
                    <a:bodyPr lIns="68400" rIns="68400" tIns="0" bIns="0"/>
                    <a:p>
                      <a:pPr algn="ctr">
                        <a:lnSpc>
                          <a:spcPct val="100000"/>
                        </a:lnSpc>
                      </a:pPr>
                      <a:r>
                        <a:rPr b="1" lang="en-IN" sz="1250" spc="-1" strike="noStrike">
                          <a:solidFill>
                            <a:srgbClr val="555555"/>
                          </a:solidFill>
                          <a:latin typeface="inherit"/>
                          <a:ea typeface="Times New Roman"/>
                        </a:rPr>
                        <a:t>Speed</a:t>
                      </a:r>
                      <a:endParaRPr b="0" lang="en-IN" sz="1250" spc="-1" strike="noStrike">
                        <a:latin typeface="Arial"/>
                      </a:endParaRPr>
                    </a:p>
                  </a:txBody>
                  <a:tcPr marL="68400" marR="68400">
                    <a:lnL w="12240">
                      <a:solidFill>
                        <a:srgbClr val="ffffff"/>
                      </a:solidFill>
                    </a:lnL>
                    <a:lnR w="38160">
                      <a:solidFill>
                        <a:srgbClr val="ffffff"/>
                      </a:solidFill>
                    </a:lnR>
                    <a:lnT w="12240">
                      <a:solidFill>
                        <a:srgbClr val="ffffff"/>
                      </a:solidFill>
                    </a:lnT>
                    <a:lnB w="12240">
                      <a:solidFill>
                        <a:srgbClr val="ffffff"/>
                      </a:solidFill>
                    </a:lnB>
                    <a:solidFill>
                      <a:srgbClr val="9bbb59"/>
                    </a:solidFill>
                  </a:tcPr>
                </a:tc>
                <a:tc>
                  <a:txBody>
                    <a:bodyPr lIns="68400" rIns="68400" tIns="0" bIns="0"/>
                    <a:p>
                      <a:pPr>
                        <a:lnSpc>
                          <a:spcPct val="115000"/>
                        </a:lnSpc>
                      </a:pPr>
                      <a:r>
                        <a:rPr b="0" lang="en-IN" sz="1400" spc="-1" strike="noStrike">
                          <a:solidFill>
                            <a:srgbClr val="555555"/>
                          </a:solidFill>
                          <a:latin typeface="inherit"/>
                          <a:ea typeface="Calibri"/>
                        </a:rPr>
                        <a:t>Compiler is</a:t>
                      </a:r>
                      <a:r>
                        <a:rPr b="1" lang="en-IN" sz="1400" spc="-1" strike="noStrike">
                          <a:solidFill>
                            <a:srgbClr val="555555"/>
                          </a:solidFill>
                          <a:latin typeface="inherit"/>
                          <a:ea typeface="Calibri"/>
                        </a:rPr>
                        <a:t> faster.</a:t>
                      </a:r>
                      <a:endParaRPr b="0" lang="en-IN" sz="1400" spc="-1" strike="noStrike">
                        <a:latin typeface="Arial"/>
                      </a:endParaRPr>
                    </a:p>
                  </a:txBody>
                  <a:tcPr marL="68400" marR="68400">
                    <a:lnL w="38160">
                      <a:solidFill>
                        <a:srgbClr val="ffffff"/>
                      </a:solidFill>
                    </a:lnL>
                    <a:lnR w="12240">
                      <a:solidFill>
                        <a:srgbClr val="30f08c"/>
                      </a:solidFill>
                    </a:lnR>
                    <a:lnT w="12240">
                      <a:solidFill>
                        <a:srgbClr val="e0848c"/>
                      </a:solidFill>
                    </a:lnT>
                    <a:lnB w="12240">
                      <a:solidFill>
                        <a:srgbClr val="40f08c"/>
                      </a:solidFill>
                    </a:lnB>
                    <a:solidFill>
                      <a:srgbClr val="e6eed5"/>
                    </a:solidFill>
                  </a:tcPr>
                </a:tc>
                <a:tc>
                  <a:txBody>
                    <a:bodyPr lIns="68400" rIns="68400" tIns="0" bIns="0"/>
                    <a:p>
                      <a:pPr>
                        <a:lnSpc>
                          <a:spcPct val="115000"/>
                        </a:lnSpc>
                      </a:pPr>
                      <a:r>
                        <a:rPr b="0" lang="en-IN" sz="1400" spc="-1" strike="noStrike">
                          <a:solidFill>
                            <a:srgbClr val="555555"/>
                          </a:solidFill>
                          <a:latin typeface="inherit"/>
                          <a:ea typeface="Calibri"/>
                        </a:rPr>
                        <a:t>Interpreter is</a:t>
                      </a:r>
                      <a:r>
                        <a:rPr b="1" lang="en-IN" sz="1400" spc="-1" strike="noStrike">
                          <a:solidFill>
                            <a:srgbClr val="555555"/>
                          </a:solidFill>
                          <a:latin typeface="inherit"/>
                          <a:ea typeface="Calibri"/>
                        </a:rPr>
                        <a:t> slower</a:t>
                      </a:r>
                      <a:r>
                        <a:rPr b="0" lang="en-IN" sz="1400" spc="-1" strike="noStrike">
                          <a:solidFill>
                            <a:srgbClr val="555555"/>
                          </a:solidFill>
                          <a:latin typeface="inherit"/>
                          <a:ea typeface="Calibri"/>
                        </a:rPr>
                        <a:t> in compare to compiler.</a:t>
                      </a:r>
                      <a:endParaRPr b="0" lang="en-IN" sz="1400" spc="-1" strike="noStrike">
                        <a:latin typeface="Arial"/>
                      </a:endParaRPr>
                    </a:p>
                  </a:txBody>
                  <a:tcPr marL="68400" marR="68400">
                    <a:lnL w="12240">
                      <a:solidFill>
                        <a:srgbClr val="30f08c"/>
                      </a:solidFill>
                    </a:lnL>
                    <a:lnR w="12240">
                      <a:solidFill>
                        <a:srgbClr val="40f18c"/>
                      </a:solidFill>
                    </a:lnR>
                    <a:lnT w="12240">
                      <a:solidFill>
                        <a:srgbClr val="c0878c"/>
                      </a:solidFill>
                    </a:lnT>
                    <a:lnB w="12240">
                      <a:solidFill>
                        <a:srgbClr val="e0f18c"/>
                      </a:solidFill>
                    </a:lnB>
                    <a:solidFill>
                      <a:srgbClr val="e6eed5"/>
                    </a:solidFill>
                  </a:tcPr>
                </a:tc>
              </a:tr>
              <a:tr h="1200960">
                <a:tc>
                  <a:txBody>
                    <a:bodyPr lIns="68400" rIns="68400" tIns="0" bIns="0"/>
                    <a:p>
                      <a:pPr algn="ctr">
                        <a:lnSpc>
                          <a:spcPct val="100000"/>
                        </a:lnSpc>
                      </a:pPr>
                      <a:r>
                        <a:rPr b="1" lang="en-IN" sz="1250" spc="-1" strike="noStrike">
                          <a:solidFill>
                            <a:srgbClr val="555555"/>
                          </a:solidFill>
                          <a:latin typeface="inherit"/>
                          <a:ea typeface="Times New Roman"/>
                        </a:rPr>
                        <a:t>After Modification</a:t>
                      </a:r>
                      <a:endParaRPr b="0" lang="en-IN" sz="1250" spc="-1" strike="noStrike">
                        <a:latin typeface="Arial"/>
                      </a:endParaRPr>
                    </a:p>
                  </a:txBody>
                  <a:tcPr marL="68400" marR="68400">
                    <a:lnL w="12240">
                      <a:solidFill>
                        <a:srgbClr val="ffffff"/>
                      </a:solidFill>
                    </a:lnL>
                    <a:lnR w="38160">
                      <a:solidFill>
                        <a:srgbClr val="ffffff"/>
                      </a:solidFill>
                    </a:lnR>
                    <a:lnT w="12240">
                      <a:solidFill>
                        <a:srgbClr val="ffffff"/>
                      </a:solidFill>
                    </a:lnT>
                    <a:lnB w="12240">
                      <a:solidFill>
                        <a:srgbClr val="ffffff"/>
                      </a:solidFill>
                    </a:lnB>
                    <a:solidFill>
                      <a:srgbClr val="9bbb59"/>
                    </a:solidFill>
                  </a:tcPr>
                </a:tc>
                <a:tc>
                  <a:txBody>
                    <a:bodyPr lIns="68400" rIns="68400" tIns="0" bIns="0"/>
                    <a:p>
                      <a:pPr>
                        <a:lnSpc>
                          <a:spcPct val="115000"/>
                        </a:lnSpc>
                      </a:pPr>
                      <a:r>
                        <a:rPr b="0" lang="en-IN" sz="1400" spc="-1" strike="noStrike">
                          <a:solidFill>
                            <a:srgbClr val="555555"/>
                          </a:solidFill>
                          <a:latin typeface="inherit"/>
                          <a:ea typeface="Calibri"/>
                        </a:rPr>
                        <a:t>If you make any modification in program you have to recompile entire program i.e. scan the whole program every time after modification.</a:t>
                      </a:r>
                      <a:endParaRPr b="0" lang="en-IN" sz="1400" spc="-1" strike="noStrike">
                        <a:latin typeface="Arial"/>
                      </a:endParaRPr>
                    </a:p>
                  </a:txBody>
                  <a:tcPr marL="68400" marR="68400">
                    <a:lnL w="38160">
                      <a:solidFill>
                        <a:srgbClr val="ffffff"/>
                      </a:solidFill>
                    </a:lnL>
                    <a:lnR w="12240">
                      <a:solidFill>
                        <a:srgbClr val="ffffff"/>
                      </a:solidFill>
                    </a:lnR>
                    <a:lnT w="12240">
                      <a:solidFill>
                        <a:srgbClr val="40f08c"/>
                      </a:solidFill>
                    </a:lnT>
                    <a:lnB w="12240">
                      <a:solidFill>
                        <a:srgbClr val="ffffff"/>
                      </a:solidFill>
                    </a:lnB>
                    <a:solidFill>
                      <a:srgbClr val="cdddac"/>
                    </a:solidFill>
                  </a:tcPr>
                </a:tc>
                <a:tc>
                  <a:txBody>
                    <a:bodyPr lIns="68400" rIns="68400" tIns="0" bIns="0"/>
                    <a:p>
                      <a:pPr>
                        <a:lnSpc>
                          <a:spcPct val="115000"/>
                        </a:lnSpc>
                      </a:pPr>
                      <a:r>
                        <a:rPr b="0" lang="en-IN" sz="1400" spc="-1" strike="noStrike">
                          <a:solidFill>
                            <a:srgbClr val="555555"/>
                          </a:solidFill>
                          <a:latin typeface="inherit"/>
                          <a:ea typeface="Calibri"/>
                        </a:rPr>
                        <a:t>If you make any modification and if that line has not been scanned then no need to </a:t>
                      </a:r>
                      <a:r>
                        <a:rPr b="1" lang="en-IN" sz="1400" spc="-1" strike="noStrike">
                          <a:solidFill>
                            <a:srgbClr val="555555"/>
                          </a:solidFill>
                          <a:latin typeface="inherit"/>
                          <a:ea typeface="Calibri"/>
                        </a:rPr>
                        <a:t>recompile</a:t>
                      </a:r>
                      <a:r>
                        <a:rPr b="0" lang="en-IN" sz="1400" spc="-1" strike="noStrike">
                          <a:solidFill>
                            <a:srgbClr val="555555"/>
                          </a:solidFill>
                          <a:latin typeface="inherit"/>
                          <a:ea typeface="Calibri"/>
                        </a:rPr>
                        <a:t> entire program.</a:t>
                      </a:r>
                      <a:endParaRPr b="0" lang="en-IN" sz="1400" spc="-1" strike="noStrike">
                        <a:latin typeface="Arial"/>
                      </a:endParaRPr>
                    </a:p>
                  </a:txBody>
                  <a:tcPr marL="68400" marR="68400">
                    <a:lnL w="12240">
                      <a:solidFill>
                        <a:srgbClr val="ffffff"/>
                      </a:solidFill>
                    </a:lnL>
                    <a:lnR w="12240">
                      <a:solidFill>
                        <a:srgbClr val="80f88c"/>
                      </a:solidFill>
                    </a:lnR>
                    <a:lnT w="12240">
                      <a:solidFill>
                        <a:srgbClr val="e0f18c"/>
                      </a:solidFill>
                    </a:lnT>
                    <a:lnB w="12240">
                      <a:solidFill>
                        <a:srgbClr val="b0f88c"/>
                      </a:solidFill>
                    </a:lnB>
                    <a:solidFill>
                      <a:srgbClr val="cdddac"/>
                    </a:solidFill>
                  </a:tcPr>
                </a:tc>
              </a:tr>
            </a:tbl>
          </a:graphicData>
        </a:graphic>
      </p:graphicFrame>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0" name="Picture 2" descr=""/>
          <p:cNvPicPr/>
          <p:nvPr/>
        </p:nvPicPr>
        <p:blipFill>
          <a:blip r:embed="rId1"/>
          <a:stretch/>
        </p:blipFill>
        <p:spPr>
          <a:xfrm>
            <a:off x="32760" y="285840"/>
            <a:ext cx="9110880" cy="6214680"/>
          </a:xfrm>
          <a:prstGeom prst="rect">
            <a:avLst/>
          </a:prstGeom>
          <a:ln w="9360">
            <a:noFill/>
          </a:ln>
        </p:spPr>
      </p:pic>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1" name="Picture 2" descr=""/>
          <p:cNvPicPr/>
          <p:nvPr/>
        </p:nvPicPr>
        <p:blipFill>
          <a:blip r:embed="rId1"/>
          <a:stretch/>
        </p:blipFill>
        <p:spPr>
          <a:xfrm>
            <a:off x="369720" y="0"/>
            <a:ext cx="8773920" cy="6857640"/>
          </a:xfrm>
          <a:prstGeom prst="rect">
            <a:avLst/>
          </a:prstGeom>
          <a:ln w="9360">
            <a:noFill/>
          </a:ln>
        </p:spPr>
      </p:pic>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TextShape 1"/>
          <p:cNvSpPr txBox="1"/>
          <p:nvPr/>
        </p:nvSpPr>
        <p:spPr>
          <a:xfrm>
            <a:off x="457200" y="274680"/>
            <a:ext cx="8229240" cy="1142640"/>
          </a:xfrm>
          <a:prstGeom prst="rect">
            <a:avLst/>
          </a:prstGeom>
          <a:gradFill rotWithShape="0">
            <a:gsLst>
              <a:gs pos="0">
                <a:srgbClr val="ffc1be"/>
              </a:gs>
              <a:gs pos="100000">
                <a:srgbClr val="ffe5e5"/>
              </a:gs>
            </a:gsLst>
            <a:lin ang="16200000"/>
          </a:gradFill>
          <a:ln w="9360">
            <a:solidFill>
              <a:srgbClr val="be4b48"/>
            </a:solidFill>
            <a:round/>
          </a:ln>
        </p:spPr>
        <p:txBody>
          <a:bodyPr anchor="ctr"/>
          <a:p>
            <a:pPr algn="ctr">
              <a:lnSpc>
                <a:spcPct val="100000"/>
              </a:lnSpc>
            </a:pPr>
            <a:r>
              <a:rPr b="1" lang="en-US" sz="2900" spc="-1" strike="noStrike">
                <a:solidFill>
                  <a:srgbClr val="000000"/>
                </a:solidFill>
                <a:latin typeface="Calibri"/>
              </a:rPr>
              <a:t>Working Process of Compilers Vs Interpreter</a:t>
            </a:r>
            <a:endParaRPr b="0" lang="en-US" sz="2900" spc="-1" strike="noStrike">
              <a:solidFill>
                <a:srgbClr val="000000"/>
              </a:solidFill>
              <a:latin typeface="Calibri"/>
            </a:endParaRPr>
          </a:p>
        </p:txBody>
      </p:sp>
      <p:sp>
        <p:nvSpPr>
          <p:cNvPr id="363" name="TextShape 2"/>
          <p:cNvSpPr txBox="1"/>
          <p:nvPr/>
        </p:nvSpPr>
        <p:spPr>
          <a:xfrm>
            <a:off x="457200" y="1500120"/>
            <a:ext cx="8229240" cy="5357520"/>
          </a:xfrm>
          <a:prstGeom prst="rect">
            <a:avLst/>
          </a:prstGeom>
          <a:gradFill rotWithShape="0">
            <a:gsLst>
              <a:gs pos="0">
                <a:srgbClr val="ffded0"/>
              </a:gs>
              <a:gs pos="100000">
                <a:srgbClr val="fff1ec"/>
              </a:gs>
            </a:gsLst>
            <a:lin ang="16200000"/>
          </a:gradFill>
          <a:ln w="9360">
            <a:solidFill>
              <a:srgbClr val="f59240"/>
            </a:solidFill>
            <a:round/>
          </a:ln>
        </p:spPr>
        <p:txBody>
          <a:bodyPr/>
          <a:p>
            <a:pPr marL="743040" indent="-285480">
              <a:lnSpc>
                <a:spcPct val="100000"/>
              </a:lnSpc>
              <a:spcBef>
                <a:spcPts val="561"/>
              </a:spcBef>
            </a:pPr>
            <a:r>
              <a:rPr b="1" lang="en-US" sz="2800" spc="-1" strike="noStrike">
                <a:solidFill>
                  <a:srgbClr val="ffffff"/>
                </a:solidFill>
                <a:latin typeface="Times New Roman"/>
              </a:rPr>
              <a:t>Compilation Process:</a:t>
            </a:r>
            <a:endParaRPr b="0" lang="en-US" sz="2800" spc="-1" strike="noStrike">
              <a:solidFill>
                <a:srgbClr val="000000"/>
              </a:solidFill>
              <a:latin typeface="Calibri"/>
            </a:endParaRPr>
          </a:p>
          <a:p>
            <a:pPr marL="743040" indent="-285480">
              <a:lnSpc>
                <a:spcPct val="100000"/>
              </a:lnSpc>
              <a:spcBef>
                <a:spcPts val="561"/>
              </a:spcBef>
            </a:pPr>
            <a:endParaRPr b="0" lang="en-US" sz="2800" spc="-1" strike="noStrike">
              <a:solidFill>
                <a:srgbClr val="000000"/>
              </a:solidFill>
              <a:latin typeface="Calibri"/>
            </a:endParaRPr>
          </a:p>
          <a:p>
            <a:pPr marL="743040" indent="-285480">
              <a:lnSpc>
                <a:spcPct val="100000"/>
              </a:lnSpc>
              <a:spcBef>
                <a:spcPts val="561"/>
              </a:spcBef>
            </a:pPr>
            <a:endParaRPr b="0" lang="en-US" sz="2800" spc="-1" strike="noStrike">
              <a:solidFill>
                <a:srgbClr val="000000"/>
              </a:solidFill>
              <a:latin typeface="Calibri"/>
            </a:endParaRPr>
          </a:p>
          <a:p>
            <a:pPr marL="743040" indent="-285480">
              <a:lnSpc>
                <a:spcPct val="100000"/>
              </a:lnSpc>
              <a:spcBef>
                <a:spcPts val="561"/>
              </a:spcBef>
            </a:pPr>
            <a:endParaRPr b="0" lang="en-US" sz="2800" spc="-1" strike="noStrike">
              <a:solidFill>
                <a:srgbClr val="000000"/>
              </a:solidFill>
              <a:latin typeface="Calibri"/>
            </a:endParaRPr>
          </a:p>
          <a:p>
            <a:pPr marL="743040" indent="-285480">
              <a:lnSpc>
                <a:spcPct val="100000"/>
              </a:lnSpc>
              <a:spcBef>
                <a:spcPts val="561"/>
              </a:spcBef>
            </a:pPr>
            <a:endParaRPr b="0" lang="en-US" sz="2800" spc="-1" strike="noStrike">
              <a:solidFill>
                <a:srgbClr val="000000"/>
              </a:solidFill>
              <a:latin typeface="Calibri"/>
            </a:endParaRPr>
          </a:p>
          <a:p>
            <a:pPr marL="743040" indent="-285480">
              <a:lnSpc>
                <a:spcPct val="100000"/>
              </a:lnSpc>
              <a:spcBef>
                <a:spcPts val="561"/>
              </a:spcBef>
            </a:pPr>
            <a:r>
              <a:rPr b="1" lang="en-US" sz="2800" spc="-1" strike="noStrike">
                <a:solidFill>
                  <a:srgbClr val="ffffff"/>
                </a:solidFill>
                <a:latin typeface="Times New Roman"/>
              </a:rPr>
              <a:t>Interpretive Process</a:t>
            </a:r>
            <a:r>
              <a:rPr b="0" lang="en-US" sz="2800" spc="-1" strike="noStrike">
                <a:solidFill>
                  <a:srgbClr val="ffffff"/>
                </a:solidFill>
                <a:latin typeface="Times New Roman"/>
              </a:rPr>
              <a:t>:</a:t>
            </a:r>
            <a:endParaRPr b="0" lang="en-US" sz="2800" spc="-1" strike="noStrike">
              <a:solidFill>
                <a:srgbClr val="000000"/>
              </a:solidFill>
              <a:latin typeface="Calibri"/>
            </a:endParaRPr>
          </a:p>
          <a:p>
            <a:pPr marL="743040" indent="-285480">
              <a:lnSpc>
                <a:spcPct val="100000"/>
              </a:lnSpc>
              <a:spcBef>
                <a:spcPts val="561"/>
              </a:spcBef>
            </a:pPr>
            <a:endParaRPr b="0" lang="en-US" sz="2800" spc="-1" strike="noStrike">
              <a:solidFill>
                <a:srgbClr val="000000"/>
              </a:solidFill>
              <a:latin typeface="Calibri"/>
            </a:endParaRPr>
          </a:p>
        </p:txBody>
      </p:sp>
      <p:sp>
        <p:nvSpPr>
          <p:cNvPr id="364" name="TextShape 3"/>
          <p:cNvSpPr txBox="1"/>
          <p:nvPr/>
        </p:nvSpPr>
        <p:spPr>
          <a:xfrm>
            <a:off x="6553080" y="6356520"/>
            <a:ext cx="2133360" cy="364680"/>
          </a:xfrm>
          <a:prstGeom prst="rect">
            <a:avLst/>
          </a:prstGeom>
          <a:noFill/>
          <a:ln>
            <a:noFill/>
          </a:ln>
        </p:spPr>
        <p:txBody>
          <a:bodyPr anchor="ctr"/>
          <a:p>
            <a:pPr algn="r">
              <a:lnSpc>
                <a:spcPct val="100000"/>
              </a:lnSpc>
            </a:pPr>
            <a:fld id="{6404FA69-4CBC-499E-98A1-886DADC56ABB}" type="slidenum">
              <a:rPr b="0" lang="en-IN" sz="1200" spc="-1" strike="noStrike">
                <a:solidFill>
                  <a:srgbClr val="8b8b8b"/>
                </a:solidFill>
                <a:latin typeface="Arial Black"/>
              </a:rPr>
              <a:t>&lt;number&gt;</a:t>
            </a:fld>
            <a:endParaRPr b="0" lang="en-IN" sz="1200" spc="-1" strike="noStrike">
              <a:latin typeface="Times New Roman"/>
            </a:endParaRPr>
          </a:p>
        </p:txBody>
      </p:sp>
      <p:sp>
        <p:nvSpPr>
          <p:cNvPr id="365" name="CustomShape 4"/>
          <p:cNvSpPr/>
          <p:nvPr/>
        </p:nvSpPr>
        <p:spPr>
          <a:xfrm>
            <a:off x="1828440" y="2960640"/>
            <a:ext cx="685440" cy="914040"/>
          </a:xfrm>
          <a:prstGeom prst="rect">
            <a:avLst/>
          </a:prstGeom>
          <a:solidFill>
            <a:schemeClr val="bg2">
              <a:lumMod val="60000"/>
              <a:lumOff val="4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Times New Roman"/>
              </a:rPr>
              <a:t>Source</a:t>
            </a:r>
            <a:endParaRPr b="0" lang="en-IN" sz="1800" spc="-1" strike="noStrike">
              <a:latin typeface="Arial"/>
            </a:endParaRPr>
          </a:p>
          <a:p>
            <a:pPr algn="ctr">
              <a:lnSpc>
                <a:spcPct val="100000"/>
              </a:lnSpc>
            </a:pPr>
            <a:r>
              <a:rPr b="0" lang="en-IN" sz="1800" spc="-1" strike="noStrike">
                <a:solidFill>
                  <a:srgbClr val="000000"/>
                </a:solidFill>
                <a:latin typeface="Times New Roman"/>
              </a:rPr>
              <a:t> </a:t>
            </a:r>
            <a:r>
              <a:rPr b="0" lang="en-IN" sz="1800" spc="-1" strike="noStrike">
                <a:solidFill>
                  <a:srgbClr val="000000"/>
                </a:solidFill>
                <a:latin typeface="Times New Roman"/>
              </a:rPr>
              <a:t>program</a:t>
            </a:r>
            <a:endParaRPr b="0" lang="en-IN" sz="1800" spc="-1" strike="noStrike">
              <a:latin typeface="Arial"/>
            </a:endParaRPr>
          </a:p>
        </p:txBody>
      </p:sp>
      <p:sp>
        <p:nvSpPr>
          <p:cNvPr id="366" name="CustomShape 5"/>
          <p:cNvSpPr/>
          <p:nvPr/>
        </p:nvSpPr>
        <p:spPr>
          <a:xfrm>
            <a:off x="5308920" y="2024280"/>
            <a:ext cx="685440" cy="637200"/>
          </a:xfrm>
          <a:prstGeom prst="rect">
            <a:avLst/>
          </a:prstGeom>
          <a:solidFill>
            <a:schemeClr val="bg2">
              <a:lumMod val="60000"/>
              <a:lumOff val="4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Arial"/>
              </a:rPr>
              <a:t>Data</a:t>
            </a:r>
            <a:endParaRPr b="0" lang="en-IN" sz="1800" spc="-1" strike="noStrike">
              <a:latin typeface="Arial"/>
            </a:endParaRPr>
          </a:p>
        </p:txBody>
      </p:sp>
      <p:sp>
        <p:nvSpPr>
          <p:cNvPr id="367" name="CustomShape 6"/>
          <p:cNvSpPr/>
          <p:nvPr/>
        </p:nvSpPr>
        <p:spPr>
          <a:xfrm>
            <a:off x="4191480" y="2993040"/>
            <a:ext cx="685440" cy="914040"/>
          </a:xfrm>
          <a:prstGeom prst="rect">
            <a:avLst/>
          </a:prstGeom>
          <a:solidFill>
            <a:schemeClr val="bg2">
              <a:lumMod val="60000"/>
              <a:lumOff val="4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Times New Roman"/>
              </a:rPr>
              <a:t>Object</a:t>
            </a:r>
            <a:endParaRPr b="0" lang="en-IN" sz="1800" spc="-1" strike="noStrike">
              <a:latin typeface="Arial"/>
            </a:endParaRPr>
          </a:p>
          <a:p>
            <a:pPr algn="ctr">
              <a:lnSpc>
                <a:spcPct val="100000"/>
              </a:lnSpc>
            </a:pPr>
            <a:r>
              <a:rPr b="0" lang="en-IN" sz="1800" spc="-1" strike="noStrike">
                <a:solidFill>
                  <a:srgbClr val="000000"/>
                </a:solidFill>
                <a:latin typeface="Times New Roman"/>
              </a:rPr>
              <a:t>program</a:t>
            </a:r>
            <a:endParaRPr b="0" lang="en-IN" sz="1800" spc="-1" strike="noStrike">
              <a:latin typeface="Arial"/>
            </a:endParaRPr>
          </a:p>
        </p:txBody>
      </p:sp>
      <p:sp>
        <p:nvSpPr>
          <p:cNvPr id="368" name="CustomShape 7"/>
          <p:cNvSpPr/>
          <p:nvPr/>
        </p:nvSpPr>
        <p:spPr>
          <a:xfrm>
            <a:off x="6417720" y="2925000"/>
            <a:ext cx="685440" cy="914040"/>
          </a:xfrm>
          <a:prstGeom prst="rect">
            <a:avLst/>
          </a:prstGeom>
          <a:solidFill>
            <a:schemeClr val="bg2">
              <a:lumMod val="60000"/>
              <a:lumOff val="4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Arial"/>
              </a:rPr>
              <a:t>Results</a:t>
            </a:r>
            <a:endParaRPr b="0" lang="en-IN" sz="1800" spc="-1" strike="noStrike">
              <a:latin typeface="Arial"/>
            </a:endParaRPr>
          </a:p>
        </p:txBody>
      </p:sp>
      <p:sp>
        <p:nvSpPr>
          <p:cNvPr id="369" name="CustomShape 8"/>
          <p:cNvSpPr/>
          <p:nvPr/>
        </p:nvSpPr>
        <p:spPr>
          <a:xfrm>
            <a:off x="3997080" y="4555800"/>
            <a:ext cx="685440" cy="718920"/>
          </a:xfrm>
          <a:prstGeom prst="rect">
            <a:avLst/>
          </a:prstGeom>
          <a:solidFill>
            <a:schemeClr val="bg2">
              <a:lumMod val="60000"/>
              <a:lumOff val="4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Arial"/>
              </a:rPr>
              <a:t>Data</a:t>
            </a:r>
            <a:endParaRPr b="0" lang="en-IN" sz="1800" spc="-1" strike="noStrike">
              <a:latin typeface="Arial"/>
            </a:endParaRPr>
          </a:p>
        </p:txBody>
      </p:sp>
      <p:sp>
        <p:nvSpPr>
          <p:cNvPr id="370" name="CustomShape 9"/>
          <p:cNvSpPr/>
          <p:nvPr/>
        </p:nvSpPr>
        <p:spPr>
          <a:xfrm>
            <a:off x="2835360" y="3104280"/>
            <a:ext cx="972360" cy="649080"/>
          </a:xfrm>
          <a:prstGeom prst="roundRect">
            <a:avLst>
              <a:gd name="adj" fmla="val 16667"/>
            </a:avLst>
          </a:prstGeom>
          <a:solidFill>
            <a:schemeClr val="bg2">
              <a:lumMod val="60000"/>
              <a:lumOff val="40000"/>
            </a:schemeClr>
          </a:solidFill>
          <a:ln w="9360">
            <a:solidFill>
              <a:schemeClr val="tx1"/>
            </a:solidFill>
            <a:round/>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Arial"/>
              </a:rPr>
              <a:t>Compiler</a:t>
            </a:r>
            <a:endParaRPr b="0" lang="en-IN" sz="1800" spc="-1" strike="noStrike">
              <a:latin typeface="Arial"/>
            </a:endParaRPr>
          </a:p>
        </p:txBody>
      </p:sp>
      <p:sp>
        <p:nvSpPr>
          <p:cNvPr id="371" name="CustomShape 10"/>
          <p:cNvSpPr/>
          <p:nvPr/>
        </p:nvSpPr>
        <p:spPr>
          <a:xfrm>
            <a:off x="5121000" y="3104280"/>
            <a:ext cx="972360" cy="649080"/>
          </a:xfrm>
          <a:prstGeom prst="roundRect">
            <a:avLst>
              <a:gd name="adj" fmla="val 16667"/>
            </a:avLst>
          </a:prstGeom>
          <a:solidFill>
            <a:schemeClr val="bg2">
              <a:lumMod val="60000"/>
              <a:lumOff val="40000"/>
            </a:schemeClr>
          </a:solidFill>
          <a:ln w="9360">
            <a:solidFill>
              <a:schemeClr val="tx1"/>
            </a:solidFill>
            <a:round/>
          </a:ln>
        </p:spPr>
        <p:style>
          <a:lnRef idx="0"/>
          <a:fillRef idx="0"/>
          <a:effectRef idx="0"/>
          <a:fontRef idx="minor"/>
        </p:style>
        <p:txBody>
          <a:bodyPr wrap="none" lIns="90000" rIns="90000" tIns="45000" bIns="45000" anchor="ctr"/>
          <a:p>
            <a:pPr algn="ctr">
              <a:lnSpc>
                <a:spcPct val="100000"/>
              </a:lnSpc>
            </a:pPr>
            <a:r>
              <a:rPr b="0" lang="en-IN" sz="1700" spc="-1" strike="noStrike">
                <a:solidFill>
                  <a:srgbClr val="000000"/>
                </a:solidFill>
                <a:latin typeface="Arial"/>
              </a:rPr>
              <a:t>Executing</a:t>
            </a:r>
            <a:endParaRPr b="0" lang="en-IN" sz="1700" spc="-1" strike="noStrike">
              <a:latin typeface="Arial"/>
            </a:endParaRPr>
          </a:p>
          <a:p>
            <a:pPr algn="ctr">
              <a:lnSpc>
                <a:spcPct val="100000"/>
              </a:lnSpc>
            </a:pPr>
            <a:r>
              <a:rPr b="0" lang="en-IN" sz="1700" spc="-1" strike="noStrike">
                <a:solidFill>
                  <a:srgbClr val="000000"/>
                </a:solidFill>
                <a:latin typeface="Arial"/>
              </a:rPr>
              <a:t>Computer</a:t>
            </a:r>
            <a:endParaRPr b="0" lang="en-IN" sz="1700" spc="-1" strike="noStrike">
              <a:latin typeface="Arial"/>
            </a:endParaRPr>
          </a:p>
        </p:txBody>
      </p:sp>
      <p:sp>
        <p:nvSpPr>
          <p:cNvPr id="372" name="Line 11"/>
          <p:cNvSpPr/>
          <p:nvPr/>
        </p:nvSpPr>
        <p:spPr>
          <a:xfrm>
            <a:off x="2513880" y="3417840"/>
            <a:ext cx="325080" cy="360"/>
          </a:xfrm>
          <a:prstGeom prst="line">
            <a:avLst/>
          </a:prstGeom>
          <a:ln w="9360">
            <a:solidFill>
              <a:schemeClr val="tx1"/>
            </a:solidFill>
            <a:round/>
            <a:tailEnd len="med" type="triangle" w="med"/>
          </a:ln>
        </p:spPr>
        <p:style>
          <a:lnRef idx="0"/>
          <a:fillRef idx="0"/>
          <a:effectRef idx="0"/>
          <a:fontRef idx="minor"/>
        </p:style>
      </p:sp>
      <p:sp>
        <p:nvSpPr>
          <p:cNvPr id="373" name="Line 12"/>
          <p:cNvSpPr/>
          <p:nvPr/>
        </p:nvSpPr>
        <p:spPr>
          <a:xfrm>
            <a:off x="3808080" y="3428640"/>
            <a:ext cx="377280" cy="360"/>
          </a:xfrm>
          <a:prstGeom prst="line">
            <a:avLst/>
          </a:prstGeom>
          <a:ln w="9360">
            <a:solidFill>
              <a:schemeClr val="tx1"/>
            </a:solidFill>
            <a:round/>
            <a:tailEnd len="med" type="triangle" w="med"/>
          </a:ln>
        </p:spPr>
        <p:style>
          <a:lnRef idx="0"/>
          <a:fillRef idx="0"/>
          <a:effectRef idx="0"/>
          <a:fontRef idx="minor"/>
        </p:style>
      </p:sp>
      <p:sp>
        <p:nvSpPr>
          <p:cNvPr id="374" name="Line 13"/>
          <p:cNvSpPr/>
          <p:nvPr/>
        </p:nvSpPr>
        <p:spPr>
          <a:xfrm>
            <a:off x="4896720" y="3450240"/>
            <a:ext cx="215640" cy="360"/>
          </a:xfrm>
          <a:prstGeom prst="line">
            <a:avLst/>
          </a:prstGeom>
          <a:ln w="9360">
            <a:solidFill>
              <a:schemeClr val="tx1"/>
            </a:solidFill>
            <a:round/>
            <a:tailEnd len="med" type="triangle" w="med"/>
          </a:ln>
        </p:spPr>
        <p:style>
          <a:lnRef idx="0"/>
          <a:fillRef idx="0"/>
          <a:effectRef idx="0"/>
          <a:fontRef idx="minor"/>
        </p:style>
      </p:sp>
      <p:sp>
        <p:nvSpPr>
          <p:cNvPr id="375" name="Line 14"/>
          <p:cNvSpPr/>
          <p:nvPr/>
        </p:nvSpPr>
        <p:spPr>
          <a:xfrm>
            <a:off x="6103080" y="3450240"/>
            <a:ext cx="270000" cy="360"/>
          </a:xfrm>
          <a:prstGeom prst="line">
            <a:avLst/>
          </a:prstGeom>
          <a:ln w="9360">
            <a:solidFill>
              <a:schemeClr val="tx1"/>
            </a:solidFill>
            <a:round/>
            <a:tailEnd len="med" type="triangle" w="med"/>
          </a:ln>
        </p:spPr>
        <p:style>
          <a:lnRef idx="0"/>
          <a:fillRef idx="0"/>
          <a:effectRef idx="0"/>
          <a:fontRef idx="minor"/>
        </p:style>
      </p:sp>
      <p:sp>
        <p:nvSpPr>
          <p:cNvPr id="376" name="Line 15"/>
          <p:cNvSpPr/>
          <p:nvPr/>
        </p:nvSpPr>
        <p:spPr>
          <a:xfrm>
            <a:off x="5623920" y="2709720"/>
            <a:ext cx="19440" cy="375480"/>
          </a:xfrm>
          <a:prstGeom prst="line">
            <a:avLst/>
          </a:prstGeom>
          <a:ln w="9360">
            <a:solidFill>
              <a:schemeClr val="tx1"/>
            </a:solidFill>
            <a:round/>
            <a:tailEnd len="med" type="triangle" w="med"/>
          </a:ln>
        </p:spPr>
        <p:style>
          <a:lnRef idx="0"/>
          <a:fillRef idx="0"/>
          <a:effectRef idx="0"/>
          <a:fontRef idx="minor"/>
        </p:style>
      </p:sp>
      <p:sp>
        <p:nvSpPr>
          <p:cNvPr id="377" name="CustomShape 16"/>
          <p:cNvSpPr/>
          <p:nvPr/>
        </p:nvSpPr>
        <p:spPr>
          <a:xfrm>
            <a:off x="5297400" y="5657760"/>
            <a:ext cx="685440" cy="720360"/>
          </a:xfrm>
          <a:prstGeom prst="rect">
            <a:avLst/>
          </a:prstGeom>
          <a:solidFill>
            <a:schemeClr val="bg2">
              <a:lumMod val="60000"/>
              <a:lumOff val="4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Arial"/>
              </a:rPr>
              <a:t>Result</a:t>
            </a:r>
            <a:endParaRPr b="0" lang="en-IN" sz="1800" spc="-1" strike="noStrike">
              <a:latin typeface="Arial"/>
            </a:endParaRPr>
          </a:p>
        </p:txBody>
      </p:sp>
      <p:sp>
        <p:nvSpPr>
          <p:cNvPr id="378" name="CustomShape 17"/>
          <p:cNvSpPr/>
          <p:nvPr/>
        </p:nvSpPr>
        <p:spPr>
          <a:xfrm>
            <a:off x="2829960" y="5611680"/>
            <a:ext cx="685440" cy="720360"/>
          </a:xfrm>
          <a:prstGeom prst="rect">
            <a:avLst/>
          </a:prstGeom>
          <a:solidFill>
            <a:schemeClr val="bg2">
              <a:lumMod val="60000"/>
              <a:lumOff val="40000"/>
            </a:schemeClr>
          </a:solidFill>
          <a:ln w="9360">
            <a:solidFill>
              <a:schemeClr val="tx1"/>
            </a:solidFill>
            <a:miter/>
          </a:ln>
        </p:spPr>
        <p:style>
          <a:lnRef idx="0"/>
          <a:fillRef idx="0"/>
          <a:effectRef idx="0"/>
          <a:fontRef idx="minor"/>
        </p:style>
        <p:txBody>
          <a:bodyPr wrap="none" lIns="90000" rIns="90000" tIns="45000" bIns="45000" anchor="ctr"/>
          <a:p>
            <a:pPr algn="ctr" rtl="1">
              <a:lnSpc>
                <a:spcPct val="100000"/>
              </a:lnSpc>
            </a:pPr>
            <a:r>
              <a:rPr b="0" lang="en-IN" sz="1800" spc="-1" strike="noStrike">
                <a:solidFill>
                  <a:srgbClr val="000000"/>
                </a:solidFill>
                <a:latin typeface="Times New Roman"/>
              </a:rPr>
              <a:t>Source</a:t>
            </a:r>
            <a:endParaRPr b="0" lang="en-IN" sz="1800" spc="-1" strike="noStrike">
              <a:latin typeface="Arial"/>
            </a:endParaRPr>
          </a:p>
          <a:p>
            <a:pPr algn="ctr" rtl="1">
              <a:lnSpc>
                <a:spcPct val="100000"/>
              </a:lnSpc>
            </a:pPr>
            <a:r>
              <a:rPr b="0" lang="en-IN" sz="1800" spc="-1" strike="noStrike">
                <a:solidFill>
                  <a:srgbClr val="000000"/>
                </a:solidFill>
                <a:latin typeface="Times New Roman"/>
              </a:rPr>
              <a:t> </a:t>
            </a:r>
            <a:r>
              <a:rPr b="0" lang="en-IN" sz="1800" spc="-1" strike="noStrike">
                <a:solidFill>
                  <a:srgbClr val="000000"/>
                </a:solidFill>
                <a:latin typeface="Times New Roman"/>
              </a:rPr>
              <a:t>program</a:t>
            </a:r>
            <a:endParaRPr b="0" lang="en-IN" sz="1800" spc="-1" strike="noStrike">
              <a:latin typeface="Arial"/>
            </a:endParaRPr>
          </a:p>
        </p:txBody>
      </p:sp>
      <p:sp>
        <p:nvSpPr>
          <p:cNvPr id="379" name="CustomShape 18"/>
          <p:cNvSpPr/>
          <p:nvPr/>
        </p:nvSpPr>
        <p:spPr>
          <a:xfrm>
            <a:off x="3866040" y="5682600"/>
            <a:ext cx="972360" cy="649080"/>
          </a:xfrm>
          <a:prstGeom prst="roundRect">
            <a:avLst>
              <a:gd name="adj" fmla="val 16667"/>
            </a:avLst>
          </a:prstGeom>
          <a:solidFill>
            <a:schemeClr val="bg2">
              <a:lumMod val="60000"/>
              <a:lumOff val="40000"/>
            </a:schemeClr>
          </a:solidFill>
          <a:ln w="9360">
            <a:solidFill>
              <a:schemeClr val="tx1"/>
            </a:solidFill>
            <a:round/>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Arial"/>
              </a:rPr>
              <a:t>Interpreter</a:t>
            </a:r>
            <a:endParaRPr b="0" lang="en-IN" sz="1800" spc="-1" strike="noStrike">
              <a:latin typeface="Arial"/>
            </a:endParaRPr>
          </a:p>
        </p:txBody>
      </p:sp>
      <p:sp>
        <p:nvSpPr>
          <p:cNvPr id="380" name="Line 19"/>
          <p:cNvSpPr/>
          <p:nvPr/>
        </p:nvSpPr>
        <p:spPr>
          <a:xfrm>
            <a:off x="3542040" y="6017760"/>
            <a:ext cx="323640" cy="360"/>
          </a:xfrm>
          <a:prstGeom prst="line">
            <a:avLst/>
          </a:prstGeom>
          <a:ln w="9360">
            <a:solidFill>
              <a:schemeClr val="tx1"/>
            </a:solidFill>
            <a:round/>
            <a:tailEnd len="med" type="triangle" w="med"/>
          </a:ln>
        </p:spPr>
        <p:style>
          <a:lnRef idx="0"/>
          <a:fillRef idx="0"/>
          <a:effectRef idx="0"/>
          <a:fontRef idx="minor"/>
        </p:style>
      </p:sp>
      <p:sp>
        <p:nvSpPr>
          <p:cNvPr id="381" name="Line 20"/>
          <p:cNvSpPr/>
          <p:nvPr/>
        </p:nvSpPr>
        <p:spPr>
          <a:xfrm>
            <a:off x="4865040" y="6017760"/>
            <a:ext cx="432000" cy="360"/>
          </a:xfrm>
          <a:prstGeom prst="line">
            <a:avLst/>
          </a:prstGeom>
          <a:ln w="9360">
            <a:solidFill>
              <a:schemeClr val="tx1"/>
            </a:solidFill>
            <a:round/>
            <a:tailEnd len="med" type="triangle" w="med"/>
          </a:ln>
        </p:spPr>
        <p:style>
          <a:lnRef idx="0"/>
          <a:fillRef idx="0"/>
          <a:effectRef idx="0"/>
          <a:fontRef idx="minor"/>
        </p:style>
      </p:sp>
      <p:sp>
        <p:nvSpPr>
          <p:cNvPr id="382" name="Line 21"/>
          <p:cNvSpPr/>
          <p:nvPr/>
        </p:nvSpPr>
        <p:spPr>
          <a:xfrm>
            <a:off x="4352040" y="5300640"/>
            <a:ext cx="3960" cy="381960"/>
          </a:xfrm>
          <a:prstGeom prst="line">
            <a:avLst/>
          </a:prstGeom>
          <a:ln w="9360">
            <a:solidFill>
              <a:schemeClr val="tx1"/>
            </a:solidFill>
            <a:round/>
            <a:tailEnd len="med" type="triangle" w="med"/>
          </a:ln>
        </p:spPr>
        <p:style>
          <a:lnRef idx="0"/>
          <a:fillRef idx="0"/>
          <a:effectRef idx="0"/>
          <a:fontRef idx="minor"/>
        </p:style>
      </p:sp>
      <p:sp>
        <p:nvSpPr>
          <p:cNvPr id="383" name="CustomShape 22"/>
          <p:cNvSpPr/>
          <p:nvPr/>
        </p:nvSpPr>
        <p:spPr>
          <a:xfrm>
            <a:off x="3006360" y="3789360"/>
            <a:ext cx="862920" cy="286920"/>
          </a:xfrm>
          <a:prstGeom prst="rect">
            <a:avLst/>
          </a:prstGeom>
          <a:noFill/>
          <a:ln>
            <a:noFill/>
          </a:ln>
        </p:spPr>
        <p:style>
          <a:lnRef idx="0"/>
          <a:fillRef idx="0"/>
          <a:effectRef idx="0"/>
          <a:fontRef idx="minor"/>
        </p:style>
        <p:txBody>
          <a:bodyPr wrap="none" lIns="90000" rIns="90000" tIns="45000" bIns="45000" anchor="ctr"/>
          <a:p>
            <a:pPr algn="ctr">
              <a:lnSpc>
                <a:spcPct val="100000"/>
              </a:lnSpc>
            </a:pPr>
            <a:r>
              <a:rPr b="0" lang="en-IN" sz="1600" spc="-1" strike="noStrike">
                <a:solidFill>
                  <a:srgbClr val="ffffff"/>
                </a:solidFill>
                <a:latin typeface="Arial"/>
              </a:rPr>
              <a:t>Compile time</a:t>
            </a:r>
            <a:endParaRPr b="0" lang="en-IN" sz="1600" spc="-1" strike="noStrike">
              <a:latin typeface="Arial"/>
            </a:endParaRPr>
          </a:p>
        </p:txBody>
      </p:sp>
      <p:sp>
        <p:nvSpPr>
          <p:cNvPr id="384" name="CustomShape 23"/>
          <p:cNvSpPr/>
          <p:nvPr/>
        </p:nvSpPr>
        <p:spPr>
          <a:xfrm>
            <a:off x="5333760" y="3860640"/>
            <a:ext cx="993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600" spc="-1" strike="noStrike">
                <a:solidFill>
                  <a:srgbClr val="ffffff"/>
                </a:solidFill>
                <a:latin typeface="Arial"/>
              </a:rPr>
              <a:t>Run time</a:t>
            </a:r>
            <a:endParaRPr b="0" lang="en-IN" sz="1600" spc="-1" strike="noStrike">
              <a:latin typeface="Arial"/>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457200" y="274680"/>
            <a:ext cx="8229240" cy="1142640"/>
          </a:xfrm>
          <a:prstGeom prst="rect">
            <a:avLst/>
          </a:prstGeom>
          <a:gradFill rotWithShape="0">
            <a:gsLst>
              <a:gs pos="0">
                <a:srgbClr val="ffded0"/>
              </a:gs>
              <a:gs pos="100000">
                <a:srgbClr val="fff1ec"/>
              </a:gs>
            </a:gsLst>
            <a:lin ang="16200000"/>
          </a:gradFill>
          <a:ln w="9360">
            <a:solidFill>
              <a:srgbClr val="f59240"/>
            </a:solidFill>
            <a:round/>
          </a:ln>
        </p:spPr>
        <p:txBody>
          <a:bodyPr anchor="ctr">
            <a:normAutofit/>
          </a:bodyPr>
          <a:p>
            <a:pPr algn="ctr">
              <a:lnSpc>
                <a:spcPct val="100000"/>
              </a:lnSpc>
            </a:pPr>
            <a:br/>
            <a:r>
              <a:rPr b="0" lang="en-US" sz="4400" spc="-1" strike="noStrike">
                <a:solidFill>
                  <a:srgbClr val="000000"/>
                </a:solidFill>
                <a:latin typeface="Calibri"/>
              </a:rPr>
              <a:t>Summary </a:t>
            </a:r>
            <a:br/>
            <a:br/>
            <a:endParaRPr b="0" lang="en-US" sz="4400" spc="-1" strike="noStrike">
              <a:solidFill>
                <a:srgbClr val="000000"/>
              </a:solidFill>
              <a:latin typeface="Calibri"/>
            </a:endParaRPr>
          </a:p>
        </p:txBody>
      </p:sp>
      <p:sp>
        <p:nvSpPr>
          <p:cNvPr id="386" name="TextShape 2"/>
          <p:cNvSpPr txBox="1"/>
          <p:nvPr/>
        </p:nvSpPr>
        <p:spPr>
          <a:xfrm>
            <a:off x="457200" y="1600200"/>
            <a:ext cx="8229240" cy="4525560"/>
          </a:xfrm>
          <a:prstGeom prst="rect">
            <a:avLst/>
          </a:prstGeom>
          <a:gradFill rotWithShape="0">
            <a:gsLst>
              <a:gs pos="0">
                <a:srgbClr val="d9caee"/>
              </a:gs>
              <a:gs pos="100000">
                <a:srgbClr val="f1eaf8"/>
              </a:gs>
            </a:gsLst>
            <a:lin ang="16200000"/>
          </a:gradFill>
          <a:ln w="9360">
            <a:solidFill>
              <a:srgbClr val="7d5fa0"/>
            </a:solidFill>
            <a:round/>
          </a:ln>
        </p:spPr>
        <p:txBody>
          <a:bodyPr>
            <a:normAutofit/>
          </a:bodyPr>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Compiler front-end: lexical analysis, syntax analysis, semantic analysis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Tasks: understanding the source code, making sure the source code is written correctly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Compiler back-end: Intermediate code generation/improvement, and Machine code generation/improvement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Tasks: translating the program to a semantically the same program (in a different language).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1071360" y="1828800"/>
            <a:ext cx="7623720" cy="1432440"/>
          </a:xfrm>
          <a:prstGeom prst="rect">
            <a:avLst/>
          </a:prstGeom>
          <a:noFill/>
          <a:ln>
            <a:noFill/>
          </a:ln>
        </p:spPr>
        <p:style>
          <a:lnRef idx="0"/>
          <a:fillRef idx="0"/>
          <a:effectRef idx="0"/>
          <a:fontRef idx="minor"/>
        </p:style>
        <p:txBody>
          <a:bodyPr/>
          <a:p>
            <a:pPr algn="ctr">
              <a:lnSpc>
                <a:spcPct val="100000"/>
              </a:lnSpc>
            </a:pPr>
            <a:r>
              <a:rPr b="1" lang="en-IN" sz="8800" spc="-1" strike="noStrike">
                <a:solidFill>
                  <a:srgbClr val="4bacc6"/>
                </a:solidFill>
                <a:latin typeface="Bradley Hand ITC"/>
              </a:rPr>
              <a:t>THANK YOU</a:t>
            </a:r>
            <a:endParaRPr b="0" lang="en-IN" sz="8800" spc="-1" strike="noStrike">
              <a:latin typeface="Arial"/>
            </a:endParaRPr>
          </a:p>
        </p:txBody>
      </p:sp>
      <p:sp>
        <p:nvSpPr>
          <p:cNvPr id="388" name="CustomShape 2"/>
          <p:cNvSpPr/>
          <p:nvPr/>
        </p:nvSpPr>
        <p:spPr>
          <a:xfrm>
            <a:off x="4233240" y="3468600"/>
            <a:ext cx="770760" cy="837720"/>
          </a:xfrm>
          <a:prstGeom prst="smileyFace">
            <a:avLst>
              <a:gd name="adj" fmla="val 4653"/>
            </a:avLst>
          </a:prstGeom>
          <a:ln>
            <a:round/>
          </a:ln>
          <a:effectLst>
            <a:glow rad="63500">
              <a:schemeClr val="accent1">
                <a:satMod val="175000"/>
                <a:alpha val="40000"/>
              </a:schemeClr>
            </a:glow>
            <a:outerShdw algn="tl" blurRad="50800" dir="2700000" dist="38100" rotWithShape="0">
              <a:srgbClr val="000000">
                <a:alpha val="40000"/>
              </a:srgbClr>
            </a:outerShdw>
          </a:effectLst>
          <a:scene3d>
            <a:camera prst="obliqueTopLeft"/>
            <a:lightRig dir="t" rig="threePt"/>
          </a:scene3d>
          <a:sp3d/>
        </p:spPr>
        <p:style>
          <a:lnRef idx="2">
            <a:schemeClr val="accent6"/>
          </a:lnRef>
          <a:fillRef idx="1">
            <a:schemeClr val="lt1"/>
          </a:fillRef>
          <a:effectRef idx="0">
            <a:schemeClr val="accent6"/>
          </a:effectRef>
          <a:fontRef idx="minor"/>
        </p:style>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351720" y="152280"/>
            <a:ext cx="8651160" cy="533160"/>
          </a:xfrm>
          <a:prstGeom prst="rect">
            <a:avLst/>
          </a:prstGeom>
          <a:gradFill rotWithShape="0">
            <a:gsLst>
              <a:gs pos="0">
                <a:srgbClr val="ffc1be"/>
              </a:gs>
              <a:gs pos="100000">
                <a:srgbClr val="ffe5e5"/>
              </a:gs>
            </a:gsLst>
            <a:lin ang="16200000"/>
          </a:gradFill>
          <a:ln w="9360">
            <a:solidFill>
              <a:srgbClr val="be4b48"/>
            </a:solidFill>
            <a:round/>
          </a:ln>
        </p:spPr>
        <p:txBody>
          <a:bodyPr anchor="ctr">
            <a:normAutofit/>
          </a:bodyPr>
          <a:p>
            <a:pPr algn="ctr">
              <a:lnSpc>
                <a:spcPct val="100000"/>
              </a:lnSpc>
            </a:pPr>
            <a:br/>
            <a:r>
              <a:rPr b="0" lang="en-US" sz="4400" spc="-1" strike="noStrike">
                <a:solidFill>
                  <a:srgbClr val="000000"/>
                </a:solidFill>
                <a:latin typeface="Calibri"/>
              </a:rPr>
              <a:t>Compilers</a:t>
            </a:r>
            <a:br/>
            <a:endParaRPr b="0" lang="en-US" sz="4400" spc="-1" strike="noStrike">
              <a:solidFill>
                <a:srgbClr val="000000"/>
              </a:solidFill>
              <a:latin typeface="Calibri"/>
            </a:endParaRPr>
          </a:p>
        </p:txBody>
      </p:sp>
      <p:sp>
        <p:nvSpPr>
          <p:cNvPr id="202" name="TextShape 2"/>
          <p:cNvSpPr txBox="1"/>
          <p:nvPr/>
        </p:nvSpPr>
        <p:spPr>
          <a:xfrm>
            <a:off x="351720" y="609480"/>
            <a:ext cx="8651160" cy="5714640"/>
          </a:xfrm>
          <a:prstGeom prst="rect">
            <a:avLst/>
          </a:prstGeom>
          <a:noFill/>
          <a:ln>
            <a:noFill/>
          </a:ln>
        </p:spPr>
        <p:txBody>
          <a:bodyPr/>
          <a:p>
            <a:pPr marL="343080" indent="-342720">
              <a:lnSpc>
                <a:spcPct val="100000"/>
              </a:lnSpc>
              <a:spcBef>
                <a:spcPts val="641"/>
              </a:spcBef>
            </a:pPr>
            <a:r>
              <a:rPr b="0" lang="en-US" sz="3200" spc="-1" strike="noStrike">
                <a:solidFill>
                  <a:srgbClr val="000000"/>
                </a:solidFill>
                <a:latin typeface="Calibri"/>
              </a:rPr>
              <a:t>A Compiler program translates the whole program into a machine code version that can be run without the compiler being present.  </a:t>
            </a: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p:txBody>
      </p:sp>
      <p:sp>
        <p:nvSpPr>
          <p:cNvPr id="203" name="TextShape 3"/>
          <p:cNvSpPr txBox="1"/>
          <p:nvPr/>
        </p:nvSpPr>
        <p:spPr>
          <a:xfrm>
            <a:off x="3124080" y="6356520"/>
            <a:ext cx="2895120" cy="364680"/>
          </a:xfrm>
          <a:prstGeom prst="rect">
            <a:avLst/>
          </a:prstGeom>
          <a:noFill/>
          <a:ln>
            <a:noFill/>
          </a:ln>
        </p:spPr>
        <p:txBody>
          <a:bodyPr anchor="ctr"/>
          <a:p>
            <a:endParaRPr b="0" lang="en-IN" sz="2400" spc="-1" strike="noStrike">
              <a:latin typeface="Times New Roman"/>
            </a:endParaRPr>
          </a:p>
        </p:txBody>
      </p:sp>
      <p:sp>
        <p:nvSpPr>
          <p:cNvPr id="204" name="TextShape 4"/>
          <p:cNvSpPr txBox="1"/>
          <p:nvPr/>
        </p:nvSpPr>
        <p:spPr>
          <a:xfrm>
            <a:off x="6553080" y="6356520"/>
            <a:ext cx="2133360" cy="364680"/>
          </a:xfrm>
          <a:prstGeom prst="rect">
            <a:avLst/>
          </a:prstGeom>
          <a:noFill/>
          <a:ln>
            <a:noFill/>
          </a:ln>
        </p:spPr>
        <p:txBody>
          <a:bodyPr anchor="ctr"/>
          <a:p>
            <a:pPr algn="r">
              <a:lnSpc>
                <a:spcPct val="100000"/>
              </a:lnSpc>
            </a:pPr>
            <a:fld id="{1D548AAA-DFF2-48D3-A28D-E812F7E79CE8}" type="slidenum">
              <a:rPr b="0" lang="en-IN" sz="1200" spc="-1" strike="noStrike">
                <a:solidFill>
                  <a:srgbClr val="8b8b8b"/>
                </a:solidFill>
                <a:latin typeface="Times New Roman"/>
              </a:rPr>
              <a:t>&lt;number&gt;</a:t>
            </a:fld>
            <a:endParaRPr b="0" lang="en-IN" sz="1200" spc="-1" strike="noStrike">
              <a:latin typeface="Times New Roman"/>
            </a:endParaRPr>
          </a:p>
        </p:txBody>
      </p:sp>
      <p:graphicFrame>
        <p:nvGraphicFramePr>
          <p:cNvPr id="205" name="Object 5"/>
          <p:cNvGraphicFramePr/>
          <p:nvPr/>
        </p:nvGraphicFramePr>
        <p:xfrm>
          <a:off x="281520" y="2143080"/>
          <a:ext cx="3361680" cy="4409640"/>
        </p:xfrm>
        <a:graphic>
          <a:graphicData uri="http://schemas.openxmlformats.org/presentationml/2006/ole">
            <p:oleObj progId="PBrush" r:id="rId1" spid="">
              <p:embed/>
              <p:pic>
                <p:nvPicPr>
                  <p:cNvPr id="206" name="Object 2" descr=""/>
                  <p:cNvPicPr/>
                  <p:nvPr/>
                </p:nvPicPr>
                <p:blipFill>
                  <a:blip r:embed="rId2"/>
                  <a:stretch/>
                </p:blipFill>
                <p:spPr>
                  <a:xfrm>
                    <a:off x="281520" y="2143080"/>
                    <a:ext cx="3361680" cy="4409640"/>
                  </a:xfrm>
                  <a:prstGeom prst="rect">
                    <a:avLst/>
                  </a:prstGeom>
                  <a:ln>
                    <a:noFill/>
                  </a:ln>
                </p:spPr>
              </p:pic>
            </p:oleObj>
          </a:graphicData>
        </a:graphic>
      </p:graphicFrame>
      <p:sp>
        <p:nvSpPr>
          <p:cNvPr id="207" name="CustomShape 6"/>
          <p:cNvSpPr/>
          <p:nvPr/>
        </p:nvSpPr>
        <p:spPr>
          <a:xfrm>
            <a:off x="4361040" y="2514600"/>
            <a:ext cx="4219920" cy="2238840"/>
          </a:xfrm>
          <a:prstGeom prst="rect">
            <a:avLst/>
          </a:prstGeom>
          <a:noFill/>
          <a:ln w="9360">
            <a:noFill/>
          </a:ln>
        </p:spPr>
        <p:style>
          <a:lnRef idx="0"/>
          <a:fillRef idx="0"/>
          <a:effectRef idx="0"/>
          <a:fontRef idx="minor"/>
        </p:style>
        <p:txBody>
          <a:bodyPr lIns="90000" rIns="90000" tIns="45000" bIns="45000"/>
          <a:p>
            <a:pPr>
              <a:lnSpc>
                <a:spcPct val="100000"/>
              </a:lnSpc>
              <a:spcBef>
                <a:spcPts val="901"/>
              </a:spcBef>
            </a:pPr>
            <a:r>
              <a:rPr b="0" i="1" lang="en-IN" sz="1800" spc="-1" strike="noStrike">
                <a:solidFill>
                  <a:srgbClr val="ff0000"/>
                </a:solidFill>
                <a:latin typeface="Calibri"/>
              </a:rPr>
              <a:t>Advantage:</a:t>
            </a:r>
            <a:r>
              <a:rPr b="0" i="1" lang="en-IN" sz="1800" spc="-1" strike="noStrike">
                <a:solidFill>
                  <a:srgbClr val="000000"/>
                </a:solidFill>
                <a:latin typeface="Calibri"/>
              </a:rPr>
              <a:t> </a:t>
            </a:r>
            <a:r>
              <a:rPr b="0" lang="en-IN" sz="1800" spc="-1" strike="noStrike">
                <a:solidFill>
                  <a:srgbClr val="000000"/>
                </a:solidFill>
                <a:latin typeface="Calibri"/>
              </a:rPr>
              <a:t>program runs fast as already in machine code, translator program only needed at the time of compiling</a:t>
            </a:r>
            <a:endParaRPr b="0" lang="en-IN" sz="1800" spc="-1" strike="noStrike">
              <a:latin typeface="Arial"/>
            </a:endParaRPr>
          </a:p>
          <a:p>
            <a:pPr>
              <a:lnSpc>
                <a:spcPct val="100000"/>
              </a:lnSpc>
              <a:spcBef>
                <a:spcPts val="901"/>
              </a:spcBef>
            </a:pPr>
            <a:endParaRPr b="0" lang="en-IN" sz="1800" spc="-1" strike="noStrike">
              <a:latin typeface="Arial"/>
            </a:endParaRPr>
          </a:p>
          <a:p>
            <a:pPr>
              <a:lnSpc>
                <a:spcPct val="100000"/>
              </a:lnSpc>
              <a:spcBef>
                <a:spcPts val="901"/>
              </a:spcBef>
            </a:pPr>
            <a:r>
              <a:rPr b="0" i="1" lang="en-IN" sz="1800" spc="-1" strike="noStrike">
                <a:solidFill>
                  <a:srgbClr val="ff0000"/>
                </a:solidFill>
                <a:latin typeface="Calibri"/>
              </a:rPr>
              <a:t>Disadvantage:</a:t>
            </a:r>
            <a:r>
              <a:rPr b="0" lang="en-IN" sz="1800" spc="-1" strike="noStrike">
                <a:solidFill>
                  <a:srgbClr val="000000"/>
                </a:solidFill>
                <a:latin typeface="Calibri"/>
              </a:rPr>
              <a:t> slow to compile as whole program translated</a:t>
            </a:r>
            <a:endParaRPr b="0" lang="en-IN" sz="18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510120" y="642960"/>
            <a:ext cx="8204760" cy="928440"/>
          </a:xfrm>
          <a:prstGeom prst="rect">
            <a:avLst/>
          </a:prstGeom>
          <a:gradFill rotWithShape="0">
            <a:gsLst>
              <a:gs pos="0">
                <a:srgbClr val="ffc1be"/>
              </a:gs>
              <a:gs pos="100000">
                <a:srgbClr val="ffe5e5"/>
              </a:gs>
            </a:gsLst>
            <a:lin ang="16200000"/>
          </a:gradFill>
          <a:ln w="9360">
            <a:solidFill>
              <a:srgbClr val="be4b48"/>
            </a:solidFill>
            <a:round/>
          </a:ln>
        </p:spPr>
        <p:txBody>
          <a:bodyPr anchor="ctr">
            <a:normAutofit/>
          </a:bodyPr>
          <a:p>
            <a:pPr algn="ctr">
              <a:lnSpc>
                <a:spcPct val="100000"/>
              </a:lnSpc>
            </a:pPr>
            <a:br/>
            <a:r>
              <a:rPr b="0" lang="en-US" sz="4400" spc="-1" strike="noStrike">
                <a:solidFill>
                  <a:srgbClr val="000000"/>
                </a:solidFill>
                <a:latin typeface="Calibri"/>
              </a:rPr>
              <a:t>Context of a Compiler</a:t>
            </a:r>
            <a:br/>
            <a:endParaRPr b="0" lang="en-US" sz="4400" spc="-1" strike="noStrike">
              <a:solidFill>
                <a:srgbClr val="000000"/>
              </a:solidFill>
              <a:latin typeface="Calibri"/>
            </a:endParaRPr>
          </a:p>
        </p:txBody>
      </p:sp>
      <p:sp>
        <p:nvSpPr>
          <p:cNvPr id="209" name="TextShape 2"/>
          <p:cNvSpPr txBox="1"/>
          <p:nvPr/>
        </p:nvSpPr>
        <p:spPr>
          <a:xfrm>
            <a:off x="384840" y="2066040"/>
            <a:ext cx="4705200" cy="4577400"/>
          </a:xfrm>
          <a:prstGeom prst="rect">
            <a:avLst/>
          </a:prstGeom>
          <a:gradFill rotWithShape="0">
            <a:gsLst>
              <a:gs pos="0">
                <a:srgbClr val="d9caee"/>
              </a:gs>
              <a:gs pos="100000">
                <a:srgbClr val="f1eaf8"/>
              </a:gs>
            </a:gsLst>
            <a:lin ang="16200000"/>
          </a:gradFill>
          <a:ln w="9360">
            <a:solidFill>
              <a:srgbClr val="7d5fa0"/>
            </a:solidFill>
            <a:round/>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Times New Roman"/>
              </a:rPr>
              <a:t>The programs which assist the compiler to convert a skeletal source code into executable form make the context of a compiler and is as follows:</a:t>
            </a:r>
            <a:endParaRPr b="0" lang="en-US" sz="3200" spc="-1" strike="noStrike">
              <a:solidFill>
                <a:srgbClr val="000000"/>
              </a:solidFill>
              <a:latin typeface="Calibri"/>
            </a:endParaRPr>
          </a:p>
          <a:p>
            <a:pPr marL="343080" indent="-342720" algn="just">
              <a:lnSpc>
                <a:spcPct val="100000"/>
              </a:lnSpc>
              <a:buClr>
                <a:srgbClr val="000000"/>
              </a:buClr>
              <a:buFont typeface="Arial"/>
              <a:buChar char="•"/>
            </a:pPr>
            <a:r>
              <a:rPr b="1" lang="en-US" sz="3200" spc="-1" strike="noStrike">
                <a:solidFill>
                  <a:srgbClr val="000000"/>
                </a:solidFill>
                <a:latin typeface="Times New Roman"/>
              </a:rPr>
              <a:t>Preprocessor:</a:t>
            </a:r>
            <a:endParaRPr b="0" lang="en-US" sz="3200" spc="-1" strike="noStrike">
              <a:solidFill>
                <a:srgbClr val="000000"/>
              </a:solidFill>
              <a:latin typeface="Calibri"/>
            </a:endParaRPr>
          </a:p>
          <a:p>
            <a:pPr marL="343080" indent="-342720" algn="just">
              <a:lnSpc>
                <a:spcPct val="100000"/>
              </a:lnSpc>
            </a:pPr>
            <a:r>
              <a:rPr b="0" lang="en-US" sz="3200" spc="-1" strike="noStrike">
                <a:solidFill>
                  <a:srgbClr val="000000"/>
                </a:solidFill>
                <a:latin typeface="Times New Roman"/>
              </a:rPr>
              <a:t>    </a:t>
            </a:r>
            <a:r>
              <a:rPr b="0" lang="en-US" sz="3200" spc="-1" strike="noStrike">
                <a:solidFill>
                  <a:srgbClr val="000000"/>
                </a:solidFill>
                <a:latin typeface="Times New Roman"/>
              </a:rPr>
              <a:t>The preprocessor scans the source code and includes the header files which </a:t>
            </a:r>
            <a:br/>
            <a:r>
              <a:rPr b="0" lang="en-US" sz="3200" spc="-1" strike="noStrike">
                <a:solidFill>
                  <a:srgbClr val="000000"/>
                </a:solidFill>
                <a:latin typeface="Times New Roman"/>
              </a:rPr>
              <a:t>    contain relevant information for various functions.</a:t>
            </a:r>
            <a:endParaRPr b="0" lang="en-US" sz="3200" spc="-1" strike="noStrike">
              <a:solidFill>
                <a:srgbClr val="000000"/>
              </a:solidFill>
              <a:latin typeface="Calibri"/>
            </a:endParaRPr>
          </a:p>
          <a:p>
            <a:pPr marL="343080" indent="-342720" algn="just">
              <a:lnSpc>
                <a:spcPct val="100000"/>
              </a:lnSpc>
              <a:buClr>
                <a:srgbClr val="000000"/>
              </a:buClr>
              <a:buFont typeface="Arial"/>
              <a:buChar char="•"/>
            </a:pPr>
            <a:r>
              <a:rPr b="1" lang="en-US" sz="3200" spc="-1" strike="noStrike">
                <a:solidFill>
                  <a:srgbClr val="000000"/>
                </a:solidFill>
                <a:latin typeface="Times New Roman"/>
              </a:rPr>
              <a:t> </a:t>
            </a:r>
            <a:r>
              <a:rPr b="1" lang="en-US" sz="3200" spc="-1" strike="noStrike">
                <a:solidFill>
                  <a:srgbClr val="000000"/>
                </a:solidFill>
                <a:latin typeface="Times New Roman"/>
              </a:rPr>
              <a:t>Compiler:</a:t>
            </a:r>
            <a:endParaRPr b="0" lang="en-US" sz="3200" spc="-1" strike="noStrike">
              <a:solidFill>
                <a:srgbClr val="000000"/>
              </a:solidFill>
              <a:latin typeface="Calibri"/>
            </a:endParaRPr>
          </a:p>
          <a:p>
            <a:pPr marL="343080" indent="-342720" algn="just">
              <a:lnSpc>
                <a:spcPct val="100000"/>
              </a:lnSpc>
            </a:pPr>
            <a:r>
              <a:rPr b="0" lang="en-US" sz="3200" spc="-1" strike="noStrike">
                <a:solidFill>
                  <a:srgbClr val="000000"/>
                </a:solidFill>
                <a:latin typeface="Times New Roman"/>
              </a:rPr>
              <a:t>    </a:t>
            </a:r>
            <a:r>
              <a:rPr b="0" lang="en-US" sz="3200" spc="-1" strike="noStrike">
                <a:solidFill>
                  <a:srgbClr val="000000"/>
                </a:solidFill>
                <a:latin typeface="Times New Roman"/>
              </a:rPr>
              <a:t>The compiler passes the source code through various phases and generates the target assembly code.</a:t>
            </a:r>
            <a:endParaRPr b="0" lang="en-US" sz="3200" spc="-1" strike="noStrike">
              <a:solidFill>
                <a:srgbClr val="000000"/>
              </a:solidFill>
              <a:latin typeface="Calibri"/>
            </a:endParaRPr>
          </a:p>
          <a:p>
            <a:pPr marL="343080" indent="-342720" algn="just">
              <a:lnSpc>
                <a:spcPct val="100000"/>
              </a:lnSpc>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210" name="TextShape 3"/>
          <p:cNvSpPr txBox="1"/>
          <p:nvPr/>
        </p:nvSpPr>
        <p:spPr>
          <a:xfrm>
            <a:off x="6553080" y="6356520"/>
            <a:ext cx="2133360" cy="364680"/>
          </a:xfrm>
          <a:prstGeom prst="rect">
            <a:avLst/>
          </a:prstGeom>
          <a:noFill/>
          <a:ln>
            <a:noFill/>
          </a:ln>
        </p:spPr>
        <p:txBody>
          <a:bodyPr anchor="ctr"/>
          <a:p>
            <a:pPr algn="r">
              <a:lnSpc>
                <a:spcPct val="100000"/>
              </a:lnSpc>
            </a:pPr>
            <a:fld id="{764C8F3B-CF24-412C-8D62-3158D9535766}" type="slidenum">
              <a:rPr b="0" lang="en-IN" sz="1200" spc="-1" strike="noStrike">
                <a:solidFill>
                  <a:srgbClr val="8b8b8b"/>
                </a:solidFill>
                <a:latin typeface="Calibri"/>
              </a:rPr>
              <a:t>&lt;number&gt;</a:t>
            </a:fld>
            <a:endParaRPr b="0" lang="en-IN" sz="1200" spc="-1" strike="noStrike">
              <a:latin typeface="Times New Roman"/>
            </a:endParaRPr>
          </a:p>
        </p:txBody>
      </p:sp>
      <p:pic>
        <p:nvPicPr>
          <p:cNvPr id="211" name="Picture 13" descr=""/>
          <p:cNvPicPr/>
          <p:nvPr/>
        </p:nvPicPr>
        <p:blipFill>
          <a:blip r:embed="rId1"/>
          <a:stretch/>
        </p:blipFill>
        <p:spPr>
          <a:xfrm>
            <a:off x="5216040" y="2066040"/>
            <a:ext cx="3750120" cy="4682160"/>
          </a:xfrm>
          <a:prstGeom prst="rect">
            <a:avLst/>
          </a:prstGeom>
          <a:ln>
            <a:solidFill>
              <a:srgbClr val="98b855"/>
            </a:solidFill>
            <a:round/>
          </a:ln>
          <a:effectLst>
            <a:outerShdw blurRad="40000" dir="5400000" dist="20000" rotWithShape="0">
              <a:srgbClr val="000000">
                <a:alpha val="38000"/>
              </a:srgbClr>
            </a:outerShdw>
          </a:effectLst>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457200" y="2571840"/>
            <a:ext cx="8229240" cy="71388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1" lang="en-US" sz="4400" spc="-1" strike="noStrike">
                <a:solidFill>
                  <a:srgbClr val="000000"/>
                </a:solidFill>
                <a:latin typeface="Calibri"/>
              </a:rPr>
              <a:t>Phases Of Compiler</a:t>
            </a:r>
            <a:endParaRPr b="0" lang="en-US" sz="4400" spc="-1" strike="noStrike">
              <a:solidFill>
                <a:srgbClr val="000000"/>
              </a:solidFill>
              <a:latin typeface="Calibri"/>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6553080" y="6356520"/>
            <a:ext cx="2133360" cy="364680"/>
          </a:xfrm>
          <a:prstGeom prst="rect">
            <a:avLst/>
          </a:prstGeom>
          <a:noFill/>
          <a:ln>
            <a:noFill/>
          </a:ln>
        </p:spPr>
        <p:txBody>
          <a:bodyPr anchor="ctr"/>
          <a:p>
            <a:pPr algn="r">
              <a:lnSpc>
                <a:spcPct val="100000"/>
              </a:lnSpc>
            </a:pPr>
            <a:fld id="{3E3BC066-B764-47D4-A759-E4B47178A502}" type="slidenum">
              <a:rPr b="0" lang="en-IN" sz="1200" spc="-1" strike="noStrike">
                <a:solidFill>
                  <a:srgbClr val="8b8b8b"/>
                </a:solidFill>
                <a:latin typeface="Calibri"/>
              </a:rPr>
              <a:t>&lt;number&gt;</a:t>
            </a:fld>
            <a:endParaRPr b="0" lang="en-IN" sz="1200" spc="-1" strike="noStrike">
              <a:latin typeface="Times New Roman"/>
            </a:endParaRPr>
          </a:p>
        </p:txBody>
      </p:sp>
      <p:pic>
        <p:nvPicPr>
          <p:cNvPr id="214" name="Picture 17" descr=""/>
          <p:cNvPicPr/>
          <p:nvPr/>
        </p:nvPicPr>
        <p:blipFill>
          <a:blip r:embed="rId1"/>
          <a:stretch/>
        </p:blipFill>
        <p:spPr>
          <a:xfrm>
            <a:off x="550440" y="214200"/>
            <a:ext cx="8021520" cy="6289200"/>
          </a:xfrm>
          <a:prstGeom prst="rect">
            <a:avLst/>
          </a:prstGeom>
          <a:ln>
            <a:solidFill>
              <a:srgbClr val="7d5fa0"/>
            </a:solidFill>
            <a:round/>
          </a:ln>
          <a:effectLst>
            <a:outerShdw blurRad="40000" dir="5400000" dist="20000" rotWithShape="0">
              <a:srgbClr val="000000">
                <a:alpha val="38000"/>
              </a:srgbClr>
            </a:outerShdw>
          </a:effectLst>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893</TotalTime>
  <Application>LibreOffice/6.0.3.2$Linux_X86_64 LibreOffice_project/00m0$Build-2</Application>
  <Words>2331</Words>
  <Paragraphs>411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2017-08-28T09:29:52Z</dcterms:created>
  <dc:creator>sangi</dc:creator>
  <dc:description/>
  <dc:language>en-IN</dc:language>
  <cp:lastModifiedBy>sangi</cp:lastModifiedBy>
  <dcterms:modified xsi:type="dcterms:W3CDTF">2017-09-10T11:35:32Z</dcterms:modified>
  <cp:revision>9</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2</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55</vt:i4>
  </property>
</Properties>
</file>