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19.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07"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208"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209"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210"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211" name="PlaceHolder 6"/>
          <p:cNvSpPr>
            <a:spLocks noGrp="1"/>
          </p:cNvSpPr>
          <p:nvPr>
            <p:ph type="sldNum"/>
          </p:nvPr>
        </p:nvSpPr>
        <p:spPr>
          <a:xfrm>
            <a:off x="4278960" y="10157400"/>
            <a:ext cx="3280680" cy="534240"/>
          </a:xfrm>
          <a:prstGeom prst="rect">
            <a:avLst/>
          </a:prstGeom>
        </p:spPr>
        <p:txBody>
          <a:bodyPr lIns="0" rIns="0" tIns="0" bIns="0" anchor="b"/>
          <a:p>
            <a:pPr algn="r"/>
            <a:fld id="{BDC74760-7BB3-4A96-9765-790921352D2F}"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hyperlink" Target="http://www.cplusplus.com/doc/tutorial/preprocessor/" TargetMode="External"/><Relationship Id="rId2" Type="http://schemas.openxmlformats.org/officeDocument/2006/relationships/hyperlink" Target="http://www.cplusplus.com/doc/tutorial/preprocessor/" TargetMode="External"/><Relationship Id="rId3" Type="http://schemas.openxmlformats.org/officeDocument/2006/relationships/slide" Target="../slides/slide20.xml"/><Relationship Id="rId4"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1143000" y="685800"/>
            <a:ext cx="4571640" cy="3428640"/>
          </a:xfrm>
          <a:prstGeom prst="rect">
            <a:avLst/>
          </a:prstGeom>
        </p:spPr>
      </p:sp>
      <p:sp>
        <p:nvSpPr>
          <p:cNvPr id="338"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1" lang="en-IN" sz="2000" spc="-1" strike="noStrike">
                <a:latin typeface="Arial"/>
              </a:rPr>
              <a:t>Security &amp;  Integrity:</a:t>
            </a:r>
            <a:endParaRPr b="0" lang="en-IN" sz="2000" spc="-1" strike="noStrike">
              <a:latin typeface="Arial"/>
            </a:endParaRPr>
          </a:p>
          <a:p>
            <a:pPr marL="216000" indent="-216000">
              <a:lnSpc>
                <a:spcPct val="100000"/>
              </a:lnSpc>
              <a:buClr>
                <a:srgbClr val="000000"/>
              </a:buClr>
              <a:buFont typeface="Wingdings" charset="2"/>
              <a:buChar char=""/>
            </a:pPr>
            <a:r>
              <a:rPr b="0" lang="en-IN" sz="2000" spc="-1" strike="noStrike">
                <a:latin typeface="Arial"/>
              </a:rPr>
              <a:t>Protection of data against unsauthorized disclosure, transfer, modification or destruction</a:t>
            </a:r>
            <a:endParaRPr b="0" lang="en-IN" sz="2000" spc="-1" strike="noStrike">
              <a:latin typeface="Arial"/>
            </a:endParaRPr>
          </a:p>
          <a:p>
            <a:pPr marL="216000" indent="-216000">
              <a:lnSpc>
                <a:spcPct val="100000"/>
              </a:lnSpc>
              <a:buClr>
                <a:srgbClr val="000000"/>
              </a:buClr>
              <a:buFont typeface="Wingdings" charset="2"/>
              <a:buChar char=""/>
            </a:pPr>
            <a:r>
              <a:rPr b="0" lang="en-IN" sz="2000" spc="-1" strike="noStrike">
                <a:latin typeface="Arial"/>
              </a:rPr>
              <a:t>Systems programmer installs and maintains the security system</a:t>
            </a:r>
            <a:endParaRPr b="0" lang="en-IN" sz="2000" spc="-1" strike="noStrike">
              <a:latin typeface="Arial"/>
            </a:endParaRPr>
          </a:p>
          <a:p>
            <a:pPr>
              <a:lnSpc>
                <a:spcPct val="100000"/>
              </a:lnSpc>
              <a:buClr>
                <a:srgbClr val="000000"/>
              </a:buClr>
              <a:buFont typeface="Wingdings" charset="2"/>
              <a:buChar char=""/>
            </a:pPr>
            <a:r>
              <a:rPr b="0" lang="en-IN" sz="2000" spc="-1" strike="noStrike">
                <a:latin typeface="Arial"/>
              </a:rPr>
              <a:t>Unauthorized software must not be able to access authorized states</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200" spc="-1" strike="noStrike">
                <a:latin typeface="Arial"/>
              </a:rPr>
              <a:t>Workload Manager</a:t>
            </a:r>
            <a:endParaRPr b="0" lang="en-IN" sz="1200" spc="-1" strike="noStrike">
              <a:latin typeface="Arial"/>
            </a:endParaRPr>
          </a:p>
          <a:p>
            <a:pPr>
              <a:lnSpc>
                <a:spcPct val="100000"/>
              </a:lnSpc>
            </a:pPr>
            <a:r>
              <a:rPr b="0" lang="en-IN" sz="2000" spc="-1" strike="noStrike">
                <a:latin typeface="Arial"/>
              </a:rPr>
              <a:t>Workload manager (WLM) is an address space which manages the tasks running on the system</a:t>
            </a:r>
            <a:endParaRPr b="0" lang="en-IN" sz="2000" spc="-1" strike="noStrike">
              <a:latin typeface="Arial"/>
            </a:endParaRPr>
          </a:p>
          <a:p>
            <a:pPr>
              <a:lnSpc>
                <a:spcPct val="100000"/>
              </a:lnSpc>
            </a:pPr>
            <a:r>
              <a:rPr b="0" lang="en-IN" sz="2000" spc="-1" strike="noStrike">
                <a:latin typeface="Arial"/>
              </a:rPr>
              <a:t>Uses an installation-defined policy to determine relative priority of competing workloads</a:t>
            </a:r>
            <a:endParaRPr b="0" lang="en-IN" sz="2000" spc="-1" strike="noStrike">
              <a:latin typeface="Arial"/>
            </a:endParaRPr>
          </a:p>
          <a:p>
            <a:pPr>
              <a:lnSpc>
                <a:spcPct val="100000"/>
              </a:lnSpc>
            </a:pPr>
            <a:r>
              <a:rPr b="0" lang="en-IN" sz="2000" spc="-1" strike="noStrike">
                <a:latin typeface="Arial"/>
              </a:rPr>
              <a:t>WLM can also be used to manage hardware resources</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
        <p:nvSpPr>
          <p:cNvPr id="339" name="TextShape 3"/>
          <p:cNvSpPr txBox="1"/>
          <p:nvPr/>
        </p:nvSpPr>
        <p:spPr>
          <a:xfrm>
            <a:off x="3884760" y="8685360"/>
            <a:ext cx="2971440" cy="456840"/>
          </a:xfrm>
          <a:prstGeom prst="rect">
            <a:avLst/>
          </a:prstGeom>
          <a:noFill/>
          <a:ln>
            <a:noFill/>
          </a:ln>
        </p:spPr>
        <p:txBody>
          <a:bodyPr anchor="b"/>
          <a:p>
            <a:pPr algn="r">
              <a:lnSpc>
                <a:spcPct val="100000"/>
              </a:lnSpc>
            </a:pPr>
            <a:fld id="{EBD7FF93-339D-4AE1-8A4F-B5263ABB1557}"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3884760" y="8685360"/>
            <a:ext cx="2971440" cy="456840"/>
          </a:xfrm>
          <a:prstGeom prst="rect">
            <a:avLst/>
          </a:prstGeom>
          <a:noFill/>
          <a:ln>
            <a:noFill/>
          </a:ln>
        </p:spPr>
        <p:txBody>
          <a:bodyPr anchor="b"/>
          <a:p>
            <a:pPr algn="r">
              <a:lnSpc>
                <a:spcPct val="100000"/>
              </a:lnSpc>
            </a:pPr>
            <a:fld id="{A45500F7-4F0B-4F92-B467-A6F4BC46C331}"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41" name="PlaceHolder 2"/>
          <p:cNvSpPr>
            <a:spLocks noGrp="1"/>
          </p:cNvSpPr>
          <p:nvPr>
            <p:ph type="sldImg"/>
          </p:nvPr>
        </p:nvSpPr>
        <p:spPr>
          <a:xfrm>
            <a:off x="1371600" y="763560"/>
            <a:ext cx="5028840" cy="3771720"/>
          </a:xfrm>
          <a:prstGeom prst="rect">
            <a:avLst/>
          </a:prstGeom>
        </p:spPr>
      </p:sp>
      <p:sp>
        <p:nvSpPr>
          <p:cNvPr id="342" name="PlaceHolder 3"/>
          <p:cNvSpPr>
            <a:spLocks noGrp="1"/>
          </p:cNvSpPr>
          <p:nvPr>
            <p:ph type="body"/>
          </p:nvPr>
        </p:nvSpPr>
        <p:spPr>
          <a:xfrm>
            <a:off x="777960" y="4776840"/>
            <a:ext cx="6217920" cy="4525560"/>
          </a:xfrm>
          <a:prstGeom prst="rect">
            <a:avLst/>
          </a:prstGeom>
        </p:spPr>
        <p:txBody>
          <a:bodyPr anchor="ctr"/>
          <a:p>
            <a:pPr marL="216000" indent="-216000">
              <a:lnSpc>
                <a:spcPct val="100000"/>
              </a:lnSpc>
            </a:pPr>
            <a:r>
              <a:rPr b="0" lang="en-IN" sz="1200" spc="-1" strike="noStrike">
                <a:latin typeface="Arial"/>
              </a:rPr>
              <a:t>Application software are the software that are designed to satisfy a particular need of a particular environment. </a:t>
            </a:r>
            <a:endParaRPr b="0" lang="en-IN" sz="1200" spc="-1" strike="noStrike">
              <a:latin typeface="Arial"/>
            </a:endParaRPr>
          </a:p>
          <a:p>
            <a:pPr marL="216000" indent="-216000">
              <a:lnSpc>
                <a:spcPct val="100000"/>
              </a:lnSpc>
            </a:pPr>
            <a:r>
              <a:rPr b="0" lang="en-IN" sz="1200" spc="-1" strike="noStrike">
                <a:latin typeface="Arial"/>
              </a:rPr>
              <a:t>All software prepared by us in the computer lab.</a:t>
            </a:r>
            <a:endParaRPr b="0" lang="en-IN" sz="1200" spc="-1" strike="noStrike">
              <a:latin typeface="Arial"/>
            </a:endParaRPr>
          </a:p>
          <a:p>
            <a:pPr marL="216000" indent="-216000">
              <a:lnSpc>
                <a:spcPct val="100000"/>
              </a:lnSpc>
            </a:pPr>
            <a:r>
              <a:rPr b="0" lang="en-IN" sz="1200" spc="-1" strike="noStrike">
                <a:latin typeface="Arial"/>
              </a:rPr>
              <a:t> </a:t>
            </a:r>
            <a:r>
              <a:rPr b="0" lang="en-IN" sz="1200" spc="-1" strike="noStrike">
                <a:latin typeface="Arial"/>
              </a:rPr>
              <a:t>Examples of application software are-student record software, railway reservation software, income tax software, word processors etc.</a:t>
            </a:r>
            <a:endParaRPr b="0" lang="en-IN" sz="1200" spc="-1" strike="noStrike">
              <a:latin typeface="Arial"/>
            </a:endParaRPr>
          </a:p>
          <a:p>
            <a:pPr marL="216000" indent="-216000">
              <a:lnSpc>
                <a:spcPct val="100000"/>
              </a:lnSpc>
            </a:pPr>
            <a:r>
              <a:rPr b="0" lang="en-IN" sz="1200" spc="-1" strike="noStrike">
                <a:latin typeface="Arial"/>
              </a:rPr>
              <a:t>Examples include enterprise software, accounting software, office suites, graphics software and media players.</a:t>
            </a:r>
            <a:endParaRPr b="0" lang="en-IN" sz="1200" spc="-1" strike="noStrike">
              <a:latin typeface="Arial"/>
            </a:endParaRPr>
          </a:p>
          <a:p>
            <a:pPr marL="216000" indent="-216000">
              <a:lnSpc>
                <a:spcPct val="100000"/>
              </a:lnSpc>
            </a:pPr>
            <a:endParaRPr b="0" lang="en-IN"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1143000" y="685800"/>
            <a:ext cx="4571640" cy="3428640"/>
          </a:xfrm>
          <a:prstGeom prst="rect">
            <a:avLst/>
          </a:prstGeom>
        </p:spPr>
      </p:sp>
      <p:sp>
        <p:nvSpPr>
          <p:cNvPr id="344"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People use </a:t>
            </a:r>
            <a:r>
              <a:rPr b="1" lang="en-IN" sz="1200" spc="-1" strike="noStrike">
                <a:solidFill>
                  <a:srgbClr val="000000"/>
                </a:solidFill>
                <a:latin typeface="+mn-lt"/>
                <a:ea typeface="+mn-ea"/>
              </a:rPr>
              <a:t>productivity software</a:t>
            </a:r>
            <a:r>
              <a:rPr b="0" lang="en-IN" sz="1200" spc="-1" strike="noStrike">
                <a:solidFill>
                  <a:srgbClr val="000000"/>
                </a:solidFill>
                <a:latin typeface="+mn-lt"/>
                <a:ea typeface="+mn-ea"/>
              </a:rPr>
              <a:t> to become more effective and efficient while performing daily activities. </a:t>
            </a:r>
            <a:r>
              <a:rPr b="1" lang="en-IN" sz="1200" spc="-1" strike="noStrike">
                <a:solidFill>
                  <a:srgbClr val="000000"/>
                </a:solidFill>
                <a:latin typeface="+mn-lt"/>
                <a:ea typeface="+mn-ea"/>
              </a:rPr>
              <a:t>Word processing</a:t>
            </a:r>
            <a:r>
              <a:rPr b="0" lang="en-IN" sz="1200" spc="-1" strike="noStrike">
                <a:solidFill>
                  <a:srgbClr val="000000"/>
                </a:solidFill>
                <a:latin typeface="+mn-lt"/>
                <a:ea typeface="+mn-ea"/>
              </a:rPr>
              <a:t> software allows users to create and manipulate documents that contain text and graphics. With word processing software, you can insert </a:t>
            </a:r>
            <a:r>
              <a:rPr b="1" lang="en-IN" sz="1200" spc="-1" strike="noStrike">
                <a:solidFill>
                  <a:srgbClr val="000000"/>
                </a:solidFill>
                <a:latin typeface="+mn-lt"/>
                <a:ea typeface="+mn-ea"/>
              </a:rPr>
              <a:t>clip art</a:t>
            </a:r>
            <a:r>
              <a:rPr b="0" lang="en-IN" sz="1200" spc="-1" strike="noStrike">
                <a:solidFill>
                  <a:srgbClr val="000000"/>
                </a:solidFill>
                <a:latin typeface="+mn-lt"/>
                <a:ea typeface="+mn-ea"/>
              </a:rPr>
              <a:t> into a document; change </a:t>
            </a:r>
            <a:r>
              <a:rPr b="1" lang="en-IN" sz="1200" spc="-1" strike="noStrike">
                <a:solidFill>
                  <a:srgbClr val="000000"/>
                </a:solidFill>
                <a:latin typeface="+mn-lt"/>
                <a:ea typeface="+mn-ea"/>
              </a:rPr>
              <a:t>margins</a:t>
            </a:r>
            <a:r>
              <a:rPr b="0" lang="en-IN" sz="1200" spc="-1" strike="noStrike">
                <a:solidFill>
                  <a:srgbClr val="000000"/>
                </a:solidFill>
                <a:latin typeface="+mn-lt"/>
                <a:ea typeface="+mn-ea"/>
              </a:rPr>
              <a:t>; </a:t>
            </a:r>
            <a:r>
              <a:rPr b="1" lang="en-IN" sz="1200" spc="-1" strike="noStrike">
                <a:solidFill>
                  <a:srgbClr val="000000"/>
                </a:solidFill>
                <a:latin typeface="+mn-lt"/>
                <a:ea typeface="+mn-ea"/>
              </a:rPr>
              <a:t>find</a:t>
            </a:r>
            <a:r>
              <a:rPr b="0" lang="en-IN" sz="1200" spc="-1" strike="noStrike">
                <a:solidFill>
                  <a:srgbClr val="000000"/>
                </a:solidFill>
                <a:latin typeface="+mn-lt"/>
                <a:ea typeface="+mn-ea"/>
              </a:rPr>
              <a:t> and </a:t>
            </a:r>
            <a:r>
              <a:rPr b="1" lang="en-IN" sz="1200" spc="-1" strike="noStrike">
                <a:solidFill>
                  <a:srgbClr val="000000"/>
                </a:solidFill>
                <a:latin typeface="+mn-lt"/>
                <a:ea typeface="+mn-ea"/>
              </a:rPr>
              <a:t>replace</a:t>
            </a:r>
            <a:r>
              <a:rPr b="0" lang="en-IN" sz="1200" spc="-1" strike="noStrike">
                <a:solidFill>
                  <a:srgbClr val="000000"/>
                </a:solidFill>
                <a:latin typeface="+mn-lt"/>
                <a:ea typeface="+mn-ea"/>
              </a:rPr>
              <a:t> text; use a </a:t>
            </a:r>
            <a:r>
              <a:rPr b="1" lang="en-IN" sz="1200" spc="-1" strike="noStrike">
                <a:solidFill>
                  <a:srgbClr val="000000"/>
                </a:solidFill>
                <a:latin typeface="+mn-lt"/>
                <a:ea typeface="+mn-ea"/>
              </a:rPr>
              <a:t>spelling checker</a:t>
            </a:r>
            <a:r>
              <a:rPr b="0" lang="en-IN" sz="1200" spc="-1" strike="noStrike">
                <a:solidFill>
                  <a:srgbClr val="000000"/>
                </a:solidFill>
                <a:latin typeface="+mn-lt"/>
                <a:ea typeface="+mn-ea"/>
              </a:rPr>
              <a:t> to check spelling; place a </a:t>
            </a:r>
            <a:r>
              <a:rPr b="1" lang="en-IN" sz="1200" spc="-1" strike="noStrike">
                <a:solidFill>
                  <a:srgbClr val="000000"/>
                </a:solidFill>
                <a:latin typeface="+mn-lt"/>
                <a:ea typeface="+mn-ea"/>
              </a:rPr>
              <a:t>header</a:t>
            </a:r>
            <a:r>
              <a:rPr b="0" lang="en-IN" sz="1200" spc="-1" strike="noStrike">
                <a:solidFill>
                  <a:srgbClr val="000000"/>
                </a:solidFill>
                <a:latin typeface="+mn-lt"/>
                <a:ea typeface="+mn-ea"/>
              </a:rPr>
              <a:t> and </a:t>
            </a:r>
            <a:r>
              <a:rPr b="1" lang="en-IN" sz="1200" spc="-1" strike="noStrike">
                <a:solidFill>
                  <a:srgbClr val="000000"/>
                </a:solidFill>
                <a:latin typeface="+mn-lt"/>
                <a:ea typeface="+mn-ea"/>
              </a:rPr>
              <a:t>footer</a:t>
            </a:r>
            <a:r>
              <a:rPr b="0" lang="en-IN" sz="1200" spc="-1" strike="noStrike">
                <a:solidFill>
                  <a:srgbClr val="000000"/>
                </a:solidFill>
                <a:latin typeface="+mn-lt"/>
                <a:ea typeface="+mn-ea"/>
              </a:rPr>
              <a:t> at the top and the bottom of a page; and vary </a:t>
            </a:r>
            <a:r>
              <a:rPr b="1" lang="en-IN" sz="1200" spc="-1" strike="noStrike">
                <a:solidFill>
                  <a:srgbClr val="000000"/>
                </a:solidFill>
                <a:latin typeface="+mn-lt"/>
                <a:ea typeface="+mn-ea"/>
              </a:rPr>
              <a:t>font</a:t>
            </a:r>
            <a:r>
              <a:rPr b="0" lang="en-IN" sz="1200" spc="-1" strike="noStrike">
                <a:solidFill>
                  <a:srgbClr val="000000"/>
                </a:solidFill>
                <a:latin typeface="+mn-lt"/>
                <a:ea typeface="+mn-ea"/>
              </a:rPr>
              <a:t> (character design), </a:t>
            </a:r>
            <a:r>
              <a:rPr b="1" lang="en-IN" sz="1200" spc="-1" strike="noStrike">
                <a:solidFill>
                  <a:srgbClr val="000000"/>
                </a:solidFill>
                <a:latin typeface="+mn-lt"/>
                <a:ea typeface="+mn-ea"/>
              </a:rPr>
              <a:t>font size</a:t>
            </a:r>
            <a:r>
              <a:rPr b="0" lang="en-IN" sz="1200" spc="-1" strike="noStrike">
                <a:solidFill>
                  <a:srgbClr val="000000"/>
                </a:solidFill>
                <a:latin typeface="+mn-lt"/>
                <a:ea typeface="+mn-ea"/>
              </a:rPr>
              <a:t> (character scale), and </a:t>
            </a:r>
            <a:r>
              <a:rPr b="1" lang="en-IN" sz="1200" spc="-1" strike="noStrike">
                <a:solidFill>
                  <a:srgbClr val="000000"/>
                </a:solidFill>
                <a:latin typeface="+mn-lt"/>
                <a:ea typeface="+mn-ea"/>
              </a:rPr>
              <a:t>font style</a:t>
            </a:r>
            <a:r>
              <a:rPr b="0" lang="en-IN" sz="1200" spc="-1" strike="noStrike">
                <a:solidFill>
                  <a:srgbClr val="000000"/>
                </a:solidFill>
                <a:latin typeface="+mn-lt"/>
                <a:ea typeface="+mn-ea"/>
              </a:rPr>
              <a:t> (character appearance).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With </a:t>
            </a:r>
            <a:r>
              <a:rPr b="1" lang="en-IN" sz="1200" spc="-1" strike="noStrike">
                <a:solidFill>
                  <a:srgbClr val="000000"/>
                </a:solidFill>
                <a:latin typeface="+mn-lt"/>
                <a:ea typeface="+mn-ea"/>
              </a:rPr>
              <a:t>spreadsheet</a:t>
            </a:r>
            <a:r>
              <a:rPr b="0" lang="en-IN" sz="1200" spc="-1" strike="noStrike">
                <a:solidFill>
                  <a:srgbClr val="000000"/>
                </a:solidFill>
                <a:latin typeface="+mn-lt"/>
                <a:ea typeface="+mn-ea"/>
              </a:rPr>
              <a:t> software, data is organized in rows and columns, which collectively are called a </a:t>
            </a:r>
            <a:r>
              <a:rPr b="1" lang="en-IN" sz="1200" spc="-1" strike="noStrike">
                <a:solidFill>
                  <a:srgbClr val="000000"/>
                </a:solidFill>
                <a:latin typeface="+mn-lt"/>
                <a:ea typeface="+mn-ea"/>
              </a:rPr>
              <a:t>worksheet</a:t>
            </a:r>
            <a:r>
              <a:rPr b="0" lang="en-IN" sz="1200" spc="-1" strike="noStrike">
                <a:solidFill>
                  <a:srgbClr val="000000"/>
                </a:solidFill>
                <a:latin typeface="+mn-lt"/>
                <a:ea typeface="+mn-ea"/>
              </a:rPr>
              <a:t>. The intersection of a row and column, called a </a:t>
            </a:r>
            <a:r>
              <a:rPr b="1" lang="en-IN" sz="1200" spc="-1" strike="noStrike">
                <a:solidFill>
                  <a:srgbClr val="000000"/>
                </a:solidFill>
                <a:latin typeface="+mn-lt"/>
                <a:ea typeface="+mn-ea"/>
              </a:rPr>
              <a:t>cell</a:t>
            </a:r>
            <a:r>
              <a:rPr b="0" lang="en-IN" sz="1200" spc="-1" strike="noStrike">
                <a:solidFill>
                  <a:srgbClr val="000000"/>
                </a:solidFill>
                <a:latin typeface="+mn-lt"/>
                <a:ea typeface="+mn-ea"/>
              </a:rPr>
              <a:t>, can contain a </a:t>
            </a:r>
            <a:r>
              <a:rPr b="1" lang="en-IN" sz="1200" spc="-1" strike="noStrike">
                <a:solidFill>
                  <a:srgbClr val="000000"/>
                </a:solidFill>
                <a:latin typeface="+mn-lt"/>
                <a:ea typeface="+mn-ea"/>
              </a:rPr>
              <a:t>label</a:t>
            </a:r>
            <a:r>
              <a:rPr b="0" lang="en-IN" sz="1200" spc="-1" strike="noStrike">
                <a:solidFill>
                  <a:srgbClr val="000000"/>
                </a:solidFill>
                <a:latin typeface="+mn-lt"/>
                <a:ea typeface="+mn-ea"/>
              </a:rPr>
              <a:t> (text), a </a:t>
            </a:r>
            <a:r>
              <a:rPr b="1" lang="en-IN" sz="1200" spc="-1" strike="noStrike">
                <a:solidFill>
                  <a:srgbClr val="000000"/>
                </a:solidFill>
                <a:latin typeface="+mn-lt"/>
                <a:ea typeface="+mn-ea"/>
              </a:rPr>
              <a:t>value</a:t>
            </a:r>
            <a:r>
              <a:rPr b="0" lang="en-IN" sz="1200" spc="-1" strike="noStrike">
                <a:solidFill>
                  <a:srgbClr val="000000"/>
                </a:solidFill>
                <a:latin typeface="+mn-lt"/>
                <a:ea typeface="+mn-ea"/>
              </a:rPr>
              <a:t>(number), or a </a:t>
            </a:r>
            <a:r>
              <a:rPr b="1" lang="en-IN" sz="1200" spc="-1" strike="noStrike">
                <a:solidFill>
                  <a:srgbClr val="000000"/>
                </a:solidFill>
                <a:latin typeface="+mn-lt"/>
                <a:ea typeface="+mn-ea"/>
              </a:rPr>
              <a:t>formula</a:t>
            </a:r>
            <a:r>
              <a:rPr b="0" lang="en-IN" sz="1200" spc="-1" strike="noStrike">
                <a:solidFill>
                  <a:srgbClr val="000000"/>
                </a:solidFill>
                <a:latin typeface="+mn-lt"/>
                <a:ea typeface="+mn-ea"/>
              </a:rPr>
              <a:t> or </a:t>
            </a:r>
            <a:r>
              <a:rPr b="1" lang="en-IN" sz="1200" spc="-1" strike="noStrike">
                <a:solidFill>
                  <a:srgbClr val="000000"/>
                </a:solidFill>
                <a:latin typeface="+mn-lt"/>
                <a:ea typeface="+mn-ea"/>
              </a:rPr>
              <a:t>function </a:t>
            </a:r>
            <a:r>
              <a:rPr b="0" lang="en-IN" sz="1200" spc="-1" strike="noStrike">
                <a:solidFill>
                  <a:srgbClr val="000000"/>
                </a:solidFill>
                <a:latin typeface="+mn-lt"/>
                <a:ea typeface="+mn-ea"/>
              </a:rPr>
              <a:t>that performs calculations on the data and displays the result.</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Database software</a:t>
            </a:r>
            <a:r>
              <a:rPr b="0" lang="en-IN" sz="1200" spc="-1" strike="noStrike">
                <a:solidFill>
                  <a:srgbClr val="000000"/>
                </a:solidFill>
                <a:latin typeface="+mn-lt"/>
                <a:ea typeface="+mn-ea"/>
              </a:rPr>
              <a:t> allows you to create and manage a database. A </a:t>
            </a:r>
            <a:r>
              <a:rPr b="1" lang="en-IN" sz="1200" spc="-1" strike="noStrike">
                <a:solidFill>
                  <a:srgbClr val="000000"/>
                </a:solidFill>
                <a:latin typeface="+mn-lt"/>
                <a:ea typeface="+mn-ea"/>
              </a:rPr>
              <a:t>database</a:t>
            </a:r>
            <a:r>
              <a:rPr b="0" lang="en-IN" sz="1200" spc="-1" strike="noStrike">
                <a:solidFill>
                  <a:srgbClr val="000000"/>
                </a:solidFill>
                <a:latin typeface="+mn-lt"/>
                <a:ea typeface="+mn-ea"/>
              </a:rPr>
              <a:t> is a collection of data organized to allow access, retrieval, and use of that data. A </a:t>
            </a:r>
            <a:r>
              <a:rPr b="1" lang="en-IN" sz="1200" spc="-1" strike="noStrike">
                <a:solidFill>
                  <a:srgbClr val="000000"/>
                </a:solidFill>
                <a:latin typeface="+mn-lt"/>
                <a:ea typeface="+mn-ea"/>
              </a:rPr>
              <a:t>query</a:t>
            </a:r>
            <a:r>
              <a:rPr b="0" lang="en-IN" sz="1200" spc="-1" strike="noStrike">
                <a:solidFill>
                  <a:srgbClr val="000000"/>
                </a:solidFill>
                <a:latin typeface="+mn-lt"/>
                <a:ea typeface="+mn-ea"/>
              </a:rPr>
              <a:t> is used to retrieve data according to specified </a:t>
            </a:r>
            <a:r>
              <a:rPr b="1" lang="en-IN" sz="1200" spc="-1" strike="noStrike">
                <a:solidFill>
                  <a:srgbClr val="000000"/>
                </a:solidFill>
                <a:latin typeface="+mn-lt"/>
                <a:ea typeface="+mn-ea"/>
              </a:rPr>
              <a:t>criteria</a:t>
            </a:r>
            <a:r>
              <a:rPr b="0" lang="en-IN" sz="1200" spc="-1" strike="noStrike">
                <a:solidFill>
                  <a:srgbClr val="000000"/>
                </a:solidFill>
                <a:latin typeface="+mn-lt"/>
                <a:ea typeface="+mn-ea"/>
              </a:rPr>
              <a:t>, which are restrictions the data must meet.</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Presentation graphics software</a:t>
            </a:r>
            <a:r>
              <a:rPr b="0" lang="en-IN" sz="1200" spc="-1" strike="noStrike">
                <a:solidFill>
                  <a:srgbClr val="000000"/>
                </a:solidFill>
                <a:latin typeface="+mn-lt"/>
                <a:ea typeface="+mn-ea"/>
              </a:rPr>
              <a:t> is used to create presentations that communicate ideas, messages, and other information to a group through a </a:t>
            </a:r>
            <a:r>
              <a:rPr b="1" lang="en-IN" sz="1200" spc="-1" strike="noStrike">
                <a:solidFill>
                  <a:srgbClr val="000000"/>
                </a:solidFill>
                <a:latin typeface="+mn-lt"/>
                <a:ea typeface="+mn-ea"/>
              </a:rPr>
              <a:t>slide show</a:t>
            </a:r>
            <a:r>
              <a:rPr b="0" lang="en-IN" sz="1200" spc="-1" strike="noStrike">
                <a:solidFill>
                  <a:srgbClr val="000000"/>
                </a:solidFill>
                <a:latin typeface="+mn-lt"/>
                <a:ea typeface="+mn-ea"/>
              </a:rPr>
              <a:t>. You can use a </a:t>
            </a:r>
            <a:r>
              <a:rPr b="1" lang="en-IN" sz="1200" spc="-1" strike="noStrike">
                <a:solidFill>
                  <a:srgbClr val="000000"/>
                </a:solidFill>
                <a:latin typeface="+mn-lt"/>
                <a:ea typeface="+mn-ea"/>
              </a:rPr>
              <a:t>clip gallery</a:t>
            </a:r>
            <a:r>
              <a:rPr b="0" lang="en-IN" sz="1200" spc="-1" strike="noStrike">
                <a:solidFill>
                  <a:srgbClr val="000000"/>
                </a:solidFill>
                <a:latin typeface="+mn-lt"/>
                <a:ea typeface="+mn-ea"/>
              </a:rPr>
              <a:t> to enhance your presentation with clip art images, pictures, video clips, and audio clips.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A </a:t>
            </a:r>
            <a:r>
              <a:rPr b="1" lang="en-IN" sz="1200" spc="-1" strike="noStrike">
                <a:solidFill>
                  <a:srgbClr val="000000"/>
                </a:solidFill>
                <a:latin typeface="+mn-lt"/>
                <a:ea typeface="+mn-ea"/>
              </a:rPr>
              <a:t>personal information manager </a:t>
            </a:r>
            <a:r>
              <a:rPr b="0" lang="en-IN" sz="1200" spc="-1" strike="noStrike">
                <a:solidFill>
                  <a:srgbClr val="000000"/>
                </a:solidFill>
                <a:latin typeface="+mn-lt"/>
                <a:ea typeface="+mn-ea"/>
              </a:rPr>
              <a:t>(</a:t>
            </a:r>
            <a:r>
              <a:rPr b="1" lang="en-IN" sz="1200" spc="-1" strike="noStrike">
                <a:solidFill>
                  <a:srgbClr val="000000"/>
                </a:solidFill>
                <a:latin typeface="+mn-lt"/>
                <a:ea typeface="+mn-ea"/>
              </a:rPr>
              <a:t>PIM</a:t>
            </a:r>
            <a:r>
              <a:rPr b="0" lang="en-IN" sz="1200" spc="-1" strike="noStrike">
                <a:solidFill>
                  <a:srgbClr val="000000"/>
                </a:solidFill>
                <a:latin typeface="+mn-lt"/>
                <a:ea typeface="+mn-ea"/>
              </a:rPr>
              <a:t>) is software that includes an </a:t>
            </a:r>
            <a:r>
              <a:rPr b="1" lang="en-IN" sz="1200" spc="-1" strike="noStrike">
                <a:solidFill>
                  <a:srgbClr val="000000"/>
                </a:solidFill>
                <a:latin typeface="+mn-lt"/>
                <a:ea typeface="+mn-ea"/>
              </a:rPr>
              <a:t>appointment calendar</a:t>
            </a:r>
            <a:r>
              <a:rPr b="0" lang="en-IN" sz="1200" spc="-1" strike="noStrike">
                <a:solidFill>
                  <a:srgbClr val="000000"/>
                </a:solidFill>
                <a:latin typeface="+mn-lt"/>
                <a:ea typeface="+mn-ea"/>
              </a:rPr>
              <a:t> to schedule activities, an </a:t>
            </a:r>
            <a:r>
              <a:rPr b="1" lang="en-IN" sz="1200" spc="-1" strike="noStrike">
                <a:solidFill>
                  <a:srgbClr val="000000"/>
                </a:solidFill>
                <a:latin typeface="+mn-lt"/>
                <a:ea typeface="+mn-ea"/>
              </a:rPr>
              <a:t>address book</a:t>
            </a:r>
            <a:r>
              <a:rPr b="0" lang="en-IN" sz="1200" spc="-1" strike="noStrike">
                <a:solidFill>
                  <a:srgbClr val="000000"/>
                </a:solidFill>
                <a:latin typeface="+mn-lt"/>
                <a:ea typeface="+mn-ea"/>
              </a:rPr>
              <a:t> to maintain names and addresses, and a </a:t>
            </a:r>
            <a:r>
              <a:rPr b="1" lang="en-IN" sz="1200" spc="-1" strike="noStrike">
                <a:solidFill>
                  <a:srgbClr val="000000"/>
                </a:solidFill>
                <a:latin typeface="+mn-lt"/>
                <a:ea typeface="+mn-ea"/>
              </a:rPr>
              <a:t>notepad</a:t>
            </a:r>
            <a:r>
              <a:rPr b="0" lang="en-IN" sz="1200" spc="-1" strike="noStrike">
                <a:solidFill>
                  <a:srgbClr val="000000"/>
                </a:solidFill>
                <a:latin typeface="+mn-lt"/>
                <a:ea typeface="+mn-ea"/>
              </a:rPr>
              <a:t> to record ideas, reminders, and important information. A software </a:t>
            </a:r>
            <a:r>
              <a:rPr b="1" lang="en-IN" sz="1200" spc="-1" strike="noStrike">
                <a:solidFill>
                  <a:srgbClr val="000000"/>
                </a:solidFill>
                <a:latin typeface="+mn-lt"/>
                <a:ea typeface="+mn-ea"/>
              </a:rPr>
              <a:t>suite</a:t>
            </a:r>
            <a:r>
              <a:rPr b="0" lang="en-IN" sz="1200" spc="-1" strike="noStrike">
                <a:solidFill>
                  <a:srgbClr val="000000"/>
                </a:solidFill>
                <a:latin typeface="+mn-lt"/>
                <a:ea typeface="+mn-ea"/>
              </a:rPr>
              <a:t> is a collection of individual applications sold as a single package.</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Project management software</a:t>
            </a:r>
            <a:r>
              <a:rPr b="0" lang="en-IN" sz="1200" spc="-1" strike="noStrike">
                <a:solidFill>
                  <a:srgbClr val="000000"/>
                </a:solidFill>
                <a:latin typeface="+mn-lt"/>
                <a:ea typeface="+mn-ea"/>
              </a:rPr>
              <a:t> allows you to plan, schedule, track, and analyze the progress of a project. </a:t>
            </a:r>
            <a:r>
              <a:rPr b="1" lang="en-IN" sz="1200" spc="-1" strike="noStrike">
                <a:solidFill>
                  <a:srgbClr val="000000"/>
                </a:solidFill>
                <a:latin typeface="+mn-lt"/>
                <a:ea typeface="+mn-ea"/>
              </a:rPr>
              <a:t>Accounting software</a:t>
            </a:r>
            <a:r>
              <a:rPr b="0" lang="en-IN" sz="1200" spc="-1" strike="noStrike">
                <a:solidFill>
                  <a:srgbClr val="000000"/>
                </a:solidFill>
                <a:latin typeface="+mn-lt"/>
                <a:ea typeface="+mn-ea"/>
              </a:rPr>
              <a:t> helps companies record and report their financial transactions.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Power users often use software that allows them to work with graphics and multimedia. </a:t>
            </a:r>
            <a:r>
              <a:rPr b="1" lang="en-IN" sz="1200" spc="-1" strike="noStrike">
                <a:solidFill>
                  <a:srgbClr val="000000"/>
                </a:solidFill>
                <a:latin typeface="+mn-lt"/>
                <a:ea typeface="+mn-ea"/>
              </a:rPr>
              <a:t>Computer-aided design</a:t>
            </a:r>
            <a:r>
              <a:rPr b="0" lang="en-IN" sz="1200" spc="-1" strike="noStrike">
                <a:solidFill>
                  <a:srgbClr val="000000"/>
                </a:solidFill>
                <a:latin typeface="+mn-lt"/>
                <a:ea typeface="+mn-ea"/>
              </a:rPr>
              <a:t> (</a:t>
            </a:r>
            <a:r>
              <a:rPr b="1" lang="en-IN" sz="1200" spc="-1" strike="noStrike">
                <a:solidFill>
                  <a:srgbClr val="000000"/>
                </a:solidFill>
                <a:latin typeface="+mn-lt"/>
                <a:ea typeface="+mn-ea"/>
              </a:rPr>
              <a:t>CAD</a:t>
            </a:r>
            <a:r>
              <a:rPr b="0" lang="en-IN" sz="1200" spc="-1" strike="noStrike">
                <a:solidFill>
                  <a:srgbClr val="000000"/>
                </a:solidFill>
                <a:latin typeface="+mn-lt"/>
                <a:ea typeface="+mn-ea"/>
              </a:rPr>
              <a:t>) </a:t>
            </a:r>
            <a:r>
              <a:rPr b="1" lang="en-IN" sz="1200" spc="-1" strike="noStrike">
                <a:solidFill>
                  <a:srgbClr val="000000"/>
                </a:solidFill>
                <a:latin typeface="+mn-lt"/>
                <a:ea typeface="+mn-ea"/>
              </a:rPr>
              <a:t>software</a:t>
            </a:r>
            <a:r>
              <a:rPr b="0" lang="en-IN" sz="1200" spc="-1" strike="noStrike">
                <a:solidFill>
                  <a:srgbClr val="000000"/>
                </a:solidFill>
                <a:latin typeface="+mn-lt"/>
                <a:ea typeface="+mn-ea"/>
              </a:rPr>
              <a:t> assists in creating engineering, architectural, and scientific designs. </a:t>
            </a:r>
            <a:r>
              <a:rPr b="1" lang="en-IN" sz="1200" spc="-1" strike="noStrike">
                <a:solidFill>
                  <a:srgbClr val="000000"/>
                </a:solidFill>
                <a:latin typeface="+mn-lt"/>
                <a:ea typeface="+mn-ea"/>
              </a:rPr>
              <a:t>Desktop publishing </a:t>
            </a:r>
            <a:r>
              <a:rPr b="0" lang="en-IN" sz="1200" spc="-1" strike="noStrike">
                <a:solidFill>
                  <a:srgbClr val="000000"/>
                </a:solidFill>
                <a:latin typeface="+mn-lt"/>
                <a:ea typeface="+mn-ea"/>
              </a:rPr>
              <a:t>(</a:t>
            </a:r>
            <a:r>
              <a:rPr b="1" lang="en-IN" sz="1200" spc="-1" strike="noStrike">
                <a:solidFill>
                  <a:srgbClr val="000000"/>
                </a:solidFill>
                <a:latin typeface="+mn-lt"/>
                <a:ea typeface="+mn-ea"/>
              </a:rPr>
              <a:t>DTP</a:t>
            </a:r>
            <a:r>
              <a:rPr b="0" lang="en-IN" sz="1200" spc="-1" strike="noStrike">
                <a:solidFill>
                  <a:srgbClr val="000000"/>
                </a:solidFill>
                <a:latin typeface="+mn-lt"/>
                <a:ea typeface="+mn-ea"/>
              </a:rPr>
              <a:t>) software is used to design and produce sophisticated documents. DTP is developed specifically to support </a:t>
            </a:r>
            <a:r>
              <a:rPr b="1" lang="en-IN" sz="1200" spc="-1" strike="noStrike">
                <a:solidFill>
                  <a:srgbClr val="000000"/>
                </a:solidFill>
                <a:latin typeface="+mn-lt"/>
                <a:ea typeface="+mn-ea"/>
              </a:rPr>
              <a:t>page layout</a:t>
            </a:r>
            <a:r>
              <a:rPr b="0" lang="en-IN" sz="1200" spc="-1" strike="noStrike">
                <a:solidFill>
                  <a:srgbClr val="000000"/>
                </a:solidFill>
                <a:latin typeface="+mn-lt"/>
                <a:ea typeface="+mn-ea"/>
              </a:rPr>
              <a:t>, which is the process of arranging text and graphics in a document.</a:t>
            </a:r>
            <a:r>
              <a:rPr b="1" lang="en-IN" sz="1200" spc="-1" strike="noStrike">
                <a:solidFill>
                  <a:srgbClr val="000000"/>
                </a:solidFill>
                <a:latin typeface="+mn-lt"/>
                <a:ea typeface="+mn-ea"/>
              </a:rPr>
              <a:t> Paint software</a:t>
            </a:r>
            <a:r>
              <a:rPr b="0" lang="en-IN" sz="1200" spc="-1" strike="noStrike">
                <a:solidFill>
                  <a:srgbClr val="000000"/>
                </a:solidFill>
                <a:latin typeface="+mn-lt"/>
                <a:ea typeface="+mn-ea"/>
              </a:rPr>
              <a:t> is used to draw graphical images with various on-screen tools. </a:t>
            </a:r>
            <a:r>
              <a:rPr b="1" lang="en-IN" sz="1200" spc="-1" strike="noStrike">
                <a:solidFill>
                  <a:srgbClr val="000000"/>
                </a:solidFill>
                <a:latin typeface="+mn-lt"/>
                <a:ea typeface="+mn-ea"/>
              </a:rPr>
              <a:t>Image editing software</a:t>
            </a:r>
            <a:r>
              <a:rPr b="0" lang="en-IN" sz="1200" spc="-1" strike="noStrike">
                <a:solidFill>
                  <a:srgbClr val="000000"/>
                </a:solidFill>
                <a:latin typeface="+mn-lt"/>
                <a:ea typeface="+mn-ea"/>
              </a:rPr>
              <a:t> provides the capability to modify existing images. </a:t>
            </a:r>
            <a:r>
              <a:rPr b="1" lang="en-IN" sz="1200" spc="-1" strike="noStrike">
                <a:solidFill>
                  <a:srgbClr val="000000"/>
                </a:solidFill>
                <a:latin typeface="+mn-lt"/>
                <a:ea typeface="+mn-ea"/>
              </a:rPr>
              <a:t>Video editing software</a:t>
            </a:r>
            <a:r>
              <a:rPr b="0" lang="en-IN" sz="1200" spc="-1" strike="noStrike">
                <a:solidFill>
                  <a:srgbClr val="000000"/>
                </a:solidFill>
                <a:latin typeface="+mn-lt"/>
                <a:ea typeface="+mn-ea"/>
              </a:rPr>
              <a:t> and </a:t>
            </a:r>
            <a:r>
              <a:rPr b="1" lang="en-IN" sz="1200" spc="-1" strike="noStrike">
                <a:solidFill>
                  <a:srgbClr val="000000"/>
                </a:solidFill>
                <a:latin typeface="+mn-lt"/>
                <a:ea typeface="+mn-ea"/>
              </a:rPr>
              <a:t>audio editing software</a:t>
            </a:r>
            <a:r>
              <a:rPr b="0" lang="en-IN" sz="1200" spc="-1" strike="noStrike">
                <a:solidFill>
                  <a:srgbClr val="000000"/>
                </a:solidFill>
                <a:latin typeface="+mn-lt"/>
                <a:ea typeface="+mn-ea"/>
              </a:rPr>
              <a:t> can be used to modify </a:t>
            </a:r>
            <a:r>
              <a:rPr b="1" lang="en-IN" sz="1200" spc="-1" strike="noStrike">
                <a:solidFill>
                  <a:srgbClr val="000000"/>
                </a:solidFill>
                <a:latin typeface="+mn-lt"/>
                <a:ea typeface="+mn-ea"/>
              </a:rPr>
              <a:t>video </a:t>
            </a:r>
            <a:r>
              <a:rPr b="0" lang="en-IN" sz="1200" spc="-1" strike="noStrike">
                <a:solidFill>
                  <a:srgbClr val="000000"/>
                </a:solidFill>
                <a:latin typeface="+mn-lt"/>
                <a:ea typeface="+mn-ea"/>
              </a:rPr>
              <a:t>and </a:t>
            </a:r>
            <a:r>
              <a:rPr b="1" lang="en-IN" sz="1200" spc="-1" strike="noStrike">
                <a:solidFill>
                  <a:srgbClr val="000000"/>
                </a:solidFill>
                <a:latin typeface="+mn-lt"/>
                <a:ea typeface="+mn-ea"/>
              </a:rPr>
              <a:t>audio</a:t>
            </a:r>
            <a:r>
              <a:rPr b="0" lang="en-IN" sz="1200" spc="-1" strike="noStrike">
                <a:solidFill>
                  <a:srgbClr val="000000"/>
                </a:solidFill>
                <a:latin typeface="+mn-lt"/>
                <a:ea typeface="+mn-ea"/>
              </a:rPr>
              <a:t> segments.</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Multimedia authoring software</a:t>
            </a:r>
            <a:r>
              <a:rPr b="0" lang="en-IN" sz="1200" spc="-1" strike="noStrike">
                <a:solidFill>
                  <a:srgbClr val="000000"/>
                </a:solidFill>
                <a:latin typeface="+mn-lt"/>
                <a:ea typeface="+mn-ea"/>
              </a:rPr>
              <a:t> is used to create electronic interactive presentations that can include text, images, video, audio, and animation. Web page authoring software is designed to create Web pages and to organize, manage, and maintain Web sites.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Many software applications are designed specifically for use at home or for personal or educational use. </a:t>
            </a:r>
            <a:r>
              <a:rPr b="1" lang="en-IN" sz="1200" spc="-1" strike="noStrike">
                <a:solidFill>
                  <a:srgbClr val="000000"/>
                </a:solidFill>
                <a:latin typeface="+mn-lt"/>
                <a:ea typeface="+mn-ea"/>
              </a:rPr>
              <a:t>Integrated software</a:t>
            </a:r>
            <a:r>
              <a:rPr b="0" lang="en-IN" sz="1200" spc="-1" strike="noStrike">
                <a:solidFill>
                  <a:srgbClr val="000000"/>
                </a:solidFill>
                <a:latin typeface="+mn-lt"/>
                <a:ea typeface="+mn-ea"/>
              </a:rPr>
              <a:t> combines several productivity software applications that share a similar interface and common features into a single package.</a:t>
            </a:r>
            <a:r>
              <a:rPr b="1" lang="en-IN" sz="1200" spc="-1" strike="noStrike">
                <a:solidFill>
                  <a:srgbClr val="000000"/>
                </a:solidFill>
                <a:latin typeface="+mn-lt"/>
                <a:ea typeface="+mn-ea"/>
              </a:rPr>
              <a:t> Personal finance software</a:t>
            </a:r>
            <a:r>
              <a:rPr b="0" lang="en-IN" sz="1200" spc="-1" strike="noStrike">
                <a:solidFill>
                  <a:srgbClr val="000000"/>
                </a:solidFill>
                <a:latin typeface="+mn-lt"/>
                <a:ea typeface="+mn-ea"/>
              </a:rPr>
              <a:t> is an accounting program that helps pay bills, balance a checkbook, track income and expenses, follow investments, and evaluate financial plans.</a:t>
            </a:r>
            <a:r>
              <a:rPr b="1" lang="en-IN" sz="1200" spc="-1" strike="noStrike">
                <a:solidFill>
                  <a:srgbClr val="000000"/>
                </a:solidFill>
                <a:latin typeface="+mn-lt"/>
                <a:ea typeface="+mn-ea"/>
              </a:rPr>
              <a:t> Legal software</a:t>
            </a:r>
            <a:r>
              <a:rPr b="0" lang="en-IN" sz="1200" spc="-1" strike="noStrike">
                <a:solidFill>
                  <a:srgbClr val="000000"/>
                </a:solidFill>
                <a:latin typeface="+mn-lt"/>
                <a:ea typeface="+mn-ea"/>
              </a:rPr>
              <a:t> assists in the creation of legal documents and provides legal advice. </a:t>
            </a:r>
            <a:r>
              <a:rPr b="1" lang="en-IN" sz="1200" spc="-1" strike="noStrike">
                <a:solidFill>
                  <a:srgbClr val="000000"/>
                </a:solidFill>
                <a:latin typeface="+mn-lt"/>
                <a:ea typeface="+mn-ea"/>
              </a:rPr>
              <a:t>Tax preparation software</a:t>
            </a:r>
            <a:r>
              <a:rPr b="0" lang="en-IN" sz="1200" spc="-1" strike="noStrike">
                <a:solidFill>
                  <a:srgbClr val="000000"/>
                </a:solidFill>
                <a:latin typeface="+mn-lt"/>
                <a:ea typeface="+mn-ea"/>
              </a:rPr>
              <a:t> guides users through the process of filing federal taxes. </a:t>
            </a:r>
            <a:r>
              <a:rPr b="1" lang="en-IN" sz="1200" spc="-1" strike="noStrike">
                <a:solidFill>
                  <a:srgbClr val="000000"/>
                </a:solidFill>
                <a:latin typeface="+mn-lt"/>
                <a:ea typeface="+mn-ea"/>
              </a:rPr>
              <a:t>Personal DTP software</a:t>
            </a:r>
            <a:r>
              <a:rPr b="0" lang="en-IN" sz="1200" spc="-1" strike="noStrike">
                <a:solidFill>
                  <a:srgbClr val="000000"/>
                </a:solidFill>
                <a:latin typeface="+mn-lt"/>
                <a:ea typeface="+mn-ea"/>
              </a:rPr>
              <a:t> helps develop conventional documents by asking questions, presenting predefined layouts, and supplying standard text.</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Photo-editing software</a:t>
            </a:r>
            <a:r>
              <a:rPr b="0" lang="en-IN" sz="1200" spc="-1" strike="noStrike">
                <a:solidFill>
                  <a:srgbClr val="000000"/>
                </a:solidFill>
                <a:latin typeface="+mn-lt"/>
                <a:ea typeface="+mn-ea"/>
              </a:rPr>
              <a:t> is used to edit digital photographs. A </a:t>
            </a:r>
            <a:r>
              <a:rPr b="1" lang="en-IN" sz="1200" spc="-1" strike="noStrike">
                <a:solidFill>
                  <a:srgbClr val="000000"/>
                </a:solidFill>
                <a:latin typeface="+mn-lt"/>
                <a:ea typeface="+mn-ea"/>
              </a:rPr>
              <a:t>clip art/image gallery</a:t>
            </a:r>
            <a:r>
              <a:rPr b="0" lang="en-IN" sz="1200" spc="-1" strike="noStrike">
                <a:solidFill>
                  <a:srgbClr val="000000"/>
                </a:solidFill>
                <a:latin typeface="+mn-lt"/>
                <a:ea typeface="+mn-ea"/>
              </a:rPr>
              <a:t> is a collection of clip art and photographs that can be used in all types of documents. </a:t>
            </a:r>
            <a:r>
              <a:rPr b="1" lang="en-IN" sz="1200" spc="-1" strike="noStrike">
                <a:solidFill>
                  <a:srgbClr val="000000"/>
                </a:solidFill>
                <a:latin typeface="+mn-lt"/>
                <a:ea typeface="+mn-ea"/>
              </a:rPr>
              <a:t>Home design/landscaping software</a:t>
            </a:r>
            <a:r>
              <a:rPr b="0" lang="en-IN" sz="1200" spc="-1" strike="noStrike">
                <a:solidFill>
                  <a:srgbClr val="000000"/>
                </a:solidFill>
                <a:latin typeface="+mn-lt"/>
                <a:ea typeface="+mn-ea"/>
              </a:rPr>
              <a:t> assists with planning or remodeling.</a:t>
            </a:r>
            <a:r>
              <a:rPr b="1" lang="en-IN" sz="1200" spc="-1" strike="noStrike">
                <a:solidFill>
                  <a:srgbClr val="000000"/>
                </a:solidFill>
                <a:latin typeface="+mn-lt"/>
                <a:ea typeface="+mn-ea"/>
              </a:rPr>
              <a:t> Educational software</a:t>
            </a:r>
            <a:r>
              <a:rPr b="0" lang="en-IN" sz="1200" spc="-1" strike="noStrike">
                <a:solidFill>
                  <a:srgbClr val="000000"/>
                </a:solidFill>
                <a:latin typeface="+mn-lt"/>
                <a:ea typeface="+mn-ea"/>
              </a:rPr>
              <a:t> teaches a particular skill and exists for about any subject. </a:t>
            </a:r>
            <a:r>
              <a:rPr b="1" lang="en-IN" sz="1200" spc="-1" strike="noStrike">
                <a:solidFill>
                  <a:srgbClr val="000000"/>
                </a:solidFill>
                <a:latin typeface="+mn-lt"/>
                <a:ea typeface="+mn-ea"/>
              </a:rPr>
              <a:t>Reference software</a:t>
            </a:r>
            <a:r>
              <a:rPr b="0" lang="en-IN" sz="1200" spc="-1" strike="noStrike">
                <a:solidFill>
                  <a:srgbClr val="000000"/>
                </a:solidFill>
                <a:latin typeface="+mn-lt"/>
                <a:ea typeface="+mn-ea"/>
              </a:rPr>
              <a:t> provides valuable and thorough information for all individuals. </a:t>
            </a:r>
            <a:r>
              <a:rPr b="1" lang="en-IN" sz="1200" spc="-1" strike="noStrike">
                <a:solidFill>
                  <a:srgbClr val="000000"/>
                </a:solidFill>
                <a:latin typeface="+mn-lt"/>
                <a:ea typeface="+mn-ea"/>
              </a:rPr>
              <a:t>Entertainment software</a:t>
            </a:r>
            <a:r>
              <a:rPr b="0" lang="en-IN" sz="1200" spc="-1" strike="noStrike">
                <a:solidFill>
                  <a:srgbClr val="000000"/>
                </a:solidFill>
                <a:latin typeface="+mn-lt"/>
                <a:ea typeface="+mn-ea"/>
              </a:rPr>
              <a:t> includes interactive games, videos, and other programs designed to support a hobby or provide amusement.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One of the main reasons people use computers is to communicate and share information. </a:t>
            </a:r>
            <a:r>
              <a:rPr b="1" lang="en-IN" sz="1200" spc="-1" strike="noStrike">
                <a:solidFill>
                  <a:srgbClr val="000000"/>
                </a:solidFill>
                <a:latin typeface="+mn-lt"/>
                <a:ea typeface="+mn-ea"/>
              </a:rPr>
              <a:t>E-mail software</a:t>
            </a:r>
            <a:r>
              <a:rPr b="0" lang="en-IN" sz="1200" spc="-1" strike="noStrike">
                <a:solidFill>
                  <a:srgbClr val="000000"/>
                </a:solidFill>
                <a:latin typeface="+mn-lt"/>
                <a:ea typeface="+mn-ea"/>
              </a:rPr>
              <a:t> is used to create, send, receive, forward, store, print, and delete </a:t>
            </a:r>
            <a:r>
              <a:rPr b="1" lang="en-IN" sz="1200" spc="-1" strike="noStrike">
                <a:solidFill>
                  <a:srgbClr val="000000"/>
                </a:solidFill>
                <a:latin typeface="+mn-lt"/>
                <a:ea typeface="+mn-ea"/>
              </a:rPr>
              <a:t>e-mail</a:t>
            </a:r>
            <a:r>
              <a:rPr b="0" lang="en-IN" sz="1200" spc="-1" strike="noStrike">
                <a:solidFill>
                  <a:srgbClr val="000000"/>
                </a:solidFill>
                <a:latin typeface="+mn-lt"/>
                <a:ea typeface="+mn-ea"/>
              </a:rPr>
              <a:t> (</a:t>
            </a:r>
            <a:r>
              <a:rPr b="1" lang="en-IN" sz="1200" spc="-1" strike="noStrike">
                <a:solidFill>
                  <a:srgbClr val="000000"/>
                </a:solidFill>
                <a:latin typeface="+mn-lt"/>
                <a:ea typeface="+mn-ea"/>
              </a:rPr>
              <a:t>electronic mail</a:t>
            </a:r>
            <a:r>
              <a:rPr b="0" lang="en-IN" sz="1200" spc="-1" strike="noStrike">
                <a:solidFill>
                  <a:srgbClr val="000000"/>
                </a:solidFill>
                <a:latin typeface="+mn-lt"/>
                <a:ea typeface="+mn-ea"/>
              </a:rPr>
              <a:t>). A </a:t>
            </a:r>
            <a:r>
              <a:rPr b="1" lang="en-IN" sz="1200" spc="-1" strike="noStrike">
                <a:solidFill>
                  <a:srgbClr val="000000"/>
                </a:solidFill>
                <a:latin typeface="+mn-lt"/>
                <a:ea typeface="+mn-ea"/>
              </a:rPr>
              <a:t>Web browser</a:t>
            </a:r>
            <a:r>
              <a:rPr b="0" lang="en-IN" sz="1200" spc="-1" strike="noStrike">
                <a:solidFill>
                  <a:srgbClr val="000000"/>
                </a:solidFill>
                <a:latin typeface="+mn-lt"/>
                <a:ea typeface="+mn-ea"/>
              </a:rPr>
              <a:t> is a software application used to access and view Web pages. A </a:t>
            </a:r>
            <a:r>
              <a:rPr b="1" lang="en-IN" sz="1200" spc="-1" strike="noStrike">
                <a:solidFill>
                  <a:srgbClr val="000000"/>
                </a:solidFill>
                <a:latin typeface="+mn-lt"/>
                <a:ea typeface="+mn-ea"/>
              </a:rPr>
              <a:t>chat client</a:t>
            </a:r>
            <a:r>
              <a:rPr b="0" lang="en-IN" sz="1200" spc="-1" strike="noStrike">
                <a:solidFill>
                  <a:srgbClr val="000000"/>
                </a:solidFill>
                <a:latin typeface="+mn-lt"/>
                <a:ea typeface="+mn-ea"/>
              </a:rPr>
              <a:t> is software that allows you to connect to a </a:t>
            </a:r>
            <a:r>
              <a:rPr b="1" lang="en-IN" sz="1200" spc="-1" strike="noStrike">
                <a:solidFill>
                  <a:srgbClr val="000000"/>
                </a:solidFill>
                <a:latin typeface="+mn-lt"/>
                <a:ea typeface="+mn-ea"/>
              </a:rPr>
              <a:t>chat room</a:t>
            </a:r>
            <a:r>
              <a:rPr b="0" lang="en-IN" sz="1200" spc="-1" strike="noStrike">
                <a:solidFill>
                  <a:srgbClr val="000000"/>
                </a:solidFill>
                <a:latin typeface="+mn-lt"/>
                <a:ea typeface="+mn-ea"/>
              </a:rPr>
              <a:t>, which permits users to chat via the computer. A </a:t>
            </a:r>
            <a:r>
              <a:rPr b="1" lang="en-IN" sz="1200" spc="-1" strike="noStrike">
                <a:solidFill>
                  <a:srgbClr val="000000"/>
                </a:solidFill>
                <a:latin typeface="+mn-lt"/>
                <a:ea typeface="+mn-ea"/>
              </a:rPr>
              <a:t>newsreader</a:t>
            </a:r>
            <a:r>
              <a:rPr b="0" lang="en-IN" sz="1200" spc="-1" strike="noStrike">
                <a:solidFill>
                  <a:srgbClr val="000000"/>
                </a:solidFill>
                <a:latin typeface="+mn-lt"/>
                <a:ea typeface="+mn-ea"/>
              </a:rPr>
              <a:t> is a software program used to participate in a </a:t>
            </a:r>
            <a:r>
              <a:rPr b="1" lang="en-IN" sz="1200" spc="-1" strike="noStrike">
                <a:solidFill>
                  <a:srgbClr val="000000"/>
                </a:solidFill>
                <a:latin typeface="+mn-lt"/>
                <a:ea typeface="+mn-ea"/>
              </a:rPr>
              <a:t>newsgroup</a:t>
            </a:r>
            <a:r>
              <a:rPr b="0" lang="en-IN" sz="1200" spc="-1" strike="noStrike">
                <a:solidFill>
                  <a:srgbClr val="000000"/>
                </a:solidFill>
                <a:latin typeface="+mn-lt"/>
                <a:ea typeface="+mn-ea"/>
              </a:rPr>
              <a:t>, which is an online area on the Web where users conduct written discussion about a particular subject. An </a:t>
            </a:r>
            <a:r>
              <a:rPr b="1" lang="en-IN" sz="1200" spc="-1" strike="noStrike">
                <a:solidFill>
                  <a:srgbClr val="000000"/>
                </a:solidFill>
                <a:latin typeface="+mn-lt"/>
                <a:ea typeface="+mn-ea"/>
              </a:rPr>
              <a:t>instant messenger</a:t>
            </a:r>
            <a:r>
              <a:rPr b="0" lang="en-IN" sz="1200" spc="-1" strike="noStrike">
                <a:solidFill>
                  <a:srgbClr val="000000"/>
                </a:solidFill>
                <a:latin typeface="+mn-lt"/>
                <a:ea typeface="+mn-ea"/>
              </a:rPr>
              <a:t> is a software program installed to use </a:t>
            </a:r>
            <a:r>
              <a:rPr b="1" lang="en-IN" sz="1200" spc="-1" strike="noStrike">
                <a:solidFill>
                  <a:srgbClr val="000000"/>
                </a:solidFill>
                <a:latin typeface="+mn-lt"/>
                <a:ea typeface="+mn-ea"/>
              </a:rPr>
              <a:t>instant messaging</a:t>
            </a:r>
            <a:r>
              <a:rPr b="0" lang="en-IN" sz="1200" spc="-1" strike="noStrike">
                <a:solidFill>
                  <a:srgbClr val="000000"/>
                </a:solidFill>
                <a:latin typeface="+mn-lt"/>
                <a:ea typeface="+mn-ea"/>
              </a:rPr>
              <a:t> (</a:t>
            </a:r>
            <a:r>
              <a:rPr b="1" lang="en-IN" sz="1200" spc="-1" strike="noStrike">
                <a:solidFill>
                  <a:srgbClr val="000000"/>
                </a:solidFill>
                <a:latin typeface="+mn-lt"/>
                <a:ea typeface="+mn-ea"/>
              </a:rPr>
              <a:t>IM</a:t>
            </a:r>
            <a:r>
              <a:rPr b="0" lang="en-IN" sz="1200" spc="-1" strike="noStrike">
                <a:solidFill>
                  <a:srgbClr val="000000"/>
                </a:solidFill>
                <a:latin typeface="+mn-lt"/>
                <a:ea typeface="+mn-ea"/>
              </a:rPr>
              <a:t>), a real-time communications service that notifies you when one or more people are online and then allows you to exchange messages or files. </a:t>
            </a:r>
            <a:r>
              <a:rPr b="1" lang="en-IN" sz="1200" spc="-1" strike="noStrike">
                <a:solidFill>
                  <a:srgbClr val="000000"/>
                </a:solidFill>
                <a:latin typeface="+mn-lt"/>
                <a:ea typeface="+mn-ea"/>
              </a:rPr>
              <a:t>Groupware</a:t>
            </a:r>
            <a:r>
              <a:rPr b="0" lang="en-IN" sz="1200" spc="-1" strike="noStrike">
                <a:solidFill>
                  <a:srgbClr val="000000"/>
                </a:solidFill>
                <a:latin typeface="+mn-lt"/>
                <a:ea typeface="+mn-ea"/>
              </a:rPr>
              <a:t> is a software application that helps groups of people on a network work together and share information. A </a:t>
            </a:r>
            <a:r>
              <a:rPr b="1" lang="en-IN" sz="1200" spc="-1" strike="noStrike">
                <a:solidFill>
                  <a:srgbClr val="000000"/>
                </a:solidFill>
                <a:latin typeface="+mn-lt"/>
                <a:ea typeface="+mn-ea"/>
              </a:rPr>
              <a:t>videoconference</a:t>
            </a:r>
            <a:r>
              <a:rPr b="0" lang="en-IN" sz="1200" spc="-1" strike="noStrike">
                <a:solidFill>
                  <a:srgbClr val="000000"/>
                </a:solidFill>
                <a:latin typeface="+mn-lt"/>
                <a:ea typeface="+mn-ea"/>
              </a:rPr>
              <a:t> is a meeting </a:t>
            </a:r>
            <a:endParaRPr b="0" lang="en-IN" sz="1200" spc="-1" strike="noStrike">
              <a:latin typeface="Arial"/>
            </a:endParaRPr>
          </a:p>
        </p:txBody>
      </p:sp>
      <p:sp>
        <p:nvSpPr>
          <p:cNvPr id="345" name="TextShape 3"/>
          <p:cNvSpPr txBox="1"/>
          <p:nvPr/>
        </p:nvSpPr>
        <p:spPr>
          <a:xfrm>
            <a:off x="3884760" y="8685360"/>
            <a:ext cx="2971440" cy="456840"/>
          </a:xfrm>
          <a:prstGeom prst="rect">
            <a:avLst/>
          </a:prstGeom>
          <a:noFill/>
          <a:ln>
            <a:noFill/>
          </a:ln>
        </p:spPr>
        <p:txBody>
          <a:bodyPr anchor="b"/>
          <a:p>
            <a:pPr algn="r">
              <a:lnSpc>
                <a:spcPct val="100000"/>
              </a:lnSpc>
            </a:pPr>
            <a:fld id="{B0A5C4CA-BDFB-4A34-A988-1724C7628DE0}"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143000" y="685800"/>
            <a:ext cx="4571640" cy="3428640"/>
          </a:xfrm>
          <a:prstGeom prst="rect">
            <a:avLst/>
          </a:prstGeom>
        </p:spPr>
      </p:sp>
      <p:sp>
        <p:nvSpPr>
          <p:cNvPr id="347"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latin typeface="Arial"/>
              </a:rPr>
              <a:t>– </a:t>
            </a:r>
            <a:r>
              <a:rPr b="0" lang="en-IN" sz="1200" spc="-1" strike="noStrike">
                <a:latin typeface="Arial"/>
              </a:rPr>
              <a:t>Source Code Control System </a:t>
            </a:r>
            <a:endParaRPr b="0" lang="en-IN" sz="1200" spc="-1" strike="noStrike">
              <a:latin typeface="Arial"/>
            </a:endParaRPr>
          </a:p>
          <a:p>
            <a:pPr marL="216000" indent="-216000">
              <a:lnSpc>
                <a:spcPct val="100000"/>
              </a:lnSpc>
            </a:pPr>
            <a:r>
              <a:rPr b="0" lang="en-IN" sz="1200" spc="-1" strike="noStrike">
                <a:latin typeface="Arial"/>
              </a:rPr>
              <a:t>– </a:t>
            </a:r>
            <a:r>
              <a:rPr b="0" lang="en-IN" sz="1200" spc="-1" strike="noStrike">
                <a:latin typeface="Arial"/>
              </a:rPr>
              <a:t>(optional) Database Management System</a:t>
            </a:r>
            <a:endParaRPr b="0" lang="en-IN" sz="1200" spc="-1" strike="noStrike">
              <a:latin typeface="Arial"/>
            </a:endParaRPr>
          </a:p>
        </p:txBody>
      </p:sp>
      <p:sp>
        <p:nvSpPr>
          <p:cNvPr id="348" name="TextShape 3"/>
          <p:cNvSpPr txBox="1"/>
          <p:nvPr/>
        </p:nvSpPr>
        <p:spPr>
          <a:xfrm>
            <a:off x="3884760" y="8685360"/>
            <a:ext cx="2971440" cy="456840"/>
          </a:xfrm>
          <a:prstGeom prst="rect">
            <a:avLst/>
          </a:prstGeom>
          <a:noFill/>
          <a:ln>
            <a:noFill/>
          </a:ln>
        </p:spPr>
        <p:txBody>
          <a:bodyPr anchor="b"/>
          <a:p>
            <a:pPr algn="r">
              <a:lnSpc>
                <a:spcPct val="100000"/>
              </a:lnSpc>
            </a:pPr>
            <a:fld id="{0C917BDE-6AD0-4B1B-A5F8-BB67153B4833}"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1143000" y="685800"/>
            <a:ext cx="4571640" cy="3428640"/>
          </a:xfrm>
          <a:prstGeom prst="rect">
            <a:avLst/>
          </a:prstGeom>
        </p:spPr>
      </p:sp>
      <p:sp>
        <p:nvSpPr>
          <p:cNvPr id="350"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51" name="TextShape 3"/>
          <p:cNvSpPr txBox="1"/>
          <p:nvPr/>
        </p:nvSpPr>
        <p:spPr>
          <a:xfrm>
            <a:off x="3884760" y="8685360"/>
            <a:ext cx="2971440" cy="456840"/>
          </a:xfrm>
          <a:prstGeom prst="rect">
            <a:avLst/>
          </a:prstGeom>
          <a:noFill/>
          <a:ln>
            <a:noFill/>
          </a:ln>
        </p:spPr>
        <p:txBody>
          <a:bodyPr anchor="b"/>
          <a:p>
            <a:pPr algn="r">
              <a:lnSpc>
                <a:spcPct val="100000"/>
              </a:lnSpc>
            </a:pPr>
            <a:fld id="{A4486BFE-6D5D-4D11-A609-880028207BBD}"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3884760" y="8685360"/>
            <a:ext cx="2971440" cy="456840"/>
          </a:xfrm>
          <a:prstGeom prst="rect">
            <a:avLst/>
          </a:prstGeom>
          <a:noFill/>
          <a:ln>
            <a:noFill/>
          </a:ln>
        </p:spPr>
        <p:txBody>
          <a:bodyPr anchor="b"/>
          <a:p>
            <a:pPr algn="r">
              <a:lnSpc>
                <a:spcPct val="100000"/>
              </a:lnSpc>
            </a:pPr>
            <a:fld id="{2C43A5FA-BD88-4DE9-B03A-ACE63B2D9DE9}"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14" name="PlaceHolder 2"/>
          <p:cNvSpPr>
            <a:spLocks noGrp="1"/>
          </p:cNvSpPr>
          <p:nvPr>
            <p:ph type="sldImg"/>
          </p:nvPr>
        </p:nvSpPr>
        <p:spPr>
          <a:xfrm>
            <a:off x="1371600" y="763560"/>
            <a:ext cx="5028840" cy="3771720"/>
          </a:xfrm>
          <a:prstGeom prst="rect">
            <a:avLst/>
          </a:prstGeom>
        </p:spPr>
      </p:sp>
      <p:sp>
        <p:nvSpPr>
          <p:cNvPr id="315" name="PlaceHolder 3"/>
          <p:cNvSpPr>
            <a:spLocks noGrp="1"/>
          </p:cNvSpPr>
          <p:nvPr>
            <p:ph type="body"/>
          </p:nvPr>
        </p:nvSpPr>
        <p:spPr>
          <a:xfrm>
            <a:off x="777960" y="4776840"/>
            <a:ext cx="6217920" cy="4525560"/>
          </a:xfrm>
          <a:prstGeom prst="rect">
            <a:avLst/>
          </a:prstGeom>
        </p:spPr>
        <p:txBody>
          <a:bodyPr anchor="ctr"/>
          <a:p>
            <a:endParaRPr b="0" lang="en-IN"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1143000" y="685800"/>
            <a:ext cx="4571640" cy="3428640"/>
          </a:xfrm>
          <a:prstGeom prst="rect">
            <a:avLst/>
          </a:prstGeom>
        </p:spPr>
      </p:sp>
      <p:sp>
        <p:nvSpPr>
          <p:cNvPr id="353"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1" lang="en-IN" sz="1200" spc="-1" strike="noStrike">
                <a:solidFill>
                  <a:srgbClr val="000000"/>
                </a:solidFill>
                <a:latin typeface="+mn-lt"/>
                <a:ea typeface="+mn-ea"/>
              </a:rPr>
              <a:t>Inclusion</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Copies the full content of a included file into the current file at the point at which the directive occurs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Eg.) #include “…” directive in ‘C’</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1" lang="en-IN" sz="1200" spc="-1" strike="noStrike">
                <a:solidFill>
                  <a:srgbClr val="000000"/>
                </a:solidFill>
                <a:latin typeface="+mn-lt"/>
                <a:ea typeface="+mn-ea"/>
              </a:rPr>
              <a:t>Macros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Replace each macro call, in-line, with the corresponding macro definition</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 </a:t>
            </a:r>
            <a:r>
              <a:rPr b="1" lang="en-IN" sz="1200" spc="-1" strike="noStrike">
                <a:solidFill>
                  <a:srgbClr val="000000"/>
                </a:solidFill>
                <a:latin typeface="+mn-lt"/>
                <a:ea typeface="+mn-ea"/>
              </a:rPr>
              <a:t>E.g.) #define … … directive in ‘C’</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1" lang="en-IN" sz="1200" spc="-1" strike="noStrike">
                <a:solidFill>
                  <a:srgbClr val="000000"/>
                </a:solidFill>
                <a:latin typeface="+mn-lt"/>
                <a:ea typeface="+mn-ea"/>
              </a:rPr>
              <a:t>Conditional compilation (include or macro guard)</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In combination with macros, remove code fragments that need not be compiled</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E.g) #ifdef, #ifndef, #endif directives in ‘C’</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Preprocessor directives</a:t>
            </a:r>
            <a:endParaRPr b="0" lang="en-IN" sz="1200" spc="-1" strike="noStrike">
              <a:latin typeface="Arial"/>
            </a:endParaRPr>
          </a:p>
          <a:p>
            <a:pPr marL="216000" indent="-216000">
              <a:lnSpc>
                <a:spcPct val="100000"/>
              </a:lnSpc>
            </a:pPr>
            <a:r>
              <a:rPr b="0" lang="en-IN" sz="2000" spc="-1" strike="noStrike">
                <a:solidFill>
                  <a:srgbClr val="000000"/>
                </a:solidFill>
                <a:latin typeface="+mn-lt"/>
                <a:ea typeface="+mn-ea"/>
              </a:rPr>
              <a:t>Preprocessor directives are lines included in the code of programs preceded by a hash sign (#). These lines are not program statements but directives for the </a:t>
            </a:r>
            <a:r>
              <a:rPr b="0" i="1" lang="en-IN" sz="2000" spc="-1" strike="noStrike">
                <a:solidFill>
                  <a:srgbClr val="000000"/>
                </a:solidFill>
                <a:latin typeface="+mn-lt"/>
                <a:ea typeface="+mn-ea"/>
              </a:rPr>
              <a:t>preprocessor</a:t>
            </a:r>
            <a:r>
              <a:rPr b="0" lang="en-IN" sz="2000" spc="-1" strike="noStrike">
                <a:solidFill>
                  <a:srgbClr val="000000"/>
                </a:solidFill>
                <a:latin typeface="+mn-lt"/>
                <a:ea typeface="+mn-ea"/>
              </a:rPr>
              <a:t>. The preprocessor examines the code before actual compilation of code begins and resolves all these directives before any code is actually generated by regular statements.</a:t>
            </a:r>
            <a:br/>
            <a:br/>
            <a:r>
              <a:rPr b="0" lang="en-IN" sz="2000" spc="-1" strike="noStrike">
                <a:solidFill>
                  <a:srgbClr val="000000"/>
                </a:solidFill>
                <a:latin typeface="+mn-lt"/>
                <a:ea typeface="+mn-ea"/>
              </a:rPr>
              <a:t>These </a:t>
            </a:r>
            <a:r>
              <a:rPr b="0" i="1" lang="en-IN" sz="2000" spc="-1" strike="noStrike">
                <a:solidFill>
                  <a:srgbClr val="000000"/>
                </a:solidFill>
                <a:latin typeface="+mn-lt"/>
                <a:ea typeface="+mn-ea"/>
              </a:rPr>
              <a:t>preprocessor directives</a:t>
            </a:r>
            <a:r>
              <a:rPr b="0" lang="en-IN" sz="2000" spc="-1" strike="noStrike">
                <a:solidFill>
                  <a:srgbClr val="000000"/>
                </a:solidFill>
                <a:latin typeface="+mn-lt"/>
                <a:ea typeface="+mn-ea"/>
              </a:rPr>
              <a:t> extend only across a single line of code. As soon as a newline character is found, the preprocessor directive is ends. No semicolon (;) is expected at the end of a preprocessor directive. The only way a preprocessor directive can extend through more than one line is by preceding the newline character at the end of the line by a backslash (\).</a:t>
            </a:r>
            <a:br/>
            <a:br/>
            <a:r>
              <a:rPr b="1" lang="en-IN" sz="2000" spc="-1" strike="noStrike">
                <a:solidFill>
                  <a:srgbClr val="000000"/>
                </a:solidFill>
                <a:latin typeface="+mn-lt"/>
                <a:ea typeface="+mn-ea"/>
              </a:rPr>
              <a:t>macro definitions (#define, #undef)</a:t>
            </a:r>
            <a:endParaRPr b="0" lang="en-IN" sz="2000" spc="-1" strike="noStrike">
              <a:latin typeface="Arial"/>
            </a:endParaRPr>
          </a:p>
          <a:p>
            <a:pPr marL="216000" indent="-216000">
              <a:lnSpc>
                <a:spcPct val="100000"/>
              </a:lnSpc>
            </a:pPr>
            <a:r>
              <a:rPr b="0" lang="en-IN" sz="2000" spc="-1" strike="noStrike">
                <a:solidFill>
                  <a:srgbClr val="000000"/>
                </a:solidFill>
                <a:latin typeface="+mn-lt"/>
                <a:ea typeface="+mn-ea"/>
              </a:rPr>
              <a:t>To define preprocessor macros we can use #define. Its syntax is:</a:t>
            </a:r>
            <a:br/>
            <a:br/>
            <a:r>
              <a:rPr b="0" lang="en-IN" sz="2000" spc="-1" strike="noStrike">
                <a:solidFill>
                  <a:srgbClr val="000000"/>
                </a:solidFill>
                <a:latin typeface="+mn-lt"/>
                <a:ea typeface="+mn-ea"/>
              </a:rPr>
              <a:t>#define identifier replacement</a:t>
            </a:r>
            <a:br/>
            <a:br/>
            <a:r>
              <a:rPr b="0" lang="en-IN" sz="2000" spc="-1" strike="noStrike">
                <a:solidFill>
                  <a:srgbClr val="000000"/>
                </a:solidFill>
                <a:latin typeface="+mn-lt"/>
                <a:ea typeface="+mn-ea"/>
              </a:rPr>
              <a:t>When the preprocessor encounters this directive, it replaces any occurrence of identifier in the rest of the code by replacement. This replacement can be an expression, a statement, a block or simply anything. The preprocessor does not understand C++ proper, it simply replaces any occurrence of identifier by replacement.</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#define TABLE_SIZE 100</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table1[TABLE_SIZE];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table2[TABLE_SIZE]; </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After the preprocessor has replaced TABLE_SIZE, the code becomes equivalent to:</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table1[100];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table2[100]; </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#define can work also with parameters to define function macros:</a:t>
            </a:r>
            <a:br/>
            <a:br/>
            <a:r>
              <a:rPr b="0" lang="en-IN" sz="1200" spc="-1" strike="noStrike">
                <a:solidFill>
                  <a:srgbClr val="000000"/>
                </a:solidFill>
                <a:latin typeface="+mn-lt"/>
                <a:ea typeface="+mn-ea"/>
              </a:rPr>
              <a:t> #define getmax(a,b) a&gt;b?a:b </a:t>
            </a:r>
            <a:endParaRPr b="0" lang="en-IN" sz="1200" spc="-1" strike="noStrike">
              <a:latin typeface="Arial"/>
            </a:endParaRPr>
          </a:p>
          <a:p>
            <a:pPr marL="216000" indent="-216000">
              <a:lnSpc>
                <a:spcPct val="100000"/>
              </a:lnSpc>
            </a:pPr>
            <a:br/>
            <a:br/>
            <a:r>
              <a:rPr b="0" lang="en-IN" sz="2000" spc="-1" strike="noStrike">
                <a:solidFill>
                  <a:srgbClr val="000000"/>
                </a:solidFill>
                <a:latin typeface="+mn-lt"/>
                <a:ea typeface="+mn-ea"/>
              </a:rPr>
              <a:t>This would replace any occurrence of getmax followed by two arguments by the replacement expression, but also replacing each argument by its identifier, exactly as you would expect if it was a function:</a:t>
            </a:r>
            <a:br/>
            <a:br/>
            <a:r>
              <a:rPr b="0" lang="en-IN" sz="1200" spc="-1" strike="noStrike">
                <a:solidFill>
                  <a:srgbClr val="000000"/>
                </a:solidFill>
                <a:latin typeface="+mn-lt"/>
                <a:ea typeface="+mn-ea"/>
              </a:rPr>
              <a:t>// function macro</a:t>
            </a:r>
            <a:r>
              <a:rPr b="0" lang="en-IN" sz="2000" spc="-1" strike="noStrike">
                <a:solidFill>
                  <a:srgbClr val="000000"/>
                </a:solidFill>
                <a:latin typeface="+mn-lt"/>
                <a:ea typeface="+mn-ea"/>
              </a:rPr>
              <a:t> </a:t>
            </a:r>
            <a:r>
              <a:rPr b="0" lang="en-IN" sz="1200" spc="-1" strike="noStrike">
                <a:solidFill>
                  <a:srgbClr val="000000"/>
                </a:solidFill>
                <a:latin typeface="+mn-lt"/>
                <a:ea typeface="+mn-ea"/>
              </a:rPr>
              <a:t>#include &lt;iostream&gt;</a:t>
            </a:r>
            <a:r>
              <a:rPr b="0" lang="en-IN" sz="2000" spc="-1" strike="noStrike">
                <a:solidFill>
                  <a:srgbClr val="000000"/>
                </a:solidFill>
                <a:latin typeface="+mn-lt"/>
                <a:ea typeface="+mn-ea"/>
              </a:rPr>
              <a:t> </a:t>
            </a:r>
            <a:r>
              <a:rPr b="0" lang="en-IN" sz="1200" spc="-1" strike="noStrike">
                <a:solidFill>
                  <a:srgbClr val="000000"/>
                </a:solidFill>
                <a:latin typeface="+mn-lt"/>
                <a:ea typeface="+mn-ea"/>
              </a:rPr>
              <a:t>using</a:t>
            </a:r>
            <a:r>
              <a:rPr b="0" lang="en-IN" sz="2000" spc="-1" strike="noStrike">
                <a:solidFill>
                  <a:srgbClr val="000000"/>
                </a:solidFill>
                <a:latin typeface="+mn-lt"/>
                <a:ea typeface="+mn-ea"/>
              </a:rPr>
              <a:t> </a:t>
            </a:r>
            <a:r>
              <a:rPr b="0" lang="en-IN" sz="1200" spc="-1" strike="noStrike">
                <a:solidFill>
                  <a:srgbClr val="000000"/>
                </a:solidFill>
                <a:latin typeface="+mn-lt"/>
                <a:ea typeface="+mn-ea"/>
              </a:rPr>
              <a:t>namespace</a:t>
            </a:r>
            <a:r>
              <a:rPr b="0" lang="en-IN" sz="2000" spc="-1" strike="noStrike">
                <a:solidFill>
                  <a:srgbClr val="000000"/>
                </a:solidFill>
                <a:latin typeface="+mn-lt"/>
                <a:ea typeface="+mn-ea"/>
              </a:rPr>
              <a:t> std; </a:t>
            </a:r>
            <a:r>
              <a:rPr b="0" lang="en-IN" sz="1200" spc="-1" strike="noStrike">
                <a:solidFill>
                  <a:srgbClr val="000000"/>
                </a:solidFill>
                <a:latin typeface="+mn-lt"/>
                <a:ea typeface="+mn-ea"/>
              </a:rPr>
              <a:t>#define getmax(a,b) ((a)&gt;(b)?(a):(b))</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main() {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x=5, y; y= getmax(x,2); cout &lt;&lt; y &lt;&lt; endl; cout &lt;&lt; getmax(7,x) &lt;&lt; endl; </a:t>
            </a:r>
            <a:r>
              <a:rPr b="0" lang="en-IN" sz="1200" spc="-1" strike="noStrike">
                <a:solidFill>
                  <a:srgbClr val="000000"/>
                </a:solidFill>
                <a:latin typeface="+mn-lt"/>
                <a:ea typeface="+mn-ea"/>
              </a:rPr>
              <a:t>return</a:t>
            </a:r>
            <a:r>
              <a:rPr b="0" lang="en-IN" sz="2000" spc="-1" strike="noStrike">
                <a:solidFill>
                  <a:srgbClr val="000000"/>
                </a:solidFill>
                <a:latin typeface="+mn-lt"/>
                <a:ea typeface="+mn-ea"/>
              </a:rPr>
              <a:t> 0; }5 7</a:t>
            </a:r>
            <a:r>
              <a:rPr b="0" lang="en-IN" sz="1200" spc="-1" strike="noStrike">
                <a:solidFill>
                  <a:srgbClr val="000000"/>
                </a:solidFill>
                <a:latin typeface="+mn-lt"/>
                <a:ea typeface="+mn-ea"/>
                <a:hlinkClick r:id="rId1"/>
              </a:rPr>
              <a:t>Edit &amp; Run</a:t>
            </a:r>
            <a:endParaRPr b="0" lang="en-IN" sz="1200" spc="-1" strike="noStrike">
              <a:latin typeface="Arial"/>
            </a:endParaRPr>
          </a:p>
          <a:p>
            <a:pPr marL="216000" indent="-216000">
              <a:lnSpc>
                <a:spcPct val="100000"/>
              </a:lnSpc>
            </a:pPr>
            <a:br/>
            <a:br/>
            <a:r>
              <a:rPr b="0" lang="en-IN" sz="2000" spc="-1" strike="noStrike">
                <a:solidFill>
                  <a:srgbClr val="000000"/>
                </a:solidFill>
                <a:latin typeface="+mn-lt"/>
                <a:ea typeface="+mn-ea"/>
              </a:rPr>
              <a:t>Defined macros are not affected by block structure. A macro lasts until it is undefined with the #undef preprocessor directive:</a:t>
            </a:r>
            <a:br/>
            <a:r>
              <a:rPr b="0" lang="en-IN" sz="1200" spc="-1" strike="noStrike">
                <a:solidFill>
                  <a:srgbClr val="000000"/>
                </a:solidFill>
                <a:latin typeface="+mn-lt"/>
                <a:ea typeface="+mn-ea"/>
              </a:rPr>
              <a:t>#define TABLE_SIZE 100</a:t>
            </a:r>
            <a:endParaRPr b="0" lang="en-IN" sz="1200" spc="-1" strike="noStrike">
              <a:latin typeface="Arial"/>
            </a:endParaRPr>
          </a:p>
          <a:p>
            <a:pPr marL="216000" indent="-216000">
              <a:lnSpc>
                <a:spcPct val="100000"/>
              </a:lnSpc>
            </a:pP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table1[TABLE_SIZE];</a:t>
            </a:r>
            <a:endParaRPr b="0" lang="en-IN" sz="2000" spc="-1" strike="noStrike">
              <a:latin typeface="Arial"/>
            </a:endParaRPr>
          </a:p>
          <a:p>
            <a:pPr marL="216000" indent="-216000">
              <a:lnSpc>
                <a:spcPct val="100000"/>
              </a:lnSpc>
            </a:pPr>
            <a:r>
              <a:rPr b="0" lang="en-IN" sz="2000" spc="-1" strike="noStrike">
                <a:solidFill>
                  <a:srgbClr val="000000"/>
                </a:solidFill>
                <a:latin typeface="+mn-lt"/>
                <a:ea typeface="+mn-ea"/>
              </a:rPr>
              <a:t> </a:t>
            </a:r>
            <a:r>
              <a:rPr b="0" lang="en-IN" sz="1200" spc="-1" strike="noStrike">
                <a:solidFill>
                  <a:srgbClr val="000000"/>
                </a:solidFill>
                <a:latin typeface="+mn-lt"/>
                <a:ea typeface="+mn-ea"/>
              </a:rPr>
              <a:t>#undef TABLE_SIZE</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#define TABLE_SIZE 200</a:t>
            </a:r>
            <a:endParaRPr b="0" lang="en-IN" sz="1200" spc="-1" strike="noStrike">
              <a:latin typeface="Arial"/>
            </a:endParaRPr>
          </a:p>
          <a:p>
            <a:pPr marL="216000" indent="-216000">
              <a:lnSpc>
                <a:spcPct val="100000"/>
              </a:lnSpc>
            </a:pP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table2[TABLE_SIZE];</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This would generate the same code as:</a:t>
            </a:r>
            <a:b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table1[100];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table2[200];</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Function macro definitions accept two special operators (# and ##) in the replacement sequence:</a:t>
            </a:r>
            <a:br/>
            <a:r>
              <a:rPr b="0" lang="en-IN" sz="2000" spc="-1" strike="noStrike">
                <a:solidFill>
                  <a:srgbClr val="000000"/>
                </a:solidFill>
                <a:latin typeface="+mn-lt"/>
                <a:ea typeface="+mn-ea"/>
              </a:rPr>
              <a:t>The operator #, followed by a parameter name, is replaced by a string literal that contains the argument passed (as if enclosed between double quotes):</a:t>
            </a:r>
            <a:br/>
            <a:br/>
            <a:r>
              <a:rPr b="0" lang="en-IN" sz="1200" spc="-1" strike="noStrike">
                <a:solidFill>
                  <a:srgbClr val="000000"/>
                </a:solidFill>
                <a:latin typeface="+mn-lt"/>
                <a:ea typeface="+mn-ea"/>
              </a:rPr>
              <a:t>#define str(x)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#x</a:t>
            </a:r>
            <a:r>
              <a:rPr b="0" lang="en-IN" sz="2000" spc="-1" strike="noStrike">
                <a:solidFill>
                  <a:srgbClr val="000000"/>
                </a:solidFill>
                <a:latin typeface="+mn-lt"/>
                <a:ea typeface="+mn-ea"/>
              </a:rPr>
              <a:t> cout &lt;&lt; str(test);</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This would be translated into:</a:t>
            </a:r>
            <a:br/>
            <a:br/>
            <a:r>
              <a:rPr b="0" lang="en-IN" sz="1200" spc="-1" strike="noStrike">
                <a:solidFill>
                  <a:srgbClr val="000000"/>
                </a:solidFill>
                <a:latin typeface="+mn-lt"/>
                <a:ea typeface="+mn-ea"/>
              </a:rPr>
              <a:t> </a:t>
            </a:r>
            <a:r>
              <a:rPr b="0" lang="en-IN" sz="2000" spc="-1" strike="noStrike">
                <a:solidFill>
                  <a:srgbClr val="000000"/>
                </a:solidFill>
                <a:latin typeface="+mn-lt"/>
                <a:ea typeface="+mn-ea"/>
              </a:rPr>
              <a:t>cout &lt;&lt; "test";</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The operator ## concatenates two arguments leaving no blank spaces between them:</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#define glue(a,b) a ## b</a:t>
            </a:r>
            <a:r>
              <a:rPr b="0" lang="en-IN" sz="2000" spc="-1" strike="noStrike">
                <a:solidFill>
                  <a:srgbClr val="000000"/>
                </a:solidFill>
                <a:latin typeface="+mn-lt"/>
                <a:ea typeface="+mn-ea"/>
              </a:rPr>
              <a:t> glue(c,out) &lt;&lt; "test";</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This would also be translated into:</a:t>
            </a:r>
            <a:br/>
            <a:br/>
            <a:r>
              <a:rPr b="0" lang="en-IN" sz="1200" spc="-1" strike="noStrike">
                <a:solidFill>
                  <a:srgbClr val="000000"/>
                </a:solidFill>
                <a:latin typeface="+mn-lt"/>
                <a:ea typeface="+mn-ea"/>
              </a:rPr>
              <a:t> </a:t>
            </a:r>
            <a:r>
              <a:rPr b="0" lang="en-IN" sz="2000" spc="-1" strike="noStrike">
                <a:solidFill>
                  <a:srgbClr val="000000"/>
                </a:solidFill>
                <a:latin typeface="+mn-lt"/>
                <a:ea typeface="+mn-ea"/>
              </a:rPr>
              <a:t>cout &lt;&lt; "test";</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Because preprocessor replacements happen before any C++ syntax check, macro definitions can be a tricky feature. But, be careful: code that relies heavily on complicated macros become less readable, since the syntax expected is on many occasions different from the normal expressions programmers expect in C++.</a:t>
            </a:r>
            <a:br/>
            <a:br/>
            <a:r>
              <a:rPr b="1" lang="en-IN" sz="2000" spc="-1" strike="noStrike">
                <a:solidFill>
                  <a:srgbClr val="000000"/>
                </a:solidFill>
                <a:latin typeface="+mn-lt"/>
                <a:ea typeface="+mn-ea"/>
              </a:rPr>
              <a:t>Conditional inclusions (#ifdef, #ifndef, #if, #endif, #else and #elif)</a:t>
            </a:r>
            <a:endParaRPr b="0" lang="en-IN" sz="2000" spc="-1" strike="noStrike">
              <a:latin typeface="Arial"/>
            </a:endParaRPr>
          </a:p>
          <a:p>
            <a:pPr marL="216000" indent="-216000">
              <a:lnSpc>
                <a:spcPct val="100000"/>
              </a:lnSpc>
            </a:pPr>
            <a:br/>
            <a:r>
              <a:rPr b="0" lang="en-IN" sz="2000" spc="-1" strike="noStrike">
                <a:solidFill>
                  <a:srgbClr val="000000"/>
                </a:solidFill>
                <a:latin typeface="+mn-lt"/>
                <a:ea typeface="+mn-ea"/>
              </a:rPr>
              <a:t>These directives allow to include or discard part of the code of a program if a certain condition is met.</a:t>
            </a:r>
            <a:br/>
            <a:br/>
            <a:r>
              <a:rPr b="0" lang="en-IN" sz="2000" spc="-1" strike="noStrike">
                <a:solidFill>
                  <a:srgbClr val="000000"/>
                </a:solidFill>
                <a:latin typeface="+mn-lt"/>
                <a:ea typeface="+mn-ea"/>
              </a:rPr>
              <a:t>#ifdef allows a section of a program to be compiled only if the macro that is specified as the parameter has been defined, no matter which its value is. For example: </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#ifdef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table[TABLE_SIZE]; </a:t>
            </a:r>
            <a:r>
              <a:rPr b="0" lang="en-IN" sz="1200" spc="-1" strike="noStrike">
                <a:solidFill>
                  <a:srgbClr val="000000"/>
                </a:solidFill>
                <a:latin typeface="+mn-lt"/>
                <a:ea typeface="+mn-ea"/>
              </a:rPr>
              <a:t>#endif </a:t>
            </a:r>
            <a:endParaRPr b="0" lang="en-IN" sz="1200" spc="-1" strike="noStrike">
              <a:latin typeface="Arial"/>
            </a:endParaRPr>
          </a:p>
          <a:p>
            <a:pPr marL="216000" indent="-216000">
              <a:lnSpc>
                <a:spcPct val="100000"/>
              </a:lnSpc>
            </a:pPr>
            <a:br/>
            <a:br/>
            <a:r>
              <a:rPr b="0" lang="en-IN" sz="2000" spc="-1" strike="noStrike">
                <a:solidFill>
                  <a:srgbClr val="000000"/>
                </a:solidFill>
                <a:latin typeface="+mn-lt"/>
                <a:ea typeface="+mn-ea"/>
              </a:rPr>
              <a:t>In this case, the line of code int table[TABLE_SIZE]; is only compiled if TABLE_SIZE was previously defined with #define, independently of its value. If it was not defined, that line will not be included in the program compilation.</a:t>
            </a:r>
            <a:br/>
            <a:br/>
            <a:r>
              <a:rPr b="0" lang="en-IN" sz="2000" spc="-1" strike="noStrike">
                <a:solidFill>
                  <a:srgbClr val="000000"/>
                </a:solidFill>
                <a:latin typeface="+mn-lt"/>
                <a:ea typeface="+mn-ea"/>
              </a:rPr>
              <a:t>#ifndef serves for the exact opposite: the code between #ifndef and #endif directives is only compiled if the specified identifier has not been previously defined. For example:</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4</a:t>
            </a:r>
            <a:br/>
            <a:r>
              <a:rPr b="0" lang="en-IN" sz="1200" spc="-1" strike="noStrike">
                <a:solidFill>
                  <a:srgbClr val="000000"/>
                </a:solidFill>
                <a:latin typeface="+mn-lt"/>
                <a:ea typeface="+mn-ea"/>
              </a:rPr>
              <a:t>#ifndef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100</a:t>
            </a:r>
            <a:r>
              <a:rPr b="0" lang="en-IN" sz="2000" spc="-1" strike="noStrike">
                <a:solidFill>
                  <a:srgbClr val="000000"/>
                </a:solidFill>
                <a:latin typeface="+mn-lt"/>
                <a:ea typeface="+mn-ea"/>
              </a:rPr>
              <a:t> </a:t>
            </a:r>
            <a:r>
              <a:rPr b="0" lang="en-IN" sz="1200" spc="-1" strike="noStrike">
                <a:solidFill>
                  <a:srgbClr val="000000"/>
                </a:solidFill>
                <a:latin typeface="+mn-lt"/>
                <a:ea typeface="+mn-ea"/>
              </a:rPr>
              <a:t>#endif</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table[TABLE_SIZE];</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In this case, if when arriving at this piece of code, the TABLE_SIZE macro has not been defined yet, it would be defined to a value of 100. If it already existed it would keep its previous value since the #define directive would not be executed.</a:t>
            </a:r>
            <a:br/>
            <a:br/>
            <a:r>
              <a:rPr b="0" lang="en-IN" sz="2000" spc="-1" strike="noStrike">
                <a:solidFill>
                  <a:srgbClr val="000000"/>
                </a:solidFill>
                <a:latin typeface="+mn-lt"/>
                <a:ea typeface="+mn-ea"/>
              </a:rPr>
              <a:t>The #if, #else and #elif (i.e., "else if") directives serve to specify some condition to be met in order for the portion of code they surround to be compiled. The condition that follows #if or #elif can only evaluate constant expressions, including macro expressions. For example: </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4</a:t>
            </a:r>
            <a:br/>
            <a:r>
              <a:rPr b="0" lang="en-IN" sz="1200" spc="-1" strike="noStrike">
                <a:solidFill>
                  <a:srgbClr val="000000"/>
                </a:solidFill>
                <a:latin typeface="+mn-lt"/>
                <a:ea typeface="+mn-ea"/>
              </a:rPr>
              <a:t>5</a:t>
            </a:r>
            <a:br/>
            <a:r>
              <a:rPr b="0" lang="en-IN" sz="1200" spc="-1" strike="noStrike">
                <a:solidFill>
                  <a:srgbClr val="000000"/>
                </a:solidFill>
                <a:latin typeface="+mn-lt"/>
                <a:ea typeface="+mn-ea"/>
              </a:rPr>
              <a:t>6</a:t>
            </a:r>
            <a:br/>
            <a:r>
              <a:rPr b="0" lang="en-IN" sz="1200" spc="-1" strike="noStrike">
                <a:solidFill>
                  <a:srgbClr val="000000"/>
                </a:solidFill>
                <a:latin typeface="+mn-lt"/>
                <a:ea typeface="+mn-ea"/>
              </a:rPr>
              <a:t>7</a:t>
            </a:r>
            <a:br/>
            <a:r>
              <a:rPr b="0" lang="en-IN" sz="1200" spc="-1" strike="noStrike">
                <a:solidFill>
                  <a:srgbClr val="000000"/>
                </a:solidFill>
                <a:latin typeface="+mn-lt"/>
                <a:ea typeface="+mn-ea"/>
              </a:rPr>
              <a:t>8</a:t>
            </a:r>
            <a:br/>
            <a:r>
              <a:rPr b="0" lang="en-IN" sz="1200" spc="-1" strike="noStrike">
                <a:solidFill>
                  <a:srgbClr val="000000"/>
                </a:solidFill>
                <a:latin typeface="+mn-lt"/>
                <a:ea typeface="+mn-ea"/>
              </a:rPr>
              <a:t>9</a:t>
            </a:r>
            <a:br/>
            <a:r>
              <a:rPr b="0" lang="en-IN" sz="1200" spc="-1" strike="noStrike">
                <a:solidFill>
                  <a:srgbClr val="000000"/>
                </a:solidFill>
                <a:latin typeface="+mn-lt"/>
                <a:ea typeface="+mn-ea"/>
              </a:rPr>
              <a:t>10</a:t>
            </a:r>
            <a:br/>
            <a:r>
              <a:rPr b="0" lang="en-IN" sz="1200" spc="-1" strike="noStrike">
                <a:solidFill>
                  <a:srgbClr val="000000"/>
                </a:solidFill>
                <a:latin typeface="+mn-lt"/>
                <a:ea typeface="+mn-ea"/>
              </a:rPr>
              <a:t>11</a:t>
            </a:r>
            <a:br/>
            <a:r>
              <a:rPr b="0" lang="en-IN" sz="1200" spc="-1" strike="noStrike">
                <a:solidFill>
                  <a:srgbClr val="000000"/>
                </a:solidFill>
                <a:latin typeface="+mn-lt"/>
                <a:ea typeface="+mn-ea"/>
              </a:rPr>
              <a:t>12</a:t>
            </a:r>
            <a:br/>
            <a:r>
              <a:rPr b="0" lang="en-IN" sz="1200" spc="-1" strike="noStrike">
                <a:solidFill>
                  <a:srgbClr val="000000"/>
                </a:solidFill>
                <a:latin typeface="+mn-lt"/>
                <a:ea typeface="+mn-ea"/>
              </a:rPr>
              <a:t>13</a:t>
            </a:r>
            <a:br/>
            <a:r>
              <a:rPr b="0" lang="en-IN" sz="1200" spc="-1" strike="noStrike">
                <a:solidFill>
                  <a:srgbClr val="000000"/>
                </a:solidFill>
                <a:latin typeface="+mn-lt"/>
                <a:ea typeface="+mn-ea"/>
              </a:rPr>
              <a:t>14</a:t>
            </a:r>
            <a:br/>
            <a:r>
              <a:rPr b="0" lang="en-IN" sz="1200" spc="-1" strike="noStrike">
                <a:solidFill>
                  <a:srgbClr val="000000"/>
                </a:solidFill>
                <a:latin typeface="+mn-lt"/>
                <a:ea typeface="+mn-ea"/>
              </a:rPr>
              <a:t>#if TABLE_SIZE&gt;200</a:t>
            </a:r>
            <a:r>
              <a:rPr b="0" lang="en-IN" sz="2000" spc="-1" strike="noStrike">
                <a:solidFill>
                  <a:srgbClr val="000000"/>
                </a:solidFill>
                <a:latin typeface="+mn-lt"/>
                <a:ea typeface="+mn-ea"/>
              </a:rPr>
              <a:t> </a:t>
            </a:r>
            <a:r>
              <a:rPr b="0" lang="en-IN" sz="1200" spc="-1" strike="noStrike">
                <a:solidFill>
                  <a:srgbClr val="000000"/>
                </a:solidFill>
                <a:latin typeface="+mn-lt"/>
                <a:ea typeface="+mn-ea"/>
              </a:rPr>
              <a:t>#undef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200</a:t>
            </a:r>
            <a:r>
              <a:rPr b="0" lang="en-IN" sz="2000" spc="-1" strike="noStrike">
                <a:solidFill>
                  <a:srgbClr val="000000"/>
                </a:solidFill>
                <a:latin typeface="+mn-lt"/>
                <a:ea typeface="+mn-ea"/>
              </a:rPr>
              <a:t> </a:t>
            </a:r>
            <a:r>
              <a:rPr b="0" lang="en-IN" sz="1200" spc="-1" strike="noStrike">
                <a:solidFill>
                  <a:srgbClr val="000000"/>
                </a:solidFill>
                <a:latin typeface="+mn-lt"/>
                <a:ea typeface="+mn-ea"/>
              </a:rPr>
              <a:t>#elif TABLE_SIZE&lt;50</a:t>
            </a:r>
            <a:r>
              <a:rPr b="0" lang="en-IN" sz="2000" spc="-1" strike="noStrike">
                <a:solidFill>
                  <a:srgbClr val="000000"/>
                </a:solidFill>
                <a:latin typeface="+mn-lt"/>
                <a:ea typeface="+mn-ea"/>
              </a:rPr>
              <a:t> </a:t>
            </a:r>
            <a:r>
              <a:rPr b="0" lang="en-IN" sz="1200" spc="-1" strike="noStrike">
                <a:solidFill>
                  <a:srgbClr val="000000"/>
                </a:solidFill>
                <a:latin typeface="+mn-lt"/>
                <a:ea typeface="+mn-ea"/>
              </a:rPr>
              <a:t>#undef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50</a:t>
            </a:r>
            <a:r>
              <a:rPr b="0" lang="en-IN" sz="2000" spc="-1" strike="noStrike">
                <a:solidFill>
                  <a:srgbClr val="000000"/>
                </a:solidFill>
                <a:latin typeface="+mn-lt"/>
                <a:ea typeface="+mn-ea"/>
              </a:rPr>
              <a:t> </a:t>
            </a:r>
            <a:r>
              <a:rPr b="0" lang="en-IN" sz="1200" spc="-1" strike="noStrike">
                <a:solidFill>
                  <a:srgbClr val="000000"/>
                </a:solidFill>
                <a:latin typeface="+mn-lt"/>
                <a:ea typeface="+mn-ea"/>
              </a:rPr>
              <a:t>#else</a:t>
            </a:r>
            <a:r>
              <a:rPr b="0" lang="en-IN" sz="2000" spc="-1" strike="noStrike">
                <a:solidFill>
                  <a:srgbClr val="000000"/>
                </a:solidFill>
                <a:latin typeface="+mn-lt"/>
                <a:ea typeface="+mn-ea"/>
              </a:rPr>
              <a:t> </a:t>
            </a:r>
            <a:r>
              <a:rPr b="0" lang="en-IN" sz="1200" spc="-1" strike="noStrike">
                <a:solidFill>
                  <a:srgbClr val="000000"/>
                </a:solidFill>
                <a:latin typeface="+mn-lt"/>
                <a:ea typeface="+mn-ea"/>
              </a:rPr>
              <a:t>#undef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100</a:t>
            </a:r>
            <a:r>
              <a:rPr b="0" lang="en-IN" sz="2000" spc="-1" strike="noStrike">
                <a:solidFill>
                  <a:srgbClr val="000000"/>
                </a:solidFill>
                <a:latin typeface="+mn-lt"/>
                <a:ea typeface="+mn-ea"/>
              </a:rPr>
              <a:t> </a:t>
            </a:r>
            <a:r>
              <a:rPr b="0" lang="en-IN" sz="1200" spc="-1" strike="noStrike">
                <a:solidFill>
                  <a:srgbClr val="000000"/>
                </a:solidFill>
                <a:latin typeface="+mn-lt"/>
                <a:ea typeface="+mn-ea"/>
              </a:rPr>
              <a:t>#endif</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table[TABLE_SIZE]; </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Notice how the entire structure of #if, #elif and #else chained directives ends with #endif.</a:t>
            </a:r>
            <a:br/>
            <a:br/>
            <a:r>
              <a:rPr b="0" lang="en-IN" sz="2000" spc="-1" strike="noStrike">
                <a:solidFill>
                  <a:srgbClr val="000000"/>
                </a:solidFill>
                <a:latin typeface="+mn-lt"/>
                <a:ea typeface="+mn-ea"/>
              </a:rPr>
              <a:t>The behavior of #ifdef and #ifndef can also be achieved by using the special operators defined and !definedrespectively in any #if or #elif directive:</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4</a:t>
            </a:r>
            <a:br/>
            <a:r>
              <a:rPr b="0" lang="en-IN" sz="1200" spc="-1" strike="noStrike">
                <a:solidFill>
                  <a:srgbClr val="000000"/>
                </a:solidFill>
                <a:latin typeface="+mn-lt"/>
                <a:ea typeface="+mn-ea"/>
              </a:rPr>
              <a:t>5</a:t>
            </a:r>
            <a:br/>
            <a:r>
              <a:rPr b="0" lang="en-IN" sz="1200" spc="-1" strike="noStrike">
                <a:solidFill>
                  <a:srgbClr val="000000"/>
                </a:solidFill>
                <a:latin typeface="+mn-lt"/>
                <a:ea typeface="+mn-ea"/>
              </a:rPr>
              <a:t>6</a:t>
            </a:r>
            <a:br/>
            <a:r>
              <a:rPr b="0" lang="en-IN" sz="1200" spc="-1" strike="noStrike">
                <a:solidFill>
                  <a:srgbClr val="000000"/>
                </a:solidFill>
                <a:latin typeface="+mn-lt"/>
                <a:ea typeface="+mn-ea"/>
              </a:rPr>
              <a:t>7</a:t>
            </a:r>
            <a:br/>
            <a:r>
              <a:rPr b="0" lang="en-IN" sz="1200" spc="-1" strike="noStrike">
                <a:solidFill>
                  <a:srgbClr val="000000"/>
                </a:solidFill>
                <a:latin typeface="+mn-lt"/>
                <a:ea typeface="+mn-ea"/>
              </a:rPr>
              <a:t>#if defined ARRAY_SIZE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ARRAY_SIZE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#elif !defined BUFFER_SIZE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128</a:t>
            </a:r>
            <a:r>
              <a:rPr b="0" lang="en-IN" sz="2000" spc="-1" strike="noStrike">
                <a:solidFill>
                  <a:srgbClr val="000000"/>
                </a:solidFill>
                <a:latin typeface="+mn-lt"/>
                <a:ea typeface="+mn-ea"/>
              </a:rPr>
              <a:t> </a:t>
            </a:r>
            <a:r>
              <a:rPr b="0" lang="en-IN" sz="1200" spc="-1" strike="noStrike">
                <a:solidFill>
                  <a:srgbClr val="000000"/>
                </a:solidFill>
                <a:latin typeface="+mn-lt"/>
                <a:ea typeface="+mn-ea"/>
              </a:rPr>
              <a:t>#else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BUFFER_SIZE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#endif </a:t>
            </a:r>
            <a:endParaRPr b="0" lang="en-IN" sz="1200" spc="-1" strike="noStrike">
              <a:latin typeface="Arial"/>
            </a:endParaRPr>
          </a:p>
          <a:p>
            <a:pPr marL="216000" indent="-216000">
              <a:lnSpc>
                <a:spcPct val="100000"/>
              </a:lnSpc>
            </a:pPr>
            <a:br/>
            <a:r>
              <a:rPr b="1" lang="en-IN" sz="1200" spc="-1" strike="noStrike">
                <a:solidFill>
                  <a:srgbClr val="000000"/>
                </a:solidFill>
                <a:latin typeface="+mn-lt"/>
                <a:ea typeface="+mn-ea"/>
              </a:rPr>
              <a:t>Preprocessor directives</a:t>
            </a:r>
            <a:endParaRPr b="0" lang="en-IN" sz="1200" spc="-1" strike="noStrike">
              <a:latin typeface="Arial"/>
            </a:endParaRPr>
          </a:p>
          <a:p>
            <a:pPr marL="216000" indent="-216000">
              <a:lnSpc>
                <a:spcPct val="100000"/>
              </a:lnSpc>
            </a:pPr>
            <a:r>
              <a:rPr b="0" lang="en-IN" sz="2000" spc="-1" strike="noStrike">
                <a:solidFill>
                  <a:srgbClr val="000000"/>
                </a:solidFill>
                <a:latin typeface="+mn-lt"/>
                <a:ea typeface="+mn-ea"/>
              </a:rPr>
              <a:t>Preprocessor directives are lines included in the code of programs preceded by a hash sign (#). These lines are not program statements but directives for the </a:t>
            </a:r>
            <a:r>
              <a:rPr b="0" i="1" lang="en-IN" sz="2000" spc="-1" strike="noStrike">
                <a:solidFill>
                  <a:srgbClr val="000000"/>
                </a:solidFill>
                <a:latin typeface="+mn-lt"/>
                <a:ea typeface="+mn-ea"/>
              </a:rPr>
              <a:t>preprocessor</a:t>
            </a:r>
            <a:r>
              <a:rPr b="0" lang="en-IN" sz="2000" spc="-1" strike="noStrike">
                <a:solidFill>
                  <a:srgbClr val="000000"/>
                </a:solidFill>
                <a:latin typeface="+mn-lt"/>
                <a:ea typeface="+mn-ea"/>
              </a:rPr>
              <a:t>. The preprocessor examines the code before actual compilation of code begins and resolves all these directives before any code is actually generated by regular statements.</a:t>
            </a:r>
            <a:br/>
            <a:br/>
            <a:r>
              <a:rPr b="0" lang="en-IN" sz="2000" spc="-1" strike="noStrike">
                <a:solidFill>
                  <a:srgbClr val="000000"/>
                </a:solidFill>
                <a:latin typeface="+mn-lt"/>
                <a:ea typeface="+mn-ea"/>
              </a:rPr>
              <a:t>These </a:t>
            </a:r>
            <a:r>
              <a:rPr b="0" i="1" lang="en-IN" sz="2000" spc="-1" strike="noStrike">
                <a:solidFill>
                  <a:srgbClr val="000000"/>
                </a:solidFill>
                <a:latin typeface="+mn-lt"/>
                <a:ea typeface="+mn-ea"/>
              </a:rPr>
              <a:t>preprocessor directives</a:t>
            </a:r>
            <a:r>
              <a:rPr b="0" lang="en-IN" sz="2000" spc="-1" strike="noStrike">
                <a:solidFill>
                  <a:srgbClr val="000000"/>
                </a:solidFill>
                <a:latin typeface="+mn-lt"/>
                <a:ea typeface="+mn-ea"/>
              </a:rPr>
              <a:t> extend only across a single line of code. As soon as a newline character is found, the preprocessor directive is ends. No semicolon (;) is expected at the end of a preprocessor directive. The only way a preprocessor directive can extend through more than one line is by preceding the newline character at the end of the line by a backslash (\).</a:t>
            </a:r>
            <a:br/>
            <a:br/>
            <a:r>
              <a:rPr b="1" lang="en-IN" sz="2000" spc="-1" strike="noStrike">
                <a:solidFill>
                  <a:srgbClr val="000000"/>
                </a:solidFill>
                <a:latin typeface="+mn-lt"/>
                <a:ea typeface="+mn-ea"/>
              </a:rPr>
              <a:t>macro definitions (#define, #undef)</a:t>
            </a:r>
            <a:endParaRPr b="0" lang="en-IN" sz="2000" spc="-1" strike="noStrike">
              <a:latin typeface="Arial"/>
            </a:endParaRPr>
          </a:p>
          <a:p>
            <a:pPr marL="216000" indent="-216000">
              <a:lnSpc>
                <a:spcPct val="100000"/>
              </a:lnSpc>
            </a:pPr>
            <a:r>
              <a:rPr b="0" lang="en-IN" sz="2000" spc="-1" strike="noStrike">
                <a:solidFill>
                  <a:srgbClr val="000000"/>
                </a:solidFill>
                <a:latin typeface="+mn-lt"/>
                <a:ea typeface="+mn-ea"/>
              </a:rPr>
              <a:t>To define preprocessor macros we can use #define. Its syntax is:</a:t>
            </a:r>
            <a:br/>
            <a:br/>
            <a:r>
              <a:rPr b="0" lang="en-IN" sz="2000" spc="-1" strike="noStrike">
                <a:solidFill>
                  <a:srgbClr val="000000"/>
                </a:solidFill>
                <a:latin typeface="+mn-lt"/>
                <a:ea typeface="+mn-ea"/>
              </a:rPr>
              <a:t>#define identifier replacement</a:t>
            </a:r>
            <a:br/>
            <a:br/>
            <a:r>
              <a:rPr b="0" lang="en-IN" sz="2000" spc="-1" strike="noStrike">
                <a:solidFill>
                  <a:srgbClr val="000000"/>
                </a:solidFill>
                <a:latin typeface="+mn-lt"/>
                <a:ea typeface="+mn-ea"/>
              </a:rPr>
              <a:t>When the preprocessor encounters this directive, it replaces any occurrence of identifier in the rest of the code by replacement. This replacement can be an expression, a statement, a block or simply anything. The preprocessor does not understand C++ proper, it simply replaces any occurrence of identifier by replacement.</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#define TABLE_SIZE 100</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table1[TABLE_SIZE];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table2[TABLE_SIZE]; </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After the preprocessor has replaced TABLE_SIZE, the code becomes equivalent to:</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table1[100];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table2[100]; </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#define can work also with parameters to define function macros:</a:t>
            </a:r>
            <a:br/>
            <a:br/>
            <a:r>
              <a:rPr b="0" lang="en-IN" sz="1200" spc="-1" strike="noStrike">
                <a:solidFill>
                  <a:srgbClr val="000000"/>
                </a:solidFill>
                <a:latin typeface="+mn-lt"/>
                <a:ea typeface="+mn-ea"/>
              </a:rPr>
              <a:t> #define getmax(a,b) a&gt;b?a:b </a:t>
            </a:r>
            <a:endParaRPr b="0" lang="en-IN" sz="1200" spc="-1" strike="noStrike">
              <a:latin typeface="Arial"/>
            </a:endParaRPr>
          </a:p>
          <a:p>
            <a:pPr marL="216000" indent="-216000">
              <a:lnSpc>
                <a:spcPct val="100000"/>
              </a:lnSpc>
            </a:pPr>
            <a:br/>
            <a:br/>
            <a:r>
              <a:rPr b="0" lang="en-IN" sz="2000" spc="-1" strike="noStrike">
                <a:solidFill>
                  <a:srgbClr val="000000"/>
                </a:solidFill>
                <a:latin typeface="+mn-lt"/>
                <a:ea typeface="+mn-ea"/>
              </a:rPr>
              <a:t>This would replace any occurrence of getmax followed by two arguments by the replacement expression, but also replacing each argument by its identifier, exactly as you would expect if it was a function:</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4</a:t>
            </a:r>
            <a:br/>
            <a:r>
              <a:rPr b="0" lang="en-IN" sz="1200" spc="-1" strike="noStrike">
                <a:solidFill>
                  <a:srgbClr val="000000"/>
                </a:solidFill>
                <a:latin typeface="+mn-lt"/>
                <a:ea typeface="+mn-ea"/>
              </a:rPr>
              <a:t>5</a:t>
            </a:r>
            <a:br/>
            <a:r>
              <a:rPr b="0" lang="en-IN" sz="1200" spc="-1" strike="noStrike">
                <a:solidFill>
                  <a:srgbClr val="000000"/>
                </a:solidFill>
                <a:latin typeface="+mn-lt"/>
                <a:ea typeface="+mn-ea"/>
              </a:rPr>
              <a:t>6</a:t>
            </a:r>
            <a:br/>
            <a:r>
              <a:rPr b="0" lang="en-IN" sz="1200" spc="-1" strike="noStrike">
                <a:solidFill>
                  <a:srgbClr val="000000"/>
                </a:solidFill>
                <a:latin typeface="+mn-lt"/>
                <a:ea typeface="+mn-ea"/>
              </a:rPr>
              <a:t>7</a:t>
            </a:r>
            <a:br/>
            <a:r>
              <a:rPr b="0" lang="en-IN" sz="1200" spc="-1" strike="noStrike">
                <a:solidFill>
                  <a:srgbClr val="000000"/>
                </a:solidFill>
                <a:latin typeface="+mn-lt"/>
                <a:ea typeface="+mn-ea"/>
              </a:rPr>
              <a:t>8</a:t>
            </a:r>
            <a:br/>
            <a:r>
              <a:rPr b="0" lang="en-IN" sz="1200" spc="-1" strike="noStrike">
                <a:solidFill>
                  <a:srgbClr val="000000"/>
                </a:solidFill>
                <a:latin typeface="+mn-lt"/>
                <a:ea typeface="+mn-ea"/>
              </a:rPr>
              <a:t>9</a:t>
            </a:r>
            <a:br/>
            <a:r>
              <a:rPr b="0" lang="en-IN" sz="1200" spc="-1" strike="noStrike">
                <a:solidFill>
                  <a:srgbClr val="000000"/>
                </a:solidFill>
                <a:latin typeface="+mn-lt"/>
                <a:ea typeface="+mn-ea"/>
              </a:rPr>
              <a:t>10</a:t>
            </a:r>
            <a:br/>
            <a:r>
              <a:rPr b="0" lang="en-IN" sz="1200" spc="-1" strike="noStrike">
                <a:solidFill>
                  <a:srgbClr val="000000"/>
                </a:solidFill>
                <a:latin typeface="+mn-lt"/>
                <a:ea typeface="+mn-ea"/>
              </a:rPr>
              <a:t>11</a:t>
            </a:r>
            <a:br/>
            <a:r>
              <a:rPr b="0" lang="en-IN" sz="1200" spc="-1" strike="noStrike">
                <a:solidFill>
                  <a:srgbClr val="000000"/>
                </a:solidFill>
                <a:latin typeface="+mn-lt"/>
                <a:ea typeface="+mn-ea"/>
              </a:rPr>
              <a:t>12</a:t>
            </a:r>
            <a:br/>
            <a:r>
              <a:rPr b="0" lang="en-IN" sz="1200" spc="-1" strike="noStrike">
                <a:solidFill>
                  <a:srgbClr val="000000"/>
                </a:solidFill>
                <a:latin typeface="+mn-lt"/>
                <a:ea typeface="+mn-ea"/>
              </a:rPr>
              <a:t>13</a:t>
            </a:r>
            <a:br/>
            <a:r>
              <a:rPr b="0" lang="en-IN" sz="1200" spc="-1" strike="noStrike">
                <a:solidFill>
                  <a:srgbClr val="000000"/>
                </a:solidFill>
                <a:latin typeface="+mn-lt"/>
                <a:ea typeface="+mn-ea"/>
              </a:rPr>
              <a:t>14</a:t>
            </a:r>
            <a:br/>
            <a:r>
              <a:rPr b="0" lang="en-IN" sz="1200" spc="-1" strike="noStrike">
                <a:solidFill>
                  <a:srgbClr val="000000"/>
                </a:solidFill>
                <a:latin typeface="+mn-lt"/>
                <a:ea typeface="+mn-ea"/>
              </a:rPr>
              <a:t>// function macro</a:t>
            </a:r>
            <a:r>
              <a:rPr b="0" lang="en-IN" sz="2000" spc="-1" strike="noStrike">
                <a:solidFill>
                  <a:srgbClr val="000000"/>
                </a:solidFill>
                <a:latin typeface="+mn-lt"/>
                <a:ea typeface="+mn-ea"/>
              </a:rPr>
              <a:t> </a:t>
            </a:r>
            <a:r>
              <a:rPr b="0" lang="en-IN" sz="1200" spc="-1" strike="noStrike">
                <a:solidFill>
                  <a:srgbClr val="000000"/>
                </a:solidFill>
                <a:latin typeface="+mn-lt"/>
                <a:ea typeface="+mn-ea"/>
              </a:rPr>
              <a:t>#include &lt;iostream&gt;</a:t>
            </a:r>
            <a:r>
              <a:rPr b="0" lang="en-IN" sz="2000" spc="-1" strike="noStrike">
                <a:solidFill>
                  <a:srgbClr val="000000"/>
                </a:solidFill>
                <a:latin typeface="+mn-lt"/>
                <a:ea typeface="+mn-ea"/>
              </a:rPr>
              <a:t> </a:t>
            </a:r>
            <a:r>
              <a:rPr b="0" lang="en-IN" sz="1200" spc="-1" strike="noStrike">
                <a:solidFill>
                  <a:srgbClr val="000000"/>
                </a:solidFill>
                <a:latin typeface="+mn-lt"/>
                <a:ea typeface="+mn-ea"/>
              </a:rPr>
              <a:t>using</a:t>
            </a:r>
            <a:r>
              <a:rPr b="0" lang="en-IN" sz="2000" spc="-1" strike="noStrike">
                <a:solidFill>
                  <a:srgbClr val="000000"/>
                </a:solidFill>
                <a:latin typeface="+mn-lt"/>
                <a:ea typeface="+mn-ea"/>
              </a:rPr>
              <a:t> </a:t>
            </a:r>
            <a:r>
              <a:rPr b="0" lang="en-IN" sz="1200" spc="-1" strike="noStrike">
                <a:solidFill>
                  <a:srgbClr val="000000"/>
                </a:solidFill>
                <a:latin typeface="+mn-lt"/>
                <a:ea typeface="+mn-ea"/>
              </a:rPr>
              <a:t>namespace</a:t>
            </a:r>
            <a:r>
              <a:rPr b="0" lang="en-IN" sz="2000" spc="-1" strike="noStrike">
                <a:solidFill>
                  <a:srgbClr val="000000"/>
                </a:solidFill>
                <a:latin typeface="+mn-lt"/>
                <a:ea typeface="+mn-ea"/>
              </a:rPr>
              <a:t> std; </a:t>
            </a:r>
            <a:r>
              <a:rPr b="0" lang="en-IN" sz="1200" spc="-1" strike="noStrike">
                <a:solidFill>
                  <a:srgbClr val="000000"/>
                </a:solidFill>
                <a:latin typeface="+mn-lt"/>
                <a:ea typeface="+mn-ea"/>
              </a:rPr>
              <a:t>#define getmax(a,b) ((a)&gt;(b)?(a):(b))</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main() {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x=5, y; y= getmax(x,2); cout &lt;&lt; y &lt;&lt; endl; cout &lt;&lt; getmax(7,x) &lt;&lt; endl; </a:t>
            </a:r>
            <a:r>
              <a:rPr b="0" lang="en-IN" sz="1200" spc="-1" strike="noStrike">
                <a:solidFill>
                  <a:srgbClr val="000000"/>
                </a:solidFill>
                <a:latin typeface="+mn-lt"/>
                <a:ea typeface="+mn-ea"/>
              </a:rPr>
              <a:t>return</a:t>
            </a:r>
            <a:r>
              <a:rPr b="0" lang="en-IN" sz="2000" spc="-1" strike="noStrike">
                <a:solidFill>
                  <a:srgbClr val="000000"/>
                </a:solidFill>
                <a:latin typeface="+mn-lt"/>
                <a:ea typeface="+mn-ea"/>
              </a:rPr>
              <a:t> 0; }5 7</a:t>
            </a:r>
            <a:r>
              <a:rPr b="0" lang="en-IN" sz="1200" spc="-1" strike="noStrike">
                <a:solidFill>
                  <a:srgbClr val="000000"/>
                </a:solidFill>
                <a:latin typeface="+mn-lt"/>
                <a:ea typeface="+mn-ea"/>
                <a:hlinkClick r:id="rId2"/>
              </a:rPr>
              <a:t>Edit &amp; Run</a:t>
            </a:r>
            <a:endParaRPr b="0" lang="en-IN" sz="1200" spc="-1" strike="noStrike">
              <a:latin typeface="Arial"/>
            </a:endParaRPr>
          </a:p>
          <a:p>
            <a:pPr marL="216000" indent="-216000">
              <a:lnSpc>
                <a:spcPct val="100000"/>
              </a:lnSpc>
            </a:pPr>
            <a:br/>
            <a:br/>
            <a:r>
              <a:rPr b="0" lang="en-IN" sz="2000" spc="-1" strike="noStrike">
                <a:solidFill>
                  <a:srgbClr val="000000"/>
                </a:solidFill>
                <a:latin typeface="+mn-lt"/>
                <a:ea typeface="+mn-ea"/>
              </a:rPr>
              <a:t>Defined macros are not affected by block structure. A macro lasts until it is undefined with the #undef preprocessor directive:</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4</a:t>
            </a:r>
            <a:br/>
            <a:r>
              <a:rPr b="0" lang="en-IN" sz="1200" spc="-1" strike="noStrike">
                <a:solidFill>
                  <a:srgbClr val="000000"/>
                </a:solidFill>
                <a:latin typeface="+mn-lt"/>
                <a:ea typeface="+mn-ea"/>
              </a:rPr>
              <a:t>5</a:t>
            </a:r>
            <a:br/>
            <a:r>
              <a:rPr b="0" lang="en-IN" sz="1200" spc="-1" strike="noStrike">
                <a:solidFill>
                  <a:srgbClr val="000000"/>
                </a:solidFill>
                <a:latin typeface="+mn-lt"/>
                <a:ea typeface="+mn-ea"/>
              </a:rPr>
              <a:t>#define TABLE_SIZE 100</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table1[TABLE_SIZE]; </a:t>
            </a:r>
            <a:r>
              <a:rPr b="0" lang="en-IN" sz="1200" spc="-1" strike="noStrike">
                <a:solidFill>
                  <a:srgbClr val="000000"/>
                </a:solidFill>
                <a:latin typeface="+mn-lt"/>
                <a:ea typeface="+mn-ea"/>
              </a:rPr>
              <a:t>#undef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200</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table2[TABLE_SIZE];</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This would generate the same code as:</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table1[100];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table2[200];</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Function macro definitions accept two special operators (# and ##) in the replacement sequence:</a:t>
            </a:r>
            <a:br/>
            <a:r>
              <a:rPr b="0" lang="en-IN" sz="2000" spc="-1" strike="noStrike">
                <a:solidFill>
                  <a:srgbClr val="000000"/>
                </a:solidFill>
                <a:latin typeface="+mn-lt"/>
                <a:ea typeface="+mn-ea"/>
              </a:rPr>
              <a:t>The operator #, followed by a parameter name, is replaced by a string literal that contains the argument passed (as if enclosed between double quotes):</a:t>
            </a: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#define str(x) #x</a:t>
            </a:r>
            <a:r>
              <a:rPr b="0" lang="en-IN" sz="2000" spc="-1" strike="noStrike">
                <a:solidFill>
                  <a:srgbClr val="000000"/>
                </a:solidFill>
                <a:latin typeface="+mn-lt"/>
                <a:ea typeface="+mn-ea"/>
              </a:rPr>
              <a:t> cout &lt;&lt; str(test);</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This would be translated into:</a:t>
            </a:r>
            <a:br/>
            <a:br/>
            <a:r>
              <a:rPr b="0" lang="en-IN" sz="1200" spc="-1" strike="noStrike">
                <a:solidFill>
                  <a:srgbClr val="000000"/>
                </a:solidFill>
                <a:latin typeface="+mn-lt"/>
                <a:ea typeface="+mn-ea"/>
              </a:rPr>
              <a:t> </a:t>
            </a:r>
            <a:r>
              <a:rPr b="0" lang="en-IN" sz="2000" spc="-1" strike="noStrike">
                <a:solidFill>
                  <a:srgbClr val="000000"/>
                </a:solidFill>
                <a:latin typeface="+mn-lt"/>
                <a:ea typeface="+mn-ea"/>
              </a:rPr>
              <a:t>cout &lt;&lt; "test";</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The operator ## concatenates two arguments leaving no blank spaces between them:</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#define glue(a,b) a ## b</a:t>
            </a:r>
            <a:r>
              <a:rPr b="0" lang="en-IN" sz="2000" spc="-1" strike="noStrike">
                <a:solidFill>
                  <a:srgbClr val="000000"/>
                </a:solidFill>
                <a:latin typeface="+mn-lt"/>
                <a:ea typeface="+mn-ea"/>
              </a:rPr>
              <a:t> glue(c,out) &lt;&lt; "test";</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This would also be translated into:</a:t>
            </a:r>
            <a:br/>
            <a:br/>
            <a:r>
              <a:rPr b="0" lang="en-IN" sz="1200" spc="-1" strike="noStrike">
                <a:solidFill>
                  <a:srgbClr val="000000"/>
                </a:solidFill>
                <a:latin typeface="+mn-lt"/>
                <a:ea typeface="+mn-ea"/>
              </a:rPr>
              <a:t> </a:t>
            </a:r>
            <a:r>
              <a:rPr b="0" lang="en-IN" sz="2000" spc="-1" strike="noStrike">
                <a:solidFill>
                  <a:srgbClr val="000000"/>
                </a:solidFill>
                <a:latin typeface="+mn-lt"/>
                <a:ea typeface="+mn-ea"/>
              </a:rPr>
              <a:t>cout &lt;&lt; "test";</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Because preprocessor replacements happen before any C++ syntax check, macro definitions can be a tricky feature. But, be careful: code that relies heavily on complicated macros become less readable, since the syntax expected is on many occasions different from the normal expressions programmers expect in C++.</a:t>
            </a:r>
            <a:br/>
            <a:br/>
            <a:r>
              <a:rPr b="1" lang="en-IN" sz="2000" spc="-1" strike="noStrike">
                <a:solidFill>
                  <a:srgbClr val="000000"/>
                </a:solidFill>
                <a:latin typeface="+mn-lt"/>
                <a:ea typeface="+mn-ea"/>
              </a:rPr>
              <a:t>Conditional inclusions (#ifdef, #ifndef, #if, #endif, #else and #elif)</a:t>
            </a:r>
            <a:endParaRPr b="0" lang="en-IN" sz="2000" spc="-1" strike="noStrike">
              <a:latin typeface="Arial"/>
            </a:endParaRPr>
          </a:p>
          <a:p>
            <a:pPr marL="216000" indent="-216000">
              <a:lnSpc>
                <a:spcPct val="100000"/>
              </a:lnSpc>
            </a:pPr>
            <a:br/>
            <a:r>
              <a:rPr b="0" lang="en-IN" sz="2000" spc="-1" strike="noStrike">
                <a:solidFill>
                  <a:srgbClr val="000000"/>
                </a:solidFill>
                <a:latin typeface="+mn-lt"/>
                <a:ea typeface="+mn-ea"/>
              </a:rPr>
              <a:t>These directives allow to include or discard part of the code of a program if a certain condition is met.</a:t>
            </a:r>
            <a:br/>
            <a:br/>
            <a:r>
              <a:rPr b="0" lang="en-IN" sz="2000" spc="-1" strike="noStrike">
                <a:solidFill>
                  <a:srgbClr val="000000"/>
                </a:solidFill>
                <a:latin typeface="+mn-lt"/>
                <a:ea typeface="+mn-ea"/>
              </a:rPr>
              <a:t>#ifdef allows a section of a program to be compiled only if the macro that is specified as the parameter has been defined, no matter which its value is. For example: </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#ifdef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table[TABLE_SIZE]; </a:t>
            </a:r>
            <a:r>
              <a:rPr b="0" lang="en-IN" sz="1200" spc="-1" strike="noStrike">
                <a:solidFill>
                  <a:srgbClr val="000000"/>
                </a:solidFill>
                <a:latin typeface="+mn-lt"/>
                <a:ea typeface="+mn-ea"/>
              </a:rPr>
              <a:t>#endif </a:t>
            </a:r>
            <a:endParaRPr b="0" lang="en-IN" sz="1200" spc="-1" strike="noStrike">
              <a:latin typeface="Arial"/>
            </a:endParaRPr>
          </a:p>
          <a:p>
            <a:pPr marL="216000" indent="-216000">
              <a:lnSpc>
                <a:spcPct val="100000"/>
              </a:lnSpc>
            </a:pPr>
            <a:br/>
            <a:br/>
            <a:r>
              <a:rPr b="0" lang="en-IN" sz="2000" spc="-1" strike="noStrike">
                <a:solidFill>
                  <a:srgbClr val="000000"/>
                </a:solidFill>
                <a:latin typeface="+mn-lt"/>
                <a:ea typeface="+mn-ea"/>
              </a:rPr>
              <a:t>In this case, the line of code int table[TABLE_SIZE]; is only compiled if TABLE_SIZE was previously defined with #define, independently of its value. If it was not defined, that line will not be included in the program compilation.</a:t>
            </a:r>
            <a:br/>
            <a:br/>
            <a:r>
              <a:rPr b="0" lang="en-IN" sz="2000" spc="-1" strike="noStrike">
                <a:solidFill>
                  <a:srgbClr val="000000"/>
                </a:solidFill>
                <a:latin typeface="+mn-lt"/>
                <a:ea typeface="+mn-ea"/>
              </a:rPr>
              <a:t>#ifndef serves for the exact opposite: the code between #ifndef and #endif directives is only compiled if the specified identifier has not been previously defined. For example:</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4</a:t>
            </a:r>
            <a:br/>
            <a:r>
              <a:rPr b="0" lang="en-IN" sz="1200" spc="-1" strike="noStrike">
                <a:solidFill>
                  <a:srgbClr val="000000"/>
                </a:solidFill>
                <a:latin typeface="+mn-lt"/>
                <a:ea typeface="+mn-ea"/>
              </a:rPr>
              <a:t>#ifndef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100</a:t>
            </a:r>
            <a:r>
              <a:rPr b="0" lang="en-IN" sz="2000" spc="-1" strike="noStrike">
                <a:solidFill>
                  <a:srgbClr val="000000"/>
                </a:solidFill>
                <a:latin typeface="+mn-lt"/>
                <a:ea typeface="+mn-ea"/>
              </a:rPr>
              <a:t> </a:t>
            </a:r>
            <a:r>
              <a:rPr b="0" lang="en-IN" sz="1200" spc="-1" strike="noStrike">
                <a:solidFill>
                  <a:srgbClr val="000000"/>
                </a:solidFill>
                <a:latin typeface="+mn-lt"/>
                <a:ea typeface="+mn-ea"/>
              </a:rPr>
              <a:t>#endif</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table[TABLE_SIZE];</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In this case, if when arriving at this piece of code, the TABLE_SIZE macro has not been defined yet, it would be defined to a value of 100. If it already existed it would keep its previous value since the #define directive would not be executed.</a:t>
            </a:r>
            <a:br/>
            <a:br/>
            <a:r>
              <a:rPr b="0" lang="en-IN" sz="2000" spc="-1" strike="noStrike">
                <a:solidFill>
                  <a:srgbClr val="000000"/>
                </a:solidFill>
                <a:latin typeface="+mn-lt"/>
                <a:ea typeface="+mn-ea"/>
              </a:rPr>
              <a:t>The #if, #else and #elif (i.e., "else if") directives serve to specify some condition to be met in order for the portion of code they surround to be compiled. The condition that follows #if or #elif can only evaluate constant expressions, including macro expressions. For example: </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4</a:t>
            </a:r>
            <a:br/>
            <a:r>
              <a:rPr b="0" lang="en-IN" sz="1200" spc="-1" strike="noStrike">
                <a:solidFill>
                  <a:srgbClr val="000000"/>
                </a:solidFill>
                <a:latin typeface="+mn-lt"/>
                <a:ea typeface="+mn-ea"/>
              </a:rPr>
              <a:t>5</a:t>
            </a:r>
            <a:br/>
            <a:r>
              <a:rPr b="0" lang="en-IN" sz="1200" spc="-1" strike="noStrike">
                <a:solidFill>
                  <a:srgbClr val="000000"/>
                </a:solidFill>
                <a:latin typeface="+mn-lt"/>
                <a:ea typeface="+mn-ea"/>
              </a:rPr>
              <a:t>6</a:t>
            </a:r>
            <a:br/>
            <a:r>
              <a:rPr b="0" lang="en-IN" sz="1200" spc="-1" strike="noStrike">
                <a:solidFill>
                  <a:srgbClr val="000000"/>
                </a:solidFill>
                <a:latin typeface="+mn-lt"/>
                <a:ea typeface="+mn-ea"/>
              </a:rPr>
              <a:t>7</a:t>
            </a:r>
            <a:br/>
            <a:r>
              <a:rPr b="0" lang="en-IN" sz="1200" spc="-1" strike="noStrike">
                <a:solidFill>
                  <a:srgbClr val="000000"/>
                </a:solidFill>
                <a:latin typeface="+mn-lt"/>
                <a:ea typeface="+mn-ea"/>
              </a:rPr>
              <a:t>8</a:t>
            </a:r>
            <a:br/>
            <a:r>
              <a:rPr b="0" lang="en-IN" sz="1200" spc="-1" strike="noStrike">
                <a:solidFill>
                  <a:srgbClr val="000000"/>
                </a:solidFill>
                <a:latin typeface="+mn-lt"/>
                <a:ea typeface="+mn-ea"/>
              </a:rPr>
              <a:t>9</a:t>
            </a:r>
            <a:br/>
            <a:r>
              <a:rPr b="0" lang="en-IN" sz="1200" spc="-1" strike="noStrike">
                <a:solidFill>
                  <a:srgbClr val="000000"/>
                </a:solidFill>
                <a:latin typeface="+mn-lt"/>
                <a:ea typeface="+mn-ea"/>
              </a:rPr>
              <a:t>10</a:t>
            </a:r>
            <a:br/>
            <a:r>
              <a:rPr b="0" lang="en-IN" sz="1200" spc="-1" strike="noStrike">
                <a:solidFill>
                  <a:srgbClr val="000000"/>
                </a:solidFill>
                <a:latin typeface="+mn-lt"/>
                <a:ea typeface="+mn-ea"/>
              </a:rPr>
              <a:t>11</a:t>
            </a:r>
            <a:br/>
            <a:r>
              <a:rPr b="0" lang="en-IN" sz="1200" spc="-1" strike="noStrike">
                <a:solidFill>
                  <a:srgbClr val="000000"/>
                </a:solidFill>
                <a:latin typeface="+mn-lt"/>
                <a:ea typeface="+mn-ea"/>
              </a:rPr>
              <a:t>12</a:t>
            </a:r>
            <a:br/>
            <a:r>
              <a:rPr b="0" lang="en-IN" sz="1200" spc="-1" strike="noStrike">
                <a:solidFill>
                  <a:srgbClr val="000000"/>
                </a:solidFill>
                <a:latin typeface="+mn-lt"/>
                <a:ea typeface="+mn-ea"/>
              </a:rPr>
              <a:t>13</a:t>
            </a:r>
            <a:br/>
            <a:r>
              <a:rPr b="0" lang="en-IN" sz="1200" spc="-1" strike="noStrike">
                <a:solidFill>
                  <a:srgbClr val="000000"/>
                </a:solidFill>
                <a:latin typeface="+mn-lt"/>
                <a:ea typeface="+mn-ea"/>
              </a:rPr>
              <a:t>14</a:t>
            </a:r>
            <a:br/>
            <a:r>
              <a:rPr b="0" lang="en-IN" sz="1200" spc="-1" strike="noStrike">
                <a:solidFill>
                  <a:srgbClr val="000000"/>
                </a:solidFill>
                <a:latin typeface="+mn-lt"/>
                <a:ea typeface="+mn-ea"/>
              </a:rPr>
              <a:t>#if TABLE_SIZE&gt;200</a:t>
            </a:r>
            <a:r>
              <a:rPr b="0" lang="en-IN" sz="2000" spc="-1" strike="noStrike">
                <a:solidFill>
                  <a:srgbClr val="000000"/>
                </a:solidFill>
                <a:latin typeface="+mn-lt"/>
                <a:ea typeface="+mn-ea"/>
              </a:rPr>
              <a:t> </a:t>
            </a:r>
            <a:r>
              <a:rPr b="0" lang="en-IN" sz="1200" spc="-1" strike="noStrike">
                <a:solidFill>
                  <a:srgbClr val="000000"/>
                </a:solidFill>
                <a:latin typeface="+mn-lt"/>
                <a:ea typeface="+mn-ea"/>
              </a:rPr>
              <a:t>#undef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200</a:t>
            </a:r>
            <a:r>
              <a:rPr b="0" lang="en-IN" sz="2000" spc="-1" strike="noStrike">
                <a:solidFill>
                  <a:srgbClr val="000000"/>
                </a:solidFill>
                <a:latin typeface="+mn-lt"/>
                <a:ea typeface="+mn-ea"/>
              </a:rPr>
              <a:t> </a:t>
            </a:r>
            <a:r>
              <a:rPr b="0" lang="en-IN" sz="1200" spc="-1" strike="noStrike">
                <a:solidFill>
                  <a:srgbClr val="000000"/>
                </a:solidFill>
                <a:latin typeface="+mn-lt"/>
                <a:ea typeface="+mn-ea"/>
              </a:rPr>
              <a:t>#elif TABLE_SIZE&lt;50</a:t>
            </a:r>
            <a:r>
              <a:rPr b="0" lang="en-IN" sz="2000" spc="-1" strike="noStrike">
                <a:solidFill>
                  <a:srgbClr val="000000"/>
                </a:solidFill>
                <a:latin typeface="+mn-lt"/>
                <a:ea typeface="+mn-ea"/>
              </a:rPr>
              <a:t> </a:t>
            </a:r>
            <a:r>
              <a:rPr b="0" lang="en-IN" sz="1200" spc="-1" strike="noStrike">
                <a:solidFill>
                  <a:srgbClr val="000000"/>
                </a:solidFill>
                <a:latin typeface="+mn-lt"/>
                <a:ea typeface="+mn-ea"/>
              </a:rPr>
              <a:t>#undef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50</a:t>
            </a:r>
            <a:r>
              <a:rPr b="0" lang="en-IN" sz="2000" spc="-1" strike="noStrike">
                <a:solidFill>
                  <a:srgbClr val="000000"/>
                </a:solidFill>
                <a:latin typeface="+mn-lt"/>
                <a:ea typeface="+mn-ea"/>
              </a:rPr>
              <a:t> </a:t>
            </a:r>
            <a:r>
              <a:rPr b="0" lang="en-IN" sz="1200" spc="-1" strike="noStrike">
                <a:solidFill>
                  <a:srgbClr val="000000"/>
                </a:solidFill>
                <a:latin typeface="+mn-lt"/>
                <a:ea typeface="+mn-ea"/>
              </a:rPr>
              <a:t>#else</a:t>
            </a:r>
            <a:r>
              <a:rPr b="0" lang="en-IN" sz="2000" spc="-1" strike="noStrike">
                <a:solidFill>
                  <a:srgbClr val="000000"/>
                </a:solidFill>
                <a:latin typeface="+mn-lt"/>
                <a:ea typeface="+mn-ea"/>
              </a:rPr>
              <a:t> </a:t>
            </a:r>
            <a:r>
              <a:rPr b="0" lang="en-IN" sz="1200" spc="-1" strike="noStrike">
                <a:solidFill>
                  <a:srgbClr val="000000"/>
                </a:solidFill>
                <a:latin typeface="+mn-lt"/>
                <a:ea typeface="+mn-ea"/>
              </a:rPr>
              <a:t>#undef TABLE_SIZE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100</a:t>
            </a:r>
            <a:r>
              <a:rPr b="0" lang="en-IN" sz="2000" spc="-1" strike="noStrike">
                <a:solidFill>
                  <a:srgbClr val="000000"/>
                </a:solidFill>
                <a:latin typeface="+mn-lt"/>
                <a:ea typeface="+mn-ea"/>
              </a:rPr>
              <a:t> </a:t>
            </a:r>
            <a:r>
              <a:rPr b="0" lang="en-IN" sz="1200" spc="-1" strike="noStrike">
                <a:solidFill>
                  <a:srgbClr val="000000"/>
                </a:solidFill>
                <a:latin typeface="+mn-lt"/>
                <a:ea typeface="+mn-ea"/>
              </a:rPr>
              <a:t>#endif</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table[TABLE_SIZE]; </a:t>
            </a:r>
            <a:endParaRPr b="0" lang="en-IN" sz="2000" spc="-1" strike="noStrike">
              <a:latin typeface="Arial"/>
            </a:endParaRPr>
          </a:p>
          <a:p>
            <a:pPr marL="216000" indent="-216000">
              <a:lnSpc>
                <a:spcPct val="100000"/>
              </a:lnSpc>
            </a:pPr>
            <a:br/>
            <a:br/>
            <a:r>
              <a:rPr b="0" lang="en-IN" sz="2000" spc="-1" strike="noStrike">
                <a:solidFill>
                  <a:srgbClr val="000000"/>
                </a:solidFill>
                <a:latin typeface="+mn-lt"/>
                <a:ea typeface="+mn-ea"/>
              </a:rPr>
              <a:t>Notice how the entire structure of #if, #elif and #else chained directives ends with #endif.</a:t>
            </a:r>
            <a:br/>
            <a:br/>
            <a:r>
              <a:rPr b="0" lang="en-IN" sz="2000" spc="-1" strike="noStrike">
                <a:solidFill>
                  <a:srgbClr val="000000"/>
                </a:solidFill>
                <a:latin typeface="+mn-lt"/>
                <a:ea typeface="+mn-ea"/>
              </a:rPr>
              <a:t>The behavior of #ifdef and #ifndef can also be achieved by using the special operators defined and !definedrespectively in any #if or #elif directive:</a:t>
            </a:r>
            <a:br/>
            <a:br/>
            <a:r>
              <a:rPr b="0" lang="en-IN" sz="1200" spc="-1" strike="noStrike">
                <a:solidFill>
                  <a:srgbClr val="000000"/>
                </a:solidFill>
                <a:latin typeface="+mn-lt"/>
                <a:ea typeface="+mn-ea"/>
              </a:rPr>
              <a:t>1</a:t>
            </a:r>
            <a:br/>
            <a:r>
              <a:rPr b="0" lang="en-IN" sz="1200" spc="-1" strike="noStrike">
                <a:solidFill>
                  <a:srgbClr val="000000"/>
                </a:solidFill>
                <a:latin typeface="+mn-lt"/>
                <a:ea typeface="+mn-ea"/>
              </a:rPr>
              <a:t>2</a:t>
            </a:r>
            <a:br/>
            <a:r>
              <a:rPr b="0" lang="en-IN" sz="1200" spc="-1" strike="noStrike">
                <a:solidFill>
                  <a:srgbClr val="000000"/>
                </a:solidFill>
                <a:latin typeface="+mn-lt"/>
                <a:ea typeface="+mn-ea"/>
              </a:rPr>
              <a:t>3</a:t>
            </a:r>
            <a:br/>
            <a:r>
              <a:rPr b="0" lang="en-IN" sz="1200" spc="-1" strike="noStrike">
                <a:solidFill>
                  <a:srgbClr val="000000"/>
                </a:solidFill>
                <a:latin typeface="+mn-lt"/>
                <a:ea typeface="+mn-ea"/>
              </a:rPr>
              <a:t>4</a:t>
            </a:r>
            <a:br/>
            <a:r>
              <a:rPr b="0" lang="en-IN" sz="1200" spc="-1" strike="noStrike">
                <a:solidFill>
                  <a:srgbClr val="000000"/>
                </a:solidFill>
                <a:latin typeface="+mn-lt"/>
                <a:ea typeface="+mn-ea"/>
              </a:rPr>
              <a:t>5</a:t>
            </a:r>
            <a:br/>
            <a:r>
              <a:rPr b="0" lang="en-IN" sz="1200" spc="-1" strike="noStrike">
                <a:solidFill>
                  <a:srgbClr val="000000"/>
                </a:solidFill>
                <a:latin typeface="+mn-lt"/>
                <a:ea typeface="+mn-ea"/>
              </a:rPr>
              <a:t>6</a:t>
            </a:r>
            <a:br/>
            <a:r>
              <a:rPr b="0" lang="en-IN" sz="1200" spc="-1" strike="noStrike">
                <a:solidFill>
                  <a:srgbClr val="000000"/>
                </a:solidFill>
                <a:latin typeface="+mn-lt"/>
                <a:ea typeface="+mn-ea"/>
              </a:rPr>
              <a:t>7</a:t>
            </a:r>
            <a:br/>
            <a:r>
              <a:rPr b="0" lang="en-IN" sz="1200" spc="-1" strike="noStrike">
                <a:solidFill>
                  <a:srgbClr val="000000"/>
                </a:solidFill>
                <a:latin typeface="+mn-lt"/>
                <a:ea typeface="+mn-ea"/>
              </a:rPr>
              <a:t>#if defined ARRAY_SIZE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ARRAY_SIZE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#elif !defined BUFFER_SIZE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128</a:t>
            </a:r>
            <a:r>
              <a:rPr b="0" lang="en-IN" sz="2000" spc="-1" strike="noStrike">
                <a:solidFill>
                  <a:srgbClr val="000000"/>
                </a:solidFill>
                <a:latin typeface="+mn-lt"/>
                <a:ea typeface="+mn-ea"/>
              </a:rPr>
              <a:t> </a:t>
            </a:r>
            <a:r>
              <a:rPr b="0" lang="en-IN" sz="1200" spc="-1" strike="noStrike">
                <a:solidFill>
                  <a:srgbClr val="000000"/>
                </a:solidFill>
                <a:latin typeface="+mn-lt"/>
                <a:ea typeface="+mn-ea"/>
              </a:rPr>
              <a:t>#else</a:t>
            </a:r>
            <a:r>
              <a:rPr b="0" lang="en-IN" sz="2000" spc="-1" strike="noStrike">
                <a:solidFill>
                  <a:srgbClr val="000000"/>
                </a:solidFill>
                <a:latin typeface="+mn-lt"/>
                <a:ea typeface="+mn-ea"/>
              </a:rPr>
              <a:t> </a:t>
            </a:r>
            <a:r>
              <a:rPr b="0" lang="en-IN" sz="1200" spc="-1" strike="noStrike">
                <a:solidFill>
                  <a:srgbClr val="000000"/>
                </a:solidFill>
                <a:latin typeface="+mn-lt"/>
                <a:ea typeface="+mn-ea"/>
              </a:rPr>
              <a:t>#define TABLE_SIZE BUFFER_SIZE</a:t>
            </a:r>
            <a:r>
              <a:rPr b="0" lang="en-IN" sz="2000" spc="-1" strike="noStrike">
                <a:solidFill>
                  <a:srgbClr val="000000"/>
                </a:solidFill>
                <a:latin typeface="+mn-lt"/>
                <a:ea typeface="+mn-ea"/>
              </a:rPr>
              <a:t> </a:t>
            </a:r>
            <a:r>
              <a:rPr b="0" lang="en-IN" sz="1200" spc="-1" strike="noStrike">
                <a:solidFill>
                  <a:srgbClr val="000000"/>
                </a:solidFill>
                <a:latin typeface="+mn-lt"/>
                <a:ea typeface="+mn-ea"/>
              </a:rPr>
              <a:t>#endif </a:t>
            </a:r>
            <a:endParaRPr b="0" lang="en-IN" sz="1200" spc="-1" strike="noStrike">
              <a:latin typeface="Arial"/>
            </a:endParaRPr>
          </a:p>
          <a:p>
            <a:pPr marL="216000" indent="-216000">
              <a:lnSpc>
                <a:spcPct val="100000"/>
              </a:lnSpc>
            </a:pPr>
            <a:br/>
            <a:endParaRPr b="0" lang="en-IN" sz="1200" spc="-1" strike="noStrike">
              <a:latin typeface="Arial"/>
            </a:endParaRPr>
          </a:p>
        </p:txBody>
      </p:sp>
      <p:sp>
        <p:nvSpPr>
          <p:cNvPr id="354" name="TextShape 3"/>
          <p:cNvSpPr txBox="1"/>
          <p:nvPr/>
        </p:nvSpPr>
        <p:spPr>
          <a:xfrm>
            <a:off x="3884760" y="8685360"/>
            <a:ext cx="2971440" cy="456840"/>
          </a:xfrm>
          <a:prstGeom prst="rect">
            <a:avLst/>
          </a:prstGeom>
          <a:noFill/>
          <a:ln>
            <a:noFill/>
          </a:ln>
        </p:spPr>
        <p:txBody>
          <a:bodyPr anchor="b"/>
          <a:p>
            <a:pPr algn="r">
              <a:lnSpc>
                <a:spcPct val="100000"/>
              </a:lnSpc>
            </a:pPr>
            <a:fld id="{77D46166-5C15-49E8-9A03-09D14C71D226}"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1143000" y="685800"/>
            <a:ext cx="4571640" cy="3428640"/>
          </a:xfrm>
          <a:prstGeom prst="rect">
            <a:avLst/>
          </a:prstGeom>
        </p:spPr>
      </p:sp>
      <p:sp>
        <p:nvSpPr>
          <p:cNvPr id="356" name="PlaceHolder 2"/>
          <p:cNvSpPr>
            <a:spLocks noGrp="1"/>
          </p:cNvSpPr>
          <p:nvPr>
            <p:ph type="body"/>
          </p:nvPr>
        </p:nvSpPr>
        <p:spPr>
          <a:xfrm>
            <a:off x="685800" y="4343400"/>
            <a:ext cx="5486040" cy="4114440"/>
          </a:xfrm>
          <a:prstGeom prst="rect">
            <a:avLst/>
          </a:prstGeom>
        </p:spPr>
        <p:txBody>
          <a:bodyPr>
            <a:normAutofit/>
          </a:bodyPr>
          <a:p>
            <a:pPr>
              <a:lnSpc>
                <a:spcPct val="100000"/>
              </a:lnSpc>
            </a:pPr>
            <a:r>
              <a:rPr b="1" lang="en-IN" sz="1200" spc="-1" strike="noStrike" u="sng">
                <a:solidFill>
                  <a:srgbClr val="000000"/>
                </a:solidFill>
                <a:uFillTx/>
                <a:latin typeface="+mn-lt"/>
                <a:ea typeface="+mn-ea"/>
              </a:rPr>
              <a:t>Compiler:</a:t>
            </a:r>
            <a:r>
              <a:rPr b="0" lang="en-IN" sz="1200" spc="-1" strike="noStrike">
                <a:solidFill>
                  <a:srgbClr val="000000"/>
                </a:solidFill>
                <a:latin typeface="+mn-lt"/>
                <a:ea typeface="+mn-ea"/>
              </a:rPr>
              <a:t> It is a program which translates a high level language program into a machine language program. A compiler is more intelligent than an assembler. It checks all kinds of limits, ranges, errors etc. But its program run time is more and occupies a larger part of the memory. It has slow speed. Because a compiler goes through the entire program and then translates the entire program into machine codes. If a compiler runs on a computer and produces the machine codes for the same computer then it is known as a self compiler or resident compiler. On the other hand, if a compiler runs on a computer and produces the machine codes for other computer then it is known as a cross compiler.</a:t>
            </a:r>
            <a:endParaRPr b="0" lang="en-IN" sz="1200" spc="-1" strike="noStrike">
              <a:latin typeface="Arial"/>
            </a:endParaRPr>
          </a:p>
          <a:p>
            <a:pPr>
              <a:lnSpc>
                <a:spcPct val="100000"/>
              </a:lnSpc>
            </a:pPr>
            <a:r>
              <a:rPr b="0" lang="en-IN" sz="2000" spc="-1" strike="noStrike">
                <a:solidFill>
                  <a:srgbClr val="000000"/>
                </a:solidFill>
                <a:latin typeface="+mn-lt"/>
                <a:ea typeface="+mn-ea"/>
              </a:rPr>
              <a:t>A cross compiler is a compiler capable of creating executable code for a platform other than the one on which the compiler is running. </a:t>
            </a:r>
            <a:endParaRPr b="0" lang="en-IN" sz="2000" spc="-1" strike="noStrike">
              <a:latin typeface="Arial"/>
            </a:endParaRPr>
          </a:p>
          <a:p>
            <a:pPr>
              <a:lnSpc>
                <a:spcPct val="100000"/>
              </a:lnSpc>
            </a:pPr>
            <a:r>
              <a:rPr b="0" lang="en-IN" sz="2000" spc="-1" strike="noStrike">
                <a:solidFill>
                  <a:srgbClr val="000000"/>
                </a:solidFill>
                <a:latin typeface="+mn-lt"/>
                <a:ea typeface="+mn-ea"/>
              </a:rPr>
              <a:t>For example, a compiler that runs on a Windows 7 PC but generates code that runs on Android smartphone is a cross compiler.</a:t>
            </a:r>
            <a:endParaRPr b="0" lang="en-IN" sz="2000" spc="-1" strike="noStrike">
              <a:latin typeface="Arial"/>
            </a:endParaRPr>
          </a:p>
          <a:p>
            <a:pPr>
              <a:lnSpc>
                <a:spcPct val="100000"/>
              </a:lnSpc>
            </a:pPr>
            <a:endParaRPr b="0" lang="en-IN" sz="2000" spc="-1" strike="noStrike">
              <a:latin typeface="Arial"/>
            </a:endParaRPr>
          </a:p>
        </p:txBody>
      </p:sp>
      <p:sp>
        <p:nvSpPr>
          <p:cNvPr id="357" name="TextShape 3"/>
          <p:cNvSpPr txBox="1"/>
          <p:nvPr/>
        </p:nvSpPr>
        <p:spPr>
          <a:xfrm>
            <a:off x="3884760" y="8685360"/>
            <a:ext cx="2971440" cy="456840"/>
          </a:xfrm>
          <a:prstGeom prst="rect">
            <a:avLst/>
          </a:prstGeom>
          <a:noFill/>
          <a:ln>
            <a:noFill/>
          </a:ln>
        </p:spPr>
        <p:txBody>
          <a:bodyPr anchor="b"/>
          <a:p>
            <a:pPr algn="r">
              <a:lnSpc>
                <a:spcPct val="100000"/>
              </a:lnSpc>
            </a:pPr>
            <a:fld id="{6F0C8274-BB9A-46B7-9D22-79E02B907648}"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1143000" y="685800"/>
            <a:ext cx="4571640" cy="3428640"/>
          </a:xfrm>
          <a:prstGeom prst="rect">
            <a:avLst/>
          </a:prstGeom>
        </p:spPr>
      </p:sp>
      <p:sp>
        <p:nvSpPr>
          <p:cNvPr id="359"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A program which translates an assembly language program into a machine language program is called an assembler. If an assembler which runs on a computer and produces the machine codes for the same computer then it is called self assembler or resident assembler. If an assembler that runs on a computer and produces the machine codes for other computer then it is called Cross Assembler.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Assemblers are further divided into two types: One Pass Assembler and Two Pass Assembler. One pass assembler is the assembler which assigns the memory addresses to the variables and translates the source code into machine code in the first pass simultaneously. A Two Pass Assembler is the assembler which reads the source code twice. In the first pass, it reads all the variables and assigns them memory addresses. In the second pass, it reads the source code and translates the code into object code.</a:t>
            </a:r>
            <a:endParaRPr b="0" lang="en-IN" sz="1200" spc="-1" strike="noStrike">
              <a:latin typeface="Arial"/>
            </a:endParaRPr>
          </a:p>
        </p:txBody>
      </p:sp>
      <p:sp>
        <p:nvSpPr>
          <p:cNvPr id="360" name="TextShape 3"/>
          <p:cNvSpPr txBox="1"/>
          <p:nvPr/>
        </p:nvSpPr>
        <p:spPr>
          <a:xfrm>
            <a:off x="3884760" y="8685360"/>
            <a:ext cx="2971440" cy="456840"/>
          </a:xfrm>
          <a:prstGeom prst="rect">
            <a:avLst/>
          </a:prstGeom>
          <a:noFill/>
          <a:ln>
            <a:noFill/>
          </a:ln>
        </p:spPr>
        <p:txBody>
          <a:bodyPr anchor="b"/>
          <a:p>
            <a:pPr algn="r">
              <a:lnSpc>
                <a:spcPct val="100000"/>
              </a:lnSpc>
            </a:pPr>
            <a:fld id="{CD158343-31A0-4395-A1D1-BEE20C6B4276}"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1143000" y="685800"/>
            <a:ext cx="4571640" cy="3428640"/>
          </a:xfrm>
          <a:prstGeom prst="rect">
            <a:avLst/>
          </a:prstGeom>
        </p:spPr>
      </p:sp>
      <p:sp>
        <p:nvSpPr>
          <p:cNvPr id="362"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As programs grow in size, requiring teams of programmers, there is a need to break them up into separate files so that different team members can work on their individual assignments without interfering with the work of others. Each file is compiled separately and then combined later.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1" lang="en-IN" sz="1200" spc="-1" strike="noStrike">
                <a:solidFill>
                  <a:srgbClr val="000000"/>
                </a:solidFill>
                <a:latin typeface="+mn-lt"/>
                <a:ea typeface="+mn-ea"/>
              </a:rPr>
              <a:t>Linkers</a:t>
            </a:r>
            <a:r>
              <a:rPr b="0" lang="en-IN" sz="1200" spc="-1" strike="noStrike">
                <a:solidFill>
                  <a:srgbClr val="000000"/>
                </a:solidFill>
                <a:latin typeface="+mn-lt"/>
                <a:ea typeface="+mn-ea"/>
              </a:rPr>
              <a:t> are programs that combine the various parts of a large program into a single object program. Linkers also bring in support routines from </a:t>
            </a:r>
            <a:r>
              <a:rPr b="1" lang="en-IN" sz="1200" spc="-1" strike="noStrike">
                <a:solidFill>
                  <a:srgbClr val="000000"/>
                </a:solidFill>
                <a:latin typeface="+mn-lt"/>
                <a:ea typeface="+mn-ea"/>
              </a:rPr>
              <a:t>libraries</a:t>
            </a:r>
            <a:r>
              <a:rPr b="0" lang="en-IN" sz="1200" spc="-1" strike="noStrike">
                <a:solidFill>
                  <a:srgbClr val="000000"/>
                </a:solidFill>
                <a:latin typeface="+mn-lt"/>
                <a:ea typeface="+mn-ea"/>
              </a:rPr>
              <a:t>. These libraries contain utility and other support code that is reused over and over for lots of different programs.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Historically, linkers also served additional purposes that are no longer necessary, such as resolving relocatable code on early hardware (so that more than one program could run at the same time).</a:t>
            </a:r>
            <a:endParaRPr b="0" lang="en-IN" sz="1200" spc="-1" strike="noStrike">
              <a:latin typeface="Arial"/>
            </a:endParaRPr>
          </a:p>
          <a:p>
            <a:pPr marL="216000" indent="-216000">
              <a:lnSpc>
                <a:spcPct val="100000"/>
              </a:lnSpc>
            </a:pPr>
            <a:b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In high level languages, some built in header files or libraries are stored. These libraries are predefined and these contain basic functions which are essential for executing the program. These functions are linked to the libraries by a program called Linker. If linker does not find a library of a function then it informs to compiler and then compiler generates an error. The compiler automatically invokes the linker as the last step in compiling a program.</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Not built in libraries, it also links the user defined functions to the user defined libraries. Usually a longer program is divided into smaller subprograms called modules. And these modules must be combined to execute the program. The process of combining the modules is done by the linker.</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363" name="TextShape 3"/>
          <p:cNvSpPr txBox="1"/>
          <p:nvPr/>
        </p:nvSpPr>
        <p:spPr>
          <a:xfrm>
            <a:off x="3884760" y="8685360"/>
            <a:ext cx="2971440" cy="456840"/>
          </a:xfrm>
          <a:prstGeom prst="rect">
            <a:avLst/>
          </a:prstGeom>
          <a:noFill/>
          <a:ln>
            <a:noFill/>
          </a:ln>
        </p:spPr>
        <p:txBody>
          <a:bodyPr anchor="b"/>
          <a:p>
            <a:pPr algn="r">
              <a:lnSpc>
                <a:spcPct val="100000"/>
              </a:lnSpc>
            </a:pPr>
            <a:fld id="{FC547593-8BE8-40C2-8C7F-223E8CA9B08E}"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1143000" y="685800"/>
            <a:ext cx="4571640" cy="3428640"/>
          </a:xfrm>
          <a:prstGeom prst="rect">
            <a:avLst/>
          </a:prstGeom>
        </p:spPr>
      </p:sp>
      <p:sp>
        <p:nvSpPr>
          <p:cNvPr id="365"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A </a:t>
            </a:r>
            <a:r>
              <a:rPr b="1" lang="en-IN" sz="1200" spc="-1" strike="noStrike">
                <a:solidFill>
                  <a:srgbClr val="000000"/>
                </a:solidFill>
                <a:latin typeface="+mn-lt"/>
                <a:ea typeface="+mn-ea"/>
              </a:rPr>
              <a:t>loader</a:t>
            </a:r>
            <a:r>
              <a:rPr b="0" lang="en-IN" sz="1200" spc="-1" strike="noStrike">
                <a:solidFill>
                  <a:srgbClr val="000000"/>
                </a:solidFill>
                <a:latin typeface="+mn-lt"/>
                <a:ea typeface="+mn-ea"/>
              </a:rPr>
              <a:t> is a program that loads programs into main memory so that they can be run. In the past, a loader would have to be explicitely run as part of a job. In modern times the loader is hidden away in the operating system and called automatically when needed.</a:t>
            </a:r>
            <a:endParaRPr b="0" lang="en-IN" sz="1200" spc="-1" strike="noStrike">
              <a:latin typeface="Arial"/>
            </a:endParaRPr>
          </a:p>
        </p:txBody>
      </p:sp>
      <p:sp>
        <p:nvSpPr>
          <p:cNvPr id="366" name="TextShape 3"/>
          <p:cNvSpPr txBox="1"/>
          <p:nvPr/>
        </p:nvSpPr>
        <p:spPr>
          <a:xfrm>
            <a:off x="3884760" y="8685360"/>
            <a:ext cx="2971440" cy="456840"/>
          </a:xfrm>
          <a:prstGeom prst="rect">
            <a:avLst/>
          </a:prstGeom>
          <a:noFill/>
          <a:ln>
            <a:noFill/>
          </a:ln>
        </p:spPr>
        <p:txBody>
          <a:bodyPr anchor="b"/>
          <a:p>
            <a:pPr algn="r">
              <a:lnSpc>
                <a:spcPct val="100000"/>
              </a:lnSpc>
            </a:pPr>
            <a:fld id="{5A4A244D-93B0-43C3-A149-066397BE0DF9}"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1143000" y="685800"/>
            <a:ext cx="4571640" cy="3428640"/>
          </a:xfrm>
          <a:prstGeom prst="rect">
            <a:avLst/>
          </a:prstGeom>
        </p:spPr>
      </p:sp>
      <p:sp>
        <p:nvSpPr>
          <p:cNvPr id="368"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1" lang="en-IN" sz="1200" spc="-1" strike="noStrike">
                <a:solidFill>
                  <a:srgbClr val="000000"/>
                </a:solidFill>
                <a:latin typeface="+mn-lt"/>
                <a:ea typeface="+mn-ea"/>
              </a:rPr>
              <a:t>Interpreters</a:t>
            </a:r>
            <a:r>
              <a:rPr b="0" lang="en-IN" sz="1200" spc="-1" strike="noStrike">
                <a:solidFill>
                  <a:srgbClr val="000000"/>
                </a:solidFill>
                <a:latin typeface="+mn-lt"/>
                <a:ea typeface="+mn-ea"/>
              </a:rPr>
              <a:t> convert each high level instruction into a series of machine instructions and then immediately run (or execute) those instructions. In some cases, the interpreter has a library of routines and looks up the correct routine from the library to handle each high level instruction.</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Interpreters inherently run more slowly than the same software compiled. In the early days of computing this was a serious problem. Since the mid-1980s, computers have become fast enough that interpreters run fine for most purposes.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Most of the scripting languages common on the web and servers are intereted languages. This includes JavaScript, Perl, PHP, Python, Ruby.</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Note that some modern programming languages (including Java and Python) translate the raw text into an intermediate numeric code (usually a byte code) for a virtual machine. This method is generally faster than older traditional methods of interpreting scripts and has the advantage of providing a pkatform-independent stored code.</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369" name="TextShape 3"/>
          <p:cNvSpPr txBox="1"/>
          <p:nvPr/>
        </p:nvSpPr>
        <p:spPr>
          <a:xfrm>
            <a:off x="3884760" y="8685360"/>
            <a:ext cx="2971440" cy="456840"/>
          </a:xfrm>
          <a:prstGeom prst="rect">
            <a:avLst/>
          </a:prstGeom>
          <a:noFill/>
          <a:ln>
            <a:noFill/>
          </a:ln>
        </p:spPr>
        <p:txBody>
          <a:bodyPr anchor="b"/>
          <a:p>
            <a:pPr algn="r">
              <a:lnSpc>
                <a:spcPct val="100000"/>
              </a:lnSpc>
            </a:pPr>
            <a:fld id="{A811FD64-4BC0-44FF-A87C-7AD2CDB2A337}"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3884760" y="8685360"/>
            <a:ext cx="2971440" cy="456840"/>
          </a:xfrm>
          <a:prstGeom prst="rect">
            <a:avLst/>
          </a:prstGeom>
          <a:noFill/>
          <a:ln>
            <a:noFill/>
          </a:ln>
        </p:spPr>
        <p:txBody>
          <a:bodyPr anchor="b"/>
          <a:p>
            <a:pPr algn="r">
              <a:lnSpc>
                <a:spcPct val="100000"/>
              </a:lnSpc>
            </a:pPr>
            <a:fld id="{E60E3F2D-618C-4DF3-ABEC-882162286AA3}"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17" name="PlaceHolder 2"/>
          <p:cNvSpPr>
            <a:spLocks noGrp="1"/>
          </p:cNvSpPr>
          <p:nvPr>
            <p:ph type="sldImg"/>
          </p:nvPr>
        </p:nvSpPr>
        <p:spPr>
          <a:xfrm>
            <a:off x="1371600" y="763560"/>
            <a:ext cx="5028840" cy="3771720"/>
          </a:xfrm>
          <a:prstGeom prst="rect">
            <a:avLst/>
          </a:prstGeom>
        </p:spPr>
      </p:sp>
      <p:sp>
        <p:nvSpPr>
          <p:cNvPr id="318" name="PlaceHolder 3"/>
          <p:cNvSpPr>
            <a:spLocks noGrp="1"/>
          </p:cNvSpPr>
          <p:nvPr>
            <p:ph type="body"/>
          </p:nvPr>
        </p:nvSpPr>
        <p:spPr>
          <a:xfrm>
            <a:off x="777960" y="4776840"/>
            <a:ext cx="6217920" cy="4525560"/>
          </a:xfrm>
          <a:prstGeom prst="rect">
            <a:avLst/>
          </a:prstGeom>
        </p:spPr>
        <p:txBody>
          <a:bodyPr anchor="ctr"/>
          <a:p>
            <a:endParaRPr b="0" lang="en-IN"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1143000" y="685800"/>
            <a:ext cx="4571640" cy="3428640"/>
          </a:xfrm>
          <a:prstGeom prst="rect">
            <a:avLst/>
          </a:prstGeom>
        </p:spPr>
      </p:sp>
      <p:sp>
        <p:nvSpPr>
          <p:cNvPr id="371"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1" lang="en-IN" sz="1200" spc="-1" strike="noStrike">
                <a:solidFill>
                  <a:srgbClr val="000000"/>
                </a:solidFill>
                <a:latin typeface="+mn-lt"/>
                <a:ea typeface="+mn-ea"/>
              </a:rPr>
              <a:t>Preprocessor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Expansion of Header files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Substitute macros and inline functions</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Compiler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Generates assembly language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Verification of functions usage using prototypes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Header files: Prototypes declaration</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Assembler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Generates re-locatable object file (contains m/c instructions)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nm app.o</a:t>
            </a:r>
            <a:br/>
            <a:r>
              <a:rPr b="0" lang="en-IN" sz="1200" spc="-1" strike="noStrike">
                <a:solidFill>
                  <a:srgbClr val="000000"/>
                </a:solidFill>
                <a:latin typeface="+mn-lt"/>
                <a:ea typeface="+mn-ea"/>
              </a:rPr>
              <a:t> 0000000000000000 T main</a:t>
            </a:r>
            <a:br/>
            <a:r>
              <a:rPr b="0" lang="en-IN" sz="1200" spc="-1" strike="noStrike">
                <a:solidFill>
                  <a:srgbClr val="000000"/>
                </a:solidFill>
                <a:latin typeface="+mn-lt"/>
                <a:ea typeface="+mn-ea"/>
              </a:rPr>
              <a:t> U puts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Nm or objDump tool used to view object files</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Linker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Generates executable file (nm tool used to view exe file (Hello))</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Binds appropriate libraries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Static Linking</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Dynamic Linking (default)</a:t>
            </a:r>
            <a:br/>
            <a:r>
              <a:rPr b="0" lang="en-IN" sz="1200" spc="-1" strike="noStrike">
                <a:solidFill>
                  <a:srgbClr val="000000"/>
                </a:solidFill>
                <a:latin typeface="+mn-lt"/>
                <a:ea typeface="+mn-ea"/>
              </a:rPr>
              <a:t> Timing of linking: At Load time or At Run time</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Loader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Evaluate size of code and data segment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Allocates address space in the user mode and transfers them into memory</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Load dependent libraries needed by program and links them</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Invokes Process Manager à Program registration</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372" name="TextShape 3"/>
          <p:cNvSpPr txBox="1"/>
          <p:nvPr/>
        </p:nvSpPr>
        <p:spPr>
          <a:xfrm>
            <a:off x="3884760" y="8685360"/>
            <a:ext cx="2971440" cy="456840"/>
          </a:xfrm>
          <a:prstGeom prst="rect">
            <a:avLst/>
          </a:prstGeom>
          <a:noFill/>
          <a:ln>
            <a:noFill/>
          </a:ln>
        </p:spPr>
        <p:txBody>
          <a:bodyPr anchor="b"/>
          <a:p>
            <a:pPr algn="r">
              <a:lnSpc>
                <a:spcPct val="100000"/>
              </a:lnSpc>
            </a:pPr>
            <a:fld id="{178FAF73-C823-4890-9E25-CDB36EC346BE}"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1143000" y="685800"/>
            <a:ext cx="4571640" cy="3428640"/>
          </a:xfrm>
          <a:prstGeom prst="rect">
            <a:avLst/>
          </a:prstGeom>
        </p:spPr>
      </p:sp>
      <p:sp>
        <p:nvSpPr>
          <p:cNvPr id="320" name="PlaceHolder 2"/>
          <p:cNvSpPr>
            <a:spLocks noGrp="1"/>
          </p:cNvSpPr>
          <p:nvPr>
            <p:ph type="body"/>
          </p:nvPr>
        </p:nvSpPr>
        <p:spPr>
          <a:xfrm>
            <a:off x="685800" y="4343400"/>
            <a:ext cx="5486040" cy="4114440"/>
          </a:xfrm>
          <a:prstGeom prst="rect">
            <a:avLst/>
          </a:prstGeom>
        </p:spPr>
        <p:txBody>
          <a:bodyPr>
            <a:normAutofit/>
          </a:bodyPr>
          <a:p>
            <a:pPr marL="274320" indent="-273960" algn="just">
              <a:lnSpc>
                <a:spcPct val="100000"/>
              </a:lnSpc>
              <a:buClr>
                <a:srgbClr val="000000"/>
              </a:buClr>
              <a:buFont typeface="Wingdings 3" charset="2"/>
              <a:buChar char=""/>
            </a:pPr>
            <a:r>
              <a:rPr b="0" lang="en-IN" sz="1200" spc="-1" strike="noStrike">
                <a:latin typeface="Arial"/>
              </a:rPr>
              <a:t>Software refers to the set of computer programs, procedures and associated documents(flowcharts) which describe the program and how they are to be used.</a:t>
            </a:r>
            <a:endParaRPr b="0" lang="en-IN" sz="1200" spc="-1" strike="noStrike">
              <a:latin typeface="Arial"/>
            </a:endParaRPr>
          </a:p>
          <a:p>
            <a:pPr marL="274320" indent="-273960" algn="just">
              <a:lnSpc>
                <a:spcPct val="100000"/>
              </a:lnSpc>
              <a:buClr>
                <a:srgbClr val="000000"/>
              </a:buClr>
              <a:buFont typeface="Wingdings 3" charset="2"/>
              <a:buChar char=""/>
            </a:pPr>
            <a:r>
              <a:rPr b="0" lang="en-IN" sz="1200" spc="-1" strike="noStrike">
                <a:latin typeface="Arial"/>
              </a:rPr>
              <a:t>More precisely, a software means a collection of programs whose objective is to enhance the capabilities of the hardware.</a:t>
            </a:r>
            <a:endParaRPr b="0" lang="en-IN" sz="1200" spc="-1" strike="noStrike">
              <a:latin typeface="Arial"/>
            </a:endParaRPr>
          </a:p>
          <a:p>
            <a:pPr marL="274320" indent="-273960" algn="just">
              <a:lnSpc>
                <a:spcPct val="100000"/>
              </a:lnSpc>
              <a:buClr>
                <a:srgbClr val="000000"/>
              </a:buClr>
              <a:buFont typeface="Wingdings 3" charset="2"/>
              <a:buChar char=""/>
            </a:pPr>
            <a:r>
              <a:rPr b="0" lang="en-IN" sz="1200" spc="-1" strike="noStrike">
                <a:latin typeface="Arial"/>
              </a:rPr>
              <a:t>A software package is a group of programs which solve a specific problem or perform  a specific type of job.</a:t>
            </a:r>
            <a:endParaRPr b="0" lang="en-IN" sz="1200" spc="-1" strike="noStrike">
              <a:latin typeface="Arial"/>
            </a:endParaRPr>
          </a:p>
          <a:p>
            <a:pPr marL="274320" indent="-273960" algn="just">
              <a:lnSpc>
                <a:spcPct val="100000"/>
              </a:lnSpc>
              <a:buClr>
                <a:srgbClr val="000000"/>
              </a:buClr>
              <a:buFont typeface="Wingdings 3" charset="2"/>
              <a:buChar char=""/>
            </a:pPr>
            <a:r>
              <a:rPr b="0" lang="en-IN" sz="1200" spc="-1" strike="noStrike">
                <a:latin typeface="Arial"/>
              </a:rPr>
              <a:t>E.g.: A word processing package may contain programs for text- editing, text formatting, spell checking etc.</a:t>
            </a:r>
            <a:endParaRPr b="0" lang="en-IN" sz="1200" spc="-1" strike="noStrike">
              <a:latin typeface="Arial"/>
            </a:endParaRPr>
          </a:p>
          <a:p>
            <a:pPr marL="274320" indent="-273960" algn="just">
              <a:lnSpc>
                <a:spcPct val="100000"/>
              </a:lnSpc>
              <a:buClr>
                <a:srgbClr val="000000"/>
              </a:buClr>
              <a:buFont typeface="Wingdings 3" charset="2"/>
              <a:buChar char=""/>
            </a:pPr>
            <a:r>
              <a:rPr b="0" lang="en-IN" sz="1200" spc="-1" strike="noStrike">
                <a:latin typeface="Arial"/>
              </a:rPr>
              <a:t>Hence, a multipurpose computer system has several software packages, one each for every type of job it can perform.</a:t>
            </a:r>
            <a:endParaRPr b="0" lang="en-IN" sz="1200" spc="-1" strike="noStrike">
              <a:latin typeface="Arial"/>
            </a:endParaRPr>
          </a:p>
          <a:p>
            <a:pPr marL="274320" indent="-273960" algn="just">
              <a:lnSpc>
                <a:spcPct val="100000"/>
              </a:lnSpc>
              <a:buClr>
                <a:srgbClr val="000000"/>
              </a:buClr>
              <a:buFont typeface="Wingdings 3" charset="2"/>
              <a:buChar char=""/>
            </a:pPr>
            <a:r>
              <a:rPr b="0" lang="en-IN" sz="1200" spc="-1" strike="noStrike">
                <a:latin typeface="Arial"/>
              </a:rPr>
              <a:t>Software includes things such as websites, programs or video games, that are coded by programming languages like  C or C++.</a:t>
            </a:r>
            <a:endParaRPr b="0" lang="en-IN" sz="1200" spc="-1" strike="noStrike">
              <a:latin typeface="Arial"/>
            </a:endParaRPr>
          </a:p>
          <a:p>
            <a:pPr marL="274320" indent="-273960" algn="just">
              <a:lnSpc>
                <a:spcPct val="100000"/>
              </a:lnSpc>
              <a:buClr>
                <a:srgbClr val="000000"/>
              </a:buClr>
              <a:buFont typeface="Wingdings 3" charset="2"/>
              <a:buChar char=""/>
            </a:pPr>
            <a:r>
              <a:rPr b="0" lang="en-IN" sz="1200" spc="-1" strike="noStrike">
                <a:latin typeface="Arial"/>
              </a:rPr>
              <a:t>"Software" is sometimes used in a broader context to mean anything which is not hardware but which is </a:t>
            </a:r>
            <a:r>
              <a:rPr b="0" i="1" lang="en-IN" sz="1200" spc="-1" strike="noStrike">
                <a:latin typeface="Arial"/>
              </a:rPr>
              <a:t>used</a:t>
            </a:r>
            <a:r>
              <a:rPr b="0" lang="en-IN" sz="1200" spc="-1" strike="noStrike">
                <a:latin typeface="Arial"/>
              </a:rPr>
              <a:t> with hardware, such as film, tapes and records.</a:t>
            </a:r>
            <a:endParaRPr b="0" lang="en-IN" sz="1200" spc="-1" strike="noStrike">
              <a:latin typeface="Arial"/>
            </a:endParaRPr>
          </a:p>
          <a:p>
            <a:pPr>
              <a:lnSpc>
                <a:spcPct val="100000"/>
              </a:lnSpc>
            </a:pPr>
            <a:endParaRPr b="0" lang="en-IN" sz="1200" spc="-1" strike="noStrike">
              <a:latin typeface="Arial"/>
            </a:endParaRPr>
          </a:p>
        </p:txBody>
      </p:sp>
      <p:sp>
        <p:nvSpPr>
          <p:cNvPr id="321" name="TextShape 3"/>
          <p:cNvSpPr txBox="1"/>
          <p:nvPr/>
        </p:nvSpPr>
        <p:spPr>
          <a:xfrm>
            <a:off x="3884760" y="8685360"/>
            <a:ext cx="2971440" cy="456840"/>
          </a:xfrm>
          <a:prstGeom prst="rect">
            <a:avLst/>
          </a:prstGeom>
          <a:noFill/>
          <a:ln>
            <a:noFill/>
          </a:ln>
        </p:spPr>
        <p:txBody>
          <a:bodyPr anchor="b"/>
          <a:p>
            <a:pPr algn="r">
              <a:lnSpc>
                <a:spcPct val="100000"/>
              </a:lnSpc>
            </a:pPr>
            <a:fld id="{DEEBD7A0-A187-4EAF-B921-5D76FF4248FF}"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3884760" y="8685360"/>
            <a:ext cx="2971440" cy="456840"/>
          </a:xfrm>
          <a:prstGeom prst="rect">
            <a:avLst/>
          </a:prstGeom>
          <a:noFill/>
          <a:ln>
            <a:noFill/>
          </a:ln>
        </p:spPr>
        <p:txBody>
          <a:bodyPr anchor="b"/>
          <a:p>
            <a:pPr algn="r">
              <a:lnSpc>
                <a:spcPct val="100000"/>
              </a:lnSpc>
            </a:pPr>
            <a:fld id="{F0582C63-8FF9-4FA3-BC1C-CE22D5686116}"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23" name="PlaceHolder 2"/>
          <p:cNvSpPr>
            <a:spLocks noGrp="1"/>
          </p:cNvSpPr>
          <p:nvPr>
            <p:ph type="sldImg"/>
          </p:nvPr>
        </p:nvSpPr>
        <p:spPr>
          <a:xfrm>
            <a:off x="1371600" y="763560"/>
            <a:ext cx="5028840" cy="3771720"/>
          </a:xfrm>
          <a:prstGeom prst="rect">
            <a:avLst/>
          </a:prstGeom>
        </p:spPr>
      </p:sp>
      <p:sp>
        <p:nvSpPr>
          <p:cNvPr id="324" name="PlaceHolder 3"/>
          <p:cNvSpPr>
            <a:spLocks noGrp="1"/>
          </p:cNvSpPr>
          <p:nvPr>
            <p:ph type="body"/>
          </p:nvPr>
        </p:nvSpPr>
        <p:spPr>
          <a:xfrm>
            <a:off x="777960" y="4776840"/>
            <a:ext cx="6217920" cy="4525560"/>
          </a:xfrm>
          <a:prstGeom prst="rect">
            <a:avLst/>
          </a:prstGeom>
        </p:spPr>
        <p:txBody>
          <a:bodyPr anchor="ctr"/>
          <a:p>
            <a:endParaRPr b="0" lang="en-IN"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143000" y="685800"/>
            <a:ext cx="4571640" cy="3428640"/>
          </a:xfrm>
          <a:prstGeom prst="rect">
            <a:avLst/>
          </a:prstGeom>
        </p:spPr>
      </p:sp>
      <p:sp>
        <p:nvSpPr>
          <p:cNvPr id="326"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System Software consists of a variety of programs that support the operation of a computer.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The software makes it possible for the users to focus on an application or other problem to be solved, without needing to know the details of how the machine works internally.</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327" name="TextShape 3"/>
          <p:cNvSpPr txBox="1"/>
          <p:nvPr/>
        </p:nvSpPr>
        <p:spPr>
          <a:xfrm>
            <a:off x="3884760" y="8685360"/>
            <a:ext cx="2971440" cy="456840"/>
          </a:xfrm>
          <a:prstGeom prst="rect">
            <a:avLst/>
          </a:prstGeom>
          <a:noFill/>
          <a:ln>
            <a:noFill/>
          </a:ln>
        </p:spPr>
        <p:txBody>
          <a:bodyPr anchor="b"/>
          <a:p>
            <a:pPr algn="r">
              <a:lnSpc>
                <a:spcPct val="100000"/>
              </a:lnSpc>
            </a:pPr>
            <a:fld id="{51017C84-5817-4EC5-AD76-5D1599D6E612}"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3884760" y="8685360"/>
            <a:ext cx="2971440" cy="456840"/>
          </a:xfrm>
          <a:prstGeom prst="rect">
            <a:avLst/>
          </a:prstGeom>
          <a:noFill/>
          <a:ln>
            <a:noFill/>
          </a:ln>
        </p:spPr>
        <p:txBody>
          <a:bodyPr anchor="b"/>
          <a:p>
            <a:pPr algn="r">
              <a:lnSpc>
                <a:spcPct val="100000"/>
              </a:lnSpc>
            </a:pPr>
            <a:fld id="{EA893C25-2C02-4BC8-80EE-A9BAC9D1CCD7}"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29" name="PlaceHolder 2"/>
          <p:cNvSpPr>
            <a:spLocks noGrp="1"/>
          </p:cNvSpPr>
          <p:nvPr>
            <p:ph type="sldImg"/>
          </p:nvPr>
        </p:nvSpPr>
        <p:spPr>
          <a:xfrm>
            <a:off x="1371600" y="763560"/>
            <a:ext cx="5028840" cy="3771720"/>
          </a:xfrm>
          <a:prstGeom prst="rect">
            <a:avLst/>
          </a:prstGeom>
        </p:spPr>
      </p:sp>
      <p:sp>
        <p:nvSpPr>
          <p:cNvPr id="330" name="PlaceHolder 3"/>
          <p:cNvSpPr>
            <a:spLocks noGrp="1"/>
          </p:cNvSpPr>
          <p:nvPr>
            <p:ph type="body"/>
          </p:nvPr>
        </p:nvSpPr>
        <p:spPr>
          <a:xfrm>
            <a:off x="777960" y="4776840"/>
            <a:ext cx="6217920" cy="4525560"/>
          </a:xfrm>
          <a:prstGeom prst="rect">
            <a:avLst/>
          </a:prstGeom>
        </p:spPr>
        <p:txBody>
          <a:bodyPr anchor="ctr"/>
          <a:p>
            <a:pPr marL="216000" indent="-216000">
              <a:lnSpc>
                <a:spcPct val="100000"/>
              </a:lnSpc>
            </a:pPr>
            <a:r>
              <a:rPr b="0" lang="en-IN" sz="2000" spc="-1" strike="noStrike">
                <a:latin typeface="Arial"/>
              </a:rPr>
              <a:t>A systems programmer installs, customizes and maintains the operating system</a:t>
            </a:r>
            <a:endParaRPr b="0" lang="en-IN" sz="2000" spc="-1" strike="noStrike">
              <a:latin typeface="Arial"/>
            </a:endParaRPr>
          </a:p>
          <a:p>
            <a:pPr marL="216000" indent="-216000">
              <a:lnSpc>
                <a:spcPct val="100000"/>
              </a:lnSpc>
            </a:pPr>
            <a:r>
              <a:rPr b="0" lang="en-IN" sz="2000" spc="-1" strike="noStrike">
                <a:latin typeface="Arial"/>
              </a:rPr>
              <a:t>To do this they need knowledge of</a:t>
            </a:r>
            <a:endParaRPr b="0" lang="en-IN" sz="2000" spc="-1" strike="noStrike">
              <a:latin typeface="Arial"/>
            </a:endParaRPr>
          </a:p>
          <a:p>
            <a:pPr marL="216000" indent="-216000">
              <a:lnSpc>
                <a:spcPct val="100000"/>
              </a:lnSpc>
            </a:pPr>
            <a:r>
              <a:rPr b="1" lang="en-IN" sz="2000" spc="-1" strike="noStrike">
                <a:latin typeface="Arial"/>
              </a:rPr>
              <a:t>Hardware</a:t>
            </a:r>
            <a:endParaRPr b="0" lang="en-IN" sz="2000" spc="-1" strike="noStrike">
              <a:latin typeface="Arial"/>
            </a:endParaRPr>
          </a:p>
          <a:p>
            <a:pPr marL="216000" indent="-216000">
              <a:lnSpc>
                <a:spcPct val="100000"/>
              </a:lnSpc>
            </a:pPr>
            <a:r>
              <a:rPr b="0" lang="en-IN" sz="1800" spc="-1" strike="noStrike">
                <a:latin typeface="Arial"/>
              </a:rPr>
              <a:t>Storage</a:t>
            </a:r>
            <a:endParaRPr b="0" lang="en-IN" sz="1800" spc="-1" strike="noStrike">
              <a:latin typeface="Arial"/>
            </a:endParaRPr>
          </a:p>
          <a:p>
            <a:pPr marL="216000" indent="-216000">
              <a:lnSpc>
                <a:spcPct val="100000"/>
              </a:lnSpc>
            </a:pPr>
            <a:r>
              <a:rPr b="0" lang="en-IN" sz="1800" spc="-1" strike="noStrike">
                <a:latin typeface="Arial"/>
              </a:rPr>
              <a:t>Processor</a:t>
            </a:r>
            <a:endParaRPr b="0" lang="en-IN" sz="1800" spc="-1" strike="noStrike">
              <a:latin typeface="Arial"/>
            </a:endParaRPr>
          </a:p>
          <a:p>
            <a:pPr marL="216000" indent="-216000">
              <a:lnSpc>
                <a:spcPct val="100000"/>
              </a:lnSpc>
            </a:pPr>
            <a:r>
              <a:rPr b="1" lang="en-IN" sz="2000" spc="-1" strike="noStrike">
                <a:latin typeface="Arial"/>
              </a:rPr>
              <a:t>Software</a:t>
            </a:r>
            <a:endParaRPr b="0" lang="en-IN" sz="2000" spc="-1" strike="noStrike">
              <a:latin typeface="Arial"/>
            </a:endParaRPr>
          </a:p>
          <a:p>
            <a:pPr marL="216000" indent="-216000">
              <a:lnSpc>
                <a:spcPct val="100000"/>
              </a:lnSpc>
            </a:pPr>
            <a:r>
              <a:rPr b="0" lang="en-IN" sz="1800" spc="-1" strike="noStrike">
                <a:latin typeface="Arial"/>
              </a:rPr>
              <a:t>System libraries and data sets</a:t>
            </a:r>
            <a:endParaRPr b="0" lang="en-IN" sz="1800" spc="-1" strike="noStrike">
              <a:latin typeface="Arial"/>
            </a:endParaRPr>
          </a:p>
          <a:p>
            <a:pPr marL="216000" indent="-216000">
              <a:lnSpc>
                <a:spcPct val="100000"/>
              </a:lnSpc>
            </a:pPr>
            <a:r>
              <a:rPr b="1" lang="en-IN" sz="2000" spc="-1" strike="noStrike">
                <a:latin typeface="Arial"/>
              </a:rPr>
              <a:t>Current customization </a:t>
            </a:r>
            <a:endParaRPr b="0" lang="en-IN" sz="2000" spc="-1" strike="noStrike">
              <a:latin typeface="Arial"/>
            </a:endParaRPr>
          </a:p>
          <a:p>
            <a:pPr marL="216000" indent="-216000">
              <a:lnSpc>
                <a:spcPct val="100000"/>
              </a:lnSpc>
            </a:pPr>
            <a:endParaRPr b="0" lang="en-IN"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3884760" y="8685360"/>
            <a:ext cx="2971440" cy="456840"/>
          </a:xfrm>
          <a:prstGeom prst="rect">
            <a:avLst/>
          </a:prstGeom>
          <a:noFill/>
          <a:ln>
            <a:noFill/>
          </a:ln>
        </p:spPr>
        <p:txBody>
          <a:bodyPr anchor="b"/>
          <a:p>
            <a:pPr algn="r">
              <a:lnSpc>
                <a:spcPct val="100000"/>
              </a:lnSpc>
            </a:pPr>
            <a:fld id="{485837E2-59C6-4FC7-8B48-FC6C6B7A932F}"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32" name="PlaceHolder 2"/>
          <p:cNvSpPr>
            <a:spLocks noGrp="1"/>
          </p:cNvSpPr>
          <p:nvPr>
            <p:ph type="sldImg"/>
          </p:nvPr>
        </p:nvSpPr>
        <p:spPr>
          <a:xfrm>
            <a:off x="1371600" y="763560"/>
            <a:ext cx="5028840" cy="3771720"/>
          </a:xfrm>
          <a:prstGeom prst="rect">
            <a:avLst/>
          </a:prstGeom>
        </p:spPr>
      </p:sp>
      <p:sp>
        <p:nvSpPr>
          <p:cNvPr id="333" name="PlaceHolder 3"/>
          <p:cNvSpPr>
            <a:spLocks noGrp="1"/>
          </p:cNvSpPr>
          <p:nvPr>
            <p:ph type="body"/>
          </p:nvPr>
        </p:nvSpPr>
        <p:spPr>
          <a:xfrm>
            <a:off x="777960" y="4776840"/>
            <a:ext cx="6217920" cy="4525560"/>
          </a:xfrm>
          <a:prstGeom prst="rect">
            <a:avLst/>
          </a:prstGeom>
        </p:spPr>
        <p:txBody>
          <a:bodyPr anchor="ctr"/>
          <a:p>
            <a:endParaRPr b="0" lang="en-IN"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3884760" y="8685360"/>
            <a:ext cx="2971440" cy="456840"/>
          </a:xfrm>
          <a:prstGeom prst="rect">
            <a:avLst/>
          </a:prstGeom>
          <a:noFill/>
          <a:ln>
            <a:noFill/>
          </a:ln>
        </p:spPr>
        <p:txBody>
          <a:bodyPr anchor="b"/>
          <a:p>
            <a:pPr algn="r">
              <a:lnSpc>
                <a:spcPct val="100000"/>
              </a:lnSpc>
            </a:pPr>
            <a:fld id="{3ABE584A-BD99-4ACA-873D-94ACEB10FCCC}"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35" name="PlaceHolder 2"/>
          <p:cNvSpPr>
            <a:spLocks noGrp="1"/>
          </p:cNvSpPr>
          <p:nvPr>
            <p:ph type="sldImg"/>
          </p:nvPr>
        </p:nvSpPr>
        <p:spPr>
          <a:xfrm>
            <a:off x="1371600" y="763560"/>
            <a:ext cx="5028840" cy="3771720"/>
          </a:xfrm>
          <a:prstGeom prst="rect">
            <a:avLst/>
          </a:prstGeom>
        </p:spPr>
      </p:sp>
      <p:sp>
        <p:nvSpPr>
          <p:cNvPr id="336" name="PlaceHolder 3"/>
          <p:cNvSpPr>
            <a:spLocks noGrp="1"/>
          </p:cNvSpPr>
          <p:nvPr>
            <p:ph type="body"/>
          </p:nvPr>
        </p:nvSpPr>
        <p:spPr>
          <a:xfrm>
            <a:off x="777960" y="4776840"/>
            <a:ext cx="6217920" cy="4525560"/>
          </a:xfrm>
          <a:prstGeom prst="rect">
            <a:avLst/>
          </a:prstGeom>
        </p:spPr>
        <p:txBody>
          <a:bodyPr anchor="ctr"/>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0"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2"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5"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0"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1"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5"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9"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1"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2"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6"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7"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9"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1"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2"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3"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4"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1"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3"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5"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6"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9"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0"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2"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3"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8"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00"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1"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2"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3"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4"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5"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195945D3-9C51-4B91-86D5-624CFD849853}" type="datetime1">
              <a:rPr b="0" lang="en-IN" sz="1200" spc="-1" strike="noStrike">
                <a:solidFill>
                  <a:srgbClr val="8b8b8b"/>
                </a:solidFill>
                <a:latin typeface="Calibri"/>
              </a:rPr>
              <a:t>17/12/2020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R.K.Tiwari(ravikumar.tiwari@raisoni.net)</a:t>
            </a:r>
            <a:endParaRPr b="0" lang="en-IN" sz="12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3ED09048-B7AA-4676-8AAE-E1017BEDE604}"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BD17712A-10C9-4EBE-8876-CEDD4D8A2FA0}" type="datetime1">
              <a:rPr b="0" lang="en-IN" sz="1200" spc="-1" strike="noStrike">
                <a:solidFill>
                  <a:srgbClr val="8b8b8b"/>
                </a:solidFill>
                <a:latin typeface="Calibri"/>
              </a:rPr>
              <a:t>17/12/2020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R.K.Tiwari(ravikumar.tiwari@raisoni.net)</a:t>
            </a:r>
            <a:endParaRPr b="0" lang="en-IN" sz="12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94AF79A4-E6AD-4C45-9FA0-AD5F35047374}"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p>
            <a:pPr>
              <a:lnSpc>
                <a:spcPct val="100000"/>
              </a:lnSpc>
            </a:pPr>
            <a:fld id="{E63B2972-4384-42C4-BA52-C8FD23629A9D}" type="datetime1">
              <a:rPr b="0" lang="en-IN" sz="1200" spc="-1" strike="noStrike">
                <a:solidFill>
                  <a:srgbClr val="8b8b8b"/>
                </a:solidFill>
                <a:latin typeface="Calibri"/>
              </a:rPr>
              <a:t>17/12/2020</a:t>
            </a:fld>
            <a:endParaRPr b="0" lang="en-IN" sz="1200" spc="-1" strike="noStrike">
              <a:latin typeface="Times New Roman"/>
            </a:endParaRPr>
          </a:p>
        </p:txBody>
      </p:sp>
      <p:sp>
        <p:nvSpPr>
          <p:cNvPr id="83" name="PlaceHolder 2"/>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R.K.Tiwari(ravikumar.tiwari@raisoni.net)</a:t>
            </a:r>
            <a:endParaRPr b="0" lang="en-IN" sz="1200" spc="-1" strike="noStrike">
              <a:latin typeface="Times New Roman"/>
            </a:endParaRPr>
          </a:p>
        </p:txBody>
      </p:sp>
      <p:sp>
        <p:nvSpPr>
          <p:cNvPr id="84" name="PlaceHolder 3"/>
          <p:cNvSpPr>
            <a:spLocks noGrp="1"/>
          </p:cNvSpPr>
          <p:nvPr>
            <p:ph type="sldNum"/>
          </p:nvPr>
        </p:nvSpPr>
        <p:spPr>
          <a:xfrm>
            <a:off x="6553080" y="6356520"/>
            <a:ext cx="2133360" cy="364680"/>
          </a:xfrm>
          <a:prstGeom prst="rect">
            <a:avLst/>
          </a:prstGeom>
        </p:spPr>
        <p:txBody>
          <a:bodyPr anchor="ctr"/>
          <a:p>
            <a:pPr algn="r">
              <a:lnSpc>
                <a:spcPct val="100000"/>
              </a:lnSpc>
            </a:pPr>
            <a:fld id="{A1B7A45E-4D59-443D-94E4-D1CD1609448C}" type="slidenum">
              <a:rPr b="0" lang="en-IN" sz="1200" spc="-1" strike="noStrike">
                <a:solidFill>
                  <a:srgbClr val="8b8b8b"/>
                </a:solidFill>
                <a:latin typeface="Calibri"/>
              </a:rPr>
              <a:t>1</a:t>
            </a:fld>
            <a:endParaRPr b="0" lang="en-IN" sz="12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24" name="PlaceHolder 2"/>
          <p:cNvSpPr>
            <a:spLocks noGrp="1"/>
          </p:cNvSpPr>
          <p:nvPr>
            <p:ph type="body"/>
          </p:nvPr>
        </p:nvSpPr>
        <p:spPr>
          <a:xfrm>
            <a:off x="45720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5" name="PlaceHolder 3"/>
          <p:cNvSpPr>
            <a:spLocks noGrp="1"/>
          </p:cNvSpPr>
          <p:nvPr>
            <p:ph type="body"/>
          </p:nvPr>
        </p:nvSpPr>
        <p:spPr>
          <a:xfrm>
            <a:off x="464832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6" name="PlaceHolder 4"/>
          <p:cNvSpPr>
            <a:spLocks noGrp="1"/>
          </p:cNvSpPr>
          <p:nvPr>
            <p:ph type="dt"/>
          </p:nvPr>
        </p:nvSpPr>
        <p:spPr>
          <a:xfrm>
            <a:off x="457200" y="6356520"/>
            <a:ext cx="2133360" cy="364680"/>
          </a:xfrm>
          <a:prstGeom prst="rect">
            <a:avLst/>
          </a:prstGeom>
        </p:spPr>
        <p:txBody>
          <a:bodyPr anchor="ctr"/>
          <a:p>
            <a:pPr>
              <a:lnSpc>
                <a:spcPct val="100000"/>
              </a:lnSpc>
            </a:pPr>
            <a:fld id="{E5888B56-4512-4C4D-BF66-554746947D57}" type="datetime1">
              <a:rPr b="0" lang="en-IN" sz="1200" spc="-1" strike="noStrike">
                <a:solidFill>
                  <a:srgbClr val="8b8b8b"/>
                </a:solidFill>
                <a:latin typeface="Calibri"/>
              </a:rPr>
              <a:t>17/12/2020</a:t>
            </a:fld>
            <a:endParaRPr b="0" lang="en-IN" sz="1200" spc="-1" strike="noStrike">
              <a:latin typeface="Times New Roman"/>
            </a:endParaRPr>
          </a:p>
        </p:txBody>
      </p:sp>
      <p:sp>
        <p:nvSpPr>
          <p:cNvPr id="127" name="PlaceHolder 5"/>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R.K.Tiwari(ravikumar.tiwari@raisoni.net)</a:t>
            </a:r>
            <a:endParaRPr b="0" lang="en-IN" sz="1200" spc="-1" strike="noStrike">
              <a:latin typeface="Times New Roman"/>
            </a:endParaRPr>
          </a:p>
        </p:txBody>
      </p:sp>
      <p:sp>
        <p:nvSpPr>
          <p:cNvPr id="128" name="PlaceHolder 6"/>
          <p:cNvSpPr>
            <a:spLocks noGrp="1"/>
          </p:cNvSpPr>
          <p:nvPr>
            <p:ph type="sldNum"/>
          </p:nvPr>
        </p:nvSpPr>
        <p:spPr>
          <a:xfrm>
            <a:off x="6553080" y="6356520"/>
            <a:ext cx="2133360" cy="364680"/>
          </a:xfrm>
          <a:prstGeom prst="rect">
            <a:avLst/>
          </a:prstGeom>
        </p:spPr>
        <p:txBody>
          <a:bodyPr anchor="ctr"/>
          <a:p>
            <a:pPr algn="r">
              <a:lnSpc>
                <a:spcPct val="100000"/>
              </a:lnSpc>
            </a:pPr>
            <a:fld id="{B2F7513F-EA14-4BD7-AAD9-F79B1339A62B}"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66" name="PlaceHolder 2"/>
          <p:cNvSpPr>
            <a:spLocks noGrp="1"/>
          </p:cNvSpPr>
          <p:nvPr>
            <p:ph type="dt"/>
          </p:nvPr>
        </p:nvSpPr>
        <p:spPr>
          <a:xfrm>
            <a:off x="457200" y="6356520"/>
            <a:ext cx="2133360" cy="364680"/>
          </a:xfrm>
          <a:prstGeom prst="rect">
            <a:avLst/>
          </a:prstGeom>
        </p:spPr>
        <p:txBody>
          <a:bodyPr anchor="ctr"/>
          <a:p>
            <a:pPr>
              <a:lnSpc>
                <a:spcPct val="100000"/>
              </a:lnSpc>
            </a:pPr>
            <a:fld id="{48D1ED64-8CB6-43BC-B313-0C541AC33A1B}" type="datetime1">
              <a:rPr b="0" lang="en-IN" sz="1200" spc="-1" strike="noStrike">
                <a:solidFill>
                  <a:srgbClr val="8b8b8b"/>
                </a:solidFill>
                <a:latin typeface="Calibri"/>
              </a:rPr>
              <a:t>17/12/2020</a:t>
            </a:fld>
            <a:endParaRPr b="0" lang="en-IN" sz="1200" spc="-1" strike="noStrike">
              <a:latin typeface="Times New Roman"/>
            </a:endParaRPr>
          </a:p>
        </p:txBody>
      </p:sp>
      <p:sp>
        <p:nvSpPr>
          <p:cNvPr id="167" name="PlaceHolder 3"/>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R.K.Tiwari(ravikumar.tiwari@raisoni.net)</a:t>
            </a:r>
            <a:endParaRPr b="0" lang="en-IN" sz="1200" spc="-1" strike="noStrike">
              <a:latin typeface="Times New Roman"/>
            </a:endParaRPr>
          </a:p>
        </p:txBody>
      </p:sp>
      <p:sp>
        <p:nvSpPr>
          <p:cNvPr id="168" name="PlaceHolder 4"/>
          <p:cNvSpPr>
            <a:spLocks noGrp="1"/>
          </p:cNvSpPr>
          <p:nvPr>
            <p:ph type="sldNum"/>
          </p:nvPr>
        </p:nvSpPr>
        <p:spPr>
          <a:xfrm>
            <a:off x="6553080" y="6356520"/>
            <a:ext cx="2133360" cy="364680"/>
          </a:xfrm>
          <a:prstGeom prst="rect">
            <a:avLst/>
          </a:prstGeom>
        </p:spPr>
        <p:txBody>
          <a:bodyPr anchor="ctr"/>
          <a:p>
            <a:pPr algn="r">
              <a:lnSpc>
                <a:spcPct val="100000"/>
              </a:lnSpc>
            </a:pPr>
            <a:fld id="{E6DAB095-A8A4-4B2D-8172-CCAEC2E0FF63}" type="slidenum">
              <a:rPr b="0" lang="en-IN" sz="1200" spc="-1" strike="noStrike">
                <a:solidFill>
                  <a:srgbClr val="8b8b8b"/>
                </a:solidFill>
                <a:latin typeface="Calibri"/>
              </a:rPr>
              <a:t>1</a:t>
            </a:fld>
            <a:endParaRPr b="0" lang="en-IN" sz="1200" spc="-1" strike="noStrike">
              <a:latin typeface="Times New Roman"/>
            </a:endParaRPr>
          </a:p>
        </p:txBody>
      </p:sp>
      <p:sp>
        <p:nvSpPr>
          <p:cNvPr id="16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85800" y="2130480"/>
            <a:ext cx="7772040" cy="146952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5400" spc="-1" strike="noStrike">
                <a:solidFill>
                  <a:srgbClr val="000000"/>
                </a:solidFill>
                <a:latin typeface="Calibri"/>
              </a:rPr>
              <a:t>System Programming: Introduction</a:t>
            </a:r>
            <a:endParaRPr b="0" lang="en-US" sz="5400" spc="-1" strike="noStrike">
              <a:solidFill>
                <a:srgbClr val="000000"/>
              </a:solidFill>
              <a:latin typeface="Calibri"/>
            </a:endParaRPr>
          </a:p>
        </p:txBody>
      </p:sp>
      <p:sp>
        <p:nvSpPr>
          <p:cNvPr id="213" name="TextShape 2"/>
          <p:cNvSpPr txBox="1"/>
          <p:nvPr/>
        </p:nvSpPr>
        <p:spPr>
          <a:xfrm>
            <a:off x="1371600" y="3886200"/>
            <a:ext cx="6400440" cy="685440"/>
          </a:xfrm>
          <a:prstGeom prst="rect">
            <a:avLst/>
          </a:prstGeom>
          <a:noFill/>
          <a:ln>
            <a:noFill/>
          </a:ln>
        </p:spPr>
        <p:txBody>
          <a:bodyPr>
            <a:normAutofit/>
          </a:bodyPr>
          <a:p>
            <a:pPr algn="ctr">
              <a:lnSpc>
                <a:spcPct val="100000"/>
              </a:lnSpc>
              <a:spcBef>
                <a:spcPts val="641"/>
              </a:spcBef>
            </a:pPr>
            <a:endParaRPr b="0" lang="en-IN" sz="3200" spc="-1" strike="noStrike">
              <a:latin typeface="Arial"/>
            </a:endParaRPr>
          </a:p>
          <a:p>
            <a:pPr algn="ctr">
              <a:lnSpc>
                <a:spcPct val="100000"/>
              </a:lnSpc>
              <a:spcBef>
                <a:spcPts val="1020"/>
              </a:spcBef>
            </a:pP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Picture 2" descr=""/>
          <p:cNvPicPr/>
          <p:nvPr/>
        </p:nvPicPr>
        <p:blipFill>
          <a:blip r:embed="rId1"/>
          <a:stretch/>
        </p:blipFill>
        <p:spPr>
          <a:xfrm>
            <a:off x="285840" y="-24480"/>
            <a:ext cx="8643600" cy="6667920"/>
          </a:xfrm>
          <a:prstGeom prst="rect">
            <a:avLst/>
          </a:prstGeom>
          <a:ln w="9360">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571680" y="1143000"/>
            <a:ext cx="8357760" cy="5214600"/>
          </a:xfrm>
          <a:prstGeom prst="rect">
            <a:avLst/>
          </a:prstGeom>
          <a:gradFill rotWithShape="0">
            <a:gsLst>
              <a:gs pos="0">
                <a:srgbClr val="bfecff"/>
              </a:gs>
              <a:gs pos="100000">
                <a:srgbClr val="e6f7ff"/>
              </a:gs>
            </a:gsLst>
            <a:lin ang="16200000"/>
          </a:gradFill>
          <a:ln w="9360">
            <a:solidFill>
              <a:srgbClr val="46aac4"/>
            </a:solidFill>
            <a:round/>
          </a:ln>
        </p:spPr>
        <p:txBody>
          <a:bodyPr/>
          <a:p>
            <a:pPr marL="343080" indent="-342720">
              <a:lnSpc>
                <a:spcPct val="100000"/>
              </a:lnSpc>
              <a:spcBef>
                <a:spcPts val="561"/>
              </a:spcBef>
              <a:buClr>
                <a:srgbClr val="376092"/>
              </a:buClr>
              <a:buFont typeface="Arial"/>
              <a:buChar char="•"/>
            </a:pPr>
            <a:r>
              <a:rPr b="1" lang="en-US" sz="2800" spc="-1" strike="noStrike">
                <a:solidFill>
                  <a:srgbClr val="376092"/>
                </a:solidFill>
                <a:latin typeface="Calibri"/>
              </a:rPr>
              <a:t>System control programs </a:t>
            </a:r>
            <a:endParaRPr b="0" lang="en-US" sz="28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controls the execution of programs, manage the storage &amp; processing resources of the computer &amp; perform other management &amp; monitoring function.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The most important of these programs is the operating system. </a:t>
            </a:r>
            <a:endParaRPr b="0" lang="en-US" sz="2000" spc="-1" strike="noStrike">
              <a:solidFill>
                <a:srgbClr val="000000"/>
              </a:solidFill>
              <a:latin typeface="Calibri"/>
            </a:endParaRPr>
          </a:p>
          <a:p>
            <a:pPr marL="343080" indent="-342720">
              <a:lnSpc>
                <a:spcPct val="100000"/>
              </a:lnSpc>
              <a:spcBef>
                <a:spcPts val="561"/>
              </a:spcBef>
              <a:buClr>
                <a:srgbClr val="376092"/>
              </a:buClr>
              <a:buFont typeface="Arial"/>
              <a:buChar char="•"/>
            </a:pPr>
            <a:r>
              <a:rPr b="1" lang="en-US" sz="2800" spc="-1" strike="noStrike">
                <a:solidFill>
                  <a:srgbClr val="376092"/>
                </a:solidFill>
                <a:latin typeface="Calibri"/>
              </a:rPr>
              <a:t>System support programs</a:t>
            </a:r>
            <a:endParaRPr b="0" lang="en-US" sz="28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provide routine service functions to the other computer programs &amp; computer users: E.g. Utilities, libraries,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Ex:Text editors, language translators such as BASIC interpreter</a:t>
            </a:r>
            <a:endParaRPr b="0" lang="en-US" sz="2000" spc="-1" strike="noStrike">
              <a:solidFill>
                <a:srgbClr val="000000"/>
              </a:solidFill>
              <a:latin typeface="Calibri"/>
            </a:endParaRPr>
          </a:p>
          <a:p>
            <a:pPr marL="343080" indent="-342720">
              <a:lnSpc>
                <a:spcPct val="100000"/>
              </a:lnSpc>
              <a:spcBef>
                <a:spcPts val="561"/>
              </a:spcBef>
              <a:buClr>
                <a:srgbClr val="376092"/>
              </a:buClr>
              <a:buFont typeface="Arial"/>
              <a:buChar char="•"/>
            </a:pPr>
            <a:r>
              <a:rPr b="1" lang="en-US" sz="2800" spc="-1" strike="noStrike">
                <a:solidFill>
                  <a:srgbClr val="376092"/>
                </a:solidFill>
                <a:latin typeface="Calibri"/>
              </a:rPr>
              <a:t>System Development Programs</a:t>
            </a:r>
            <a:endParaRPr b="0" lang="en-US" sz="28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They assists in the creation of computer programs.  Examples of system development are –</a:t>
            </a:r>
            <a:endParaRPr b="0" lang="en-US" sz="20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000" spc="-1" strike="noStrike">
                <a:solidFill>
                  <a:srgbClr val="000000"/>
                </a:solidFill>
                <a:latin typeface="Calibri"/>
              </a:rPr>
              <a:t>Language translations.</a:t>
            </a:r>
            <a:br/>
            <a:r>
              <a:rPr b="0" lang="en-US" sz="2400" spc="-1" strike="noStrike">
                <a:solidFill>
                  <a:srgbClr val="000000"/>
                </a:solidFill>
                <a:latin typeface="Calibri"/>
              </a:rPr>
              <a:t> </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242" name="TextShape 2"/>
          <p:cNvSpPr txBox="1"/>
          <p:nvPr/>
        </p:nvSpPr>
        <p:spPr>
          <a:xfrm>
            <a:off x="785880" y="142920"/>
            <a:ext cx="8229240" cy="713880"/>
          </a:xfrm>
          <a:prstGeom prst="rect">
            <a:avLst/>
          </a:prstGeom>
          <a:gradFill rotWithShape="0">
            <a:gsLst>
              <a:gs pos="0">
                <a:srgbClr val="d9caee"/>
              </a:gs>
              <a:gs pos="100000">
                <a:srgbClr val="f1eaf8"/>
              </a:gs>
            </a:gsLst>
            <a:lin ang="16200000"/>
          </a:gradFill>
          <a:ln w="9360">
            <a:solidFill>
              <a:srgbClr val="7d5fa0"/>
            </a:solidFill>
            <a:round/>
          </a:ln>
        </p:spPr>
        <p:txBody>
          <a:bodyPr anchor="ctr">
            <a:normAutofit/>
          </a:bodyPr>
          <a:p>
            <a:pPr algn="ctr">
              <a:lnSpc>
                <a:spcPct val="100000"/>
              </a:lnSpc>
            </a:pPr>
            <a:r>
              <a:rPr b="1" lang="en-US" sz="4400" spc="-1" strike="noStrike">
                <a:solidFill>
                  <a:srgbClr val="000000"/>
                </a:solidFill>
                <a:latin typeface="Calibri"/>
              </a:rPr>
              <a:t>Need Of System Software</a:t>
            </a:r>
            <a:endParaRPr b="0" lang="en-US" sz="4400" spc="-1" strike="noStrike">
              <a:solidFill>
                <a:srgbClr val="000000"/>
              </a:solid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214200" y="152280"/>
            <a:ext cx="8715240" cy="990360"/>
          </a:xfrm>
          <a:prstGeom prst="rect">
            <a:avLst/>
          </a:prstGeom>
          <a:gradFill rotWithShape="0">
            <a:gsLst>
              <a:gs pos="0">
                <a:srgbClr val="d9caee"/>
              </a:gs>
              <a:gs pos="100000">
                <a:srgbClr val="f1eaf8"/>
              </a:gs>
            </a:gsLst>
            <a:lin ang="16200000"/>
          </a:gradFill>
          <a:ln w="9360">
            <a:solidFill>
              <a:srgbClr val="7d5fa0"/>
            </a:solidFill>
            <a:round/>
          </a:ln>
        </p:spPr>
        <p:txBody>
          <a:bodyPr anchor="ctr">
            <a:normAutofit/>
          </a:bodyPr>
          <a:p>
            <a:pPr algn="ctr">
              <a:lnSpc>
                <a:spcPct val="100000"/>
              </a:lnSpc>
            </a:pPr>
            <a:r>
              <a:rPr b="1" lang="en-US" sz="5400" spc="-1" strike="noStrike">
                <a:solidFill>
                  <a:srgbClr val="376092"/>
                </a:solidFill>
                <a:latin typeface="Calibri"/>
              </a:rPr>
              <a:t>Application software</a:t>
            </a:r>
            <a:endParaRPr b="0" lang="en-US" sz="5400" spc="-1" strike="noStrike">
              <a:solidFill>
                <a:srgbClr val="000000"/>
              </a:solidFill>
              <a:latin typeface="Calibri"/>
            </a:endParaRPr>
          </a:p>
        </p:txBody>
      </p:sp>
      <p:sp>
        <p:nvSpPr>
          <p:cNvPr id="244" name="CustomShape 2"/>
          <p:cNvSpPr/>
          <p:nvPr/>
        </p:nvSpPr>
        <p:spPr>
          <a:xfrm>
            <a:off x="228600" y="1219320"/>
            <a:ext cx="8700840" cy="5424120"/>
          </a:xfrm>
          <a:prstGeom prst="rect">
            <a:avLst/>
          </a:prstGeom>
          <a:solidFill>
            <a:schemeClr val="accent5">
              <a:lumMod val="20000"/>
              <a:lumOff val="80000"/>
            </a:schemeClr>
          </a:solidFill>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marL="262080" indent="-261720">
              <a:lnSpc>
                <a:spcPct val="100000"/>
              </a:lnSpc>
              <a:spcBef>
                <a:spcPts val="601"/>
              </a:spcBef>
              <a:spcAft>
                <a:spcPts val="1426"/>
              </a:spcAft>
            </a:pPr>
            <a:endParaRPr b="0" lang="en-IN" sz="1800" spc="-1" strike="noStrike">
              <a:latin typeface="Arial"/>
            </a:endParaRPr>
          </a:p>
          <a:p>
            <a:pPr marL="262080" indent="-261720">
              <a:lnSpc>
                <a:spcPct val="100000"/>
              </a:lnSpc>
              <a:spcBef>
                <a:spcPts val="601"/>
              </a:spcBef>
              <a:spcAft>
                <a:spcPts val="1426"/>
              </a:spcAft>
            </a:pPr>
            <a:endParaRPr b="0" lang="en-IN" sz="1800" spc="-1" strike="noStrike">
              <a:latin typeface="Arial"/>
            </a:endParaRPr>
          </a:p>
        </p:txBody>
      </p:sp>
      <p:sp>
        <p:nvSpPr>
          <p:cNvPr id="245" name="CustomShape 3"/>
          <p:cNvSpPr/>
          <p:nvPr/>
        </p:nvSpPr>
        <p:spPr>
          <a:xfrm>
            <a:off x="428760" y="1305360"/>
            <a:ext cx="8357760" cy="54514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0" lang="en-IN" sz="3200" spc="-1" strike="noStrike">
                <a:solidFill>
                  <a:srgbClr val="000000"/>
                </a:solidFill>
                <a:latin typeface="Calibri"/>
              </a:rPr>
              <a:t>Application software are the software that are designed to satisfy a particular need of a particular environment. </a:t>
            </a:r>
            <a:endParaRPr b="0" lang="en-IN" sz="3200" spc="-1" strike="noStrike">
              <a:latin typeface="Arial"/>
            </a:endParaRPr>
          </a:p>
          <a:p>
            <a:pPr indent="-216000">
              <a:lnSpc>
                <a:spcPct val="100000"/>
              </a:lnSpc>
              <a:buClr>
                <a:srgbClr val="000000"/>
              </a:buClr>
              <a:buFont typeface="Wingdings" charset="2"/>
              <a:buChar char=""/>
            </a:pPr>
            <a:r>
              <a:rPr b="0" lang="en-IN" sz="3200" spc="-1" strike="noStrike">
                <a:solidFill>
                  <a:srgbClr val="000000"/>
                </a:solidFill>
                <a:latin typeface="Calibri"/>
              </a:rPr>
              <a:t>Guides the computer to carry out instructions provided by the user.</a:t>
            </a:r>
            <a:endParaRPr b="0" lang="en-IN" sz="3200" spc="-1" strike="noStrike">
              <a:latin typeface="Arial"/>
            </a:endParaRPr>
          </a:p>
          <a:p>
            <a:pPr indent="-216000">
              <a:lnSpc>
                <a:spcPct val="100000"/>
              </a:lnSpc>
              <a:buClr>
                <a:srgbClr val="000000"/>
              </a:buClr>
              <a:buFont typeface="Wingdings" charset="2"/>
              <a:buChar char=""/>
            </a:pPr>
            <a:r>
              <a:rPr b="0" lang="en-IN" sz="3200" spc="-1" strike="noStrike">
                <a:solidFill>
                  <a:srgbClr val="000000"/>
                </a:solidFill>
                <a:latin typeface="Calibri"/>
              </a:rPr>
              <a:t>Application Software can’t work without System Software.</a:t>
            </a:r>
            <a:endParaRPr b="0" lang="en-IN" sz="3200" spc="-1" strike="noStrike">
              <a:latin typeface="Arial"/>
            </a:endParaRPr>
          </a:p>
          <a:p>
            <a:pPr indent="-216000">
              <a:lnSpc>
                <a:spcPct val="100000"/>
              </a:lnSpc>
              <a:buClr>
                <a:srgbClr val="000000"/>
              </a:buClr>
              <a:buFont typeface="Wingdings" charset="2"/>
              <a:buChar char=""/>
            </a:pPr>
            <a:r>
              <a:rPr b="0" lang="en-IN" sz="3200" spc="-1" strike="noStrike">
                <a:solidFill>
                  <a:srgbClr val="000000"/>
                </a:solidFill>
                <a:latin typeface="Calibri"/>
              </a:rPr>
              <a:t> </a:t>
            </a:r>
            <a:r>
              <a:rPr b="0" lang="en-IN" sz="3200" spc="-1" strike="noStrike">
                <a:solidFill>
                  <a:srgbClr val="000000"/>
                </a:solidFill>
                <a:latin typeface="Calibri"/>
              </a:rPr>
              <a:t>Examples of application software are-student record software, railway reservation software, income tax software, word processors etc.</a:t>
            </a:r>
            <a:endParaRPr b="0" lang="en-IN" sz="3200" spc="-1" strike="noStrike">
              <a:latin typeface="Arial"/>
            </a:endParaRPr>
          </a:p>
        </p:txBody>
      </p:sp>
    </p:spTree>
  </p:cSld>
  <p:transition spd="med">
    <p:wipe dir="r"/>
  </p:transition>
  <p:timing>
    <p:tnLst>
      <p:par>
        <p:cTn id="221" dur="indefinite" restart="never" nodeType="tmRoot">
          <p:childTnLst>
            <p:seq>
              <p:cTn id="222" dur="indefinite" nodeType="mainSeq">
                <p:childTnLst>
                  <p:par>
                    <p:cTn id="223" fill="hold">
                      <p:stCondLst>
                        <p:cond delay="indefinite"/>
                      </p:stCondLst>
                      <p:childTnLst>
                        <p:par>
                          <p:cTn id="224" fill="hold">
                            <p:stCondLst>
                              <p:cond delay="0"/>
                            </p:stCondLst>
                            <p:childTnLst>
                              <p:par>
                                <p:cTn id="225" nodeType="clickEffect" fill="hold" presetClass="entr" presetID="24">
                                  <p:stCondLst>
                                    <p:cond delay="0"/>
                                  </p:stCondLst>
                                  <p:childTnLst>
                                    <p:set>
                                      <p:cBhvr>
                                        <p:cTn id="226" dur="1" fill="hold">
                                          <p:stCondLst>
                                            <p:cond delay="0"/>
                                          </p:stCondLst>
                                        </p:cTn>
                                        <p:tgtEl>
                                          <p:spTgt spid="245">
                                            <p:txEl>
                                              <p:pRg st="0" end="0"/>
                                            </p:txEl>
                                          </p:spTgt>
                                        </p:tgtEl>
                                        <p:attrNameLst>
                                          <p:attrName>style.visibility</p:attrName>
                                        </p:attrNameLst>
                                      </p:cBhvr>
                                      <p:to>
                                        <p:strVal val="visible"/>
                                      </p:to>
                                    </p:set>
                                    <p:anim calcmode="lin" valueType="str">
                                      <p:cBhvr additive="repl">
                                        <p:cTn id="227" dur="1" fill="hold"/>
                                        <p:tgtEl>
                                          <p:spTgt spid="245">
                                            <p:txEl>
                                              <p:pRg st="0" end="0"/>
                                            </p:txEl>
                                          </p:spTgt>
                                        </p:tgtEl>
                                      </p:cBhvr>
                                    </p:anim>
                                  </p:childTnLst>
                                </p:cTn>
                              </p:par>
                            </p:childTnLst>
                          </p:cTn>
                        </p:par>
                      </p:childTnLst>
                    </p:cTn>
                  </p:par>
                  <p:par>
                    <p:cTn id="228" fill="hold">
                      <p:stCondLst>
                        <p:cond delay="indefinite"/>
                      </p:stCondLst>
                      <p:childTnLst>
                        <p:par>
                          <p:cTn id="229" fill="hold">
                            <p:stCondLst>
                              <p:cond delay="0"/>
                            </p:stCondLst>
                            <p:childTnLst>
                              <p:par>
                                <p:cTn id="230" nodeType="clickEffect" fill="hold" presetClass="entr" presetID="24">
                                  <p:stCondLst>
                                    <p:cond delay="0"/>
                                  </p:stCondLst>
                                  <p:childTnLst>
                                    <p:set>
                                      <p:cBhvr>
                                        <p:cTn id="231" dur="1" fill="hold">
                                          <p:stCondLst>
                                            <p:cond delay="0"/>
                                          </p:stCondLst>
                                        </p:cTn>
                                        <p:tgtEl>
                                          <p:spTgt spid="245">
                                            <p:txEl>
                                              <p:pRg st="1" end="1"/>
                                            </p:txEl>
                                          </p:spTgt>
                                        </p:tgtEl>
                                        <p:attrNameLst>
                                          <p:attrName>style.visibility</p:attrName>
                                        </p:attrNameLst>
                                      </p:cBhvr>
                                      <p:to>
                                        <p:strVal val="visible"/>
                                      </p:to>
                                    </p:set>
                                    <p:anim calcmode="lin" valueType="str">
                                      <p:cBhvr additive="repl">
                                        <p:cTn id="232" dur="1" fill="hold"/>
                                        <p:tgtEl>
                                          <p:spTgt spid="245">
                                            <p:txEl>
                                              <p:pRg st="1" end="1"/>
                                            </p:txEl>
                                          </p:spTgt>
                                        </p:tgtEl>
                                      </p:cBhvr>
                                    </p:anim>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24">
                                  <p:stCondLst>
                                    <p:cond delay="0"/>
                                  </p:stCondLst>
                                  <p:childTnLst>
                                    <p:set>
                                      <p:cBhvr>
                                        <p:cTn id="236" dur="1" fill="hold">
                                          <p:stCondLst>
                                            <p:cond delay="0"/>
                                          </p:stCondLst>
                                        </p:cTn>
                                        <p:tgtEl>
                                          <p:spTgt spid="245">
                                            <p:txEl>
                                              <p:pRg st="2" end="2"/>
                                            </p:txEl>
                                          </p:spTgt>
                                        </p:tgtEl>
                                        <p:attrNameLst>
                                          <p:attrName>style.visibility</p:attrName>
                                        </p:attrNameLst>
                                      </p:cBhvr>
                                      <p:to>
                                        <p:strVal val="visible"/>
                                      </p:to>
                                    </p:set>
                                    <p:anim calcmode="lin" valueType="str">
                                      <p:cBhvr additive="repl">
                                        <p:cTn id="237" dur="1" fill="hold"/>
                                        <p:tgtEl>
                                          <p:spTgt spid="245">
                                            <p:txEl>
                                              <p:pRg st="2" end="2"/>
                                            </p:txEl>
                                          </p:spTgt>
                                        </p:tgtEl>
                                      </p:cBhvr>
                                    </p:anim>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24">
                                  <p:stCondLst>
                                    <p:cond delay="0"/>
                                  </p:stCondLst>
                                  <p:childTnLst>
                                    <p:set>
                                      <p:cBhvr>
                                        <p:cTn id="241" dur="1" fill="hold">
                                          <p:stCondLst>
                                            <p:cond delay="0"/>
                                          </p:stCondLst>
                                        </p:cTn>
                                        <p:tgtEl>
                                          <p:spTgt spid="245">
                                            <p:txEl>
                                              <p:pRg st="3" end="3"/>
                                            </p:txEl>
                                          </p:spTgt>
                                        </p:tgtEl>
                                        <p:attrNameLst>
                                          <p:attrName>style.visibility</p:attrName>
                                        </p:attrNameLst>
                                      </p:cBhvr>
                                      <p:to>
                                        <p:strVal val="visible"/>
                                      </p:to>
                                    </p:set>
                                    <p:anim calcmode="lin" valueType="str">
                                      <p:cBhvr additive="repl">
                                        <p:cTn id="242" dur="1" fill="hold"/>
                                        <p:tgtEl>
                                          <p:spTgt spid="245">
                                            <p:txEl>
                                              <p:pRg st="3" end="3"/>
                                            </p:txEl>
                                          </p:spTgt>
                                        </p:tgtEl>
                                      </p:cBhvr>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28760" y="1428840"/>
            <a:ext cx="8319600" cy="485748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nSpc>
                <a:spcPct val="100000"/>
              </a:lnSpc>
              <a:spcBef>
                <a:spcPts val="561"/>
              </a:spcBef>
            </a:pPr>
            <a:r>
              <a:rPr b="0" lang="en-US" sz="2800" spc="-1" strike="noStrike">
                <a:solidFill>
                  <a:srgbClr val="000000"/>
                </a:solidFill>
                <a:latin typeface="Calibri"/>
              </a:rPr>
              <a:t>    </a:t>
            </a:r>
            <a:r>
              <a:rPr b="1" lang="en-US" sz="2800" spc="-1" strike="noStrike">
                <a:solidFill>
                  <a:srgbClr val="000000"/>
                </a:solidFill>
                <a:latin typeface="Calibri"/>
              </a:rPr>
              <a:t>1) Opera (Web Browser)</a:t>
            </a:r>
            <a:br/>
            <a:r>
              <a:rPr b="1" lang="en-US" sz="2800" spc="-1" strike="noStrike">
                <a:solidFill>
                  <a:srgbClr val="000000"/>
                </a:solidFill>
                <a:latin typeface="Calibri"/>
              </a:rPr>
              <a:t>2) Microsoft Word (Word Processing)</a:t>
            </a:r>
            <a:br/>
            <a:r>
              <a:rPr b="1" lang="en-US" sz="2800" spc="-1" strike="noStrike">
                <a:solidFill>
                  <a:srgbClr val="000000"/>
                </a:solidFill>
                <a:latin typeface="Calibri"/>
              </a:rPr>
              <a:t>3) Microsoft Excel (Spreadsheet software)</a:t>
            </a:r>
            <a:br/>
            <a:r>
              <a:rPr b="1" lang="en-US" sz="2800" spc="-1" strike="noStrike">
                <a:solidFill>
                  <a:srgbClr val="000000"/>
                </a:solidFill>
                <a:latin typeface="Calibri"/>
              </a:rPr>
              <a:t>5) MySQL (Database Software)</a:t>
            </a:r>
            <a:br/>
            <a:r>
              <a:rPr b="1" lang="en-US" sz="2800" spc="-1" strike="noStrike">
                <a:solidFill>
                  <a:srgbClr val="000000"/>
                </a:solidFill>
                <a:latin typeface="Calibri"/>
              </a:rPr>
              <a:t>6) Microsoft Powerpoint (Presentation Software)</a:t>
            </a:r>
            <a:br/>
            <a:r>
              <a:rPr b="1" lang="en-US" sz="2800" spc="-1" strike="noStrike">
                <a:solidFill>
                  <a:srgbClr val="000000"/>
                </a:solidFill>
                <a:latin typeface="Calibri"/>
              </a:rPr>
              <a:t>7) iTunes (Music / Sound Software)</a:t>
            </a:r>
            <a:br/>
            <a:r>
              <a:rPr b="1" lang="en-US" sz="2800" spc="-1" strike="noStrike">
                <a:solidFill>
                  <a:srgbClr val="000000"/>
                </a:solidFill>
                <a:latin typeface="Calibri"/>
              </a:rPr>
              <a:t>8) VLC Media Player (Audio / Video Software) </a:t>
            </a:r>
            <a:br/>
            <a:r>
              <a:rPr b="1" lang="en-US" sz="2800" spc="-1" strike="noStrike">
                <a:solidFill>
                  <a:srgbClr val="000000"/>
                </a:solidFill>
                <a:latin typeface="Calibri"/>
              </a:rPr>
              <a:t>9) World of Warcraft (Game Software)</a:t>
            </a:r>
            <a:br/>
            <a:r>
              <a:rPr b="1" lang="en-US" sz="2800" spc="-1" strike="noStrike">
                <a:solidFill>
                  <a:srgbClr val="000000"/>
                </a:solidFill>
                <a:latin typeface="Calibri"/>
              </a:rPr>
              <a:t>10) Adobe Photoshop (Graphics Software)</a:t>
            </a:r>
            <a:endParaRPr b="0" lang="en-US" sz="2800" spc="-1" strike="noStrike">
              <a:solidFill>
                <a:srgbClr val="000000"/>
              </a:solidFill>
              <a:latin typeface="Calibri"/>
            </a:endParaRPr>
          </a:p>
        </p:txBody>
      </p:sp>
      <p:sp>
        <p:nvSpPr>
          <p:cNvPr id="247" name="TextShape 2"/>
          <p:cNvSpPr txBox="1"/>
          <p:nvPr/>
        </p:nvSpPr>
        <p:spPr>
          <a:xfrm>
            <a:off x="457200" y="125640"/>
            <a:ext cx="8229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376092"/>
                </a:solidFill>
                <a:latin typeface="Calibri"/>
              </a:rPr>
              <a:t>Application software</a:t>
            </a:r>
            <a:endParaRPr b="0" lang="en-US" sz="4400" spc="-1" strike="noStrike">
              <a:solidFill>
                <a:srgbClr val="000000"/>
              </a:solid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214200" y="274680"/>
            <a:ext cx="8715240" cy="79668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3600" spc="-1" strike="noStrike">
                <a:solidFill>
                  <a:srgbClr val="000000"/>
                </a:solidFill>
                <a:latin typeface="Calibri"/>
              </a:rPr>
              <a:t>System Software </a:t>
            </a:r>
            <a:r>
              <a:rPr b="0" lang="en-US" sz="3600" spc="-1" strike="noStrike">
                <a:solidFill>
                  <a:srgbClr val="000000"/>
                </a:solidFill>
                <a:latin typeface="Calibri"/>
              </a:rPr>
              <a:t>vs. </a:t>
            </a:r>
            <a:r>
              <a:rPr b="1" lang="en-US" sz="3600" spc="-1" strike="noStrike">
                <a:solidFill>
                  <a:srgbClr val="000000"/>
                </a:solidFill>
                <a:latin typeface="Calibri"/>
              </a:rPr>
              <a:t>Application Software</a:t>
            </a:r>
            <a:endParaRPr b="0" lang="en-US" sz="3600" spc="-1" strike="noStrike">
              <a:solidFill>
                <a:srgbClr val="000000"/>
              </a:solidFill>
              <a:latin typeface="Calibri"/>
            </a:endParaRPr>
          </a:p>
        </p:txBody>
      </p:sp>
      <p:sp>
        <p:nvSpPr>
          <p:cNvPr id="249" name="TextShape 2"/>
          <p:cNvSpPr txBox="1"/>
          <p:nvPr/>
        </p:nvSpPr>
        <p:spPr>
          <a:xfrm>
            <a:off x="457200" y="1600200"/>
            <a:ext cx="4038120" cy="4525560"/>
          </a:xfrm>
          <a:prstGeom prst="rect">
            <a:avLst/>
          </a:prstGeom>
          <a:noFill/>
          <a:ln>
            <a:noFill/>
          </a:ln>
        </p:spPr>
        <p:txBody>
          <a:bodyPr/>
          <a:p>
            <a:endParaRPr b="0" lang="en-US" sz="3200" spc="-1" strike="noStrike">
              <a:solidFill>
                <a:srgbClr val="000000"/>
              </a:solidFill>
              <a:latin typeface="Calibri"/>
            </a:endParaRPr>
          </a:p>
        </p:txBody>
      </p:sp>
      <p:sp>
        <p:nvSpPr>
          <p:cNvPr id="250" name="TextShape 3"/>
          <p:cNvSpPr txBox="1"/>
          <p:nvPr/>
        </p:nvSpPr>
        <p:spPr>
          <a:xfrm>
            <a:off x="4648320" y="1600200"/>
            <a:ext cx="4038120" cy="4525560"/>
          </a:xfrm>
          <a:prstGeom prst="rect">
            <a:avLst/>
          </a:prstGeom>
          <a:noFill/>
          <a:ln>
            <a:noFill/>
          </a:ln>
        </p:spPr>
        <p:txBody>
          <a:bodyPr/>
          <a:p>
            <a:endParaRPr b="0" lang="en-US" sz="3200" spc="-1" strike="noStrike">
              <a:solidFill>
                <a:srgbClr val="000000"/>
              </a:solidFill>
              <a:latin typeface="Calibri"/>
            </a:endParaRPr>
          </a:p>
        </p:txBody>
      </p:sp>
      <p:graphicFrame>
        <p:nvGraphicFramePr>
          <p:cNvPr id="251" name="Table 4"/>
          <p:cNvGraphicFramePr/>
          <p:nvPr/>
        </p:nvGraphicFramePr>
        <p:xfrm>
          <a:off x="214200" y="1285920"/>
          <a:ext cx="8715240" cy="5357520"/>
        </p:xfrm>
        <a:graphic>
          <a:graphicData uri="http://schemas.openxmlformats.org/drawingml/2006/table">
            <a:tbl>
              <a:tblPr/>
              <a:tblGrid>
                <a:gridCol w="4322520"/>
                <a:gridCol w="4392720"/>
              </a:tblGrid>
              <a:tr h="1155960">
                <a:tc>
                  <a:txBody>
                    <a:bodyPr/>
                    <a:p>
                      <a:pPr>
                        <a:lnSpc>
                          <a:spcPct val="100000"/>
                        </a:lnSpc>
                      </a:pPr>
                      <a:r>
                        <a:rPr b="1" lang="en-IN" sz="3600" spc="-1" strike="noStrike">
                          <a:solidFill>
                            <a:srgbClr val="000000"/>
                          </a:solidFill>
                          <a:latin typeface="Calibri"/>
                        </a:rPr>
                        <a:t>System Software</a:t>
                      </a:r>
                      <a:endParaRPr b="0" lang="en-IN" sz="3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p>
                      <a:pPr>
                        <a:lnSpc>
                          <a:spcPct val="100000"/>
                        </a:lnSpc>
                      </a:pPr>
                      <a:r>
                        <a:rPr b="1" lang="en-IN" sz="3600" spc="-1" strike="noStrike">
                          <a:solidFill>
                            <a:srgbClr val="000000"/>
                          </a:solidFill>
                          <a:latin typeface="Calibri"/>
                        </a:rPr>
                        <a:t>Application Software</a:t>
                      </a:r>
                      <a:endParaRPr b="0" lang="en-IN" sz="3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r>
              <a:tr h="978480">
                <a:tc>
                  <a:txBody>
                    <a:bodyPr/>
                    <a:p>
                      <a:pPr>
                        <a:lnSpc>
                          <a:spcPct val="100000"/>
                        </a:lnSpc>
                      </a:pPr>
                      <a:r>
                        <a:rPr b="1" lang="en-IN" sz="2000" spc="-1" strike="noStrike">
                          <a:solidFill>
                            <a:srgbClr val="000000"/>
                          </a:solidFill>
                          <a:latin typeface="Calibri"/>
                        </a:rPr>
                        <a:t>Provides an platform for an user to interact with hardware of computer</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a:p>
                      <a:pPr>
                        <a:lnSpc>
                          <a:spcPct val="100000"/>
                        </a:lnSpc>
                      </a:pPr>
                      <a:r>
                        <a:rPr b="1" lang="en-IN" sz="2000" spc="-1" strike="noStrike">
                          <a:solidFill>
                            <a:srgbClr val="000000"/>
                          </a:solidFill>
                          <a:latin typeface="Calibri"/>
                        </a:rPr>
                        <a:t>Runs on System software for serving specific purpose.</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682920">
                <a:tc>
                  <a:txBody>
                    <a:bodyPr/>
                    <a:p>
                      <a:pPr>
                        <a:lnSpc>
                          <a:spcPct val="100000"/>
                        </a:lnSpc>
                      </a:pPr>
                      <a:r>
                        <a:rPr b="1" lang="en-IN" sz="2000" spc="-1" strike="noStrike">
                          <a:solidFill>
                            <a:srgbClr val="000000"/>
                          </a:solidFill>
                          <a:latin typeface="Calibri"/>
                        </a:rPr>
                        <a:t>Run in background and act as platform</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a:p>
                      <a:pPr>
                        <a:lnSpc>
                          <a:spcPct val="100000"/>
                        </a:lnSpc>
                      </a:pPr>
                      <a:r>
                        <a:rPr b="1" lang="en-IN" sz="2000" spc="-1" strike="noStrike">
                          <a:solidFill>
                            <a:srgbClr val="000000"/>
                          </a:solidFill>
                          <a:latin typeface="Calibri"/>
                        </a:rPr>
                        <a:t>Run in foreground  &amp; interact with user</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r h="978480">
                <a:tc>
                  <a:txBody>
                    <a:bodyPr/>
                    <a:p>
                      <a:pPr>
                        <a:lnSpc>
                          <a:spcPct val="100000"/>
                        </a:lnSpc>
                      </a:pPr>
                      <a:r>
                        <a:rPr b="1" lang="en-IN" sz="2000" spc="-1" strike="noStrike">
                          <a:solidFill>
                            <a:srgbClr val="000000"/>
                          </a:solidFill>
                          <a:latin typeface="Calibri"/>
                        </a:rPr>
                        <a:t>e.g Language Processor, Operating System, Disk Driver</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a:p>
                      <a:pPr>
                        <a:lnSpc>
                          <a:spcPct val="100000"/>
                        </a:lnSpc>
                      </a:pPr>
                      <a:r>
                        <a:rPr b="1" lang="en-IN" sz="2000" spc="-1" strike="noStrike">
                          <a:solidFill>
                            <a:srgbClr val="000000"/>
                          </a:solidFill>
                          <a:latin typeface="Calibri"/>
                        </a:rPr>
                        <a:t>e.g.  Video games, Text Editor &amp; Browser</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1865160">
                <a:tc>
                  <a:txBody>
                    <a:bodyPr/>
                    <a:p>
                      <a:pPr>
                        <a:lnSpc>
                          <a:spcPct val="100000"/>
                        </a:lnSpc>
                      </a:pPr>
                      <a:r>
                        <a:rPr b="1" lang="en-IN" sz="2000" spc="-1" strike="noStrike">
                          <a:solidFill>
                            <a:srgbClr val="000000"/>
                          </a:solidFill>
                          <a:latin typeface="Calibri"/>
                        </a:rPr>
                        <a:t>Is often done in low level language &amp; C where programs have to manage memory themselves.</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a:p>
                      <a:pPr>
                        <a:lnSpc>
                          <a:spcPct val="100000"/>
                        </a:lnSpc>
                      </a:pPr>
                      <a:r>
                        <a:rPr b="1" lang="en-IN" sz="2000" spc="-1" strike="noStrike">
                          <a:solidFill>
                            <a:srgbClr val="000000"/>
                          </a:solidFill>
                          <a:latin typeface="Calibri"/>
                        </a:rPr>
                        <a:t>Is ofetn done in languages Java C#, Pearl, Python, Ruby, Javascript that feature automatic garbage collection &amp;  free the programmer from low level worries.</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bl>
          </a:graphicData>
        </a:graphic>
      </p:graphicFrame>
    </p:spTree>
  </p:cSld>
  <p:timing>
    <p:tnLst>
      <p:par>
        <p:cTn id="243" dur="indefinite" restart="never" nodeType="tmRoot">
          <p:childTnLst>
            <p:seq>
              <p:cTn id="244" dur="indefinite" nodeType="mainSeq">
                <p:childTnLst>
                  <p:par>
                    <p:cTn id="245" fill="hold">
                      <p:stCondLst>
                        <p:cond delay="indefinite"/>
                      </p:stCondLst>
                      <p:childTnLst>
                        <p:par>
                          <p:cTn id="246" fill="hold">
                            <p:stCondLst>
                              <p:cond delay="0"/>
                            </p:stCondLst>
                            <p:childTnLst>
                              <p:par>
                                <p:cTn id="247" nodeType="clickEffect" fill="hold" presetClass="entr" presetID="2" presetSubtype="4">
                                  <p:stCondLst>
                                    <p:cond delay="0"/>
                                  </p:stCondLst>
                                  <p:childTnLst>
                                    <p:set>
                                      <p:cBhvr>
                                        <p:cTn id="248" dur="1" fill="hold">
                                          <p:stCondLst>
                                            <p:cond delay="0"/>
                                          </p:stCondLst>
                                        </p:cTn>
                                        <p:tgtEl>
                                          <p:spTgt spid="251"/>
                                        </p:tgtEl>
                                        <p:attrNameLst>
                                          <p:attrName>style.visibility</p:attrName>
                                        </p:attrNameLst>
                                      </p:cBhvr>
                                      <p:to>
                                        <p:strVal val="visible"/>
                                      </p:to>
                                    </p:set>
                                    <p:anim calcmode="lin" valueType="num">
                                      <p:cBhvr additive="repl">
                                        <p:cTn id="249" dur="500" fill="hold"/>
                                        <p:tgtEl>
                                          <p:spTgt spid="251"/>
                                        </p:tgtEl>
                                        <p:attrNameLst>
                                          <p:attrName>ppt_x</p:attrName>
                                        </p:attrNameLst>
                                      </p:cBhvr>
                                      <p:tavLst>
                                        <p:tav tm="0">
                                          <p:val>
                                            <p:strVal val="#ppt_x"/>
                                          </p:val>
                                        </p:tav>
                                        <p:tav tm="100000">
                                          <p:val>
                                            <p:strVal val="#ppt_x"/>
                                          </p:val>
                                        </p:tav>
                                      </p:tavLst>
                                    </p:anim>
                                    <p:anim calcmode="lin" valueType="num">
                                      <p:cBhvr additive="repl">
                                        <p:cTn id="250" dur="500" fill="hold"/>
                                        <p:tgtEl>
                                          <p:spTgt spid="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28760" y="1428840"/>
            <a:ext cx="8319600" cy="485748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65760" indent="-282960">
              <a:lnSpc>
                <a:spcPct val="90000"/>
              </a:lnSpc>
              <a:spcBef>
                <a:spcPts val="601"/>
              </a:spcBef>
              <a:buClr>
                <a:srgbClr val="4f81bd"/>
              </a:buClr>
              <a:buSzPct val="80000"/>
              <a:buFont typeface="Wingdings 2" charset="2"/>
              <a:buChar char=""/>
            </a:pPr>
            <a:r>
              <a:rPr b="0" lang="en-US" sz="2800" spc="-1" strike="noStrike">
                <a:solidFill>
                  <a:srgbClr val="000000"/>
                </a:solidFill>
                <a:latin typeface="Calibri"/>
              </a:rPr>
              <a:t>    </a:t>
            </a:r>
            <a:r>
              <a:rPr b="1" lang="en-US" sz="3200" spc="-1" strike="noStrike">
                <a:solidFill>
                  <a:srgbClr val="000000"/>
                </a:solidFill>
                <a:latin typeface="Calibri"/>
              </a:rPr>
              <a:t>Machine Language</a:t>
            </a:r>
            <a:endParaRPr b="0" lang="en-US" sz="3200" spc="-1" strike="noStrike">
              <a:solidFill>
                <a:srgbClr val="000000"/>
              </a:solidFill>
              <a:latin typeface="Calibri"/>
            </a:endParaRPr>
          </a:p>
          <a:p>
            <a:pPr lvl="1" marL="640080" indent="-237240">
              <a:lnSpc>
                <a:spcPct val="90000"/>
              </a:lnSpc>
              <a:spcBef>
                <a:spcPts val="550"/>
              </a:spcBef>
              <a:buClr>
                <a:srgbClr val="4f81bd"/>
              </a:buClr>
              <a:buFont typeface="Verdana"/>
              <a:buChar char="◦"/>
            </a:pPr>
            <a:r>
              <a:rPr b="0" lang="en-US" sz="2800" spc="-1" strike="noStrike">
                <a:solidFill>
                  <a:srgbClr val="000000"/>
                </a:solidFill>
                <a:latin typeface="Calibri"/>
              </a:rPr>
              <a:t>Binary format</a:t>
            </a:r>
            <a:endParaRPr b="0" lang="en-US" sz="2800" spc="-1" strike="noStrike">
              <a:solidFill>
                <a:srgbClr val="000000"/>
              </a:solidFill>
              <a:latin typeface="Calibri"/>
            </a:endParaRPr>
          </a:p>
          <a:p>
            <a:pPr marL="640080" indent="-237240">
              <a:lnSpc>
                <a:spcPct val="90000"/>
              </a:lnSpc>
              <a:spcBef>
                <a:spcPts val="550"/>
              </a:spcBef>
            </a:pPr>
            <a:r>
              <a:rPr b="0" lang="en-US" sz="2400" spc="-1" strike="noStrike">
                <a:solidFill>
                  <a:srgbClr val="000000"/>
                </a:solidFill>
                <a:latin typeface="Calibri"/>
              </a:rPr>
              <a:t>	</a:t>
            </a:r>
            <a:r>
              <a:rPr b="0" lang="en-US" sz="2400" spc="-1" strike="noStrike">
                <a:solidFill>
                  <a:srgbClr val="000000"/>
                </a:solidFill>
                <a:latin typeface="Calibri"/>
              </a:rPr>
              <a:t>	</a:t>
            </a:r>
            <a:r>
              <a:rPr b="1" lang="en-US" sz="2400" spc="-1" strike="noStrike">
                <a:solidFill>
                  <a:srgbClr val="000000"/>
                </a:solidFill>
                <a:latin typeface="Courier New"/>
              </a:rPr>
              <a:t>11100101100111110001000000010000</a:t>
            </a:r>
            <a:endParaRPr b="0" lang="en-US" sz="2400" spc="-1" strike="noStrike">
              <a:solidFill>
                <a:srgbClr val="000000"/>
              </a:solidFill>
              <a:latin typeface="Calibri"/>
            </a:endParaRPr>
          </a:p>
          <a:p>
            <a:pPr marL="640080" indent="-237240">
              <a:lnSpc>
                <a:spcPct val="9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11100101100111110000000000001000</a:t>
            </a:r>
            <a:endParaRPr b="0" lang="en-US" sz="2400" spc="-1" strike="noStrike">
              <a:solidFill>
                <a:srgbClr val="000000"/>
              </a:solidFill>
              <a:latin typeface="Calibri"/>
            </a:endParaRPr>
          </a:p>
          <a:p>
            <a:pPr marL="640080" indent="-237240">
              <a:lnSpc>
                <a:spcPct val="9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11100000100000010101000000000000</a:t>
            </a:r>
            <a:endParaRPr b="0" lang="en-US" sz="2400" spc="-1" strike="noStrike">
              <a:solidFill>
                <a:srgbClr val="000000"/>
              </a:solidFill>
              <a:latin typeface="Calibri"/>
            </a:endParaRPr>
          </a:p>
          <a:p>
            <a:pPr marL="640080" indent="-237240">
              <a:lnSpc>
                <a:spcPct val="9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11100101100011110101000000001000</a:t>
            </a:r>
            <a:endParaRPr b="0" lang="en-US" sz="2400" spc="-1" strike="noStrike">
              <a:solidFill>
                <a:srgbClr val="000000"/>
              </a:solidFill>
              <a:latin typeface="Calibri"/>
            </a:endParaRPr>
          </a:p>
          <a:p>
            <a:pPr lvl="1" marL="640080" indent="-237240">
              <a:lnSpc>
                <a:spcPct val="90000"/>
              </a:lnSpc>
              <a:spcBef>
                <a:spcPts val="550"/>
              </a:spcBef>
              <a:buClr>
                <a:srgbClr val="4f81bd"/>
              </a:buClr>
              <a:buFont typeface="Verdana"/>
              <a:buChar char="◦"/>
            </a:pPr>
            <a:r>
              <a:rPr b="1" lang="en-US" sz="2800" spc="-1" strike="noStrike">
                <a:solidFill>
                  <a:srgbClr val="000000"/>
                </a:solidFill>
                <a:latin typeface="Calibri"/>
              </a:rPr>
              <a:t>Hexadecimal format</a:t>
            </a:r>
            <a:endParaRPr b="0" lang="en-US" sz="2800" spc="-1" strike="noStrike">
              <a:solidFill>
                <a:srgbClr val="000000"/>
              </a:solidFill>
              <a:latin typeface="Calibri"/>
            </a:endParaRPr>
          </a:p>
          <a:p>
            <a:pPr marL="640080" indent="-237240">
              <a:lnSpc>
                <a:spcPct val="9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E59F1010</a:t>
            </a:r>
            <a:endParaRPr b="0" lang="en-US" sz="2400" spc="-1" strike="noStrike">
              <a:solidFill>
                <a:srgbClr val="000000"/>
              </a:solidFill>
              <a:latin typeface="Calibri"/>
            </a:endParaRPr>
          </a:p>
          <a:p>
            <a:pPr marL="640080" indent="-237240">
              <a:lnSpc>
                <a:spcPct val="9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E59F0008</a:t>
            </a:r>
            <a:endParaRPr b="0" lang="en-US" sz="2400" spc="-1" strike="noStrike">
              <a:solidFill>
                <a:srgbClr val="000000"/>
              </a:solidFill>
              <a:latin typeface="Calibri"/>
            </a:endParaRPr>
          </a:p>
          <a:p>
            <a:pPr marL="640080" indent="-237240">
              <a:lnSpc>
                <a:spcPct val="9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E0815000</a:t>
            </a:r>
            <a:endParaRPr b="0" lang="en-US" sz="2400" spc="-1" strike="noStrike">
              <a:solidFill>
                <a:srgbClr val="000000"/>
              </a:solidFill>
              <a:latin typeface="Calibri"/>
            </a:endParaRPr>
          </a:p>
          <a:p>
            <a:pPr marL="640080" indent="-237240">
              <a:lnSpc>
                <a:spcPct val="9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E58F5008</a:t>
            </a:r>
            <a:endParaRPr b="0" lang="en-US" sz="2400" spc="-1" strike="noStrike">
              <a:solidFill>
                <a:srgbClr val="000000"/>
              </a:solidFill>
              <a:latin typeface="Calibri"/>
            </a:endParaRPr>
          </a:p>
        </p:txBody>
      </p:sp>
      <p:sp>
        <p:nvSpPr>
          <p:cNvPr id="253" name="TextShape 2"/>
          <p:cNvSpPr txBox="1"/>
          <p:nvPr/>
        </p:nvSpPr>
        <p:spPr>
          <a:xfrm>
            <a:off x="457200" y="125640"/>
            <a:ext cx="8229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1" lang="en-US" sz="4400" spc="-1" strike="noStrike">
                <a:solidFill>
                  <a:srgbClr val="000000"/>
                </a:solidFill>
                <a:latin typeface="Calibri"/>
              </a:rPr>
              <a:t>Evolution of Programming</a:t>
            </a:r>
            <a:endParaRPr b="0" lang="en-US" sz="4400" spc="-1" strike="noStrike">
              <a:solidFill>
                <a:srgbClr val="000000"/>
              </a:solidFill>
              <a:latin typeface="Calibri"/>
            </a:endParaRPr>
          </a:p>
        </p:txBody>
      </p:sp>
    </p:spTree>
  </p:cSld>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2" presetSubtype="4">
                                  <p:stCondLst>
                                    <p:cond delay="0"/>
                                  </p:stCondLst>
                                  <p:childTnLst>
                                    <p:set>
                                      <p:cBhvr>
                                        <p:cTn id="256" dur="1" fill="hold">
                                          <p:stCondLst>
                                            <p:cond delay="0"/>
                                          </p:stCondLst>
                                        </p:cTn>
                                        <p:tgtEl>
                                          <p:spTgt spid="252">
                                            <p:txEl>
                                              <p:pRg st="0" end="0"/>
                                            </p:txEl>
                                          </p:spTgt>
                                        </p:tgtEl>
                                        <p:attrNameLst>
                                          <p:attrName>style.visibility</p:attrName>
                                        </p:attrNameLst>
                                      </p:cBhvr>
                                      <p:to>
                                        <p:strVal val="visible"/>
                                      </p:to>
                                    </p:set>
                                    <p:anim calcmode="lin" valueType="num">
                                      <p:cBhvr additive="repl">
                                        <p:cTn id="257" dur="500" fill="hold"/>
                                        <p:tgtEl>
                                          <p:spTgt spid="252">
                                            <p:txEl>
                                              <p:pRg st="0" end="0"/>
                                            </p:txEl>
                                          </p:spTgt>
                                        </p:tgtEl>
                                        <p:attrNameLst>
                                          <p:attrName>ppt_x</p:attrName>
                                        </p:attrNameLst>
                                      </p:cBhvr>
                                      <p:tavLst>
                                        <p:tav tm="0">
                                          <p:val>
                                            <p:strVal val="#ppt_x"/>
                                          </p:val>
                                        </p:tav>
                                        <p:tav tm="100000">
                                          <p:val>
                                            <p:strVal val="#ppt_x"/>
                                          </p:val>
                                        </p:tav>
                                      </p:tavLst>
                                    </p:anim>
                                    <p:anim calcmode="lin" valueType="num">
                                      <p:cBhvr additive="repl">
                                        <p:cTn id="258" dur="500" fill="hold"/>
                                        <p:tgtEl>
                                          <p:spTgt spid="2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2" presetSubtype="4">
                                  <p:stCondLst>
                                    <p:cond delay="0"/>
                                  </p:stCondLst>
                                  <p:childTnLst>
                                    <p:set>
                                      <p:cBhvr>
                                        <p:cTn id="262" dur="1" fill="hold">
                                          <p:stCondLst>
                                            <p:cond delay="0"/>
                                          </p:stCondLst>
                                        </p:cTn>
                                        <p:tgtEl>
                                          <p:spTgt spid="252">
                                            <p:txEl>
                                              <p:pRg st="1" end="1"/>
                                            </p:txEl>
                                          </p:spTgt>
                                        </p:tgtEl>
                                        <p:attrNameLst>
                                          <p:attrName>style.visibility</p:attrName>
                                        </p:attrNameLst>
                                      </p:cBhvr>
                                      <p:to>
                                        <p:strVal val="visible"/>
                                      </p:to>
                                    </p:set>
                                    <p:anim calcmode="lin" valueType="num">
                                      <p:cBhvr additive="repl">
                                        <p:cTn id="263" dur="500" fill="hold"/>
                                        <p:tgtEl>
                                          <p:spTgt spid="252">
                                            <p:txEl>
                                              <p:pRg st="1" end="1"/>
                                            </p:txEl>
                                          </p:spTgt>
                                        </p:tgtEl>
                                        <p:attrNameLst>
                                          <p:attrName>ppt_x</p:attrName>
                                        </p:attrNameLst>
                                      </p:cBhvr>
                                      <p:tavLst>
                                        <p:tav tm="0">
                                          <p:val>
                                            <p:strVal val="#ppt_x"/>
                                          </p:val>
                                        </p:tav>
                                        <p:tav tm="100000">
                                          <p:val>
                                            <p:strVal val="#ppt_x"/>
                                          </p:val>
                                        </p:tav>
                                      </p:tavLst>
                                    </p:anim>
                                    <p:anim calcmode="lin" valueType="num">
                                      <p:cBhvr additive="repl">
                                        <p:cTn id="264" dur="500" fill="hold"/>
                                        <p:tgtEl>
                                          <p:spTgt spid="252">
                                            <p:txEl>
                                              <p:pRg st="1" end="1"/>
                                            </p:txEl>
                                          </p:spTgt>
                                        </p:tgtEl>
                                        <p:attrNameLst>
                                          <p:attrName>ppt_y</p:attrName>
                                        </p:attrNameLst>
                                      </p:cBhvr>
                                      <p:tavLst>
                                        <p:tav tm="0">
                                          <p:val>
                                            <p:strVal val="1+#ppt_h/2"/>
                                          </p:val>
                                        </p:tav>
                                        <p:tav tm="100000">
                                          <p:val>
                                            <p:strVal val="#ppt_y"/>
                                          </p:val>
                                        </p:tav>
                                      </p:tavLst>
                                    </p:anim>
                                  </p:childTnLst>
                                </p:cTn>
                              </p:par>
                              <p:par>
                                <p:cTn id="265" nodeType="withEffect" fill="hold" presetClass="entr" presetID="2" presetSubtype="4">
                                  <p:stCondLst>
                                    <p:cond delay="0"/>
                                  </p:stCondLst>
                                  <p:childTnLst>
                                    <p:set>
                                      <p:cBhvr>
                                        <p:cTn id="266" dur="1" fill="hold">
                                          <p:stCondLst>
                                            <p:cond delay="0"/>
                                          </p:stCondLst>
                                        </p:cTn>
                                        <p:tgtEl>
                                          <p:spTgt spid="252">
                                            <p:txEl>
                                              <p:pRg st="2" end="2"/>
                                            </p:txEl>
                                          </p:spTgt>
                                        </p:tgtEl>
                                        <p:attrNameLst>
                                          <p:attrName>style.visibility</p:attrName>
                                        </p:attrNameLst>
                                      </p:cBhvr>
                                      <p:to>
                                        <p:strVal val="visible"/>
                                      </p:to>
                                    </p:set>
                                    <p:anim calcmode="lin" valueType="num">
                                      <p:cBhvr additive="repl">
                                        <p:cTn id="267" dur="500" fill="hold"/>
                                        <p:tgtEl>
                                          <p:spTgt spid="252">
                                            <p:txEl>
                                              <p:pRg st="2" end="2"/>
                                            </p:txEl>
                                          </p:spTgt>
                                        </p:tgtEl>
                                        <p:attrNameLst>
                                          <p:attrName>ppt_x</p:attrName>
                                        </p:attrNameLst>
                                      </p:cBhvr>
                                      <p:tavLst>
                                        <p:tav tm="0">
                                          <p:val>
                                            <p:strVal val="#ppt_x"/>
                                          </p:val>
                                        </p:tav>
                                        <p:tav tm="100000">
                                          <p:val>
                                            <p:strVal val="#ppt_x"/>
                                          </p:val>
                                        </p:tav>
                                      </p:tavLst>
                                    </p:anim>
                                    <p:anim calcmode="lin" valueType="num">
                                      <p:cBhvr additive="repl">
                                        <p:cTn id="268" dur="500" fill="hold"/>
                                        <p:tgtEl>
                                          <p:spTgt spid="252">
                                            <p:txEl>
                                              <p:pRg st="2" end="2"/>
                                            </p:txEl>
                                          </p:spTgt>
                                        </p:tgtEl>
                                        <p:attrNameLst>
                                          <p:attrName>ppt_y</p:attrName>
                                        </p:attrNameLst>
                                      </p:cBhvr>
                                      <p:tavLst>
                                        <p:tav tm="0">
                                          <p:val>
                                            <p:strVal val="1+#ppt_h/2"/>
                                          </p:val>
                                        </p:tav>
                                        <p:tav tm="100000">
                                          <p:val>
                                            <p:strVal val="#ppt_y"/>
                                          </p:val>
                                        </p:tav>
                                      </p:tavLst>
                                    </p:anim>
                                  </p:childTnLst>
                                </p:cTn>
                              </p:par>
                              <p:par>
                                <p:cTn id="269" nodeType="withEffect" fill="hold" presetClass="entr" presetID="2" presetSubtype="4">
                                  <p:stCondLst>
                                    <p:cond delay="0"/>
                                  </p:stCondLst>
                                  <p:childTnLst>
                                    <p:set>
                                      <p:cBhvr>
                                        <p:cTn id="270" dur="1" fill="hold">
                                          <p:stCondLst>
                                            <p:cond delay="0"/>
                                          </p:stCondLst>
                                        </p:cTn>
                                        <p:tgtEl>
                                          <p:spTgt spid="252">
                                            <p:txEl>
                                              <p:pRg st="3" end="3"/>
                                            </p:txEl>
                                          </p:spTgt>
                                        </p:tgtEl>
                                        <p:attrNameLst>
                                          <p:attrName>style.visibility</p:attrName>
                                        </p:attrNameLst>
                                      </p:cBhvr>
                                      <p:to>
                                        <p:strVal val="visible"/>
                                      </p:to>
                                    </p:set>
                                    <p:anim calcmode="lin" valueType="num">
                                      <p:cBhvr additive="repl">
                                        <p:cTn id="271" dur="500" fill="hold"/>
                                        <p:tgtEl>
                                          <p:spTgt spid="252">
                                            <p:txEl>
                                              <p:pRg st="3" end="3"/>
                                            </p:txEl>
                                          </p:spTgt>
                                        </p:tgtEl>
                                        <p:attrNameLst>
                                          <p:attrName>ppt_x</p:attrName>
                                        </p:attrNameLst>
                                      </p:cBhvr>
                                      <p:tavLst>
                                        <p:tav tm="0">
                                          <p:val>
                                            <p:strVal val="#ppt_x"/>
                                          </p:val>
                                        </p:tav>
                                        <p:tav tm="100000">
                                          <p:val>
                                            <p:strVal val="#ppt_x"/>
                                          </p:val>
                                        </p:tav>
                                      </p:tavLst>
                                    </p:anim>
                                    <p:anim calcmode="lin" valueType="num">
                                      <p:cBhvr additive="repl">
                                        <p:cTn id="272" dur="500" fill="hold"/>
                                        <p:tgtEl>
                                          <p:spTgt spid="252">
                                            <p:txEl>
                                              <p:pRg st="3" end="3"/>
                                            </p:txEl>
                                          </p:spTgt>
                                        </p:tgtEl>
                                        <p:attrNameLst>
                                          <p:attrName>ppt_y</p:attrName>
                                        </p:attrNameLst>
                                      </p:cBhvr>
                                      <p:tavLst>
                                        <p:tav tm="0">
                                          <p:val>
                                            <p:strVal val="1+#ppt_h/2"/>
                                          </p:val>
                                        </p:tav>
                                        <p:tav tm="100000">
                                          <p:val>
                                            <p:strVal val="#ppt_y"/>
                                          </p:val>
                                        </p:tav>
                                      </p:tavLst>
                                    </p:anim>
                                  </p:childTnLst>
                                </p:cTn>
                              </p:par>
                              <p:par>
                                <p:cTn id="273" nodeType="withEffect" fill="hold" presetClass="entr" presetID="2" presetSubtype="4">
                                  <p:stCondLst>
                                    <p:cond delay="0"/>
                                  </p:stCondLst>
                                  <p:childTnLst>
                                    <p:set>
                                      <p:cBhvr>
                                        <p:cTn id="274" dur="1" fill="hold">
                                          <p:stCondLst>
                                            <p:cond delay="0"/>
                                          </p:stCondLst>
                                        </p:cTn>
                                        <p:tgtEl>
                                          <p:spTgt spid="252">
                                            <p:txEl>
                                              <p:pRg st="4" end="4"/>
                                            </p:txEl>
                                          </p:spTgt>
                                        </p:tgtEl>
                                        <p:attrNameLst>
                                          <p:attrName>style.visibility</p:attrName>
                                        </p:attrNameLst>
                                      </p:cBhvr>
                                      <p:to>
                                        <p:strVal val="visible"/>
                                      </p:to>
                                    </p:set>
                                    <p:anim calcmode="lin" valueType="num">
                                      <p:cBhvr additive="repl">
                                        <p:cTn id="275" dur="500" fill="hold"/>
                                        <p:tgtEl>
                                          <p:spTgt spid="252">
                                            <p:txEl>
                                              <p:pRg st="4" end="4"/>
                                            </p:txEl>
                                          </p:spTgt>
                                        </p:tgtEl>
                                        <p:attrNameLst>
                                          <p:attrName>ppt_x</p:attrName>
                                        </p:attrNameLst>
                                      </p:cBhvr>
                                      <p:tavLst>
                                        <p:tav tm="0">
                                          <p:val>
                                            <p:strVal val="#ppt_x"/>
                                          </p:val>
                                        </p:tav>
                                        <p:tav tm="100000">
                                          <p:val>
                                            <p:strVal val="#ppt_x"/>
                                          </p:val>
                                        </p:tav>
                                      </p:tavLst>
                                    </p:anim>
                                    <p:anim calcmode="lin" valueType="num">
                                      <p:cBhvr additive="repl">
                                        <p:cTn id="276" dur="500" fill="hold"/>
                                        <p:tgtEl>
                                          <p:spTgt spid="252">
                                            <p:txEl>
                                              <p:pRg st="4" end="4"/>
                                            </p:txEl>
                                          </p:spTgt>
                                        </p:tgtEl>
                                        <p:attrNameLst>
                                          <p:attrName>ppt_y</p:attrName>
                                        </p:attrNameLst>
                                      </p:cBhvr>
                                      <p:tavLst>
                                        <p:tav tm="0">
                                          <p:val>
                                            <p:strVal val="1+#ppt_h/2"/>
                                          </p:val>
                                        </p:tav>
                                        <p:tav tm="100000">
                                          <p:val>
                                            <p:strVal val="#ppt_y"/>
                                          </p:val>
                                        </p:tav>
                                      </p:tavLst>
                                    </p:anim>
                                  </p:childTnLst>
                                </p:cTn>
                              </p:par>
                              <p:par>
                                <p:cTn id="277" nodeType="withEffect" fill="hold" presetClass="entr" presetID="2" presetSubtype="4">
                                  <p:stCondLst>
                                    <p:cond delay="0"/>
                                  </p:stCondLst>
                                  <p:childTnLst>
                                    <p:set>
                                      <p:cBhvr>
                                        <p:cTn id="278" dur="1" fill="hold">
                                          <p:stCondLst>
                                            <p:cond delay="0"/>
                                          </p:stCondLst>
                                        </p:cTn>
                                        <p:tgtEl>
                                          <p:spTgt spid="252">
                                            <p:txEl>
                                              <p:pRg st="5" end="5"/>
                                            </p:txEl>
                                          </p:spTgt>
                                        </p:tgtEl>
                                        <p:attrNameLst>
                                          <p:attrName>style.visibility</p:attrName>
                                        </p:attrNameLst>
                                      </p:cBhvr>
                                      <p:to>
                                        <p:strVal val="visible"/>
                                      </p:to>
                                    </p:set>
                                    <p:anim calcmode="lin" valueType="num">
                                      <p:cBhvr additive="repl">
                                        <p:cTn id="279" dur="500" fill="hold"/>
                                        <p:tgtEl>
                                          <p:spTgt spid="252">
                                            <p:txEl>
                                              <p:pRg st="5" end="5"/>
                                            </p:txEl>
                                          </p:spTgt>
                                        </p:tgtEl>
                                        <p:attrNameLst>
                                          <p:attrName>ppt_x</p:attrName>
                                        </p:attrNameLst>
                                      </p:cBhvr>
                                      <p:tavLst>
                                        <p:tav tm="0">
                                          <p:val>
                                            <p:strVal val="#ppt_x"/>
                                          </p:val>
                                        </p:tav>
                                        <p:tav tm="100000">
                                          <p:val>
                                            <p:strVal val="#ppt_x"/>
                                          </p:val>
                                        </p:tav>
                                      </p:tavLst>
                                    </p:anim>
                                    <p:anim calcmode="lin" valueType="num">
                                      <p:cBhvr additive="repl">
                                        <p:cTn id="280" dur="500" fill="hold"/>
                                        <p:tgtEl>
                                          <p:spTgt spid="2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2" presetSubtype="4">
                                  <p:stCondLst>
                                    <p:cond delay="0"/>
                                  </p:stCondLst>
                                  <p:childTnLst>
                                    <p:set>
                                      <p:cBhvr>
                                        <p:cTn id="284" dur="1" fill="hold">
                                          <p:stCondLst>
                                            <p:cond delay="0"/>
                                          </p:stCondLst>
                                        </p:cTn>
                                        <p:tgtEl>
                                          <p:spTgt spid="252">
                                            <p:txEl>
                                              <p:pRg st="6" end="6"/>
                                            </p:txEl>
                                          </p:spTgt>
                                        </p:tgtEl>
                                        <p:attrNameLst>
                                          <p:attrName>style.visibility</p:attrName>
                                        </p:attrNameLst>
                                      </p:cBhvr>
                                      <p:to>
                                        <p:strVal val="visible"/>
                                      </p:to>
                                    </p:set>
                                    <p:anim calcmode="lin" valueType="num">
                                      <p:cBhvr additive="repl">
                                        <p:cTn id="285" dur="500" fill="hold"/>
                                        <p:tgtEl>
                                          <p:spTgt spid="252">
                                            <p:txEl>
                                              <p:pRg st="6" end="6"/>
                                            </p:txEl>
                                          </p:spTgt>
                                        </p:tgtEl>
                                        <p:attrNameLst>
                                          <p:attrName>ppt_x</p:attrName>
                                        </p:attrNameLst>
                                      </p:cBhvr>
                                      <p:tavLst>
                                        <p:tav tm="0">
                                          <p:val>
                                            <p:strVal val="#ppt_x"/>
                                          </p:val>
                                        </p:tav>
                                        <p:tav tm="100000">
                                          <p:val>
                                            <p:strVal val="#ppt_x"/>
                                          </p:val>
                                        </p:tav>
                                      </p:tavLst>
                                    </p:anim>
                                    <p:anim calcmode="lin" valueType="num">
                                      <p:cBhvr additive="repl">
                                        <p:cTn id="286" dur="500" fill="hold"/>
                                        <p:tgtEl>
                                          <p:spTgt spid="25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2" presetSubtype="4">
                                  <p:stCondLst>
                                    <p:cond delay="0"/>
                                  </p:stCondLst>
                                  <p:childTnLst>
                                    <p:set>
                                      <p:cBhvr>
                                        <p:cTn id="290" dur="1" fill="hold">
                                          <p:stCondLst>
                                            <p:cond delay="0"/>
                                          </p:stCondLst>
                                        </p:cTn>
                                        <p:tgtEl>
                                          <p:spTgt spid="252">
                                            <p:txEl>
                                              <p:pRg st="7" end="7"/>
                                            </p:txEl>
                                          </p:spTgt>
                                        </p:tgtEl>
                                        <p:attrNameLst>
                                          <p:attrName>style.visibility</p:attrName>
                                        </p:attrNameLst>
                                      </p:cBhvr>
                                      <p:to>
                                        <p:strVal val="visible"/>
                                      </p:to>
                                    </p:set>
                                    <p:anim calcmode="lin" valueType="num">
                                      <p:cBhvr additive="repl">
                                        <p:cTn id="291" dur="500" fill="hold"/>
                                        <p:tgtEl>
                                          <p:spTgt spid="252">
                                            <p:txEl>
                                              <p:pRg st="7" end="7"/>
                                            </p:txEl>
                                          </p:spTgt>
                                        </p:tgtEl>
                                        <p:attrNameLst>
                                          <p:attrName>ppt_x</p:attrName>
                                        </p:attrNameLst>
                                      </p:cBhvr>
                                      <p:tavLst>
                                        <p:tav tm="0">
                                          <p:val>
                                            <p:strVal val="#ppt_x"/>
                                          </p:val>
                                        </p:tav>
                                        <p:tav tm="100000">
                                          <p:val>
                                            <p:strVal val="#ppt_x"/>
                                          </p:val>
                                        </p:tav>
                                      </p:tavLst>
                                    </p:anim>
                                    <p:anim calcmode="lin" valueType="num">
                                      <p:cBhvr additive="repl">
                                        <p:cTn id="292" dur="500" fill="hold"/>
                                        <p:tgtEl>
                                          <p:spTgt spid="252">
                                            <p:txEl>
                                              <p:pRg st="7" end="7"/>
                                            </p:txEl>
                                          </p:spTgt>
                                        </p:tgtEl>
                                        <p:attrNameLst>
                                          <p:attrName>ppt_y</p:attrName>
                                        </p:attrNameLst>
                                      </p:cBhvr>
                                      <p:tavLst>
                                        <p:tav tm="0">
                                          <p:val>
                                            <p:strVal val="1+#ppt_h/2"/>
                                          </p:val>
                                        </p:tav>
                                        <p:tav tm="100000">
                                          <p:val>
                                            <p:strVal val="#ppt_y"/>
                                          </p:val>
                                        </p:tav>
                                      </p:tavLst>
                                    </p:anim>
                                  </p:childTnLst>
                                </p:cTn>
                              </p:par>
                              <p:par>
                                <p:cTn id="293" nodeType="withEffect" fill="hold" presetClass="entr" presetID="2" presetSubtype="4">
                                  <p:stCondLst>
                                    <p:cond delay="0"/>
                                  </p:stCondLst>
                                  <p:childTnLst>
                                    <p:set>
                                      <p:cBhvr>
                                        <p:cTn id="294" dur="1" fill="hold">
                                          <p:stCondLst>
                                            <p:cond delay="0"/>
                                          </p:stCondLst>
                                        </p:cTn>
                                        <p:tgtEl>
                                          <p:spTgt spid="252">
                                            <p:txEl>
                                              <p:pRg st="8" end="8"/>
                                            </p:txEl>
                                          </p:spTgt>
                                        </p:tgtEl>
                                        <p:attrNameLst>
                                          <p:attrName>style.visibility</p:attrName>
                                        </p:attrNameLst>
                                      </p:cBhvr>
                                      <p:to>
                                        <p:strVal val="visible"/>
                                      </p:to>
                                    </p:set>
                                    <p:anim calcmode="lin" valueType="num">
                                      <p:cBhvr additive="repl">
                                        <p:cTn id="295" dur="500" fill="hold"/>
                                        <p:tgtEl>
                                          <p:spTgt spid="252">
                                            <p:txEl>
                                              <p:pRg st="8" end="8"/>
                                            </p:txEl>
                                          </p:spTgt>
                                        </p:tgtEl>
                                        <p:attrNameLst>
                                          <p:attrName>ppt_x</p:attrName>
                                        </p:attrNameLst>
                                      </p:cBhvr>
                                      <p:tavLst>
                                        <p:tav tm="0">
                                          <p:val>
                                            <p:strVal val="#ppt_x"/>
                                          </p:val>
                                        </p:tav>
                                        <p:tav tm="100000">
                                          <p:val>
                                            <p:strVal val="#ppt_x"/>
                                          </p:val>
                                        </p:tav>
                                      </p:tavLst>
                                    </p:anim>
                                    <p:anim calcmode="lin" valueType="num">
                                      <p:cBhvr additive="repl">
                                        <p:cTn id="296" dur="500" fill="hold"/>
                                        <p:tgtEl>
                                          <p:spTgt spid="252">
                                            <p:txEl>
                                              <p:pRg st="8" end="8"/>
                                            </p:txEl>
                                          </p:spTgt>
                                        </p:tgtEl>
                                        <p:attrNameLst>
                                          <p:attrName>ppt_y</p:attrName>
                                        </p:attrNameLst>
                                      </p:cBhvr>
                                      <p:tavLst>
                                        <p:tav tm="0">
                                          <p:val>
                                            <p:strVal val="1+#ppt_h/2"/>
                                          </p:val>
                                        </p:tav>
                                        <p:tav tm="100000">
                                          <p:val>
                                            <p:strVal val="#ppt_y"/>
                                          </p:val>
                                        </p:tav>
                                      </p:tavLst>
                                    </p:anim>
                                  </p:childTnLst>
                                </p:cTn>
                              </p:par>
                              <p:par>
                                <p:cTn id="297" nodeType="withEffect" fill="hold" presetClass="entr" presetID="2" presetSubtype="4">
                                  <p:stCondLst>
                                    <p:cond delay="0"/>
                                  </p:stCondLst>
                                  <p:childTnLst>
                                    <p:set>
                                      <p:cBhvr>
                                        <p:cTn id="298" dur="1" fill="hold">
                                          <p:stCondLst>
                                            <p:cond delay="0"/>
                                          </p:stCondLst>
                                        </p:cTn>
                                        <p:tgtEl>
                                          <p:spTgt spid="252">
                                            <p:txEl>
                                              <p:pRg st="9" end="9"/>
                                            </p:txEl>
                                          </p:spTgt>
                                        </p:tgtEl>
                                        <p:attrNameLst>
                                          <p:attrName>style.visibility</p:attrName>
                                        </p:attrNameLst>
                                      </p:cBhvr>
                                      <p:to>
                                        <p:strVal val="visible"/>
                                      </p:to>
                                    </p:set>
                                    <p:anim calcmode="lin" valueType="num">
                                      <p:cBhvr additive="repl">
                                        <p:cTn id="299" dur="500" fill="hold"/>
                                        <p:tgtEl>
                                          <p:spTgt spid="252">
                                            <p:txEl>
                                              <p:pRg st="9" end="9"/>
                                            </p:txEl>
                                          </p:spTgt>
                                        </p:tgtEl>
                                        <p:attrNameLst>
                                          <p:attrName>ppt_x</p:attrName>
                                        </p:attrNameLst>
                                      </p:cBhvr>
                                      <p:tavLst>
                                        <p:tav tm="0">
                                          <p:val>
                                            <p:strVal val="#ppt_x"/>
                                          </p:val>
                                        </p:tav>
                                        <p:tav tm="100000">
                                          <p:val>
                                            <p:strVal val="#ppt_x"/>
                                          </p:val>
                                        </p:tav>
                                      </p:tavLst>
                                    </p:anim>
                                    <p:anim calcmode="lin" valueType="num">
                                      <p:cBhvr additive="repl">
                                        <p:cTn id="300" dur="500" fill="hold"/>
                                        <p:tgtEl>
                                          <p:spTgt spid="252">
                                            <p:txEl>
                                              <p:pRg st="9" end="9"/>
                                            </p:txEl>
                                          </p:spTgt>
                                        </p:tgtEl>
                                        <p:attrNameLst>
                                          <p:attrName>ppt_y</p:attrName>
                                        </p:attrNameLst>
                                      </p:cBhvr>
                                      <p:tavLst>
                                        <p:tav tm="0">
                                          <p:val>
                                            <p:strVal val="1+#ppt_h/2"/>
                                          </p:val>
                                        </p:tav>
                                        <p:tav tm="100000">
                                          <p:val>
                                            <p:strVal val="#ppt_y"/>
                                          </p:val>
                                        </p:tav>
                                      </p:tavLst>
                                    </p:anim>
                                  </p:childTnLst>
                                </p:cTn>
                              </p:par>
                              <p:par>
                                <p:cTn id="301" nodeType="withEffect" fill="hold" presetClass="entr" presetID="2" presetSubtype="4">
                                  <p:stCondLst>
                                    <p:cond delay="0"/>
                                  </p:stCondLst>
                                  <p:childTnLst>
                                    <p:set>
                                      <p:cBhvr>
                                        <p:cTn id="302" dur="1" fill="hold">
                                          <p:stCondLst>
                                            <p:cond delay="0"/>
                                          </p:stCondLst>
                                        </p:cTn>
                                        <p:tgtEl>
                                          <p:spTgt spid="252">
                                            <p:txEl>
                                              <p:pRg st="10" end="10"/>
                                            </p:txEl>
                                          </p:spTgt>
                                        </p:tgtEl>
                                        <p:attrNameLst>
                                          <p:attrName>style.visibility</p:attrName>
                                        </p:attrNameLst>
                                      </p:cBhvr>
                                      <p:to>
                                        <p:strVal val="visible"/>
                                      </p:to>
                                    </p:set>
                                    <p:anim calcmode="lin" valueType="num">
                                      <p:cBhvr additive="repl">
                                        <p:cTn id="303" dur="500" fill="hold"/>
                                        <p:tgtEl>
                                          <p:spTgt spid="252">
                                            <p:txEl>
                                              <p:pRg st="10" end="10"/>
                                            </p:txEl>
                                          </p:spTgt>
                                        </p:tgtEl>
                                        <p:attrNameLst>
                                          <p:attrName>ppt_x</p:attrName>
                                        </p:attrNameLst>
                                      </p:cBhvr>
                                      <p:tavLst>
                                        <p:tav tm="0">
                                          <p:val>
                                            <p:strVal val="#ppt_x"/>
                                          </p:val>
                                        </p:tav>
                                        <p:tav tm="100000">
                                          <p:val>
                                            <p:strVal val="#ppt_x"/>
                                          </p:val>
                                        </p:tav>
                                      </p:tavLst>
                                    </p:anim>
                                    <p:anim calcmode="lin" valueType="num">
                                      <p:cBhvr additive="repl">
                                        <p:cTn id="304" dur="500" fill="hold"/>
                                        <p:tgtEl>
                                          <p:spTgt spid="25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28760" y="1428840"/>
            <a:ext cx="8319600" cy="485748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65760" indent="-282960">
              <a:lnSpc>
                <a:spcPct val="100000"/>
              </a:lnSpc>
              <a:spcBef>
                <a:spcPts val="601"/>
              </a:spcBef>
              <a:buClr>
                <a:srgbClr val="4f81bd"/>
              </a:buClr>
              <a:buSzPct val="80000"/>
              <a:buFont typeface="Wingdings 2" charset="2"/>
              <a:buChar char=""/>
            </a:pPr>
            <a:r>
              <a:rPr b="0" lang="en-US" sz="2800" spc="-1" strike="noStrike">
                <a:solidFill>
                  <a:srgbClr val="000000"/>
                </a:solidFill>
                <a:latin typeface="Calibri"/>
              </a:rPr>
              <a:t>    </a:t>
            </a:r>
            <a:r>
              <a:rPr b="1" lang="en-US" sz="3200" spc="-1" strike="noStrike">
                <a:solidFill>
                  <a:srgbClr val="000000"/>
                </a:solidFill>
                <a:latin typeface="Calibri"/>
              </a:rPr>
              <a:t>Assembly Language</a:t>
            </a:r>
            <a:endParaRPr b="0" lang="en-US" sz="3200" spc="-1" strike="noStrike">
              <a:solidFill>
                <a:srgbClr val="000000"/>
              </a:solidFill>
              <a:latin typeface="Calibri"/>
            </a:endParaRPr>
          </a:p>
          <a:p>
            <a:pPr lvl="1" marL="640080" indent="-237240">
              <a:lnSpc>
                <a:spcPct val="100000"/>
              </a:lnSpc>
              <a:spcBef>
                <a:spcPts val="550"/>
              </a:spcBef>
              <a:buClr>
                <a:srgbClr val="4f81bd"/>
              </a:buClr>
              <a:buFont typeface="Verdana"/>
              <a:buChar char="◦"/>
            </a:pPr>
            <a:r>
              <a:rPr b="0" lang="en-US" sz="2800" spc="-1" strike="noStrike">
                <a:solidFill>
                  <a:srgbClr val="000000"/>
                </a:solidFill>
                <a:latin typeface="Calibri"/>
              </a:rPr>
              <a:t>Mnemonic codes</a:t>
            </a:r>
            <a:endParaRPr b="0" lang="en-US" sz="2800" spc="-1" strike="noStrike">
              <a:solidFill>
                <a:srgbClr val="000000"/>
              </a:solidFill>
              <a:latin typeface="Calibri"/>
            </a:endParaRPr>
          </a:p>
          <a:p>
            <a:pPr marL="640080" indent="-237240">
              <a:lnSpc>
                <a:spcPct val="10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E59F1010</a:t>
            </a:r>
            <a:r>
              <a:rPr b="1" lang="en-US" sz="2400" spc="-1" strike="noStrike">
                <a:solidFill>
                  <a:srgbClr val="000000"/>
                </a:solidFill>
                <a:latin typeface="Courier New"/>
              </a:rPr>
              <a:t>	</a:t>
            </a:r>
            <a:r>
              <a:rPr b="1" lang="en-US" sz="2400" spc="-1" strike="noStrike">
                <a:solidFill>
                  <a:srgbClr val="000000"/>
                </a:solidFill>
                <a:latin typeface="Courier New"/>
              </a:rPr>
              <a:t>LDR</a:t>
            </a:r>
            <a:r>
              <a:rPr b="1" lang="en-US" sz="2400" spc="-1" strike="noStrike">
                <a:solidFill>
                  <a:srgbClr val="000000"/>
                </a:solidFill>
                <a:latin typeface="Courier New"/>
              </a:rPr>
              <a:t>	</a:t>
            </a:r>
            <a:r>
              <a:rPr b="1" lang="en-US" sz="2400" spc="-1" strike="noStrike">
                <a:solidFill>
                  <a:srgbClr val="000000"/>
                </a:solidFill>
                <a:latin typeface="Courier New"/>
              </a:rPr>
              <a:t>R1, num1</a:t>
            </a:r>
            <a:endParaRPr b="0" lang="en-US" sz="2400" spc="-1" strike="noStrike">
              <a:solidFill>
                <a:srgbClr val="000000"/>
              </a:solidFill>
              <a:latin typeface="Calibri"/>
            </a:endParaRPr>
          </a:p>
          <a:p>
            <a:pPr marL="640080" indent="-237240">
              <a:lnSpc>
                <a:spcPct val="10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E59F0008</a:t>
            </a:r>
            <a:r>
              <a:rPr b="1" lang="en-US" sz="2400" spc="-1" strike="noStrike">
                <a:solidFill>
                  <a:srgbClr val="000000"/>
                </a:solidFill>
                <a:latin typeface="Courier New"/>
              </a:rPr>
              <a:t>	</a:t>
            </a:r>
            <a:r>
              <a:rPr b="1" lang="en-US" sz="2400" spc="-1" strike="noStrike">
                <a:solidFill>
                  <a:srgbClr val="000000"/>
                </a:solidFill>
                <a:latin typeface="Courier New"/>
              </a:rPr>
              <a:t>LDR</a:t>
            </a:r>
            <a:r>
              <a:rPr b="1" lang="en-US" sz="2400" spc="-1" strike="noStrike">
                <a:solidFill>
                  <a:srgbClr val="000000"/>
                </a:solidFill>
                <a:latin typeface="Courier New"/>
              </a:rPr>
              <a:t>	</a:t>
            </a:r>
            <a:r>
              <a:rPr b="1" lang="en-US" sz="2400" spc="-1" strike="noStrike">
                <a:solidFill>
                  <a:srgbClr val="000000"/>
                </a:solidFill>
                <a:latin typeface="Courier New"/>
              </a:rPr>
              <a:t>R0, num2</a:t>
            </a:r>
            <a:endParaRPr b="0" lang="en-US" sz="2400" spc="-1" strike="noStrike">
              <a:solidFill>
                <a:srgbClr val="000000"/>
              </a:solidFill>
              <a:latin typeface="Calibri"/>
            </a:endParaRPr>
          </a:p>
          <a:p>
            <a:pPr marL="640080" indent="-237240">
              <a:lnSpc>
                <a:spcPct val="10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E0815000</a:t>
            </a:r>
            <a:r>
              <a:rPr b="1" lang="en-US" sz="2400" spc="-1" strike="noStrike">
                <a:solidFill>
                  <a:srgbClr val="000000"/>
                </a:solidFill>
                <a:latin typeface="Courier New"/>
              </a:rPr>
              <a:t>	</a:t>
            </a:r>
            <a:r>
              <a:rPr b="1" lang="en-US" sz="2400" spc="-1" strike="noStrike">
                <a:solidFill>
                  <a:srgbClr val="000000"/>
                </a:solidFill>
                <a:latin typeface="Courier New"/>
              </a:rPr>
              <a:t>ADD</a:t>
            </a:r>
            <a:r>
              <a:rPr b="1" lang="en-US" sz="2400" spc="-1" strike="noStrike">
                <a:solidFill>
                  <a:srgbClr val="000000"/>
                </a:solidFill>
                <a:latin typeface="Courier New"/>
              </a:rPr>
              <a:t>	</a:t>
            </a:r>
            <a:r>
              <a:rPr b="1" lang="en-US" sz="2400" spc="-1" strike="noStrike">
                <a:solidFill>
                  <a:srgbClr val="000000"/>
                </a:solidFill>
                <a:latin typeface="Courier New"/>
              </a:rPr>
              <a:t>R5, R1, R0</a:t>
            </a:r>
            <a:endParaRPr b="0" lang="en-US" sz="2400" spc="-1" strike="noStrike">
              <a:solidFill>
                <a:srgbClr val="000000"/>
              </a:solidFill>
              <a:latin typeface="Calibri"/>
            </a:endParaRPr>
          </a:p>
          <a:p>
            <a:pPr marL="640080" indent="-237240">
              <a:lnSpc>
                <a:spcPct val="10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E58F5008</a:t>
            </a:r>
            <a:r>
              <a:rPr b="1" lang="en-US" sz="2400" spc="-1" strike="noStrike">
                <a:solidFill>
                  <a:srgbClr val="000000"/>
                </a:solidFill>
                <a:latin typeface="Courier New"/>
              </a:rPr>
              <a:t>	</a:t>
            </a:r>
            <a:r>
              <a:rPr b="1" lang="en-US" sz="2400" spc="-1" strike="noStrike">
                <a:solidFill>
                  <a:srgbClr val="000000"/>
                </a:solidFill>
                <a:latin typeface="Courier New"/>
              </a:rPr>
              <a:t>STR</a:t>
            </a:r>
            <a:r>
              <a:rPr b="1" lang="en-US" sz="2400" spc="-1" strike="noStrike">
                <a:solidFill>
                  <a:srgbClr val="000000"/>
                </a:solidFill>
                <a:latin typeface="Courier New"/>
              </a:rPr>
              <a:t>	</a:t>
            </a:r>
            <a:r>
              <a:rPr b="1" lang="en-US" sz="2400" spc="-1" strike="noStrike">
                <a:solidFill>
                  <a:srgbClr val="000000"/>
                </a:solidFill>
                <a:latin typeface="Courier New"/>
              </a:rPr>
              <a:t>R5, sum</a:t>
            </a:r>
            <a:endParaRPr b="0" lang="en-US" sz="2400" spc="-1" strike="noStrike">
              <a:solidFill>
                <a:srgbClr val="000000"/>
              </a:solidFill>
              <a:latin typeface="Calibri"/>
            </a:endParaRPr>
          </a:p>
          <a:p>
            <a:pPr marL="365760" indent="-282960">
              <a:lnSpc>
                <a:spcPct val="100000"/>
              </a:lnSpc>
              <a:spcBef>
                <a:spcPts val="601"/>
              </a:spcBef>
              <a:buClr>
                <a:srgbClr val="4f81bd"/>
              </a:buClr>
              <a:buSzPct val="80000"/>
              <a:buFont typeface="Wingdings 2" charset="2"/>
              <a:buChar char=""/>
            </a:pPr>
            <a:r>
              <a:rPr b="1" lang="en-US" sz="3200" spc="-1" strike="noStrike">
                <a:solidFill>
                  <a:srgbClr val="000000"/>
                </a:solidFill>
                <a:latin typeface="Calibri"/>
              </a:rPr>
              <a:t>High-Level Language</a:t>
            </a:r>
            <a:endParaRPr b="0" lang="en-US" sz="3200" spc="-1" strike="noStrike">
              <a:solidFill>
                <a:srgbClr val="000000"/>
              </a:solidFill>
              <a:latin typeface="Calibri"/>
            </a:endParaRPr>
          </a:p>
          <a:p>
            <a:pPr lvl="1" marL="640080" indent="-237240">
              <a:lnSpc>
                <a:spcPct val="100000"/>
              </a:lnSpc>
              <a:spcBef>
                <a:spcPts val="550"/>
              </a:spcBef>
              <a:buClr>
                <a:srgbClr val="4f81bd"/>
              </a:buClr>
              <a:buFont typeface="Verdana"/>
              <a:buChar char="◦"/>
            </a:pPr>
            <a:r>
              <a:rPr b="0" lang="en-US" sz="2800" spc="-1" strike="noStrike">
                <a:solidFill>
                  <a:srgbClr val="000000"/>
                </a:solidFill>
                <a:latin typeface="Calibri"/>
              </a:rPr>
              <a:t>C language</a:t>
            </a:r>
            <a:endParaRPr b="0" lang="en-US" sz="2800" spc="-1" strike="noStrike">
              <a:solidFill>
                <a:srgbClr val="000000"/>
              </a:solidFill>
              <a:latin typeface="Calibri"/>
            </a:endParaRPr>
          </a:p>
          <a:p>
            <a:pPr marL="640080" indent="-237240">
              <a:lnSpc>
                <a:spcPct val="100000"/>
              </a:lnSpc>
              <a:spcBef>
                <a:spcPts val="550"/>
              </a:spcBef>
            </a:pPr>
            <a:r>
              <a:rPr b="1" lang="en-US" sz="2400" spc="-1" strike="noStrike">
                <a:solidFill>
                  <a:srgbClr val="000000"/>
                </a:solidFill>
                <a:latin typeface="Courier New"/>
              </a:rPr>
              <a:t>	</a:t>
            </a:r>
            <a:r>
              <a:rPr b="1" lang="en-US" sz="2400" spc="-1" strike="noStrike">
                <a:solidFill>
                  <a:srgbClr val="000000"/>
                </a:solidFill>
                <a:latin typeface="Courier New"/>
              </a:rPr>
              <a:t>	</a:t>
            </a:r>
            <a:r>
              <a:rPr b="1" lang="en-US" sz="2400" spc="-1" strike="noStrike">
                <a:solidFill>
                  <a:srgbClr val="000000"/>
                </a:solidFill>
                <a:latin typeface="Courier New"/>
              </a:rPr>
              <a:t>sum = num1 + num2;</a:t>
            </a:r>
            <a:endParaRPr b="0" lang="en-US" sz="2400" spc="-1" strike="noStrike">
              <a:solidFill>
                <a:srgbClr val="000000"/>
              </a:solidFill>
              <a:latin typeface="Calibri"/>
            </a:endParaRPr>
          </a:p>
        </p:txBody>
      </p:sp>
      <p:sp>
        <p:nvSpPr>
          <p:cNvPr id="255" name="TextShape 2"/>
          <p:cNvSpPr txBox="1"/>
          <p:nvPr/>
        </p:nvSpPr>
        <p:spPr>
          <a:xfrm>
            <a:off x="457200" y="125640"/>
            <a:ext cx="8229240" cy="1142640"/>
          </a:xfrm>
          <a:prstGeom prst="rect">
            <a:avLst/>
          </a:prstGeom>
          <a:gradFill rotWithShape="0">
            <a:gsLst>
              <a:gs pos="0">
                <a:srgbClr val="d9caee"/>
              </a:gs>
              <a:gs pos="100000">
                <a:srgbClr val="f1eaf8"/>
              </a:gs>
            </a:gsLst>
            <a:lin ang="16200000"/>
          </a:gradFill>
          <a:ln w="9360">
            <a:solidFill>
              <a:srgbClr val="7d5fa0"/>
            </a:solidFill>
            <a:round/>
          </a:ln>
        </p:spPr>
        <p:txBody>
          <a:bodyPr anchor="ctr"/>
          <a:p>
            <a:pPr algn="ctr">
              <a:lnSpc>
                <a:spcPct val="100000"/>
              </a:lnSpc>
            </a:pPr>
            <a:r>
              <a:rPr b="0" lang="en-US" sz="4400" spc="-1" strike="noStrike">
                <a:solidFill>
                  <a:srgbClr val="000000"/>
                </a:solidFill>
                <a:latin typeface="Calibri"/>
              </a:rPr>
              <a:t>Evolution of Programming</a:t>
            </a:r>
            <a:endParaRPr b="0" lang="en-US" sz="4400" spc="-1" strike="noStrike">
              <a:solidFill>
                <a:srgbClr val="000000"/>
              </a:solidFill>
              <a:latin typeface="Calibri"/>
            </a:endParaRPr>
          </a:p>
        </p:txBody>
      </p:sp>
    </p:spTree>
  </p:cSld>
  <p:timing>
    <p:tnLst>
      <p:par>
        <p:cTn id="305" dur="indefinite" restart="never" nodeType="tmRoot">
          <p:childTnLst>
            <p:seq>
              <p:cTn id="306" dur="indefinite" nodeType="mainSeq">
                <p:childTnLst>
                  <p:par>
                    <p:cTn id="307" fill="hold">
                      <p:stCondLst>
                        <p:cond delay="indefinite"/>
                      </p:stCondLst>
                      <p:childTnLst>
                        <p:par>
                          <p:cTn id="308" fill="hold">
                            <p:stCondLst>
                              <p:cond delay="0"/>
                            </p:stCondLst>
                            <p:childTnLst>
                              <p:par>
                                <p:cTn id="309" nodeType="clickEffect" fill="hold" presetClass="entr" presetID="24">
                                  <p:stCondLst>
                                    <p:cond delay="0"/>
                                  </p:stCondLst>
                                  <p:childTnLst>
                                    <p:set>
                                      <p:cBhvr>
                                        <p:cTn id="310" dur="1" fill="hold">
                                          <p:stCondLst>
                                            <p:cond delay="0"/>
                                          </p:stCondLst>
                                        </p:cTn>
                                        <p:tgtEl>
                                          <p:spTgt spid="254">
                                            <p:txEl>
                                              <p:pRg st="0" end="0"/>
                                            </p:txEl>
                                          </p:spTgt>
                                        </p:tgtEl>
                                        <p:attrNameLst>
                                          <p:attrName>style.visibility</p:attrName>
                                        </p:attrNameLst>
                                      </p:cBhvr>
                                      <p:to>
                                        <p:strVal val="visible"/>
                                      </p:to>
                                    </p:set>
                                    <p:anim calcmode="lin" valueType="str">
                                      <p:cBhvr additive="repl">
                                        <p:cTn id="311" dur="1" fill="hold"/>
                                        <p:tgtEl>
                                          <p:spTgt spid="254">
                                            <p:txEl>
                                              <p:pRg st="0" end="0"/>
                                            </p:txEl>
                                          </p:spTgt>
                                        </p:tgtEl>
                                      </p:cBhvr>
                                    </p:anim>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24">
                                  <p:stCondLst>
                                    <p:cond delay="0"/>
                                  </p:stCondLst>
                                  <p:childTnLst>
                                    <p:set>
                                      <p:cBhvr>
                                        <p:cTn id="315" dur="1" fill="hold">
                                          <p:stCondLst>
                                            <p:cond delay="0"/>
                                          </p:stCondLst>
                                        </p:cTn>
                                        <p:tgtEl>
                                          <p:spTgt spid="254">
                                            <p:txEl>
                                              <p:pRg st="1" end="1"/>
                                            </p:txEl>
                                          </p:spTgt>
                                        </p:tgtEl>
                                        <p:attrNameLst>
                                          <p:attrName>style.visibility</p:attrName>
                                        </p:attrNameLst>
                                      </p:cBhvr>
                                      <p:to>
                                        <p:strVal val="visible"/>
                                      </p:to>
                                    </p:set>
                                    <p:anim calcmode="lin" valueType="str">
                                      <p:cBhvr additive="repl">
                                        <p:cTn id="316" dur="1" fill="hold"/>
                                        <p:tgtEl>
                                          <p:spTgt spid="254">
                                            <p:txEl>
                                              <p:pRg st="1" end="1"/>
                                            </p:txEl>
                                          </p:spTgt>
                                        </p:tgtEl>
                                      </p:cBhvr>
                                    </p:anim>
                                  </p:childTnLst>
                                </p:cTn>
                              </p:par>
                              <p:par>
                                <p:cTn id="317" nodeType="withEffect" fill="hold" presetClass="entr" presetID="24">
                                  <p:stCondLst>
                                    <p:cond delay="0"/>
                                  </p:stCondLst>
                                  <p:childTnLst>
                                    <p:set>
                                      <p:cBhvr>
                                        <p:cTn id="318" dur="1" fill="hold">
                                          <p:stCondLst>
                                            <p:cond delay="0"/>
                                          </p:stCondLst>
                                        </p:cTn>
                                        <p:tgtEl>
                                          <p:spTgt spid="254">
                                            <p:txEl>
                                              <p:pRg st="2" end="2"/>
                                            </p:txEl>
                                          </p:spTgt>
                                        </p:tgtEl>
                                        <p:attrNameLst>
                                          <p:attrName>style.visibility</p:attrName>
                                        </p:attrNameLst>
                                      </p:cBhvr>
                                      <p:to>
                                        <p:strVal val="visible"/>
                                      </p:to>
                                    </p:set>
                                    <p:anim calcmode="lin" valueType="str">
                                      <p:cBhvr additive="repl">
                                        <p:cTn id="319" dur="1" fill="hold"/>
                                        <p:tgtEl>
                                          <p:spTgt spid="254">
                                            <p:txEl>
                                              <p:pRg st="2" end="2"/>
                                            </p:txEl>
                                          </p:spTgt>
                                        </p:tgtEl>
                                      </p:cBhvr>
                                    </p:anim>
                                  </p:childTnLst>
                                </p:cTn>
                              </p:par>
                              <p:par>
                                <p:cTn id="320" nodeType="withEffect" fill="hold" presetClass="entr" presetID="24">
                                  <p:stCondLst>
                                    <p:cond delay="0"/>
                                  </p:stCondLst>
                                  <p:childTnLst>
                                    <p:set>
                                      <p:cBhvr>
                                        <p:cTn id="321" dur="1" fill="hold">
                                          <p:stCondLst>
                                            <p:cond delay="0"/>
                                          </p:stCondLst>
                                        </p:cTn>
                                        <p:tgtEl>
                                          <p:spTgt spid="254">
                                            <p:txEl>
                                              <p:pRg st="3" end="3"/>
                                            </p:txEl>
                                          </p:spTgt>
                                        </p:tgtEl>
                                        <p:attrNameLst>
                                          <p:attrName>style.visibility</p:attrName>
                                        </p:attrNameLst>
                                      </p:cBhvr>
                                      <p:to>
                                        <p:strVal val="visible"/>
                                      </p:to>
                                    </p:set>
                                    <p:anim calcmode="lin" valueType="str">
                                      <p:cBhvr additive="repl">
                                        <p:cTn id="322" dur="1" fill="hold"/>
                                        <p:tgtEl>
                                          <p:spTgt spid="254">
                                            <p:txEl>
                                              <p:pRg st="3" end="3"/>
                                            </p:txEl>
                                          </p:spTgt>
                                        </p:tgtEl>
                                      </p:cBhvr>
                                    </p:anim>
                                  </p:childTnLst>
                                </p:cTn>
                              </p:par>
                              <p:par>
                                <p:cTn id="323" nodeType="withEffect" fill="hold" presetClass="entr" presetID="24">
                                  <p:stCondLst>
                                    <p:cond delay="0"/>
                                  </p:stCondLst>
                                  <p:childTnLst>
                                    <p:set>
                                      <p:cBhvr>
                                        <p:cTn id="324" dur="1" fill="hold">
                                          <p:stCondLst>
                                            <p:cond delay="0"/>
                                          </p:stCondLst>
                                        </p:cTn>
                                        <p:tgtEl>
                                          <p:spTgt spid="254">
                                            <p:txEl>
                                              <p:pRg st="4" end="4"/>
                                            </p:txEl>
                                          </p:spTgt>
                                        </p:tgtEl>
                                        <p:attrNameLst>
                                          <p:attrName>style.visibility</p:attrName>
                                        </p:attrNameLst>
                                      </p:cBhvr>
                                      <p:to>
                                        <p:strVal val="visible"/>
                                      </p:to>
                                    </p:set>
                                    <p:anim calcmode="lin" valueType="str">
                                      <p:cBhvr additive="repl">
                                        <p:cTn id="325" dur="1" fill="hold"/>
                                        <p:tgtEl>
                                          <p:spTgt spid="254">
                                            <p:txEl>
                                              <p:pRg st="4" end="4"/>
                                            </p:txEl>
                                          </p:spTgt>
                                        </p:tgtEl>
                                      </p:cBhvr>
                                    </p:anim>
                                  </p:childTnLst>
                                </p:cTn>
                              </p:par>
                              <p:par>
                                <p:cTn id="326" nodeType="withEffect" fill="hold" presetClass="entr" presetID="24">
                                  <p:stCondLst>
                                    <p:cond delay="0"/>
                                  </p:stCondLst>
                                  <p:childTnLst>
                                    <p:set>
                                      <p:cBhvr>
                                        <p:cTn id="327" dur="1" fill="hold">
                                          <p:stCondLst>
                                            <p:cond delay="0"/>
                                          </p:stCondLst>
                                        </p:cTn>
                                        <p:tgtEl>
                                          <p:spTgt spid="254">
                                            <p:txEl>
                                              <p:pRg st="5" end="5"/>
                                            </p:txEl>
                                          </p:spTgt>
                                        </p:tgtEl>
                                        <p:attrNameLst>
                                          <p:attrName>style.visibility</p:attrName>
                                        </p:attrNameLst>
                                      </p:cBhvr>
                                      <p:to>
                                        <p:strVal val="visible"/>
                                      </p:to>
                                    </p:set>
                                    <p:anim calcmode="lin" valueType="str">
                                      <p:cBhvr additive="repl">
                                        <p:cTn id="328" dur="1" fill="hold"/>
                                        <p:tgtEl>
                                          <p:spTgt spid="254">
                                            <p:txEl>
                                              <p:pRg st="5" end="5"/>
                                            </p:txEl>
                                          </p:spTgt>
                                        </p:tgtEl>
                                      </p:cBhvr>
                                    </p:anim>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2" presetSubtype="4">
                                  <p:stCondLst>
                                    <p:cond delay="0"/>
                                  </p:stCondLst>
                                  <p:childTnLst>
                                    <p:set>
                                      <p:cBhvr>
                                        <p:cTn id="332" dur="1" fill="hold">
                                          <p:stCondLst>
                                            <p:cond delay="0"/>
                                          </p:stCondLst>
                                        </p:cTn>
                                        <p:tgtEl>
                                          <p:spTgt spid="254">
                                            <p:txEl>
                                              <p:pRg st="6" end="6"/>
                                            </p:txEl>
                                          </p:spTgt>
                                        </p:tgtEl>
                                        <p:attrNameLst>
                                          <p:attrName>style.visibility</p:attrName>
                                        </p:attrNameLst>
                                      </p:cBhvr>
                                      <p:to>
                                        <p:strVal val="visible"/>
                                      </p:to>
                                    </p:set>
                                    <p:anim calcmode="lin" valueType="num">
                                      <p:cBhvr additive="repl">
                                        <p:cTn id="333" dur="500" fill="hold"/>
                                        <p:tgtEl>
                                          <p:spTgt spid="254">
                                            <p:txEl>
                                              <p:pRg st="6" end="6"/>
                                            </p:txEl>
                                          </p:spTgt>
                                        </p:tgtEl>
                                        <p:attrNameLst>
                                          <p:attrName>ppt_x</p:attrName>
                                        </p:attrNameLst>
                                      </p:cBhvr>
                                      <p:tavLst>
                                        <p:tav tm="0">
                                          <p:val>
                                            <p:strVal val="#ppt_x"/>
                                          </p:val>
                                        </p:tav>
                                        <p:tav tm="100000">
                                          <p:val>
                                            <p:strVal val="#ppt_x"/>
                                          </p:val>
                                        </p:tav>
                                      </p:tavLst>
                                    </p:anim>
                                    <p:anim calcmode="lin" valueType="num">
                                      <p:cBhvr additive="repl">
                                        <p:cTn id="334" dur="500" fill="hold"/>
                                        <p:tgtEl>
                                          <p:spTgt spid="2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24">
                                  <p:stCondLst>
                                    <p:cond delay="0"/>
                                  </p:stCondLst>
                                  <p:childTnLst>
                                    <p:set>
                                      <p:cBhvr>
                                        <p:cTn id="338" dur="1" fill="hold">
                                          <p:stCondLst>
                                            <p:cond delay="0"/>
                                          </p:stCondLst>
                                        </p:cTn>
                                        <p:tgtEl>
                                          <p:spTgt spid="254">
                                            <p:txEl>
                                              <p:pRg st="7" end="7"/>
                                            </p:txEl>
                                          </p:spTgt>
                                        </p:tgtEl>
                                        <p:attrNameLst>
                                          <p:attrName>style.visibility</p:attrName>
                                        </p:attrNameLst>
                                      </p:cBhvr>
                                      <p:to>
                                        <p:strVal val="visible"/>
                                      </p:to>
                                    </p:set>
                                    <p:anim calcmode="lin" valueType="str">
                                      <p:cBhvr additive="repl">
                                        <p:cTn id="339" dur="1" fill="hold"/>
                                        <p:tgtEl>
                                          <p:spTgt spid="254">
                                            <p:txEl>
                                              <p:pRg st="7" end="7"/>
                                            </p:txEl>
                                          </p:spTgt>
                                        </p:tgtEl>
                                      </p:cBhvr>
                                    </p:anim>
                                  </p:childTnLst>
                                </p:cTn>
                              </p:par>
                              <p:par>
                                <p:cTn id="340" nodeType="withEffect" fill="hold" presetClass="entr" presetID="24">
                                  <p:stCondLst>
                                    <p:cond delay="0"/>
                                  </p:stCondLst>
                                  <p:childTnLst>
                                    <p:set>
                                      <p:cBhvr>
                                        <p:cTn id="341" dur="1" fill="hold">
                                          <p:stCondLst>
                                            <p:cond delay="0"/>
                                          </p:stCondLst>
                                        </p:cTn>
                                        <p:tgtEl>
                                          <p:spTgt spid="254">
                                            <p:txEl>
                                              <p:pRg st="8" end="8"/>
                                            </p:txEl>
                                          </p:spTgt>
                                        </p:tgtEl>
                                        <p:attrNameLst>
                                          <p:attrName>style.visibility</p:attrName>
                                        </p:attrNameLst>
                                      </p:cBhvr>
                                      <p:to>
                                        <p:strVal val="visible"/>
                                      </p:to>
                                    </p:set>
                                    <p:anim calcmode="lin" valueType="str">
                                      <p:cBhvr additive="repl">
                                        <p:cTn id="342" dur="1" fill="hold"/>
                                        <p:tgtEl>
                                          <p:spTgt spid="254">
                                            <p:txEl>
                                              <p:pRg st="8" end="8"/>
                                            </p:txEl>
                                          </p:spTgt>
                                        </p:tgtEl>
                                      </p:cBhvr>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57200" y="274680"/>
            <a:ext cx="8472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Components of System Software:</a:t>
            </a:r>
            <a:endParaRPr b="0" lang="en-US" sz="4400" spc="-1" strike="noStrike">
              <a:solidFill>
                <a:srgbClr val="000000"/>
              </a:solidFill>
              <a:latin typeface="Calibri"/>
            </a:endParaRPr>
          </a:p>
        </p:txBody>
      </p:sp>
      <p:sp>
        <p:nvSpPr>
          <p:cNvPr id="257" name="TextShape 2"/>
          <p:cNvSpPr txBox="1"/>
          <p:nvPr/>
        </p:nvSpPr>
        <p:spPr>
          <a:xfrm>
            <a:off x="285840" y="1571760"/>
            <a:ext cx="8643600" cy="5143320"/>
          </a:xfrm>
          <a:prstGeom prst="rect">
            <a:avLst/>
          </a:prstGeom>
          <a:gradFill rotWithShape="0">
            <a:gsLst>
              <a:gs pos="0">
                <a:srgbClr val="bfecff"/>
              </a:gs>
              <a:gs pos="100000">
                <a:srgbClr val="e6f7ff"/>
              </a:gs>
            </a:gsLst>
            <a:lin ang="16200000"/>
          </a:gradFill>
          <a:ln w="9360">
            <a:solidFill>
              <a:srgbClr val="46aac4"/>
            </a:solidFill>
            <a:round/>
          </a:ln>
        </p:spPr>
        <p:txBody>
          <a:bodyPr/>
          <a:p>
            <a:pPr marL="343080" indent="-342720">
              <a:lnSpc>
                <a:spcPct val="100000"/>
              </a:lnSpc>
              <a:spcBef>
                <a:spcPts val="641"/>
              </a:spcBef>
            </a:pPr>
            <a:r>
              <a:rPr b="0" lang="en-US" sz="3200" spc="-1" strike="noStrike">
                <a:solidFill>
                  <a:srgbClr val="000000"/>
                </a:solidFill>
                <a:latin typeface="Calibri"/>
              </a:rPr>
              <a:t>The system software includes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Assembler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Linker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Loader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Macro processor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Text editor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Compiler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Operating system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Debugging system </a:t>
            </a:r>
            <a:endParaRPr b="0" lang="en-US" sz="3200" spc="-1" strike="noStrike">
              <a:solidFill>
                <a:srgbClr val="000000"/>
              </a:solidFill>
              <a:latin typeface="Calibri"/>
            </a:endParaRPr>
          </a:p>
          <a:p>
            <a:pPr>
              <a:lnSpc>
                <a:spcPct val="100000"/>
              </a:lnSpc>
              <a:spcBef>
                <a:spcPts val="720"/>
              </a:spcBef>
            </a:pPr>
            <a:endParaRPr b="0" lang="en-US" sz="3200" spc="-1" strike="noStrike">
              <a:solidFill>
                <a:srgbClr val="000000"/>
              </a:solid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274680"/>
            <a:ext cx="8229240" cy="79668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1" lang="en-US" sz="4400" spc="-1" strike="noStrike">
                <a:solidFill>
                  <a:srgbClr val="000000"/>
                </a:solidFill>
                <a:latin typeface="Calibri"/>
              </a:rPr>
              <a:t>From Source to Executable</a:t>
            </a:r>
            <a:endParaRPr b="0" lang="en-US" sz="4400" spc="-1" strike="noStrike">
              <a:solidFill>
                <a:srgbClr val="000000"/>
              </a:solidFill>
              <a:latin typeface="Calibri"/>
            </a:endParaRPr>
          </a:p>
        </p:txBody>
      </p:sp>
      <p:sp>
        <p:nvSpPr>
          <p:cNvPr id="259" name="CustomShape 2"/>
          <p:cNvSpPr/>
          <p:nvPr/>
        </p:nvSpPr>
        <p:spPr>
          <a:xfrm>
            <a:off x="1066680" y="1447920"/>
            <a:ext cx="2133360" cy="3952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Source Code</a:t>
            </a:r>
            <a:endParaRPr b="0" lang="en-IN" sz="2000" spc="-1" strike="noStrike">
              <a:latin typeface="Arial"/>
            </a:endParaRPr>
          </a:p>
        </p:txBody>
      </p:sp>
      <p:sp>
        <p:nvSpPr>
          <p:cNvPr id="260" name="CustomShape 3"/>
          <p:cNvSpPr/>
          <p:nvPr/>
        </p:nvSpPr>
        <p:spPr>
          <a:xfrm>
            <a:off x="1066680" y="2209680"/>
            <a:ext cx="2133360" cy="395280"/>
          </a:xfrm>
          <a:prstGeom prst="rect">
            <a:avLst/>
          </a:prstGeom>
          <a:noFill/>
          <a:ln w="15840">
            <a:solidFill>
              <a:schemeClr val="tx1"/>
            </a:solidFill>
            <a:miter/>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Preprocessor</a:t>
            </a:r>
            <a:endParaRPr b="0" lang="en-IN" sz="2000" spc="-1" strike="noStrike">
              <a:latin typeface="Arial"/>
            </a:endParaRPr>
          </a:p>
        </p:txBody>
      </p:sp>
      <p:sp>
        <p:nvSpPr>
          <p:cNvPr id="261" name="CustomShape 4"/>
          <p:cNvSpPr/>
          <p:nvPr/>
        </p:nvSpPr>
        <p:spPr>
          <a:xfrm>
            <a:off x="1066680" y="2971800"/>
            <a:ext cx="2133360" cy="3952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Preprocessed Code</a:t>
            </a:r>
            <a:endParaRPr b="0" lang="en-IN" sz="2000" spc="-1" strike="noStrike">
              <a:latin typeface="Arial"/>
            </a:endParaRPr>
          </a:p>
        </p:txBody>
      </p:sp>
      <p:sp>
        <p:nvSpPr>
          <p:cNvPr id="262" name="CustomShape 5"/>
          <p:cNvSpPr/>
          <p:nvPr/>
        </p:nvSpPr>
        <p:spPr>
          <a:xfrm>
            <a:off x="1066680" y="3733920"/>
            <a:ext cx="2133360" cy="395280"/>
          </a:xfrm>
          <a:prstGeom prst="rect">
            <a:avLst/>
          </a:prstGeom>
          <a:noFill/>
          <a:ln w="15840">
            <a:solidFill>
              <a:schemeClr val="tx1"/>
            </a:solidFill>
            <a:miter/>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Compiler</a:t>
            </a:r>
            <a:endParaRPr b="0" lang="en-IN" sz="2000" spc="-1" strike="noStrike">
              <a:latin typeface="Arial"/>
            </a:endParaRPr>
          </a:p>
        </p:txBody>
      </p:sp>
      <p:sp>
        <p:nvSpPr>
          <p:cNvPr id="263" name="CustomShape 6"/>
          <p:cNvSpPr/>
          <p:nvPr/>
        </p:nvSpPr>
        <p:spPr>
          <a:xfrm>
            <a:off x="1066680" y="4495680"/>
            <a:ext cx="2133360" cy="3952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Assembly Code</a:t>
            </a:r>
            <a:endParaRPr b="0" lang="en-IN" sz="2000" spc="-1" strike="noStrike">
              <a:latin typeface="Arial"/>
            </a:endParaRPr>
          </a:p>
        </p:txBody>
      </p:sp>
      <p:sp>
        <p:nvSpPr>
          <p:cNvPr id="264" name="CustomShape 7"/>
          <p:cNvSpPr/>
          <p:nvPr/>
        </p:nvSpPr>
        <p:spPr>
          <a:xfrm>
            <a:off x="1066680" y="5257800"/>
            <a:ext cx="2133360" cy="395280"/>
          </a:xfrm>
          <a:prstGeom prst="rect">
            <a:avLst/>
          </a:prstGeom>
          <a:noFill/>
          <a:ln w="15840">
            <a:solidFill>
              <a:schemeClr val="tx1"/>
            </a:solidFill>
            <a:miter/>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Assembler</a:t>
            </a:r>
            <a:endParaRPr b="0" lang="en-IN" sz="2000" spc="-1" strike="noStrike">
              <a:latin typeface="Arial"/>
            </a:endParaRPr>
          </a:p>
        </p:txBody>
      </p:sp>
      <p:sp>
        <p:nvSpPr>
          <p:cNvPr id="265" name="CustomShape 8"/>
          <p:cNvSpPr/>
          <p:nvPr/>
        </p:nvSpPr>
        <p:spPr>
          <a:xfrm>
            <a:off x="4343400" y="1447920"/>
            <a:ext cx="2133360" cy="3952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Object Code</a:t>
            </a:r>
            <a:endParaRPr b="0" lang="en-IN" sz="2000" spc="-1" strike="noStrike">
              <a:latin typeface="Arial"/>
            </a:endParaRPr>
          </a:p>
        </p:txBody>
      </p:sp>
      <p:sp>
        <p:nvSpPr>
          <p:cNvPr id="266" name="CustomShape 9"/>
          <p:cNvSpPr/>
          <p:nvPr/>
        </p:nvSpPr>
        <p:spPr>
          <a:xfrm>
            <a:off x="4343400" y="2209680"/>
            <a:ext cx="2133360" cy="395280"/>
          </a:xfrm>
          <a:prstGeom prst="rect">
            <a:avLst/>
          </a:prstGeom>
          <a:noFill/>
          <a:ln w="15840">
            <a:solidFill>
              <a:schemeClr val="tx1"/>
            </a:solidFill>
            <a:miter/>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Linker</a:t>
            </a:r>
            <a:endParaRPr b="0" lang="en-IN" sz="2000" spc="-1" strike="noStrike">
              <a:latin typeface="Arial"/>
            </a:endParaRPr>
          </a:p>
        </p:txBody>
      </p:sp>
      <p:sp>
        <p:nvSpPr>
          <p:cNvPr id="267" name="CustomShape 10"/>
          <p:cNvSpPr/>
          <p:nvPr/>
        </p:nvSpPr>
        <p:spPr>
          <a:xfrm>
            <a:off x="4343400" y="2971800"/>
            <a:ext cx="2133360" cy="3952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Executable Code</a:t>
            </a:r>
            <a:endParaRPr b="0" lang="en-IN" sz="2000" spc="-1" strike="noStrike">
              <a:latin typeface="Arial"/>
            </a:endParaRPr>
          </a:p>
        </p:txBody>
      </p:sp>
      <p:sp>
        <p:nvSpPr>
          <p:cNvPr id="268" name="CustomShape 11"/>
          <p:cNvSpPr/>
          <p:nvPr/>
        </p:nvSpPr>
        <p:spPr>
          <a:xfrm>
            <a:off x="4343400" y="3733920"/>
            <a:ext cx="2133360" cy="395280"/>
          </a:xfrm>
          <a:prstGeom prst="rect">
            <a:avLst/>
          </a:prstGeom>
          <a:noFill/>
          <a:ln w="15840">
            <a:solidFill>
              <a:schemeClr val="tx1"/>
            </a:solidFill>
            <a:miter/>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Loader</a:t>
            </a:r>
            <a:endParaRPr b="0" lang="en-IN" sz="2000" spc="-1" strike="noStrike">
              <a:latin typeface="Arial"/>
            </a:endParaRPr>
          </a:p>
        </p:txBody>
      </p:sp>
      <p:sp>
        <p:nvSpPr>
          <p:cNvPr id="269" name="CustomShape 12"/>
          <p:cNvSpPr/>
          <p:nvPr/>
        </p:nvSpPr>
        <p:spPr>
          <a:xfrm>
            <a:off x="4724280" y="4648320"/>
            <a:ext cx="1371240" cy="1066320"/>
          </a:xfrm>
          <a:custGeom>
            <a:avLst/>
            <a:gdLst/>
            <a:ahLst/>
            <a:rect l="l" t="t" r="r" b="b"/>
            <a:pathLst>
              <a:path w="21600" h="21600">
                <a:moveTo>
                  <a:pt x="3362" y="0"/>
                </a:moveTo>
                <a:lnTo>
                  <a:pt x="18327" y="0"/>
                </a:lnTo>
                <a:lnTo>
                  <a:pt x="18327" y="14347"/>
                </a:lnTo>
                <a:lnTo>
                  <a:pt x="3362" y="14347"/>
                </a:lnTo>
                <a:lnTo>
                  <a:pt x="3362" y="0"/>
                </a:lnTo>
                <a:close/>
                <a:moveTo>
                  <a:pt x="3340" y="15068"/>
                </a:moveTo>
                <a:lnTo>
                  <a:pt x="0" y="19877"/>
                </a:lnTo>
                <a:lnTo>
                  <a:pt x="21600" y="19877"/>
                </a:lnTo>
                <a:lnTo>
                  <a:pt x="18327" y="15068"/>
                </a:lnTo>
                <a:lnTo>
                  <a:pt x="3340" y="15068"/>
                </a:lnTo>
                <a:close/>
                <a:moveTo>
                  <a:pt x="0" y="19877"/>
                </a:moveTo>
                <a:lnTo>
                  <a:pt x="0" y="21600"/>
                </a:lnTo>
                <a:lnTo>
                  <a:pt x="21600" y="21600"/>
                </a:lnTo>
                <a:lnTo>
                  <a:pt x="21600" y="19877"/>
                </a:lnTo>
                <a:lnTo>
                  <a:pt x="0" y="19877"/>
                </a:lnTo>
                <a:close/>
                <a:moveTo>
                  <a:pt x="4186" y="1523"/>
                </a:moveTo>
                <a:lnTo>
                  <a:pt x="17547" y="1523"/>
                </a:lnTo>
                <a:lnTo>
                  <a:pt x="17547" y="12744"/>
                </a:lnTo>
                <a:lnTo>
                  <a:pt x="4186" y="12744"/>
                </a:lnTo>
                <a:lnTo>
                  <a:pt x="4186" y="1523"/>
                </a:lnTo>
                <a:close/>
                <a:moveTo>
                  <a:pt x="3318" y="15549"/>
                </a:moveTo>
                <a:lnTo>
                  <a:pt x="2917" y="16110"/>
                </a:lnTo>
                <a:lnTo>
                  <a:pt x="18727" y="16110"/>
                </a:lnTo>
                <a:lnTo>
                  <a:pt x="18327" y="15549"/>
                </a:lnTo>
                <a:lnTo>
                  <a:pt x="3318" y="15549"/>
                </a:lnTo>
                <a:close/>
                <a:moveTo>
                  <a:pt x="6213" y="18314"/>
                </a:moveTo>
                <a:lnTo>
                  <a:pt x="5946" y="18875"/>
                </a:lnTo>
                <a:lnTo>
                  <a:pt x="15766" y="18875"/>
                </a:lnTo>
                <a:lnTo>
                  <a:pt x="15499" y="18314"/>
                </a:lnTo>
                <a:lnTo>
                  <a:pt x="6213" y="18314"/>
                </a:lnTo>
                <a:close/>
                <a:moveTo>
                  <a:pt x="2828" y="16471"/>
                </a:moveTo>
                <a:lnTo>
                  <a:pt x="2405" y="17072"/>
                </a:lnTo>
                <a:lnTo>
                  <a:pt x="19284" y="17072"/>
                </a:lnTo>
                <a:lnTo>
                  <a:pt x="18839" y="16471"/>
                </a:lnTo>
                <a:lnTo>
                  <a:pt x="2828" y="16471"/>
                </a:lnTo>
                <a:close/>
                <a:moveTo>
                  <a:pt x="2316" y="17352"/>
                </a:moveTo>
                <a:lnTo>
                  <a:pt x="1871" y="17953"/>
                </a:lnTo>
                <a:lnTo>
                  <a:pt x="19863" y="17953"/>
                </a:lnTo>
                <a:lnTo>
                  <a:pt x="19395" y="17352"/>
                </a:lnTo>
                <a:lnTo>
                  <a:pt x="2316" y="17352"/>
                </a:lnTo>
                <a:close/>
              </a:path>
            </a:pathLst>
          </a:custGeom>
          <a:solidFill>
            <a:srgbClr val="c0c0c0"/>
          </a:solidFill>
          <a:ln w="9360">
            <a:solidFill>
              <a:srgbClr val="000000"/>
            </a:solidFill>
            <a:miter/>
          </a:ln>
        </p:spPr>
        <p:style>
          <a:lnRef idx="0"/>
          <a:fillRef idx="0"/>
          <a:effectRef idx="0"/>
          <a:fontRef idx="minor"/>
        </p:style>
      </p:sp>
      <p:sp>
        <p:nvSpPr>
          <p:cNvPr id="270" name="CustomShape 13"/>
          <p:cNvSpPr/>
          <p:nvPr/>
        </p:nvSpPr>
        <p:spPr>
          <a:xfrm>
            <a:off x="6477120" y="4800600"/>
            <a:ext cx="2133360" cy="395280"/>
          </a:xfrm>
          <a:prstGeom prst="rect">
            <a:avLst/>
          </a:prstGeom>
          <a:noFill/>
          <a:ln w="15840">
            <a:solidFill>
              <a:schemeClr val="tx1"/>
            </a:solidFill>
            <a:miter/>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Debugger</a:t>
            </a:r>
            <a:endParaRPr b="0" lang="en-IN" sz="2000" spc="-1" strike="noStrike">
              <a:latin typeface="Arial"/>
            </a:endParaRPr>
          </a:p>
        </p:txBody>
      </p:sp>
      <p:sp>
        <p:nvSpPr>
          <p:cNvPr id="271" name="CustomShape 14"/>
          <p:cNvSpPr/>
          <p:nvPr/>
        </p:nvSpPr>
        <p:spPr>
          <a:xfrm>
            <a:off x="2133720" y="1844640"/>
            <a:ext cx="360" cy="35676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72" name="CustomShape 15"/>
          <p:cNvSpPr/>
          <p:nvPr/>
        </p:nvSpPr>
        <p:spPr>
          <a:xfrm>
            <a:off x="2133720" y="2630520"/>
            <a:ext cx="360" cy="34092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73" name="CustomShape 16"/>
          <p:cNvSpPr/>
          <p:nvPr/>
        </p:nvSpPr>
        <p:spPr>
          <a:xfrm>
            <a:off x="2133720" y="3368520"/>
            <a:ext cx="360" cy="35676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74" name="CustomShape 17"/>
          <p:cNvSpPr/>
          <p:nvPr/>
        </p:nvSpPr>
        <p:spPr>
          <a:xfrm>
            <a:off x="2133720" y="4154400"/>
            <a:ext cx="360" cy="34092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75" name="CustomShape 18"/>
          <p:cNvSpPr/>
          <p:nvPr/>
        </p:nvSpPr>
        <p:spPr>
          <a:xfrm>
            <a:off x="2133720" y="4892760"/>
            <a:ext cx="360" cy="35676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76" name="CustomShape 19"/>
          <p:cNvSpPr/>
          <p:nvPr/>
        </p:nvSpPr>
        <p:spPr>
          <a:xfrm flipV="1">
            <a:off x="3208320" y="-2171160"/>
            <a:ext cx="1134720" cy="3817440"/>
          </a:xfrm>
          <a:prstGeom prst="curvedConnector3">
            <a:avLst>
              <a:gd name="adj1" fmla="val 49648"/>
            </a:avLst>
          </a:prstGeom>
          <a:noFill/>
          <a:ln w="15840">
            <a:solidFill>
              <a:schemeClr val="tx1"/>
            </a:solidFill>
            <a:miter/>
            <a:tailEnd len="med" type="triangle" w="med"/>
          </a:ln>
        </p:spPr>
        <p:style>
          <a:lnRef idx="0"/>
          <a:fillRef idx="0"/>
          <a:effectRef idx="0"/>
          <a:fontRef idx="minor"/>
        </p:style>
      </p:sp>
      <p:sp>
        <p:nvSpPr>
          <p:cNvPr id="277" name="CustomShape 20"/>
          <p:cNvSpPr/>
          <p:nvPr/>
        </p:nvSpPr>
        <p:spPr>
          <a:xfrm>
            <a:off x="5410080" y="1844640"/>
            <a:ext cx="360" cy="35676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78" name="CustomShape 21"/>
          <p:cNvSpPr/>
          <p:nvPr/>
        </p:nvSpPr>
        <p:spPr>
          <a:xfrm flipH="1">
            <a:off x="6485040" y="2414520"/>
            <a:ext cx="601200" cy="108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79" name="CustomShape 22"/>
          <p:cNvSpPr/>
          <p:nvPr/>
        </p:nvSpPr>
        <p:spPr>
          <a:xfrm>
            <a:off x="5410080" y="2630520"/>
            <a:ext cx="360" cy="34092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80" name="CustomShape 23"/>
          <p:cNvSpPr/>
          <p:nvPr/>
        </p:nvSpPr>
        <p:spPr>
          <a:xfrm>
            <a:off x="5410080" y="3368520"/>
            <a:ext cx="360" cy="35676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81" name="CustomShape 24"/>
          <p:cNvSpPr/>
          <p:nvPr/>
        </p:nvSpPr>
        <p:spPr>
          <a:xfrm>
            <a:off x="5410080" y="4154400"/>
            <a:ext cx="360" cy="49320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sp>
        <p:nvSpPr>
          <p:cNvPr id="282" name="CustomShape 25"/>
          <p:cNvSpPr/>
          <p:nvPr/>
        </p:nvSpPr>
        <p:spPr>
          <a:xfrm>
            <a:off x="5888160" y="5002200"/>
            <a:ext cx="580680" cy="4320"/>
          </a:xfrm>
          <a:custGeom>
            <a:avLst/>
            <a:gdLst/>
            <a:ahLst/>
            <a:rect l="l" t="t" r="r" b="b"/>
            <a:pathLst>
              <a:path w="21600" h="21600">
                <a:moveTo>
                  <a:pt x="0" y="0"/>
                </a:moveTo>
                <a:lnTo>
                  <a:pt x="21600" y="21600"/>
                </a:lnTo>
              </a:path>
            </a:pathLst>
          </a:custGeom>
          <a:noFill/>
          <a:ln w="15840">
            <a:solidFill>
              <a:schemeClr val="tx1"/>
            </a:solidFill>
            <a:miter/>
            <a:tailEnd len="med" type="triangle" w="med"/>
          </a:ln>
        </p:spPr>
        <p:style>
          <a:lnRef idx="0"/>
          <a:fillRef idx="0"/>
          <a:effectRef idx="0"/>
          <a:fontRef idx="minor"/>
        </p:style>
      </p:sp>
      <p:grpSp>
        <p:nvGrpSpPr>
          <p:cNvPr id="283" name="Group 26"/>
          <p:cNvGrpSpPr/>
          <p:nvPr/>
        </p:nvGrpSpPr>
        <p:grpSpPr>
          <a:xfrm>
            <a:off x="6477120" y="2133720"/>
            <a:ext cx="2133360" cy="928440"/>
            <a:chOff x="6477120" y="2133720"/>
            <a:chExt cx="2133360" cy="928440"/>
          </a:xfrm>
        </p:grpSpPr>
        <p:sp>
          <p:nvSpPr>
            <p:cNvPr id="284" name="CustomShape 27"/>
            <p:cNvSpPr/>
            <p:nvPr/>
          </p:nvSpPr>
          <p:spPr>
            <a:xfrm>
              <a:off x="7086600" y="2133720"/>
              <a:ext cx="914040" cy="561600"/>
            </a:xfrm>
            <a:prstGeom prst="flowChartMagneticDisk">
              <a:avLst/>
            </a:prstGeom>
            <a:solidFill>
              <a:srgbClr val="c0c0c0"/>
            </a:solidFill>
            <a:ln w="9360">
              <a:solidFill>
                <a:schemeClr val="tx1"/>
              </a:solidFill>
              <a:miter/>
            </a:ln>
          </p:spPr>
          <p:style>
            <a:lnRef idx="0"/>
            <a:fillRef idx="0"/>
            <a:effectRef idx="0"/>
            <a:fontRef idx="minor"/>
          </p:style>
        </p:sp>
        <p:sp>
          <p:nvSpPr>
            <p:cNvPr id="285" name="CustomShape 28"/>
            <p:cNvSpPr/>
            <p:nvPr/>
          </p:nvSpPr>
          <p:spPr>
            <a:xfrm>
              <a:off x="6477120" y="2666880"/>
              <a:ext cx="2133360" cy="39528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Times New Roman"/>
                </a:rPr>
                <a:t>Libraries</a:t>
              </a:r>
              <a:endParaRPr b="0" lang="en-IN" sz="2000" spc="-1" strike="noStrike">
                <a:latin typeface="Arial"/>
              </a:endParaRPr>
            </a:p>
          </p:txBody>
        </p:sp>
      </p:grpSp>
    </p:spTree>
  </p:cSld>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2" presetSubtype="4">
                                  <p:stCondLst>
                                    <p:cond delay="0"/>
                                  </p:stCondLst>
                                  <p:childTnLst>
                                    <p:set>
                                      <p:cBhvr>
                                        <p:cTn id="348" dur="1" fill="hold">
                                          <p:stCondLst>
                                            <p:cond delay="0"/>
                                          </p:stCondLst>
                                        </p:cTn>
                                        <p:tgtEl>
                                          <p:spTgt spid="269"/>
                                        </p:tgtEl>
                                        <p:attrNameLst>
                                          <p:attrName>style.visibility</p:attrName>
                                        </p:attrNameLst>
                                      </p:cBhvr>
                                      <p:to>
                                        <p:strVal val="visible"/>
                                      </p:to>
                                    </p:set>
                                    <p:anim calcmode="lin" valueType="num">
                                      <p:cBhvr additive="repl">
                                        <p:cTn id="349" dur="500" fill="hold"/>
                                        <p:tgtEl>
                                          <p:spTgt spid="269"/>
                                        </p:tgtEl>
                                        <p:attrNameLst>
                                          <p:attrName>ppt_x</p:attrName>
                                        </p:attrNameLst>
                                      </p:cBhvr>
                                      <p:tavLst>
                                        <p:tav tm="0">
                                          <p:val>
                                            <p:strVal val="#ppt_x"/>
                                          </p:val>
                                        </p:tav>
                                        <p:tav tm="100000">
                                          <p:val>
                                            <p:strVal val="#ppt_x"/>
                                          </p:val>
                                        </p:tav>
                                      </p:tavLst>
                                    </p:anim>
                                    <p:anim calcmode="lin" valueType="num">
                                      <p:cBhvr additive="repl">
                                        <p:cTn id="350"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2" presetSubtype="1">
                                  <p:stCondLst>
                                    <p:cond delay="0"/>
                                  </p:stCondLst>
                                  <p:childTnLst>
                                    <p:set>
                                      <p:cBhvr>
                                        <p:cTn id="354" dur="1" fill="hold">
                                          <p:stCondLst>
                                            <p:cond delay="0"/>
                                          </p:stCondLst>
                                        </p:cTn>
                                        <p:tgtEl>
                                          <p:spTgt spid="259"/>
                                        </p:tgtEl>
                                        <p:attrNameLst>
                                          <p:attrName>style.visibility</p:attrName>
                                        </p:attrNameLst>
                                      </p:cBhvr>
                                      <p:to>
                                        <p:strVal val="visible"/>
                                      </p:to>
                                    </p:set>
                                    <p:animEffect filter="slide(fromTop)" transition="in">
                                      <p:cBhvr additive="repl">
                                        <p:cTn id="355" dur="500"/>
                                        <p:tgtEl>
                                          <p:spTgt spid="259"/>
                                        </p:tgtEl>
                                      </p:cBhvr>
                                    </p:animEffect>
                                  </p:childTnLst>
                                </p:cTn>
                              </p:par>
                            </p:childTnLst>
                          </p:cTn>
                        </p:par>
                      </p:childTnLst>
                    </p:cTn>
                  </p:par>
                  <p:par>
                    <p:cTn id="356" fill="hold">
                      <p:stCondLst>
                        <p:cond delay="indefinite"/>
                      </p:stCondLst>
                      <p:childTnLst>
                        <p:par>
                          <p:cTn id="357" fill="hold">
                            <p:stCondLst>
                              <p:cond delay="0"/>
                            </p:stCondLst>
                            <p:childTnLst>
                              <p:par>
                                <p:cTn id="358" nodeType="clickEffect" fill="hold" presetClass="entr" presetID="12" presetSubtype="1">
                                  <p:stCondLst>
                                    <p:cond delay="0"/>
                                  </p:stCondLst>
                                  <p:childTnLst>
                                    <p:set>
                                      <p:cBhvr>
                                        <p:cTn id="359" dur="1" fill="hold">
                                          <p:stCondLst>
                                            <p:cond delay="0"/>
                                          </p:stCondLst>
                                        </p:cTn>
                                        <p:tgtEl>
                                          <p:spTgt spid="271"/>
                                        </p:tgtEl>
                                        <p:attrNameLst>
                                          <p:attrName>style.visibility</p:attrName>
                                        </p:attrNameLst>
                                      </p:cBhvr>
                                      <p:to>
                                        <p:strVal val="visible"/>
                                      </p:to>
                                    </p:set>
                                    <p:animEffect filter="slide(fromTop)" transition="in">
                                      <p:cBhvr additive="repl">
                                        <p:cTn id="360" dur="500"/>
                                        <p:tgtEl>
                                          <p:spTgt spid="271"/>
                                        </p:tgtEl>
                                      </p:cBhvr>
                                    </p:animEffect>
                                  </p:childTnLst>
                                </p:cTn>
                              </p:par>
                            </p:childTnLst>
                          </p:cTn>
                        </p:par>
                        <p:par>
                          <p:cTn id="361" fill="hold">
                            <p:stCondLst>
                              <p:cond delay="500"/>
                            </p:stCondLst>
                            <p:childTnLst>
                              <p:par>
                                <p:cTn id="362" nodeType="afterEffect" fill="hold" presetClass="entr" presetID="12" presetSubtype="1">
                                  <p:stCondLst>
                                    <p:cond delay="0"/>
                                  </p:stCondLst>
                                  <p:childTnLst>
                                    <p:set>
                                      <p:cBhvr>
                                        <p:cTn id="363" dur="1" fill="hold">
                                          <p:stCondLst>
                                            <p:cond delay="0"/>
                                          </p:stCondLst>
                                        </p:cTn>
                                        <p:tgtEl>
                                          <p:spTgt spid="260"/>
                                        </p:tgtEl>
                                        <p:attrNameLst>
                                          <p:attrName>style.visibility</p:attrName>
                                        </p:attrNameLst>
                                      </p:cBhvr>
                                      <p:to>
                                        <p:strVal val="visible"/>
                                      </p:to>
                                    </p:set>
                                    <p:animEffect filter="slide(fromTop)" transition="in">
                                      <p:cBhvr additive="repl">
                                        <p:cTn id="364" dur="500"/>
                                        <p:tgtEl>
                                          <p:spTgt spid="260"/>
                                        </p:tgtEl>
                                      </p:cBhvr>
                                    </p:animEffec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2" presetSubtype="1">
                                  <p:stCondLst>
                                    <p:cond delay="0"/>
                                  </p:stCondLst>
                                  <p:childTnLst>
                                    <p:set>
                                      <p:cBhvr>
                                        <p:cTn id="368" dur="1" fill="hold">
                                          <p:stCondLst>
                                            <p:cond delay="0"/>
                                          </p:stCondLst>
                                        </p:cTn>
                                        <p:tgtEl>
                                          <p:spTgt spid="272"/>
                                        </p:tgtEl>
                                        <p:attrNameLst>
                                          <p:attrName>style.visibility</p:attrName>
                                        </p:attrNameLst>
                                      </p:cBhvr>
                                      <p:to>
                                        <p:strVal val="visible"/>
                                      </p:to>
                                    </p:set>
                                    <p:animEffect filter="slide(fromTop)" transition="in">
                                      <p:cBhvr additive="repl">
                                        <p:cTn id="369" dur="500"/>
                                        <p:tgtEl>
                                          <p:spTgt spid="272"/>
                                        </p:tgtEl>
                                      </p:cBhvr>
                                    </p:animEffect>
                                  </p:childTnLst>
                                </p:cTn>
                              </p:par>
                            </p:childTnLst>
                          </p:cTn>
                        </p:par>
                        <p:par>
                          <p:cTn id="370" fill="hold">
                            <p:stCondLst>
                              <p:cond delay="500"/>
                            </p:stCondLst>
                            <p:childTnLst>
                              <p:par>
                                <p:cTn id="371" nodeType="afterEffect" fill="hold" presetClass="entr" presetID="12" presetSubtype="1">
                                  <p:stCondLst>
                                    <p:cond delay="0"/>
                                  </p:stCondLst>
                                  <p:childTnLst>
                                    <p:set>
                                      <p:cBhvr>
                                        <p:cTn id="372" dur="1" fill="hold">
                                          <p:stCondLst>
                                            <p:cond delay="0"/>
                                          </p:stCondLst>
                                        </p:cTn>
                                        <p:tgtEl>
                                          <p:spTgt spid="261"/>
                                        </p:tgtEl>
                                        <p:attrNameLst>
                                          <p:attrName>style.visibility</p:attrName>
                                        </p:attrNameLst>
                                      </p:cBhvr>
                                      <p:to>
                                        <p:strVal val="visible"/>
                                      </p:to>
                                    </p:set>
                                    <p:animEffect filter="slide(fromTop)" transition="in">
                                      <p:cBhvr additive="repl">
                                        <p:cTn id="373" dur="500"/>
                                        <p:tgtEl>
                                          <p:spTgt spid="261"/>
                                        </p:tgtEl>
                                      </p:cBhvr>
                                    </p:animEffect>
                                  </p:childTnLst>
                                </p:cTn>
                              </p:par>
                            </p:childTnLst>
                          </p:cTn>
                        </p:par>
                      </p:childTnLst>
                    </p:cTn>
                  </p:par>
                  <p:par>
                    <p:cTn id="374" fill="hold">
                      <p:stCondLst>
                        <p:cond delay="indefinite"/>
                      </p:stCondLst>
                      <p:childTnLst>
                        <p:par>
                          <p:cTn id="375" fill="hold">
                            <p:stCondLst>
                              <p:cond delay="0"/>
                            </p:stCondLst>
                            <p:childTnLst>
                              <p:par>
                                <p:cTn id="376" nodeType="clickEffect" fill="hold" presetClass="entr" presetID="12" presetSubtype="1">
                                  <p:stCondLst>
                                    <p:cond delay="0"/>
                                  </p:stCondLst>
                                  <p:childTnLst>
                                    <p:set>
                                      <p:cBhvr>
                                        <p:cTn id="377" dur="1" fill="hold">
                                          <p:stCondLst>
                                            <p:cond delay="0"/>
                                          </p:stCondLst>
                                        </p:cTn>
                                        <p:tgtEl>
                                          <p:spTgt spid="273"/>
                                        </p:tgtEl>
                                        <p:attrNameLst>
                                          <p:attrName>style.visibility</p:attrName>
                                        </p:attrNameLst>
                                      </p:cBhvr>
                                      <p:to>
                                        <p:strVal val="visible"/>
                                      </p:to>
                                    </p:set>
                                    <p:animEffect filter="slide(fromTop)" transition="in">
                                      <p:cBhvr additive="repl">
                                        <p:cTn id="378" dur="500"/>
                                        <p:tgtEl>
                                          <p:spTgt spid="273"/>
                                        </p:tgtEl>
                                      </p:cBhvr>
                                    </p:animEffect>
                                  </p:childTnLst>
                                </p:cTn>
                              </p:par>
                            </p:childTnLst>
                          </p:cTn>
                        </p:par>
                        <p:par>
                          <p:cTn id="379" fill="hold">
                            <p:stCondLst>
                              <p:cond delay="500"/>
                            </p:stCondLst>
                            <p:childTnLst>
                              <p:par>
                                <p:cTn id="380" nodeType="afterEffect" fill="hold" presetClass="entr" presetID="12" presetSubtype="1">
                                  <p:stCondLst>
                                    <p:cond delay="0"/>
                                  </p:stCondLst>
                                  <p:childTnLst>
                                    <p:set>
                                      <p:cBhvr>
                                        <p:cTn id="381" dur="1" fill="hold">
                                          <p:stCondLst>
                                            <p:cond delay="0"/>
                                          </p:stCondLst>
                                        </p:cTn>
                                        <p:tgtEl>
                                          <p:spTgt spid="262"/>
                                        </p:tgtEl>
                                        <p:attrNameLst>
                                          <p:attrName>style.visibility</p:attrName>
                                        </p:attrNameLst>
                                      </p:cBhvr>
                                      <p:to>
                                        <p:strVal val="visible"/>
                                      </p:to>
                                    </p:set>
                                    <p:animEffect filter="slide(fromTop)" transition="in">
                                      <p:cBhvr additive="repl">
                                        <p:cTn id="382" dur="500"/>
                                        <p:tgtEl>
                                          <p:spTgt spid="262"/>
                                        </p:tgtEl>
                                      </p:cBhvr>
                                    </p:animEffec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2" presetSubtype="1">
                                  <p:stCondLst>
                                    <p:cond delay="0"/>
                                  </p:stCondLst>
                                  <p:childTnLst>
                                    <p:set>
                                      <p:cBhvr>
                                        <p:cTn id="386" dur="1" fill="hold">
                                          <p:stCondLst>
                                            <p:cond delay="0"/>
                                          </p:stCondLst>
                                        </p:cTn>
                                        <p:tgtEl>
                                          <p:spTgt spid="274"/>
                                        </p:tgtEl>
                                        <p:attrNameLst>
                                          <p:attrName>style.visibility</p:attrName>
                                        </p:attrNameLst>
                                      </p:cBhvr>
                                      <p:to>
                                        <p:strVal val="visible"/>
                                      </p:to>
                                    </p:set>
                                    <p:animEffect filter="slide(fromTop)" transition="in">
                                      <p:cBhvr additive="repl">
                                        <p:cTn id="387" dur="500"/>
                                        <p:tgtEl>
                                          <p:spTgt spid="274"/>
                                        </p:tgtEl>
                                      </p:cBhvr>
                                    </p:animEffect>
                                  </p:childTnLst>
                                </p:cTn>
                              </p:par>
                            </p:childTnLst>
                          </p:cTn>
                        </p:par>
                        <p:par>
                          <p:cTn id="388" fill="hold">
                            <p:stCondLst>
                              <p:cond delay="500"/>
                            </p:stCondLst>
                            <p:childTnLst>
                              <p:par>
                                <p:cTn id="389" nodeType="afterEffect" fill="hold" presetClass="entr" presetID="12" presetSubtype="1">
                                  <p:stCondLst>
                                    <p:cond delay="0"/>
                                  </p:stCondLst>
                                  <p:childTnLst>
                                    <p:set>
                                      <p:cBhvr>
                                        <p:cTn id="390" dur="1" fill="hold">
                                          <p:stCondLst>
                                            <p:cond delay="0"/>
                                          </p:stCondLst>
                                        </p:cTn>
                                        <p:tgtEl>
                                          <p:spTgt spid="263"/>
                                        </p:tgtEl>
                                        <p:attrNameLst>
                                          <p:attrName>style.visibility</p:attrName>
                                        </p:attrNameLst>
                                      </p:cBhvr>
                                      <p:to>
                                        <p:strVal val="visible"/>
                                      </p:to>
                                    </p:set>
                                    <p:animEffect filter="slide(fromTop)" transition="in">
                                      <p:cBhvr additive="repl">
                                        <p:cTn id="391" dur="500"/>
                                        <p:tgtEl>
                                          <p:spTgt spid="263"/>
                                        </p:tgtEl>
                                      </p:cBhvr>
                                    </p:animEffect>
                                  </p:childTnLst>
                                </p:cTn>
                              </p:par>
                            </p:childTnLst>
                          </p:cTn>
                        </p:par>
                      </p:childTnLst>
                    </p:cTn>
                  </p:par>
                  <p:par>
                    <p:cTn id="392" fill="hold">
                      <p:stCondLst>
                        <p:cond delay="indefinite"/>
                      </p:stCondLst>
                      <p:childTnLst>
                        <p:par>
                          <p:cTn id="393" fill="hold">
                            <p:stCondLst>
                              <p:cond delay="0"/>
                            </p:stCondLst>
                            <p:childTnLst>
                              <p:par>
                                <p:cTn id="394" nodeType="clickEffect" fill="hold" presetClass="entr" presetID="12" presetSubtype="1">
                                  <p:stCondLst>
                                    <p:cond delay="0"/>
                                  </p:stCondLst>
                                  <p:childTnLst>
                                    <p:set>
                                      <p:cBhvr>
                                        <p:cTn id="395" dur="1" fill="hold">
                                          <p:stCondLst>
                                            <p:cond delay="0"/>
                                          </p:stCondLst>
                                        </p:cTn>
                                        <p:tgtEl>
                                          <p:spTgt spid="275"/>
                                        </p:tgtEl>
                                        <p:attrNameLst>
                                          <p:attrName>style.visibility</p:attrName>
                                        </p:attrNameLst>
                                      </p:cBhvr>
                                      <p:to>
                                        <p:strVal val="visible"/>
                                      </p:to>
                                    </p:set>
                                    <p:animEffect filter="slide(fromTop)" transition="in">
                                      <p:cBhvr additive="repl">
                                        <p:cTn id="396" dur="500"/>
                                        <p:tgtEl>
                                          <p:spTgt spid="275"/>
                                        </p:tgtEl>
                                      </p:cBhvr>
                                    </p:animEffect>
                                  </p:childTnLst>
                                </p:cTn>
                              </p:par>
                            </p:childTnLst>
                          </p:cTn>
                        </p:par>
                        <p:par>
                          <p:cTn id="397" fill="hold">
                            <p:stCondLst>
                              <p:cond delay="500"/>
                            </p:stCondLst>
                            <p:childTnLst>
                              <p:par>
                                <p:cTn id="398" nodeType="afterEffect" fill="hold" presetClass="entr" presetID="12" presetSubtype="1">
                                  <p:stCondLst>
                                    <p:cond delay="0"/>
                                  </p:stCondLst>
                                  <p:childTnLst>
                                    <p:set>
                                      <p:cBhvr>
                                        <p:cTn id="399" dur="1" fill="hold">
                                          <p:stCondLst>
                                            <p:cond delay="0"/>
                                          </p:stCondLst>
                                        </p:cTn>
                                        <p:tgtEl>
                                          <p:spTgt spid="264"/>
                                        </p:tgtEl>
                                        <p:attrNameLst>
                                          <p:attrName>style.visibility</p:attrName>
                                        </p:attrNameLst>
                                      </p:cBhvr>
                                      <p:to>
                                        <p:strVal val="visible"/>
                                      </p:to>
                                    </p:set>
                                    <p:animEffect filter="slide(fromTop)" transition="in">
                                      <p:cBhvr additive="repl">
                                        <p:cTn id="400" dur="500"/>
                                        <p:tgtEl>
                                          <p:spTgt spid="264"/>
                                        </p:tgtEl>
                                      </p:cBhvr>
                                    </p:animEffec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22" presetSubtype="8">
                                  <p:stCondLst>
                                    <p:cond delay="0"/>
                                  </p:stCondLst>
                                  <p:childTnLst>
                                    <p:set>
                                      <p:cBhvr>
                                        <p:cTn id="404" dur="1" fill="hold">
                                          <p:stCondLst>
                                            <p:cond delay="0"/>
                                          </p:stCondLst>
                                        </p:cTn>
                                        <p:tgtEl>
                                          <p:spTgt spid="276"/>
                                        </p:tgtEl>
                                        <p:attrNameLst>
                                          <p:attrName>style.visibility</p:attrName>
                                        </p:attrNameLst>
                                      </p:cBhvr>
                                      <p:to>
                                        <p:strVal val="visible"/>
                                      </p:to>
                                    </p:set>
                                    <p:animEffect filter="wipe(left)" transition="in">
                                      <p:cBhvr additive="repl">
                                        <p:cTn id="405" dur="500"/>
                                        <p:tgtEl>
                                          <p:spTgt spid="276"/>
                                        </p:tgtEl>
                                      </p:cBhvr>
                                    </p:animEffect>
                                  </p:childTnLst>
                                </p:cTn>
                              </p:par>
                            </p:childTnLst>
                          </p:cTn>
                        </p:par>
                        <p:par>
                          <p:cTn id="406" fill="hold">
                            <p:stCondLst>
                              <p:cond delay="500"/>
                            </p:stCondLst>
                            <p:childTnLst>
                              <p:par>
                                <p:cTn id="407" nodeType="afterEffect" fill="hold" presetClass="entr" presetID="12" presetSubtype="8">
                                  <p:stCondLst>
                                    <p:cond delay="0"/>
                                  </p:stCondLst>
                                  <p:childTnLst>
                                    <p:set>
                                      <p:cBhvr>
                                        <p:cTn id="408" dur="1" fill="hold">
                                          <p:stCondLst>
                                            <p:cond delay="0"/>
                                          </p:stCondLst>
                                        </p:cTn>
                                        <p:tgtEl>
                                          <p:spTgt spid="265"/>
                                        </p:tgtEl>
                                        <p:attrNameLst>
                                          <p:attrName>style.visibility</p:attrName>
                                        </p:attrNameLst>
                                      </p:cBhvr>
                                      <p:to>
                                        <p:strVal val="visible"/>
                                      </p:to>
                                    </p:set>
                                    <p:animEffect filter="slide(fromLeft)" transition="in">
                                      <p:cBhvr additive="repl">
                                        <p:cTn id="409" dur="500"/>
                                        <p:tgtEl>
                                          <p:spTgt spid="265"/>
                                        </p:tgtEl>
                                      </p:cBhvr>
                                    </p:animEffect>
                                  </p:childTnLst>
                                </p:cTn>
                              </p:par>
                            </p:childTnLst>
                          </p:cTn>
                        </p:par>
                      </p:childTnLst>
                    </p:cTn>
                  </p:par>
                  <p:par>
                    <p:cTn id="410" fill="hold">
                      <p:stCondLst>
                        <p:cond delay="indefinite"/>
                      </p:stCondLst>
                      <p:childTnLst>
                        <p:par>
                          <p:cTn id="411" fill="hold">
                            <p:stCondLst>
                              <p:cond delay="0"/>
                            </p:stCondLst>
                            <p:childTnLst>
                              <p:par>
                                <p:cTn id="412" nodeType="clickEffect" fill="hold" presetClass="entr" presetID="12" presetSubtype="1">
                                  <p:stCondLst>
                                    <p:cond delay="0"/>
                                  </p:stCondLst>
                                  <p:childTnLst>
                                    <p:set>
                                      <p:cBhvr>
                                        <p:cTn id="413" dur="1" fill="hold">
                                          <p:stCondLst>
                                            <p:cond delay="0"/>
                                          </p:stCondLst>
                                        </p:cTn>
                                        <p:tgtEl>
                                          <p:spTgt spid="277"/>
                                        </p:tgtEl>
                                        <p:attrNameLst>
                                          <p:attrName>style.visibility</p:attrName>
                                        </p:attrNameLst>
                                      </p:cBhvr>
                                      <p:to>
                                        <p:strVal val="visible"/>
                                      </p:to>
                                    </p:set>
                                    <p:animEffect filter="slide(fromTop)" transition="in">
                                      <p:cBhvr additive="repl">
                                        <p:cTn id="414" dur="500"/>
                                        <p:tgtEl>
                                          <p:spTgt spid="277"/>
                                        </p:tgtEl>
                                      </p:cBhvr>
                                    </p:animEffect>
                                  </p:childTnLst>
                                </p:cTn>
                              </p:par>
                            </p:childTnLst>
                          </p:cTn>
                        </p:par>
                        <p:par>
                          <p:cTn id="415" fill="hold">
                            <p:stCondLst>
                              <p:cond delay="500"/>
                            </p:stCondLst>
                            <p:childTnLst>
                              <p:par>
                                <p:cTn id="416" nodeType="afterEffect" fill="hold" presetClass="entr" presetID="12" presetSubtype="1">
                                  <p:stCondLst>
                                    <p:cond delay="0"/>
                                  </p:stCondLst>
                                  <p:childTnLst>
                                    <p:set>
                                      <p:cBhvr>
                                        <p:cTn id="417" dur="1" fill="hold">
                                          <p:stCondLst>
                                            <p:cond delay="0"/>
                                          </p:stCondLst>
                                        </p:cTn>
                                        <p:tgtEl>
                                          <p:spTgt spid="266"/>
                                        </p:tgtEl>
                                        <p:attrNameLst>
                                          <p:attrName>style.visibility</p:attrName>
                                        </p:attrNameLst>
                                      </p:cBhvr>
                                      <p:to>
                                        <p:strVal val="visible"/>
                                      </p:to>
                                    </p:set>
                                    <p:animEffect filter="slide(fromTop)" transition="in">
                                      <p:cBhvr additive="repl">
                                        <p:cTn id="418" dur="500"/>
                                        <p:tgtEl>
                                          <p:spTgt spid="266"/>
                                        </p:tgtEl>
                                      </p:cBhvr>
                                    </p:animEffec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2" presetSubtype="2">
                                  <p:stCondLst>
                                    <p:cond delay="0"/>
                                  </p:stCondLst>
                                  <p:childTnLst>
                                    <p:set>
                                      <p:cBhvr>
                                        <p:cTn id="422" dur="1" fill="hold">
                                          <p:stCondLst>
                                            <p:cond delay="0"/>
                                          </p:stCondLst>
                                        </p:cTn>
                                        <p:tgtEl>
                                          <p:spTgt spid="283"/>
                                        </p:tgtEl>
                                        <p:attrNameLst>
                                          <p:attrName>style.visibility</p:attrName>
                                        </p:attrNameLst>
                                      </p:cBhvr>
                                      <p:to>
                                        <p:strVal val="visible"/>
                                      </p:to>
                                    </p:set>
                                    <p:anim calcmode="lin" valueType="num">
                                      <p:cBhvr additive="repl">
                                        <p:cTn id="423" dur="500" fill="hold"/>
                                        <p:tgtEl>
                                          <p:spTgt spid="283"/>
                                        </p:tgtEl>
                                        <p:attrNameLst>
                                          <p:attrName>ppt_x</p:attrName>
                                        </p:attrNameLst>
                                      </p:cBhvr>
                                      <p:tavLst>
                                        <p:tav tm="0">
                                          <p:val>
                                            <p:strVal val="1+#ppt_w/2"/>
                                          </p:val>
                                        </p:tav>
                                        <p:tav tm="100000">
                                          <p:val>
                                            <p:strVal val="#ppt_x"/>
                                          </p:val>
                                        </p:tav>
                                      </p:tavLst>
                                    </p:anim>
                                    <p:anim calcmode="lin" valueType="num">
                                      <p:cBhvr additive="repl">
                                        <p:cTn id="424" dur="500" fill="hold"/>
                                        <p:tgtEl>
                                          <p:spTgt spid="283"/>
                                        </p:tgtEl>
                                        <p:attrNameLst>
                                          <p:attrName>ppt_y</p:attrName>
                                        </p:attrNameLst>
                                      </p:cBhvr>
                                      <p:tavLst>
                                        <p:tav tm="0">
                                          <p:val>
                                            <p:strVal val="#ppt_y"/>
                                          </p:val>
                                        </p:tav>
                                        <p:tav tm="100000">
                                          <p:val>
                                            <p:strVal val="#ppt_y"/>
                                          </p:val>
                                        </p:tav>
                                      </p:tavLst>
                                    </p:anim>
                                  </p:childTnLst>
                                </p:cTn>
                              </p:par>
                            </p:childTnLst>
                          </p:cTn>
                        </p:par>
                        <p:par>
                          <p:cTn id="425" fill="hold">
                            <p:stCondLst>
                              <p:cond delay="500"/>
                            </p:stCondLst>
                            <p:childTnLst>
                              <p:par>
                                <p:cTn id="426" nodeType="afterEffect" fill="hold" presetClass="entr" presetID="12" presetSubtype="2">
                                  <p:stCondLst>
                                    <p:cond delay="0"/>
                                  </p:stCondLst>
                                  <p:childTnLst>
                                    <p:set>
                                      <p:cBhvr>
                                        <p:cTn id="427" dur="1" fill="hold">
                                          <p:stCondLst>
                                            <p:cond delay="0"/>
                                          </p:stCondLst>
                                        </p:cTn>
                                        <p:tgtEl>
                                          <p:spTgt spid="278"/>
                                        </p:tgtEl>
                                        <p:attrNameLst>
                                          <p:attrName>style.visibility</p:attrName>
                                        </p:attrNameLst>
                                      </p:cBhvr>
                                      <p:to>
                                        <p:strVal val="visible"/>
                                      </p:to>
                                    </p:set>
                                    <p:animEffect filter="slide(fromRight)" transition="in">
                                      <p:cBhvr additive="repl">
                                        <p:cTn id="428" dur="500"/>
                                        <p:tgtEl>
                                          <p:spTgt spid="278"/>
                                        </p:tgtEl>
                                      </p:cBhvr>
                                    </p:animEffec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2" presetSubtype="1">
                                  <p:stCondLst>
                                    <p:cond delay="0"/>
                                  </p:stCondLst>
                                  <p:childTnLst>
                                    <p:set>
                                      <p:cBhvr>
                                        <p:cTn id="432" dur="1" fill="hold">
                                          <p:stCondLst>
                                            <p:cond delay="0"/>
                                          </p:stCondLst>
                                        </p:cTn>
                                        <p:tgtEl>
                                          <p:spTgt spid="279"/>
                                        </p:tgtEl>
                                        <p:attrNameLst>
                                          <p:attrName>style.visibility</p:attrName>
                                        </p:attrNameLst>
                                      </p:cBhvr>
                                      <p:to>
                                        <p:strVal val="visible"/>
                                      </p:to>
                                    </p:set>
                                    <p:animEffect filter="slide(fromTop)" transition="in">
                                      <p:cBhvr additive="repl">
                                        <p:cTn id="433" dur="500"/>
                                        <p:tgtEl>
                                          <p:spTgt spid="279"/>
                                        </p:tgtEl>
                                      </p:cBhvr>
                                    </p:animEffect>
                                  </p:childTnLst>
                                </p:cTn>
                              </p:par>
                            </p:childTnLst>
                          </p:cTn>
                        </p:par>
                        <p:par>
                          <p:cTn id="434" fill="hold">
                            <p:stCondLst>
                              <p:cond delay="500"/>
                            </p:stCondLst>
                            <p:childTnLst>
                              <p:par>
                                <p:cTn id="435" nodeType="afterEffect" fill="hold" presetClass="entr" presetID="12" presetSubtype="1">
                                  <p:stCondLst>
                                    <p:cond delay="0"/>
                                  </p:stCondLst>
                                  <p:childTnLst>
                                    <p:set>
                                      <p:cBhvr>
                                        <p:cTn id="436" dur="1" fill="hold">
                                          <p:stCondLst>
                                            <p:cond delay="0"/>
                                          </p:stCondLst>
                                        </p:cTn>
                                        <p:tgtEl>
                                          <p:spTgt spid="267"/>
                                        </p:tgtEl>
                                        <p:attrNameLst>
                                          <p:attrName>style.visibility</p:attrName>
                                        </p:attrNameLst>
                                      </p:cBhvr>
                                      <p:to>
                                        <p:strVal val="visible"/>
                                      </p:to>
                                    </p:set>
                                    <p:animEffect filter="slide(fromTop)" transition="in">
                                      <p:cBhvr additive="repl">
                                        <p:cTn id="437" dur="500"/>
                                        <p:tgtEl>
                                          <p:spTgt spid="267"/>
                                        </p:tgtEl>
                                      </p:cBhvr>
                                    </p:animEffect>
                                  </p:childTnLst>
                                </p:cTn>
                              </p:par>
                            </p:childTnLst>
                          </p:cTn>
                        </p:par>
                      </p:childTnLst>
                    </p:cTn>
                  </p:par>
                  <p:par>
                    <p:cTn id="438" fill="hold">
                      <p:stCondLst>
                        <p:cond delay="indefinite"/>
                      </p:stCondLst>
                      <p:childTnLst>
                        <p:par>
                          <p:cTn id="439" fill="hold">
                            <p:stCondLst>
                              <p:cond delay="0"/>
                            </p:stCondLst>
                            <p:childTnLst>
                              <p:par>
                                <p:cTn id="440" nodeType="clickEffect" fill="hold" presetClass="entr" presetID="12" presetSubtype="1">
                                  <p:stCondLst>
                                    <p:cond delay="0"/>
                                  </p:stCondLst>
                                  <p:childTnLst>
                                    <p:set>
                                      <p:cBhvr>
                                        <p:cTn id="441" dur="1" fill="hold">
                                          <p:stCondLst>
                                            <p:cond delay="0"/>
                                          </p:stCondLst>
                                        </p:cTn>
                                        <p:tgtEl>
                                          <p:spTgt spid="280"/>
                                        </p:tgtEl>
                                        <p:attrNameLst>
                                          <p:attrName>style.visibility</p:attrName>
                                        </p:attrNameLst>
                                      </p:cBhvr>
                                      <p:to>
                                        <p:strVal val="visible"/>
                                      </p:to>
                                    </p:set>
                                    <p:animEffect filter="slide(fromTop)" transition="in">
                                      <p:cBhvr additive="repl">
                                        <p:cTn id="442" dur="500"/>
                                        <p:tgtEl>
                                          <p:spTgt spid="280"/>
                                        </p:tgtEl>
                                      </p:cBhvr>
                                    </p:animEffect>
                                  </p:childTnLst>
                                </p:cTn>
                              </p:par>
                            </p:childTnLst>
                          </p:cTn>
                        </p:par>
                        <p:par>
                          <p:cTn id="443" fill="hold">
                            <p:stCondLst>
                              <p:cond delay="500"/>
                            </p:stCondLst>
                            <p:childTnLst>
                              <p:par>
                                <p:cTn id="444" nodeType="afterEffect" fill="hold" presetClass="entr" presetID="12" presetSubtype="1">
                                  <p:stCondLst>
                                    <p:cond delay="0"/>
                                  </p:stCondLst>
                                  <p:childTnLst>
                                    <p:set>
                                      <p:cBhvr>
                                        <p:cTn id="445" dur="1" fill="hold">
                                          <p:stCondLst>
                                            <p:cond delay="0"/>
                                          </p:stCondLst>
                                        </p:cTn>
                                        <p:tgtEl>
                                          <p:spTgt spid="268"/>
                                        </p:tgtEl>
                                        <p:attrNameLst>
                                          <p:attrName>style.visibility</p:attrName>
                                        </p:attrNameLst>
                                      </p:cBhvr>
                                      <p:to>
                                        <p:strVal val="visible"/>
                                      </p:to>
                                    </p:set>
                                    <p:animEffect filter="slide(fromTop)" transition="in">
                                      <p:cBhvr additive="repl">
                                        <p:cTn id="446" dur="500"/>
                                        <p:tgtEl>
                                          <p:spTgt spid="268"/>
                                        </p:tgtEl>
                                      </p:cBhvr>
                                    </p:animEffec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2" presetSubtype="1">
                                  <p:stCondLst>
                                    <p:cond delay="0"/>
                                  </p:stCondLst>
                                  <p:childTnLst>
                                    <p:set>
                                      <p:cBhvr>
                                        <p:cTn id="450" dur="1" fill="hold">
                                          <p:stCondLst>
                                            <p:cond delay="0"/>
                                          </p:stCondLst>
                                        </p:cTn>
                                        <p:tgtEl>
                                          <p:spTgt spid="281"/>
                                        </p:tgtEl>
                                        <p:attrNameLst>
                                          <p:attrName>style.visibility</p:attrName>
                                        </p:attrNameLst>
                                      </p:cBhvr>
                                      <p:to>
                                        <p:strVal val="visible"/>
                                      </p:to>
                                    </p:set>
                                    <p:animEffect filter="slide(fromTop)" transition="in">
                                      <p:cBhvr additive="repl">
                                        <p:cTn id="451" dur="500"/>
                                        <p:tgtEl>
                                          <p:spTgt spid="281"/>
                                        </p:tgtEl>
                                      </p:cBhvr>
                                    </p:animEffect>
                                  </p:childTnLst>
                                </p:cTn>
                              </p:par>
                            </p:childTnLst>
                          </p:cTn>
                        </p:par>
                      </p:childTnLst>
                    </p:cTn>
                  </p:par>
                  <p:par>
                    <p:cTn id="452" fill="hold">
                      <p:stCondLst>
                        <p:cond delay="indefinite"/>
                      </p:stCondLst>
                      <p:childTnLst>
                        <p:par>
                          <p:cTn id="453" fill="hold">
                            <p:stCondLst>
                              <p:cond delay="0"/>
                            </p:stCondLst>
                            <p:childTnLst>
                              <p:par>
                                <p:cTn id="454" nodeType="clickEffect" fill="hold" presetClass="entr" presetID="12" presetSubtype="8">
                                  <p:stCondLst>
                                    <p:cond delay="0"/>
                                  </p:stCondLst>
                                  <p:childTnLst>
                                    <p:set>
                                      <p:cBhvr>
                                        <p:cTn id="455" dur="1" fill="hold">
                                          <p:stCondLst>
                                            <p:cond delay="0"/>
                                          </p:stCondLst>
                                        </p:cTn>
                                        <p:tgtEl>
                                          <p:spTgt spid="282"/>
                                        </p:tgtEl>
                                        <p:attrNameLst>
                                          <p:attrName>style.visibility</p:attrName>
                                        </p:attrNameLst>
                                      </p:cBhvr>
                                      <p:to>
                                        <p:strVal val="visible"/>
                                      </p:to>
                                    </p:set>
                                    <p:animEffect filter="slide(fromLeft)" transition="in">
                                      <p:cBhvr additive="repl">
                                        <p:cTn id="456" dur="500"/>
                                        <p:tgtEl>
                                          <p:spTgt spid="282"/>
                                        </p:tgtEl>
                                      </p:cBhvr>
                                    </p:animEffect>
                                  </p:childTnLst>
                                </p:cTn>
                              </p:par>
                            </p:childTnLst>
                          </p:cTn>
                        </p:par>
                        <p:par>
                          <p:cTn id="457" fill="hold">
                            <p:stCondLst>
                              <p:cond delay="500"/>
                            </p:stCondLst>
                            <p:childTnLst>
                              <p:par>
                                <p:cTn id="458" nodeType="afterEffect" fill="hold" presetClass="entr" presetID="12" presetSubtype="1">
                                  <p:stCondLst>
                                    <p:cond delay="0"/>
                                  </p:stCondLst>
                                  <p:childTnLst>
                                    <p:set>
                                      <p:cBhvr>
                                        <p:cTn id="459" dur="1" fill="hold">
                                          <p:stCondLst>
                                            <p:cond delay="0"/>
                                          </p:stCondLst>
                                        </p:cTn>
                                        <p:tgtEl>
                                          <p:spTgt spid="270"/>
                                        </p:tgtEl>
                                        <p:attrNameLst>
                                          <p:attrName>style.visibility</p:attrName>
                                        </p:attrNameLst>
                                      </p:cBhvr>
                                      <p:to>
                                        <p:strVal val="visible"/>
                                      </p:to>
                                    </p:set>
                                    <p:animEffect filter="slide(fromTop)" transition="in">
                                      <p:cBhvr additive="repl">
                                        <p:cTn id="460" dur="500"/>
                                        <p:tgtEl>
                                          <p:spTgt spid="27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57200" y="274680"/>
            <a:ext cx="8472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Components of System Software:</a:t>
            </a:r>
            <a:endParaRPr b="0" lang="en-US" sz="4400" spc="-1" strike="noStrike">
              <a:solidFill>
                <a:srgbClr val="000000"/>
              </a:solidFill>
              <a:latin typeface="Calibri"/>
            </a:endParaRPr>
          </a:p>
        </p:txBody>
      </p:sp>
      <p:sp>
        <p:nvSpPr>
          <p:cNvPr id="287" name="TextShape 2"/>
          <p:cNvSpPr txBox="1"/>
          <p:nvPr/>
        </p:nvSpPr>
        <p:spPr>
          <a:xfrm>
            <a:off x="285840" y="1571760"/>
            <a:ext cx="8643600" cy="5143320"/>
          </a:xfrm>
          <a:prstGeom prst="rect">
            <a:avLst/>
          </a:prstGeom>
          <a:gradFill rotWithShape="0">
            <a:gsLst>
              <a:gs pos="0">
                <a:srgbClr val="bfecff"/>
              </a:gs>
              <a:gs pos="100000">
                <a:srgbClr val="e6f7ff"/>
              </a:gs>
            </a:gsLst>
            <a:lin ang="16200000"/>
          </a:gradFill>
          <a:ln w="9360">
            <a:solidFill>
              <a:srgbClr val="46aac4"/>
            </a:solidFill>
            <a:round/>
          </a:ln>
        </p:spPr>
        <p:txBody>
          <a:bodyPr/>
          <a:p>
            <a:pPr marL="343080" indent="-342720">
              <a:lnSpc>
                <a:spcPct val="100000"/>
              </a:lnSpc>
              <a:spcBef>
                <a:spcPts val="561"/>
              </a:spcBef>
            </a:pPr>
            <a:r>
              <a:rPr b="1" lang="en-US" sz="2800" spc="-1" strike="noStrike">
                <a:solidFill>
                  <a:srgbClr val="000000"/>
                </a:solidFill>
                <a:latin typeface="Calibri"/>
              </a:rPr>
              <a:t>Text editor (hello.c)</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To create and modify the program </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Editors rarely have the advanced formatting and other features of a regular word processor, but sometimes include special tools and features that are useful for programming.</a:t>
            </a:r>
            <a:endParaRPr b="0" lang="en-US" sz="2800" spc="-1" strike="noStrike">
              <a:solidFill>
                <a:srgbClr val="000000"/>
              </a:solidFill>
              <a:latin typeface="Calibri"/>
            </a:endParaRPr>
          </a:p>
        </p:txBody>
      </p:sp>
    </p:spTree>
  </p:cSld>
  <p:timing>
    <p:tnLst>
      <p:par>
        <p:cTn id="461" dur="indefinite" restart="never" nodeType="tmRoot">
          <p:childTnLst>
            <p:seq>
              <p:cTn id="462" dur="indefinite" nodeType="mainSeq">
                <p:childTnLst>
                  <p:par>
                    <p:cTn id="463" fill="hold">
                      <p:stCondLst>
                        <p:cond delay="indefinite"/>
                      </p:stCondLst>
                      <p:childTnLst>
                        <p:par>
                          <p:cTn id="464" fill="hold">
                            <p:stCondLst>
                              <p:cond delay="0"/>
                            </p:stCondLst>
                            <p:childTnLst>
                              <p:par>
                                <p:cTn id="465" nodeType="clickEffect" fill="hold" presetClass="entr" presetID="24">
                                  <p:stCondLst>
                                    <p:cond delay="0"/>
                                  </p:stCondLst>
                                  <p:childTnLst>
                                    <p:set>
                                      <p:cBhvr>
                                        <p:cTn id="466" dur="1" fill="hold">
                                          <p:stCondLst>
                                            <p:cond delay="0"/>
                                          </p:stCondLst>
                                        </p:cTn>
                                        <p:tgtEl>
                                          <p:spTgt spid="287">
                                            <p:txEl>
                                              <p:pRg st="0" end="0"/>
                                            </p:txEl>
                                          </p:spTgt>
                                        </p:tgtEl>
                                        <p:attrNameLst>
                                          <p:attrName>style.visibility</p:attrName>
                                        </p:attrNameLst>
                                      </p:cBhvr>
                                      <p:to>
                                        <p:strVal val="visible"/>
                                      </p:to>
                                    </p:set>
                                    <p:anim calcmode="lin" valueType="str">
                                      <p:cBhvr additive="repl">
                                        <p:cTn id="467" dur="1" fill="hold"/>
                                        <p:tgtEl>
                                          <p:spTgt spid="287">
                                            <p:txEl>
                                              <p:pRg st="0" end="0"/>
                                            </p:txEl>
                                          </p:spTgt>
                                        </p:tgtEl>
                                      </p:cBhvr>
                                    </p:anim>
                                  </p:childTnLst>
                                </p:cTn>
                              </p:par>
                              <p:par>
                                <p:cTn id="468" nodeType="withEffect" fill="hold" presetClass="entr" presetID="24">
                                  <p:stCondLst>
                                    <p:cond delay="0"/>
                                  </p:stCondLst>
                                  <p:childTnLst>
                                    <p:set>
                                      <p:cBhvr>
                                        <p:cTn id="469" dur="1" fill="hold">
                                          <p:stCondLst>
                                            <p:cond delay="0"/>
                                          </p:stCondLst>
                                        </p:cTn>
                                        <p:tgtEl>
                                          <p:spTgt spid="287">
                                            <p:txEl>
                                              <p:pRg st="1" end="1"/>
                                            </p:txEl>
                                          </p:spTgt>
                                        </p:tgtEl>
                                        <p:attrNameLst>
                                          <p:attrName>style.visibility</p:attrName>
                                        </p:attrNameLst>
                                      </p:cBhvr>
                                      <p:to>
                                        <p:strVal val="visible"/>
                                      </p:to>
                                    </p:set>
                                    <p:anim calcmode="lin" valueType="str">
                                      <p:cBhvr additive="repl">
                                        <p:cTn id="470" dur="1" fill="hold"/>
                                        <p:tgtEl>
                                          <p:spTgt spid="287">
                                            <p:txEl>
                                              <p:pRg st="1" end="1"/>
                                            </p:txEl>
                                          </p:spTgt>
                                        </p:tgtEl>
                                      </p:cBhvr>
                                    </p:anim>
                                  </p:childTnLst>
                                </p:cTn>
                              </p:par>
                              <p:par>
                                <p:cTn id="471" nodeType="withEffect" fill="hold" presetClass="entr" presetID="24">
                                  <p:stCondLst>
                                    <p:cond delay="0"/>
                                  </p:stCondLst>
                                  <p:childTnLst>
                                    <p:set>
                                      <p:cBhvr>
                                        <p:cTn id="472" dur="1" fill="hold">
                                          <p:stCondLst>
                                            <p:cond delay="0"/>
                                          </p:stCondLst>
                                        </p:cTn>
                                        <p:tgtEl>
                                          <p:spTgt spid="287">
                                            <p:txEl>
                                              <p:pRg st="2" end="2"/>
                                            </p:txEl>
                                          </p:spTgt>
                                        </p:tgtEl>
                                        <p:attrNameLst>
                                          <p:attrName>style.visibility</p:attrName>
                                        </p:attrNameLst>
                                      </p:cBhvr>
                                      <p:to>
                                        <p:strVal val="visible"/>
                                      </p:to>
                                    </p:set>
                                    <p:anim calcmode="lin" valueType="str">
                                      <p:cBhvr additive="repl">
                                        <p:cTn id="473" dur="1" fill="hold"/>
                                        <p:tgtEl>
                                          <p:spTgt spid="287">
                                            <p:txEl>
                                              <p:pRg st="2" end="2"/>
                                            </p:txEl>
                                          </p:spTgt>
                                        </p:tgtEl>
                                      </p:cBhvr>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762120" y="304920"/>
            <a:ext cx="7519680" cy="775800"/>
          </a:xfrm>
          <a:prstGeom prst="rect">
            <a:avLst/>
          </a:prstGeom>
          <a:gradFill rotWithShape="0">
            <a:gsLst>
              <a:gs pos="0">
                <a:srgbClr val="bfecff"/>
              </a:gs>
              <a:gs pos="100000">
                <a:srgbClr val="e6f7ff"/>
              </a:gs>
            </a:gsLst>
            <a:lin ang="16200000"/>
          </a:gradFill>
          <a:ln w="9360">
            <a:solidFill>
              <a:srgbClr val="46aac4"/>
            </a:solidFill>
            <a:round/>
          </a:ln>
        </p:spPr>
        <p:txBody>
          <a:bodyPr anchor="ctr"/>
          <a:p>
            <a:pPr algn="ctr">
              <a:lnSpc>
                <a:spcPct val="100000"/>
              </a:lnSpc>
            </a:pPr>
            <a:r>
              <a:rPr b="1" lang="en-US" sz="4000" spc="-1" strike="noStrike">
                <a:solidFill>
                  <a:srgbClr val="0d0d0d"/>
                </a:solidFill>
                <a:latin typeface="Bookman Old Style"/>
              </a:rPr>
              <a:t>System Programming</a:t>
            </a:r>
            <a:endParaRPr b="0" lang="en-US" sz="4000" spc="-1" strike="noStrike">
              <a:solidFill>
                <a:srgbClr val="000000"/>
              </a:solidFill>
              <a:latin typeface="Calibri"/>
            </a:endParaRPr>
          </a:p>
        </p:txBody>
      </p:sp>
      <p:sp>
        <p:nvSpPr>
          <p:cNvPr id="215" name="CustomShape 2"/>
          <p:cNvSpPr/>
          <p:nvPr/>
        </p:nvSpPr>
        <p:spPr>
          <a:xfrm>
            <a:off x="380880" y="1357200"/>
            <a:ext cx="8334000" cy="485748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spcAft>
                <a:spcPts val="1426"/>
              </a:spcAft>
            </a:pPr>
            <a:endParaRPr b="0" lang="en-IN" sz="1800" spc="-1" strike="noStrike">
              <a:latin typeface="Arial"/>
            </a:endParaRPr>
          </a:p>
          <a:p>
            <a:pPr marL="262080" indent="-261720">
              <a:lnSpc>
                <a:spcPct val="100000"/>
              </a:lnSpc>
              <a:spcAft>
                <a:spcPts val="1426"/>
              </a:spcAft>
              <a:buClr>
                <a:srgbClr val="727ca3"/>
              </a:buClr>
              <a:buSzPct val="76000"/>
              <a:buFont typeface="Wingdings 3" charset="2"/>
              <a:buChar char=""/>
            </a:pPr>
            <a:r>
              <a:rPr b="1" lang="en-IN" sz="2400" spc="-1" strike="noStrike">
                <a:solidFill>
                  <a:srgbClr val="000000"/>
                </a:solidFill>
                <a:latin typeface="Gill Sans MT"/>
              </a:rPr>
              <a:t>Unit 1: </a:t>
            </a:r>
            <a:r>
              <a:rPr b="1" lang="en-IN" sz="2400" spc="-1" strike="noStrike">
                <a:solidFill>
                  <a:srgbClr val="000000"/>
                </a:solidFill>
                <a:latin typeface="Calibri"/>
              </a:rPr>
              <a:t>Introduction to System Programming</a:t>
            </a:r>
            <a:endParaRPr b="0" lang="en-IN" sz="2400" spc="-1" strike="noStrike">
              <a:latin typeface="Arial"/>
            </a:endParaRPr>
          </a:p>
          <a:p>
            <a:pPr marL="262080" indent="-261720">
              <a:lnSpc>
                <a:spcPct val="100000"/>
              </a:lnSpc>
              <a:spcAft>
                <a:spcPts val="1426"/>
              </a:spcAft>
            </a:pPr>
            <a:r>
              <a:rPr b="1" lang="en-IN" sz="2400" spc="-1" strike="noStrike">
                <a:solidFill>
                  <a:srgbClr val="000000"/>
                </a:solidFill>
                <a:latin typeface="Calibri"/>
              </a:rPr>
              <a:t>	</a:t>
            </a:r>
            <a:r>
              <a:rPr b="0" lang="en-IN" sz="2400" spc="-1" strike="noStrike">
                <a:solidFill>
                  <a:srgbClr val="000000"/>
                </a:solidFill>
                <a:latin typeface="Calibri"/>
              </a:rPr>
              <a:t>Introduction, Assemblers , Macro Processors, RISC machines, </a:t>
            </a:r>
            <a:endParaRPr b="0" lang="en-IN" sz="2400" spc="-1" strike="noStrike">
              <a:latin typeface="Arial"/>
            </a:endParaRPr>
          </a:p>
          <a:p>
            <a:pPr marL="262080" indent="-261720">
              <a:lnSpc>
                <a:spcPct val="100000"/>
              </a:lnSpc>
              <a:spcAft>
                <a:spcPts val="1426"/>
              </a:spcAft>
              <a:buClr>
                <a:srgbClr val="727ca3"/>
              </a:buClr>
              <a:buSzPct val="76000"/>
              <a:buFont typeface="Wingdings 3" charset="2"/>
              <a:buChar char=""/>
            </a:pPr>
            <a:r>
              <a:rPr b="1" lang="en-IN" sz="2400" spc="-1" strike="noStrike">
                <a:solidFill>
                  <a:srgbClr val="000000"/>
                </a:solidFill>
                <a:latin typeface="Gill Sans MT"/>
              </a:rPr>
              <a:t>Unit 2: </a:t>
            </a:r>
            <a:r>
              <a:rPr b="1" lang="en-IN" sz="2400" spc="-1" strike="noStrike">
                <a:solidFill>
                  <a:srgbClr val="000000"/>
                </a:solidFill>
                <a:latin typeface="Calibri"/>
              </a:rPr>
              <a:t>Macro Processor and Assembler </a:t>
            </a:r>
            <a:endParaRPr b="0" lang="en-IN" sz="2400" spc="-1" strike="noStrike">
              <a:latin typeface="Arial"/>
            </a:endParaRPr>
          </a:p>
          <a:p>
            <a:pPr marL="262080" indent="-261720">
              <a:lnSpc>
                <a:spcPct val="100000"/>
              </a:lnSpc>
              <a:spcAft>
                <a:spcPts val="1426"/>
              </a:spcAft>
              <a:buClr>
                <a:srgbClr val="727ca3"/>
              </a:buClr>
              <a:buSzPct val="76000"/>
              <a:buFont typeface="Wingdings 3" charset="2"/>
              <a:buChar char=""/>
            </a:pPr>
            <a:r>
              <a:rPr b="1" lang="en-IN" sz="2400" spc="-1" strike="noStrike">
                <a:solidFill>
                  <a:srgbClr val="000000"/>
                </a:solidFill>
                <a:latin typeface="Gill Sans MT"/>
              </a:rPr>
              <a:t>Unit 3: </a:t>
            </a:r>
            <a:r>
              <a:rPr b="1" lang="en-IN" sz="2400" spc="-1" strike="noStrike">
                <a:solidFill>
                  <a:srgbClr val="000000"/>
                </a:solidFill>
                <a:latin typeface="Calibri"/>
              </a:rPr>
              <a:t>Compilers, Loaders and Linkers </a:t>
            </a:r>
            <a:endParaRPr b="0" lang="en-IN" sz="2400" spc="-1" strike="noStrike">
              <a:latin typeface="Arial"/>
            </a:endParaRPr>
          </a:p>
          <a:p>
            <a:pPr marL="262080" indent="-261720">
              <a:lnSpc>
                <a:spcPct val="100000"/>
              </a:lnSpc>
              <a:spcAft>
                <a:spcPts val="1426"/>
              </a:spcAft>
              <a:buClr>
                <a:srgbClr val="727ca3"/>
              </a:buClr>
              <a:buSzPct val="76000"/>
              <a:buFont typeface="Wingdings 3" charset="2"/>
              <a:buChar char=""/>
            </a:pPr>
            <a:r>
              <a:rPr b="1" lang="en-IN" sz="2400" spc="-1" strike="noStrike">
                <a:solidFill>
                  <a:srgbClr val="000000"/>
                </a:solidFill>
                <a:latin typeface="Calibri"/>
              </a:rPr>
              <a:t>Unit 4: Essential concepts of Systems programming for Linux as Open Source OS. </a:t>
            </a:r>
            <a:endParaRPr b="0" lang="en-IN" sz="2400" spc="-1" strike="noStrike">
              <a:latin typeface="Arial"/>
            </a:endParaRPr>
          </a:p>
          <a:p>
            <a:pPr marL="262080" indent="-261720">
              <a:lnSpc>
                <a:spcPct val="100000"/>
              </a:lnSpc>
              <a:spcAft>
                <a:spcPts val="1426"/>
              </a:spcAft>
              <a:buClr>
                <a:srgbClr val="727ca3"/>
              </a:buClr>
              <a:buSzPct val="76000"/>
              <a:buFont typeface="Wingdings 3" charset="2"/>
              <a:buChar char=""/>
            </a:pPr>
            <a:r>
              <a:rPr b="0" lang="en-IN" sz="2800" spc="-1" strike="noStrike">
                <a:solidFill>
                  <a:srgbClr val="000000"/>
                </a:solidFill>
                <a:latin typeface="Calibri"/>
              </a:rPr>
              <a:t> </a:t>
            </a:r>
            <a:r>
              <a:rPr b="1" lang="en-IN" sz="2400" spc="-1" strike="noStrike">
                <a:solidFill>
                  <a:srgbClr val="000000"/>
                </a:solidFill>
                <a:latin typeface="Calibri"/>
              </a:rPr>
              <a:t>Unit 5: Encoding, Decoding and Device drivers </a:t>
            </a:r>
            <a:endParaRPr b="0" lang="en-IN" sz="2400" spc="-1" strike="noStrike">
              <a:latin typeface="Arial"/>
            </a:endParaRPr>
          </a:p>
          <a:p>
            <a:pPr marL="262080" indent="-261720">
              <a:lnSpc>
                <a:spcPct val="100000"/>
              </a:lnSpc>
              <a:spcAft>
                <a:spcPts val="1426"/>
              </a:spcAft>
              <a:buClr>
                <a:srgbClr val="727ca3"/>
              </a:buClr>
              <a:buSzPct val="76000"/>
              <a:buFont typeface="Wingdings 3" charset="2"/>
              <a:buChar char=""/>
            </a:pPr>
            <a:r>
              <a:rPr b="1" lang="en-IN" sz="2400" spc="-1" strike="noStrike">
                <a:solidFill>
                  <a:srgbClr val="000000"/>
                </a:solidFill>
                <a:latin typeface="Calibri"/>
              </a:rPr>
              <a:t>Unit 6:</a:t>
            </a:r>
            <a:r>
              <a:rPr b="1" lang="en-IN" sz="2800" spc="-1" strike="noStrike">
                <a:solidFill>
                  <a:srgbClr val="000000"/>
                </a:solidFill>
                <a:latin typeface="Calibri"/>
              </a:rPr>
              <a:t> </a:t>
            </a:r>
            <a:r>
              <a:rPr b="1" lang="en-IN" sz="2400" spc="-1" strike="noStrike">
                <a:solidFill>
                  <a:srgbClr val="000000"/>
                </a:solidFill>
                <a:latin typeface="Calibri"/>
              </a:rPr>
              <a:t>TSR Programming </a:t>
            </a:r>
            <a:endParaRPr b="0" lang="en-IN" sz="2400" spc="-1" strike="noStrike">
              <a:latin typeface="Arial"/>
            </a:endParaRPr>
          </a:p>
          <a:p>
            <a:pPr>
              <a:lnSpc>
                <a:spcPct val="100000"/>
              </a:lnSpc>
              <a:spcAft>
                <a:spcPts val="1426"/>
              </a:spcAft>
            </a:pPr>
            <a:endParaRPr b="0" lang="en-IN" sz="2400" spc="-1" strike="noStrike">
              <a:latin typeface="Arial"/>
            </a:endParaRPr>
          </a:p>
          <a:p>
            <a:pPr>
              <a:lnSpc>
                <a:spcPct val="100000"/>
              </a:lnSpc>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p:txBody>
      </p:sp>
      <p:sp>
        <p:nvSpPr>
          <p:cNvPr id="216" name="CustomShape 3"/>
          <p:cNvSpPr/>
          <p:nvPr/>
        </p:nvSpPr>
        <p:spPr>
          <a:xfrm>
            <a:off x="7010280" y="6480000"/>
            <a:ext cx="2133360" cy="30132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Gill Sans MT"/>
              </a:rPr>
              <a:t>7/29/15</a:t>
            </a:r>
            <a:endParaRPr b="0" lang="en-IN" sz="1800" spc="-1" strike="noStrike">
              <a:latin typeface="Arial"/>
            </a:endParaRPr>
          </a:p>
        </p:txBody>
      </p:sp>
      <p:sp>
        <p:nvSpPr>
          <p:cNvPr id="217" name="CustomShape 4"/>
          <p:cNvSpPr/>
          <p:nvPr/>
        </p:nvSpPr>
        <p:spPr>
          <a:xfrm>
            <a:off x="8640720" y="6481800"/>
            <a:ext cx="502920" cy="301320"/>
          </a:xfrm>
          <a:prstGeom prst="rect">
            <a:avLst/>
          </a:prstGeom>
          <a:noFill/>
          <a:ln w="9360">
            <a:noFill/>
          </a:ln>
        </p:spPr>
        <p:style>
          <a:lnRef idx="0"/>
          <a:fillRef idx="0"/>
          <a:effectRef idx="0"/>
          <a:fontRef idx="minor"/>
        </p:style>
        <p:txBody>
          <a:bodyPr lIns="90000" rIns="90000" tIns="45000" bIns="45000"/>
          <a:p>
            <a:pPr>
              <a:lnSpc>
                <a:spcPct val="100000"/>
              </a:lnSpc>
            </a:pPr>
            <a:fld id="{1EA1865D-0428-4032-8104-CE921FCB49B0}" type="slidenum">
              <a:rPr b="0" lang="en-IN" sz="1800" spc="-1" strike="noStrike">
                <a:solidFill>
                  <a:srgbClr val="000000"/>
                </a:solidFill>
                <a:latin typeface="Gill Sans MT"/>
              </a:rPr>
              <a:t>1</a:t>
            </a:fld>
            <a:endParaRPr b="0" lang="en-IN" sz="1800" spc="-1" strike="noStrike">
              <a:latin typeface="Arial"/>
            </a:endParaRPr>
          </a:p>
        </p:txBody>
      </p:sp>
    </p:spTree>
  </p:cSld>
  <p:transition spd="slow">
    <p:fade/>
  </p:transition>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2" presetSubtype="4">
                                  <p:stCondLst>
                                    <p:cond delay="0"/>
                                  </p:stCondLst>
                                  <p:childTnLst>
                                    <p:set>
                                      <p:cBhvr>
                                        <p:cTn id="8" dur="1" fill="hold">
                                          <p:stCondLst>
                                            <p:cond delay="0"/>
                                          </p:stCondLst>
                                        </p:cTn>
                                        <p:tgtEl>
                                          <p:spTgt spid="215">
                                            <p:txEl>
                                              <p:pRg st="1" end="1"/>
                                            </p:txEl>
                                          </p:spTgt>
                                        </p:tgtEl>
                                        <p:attrNameLst>
                                          <p:attrName>style.visibility</p:attrName>
                                        </p:attrNameLst>
                                      </p:cBhvr>
                                      <p:to>
                                        <p:strVal val="visible"/>
                                      </p:to>
                                    </p:set>
                                    <p:anim calcmode="lin" valueType="num">
                                      <p:cBhvr additive="repl">
                                        <p:cTn id="9" dur="500" fill="hold"/>
                                        <p:tgtEl>
                                          <p:spTgt spid="215">
                                            <p:txEl>
                                              <p:pRg st="1" end="1"/>
                                            </p:txEl>
                                          </p:spTgt>
                                        </p:tgtEl>
                                        <p:attrNameLst>
                                          <p:attrName>ppt_x</p:attrName>
                                        </p:attrNameLst>
                                      </p:cBhvr>
                                      <p:tavLst>
                                        <p:tav tm="100000">
                                          <p:val>
                                            <p:strVal val="#ppt_x"/>
                                          </p:val>
                                        </p:tav>
                                        <p:tav tm="100000">
                                          <p:val>
                                            <p:strVal val="#ppt_x"/>
                                          </p:val>
                                        </p:tav>
                                      </p:tavLst>
                                    </p:anim>
                                    <p:anim calcmode="lin" valueType="num">
                                      <p:cBhvr additive="repl">
                                        <p:cTn id="10" dur="500" fill="hold"/>
                                        <p:tgtEl>
                                          <p:spTgt spid="215">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2" presetSubtype="4">
                                  <p:stCondLst>
                                    <p:cond delay="0"/>
                                  </p:stCondLst>
                                  <p:childTnLst>
                                    <p:set>
                                      <p:cBhvr>
                                        <p:cTn id="14" dur="1" fill="hold">
                                          <p:stCondLst>
                                            <p:cond delay="0"/>
                                          </p:stCondLst>
                                        </p:cTn>
                                        <p:tgtEl>
                                          <p:spTgt spid="215">
                                            <p:txEl>
                                              <p:pRg st="2" end="2"/>
                                            </p:txEl>
                                          </p:spTgt>
                                        </p:tgtEl>
                                        <p:attrNameLst>
                                          <p:attrName>style.visibility</p:attrName>
                                        </p:attrNameLst>
                                      </p:cBhvr>
                                      <p:to>
                                        <p:strVal val="visible"/>
                                      </p:to>
                                    </p:set>
                                    <p:anim calcmode="lin" valueType="num">
                                      <p:cBhvr additive="repl">
                                        <p:cTn id="15" dur="500" fill="hold"/>
                                        <p:tgtEl>
                                          <p:spTgt spid="215">
                                            <p:txEl>
                                              <p:pRg st="2" end="2"/>
                                            </p:txEl>
                                          </p:spTgt>
                                        </p:tgtEl>
                                        <p:attrNameLst>
                                          <p:attrName>ppt_x</p:attrName>
                                        </p:attrNameLst>
                                      </p:cBhvr>
                                      <p:tavLst>
                                        <p:tav tm="100000">
                                          <p:val>
                                            <p:strVal val="#ppt_x"/>
                                          </p:val>
                                        </p:tav>
                                        <p:tav tm="100000">
                                          <p:val>
                                            <p:strVal val="#ppt_x"/>
                                          </p:val>
                                        </p:tav>
                                      </p:tavLst>
                                    </p:anim>
                                    <p:anim calcmode="lin" valueType="num">
                                      <p:cBhvr additive="repl">
                                        <p:cTn id="16" dur="500" fill="hold"/>
                                        <p:tgtEl>
                                          <p:spTgt spid="215">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2" presetSubtype="4">
                                  <p:stCondLst>
                                    <p:cond delay="0"/>
                                  </p:stCondLst>
                                  <p:childTnLst>
                                    <p:set>
                                      <p:cBhvr>
                                        <p:cTn id="20" dur="1" fill="hold">
                                          <p:stCondLst>
                                            <p:cond delay="0"/>
                                          </p:stCondLst>
                                        </p:cTn>
                                        <p:tgtEl>
                                          <p:spTgt spid="215">
                                            <p:txEl>
                                              <p:pRg st="3" end="3"/>
                                            </p:txEl>
                                          </p:spTgt>
                                        </p:tgtEl>
                                        <p:attrNameLst>
                                          <p:attrName>style.visibility</p:attrName>
                                        </p:attrNameLst>
                                      </p:cBhvr>
                                      <p:to>
                                        <p:strVal val="visible"/>
                                      </p:to>
                                    </p:set>
                                    <p:anim calcmode="lin" valueType="num">
                                      <p:cBhvr additive="repl">
                                        <p:cTn id="21" dur="500" fill="hold"/>
                                        <p:tgtEl>
                                          <p:spTgt spid="215">
                                            <p:txEl>
                                              <p:pRg st="3" end="3"/>
                                            </p:txEl>
                                          </p:spTgt>
                                        </p:tgtEl>
                                        <p:attrNameLst>
                                          <p:attrName>ppt_x</p:attrName>
                                        </p:attrNameLst>
                                      </p:cBhvr>
                                      <p:tavLst>
                                        <p:tav tm="100000">
                                          <p:val>
                                            <p:strVal val="#ppt_x"/>
                                          </p:val>
                                        </p:tav>
                                        <p:tav tm="100000">
                                          <p:val>
                                            <p:strVal val="#ppt_x"/>
                                          </p:val>
                                        </p:tav>
                                      </p:tavLst>
                                    </p:anim>
                                    <p:anim calcmode="lin" valueType="num">
                                      <p:cBhvr additive="repl">
                                        <p:cTn id="22" dur="500" fill="hold"/>
                                        <p:tgtEl>
                                          <p:spTgt spid="215">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 presetSubtype="4">
                                  <p:stCondLst>
                                    <p:cond delay="0"/>
                                  </p:stCondLst>
                                  <p:childTnLst>
                                    <p:set>
                                      <p:cBhvr>
                                        <p:cTn id="26" dur="1" fill="hold">
                                          <p:stCondLst>
                                            <p:cond delay="0"/>
                                          </p:stCondLst>
                                        </p:cTn>
                                        <p:tgtEl>
                                          <p:spTgt spid="215">
                                            <p:txEl>
                                              <p:pRg st="4" end="4"/>
                                            </p:txEl>
                                          </p:spTgt>
                                        </p:tgtEl>
                                        <p:attrNameLst>
                                          <p:attrName>style.visibility</p:attrName>
                                        </p:attrNameLst>
                                      </p:cBhvr>
                                      <p:to>
                                        <p:strVal val="visible"/>
                                      </p:to>
                                    </p:set>
                                    <p:anim calcmode="lin" valueType="num">
                                      <p:cBhvr additive="repl">
                                        <p:cTn id="27" dur="500" fill="hold"/>
                                        <p:tgtEl>
                                          <p:spTgt spid="215">
                                            <p:txEl>
                                              <p:pRg st="4" end="4"/>
                                            </p:txEl>
                                          </p:spTgt>
                                        </p:tgtEl>
                                        <p:attrNameLst>
                                          <p:attrName>ppt_x</p:attrName>
                                        </p:attrNameLst>
                                      </p:cBhvr>
                                      <p:tavLst>
                                        <p:tav tm="100000">
                                          <p:val>
                                            <p:strVal val="#ppt_x"/>
                                          </p:val>
                                        </p:tav>
                                        <p:tav tm="100000">
                                          <p:val>
                                            <p:strVal val="#ppt_x"/>
                                          </p:val>
                                        </p:tav>
                                      </p:tavLst>
                                    </p:anim>
                                    <p:anim calcmode="lin" valueType="num">
                                      <p:cBhvr additive="repl">
                                        <p:cTn id="28" dur="500" fill="hold"/>
                                        <p:tgtEl>
                                          <p:spTgt spid="215">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 presetSubtype="4">
                                  <p:stCondLst>
                                    <p:cond delay="0"/>
                                  </p:stCondLst>
                                  <p:childTnLst>
                                    <p:set>
                                      <p:cBhvr>
                                        <p:cTn id="32" dur="1" fill="hold">
                                          <p:stCondLst>
                                            <p:cond delay="0"/>
                                          </p:stCondLst>
                                        </p:cTn>
                                        <p:tgtEl>
                                          <p:spTgt spid="215">
                                            <p:txEl>
                                              <p:pRg st="5" end="5"/>
                                            </p:txEl>
                                          </p:spTgt>
                                        </p:tgtEl>
                                        <p:attrNameLst>
                                          <p:attrName>style.visibility</p:attrName>
                                        </p:attrNameLst>
                                      </p:cBhvr>
                                      <p:to>
                                        <p:strVal val="visible"/>
                                      </p:to>
                                    </p:set>
                                    <p:anim calcmode="lin" valueType="num">
                                      <p:cBhvr additive="repl">
                                        <p:cTn id="33" dur="500" fill="hold"/>
                                        <p:tgtEl>
                                          <p:spTgt spid="215">
                                            <p:txEl>
                                              <p:pRg st="5" end="5"/>
                                            </p:txEl>
                                          </p:spTgt>
                                        </p:tgtEl>
                                        <p:attrNameLst>
                                          <p:attrName>ppt_x</p:attrName>
                                        </p:attrNameLst>
                                      </p:cBhvr>
                                      <p:tavLst>
                                        <p:tav tm="100000">
                                          <p:val>
                                            <p:strVal val="#ppt_x"/>
                                          </p:val>
                                        </p:tav>
                                        <p:tav tm="100000">
                                          <p:val>
                                            <p:strVal val="#ppt_x"/>
                                          </p:val>
                                        </p:tav>
                                      </p:tavLst>
                                    </p:anim>
                                    <p:anim calcmode="lin" valueType="num">
                                      <p:cBhvr additive="repl">
                                        <p:cTn id="34" dur="500" fill="hold"/>
                                        <p:tgtEl>
                                          <p:spTgt spid="215">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4">
                                  <p:stCondLst>
                                    <p:cond delay="0"/>
                                  </p:stCondLst>
                                  <p:childTnLst>
                                    <p:set>
                                      <p:cBhvr>
                                        <p:cTn id="38" dur="1" fill="hold">
                                          <p:stCondLst>
                                            <p:cond delay="0"/>
                                          </p:stCondLst>
                                        </p:cTn>
                                        <p:tgtEl>
                                          <p:spTgt spid="215">
                                            <p:txEl>
                                              <p:pRg st="6" end="6"/>
                                            </p:txEl>
                                          </p:spTgt>
                                        </p:tgtEl>
                                        <p:attrNameLst>
                                          <p:attrName>style.visibility</p:attrName>
                                        </p:attrNameLst>
                                      </p:cBhvr>
                                      <p:to>
                                        <p:strVal val="visible"/>
                                      </p:to>
                                    </p:set>
                                    <p:anim calcmode="lin" valueType="num">
                                      <p:cBhvr additive="repl">
                                        <p:cTn id="39" dur="500" fill="hold"/>
                                        <p:tgtEl>
                                          <p:spTgt spid="215">
                                            <p:txEl>
                                              <p:pRg st="6" end="6"/>
                                            </p:txEl>
                                          </p:spTgt>
                                        </p:tgtEl>
                                        <p:attrNameLst>
                                          <p:attrName>ppt_x</p:attrName>
                                        </p:attrNameLst>
                                      </p:cBhvr>
                                      <p:tavLst>
                                        <p:tav tm="100000">
                                          <p:val>
                                            <p:strVal val="#ppt_x"/>
                                          </p:val>
                                        </p:tav>
                                        <p:tav tm="100000">
                                          <p:val>
                                            <p:strVal val="#ppt_x"/>
                                          </p:val>
                                        </p:tav>
                                      </p:tavLst>
                                    </p:anim>
                                    <p:anim calcmode="lin" valueType="num">
                                      <p:cBhvr additive="repl">
                                        <p:cTn id="40" dur="500" fill="hold"/>
                                        <p:tgtEl>
                                          <p:spTgt spid="215">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2" presetSubtype="4">
                                  <p:stCondLst>
                                    <p:cond delay="0"/>
                                  </p:stCondLst>
                                  <p:childTnLst>
                                    <p:set>
                                      <p:cBhvr>
                                        <p:cTn id="44" dur="1" fill="hold">
                                          <p:stCondLst>
                                            <p:cond delay="0"/>
                                          </p:stCondLst>
                                        </p:cTn>
                                        <p:tgtEl>
                                          <p:spTgt spid="215">
                                            <p:txEl>
                                              <p:pRg st="7" end="7"/>
                                            </p:txEl>
                                          </p:spTgt>
                                        </p:tgtEl>
                                        <p:attrNameLst>
                                          <p:attrName>style.visibility</p:attrName>
                                        </p:attrNameLst>
                                      </p:cBhvr>
                                      <p:to>
                                        <p:strVal val="visible"/>
                                      </p:to>
                                    </p:set>
                                    <p:anim calcmode="lin" valueType="num">
                                      <p:cBhvr additive="repl">
                                        <p:cTn id="45" dur="500" fill="hold"/>
                                        <p:tgtEl>
                                          <p:spTgt spid="215">
                                            <p:txEl>
                                              <p:pRg st="7" end="7"/>
                                            </p:txEl>
                                          </p:spTgt>
                                        </p:tgtEl>
                                        <p:attrNameLst>
                                          <p:attrName>ppt_x</p:attrName>
                                        </p:attrNameLst>
                                      </p:cBhvr>
                                      <p:tavLst>
                                        <p:tav tm="100000">
                                          <p:val>
                                            <p:strVal val="#ppt_x"/>
                                          </p:val>
                                        </p:tav>
                                        <p:tav tm="100000">
                                          <p:val>
                                            <p:strVal val="#ppt_x"/>
                                          </p:val>
                                        </p:tav>
                                      </p:tavLst>
                                    </p:anim>
                                    <p:anim calcmode="lin" valueType="num">
                                      <p:cBhvr additive="repl">
                                        <p:cTn id="46" dur="500" fill="hold"/>
                                        <p:tgtEl>
                                          <p:spTgt spid="215">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457200" y="274680"/>
            <a:ext cx="8472240" cy="93960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1" lang="en-US" sz="4400" spc="-1" strike="noStrike">
                <a:solidFill>
                  <a:srgbClr val="000000"/>
                </a:solidFill>
                <a:latin typeface="Calibri"/>
              </a:rPr>
              <a:t>Components of System Software:</a:t>
            </a:r>
            <a:endParaRPr b="0" lang="en-US" sz="4400" spc="-1" strike="noStrike">
              <a:solidFill>
                <a:srgbClr val="000000"/>
              </a:solidFill>
              <a:latin typeface="Calibri"/>
            </a:endParaRPr>
          </a:p>
        </p:txBody>
      </p:sp>
      <p:sp>
        <p:nvSpPr>
          <p:cNvPr id="289" name="TextShape 2"/>
          <p:cNvSpPr txBox="1"/>
          <p:nvPr/>
        </p:nvSpPr>
        <p:spPr>
          <a:xfrm>
            <a:off x="285840" y="1571760"/>
            <a:ext cx="8643600" cy="5143320"/>
          </a:xfrm>
          <a:prstGeom prst="rect">
            <a:avLst/>
          </a:prstGeom>
          <a:gradFill rotWithShape="0">
            <a:gsLst>
              <a:gs pos="0">
                <a:srgbClr val="bfecff"/>
              </a:gs>
              <a:gs pos="100000">
                <a:srgbClr val="e6f7ff"/>
              </a:gs>
            </a:gsLst>
            <a:lin ang="16200000"/>
          </a:gradFill>
          <a:ln w="9360">
            <a:solidFill>
              <a:srgbClr val="46aac4"/>
            </a:solidFill>
            <a:round/>
          </a:ln>
        </p:spPr>
        <p:txBody>
          <a:bodyPr/>
          <a:p>
            <a:pPr marL="343080" indent="-342720">
              <a:lnSpc>
                <a:spcPct val="100000"/>
              </a:lnSpc>
              <a:spcBef>
                <a:spcPts val="561"/>
              </a:spcBef>
            </a:pPr>
            <a:r>
              <a:rPr b="1" lang="en-US" sz="2800" spc="-1" strike="noStrike">
                <a:solidFill>
                  <a:srgbClr val="000000"/>
                </a:solidFill>
                <a:latin typeface="Calibri"/>
              </a:rPr>
              <a:t>Pre-processor (hello.c  -&gt; hello.i)</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Calibri"/>
              </a:rPr>
              <a:t>–</a:t>
            </a:r>
            <a:r>
              <a:rPr b="0" lang="en-US" sz="2800" spc="-1" strike="noStrike">
                <a:solidFill>
                  <a:srgbClr val="000000"/>
                </a:solidFill>
                <a:latin typeface="Calibri"/>
              </a:rPr>
              <a:t>Includes the Headers</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Calibri"/>
              </a:rPr>
              <a:t>–</a:t>
            </a:r>
            <a:r>
              <a:rPr b="0" lang="en-US" sz="2800" spc="-1" strike="noStrike">
                <a:solidFill>
                  <a:srgbClr val="000000"/>
                </a:solidFill>
                <a:latin typeface="Calibri"/>
              </a:rPr>
              <a:t>Expand the macros</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Calibri"/>
              </a:rPr>
              <a:t>–</a:t>
            </a:r>
            <a:r>
              <a:rPr b="0" lang="en-US" sz="2800" spc="-1" strike="noStrike">
                <a:solidFill>
                  <a:srgbClr val="000000"/>
                </a:solidFill>
                <a:latin typeface="Calibri"/>
              </a:rPr>
              <a:t>Augmentation</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ff0000"/>
                </a:solidFill>
                <a:latin typeface="Calibri"/>
              </a:rPr>
              <a:t>#define identifier replacement</a:t>
            </a:r>
            <a:endParaRPr b="0" lang="en-US" sz="2800" spc="-1" strike="noStrike">
              <a:solidFill>
                <a:srgbClr val="000000"/>
              </a:solidFill>
              <a:latin typeface="Calibri"/>
            </a:endParaRPr>
          </a:p>
          <a:p>
            <a:pPr marL="343080" indent="-342720">
              <a:lnSpc>
                <a:spcPct val="100000"/>
              </a:lnSpc>
              <a:spcBef>
                <a:spcPts val="799"/>
              </a:spcBef>
            </a:pPr>
            <a:r>
              <a:rPr b="0" lang="en-US" sz="4000" spc="-1" strike="noStrike">
                <a:solidFill>
                  <a:srgbClr val="000000"/>
                </a:solidFill>
                <a:latin typeface="Calibri"/>
              </a:rPr>
              <a:t>e.g.  </a:t>
            </a:r>
            <a:r>
              <a:rPr b="0" lang="en-US" sz="2800" spc="-1" strike="noStrike">
                <a:solidFill>
                  <a:srgbClr val="000000"/>
                </a:solidFill>
                <a:latin typeface="Calibri"/>
              </a:rPr>
              <a:t>#define TABLE_SIZE 100</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int table1[TABLE_SIZE]; </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int table2[TABLE_SIZE]; </a:t>
            </a:r>
            <a:endParaRPr b="0" lang="en-US" sz="2800" spc="-1" strike="noStrike">
              <a:solidFill>
                <a:srgbClr val="000000"/>
              </a:solidFill>
              <a:latin typeface="Calibri"/>
            </a:endParaRPr>
          </a:p>
          <a:p>
            <a:pPr marL="343080" indent="-342720">
              <a:lnSpc>
                <a:spcPct val="100000"/>
              </a:lnSpc>
              <a:spcBef>
                <a:spcPts val="400"/>
              </a:spcBef>
              <a:buClr>
                <a:srgbClr val="000000"/>
              </a:buClr>
              <a:buFont typeface="Arial"/>
              <a:buChar char="•"/>
            </a:pPr>
            <a:r>
              <a:rPr b="1" lang="en-US" sz="2000" spc="-1" strike="noStrike">
                <a:solidFill>
                  <a:srgbClr val="000000"/>
                </a:solidFill>
                <a:latin typeface="Calibri"/>
              </a:rPr>
              <a:t>Conditional inclusions (#ifdef, #ifndef, #if, #endif, #else and #elif)</a:t>
            </a:r>
            <a:endParaRPr b="0" lang="en-US" sz="2000" spc="-1" strike="noStrike">
              <a:solidFill>
                <a:srgbClr val="000000"/>
              </a:solidFill>
              <a:latin typeface="Calibri"/>
            </a:endParaRPr>
          </a:p>
        </p:txBody>
      </p:sp>
    </p:spTree>
  </p:cSld>
  <p:timing>
    <p:tnLst>
      <p:par>
        <p:cTn id="474" dur="indefinite" restart="never" nodeType="tmRoot">
          <p:childTnLst>
            <p:seq>
              <p:cTn id="475" dur="indefinite" nodeType="mainSeq">
                <p:childTnLst>
                  <p:par>
                    <p:cTn id="476" fill="hold">
                      <p:stCondLst>
                        <p:cond delay="indefinite"/>
                      </p:stCondLst>
                      <p:childTnLst>
                        <p:par>
                          <p:cTn id="477" fill="hold">
                            <p:stCondLst>
                              <p:cond delay="0"/>
                            </p:stCondLst>
                            <p:childTnLst>
                              <p:par>
                                <p:cTn id="478" nodeType="clickEffect" fill="hold" presetClass="entr" presetID="24">
                                  <p:stCondLst>
                                    <p:cond delay="0"/>
                                  </p:stCondLst>
                                  <p:childTnLst>
                                    <p:set>
                                      <p:cBhvr>
                                        <p:cTn id="479" dur="1" fill="hold">
                                          <p:stCondLst>
                                            <p:cond delay="0"/>
                                          </p:stCondLst>
                                        </p:cTn>
                                        <p:tgtEl>
                                          <p:spTgt spid="289">
                                            <p:txEl>
                                              <p:pRg st="0" end="0"/>
                                            </p:txEl>
                                          </p:spTgt>
                                        </p:tgtEl>
                                        <p:attrNameLst>
                                          <p:attrName>style.visibility</p:attrName>
                                        </p:attrNameLst>
                                      </p:cBhvr>
                                      <p:to>
                                        <p:strVal val="visible"/>
                                      </p:to>
                                    </p:set>
                                    <p:anim calcmode="lin" valueType="str">
                                      <p:cBhvr additive="repl">
                                        <p:cTn id="480" dur="1" fill="hold"/>
                                        <p:tgtEl>
                                          <p:spTgt spid="289">
                                            <p:txEl>
                                              <p:pRg st="0" end="0"/>
                                            </p:txEl>
                                          </p:spTgt>
                                        </p:tgtEl>
                                      </p:cBhvr>
                                    </p:anim>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24">
                                  <p:stCondLst>
                                    <p:cond delay="0"/>
                                  </p:stCondLst>
                                  <p:childTnLst>
                                    <p:set>
                                      <p:cBhvr>
                                        <p:cTn id="484" dur="1" fill="hold">
                                          <p:stCondLst>
                                            <p:cond delay="0"/>
                                          </p:stCondLst>
                                        </p:cTn>
                                        <p:tgtEl>
                                          <p:spTgt spid="289">
                                            <p:txEl>
                                              <p:pRg st="1" end="1"/>
                                            </p:txEl>
                                          </p:spTgt>
                                        </p:tgtEl>
                                        <p:attrNameLst>
                                          <p:attrName>style.visibility</p:attrName>
                                        </p:attrNameLst>
                                      </p:cBhvr>
                                      <p:to>
                                        <p:strVal val="visible"/>
                                      </p:to>
                                    </p:set>
                                    <p:anim calcmode="lin" valueType="str">
                                      <p:cBhvr additive="repl">
                                        <p:cTn id="485" dur="1" fill="hold"/>
                                        <p:tgtEl>
                                          <p:spTgt spid="289">
                                            <p:txEl>
                                              <p:pRg st="1" end="1"/>
                                            </p:txEl>
                                          </p:spTgt>
                                        </p:tgtEl>
                                      </p:cBhvr>
                                    </p:anim>
                                  </p:childTnLst>
                                </p:cTn>
                              </p:par>
                            </p:childTnLst>
                          </p:cTn>
                        </p:par>
                      </p:childTnLst>
                    </p:cTn>
                  </p:par>
                  <p:par>
                    <p:cTn id="486" fill="hold">
                      <p:stCondLst>
                        <p:cond delay="indefinite"/>
                      </p:stCondLst>
                      <p:childTnLst>
                        <p:par>
                          <p:cTn id="487" fill="hold">
                            <p:stCondLst>
                              <p:cond delay="0"/>
                            </p:stCondLst>
                            <p:childTnLst>
                              <p:par>
                                <p:cTn id="488" nodeType="clickEffect" fill="hold" presetClass="entr" presetID="24">
                                  <p:stCondLst>
                                    <p:cond delay="0"/>
                                  </p:stCondLst>
                                  <p:childTnLst>
                                    <p:set>
                                      <p:cBhvr>
                                        <p:cTn id="489" dur="1" fill="hold">
                                          <p:stCondLst>
                                            <p:cond delay="0"/>
                                          </p:stCondLst>
                                        </p:cTn>
                                        <p:tgtEl>
                                          <p:spTgt spid="289">
                                            <p:txEl>
                                              <p:pRg st="2" end="2"/>
                                            </p:txEl>
                                          </p:spTgt>
                                        </p:tgtEl>
                                        <p:attrNameLst>
                                          <p:attrName>style.visibility</p:attrName>
                                        </p:attrNameLst>
                                      </p:cBhvr>
                                      <p:to>
                                        <p:strVal val="visible"/>
                                      </p:to>
                                    </p:set>
                                    <p:anim calcmode="lin" valueType="str">
                                      <p:cBhvr additive="repl">
                                        <p:cTn id="490" dur="1" fill="hold"/>
                                        <p:tgtEl>
                                          <p:spTgt spid="289">
                                            <p:txEl>
                                              <p:pRg st="2" end="2"/>
                                            </p:txEl>
                                          </p:spTgt>
                                        </p:tgtEl>
                                      </p:cBhvr>
                                    </p:anim>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24">
                                  <p:stCondLst>
                                    <p:cond delay="0"/>
                                  </p:stCondLst>
                                  <p:childTnLst>
                                    <p:set>
                                      <p:cBhvr>
                                        <p:cTn id="494" dur="1" fill="hold">
                                          <p:stCondLst>
                                            <p:cond delay="0"/>
                                          </p:stCondLst>
                                        </p:cTn>
                                        <p:tgtEl>
                                          <p:spTgt spid="289">
                                            <p:txEl>
                                              <p:pRg st="3" end="3"/>
                                            </p:txEl>
                                          </p:spTgt>
                                        </p:tgtEl>
                                        <p:attrNameLst>
                                          <p:attrName>style.visibility</p:attrName>
                                        </p:attrNameLst>
                                      </p:cBhvr>
                                      <p:to>
                                        <p:strVal val="visible"/>
                                      </p:to>
                                    </p:set>
                                    <p:anim calcmode="lin" valueType="str">
                                      <p:cBhvr additive="repl">
                                        <p:cTn id="495" dur="1" fill="hold"/>
                                        <p:tgtEl>
                                          <p:spTgt spid="289">
                                            <p:txEl>
                                              <p:pRg st="3" end="3"/>
                                            </p:txEl>
                                          </p:spTgt>
                                        </p:tgtEl>
                                      </p:cBhvr>
                                    </p:anim>
                                  </p:childTnLst>
                                </p:cTn>
                              </p:par>
                            </p:childTnLst>
                          </p:cTn>
                        </p:par>
                      </p:childTnLst>
                    </p:cTn>
                  </p:par>
                  <p:par>
                    <p:cTn id="496" fill="hold">
                      <p:stCondLst>
                        <p:cond delay="indefinite"/>
                      </p:stCondLst>
                      <p:childTnLst>
                        <p:par>
                          <p:cTn id="497" fill="hold">
                            <p:stCondLst>
                              <p:cond delay="0"/>
                            </p:stCondLst>
                            <p:childTnLst>
                              <p:par>
                                <p:cTn id="498" nodeType="clickEffect" fill="hold" presetClass="entr" presetID="24">
                                  <p:stCondLst>
                                    <p:cond delay="0"/>
                                  </p:stCondLst>
                                  <p:childTnLst>
                                    <p:set>
                                      <p:cBhvr>
                                        <p:cTn id="499" dur="1" fill="hold">
                                          <p:stCondLst>
                                            <p:cond delay="0"/>
                                          </p:stCondLst>
                                        </p:cTn>
                                        <p:tgtEl>
                                          <p:spTgt spid="289">
                                            <p:txEl>
                                              <p:pRg st="4" end="4"/>
                                            </p:txEl>
                                          </p:spTgt>
                                        </p:tgtEl>
                                        <p:attrNameLst>
                                          <p:attrName>style.visibility</p:attrName>
                                        </p:attrNameLst>
                                      </p:cBhvr>
                                      <p:to>
                                        <p:strVal val="visible"/>
                                      </p:to>
                                    </p:set>
                                    <p:anim calcmode="lin" valueType="str">
                                      <p:cBhvr additive="repl">
                                        <p:cTn id="500" dur="1" fill="hold"/>
                                        <p:tgtEl>
                                          <p:spTgt spid="289">
                                            <p:txEl>
                                              <p:pRg st="4" end="4"/>
                                            </p:txEl>
                                          </p:spTgt>
                                        </p:tgtEl>
                                      </p:cBhvr>
                                    </p:anim>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24">
                                  <p:stCondLst>
                                    <p:cond delay="0"/>
                                  </p:stCondLst>
                                  <p:childTnLst>
                                    <p:set>
                                      <p:cBhvr>
                                        <p:cTn id="504" dur="1" fill="hold">
                                          <p:stCondLst>
                                            <p:cond delay="0"/>
                                          </p:stCondLst>
                                        </p:cTn>
                                        <p:tgtEl>
                                          <p:spTgt spid="289">
                                            <p:txEl>
                                              <p:pRg st="5" end="5"/>
                                            </p:txEl>
                                          </p:spTgt>
                                        </p:tgtEl>
                                        <p:attrNameLst>
                                          <p:attrName>style.visibility</p:attrName>
                                        </p:attrNameLst>
                                      </p:cBhvr>
                                      <p:to>
                                        <p:strVal val="visible"/>
                                      </p:to>
                                    </p:set>
                                    <p:anim calcmode="lin" valueType="str">
                                      <p:cBhvr additive="repl">
                                        <p:cTn id="505" dur="1" fill="hold"/>
                                        <p:tgtEl>
                                          <p:spTgt spid="289">
                                            <p:txEl>
                                              <p:pRg st="5" end="5"/>
                                            </p:txEl>
                                          </p:spTgt>
                                        </p:tgtEl>
                                      </p:cBhvr>
                                    </p:anim>
                                  </p:childTnLst>
                                </p:cTn>
                              </p:par>
                            </p:childTnLst>
                          </p:cTn>
                        </p:par>
                      </p:childTnLst>
                    </p:cTn>
                  </p:par>
                  <p:par>
                    <p:cTn id="506" fill="hold">
                      <p:stCondLst>
                        <p:cond delay="indefinite"/>
                      </p:stCondLst>
                      <p:childTnLst>
                        <p:par>
                          <p:cTn id="507" fill="hold">
                            <p:stCondLst>
                              <p:cond delay="0"/>
                            </p:stCondLst>
                            <p:childTnLst>
                              <p:par>
                                <p:cTn id="508" nodeType="clickEffect" fill="hold" presetClass="entr" presetID="24">
                                  <p:stCondLst>
                                    <p:cond delay="0"/>
                                  </p:stCondLst>
                                  <p:childTnLst>
                                    <p:set>
                                      <p:cBhvr>
                                        <p:cTn id="509" dur="1" fill="hold">
                                          <p:stCondLst>
                                            <p:cond delay="0"/>
                                          </p:stCondLst>
                                        </p:cTn>
                                        <p:tgtEl>
                                          <p:spTgt spid="289">
                                            <p:txEl>
                                              <p:pRg st="6" end="6"/>
                                            </p:txEl>
                                          </p:spTgt>
                                        </p:tgtEl>
                                        <p:attrNameLst>
                                          <p:attrName>style.visibility</p:attrName>
                                        </p:attrNameLst>
                                      </p:cBhvr>
                                      <p:to>
                                        <p:strVal val="visible"/>
                                      </p:to>
                                    </p:set>
                                    <p:anim calcmode="lin" valueType="str">
                                      <p:cBhvr additive="repl">
                                        <p:cTn id="510" dur="1" fill="hold"/>
                                        <p:tgtEl>
                                          <p:spTgt spid="289">
                                            <p:txEl>
                                              <p:pRg st="6" end="6"/>
                                            </p:txEl>
                                          </p:spTgt>
                                        </p:tgtEl>
                                      </p:cBhvr>
                                    </p:anim>
                                  </p:childTnLst>
                                </p:cTn>
                              </p:par>
                            </p:childTnLst>
                          </p:cTn>
                        </p:par>
                      </p:childTnLst>
                    </p:cTn>
                  </p:par>
                  <p:par>
                    <p:cTn id="511" fill="hold">
                      <p:stCondLst>
                        <p:cond delay="indefinite"/>
                      </p:stCondLst>
                      <p:childTnLst>
                        <p:par>
                          <p:cTn id="512" fill="hold">
                            <p:stCondLst>
                              <p:cond delay="0"/>
                            </p:stCondLst>
                            <p:childTnLst>
                              <p:par>
                                <p:cTn id="513" nodeType="clickEffect" fill="hold" presetClass="entr" presetID="24">
                                  <p:stCondLst>
                                    <p:cond delay="0"/>
                                  </p:stCondLst>
                                  <p:childTnLst>
                                    <p:set>
                                      <p:cBhvr>
                                        <p:cTn id="514" dur="1" fill="hold">
                                          <p:stCondLst>
                                            <p:cond delay="0"/>
                                          </p:stCondLst>
                                        </p:cTn>
                                        <p:tgtEl>
                                          <p:spTgt spid="289">
                                            <p:txEl>
                                              <p:pRg st="7" end="7"/>
                                            </p:txEl>
                                          </p:spTgt>
                                        </p:tgtEl>
                                        <p:attrNameLst>
                                          <p:attrName>style.visibility</p:attrName>
                                        </p:attrNameLst>
                                      </p:cBhvr>
                                      <p:to>
                                        <p:strVal val="visible"/>
                                      </p:to>
                                    </p:set>
                                    <p:anim calcmode="lin" valueType="str">
                                      <p:cBhvr additive="repl">
                                        <p:cTn id="515" dur="1" fill="hold"/>
                                        <p:tgtEl>
                                          <p:spTgt spid="289">
                                            <p:txEl>
                                              <p:pRg st="7" end="7"/>
                                            </p:txEl>
                                          </p:spTgt>
                                        </p:tgtEl>
                                      </p:cBhvr>
                                    </p:anim>
                                  </p:childTnLst>
                                </p:cTn>
                              </p:par>
                            </p:childTnLst>
                          </p:cTn>
                        </p:par>
                      </p:childTnLst>
                    </p:cTn>
                  </p:par>
                  <p:par>
                    <p:cTn id="516" fill="hold">
                      <p:stCondLst>
                        <p:cond delay="indefinite"/>
                      </p:stCondLst>
                      <p:childTnLst>
                        <p:par>
                          <p:cTn id="517" fill="hold">
                            <p:stCondLst>
                              <p:cond delay="0"/>
                            </p:stCondLst>
                            <p:childTnLst>
                              <p:par>
                                <p:cTn id="518" nodeType="clickEffect" fill="hold" presetClass="entr" presetID="24">
                                  <p:stCondLst>
                                    <p:cond delay="0"/>
                                  </p:stCondLst>
                                  <p:childTnLst>
                                    <p:set>
                                      <p:cBhvr>
                                        <p:cTn id="519" dur="1" fill="hold">
                                          <p:stCondLst>
                                            <p:cond delay="0"/>
                                          </p:stCondLst>
                                        </p:cTn>
                                        <p:tgtEl>
                                          <p:spTgt spid="289">
                                            <p:txEl>
                                              <p:pRg st="8" end="8"/>
                                            </p:txEl>
                                          </p:spTgt>
                                        </p:tgtEl>
                                        <p:attrNameLst>
                                          <p:attrName>style.visibility</p:attrName>
                                        </p:attrNameLst>
                                      </p:cBhvr>
                                      <p:to>
                                        <p:strVal val="visible"/>
                                      </p:to>
                                    </p:set>
                                    <p:anim calcmode="lin" valueType="str">
                                      <p:cBhvr additive="repl">
                                        <p:cTn id="520" dur="1" fill="hold"/>
                                        <p:tgtEl>
                                          <p:spTgt spid="289">
                                            <p:txEl>
                                              <p:pRg st="8" end="8"/>
                                            </p:txEl>
                                          </p:spTgt>
                                        </p:tgtEl>
                                      </p:cBhvr>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457200" y="274680"/>
            <a:ext cx="8229240" cy="79668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0" lang="en-US" sz="4400" spc="-1" strike="noStrike">
                <a:solidFill>
                  <a:srgbClr val="000000"/>
                </a:solidFill>
                <a:latin typeface="Calibri"/>
              </a:rPr>
              <a:t>Compiler</a:t>
            </a:r>
            <a:endParaRPr b="0" lang="en-US" sz="4400" spc="-1" strike="noStrike">
              <a:solidFill>
                <a:srgbClr val="000000"/>
              </a:solidFill>
              <a:latin typeface="Calibri"/>
            </a:endParaRPr>
          </a:p>
        </p:txBody>
      </p:sp>
      <p:sp>
        <p:nvSpPr>
          <p:cNvPr id="291" name="TextShape 2"/>
          <p:cNvSpPr txBox="1"/>
          <p:nvPr/>
        </p:nvSpPr>
        <p:spPr>
          <a:xfrm>
            <a:off x="457200" y="1285920"/>
            <a:ext cx="8229240" cy="483984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marL="343080" indent="-342720">
              <a:lnSpc>
                <a:spcPct val="100000"/>
              </a:lnSpc>
              <a:spcBef>
                <a:spcPts val="641"/>
              </a:spcBef>
            </a:pPr>
            <a:r>
              <a:rPr b="1" lang="en-US" sz="3200" spc="-1" strike="noStrike">
                <a:solidFill>
                  <a:srgbClr val="000000"/>
                </a:solidFill>
                <a:latin typeface="Calibri"/>
              </a:rPr>
              <a:t>Compilation(hello.i -&gt; hello.s)</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It is a program which translates a high level language program into a machine language program (</a:t>
            </a:r>
            <a:r>
              <a:rPr b="1" lang="en-US" sz="3200" spc="-1" strike="noStrike">
                <a:solidFill>
                  <a:srgbClr val="000000"/>
                </a:solidFill>
                <a:latin typeface="Calibri"/>
              </a:rPr>
              <a:t>optionally with relocation)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software program that converts source code that </a:t>
            </a:r>
            <a:r>
              <a:rPr b="0" lang="en-US" sz="3200" spc="-1" strike="noStrike">
                <a:solidFill>
                  <a:srgbClr val="000000"/>
                </a:solidFill>
                <a:latin typeface="Adobe Garamond Pro"/>
              </a:rPr>
              <a:t>written</a:t>
            </a:r>
            <a:r>
              <a:rPr b="0" lang="en-US" sz="3200" spc="-1" strike="noStrike">
                <a:solidFill>
                  <a:srgbClr val="000000"/>
                </a:solidFill>
                <a:latin typeface="Calibri"/>
              </a:rPr>
              <a:t> in high level programming language into low level language.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a:t>
            </a:r>
            <a:r>
              <a:rPr b="1" i="1" lang="en-US" sz="3200" spc="-1" strike="noStrike">
                <a:solidFill>
                  <a:srgbClr val="000000"/>
                </a:solidFill>
                <a:latin typeface="Calibri"/>
              </a:rPr>
              <a:t>Native-compiler</a:t>
            </a:r>
            <a:r>
              <a:rPr b="0" lang="en-US" sz="3200" spc="-1" strike="noStrike">
                <a:solidFill>
                  <a:srgbClr val="000000"/>
                </a:solidFill>
                <a:latin typeface="Calibri"/>
              </a:rPr>
              <a:t> runs on a computer platform and produces code for that same computer platform.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a:t>
            </a:r>
            <a:r>
              <a:rPr b="1" i="1" lang="en-US" sz="3200" spc="-1" strike="noStrike">
                <a:solidFill>
                  <a:srgbClr val="000000"/>
                </a:solidFill>
                <a:latin typeface="Calibri"/>
              </a:rPr>
              <a:t>Cross-compiler</a:t>
            </a:r>
            <a:r>
              <a:rPr b="0" lang="en-US" sz="3200" spc="-1" strike="noStrike">
                <a:solidFill>
                  <a:srgbClr val="000000"/>
                </a:solidFill>
                <a:latin typeface="Calibri"/>
              </a:rPr>
              <a:t> runs on one computer platform and produces code for </a:t>
            </a:r>
            <a:r>
              <a:rPr b="0" i="1" lang="en-US" sz="3200" spc="-1" strike="noStrike">
                <a:solidFill>
                  <a:srgbClr val="000000"/>
                </a:solidFill>
                <a:latin typeface="Calibri"/>
              </a:rPr>
              <a:t>another computer platform.</a:t>
            </a: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457200" y="274680"/>
            <a:ext cx="8229240" cy="796680"/>
          </a:xfrm>
          <a:prstGeom prst="rect">
            <a:avLst/>
          </a:prstGeom>
          <a:gradFill rotWithShape="0">
            <a:gsLst>
              <a:gs pos="0">
                <a:srgbClr val="ffded0"/>
              </a:gs>
              <a:gs pos="100000">
                <a:srgbClr val="fff1ec"/>
              </a:gs>
            </a:gsLst>
            <a:lin ang="16200000"/>
          </a:gradFill>
          <a:ln w="9360">
            <a:solidFill>
              <a:srgbClr val="f59240"/>
            </a:solidFill>
            <a:round/>
          </a:ln>
        </p:spPr>
        <p:txBody>
          <a:bodyPr anchor="ctr"/>
          <a:p>
            <a:pPr algn="ctr">
              <a:lnSpc>
                <a:spcPct val="100000"/>
              </a:lnSpc>
            </a:pPr>
            <a:r>
              <a:rPr b="0" lang="en-US" sz="4400" spc="-1" strike="noStrike">
                <a:solidFill>
                  <a:srgbClr val="000000"/>
                </a:solidFill>
                <a:latin typeface="Calibri"/>
              </a:rPr>
              <a:t>Assembler</a:t>
            </a:r>
            <a:endParaRPr b="0" lang="en-US" sz="4400" spc="-1" strike="noStrike">
              <a:solidFill>
                <a:srgbClr val="000000"/>
              </a:solidFill>
              <a:latin typeface="Calibri"/>
            </a:endParaRPr>
          </a:p>
        </p:txBody>
      </p:sp>
      <p:sp>
        <p:nvSpPr>
          <p:cNvPr id="293" name="TextShape 2"/>
          <p:cNvSpPr txBox="1"/>
          <p:nvPr/>
        </p:nvSpPr>
        <p:spPr>
          <a:xfrm>
            <a:off x="457200" y="1357200"/>
            <a:ext cx="8229240" cy="4768560"/>
          </a:xfrm>
          <a:prstGeom prst="rect">
            <a:avLst/>
          </a:prstGeom>
          <a:gradFill rotWithShape="0">
            <a:gsLst>
              <a:gs pos="0">
                <a:srgbClr val="bfd4fe"/>
              </a:gs>
              <a:gs pos="100000">
                <a:srgbClr val="e5efff"/>
              </a:gs>
            </a:gsLst>
            <a:lin ang="16200000"/>
          </a:gradFill>
          <a:ln w="9360">
            <a:solidFill>
              <a:srgbClr val="4a7ebb"/>
            </a:solidFill>
            <a:round/>
          </a:ln>
        </p:spPr>
        <p:txBody>
          <a:bodyPr>
            <a:normAutofit/>
          </a:bodyPr>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rPr>
              <a:t>Converts </a:t>
            </a:r>
            <a:r>
              <a:rPr b="1" lang="en-US" sz="2800" spc="-1" strike="noStrike">
                <a:solidFill>
                  <a:srgbClr val="ff0000"/>
                </a:solidFill>
                <a:latin typeface="Calibri"/>
              </a:rPr>
              <a:t>mnemonic  codes into object file. </a:t>
            </a:r>
            <a:r>
              <a:rPr b="0" lang="en-US" sz="2800" spc="-1" strike="noStrike">
                <a:solidFill>
                  <a:srgbClr val="000000"/>
                </a:solidFill>
                <a:latin typeface="Calibri"/>
              </a:rPr>
              <a:t>(</a:t>
            </a:r>
            <a:r>
              <a:rPr b="1" lang="en-US" sz="2800" spc="-1" strike="noStrike">
                <a:solidFill>
                  <a:srgbClr val="000000"/>
                </a:solidFill>
                <a:latin typeface="Calibri"/>
              </a:rPr>
              <a:t>hello.s  -&gt; hello.o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Assemblers are further divided into two types: One Pass Assembler and Two Pass Assembler.</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rPr>
              <a:t>Converts symbolic (e.g., jump labels, variable names)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rPr>
              <a:t>operands to their machine addresses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rPr>
              <a:t>Uses proper addressing modes and formats to build efficient machine instructions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rPr>
              <a:t>Outputs the object program and provide other information (e.g., for linker and loader)</a:t>
            </a:r>
            <a:endParaRPr b="0" lang="en-US" sz="2800" spc="-1" strike="noStrike">
              <a:solidFill>
                <a:srgbClr val="000000"/>
              </a:solidFill>
              <a:latin typeface="Calibri"/>
            </a:endParaRPr>
          </a:p>
        </p:txBody>
      </p:sp>
    </p:spTree>
  </p:cSld>
  <p:timing>
    <p:tnLst>
      <p:par>
        <p:cTn id="521" dur="indefinite" restart="never" nodeType="tmRoot">
          <p:childTnLst>
            <p:seq>
              <p:cTn id="522" dur="indefinite" nodeType="mainSeq">
                <p:childTnLst>
                  <p:par>
                    <p:cTn id="523" fill="hold">
                      <p:stCondLst>
                        <p:cond delay="indefinite"/>
                      </p:stCondLst>
                      <p:childTnLst>
                        <p:par>
                          <p:cTn id="524" fill="hold">
                            <p:stCondLst>
                              <p:cond delay="0"/>
                            </p:stCondLst>
                            <p:childTnLst>
                              <p:par>
                                <p:cTn id="525" nodeType="clickEffect" fill="hold" presetClass="entr" presetID="2" presetSubtype="4">
                                  <p:stCondLst>
                                    <p:cond delay="0"/>
                                  </p:stCondLst>
                                  <p:childTnLst>
                                    <p:set>
                                      <p:cBhvr>
                                        <p:cTn id="526" dur="1" fill="hold">
                                          <p:stCondLst>
                                            <p:cond delay="0"/>
                                          </p:stCondLst>
                                        </p:cTn>
                                        <p:tgtEl>
                                          <p:spTgt spid="293">
                                            <p:txEl>
                                              <p:pRg st="0" end="0"/>
                                            </p:txEl>
                                          </p:spTgt>
                                        </p:tgtEl>
                                        <p:attrNameLst>
                                          <p:attrName>style.visibility</p:attrName>
                                        </p:attrNameLst>
                                      </p:cBhvr>
                                      <p:to>
                                        <p:strVal val="visible"/>
                                      </p:to>
                                    </p:set>
                                    <p:anim calcmode="lin" valueType="num">
                                      <p:cBhvr additive="repl">
                                        <p:cTn id="527" dur="500" fill="hold"/>
                                        <p:tgtEl>
                                          <p:spTgt spid="293">
                                            <p:txEl>
                                              <p:pRg st="0" end="0"/>
                                            </p:txEl>
                                          </p:spTgt>
                                        </p:tgtEl>
                                        <p:attrNameLst>
                                          <p:attrName>ppt_x</p:attrName>
                                        </p:attrNameLst>
                                      </p:cBhvr>
                                      <p:tavLst>
                                        <p:tav tm="0">
                                          <p:val>
                                            <p:strVal val="#ppt_x"/>
                                          </p:val>
                                        </p:tav>
                                        <p:tav tm="100000">
                                          <p:val>
                                            <p:strVal val="#ppt_x"/>
                                          </p:val>
                                        </p:tav>
                                      </p:tavLst>
                                    </p:anim>
                                    <p:anim calcmode="lin" valueType="num">
                                      <p:cBhvr additive="repl">
                                        <p:cTn id="528" dur="500" fill="hold"/>
                                        <p:tgtEl>
                                          <p:spTgt spid="2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9" fill="hold">
                      <p:stCondLst>
                        <p:cond delay="indefinite"/>
                      </p:stCondLst>
                      <p:childTnLst>
                        <p:par>
                          <p:cTn id="530" fill="hold">
                            <p:stCondLst>
                              <p:cond delay="0"/>
                            </p:stCondLst>
                            <p:childTnLst>
                              <p:par>
                                <p:cTn id="531" nodeType="clickEffect" fill="hold" presetClass="entr" presetID="2" presetSubtype="4">
                                  <p:stCondLst>
                                    <p:cond delay="0"/>
                                  </p:stCondLst>
                                  <p:childTnLst>
                                    <p:set>
                                      <p:cBhvr>
                                        <p:cTn id="532" dur="1" fill="hold">
                                          <p:stCondLst>
                                            <p:cond delay="0"/>
                                          </p:stCondLst>
                                        </p:cTn>
                                        <p:tgtEl>
                                          <p:spTgt spid="293">
                                            <p:txEl>
                                              <p:pRg st="1" end="1"/>
                                            </p:txEl>
                                          </p:spTgt>
                                        </p:tgtEl>
                                        <p:attrNameLst>
                                          <p:attrName>style.visibility</p:attrName>
                                        </p:attrNameLst>
                                      </p:cBhvr>
                                      <p:to>
                                        <p:strVal val="visible"/>
                                      </p:to>
                                    </p:set>
                                    <p:anim calcmode="lin" valueType="num">
                                      <p:cBhvr additive="repl">
                                        <p:cTn id="533" dur="500" fill="hold"/>
                                        <p:tgtEl>
                                          <p:spTgt spid="293">
                                            <p:txEl>
                                              <p:pRg st="1" end="1"/>
                                            </p:txEl>
                                          </p:spTgt>
                                        </p:tgtEl>
                                        <p:attrNameLst>
                                          <p:attrName>ppt_x</p:attrName>
                                        </p:attrNameLst>
                                      </p:cBhvr>
                                      <p:tavLst>
                                        <p:tav tm="0">
                                          <p:val>
                                            <p:strVal val="#ppt_x"/>
                                          </p:val>
                                        </p:tav>
                                        <p:tav tm="100000">
                                          <p:val>
                                            <p:strVal val="#ppt_x"/>
                                          </p:val>
                                        </p:tav>
                                      </p:tavLst>
                                    </p:anim>
                                    <p:anim calcmode="lin" valueType="num">
                                      <p:cBhvr additive="repl">
                                        <p:cTn id="534" dur="500" fill="hold"/>
                                        <p:tgtEl>
                                          <p:spTgt spid="2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5" fill="hold">
                      <p:stCondLst>
                        <p:cond delay="indefinite"/>
                      </p:stCondLst>
                      <p:childTnLst>
                        <p:par>
                          <p:cTn id="536" fill="hold">
                            <p:stCondLst>
                              <p:cond delay="0"/>
                            </p:stCondLst>
                            <p:childTnLst>
                              <p:par>
                                <p:cTn id="537" nodeType="clickEffect" fill="hold" presetClass="entr" presetID="2" presetSubtype="4">
                                  <p:stCondLst>
                                    <p:cond delay="0"/>
                                  </p:stCondLst>
                                  <p:childTnLst>
                                    <p:set>
                                      <p:cBhvr>
                                        <p:cTn id="538" dur="1" fill="hold">
                                          <p:stCondLst>
                                            <p:cond delay="0"/>
                                          </p:stCondLst>
                                        </p:cTn>
                                        <p:tgtEl>
                                          <p:spTgt spid="293">
                                            <p:txEl>
                                              <p:pRg st="2" end="2"/>
                                            </p:txEl>
                                          </p:spTgt>
                                        </p:tgtEl>
                                        <p:attrNameLst>
                                          <p:attrName>style.visibility</p:attrName>
                                        </p:attrNameLst>
                                      </p:cBhvr>
                                      <p:to>
                                        <p:strVal val="visible"/>
                                      </p:to>
                                    </p:set>
                                    <p:anim calcmode="lin" valueType="num">
                                      <p:cBhvr additive="repl">
                                        <p:cTn id="539" dur="500" fill="hold"/>
                                        <p:tgtEl>
                                          <p:spTgt spid="293">
                                            <p:txEl>
                                              <p:pRg st="2" end="2"/>
                                            </p:txEl>
                                          </p:spTgt>
                                        </p:tgtEl>
                                        <p:attrNameLst>
                                          <p:attrName>ppt_x</p:attrName>
                                        </p:attrNameLst>
                                      </p:cBhvr>
                                      <p:tavLst>
                                        <p:tav tm="0">
                                          <p:val>
                                            <p:strVal val="#ppt_x"/>
                                          </p:val>
                                        </p:tav>
                                        <p:tav tm="100000">
                                          <p:val>
                                            <p:strVal val="#ppt_x"/>
                                          </p:val>
                                        </p:tav>
                                      </p:tavLst>
                                    </p:anim>
                                    <p:anim calcmode="lin" valueType="num">
                                      <p:cBhvr additive="repl">
                                        <p:cTn id="540" dur="500" fill="hold"/>
                                        <p:tgtEl>
                                          <p:spTgt spid="2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2" presetSubtype="4">
                                  <p:stCondLst>
                                    <p:cond delay="0"/>
                                  </p:stCondLst>
                                  <p:childTnLst>
                                    <p:set>
                                      <p:cBhvr>
                                        <p:cTn id="544" dur="1" fill="hold">
                                          <p:stCondLst>
                                            <p:cond delay="0"/>
                                          </p:stCondLst>
                                        </p:cTn>
                                        <p:tgtEl>
                                          <p:spTgt spid="293">
                                            <p:txEl>
                                              <p:pRg st="3" end="3"/>
                                            </p:txEl>
                                          </p:spTgt>
                                        </p:tgtEl>
                                        <p:attrNameLst>
                                          <p:attrName>style.visibility</p:attrName>
                                        </p:attrNameLst>
                                      </p:cBhvr>
                                      <p:to>
                                        <p:strVal val="visible"/>
                                      </p:to>
                                    </p:set>
                                    <p:anim calcmode="lin" valueType="num">
                                      <p:cBhvr additive="repl">
                                        <p:cTn id="545" dur="500" fill="hold"/>
                                        <p:tgtEl>
                                          <p:spTgt spid="293">
                                            <p:txEl>
                                              <p:pRg st="3" end="3"/>
                                            </p:txEl>
                                          </p:spTgt>
                                        </p:tgtEl>
                                        <p:attrNameLst>
                                          <p:attrName>ppt_x</p:attrName>
                                        </p:attrNameLst>
                                      </p:cBhvr>
                                      <p:tavLst>
                                        <p:tav tm="0">
                                          <p:val>
                                            <p:strVal val="#ppt_x"/>
                                          </p:val>
                                        </p:tav>
                                        <p:tav tm="100000">
                                          <p:val>
                                            <p:strVal val="#ppt_x"/>
                                          </p:val>
                                        </p:tav>
                                      </p:tavLst>
                                    </p:anim>
                                    <p:anim calcmode="lin" valueType="num">
                                      <p:cBhvr additive="repl">
                                        <p:cTn id="546" dur="500" fill="hold"/>
                                        <p:tgtEl>
                                          <p:spTgt spid="29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47" fill="hold">
                      <p:stCondLst>
                        <p:cond delay="indefinite"/>
                      </p:stCondLst>
                      <p:childTnLst>
                        <p:par>
                          <p:cTn id="548" fill="hold">
                            <p:stCondLst>
                              <p:cond delay="0"/>
                            </p:stCondLst>
                            <p:childTnLst>
                              <p:par>
                                <p:cTn id="549" nodeType="clickEffect" fill="hold" presetClass="entr" presetID="2" presetSubtype="4">
                                  <p:stCondLst>
                                    <p:cond delay="0"/>
                                  </p:stCondLst>
                                  <p:childTnLst>
                                    <p:set>
                                      <p:cBhvr>
                                        <p:cTn id="550" dur="1" fill="hold">
                                          <p:stCondLst>
                                            <p:cond delay="0"/>
                                          </p:stCondLst>
                                        </p:cTn>
                                        <p:tgtEl>
                                          <p:spTgt spid="293">
                                            <p:txEl>
                                              <p:pRg st="4" end="4"/>
                                            </p:txEl>
                                          </p:spTgt>
                                        </p:tgtEl>
                                        <p:attrNameLst>
                                          <p:attrName>style.visibility</p:attrName>
                                        </p:attrNameLst>
                                      </p:cBhvr>
                                      <p:to>
                                        <p:strVal val="visible"/>
                                      </p:to>
                                    </p:set>
                                    <p:anim calcmode="lin" valueType="num">
                                      <p:cBhvr additive="repl">
                                        <p:cTn id="551" dur="500" fill="hold"/>
                                        <p:tgtEl>
                                          <p:spTgt spid="293">
                                            <p:txEl>
                                              <p:pRg st="4" end="4"/>
                                            </p:txEl>
                                          </p:spTgt>
                                        </p:tgtEl>
                                        <p:attrNameLst>
                                          <p:attrName>ppt_x</p:attrName>
                                        </p:attrNameLst>
                                      </p:cBhvr>
                                      <p:tavLst>
                                        <p:tav tm="0">
                                          <p:val>
                                            <p:strVal val="#ppt_x"/>
                                          </p:val>
                                        </p:tav>
                                        <p:tav tm="100000">
                                          <p:val>
                                            <p:strVal val="#ppt_x"/>
                                          </p:val>
                                        </p:tav>
                                      </p:tavLst>
                                    </p:anim>
                                    <p:anim calcmode="lin" valueType="num">
                                      <p:cBhvr additive="repl">
                                        <p:cTn id="552" dur="500" fill="hold"/>
                                        <p:tgtEl>
                                          <p:spTgt spid="29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2" presetSubtype="4">
                                  <p:stCondLst>
                                    <p:cond delay="0"/>
                                  </p:stCondLst>
                                  <p:childTnLst>
                                    <p:set>
                                      <p:cBhvr>
                                        <p:cTn id="556" dur="1" fill="hold">
                                          <p:stCondLst>
                                            <p:cond delay="0"/>
                                          </p:stCondLst>
                                        </p:cTn>
                                        <p:tgtEl>
                                          <p:spTgt spid="293">
                                            <p:txEl>
                                              <p:pRg st="5" end="5"/>
                                            </p:txEl>
                                          </p:spTgt>
                                        </p:tgtEl>
                                        <p:attrNameLst>
                                          <p:attrName>style.visibility</p:attrName>
                                        </p:attrNameLst>
                                      </p:cBhvr>
                                      <p:to>
                                        <p:strVal val="visible"/>
                                      </p:to>
                                    </p:set>
                                    <p:anim calcmode="lin" valueType="num">
                                      <p:cBhvr additive="repl">
                                        <p:cTn id="557" dur="500" fill="hold"/>
                                        <p:tgtEl>
                                          <p:spTgt spid="293">
                                            <p:txEl>
                                              <p:pRg st="5" end="5"/>
                                            </p:txEl>
                                          </p:spTgt>
                                        </p:tgtEl>
                                        <p:attrNameLst>
                                          <p:attrName>ppt_x</p:attrName>
                                        </p:attrNameLst>
                                      </p:cBhvr>
                                      <p:tavLst>
                                        <p:tav tm="0">
                                          <p:val>
                                            <p:strVal val="#ppt_x"/>
                                          </p:val>
                                        </p:tav>
                                        <p:tav tm="100000">
                                          <p:val>
                                            <p:strVal val="#ppt_x"/>
                                          </p:val>
                                        </p:tav>
                                      </p:tavLst>
                                    </p:anim>
                                    <p:anim calcmode="lin" valueType="num">
                                      <p:cBhvr additive="repl">
                                        <p:cTn id="558" dur="500" fill="hold"/>
                                        <p:tgtEl>
                                          <p:spTgt spid="29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57200" y="274680"/>
            <a:ext cx="8229240" cy="796680"/>
          </a:xfrm>
          <a:prstGeom prst="rect">
            <a:avLst/>
          </a:prstGeom>
          <a:gradFill rotWithShape="0">
            <a:gsLst>
              <a:gs pos="0">
                <a:srgbClr val="ffded0"/>
              </a:gs>
              <a:gs pos="100000">
                <a:srgbClr val="fff1ec"/>
              </a:gs>
            </a:gsLst>
            <a:lin ang="16200000"/>
          </a:gradFill>
          <a:ln w="9360">
            <a:solidFill>
              <a:srgbClr val="f59240"/>
            </a:solidFill>
            <a:round/>
          </a:ln>
        </p:spPr>
        <p:txBody>
          <a:bodyPr anchor="ctr"/>
          <a:p>
            <a:pPr algn="ctr">
              <a:lnSpc>
                <a:spcPct val="100000"/>
              </a:lnSpc>
            </a:pPr>
            <a:r>
              <a:rPr b="0" lang="en-US" sz="4400" spc="-1" strike="noStrike">
                <a:solidFill>
                  <a:srgbClr val="000000"/>
                </a:solidFill>
                <a:latin typeface="Calibri"/>
              </a:rPr>
              <a:t>Linker</a:t>
            </a:r>
            <a:endParaRPr b="0" lang="en-US" sz="4400" spc="-1" strike="noStrike">
              <a:solidFill>
                <a:srgbClr val="000000"/>
              </a:solidFill>
              <a:latin typeface="Calibri"/>
            </a:endParaRPr>
          </a:p>
        </p:txBody>
      </p:sp>
      <p:sp>
        <p:nvSpPr>
          <p:cNvPr id="295"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linker or link editor is a program that takes one or more objects generated by compilers and assembles them into a single executable program or a library .(</a:t>
            </a:r>
            <a:r>
              <a:rPr b="1" lang="en-US" sz="3200" spc="-1" strike="noStrike">
                <a:solidFill>
                  <a:srgbClr val="000000"/>
                </a:solidFill>
                <a:latin typeface="Calibri"/>
              </a:rPr>
              <a:t>concatenation, hello.o -&gt; hello.exe)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Link the object files and libraries to form an executable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457200" y="274680"/>
            <a:ext cx="8229240" cy="653760"/>
          </a:xfrm>
          <a:prstGeom prst="rect">
            <a:avLst/>
          </a:prstGeom>
          <a:gradFill rotWithShape="0">
            <a:gsLst>
              <a:gs pos="0">
                <a:srgbClr val="d0d0d0"/>
              </a:gs>
              <a:gs pos="100000">
                <a:srgbClr val="ededed"/>
              </a:gs>
            </a:gsLst>
            <a:lin ang="16200000"/>
          </a:gradFill>
          <a:ln w="9360">
            <a:solidFill>
              <a:srgbClr val="000000"/>
            </a:solidFill>
            <a:round/>
          </a:ln>
        </p:spPr>
        <p:txBody>
          <a:bodyPr anchor="ctr">
            <a:normAutofit/>
          </a:bodyPr>
          <a:p>
            <a:pPr algn="ctr">
              <a:lnSpc>
                <a:spcPct val="100000"/>
              </a:lnSpc>
            </a:pPr>
            <a:r>
              <a:rPr b="0" lang="en-US" sz="4400" spc="-1" strike="noStrike">
                <a:solidFill>
                  <a:srgbClr val="000000"/>
                </a:solidFill>
                <a:latin typeface="Calibri"/>
              </a:rPr>
              <a:t>LOADER</a:t>
            </a:r>
            <a:endParaRPr b="0" lang="en-US" sz="4400" spc="-1" strike="noStrike">
              <a:solidFill>
                <a:srgbClr val="000000"/>
              </a:solidFill>
              <a:latin typeface="Calibri"/>
            </a:endParaRPr>
          </a:p>
        </p:txBody>
      </p:sp>
      <p:sp>
        <p:nvSpPr>
          <p:cNvPr id="297" name="TextShape 2"/>
          <p:cNvSpPr txBox="1"/>
          <p:nvPr/>
        </p:nvSpPr>
        <p:spPr>
          <a:xfrm>
            <a:off x="457200" y="1600200"/>
            <a:ext cx="8229240" cy="452556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Loader is a program that loads machine codes of a program into the system memory.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places programs into memory and prepares them for execution.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Loading a program involves reading the contents of executable file into memory.  </a:t>
            </a:r>
            <a:endParaRPr b="0" lang="en-US" sz="3200" spc="-1" strike="noStrike">
              <a:solidFill>
                <a:srgbClr val="000000"/>
              </a:solidFill>
              <a:latin typeface="Calibri"/>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57200" y="274680"/>
            <a:ext cx="8229240" cy="101088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Debugger</a:t>
            </a:r>
            <a:endParaRPr b="0" lang="en-US" sz="4400" spc="-1" strike="noStrike">
              <a:solidFill>
                <a:srgbClr val="000000"/>
              </a:solidFill>
              <a:latin typeface="Calibri"/>
            </a:endParaRPr>
          </a:p>
        </p:txBody>
      </p:sp>
      <p:sp>
        <p:nvSpPr>
          <p:cNvPr id="299"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a:t>
            </a:r>
            <a:r>
              <a:rPr b="1" lang="en-US" sz="3200" spc="-1" strike="noStrike">
                <a:solidFill>
                  <a:srgbClr val="000000"/>
                </a:solidFill>
                <a:latin typeface="Calibri"/>
              </a:rPr>
              <a:t>debugger</a:t>
            </a:r>
            <a:r>
              <a:rPr b="0" lang="en-US" sz="3200" spc="-1" strike="noStrike">
                <a:solidFill>
                  <a:srgbClr val="000000"/>
                </a:solidFill>
                <a:latin typeface="Calibri"/>
              </a:rPr>
              <a:t> or </a:t>
            </a:r>
            <a:r>
              <a:rPr b="1" lang="en-US" sz="3200" spc="-1" strike="noStrike">
                <a:solidFill>
                  <a:srgbClr val="000000"/>
                </a:solidFill>
                <a:latin typeface="Calibri"/>
              </a:rPr>
              <a:t>debugging tool</a:t>
            </a:r>
            <a:r>
              <a:rPr b="0" lang="en-US" sz="3200" spc="-1" strike="noStrike">
                <a:solidFill>
                  <a:srgbClr val="000000"/>
                </a:solidFill>
                <a:latin typeface="Calibri"/>
              </a:rPr>
              <a:t> is a computer program that is used to test and debug other programs.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code to be examined might alternatively be running on an </a:t>
            </a:r>
            <a:r>
              <a:rPr b="0" i="1" lang="en-US" sz="3200" spc="-1" strike="noStrike">
                <a:solidFill>
                  <a:srgbClr val="000000"/>
                </a:solidFill>
                <a:latin typeface="Calibri"/>
              </a:rPr>
              <a:t>instruction set simulator</a:t>
            </a: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the program crashes, the debugger shows the actual position(Segment) in the original code if it is a source-level debugger.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If it is a low-level debugger or a machine-language debugger it shows that line in the program.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457200" y="274680"/>
            <a:ext cx="8229240" cy="867960"/>
          </a:xfrm>
          <a:prstGeom prst="rect">
            <a:avLst/>
          </a:prstGeom>
          <a:gradFill rotWithShape="0">
            <a:gsLst>
              <a:gs pos="0">
                <a:srgbClr val="d9caee"/>
              </a:gs>
              <a:gs pos="100000">
                <a:srgbClr val="f1eaf8"/>
              </a:gs>
            </a:gsLst>
            <a:lin ang="16200000"/>
          </a:gradFill>
          <a:ln w="9360">
            <a:solidFill>
              <a:srgbClr val="7d5fa0"/>
            </a:solidFill>
            <a:round/>
          </a:ln>
        </p:spPr>
        <p:txBody>
          <a:bodyPr anchor="ctr">
            <a:normAutofit/>
          </a:bodyPr>
          <a:p>
            <a:pPr algn="ctr">
              <a:lnSpc>
                <a:spcPct val="100000"/>
              </a:lnSpc>
            </a:pPr>
            <a:r>
              <a:rPr b="1" lang="en-US" sz="4400" spc="-1" strike="noStrike">
                <a:solidFill>
                  <a:srgbClr val="000000"/>
                </a:solidFill>
                <a:latin typeface="Calibri"/>
              </a:rPr>
              <a:t>Emulator</a:t>
            </a:r>
            <a:endParaRPr b="0" lang="en-US" sz="4400" spc="-1" strike="noStrike">
              <a:solidFill>
                <a:srgbClr val="000000"/>
              </a:solidFill>
              <a:latin typeface="Calibri"/>
            </a:endParaRPr>
          </a:p>
        </p:txBody>
      </p:sp>
      <p:sp>
        <p:nvSpPr>
          <p:cNvPr id="301"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emulator  is a piece of Hardware/Software  that enables one computer system to run programs that are written for another computer system.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example emulator 8086, 8086 microprocessor programs.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emulator is used on the target processor (the processor for which the program is being written).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571320" y="357120"/>
            <a:ext cx="8229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1" lang="en-US" sz="4400" spc="-1" strike="noStrike">
                <a:solidFill>
                  <a:srgbClr val="000000"/>
                </a:solidFill>
                <a:latin typeface="Calibri"/>
              </a:rPr>
              <a:t>Interpreters</a:t>
            </a:r>
            <a:endParaRPr b="0" lang="en-US" sz="4400" spc="-1" strike="noStrike">
              <a:solidFill>
                <a:srgbClr val="000000"/>
              </a:solidFill>
              <a:latin typeface="Calibri"/>
            </a:endParaRPr>
          </a:p>
        </p:txBody>
      </p:sp>
      <p:sp>
        <p:nvSpPr>
          <p:cNvPr id="303" name="TextShape 2"/>
          <p:cNvSpPr txBox="1"/>
          <p:nvPr/>
        </p:nvSpPr>
        <p:spPr>
          <a:xfrm>
            <a:off x="457200" y="1600200"/>
            <a:ext cx="8229240" cy="4525560"/>
          </a:xfrm>
          <a:prstGeom prst="rect">
            <a:avLst/>
          </a:prstGeom>
          <a:gradFill rotWithShape="0">
            <a:gsLst>
              <a:gs pos="0">
                <a:srgbClr val="bfd4fe"/>
              </a:gs>
              <a:gs pos="100000">
                <a:srgbClr val="e5efff"/>
              </a:gs>
            </a:gsLst>
            <a:lin ang="16200000"/>
          </a:gradFill>
          <a:ln w="9360">
            <a:solidFill>
              <a:srgbClr val="4a7ebb"/>
            </a:solidFill>
            <a:round/>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convert each high level instruction into a series of machine instructions and then immediately run (or execute) those instructions.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Allow  a computer to interpret or understand, what the software program tells the computer to do, what task to perform.</a:t>
            </a:r>
            <a:endParaRPr b="0" lang="en-US" sz="3200" spc="-1" strike="noStrike">
              <a:solidFill>
                <a:srgbClr val="000000"/>
              </a:solidFill>
              <a:latin typeface="Calibri"/>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4" name="Picture 2" descr=""/>
          <p:cNvPicPr/>
          <p:nvPr/>
        </p:nvPicPr>
        <p:blipFill>
          <a:blip r:embed="rId1"/>
          <a:stretch/>
        </p:blipFill>
        <p:spPr>
          <a:xfrm>
            <a:off x="285840" y="285840"/>
            <a:ext cx="8643600" cy="6262200"/>
          </a:xfrm>
          <a:prstGeom prst="rect">
            <a:avLst/>
          </a:prstGeom>
          <a:ln w="9360">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457200" y="274680"/>
            <a:ext cx="8229240" cy="58212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0" lang="en-US" sz="4400" spc="-1" strike="noStrike">
                <a:solidFill>
                  <a:srgbClr val="000000"/>
                </a:solidFill>
                <a:latin typeface="Calibri"/>
              </a:rPr>
              <a:t>Emulator Example</a:t>
            </a:r>
            <a:endParaRPr b="0" lang="en-US" sz="4400" spc="-1" strike="noStrike">
              <a:solidFill>
                <a:srgbClr val="000000"/>
              </a:solidFill>
              <a:latin typeface="Calibri"/>
            </a:endParaRPr>
          </a:p>
        </p:txBody>
      </p:sp>
      <p:pic>
        <p:nvPicPr>
          <p:cNvPr id="306" name="Picture 3" descr=""/>
          <p:cNvPicPr/>
          <p:nvPr/>
        </p:nvPicPr>
        <p:blipFill>
          <a:blip r:embed="rId1"/>
          <a:stretch/>
        </p:blipFill>
        <p:spPr>
          <a:xfrm>
            <a:off x="2362320" y="1752480"/>
            <a:ext cx="5105160" cy="4343040"/>
          </a:xfrm>
          <a:prstGeom prst="rect">
            <a:avLst/>
          </a:prstGeom>
          <a:ln>
            <a:noFill/>
          </a:ln>
        </p:spPr>
      </p:pic>
      <p:sp>
        <p:nvSpPr>
          <p:cNvPr id="307" name="CustomShape 2"/>
          <p:cNvSpPr/>
          <p:nvPr/>
        </p:nvSpPr>
        <p:spPr>
          <a:xfrm>
            <a:off x="380880" y="5029200"/>
            <a:ext cx="1828440" cy="11869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rPr>
              <a:t>Android Virtual Machine(AVM)</a:t>
            </a:r>
            <a:endParaRPr b="0" lang="en-IN" sz="1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28760" y="304920"/>
            <a:ext cx="8214840" cy="775800"/>
          </a:xfrm>
          <a:prstGeom prst="rect">
            <a:avLst/>
          </a:prstGeom>
          <a:gradFill rotWithShape="0">
            <a:gsLst>
              <a:gs pos="0">
                <a:srgbClr val="bfecff"/>
              </a:gs>
              <a:gs pos="100000">
                <a:srgbClr val="e6f7ff"/>
              </a:gs>
            </a:gsLst>
            <a:lin ang="16200000"/>
          </a:gradFill>
          <a:ln w="9360">
            <a:solidFill>
              <a:srgbClr val="46aac4"/>
            </a:solidFill>
            <a:round/>
          </a:ln>
        </p:spPr>
        <p:txBody>
          <a:bodyPr anchor="ctr"/>
          <a:p>
            <a:pPr algn="ctr">
              <a:lnSpc>
                <a:spcPct val="100000"/>
              </a:lnSpc>
            </a:pPr>
            <a:r>
              <a:rPr b="1" lang="en-US" sz="4000" spc="-1" strike="noStrike">
                <a:solidFill>
                  <a:srgbClr val="632523"/>
                </a:solidFill>
                <a:latin typeface="Calibri"/>
              </a:rPr>
              <a:t>Hardware vs. Software</a:t>
            </a:r>
            <a:endParaRPr b="0" lang="en-US" sz="4000" spc="-1" strike="noStrike">
              <a:solidFill>
                <a:srgbClr val="000000"/>
              </a:solidFill>
              <a:latin typeface="Calibri"/>
            </a:endParaRPr>
          </a:p>
        </p:txBody>
      </p:sp>
      <p:sp>
        <p:nvSpPr>
          <p:cNvPr id="219" name="CustomShape 2"/>
          <p:cNvSpPr/>
          <p:nvPr/>
        </p:nvSpPr>
        <p:spPr>
          <a:xfrm>
            <a:off x="380880" y="1357200"/>
            <a:ext cx="8334000" cy="485748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spcAft>
                <a:spcPts val="1426"/>
              </a:spcAft>
            </a:pPr>
            <a:endParaRPr b="0" lang="en-IN" sz="1800" spc="-1" strike="noStrike">
              <a:latin typeface="Arial"/>
            </a:endParaRPr>
          </a:p>
          <a:p>
            <a:pPr indent="-261720">
              <a:lnSpc>
                <a:spcPct val="100000"/>
              </a:lnSpc>
              <a:buClr>
                <a:srgbClr val="376092"/>
              </a:buClr>
              <a:buFont typeface="Wingdings" charset="2"/>
              <a:buChar char=""/>
            </a:pPr>
            <a:r>
              <a:rPr b="1" lang="en-IN" sz="3200" spc="-1" strike="noStrike" u="sng">
                <a:solidFill>
                  <a:srgbClr val="376092"/>
                </a:solidFill>
                <a:uFillTx/>
                <a:latin typeface="Calibri"/>
              </a:rPr>
              <a:t>Hardware</a:t>
            </a:r>
            <a:endParaRPr b="0" lang="en-IN" sz="3200" spc="-1" strike="noStrike">
              <a:latin typeface="Arial"/>
            </a:endParaRPr>
          </a:p>
          <a:p>
            <a:pPr>
              <a:lnSpc>
                <a:spcPct val="100000"/>
              </a:lnSpc>
            </a:pPr>
            <a:r>
              <a:rPr b="0" lang="en-IN" sz="2400" spc="-1" strike="noStrike">
                <a:solidFill>
                  <a:srgbClr val="000000"/>
                </a:solidFill>
                <a:latin typeface="Calibri"/>
              </a:rPr>
              <a:t>All physical contents of computer are hardware. This form is given to all electrical and mechanical devices attached to the computer for the purpose of input, process, and storage and output operations</a:t>
            </a:r>
            <a:endParaRPr b="0" lang="en-IN" sz="2400" spc="-1" strike="noStrike">
              <a:latin typeface="Arial"/>
            </a:endParaRPr>
          </a:p>
          <a:p>
            <a:pPr indent="-261720">
              <a:lnSpc>
                <a:spcPct val="100000"/>
              </a:lnSpc>
              <a:buClr>
                <a:srgbClr val="376092"/>
              </a:buClr>
              <a:buFont typeface="Wingdings" charset="2"/>
              <a:buChar char=""/>
            </a:pPr>
            <a:r>
              <a:rPr b="1" lang="en-IN" sz="3200" spc="-1" strike="noStrike" u="sng">
                <a:solidFill>
                  <a:srgbClr val="376092"/>
                </a:solidFill>
                <a:uFillTx/>
                <a:latin typeface="Calibri"/>
              </a:rPr>
              <a:t>Software</a:t>
            </a:r>
            <a:endParaRPr b="0" lang="en-IN" sz="3200" spc="-1" strike="noStrike">
              <a:latin typeface="Arial"/>
            </a:endParaRPr>
          </a:p>
          <a:p>
            <a:pPr>
              <a:lnSpc>
                <a:spcPct val="100000"/>
              </a:lnSpc>
            </a:pPr>
            <a:r>
              <a:rPr b="0" lang="en-IN" sz="2400" spc="-1" strike="noStrike">
                <a:solidFill>
                  <a:srgbClr val="000000"/>
                </a:solidFill>
                <a:latin typeface="Calibri"/>
              </a:rPr>
              <a:t> </a:t>
            </a:r>
            <a:r>
              <a:rPr b="0" lang="en-IN" sz="2400" spc="-1" strike="noStrike">
                <a:solidFill>
                  <a:srgbClr val="000000"/>
                </a:solidFill>
                <a:latin typeface="Calibri"/>
              </a:rPr>
              <a:t>Software is a general term used for computer Programs. A computer program is a planned, step by step set of instructions that directs the computer what to do and how to do.</a:t>
            </a:r>
            <a:endParaRPr b="0" lang="en-IN" sz="2400" spc="-1" strike="noStrike">
              <a:latin typeface="Arial"/>
            </a:endParaRPr>
          </a:p>
          <a:p>
            <a:pPr>
              <a:lnSpc>
                <a:spcPct val="100000"/>
              </a:lnSpc>
              <a:spcAft>
                <a:spcPts val="1426"/>
              </a:spcAft>
            </a:pPr>
            <a:endParaRPr b="0" lang="en-IN" sz="2400" spc="-1" strike="noStrike">
              <a:latin typeface="Arial"/>
            </a:endParaRPr>
          </a:p>
          <a:p>
            <a:pPr>
              <a:lnSpc>
                <a:spcPct val="100000"/>
              </a:lnSpc>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p:txBody>
      </p:sp>
      <p:sp>
        <p:nvSpPr>
          <p:cNvPr id="220" name="CustomShape 3"/>
          <p:cNvSpPr/>
          <p:nvPr/>
        </p:nvSpPr>
        <p:spPr>
          <a:xfrm>
            <a:off x="7010280" y="6480000"/>
            <a:ext cx="2133360" cy="30132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Gill Sans MT"/>
              </a:rPr>
              <a:t>7/29/15</a:t>
            </a:r>
            <a:endParaRPr b="0" lang="en-IN" sz="1800" spc="-1" strike="noStrike">
              <a:latin typeface="Arial"/>
            </a:endParaRPr>
          </a:p>
        </p:txBody>
      </p:sp>
      <p:sp>
        <p:nvSpPr>
          <p:cNvPr id="221" name="CustomShape 4"/>
          <p:cNvSpPr/>
          <p:nvPr/>
        </p:nvSpPr>
        <p:spPr>
          <a:xfrm>
            <a:off x="8640720" y="6481800"/>
            <a:ext cx="502920" cy="301320"/>
          </a:xfrm>
          <a:prstGeom prst="rect">
            <a:avLst/>
          </a:prstGeom>
          <a:noFill/>
          <a:ln w="9360">
            <a:noFill/>
          </a:ln>
        </p:spPr>
        <p:style>
          <a:lnRef idx="0"/>
          <a:fillRef idx="0"/>
          <a:effectRef idx="0"/>
          <a:fontRef idx="minor"/>
        </p:style>
        <p:txBody>
          <a:bodyPr lIns="90000" rIns="90000" tIns="45000" bIns="45000"/>
          <a:p>
            <a:pPr>
              <a:lnSpc>
                <a:spcPct val="100000"/>
              </a:lnSpc>
            </a:pPr>
            <a:fld id="{E58F0FF8-7AD0-46A6-BB41-72D0D9F5340A}" type="slidenum">
              <a:rPr b="0" lang="en-IN" sz="1800" spc="-1" strike="noStrike">
                <a:solidFill>
                  <a:srgbClr val="000000"/>
                </a:solidFill>
                <a:latin typeface="Gill Sans MT"/>
              </a:rPr>
              <a:t>1</a:t>
            </a:fld>
            <a:endParaRPr b="0" lang="en-IN" sz="1800" spc="-1" strike="noStrike">
              <a:latin typeface="Arial"/>
            </a:endParaRPr>
          </a:p>
        </p:txBody>
      </p:sp>
    </p:spTree>
  </p:cSld>
  <p:transition spd="slow">
    <p:fade/>
  </p:transition>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3" presetSubtype="10">
                                  <p:stCondLst>
                                    <p:cond delay="0"/>
                                  </p:stCondLst>
                                  <p:childTnLst>
                                    <p:set>
                                      <p:cBhvr>
                                        <p:cTn id="52" dur="1" fill="hold">
                                          <p:stCondLst>
                                            <p:cond delay="0"/>
                                          </p:stCondLst>
                                        </p:cTn>
                                        <p:tgtEl>
                                          <p:spTgt spid="219">
                                            <p:txEl>
                                              <p:pRg st="1" end="1"/>
                                            </p:txEl>
                                          </p:spTgt>
                                        </p:tgtEl>
                                        <p:attrNameLst>
                                          <p:attrName>style.visibility</p:attrName>
                                        </p:attrNameLst>
                                      </p:cBhvr>
                                      <p:to>
                                        <p:strVal val="visible"/>
                                      </p:to>
                                    </p:set>
                                    <p:animEffect filter="blinds(horizontal)" transition="in">
                                      <p:cBhvr additive="repl">
                                        <p:cTn id="53" dur="500"/>
                                        <p:tgtEl>
                                          <p:spTgt spid="219">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3" presetSubtype="10">
                                  <p:stCondLst>
                                    <p:cond delay="0"/>
                                  </p:stCondLst>
                                  <p:childTnLst>
                                    <p:set>
                                      <p:cBhvr>
                                        <p:cTn id="57" dur="1" fill="hold">
                                          <p:stCondLst>
                                            <p:cond delay="0"/>
                                          </p:stCondLst>
                                        </p:cTn>
                                        <p:tgtEl>
                                          <p:spTgt spid="219">
                                            <p:txEl>
                                              <p:pRg st="2" end="2"/>
                                            </p:txEl>
                                          </p:spTgt>
                                        </p:tgtEl>
                                        <p:attrNameLst>
                                          <p:attrName>style.visibility</p:attrName>
                                        </p:attrNameLst>
                                      </p:cBhvr>
                                      <p:to>
                                        <p:strVal val="visible"/>
                                      </p:to>
                                    </p:set>
                                    <p:animEffect filter="blinds(horizontal)" transition="in">
                                      <p:cBhvr additive="repl">
                                        <p:cTn id="58" dur="500"/>
                                        <p:tgtEl>
                                          <p:spTgt spid="219">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3" presetSubtype="10">
                                  <p:stCondLst>
                                    <p:cond delay="0"/>
                                  </p:stCondLst>
                                  <p:childTnLst>
                                    <p:set>
                                      <p:cBhvr>
                                        <p:cTn id="62" dur="1" fill="hold">
                                          <p:stCondLst>
                                            <p:cond delay="0"/>
                                          </p:stCondLst>
                                        </p:cTn>
                                        <p:tgtEl>
                                          <p:spTgt spid="219">
                                            <p:txEl>
                                              <p:pRg st="3" end="3"/>
                                            </p:txEl>
                                          </p:spTgt>
                                        </p:tgtEl>
                                        <p:attrNameLst>
                                          <p:attrName>style.visibility</p:attrName>
                                        </p:attrNameLst>
                                      </p:cBhvr>
                                      <p:to>
                                        <p:strVal val="visible"/>
                                      </p:to>
                                    </p:set>
                                    <p:animEffect filter="blinds(horizontal)" transition="in">
                                      <p:cBhvr additive="repl">
                                        <p:cTn id="63" dur="500"/>
                                        <p:tgtEl>
                                          <p:spTgt spid="219">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4" presetSubtype="16">
                                  <p:stCondLst>
                                    <p:cond delay="0"/>
                                  </p:stCondLst>
                                  <p:childTnLst>
                                    <p:set>
                                      <p:cBhvr>
                                        <p:cTn id="67" dur="1" fill="hold">
                                          <p:stCondLst>
                                            <p:cond delay="0"/>
                                          </p:stCondLst>
                                        </p:cTn>
                                        <p:tgtEl>
                                          <p:spTgt spid="219">
                                            <p:txEl>
                                              <p:pRg st="4" end="4"/>
                                            </p:txEl>
                                          </p:spTgt>
                                        </p:tgtEl>
                                        <p:attrNameLst>
                                          <p:attrName>style.visibility</p:attrName>
                                        </p:attrNameLst>
                                      </p:cBhvr>
                                      <p:to>
                                        <p:strVal val="visible"/>
                                      </p:to>
                                    </p:set>
                                    <p:animEffect filter="box(in)" transition="in">
                                      <p:cBhvr additive="repl">
                                        <p:cTn id="68" dur="500"/>
                                        <p:tgtEl>
                                          <p:spTgt spid="219">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1071360" y="1785960"/>
            <a:ext cx="7214760" cy="2928600"/>
          </a:xfrm>
          <a:prstGeom prst="rect">
            <a:avLst/>
          </a:prstGeom>
          <a:gradFill rotWithShape="0">
            <a:gsLst>
              <a:gs pos="0">
                <a:srgbClr val="d9caee"/>
              </a:gs>
              <a:gs pos="100000">
                <a:srgbClr val="f1eaf8"/>
              </a:gs>
            </a:gsLst>
            <a:lin ang="16200000"/>
          </a:gradFill>
          <a:ln w="9360">
            <a:solidFill>
              <a:srgbClr val="7d5fa0"/>
            </a:solidFill>
            <a:round/>
          </a:ln>
        </p:spPr>
        <p:txBody>
          <a:bodyPr anchor="ctr">
            <a:normAutofit/>
          </a:bodyPr>
          <a:p>
            <a:pPr algn="ctr">
              <a:lnSpc>
                <a:spcPct val="100000"/>
              </a:lnSpc>
            </a:pPr>
            <a:r>
              <a:rPr b="0" lang="en-US" sz="7200" spc="-1" strike="noStrike">
                <a:solidFill>
                  <a:srgbClr val="000000"/>
                </a:solidFill>
                <a:latin typeface="Calibri"/>
              </a:rPr>
              <a:t>Thank you!!!</a:t>
            </a:r>
            <a:br/>
            <a:r>
              <a:rPr b="0" lang="en-US" sz="7200" spc="-1" strike="noStrike">
                <a:solidFill>
                  <a:srgbClr val="000000"/>
                </a:solidFill>
                <a:latin typeface="Calibri"/>
              </a:rPr>
              <a:t>Any Question..??</a:t>
            </a:r>
            <a:endParaRPr b="0" lang="en-US" sz="7200" spc="-1" strike="noStrike">
              <a:solidFill>
                <a:srgbClr val="000000"/>
              </a:solid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Language Processor </a:t>
            </a:r>
            <a:br/>
            <a:endParaRPr b="0" lang="en-US" sz="4400" spc="-1" strike="noStrike">
              <a:solidFill>
                <a:srgbClr val="000000"/>
              </a:solidFill>
              <a:latin typeface="Calibri"/>
            </a:endParaRPr>
          </a:p>
        </p:txBody>
      </p:sp>
      <p:sp>
        <p:nvSpPr>
          <p:cNvPr id="31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pPr>
            <a:r>
              <a:rPr b="0" lang="en-US" sz="3200" spc="-1" strike="noStrike">
                <a:solidFill>
                  <a:srgbClr val="000000"/>
                </a:solidFill>
                <a:latin typeface="Calibri"/>
              </a:rPr>
              <a:t>• </a:t>
            </a:r>
            <a:r>
              <a:rPr b="0" i="1" lang="en-US" sz="3200" spc="-1" strike="noStrike">
                <a:solidFill>
                  <a:srgbClr val="000000"/>
                </a:solidFill>
                <a:latin typeface="Calibri"/>
              </a:rPr>
              <a:t>language processor, a program that processes programs written in a programming language (source language)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language processor is a </a:t>
            </a:r>
            <a:r>
              <a:rPr b="0" i="1" lang="en-US" sz="3200" spc="-1" strike="noStrike">
                <a:solidFill>
                  <a:srgbClr val="000000"/>
                </a:solidFill>
                <a:latin typeface="Calibri"/>
              </a:rPr>
              <a:t>language translator, which translates the program from the source language into machine code, assembly language, or some other language.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The machine code can be for an actual computer or for a virtual (hypothetical) computer.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If it is for a virtual computer, then a simulator for the virtual computer is needed in order to execute the translated program.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312"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Language processor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1. Analysis Phase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2. Synthesis Phase</a:t>
            </a:r>
            <a:endParaRPr b="0" lang="en-US" sz="3200" spc="-1" strike="noStrike">
              <a:solidFill>
                <a:srgbClr val="000000"/>
              </a:solidFill>
              <a:latin typeface="Calibri"/>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285840" y="1357200"/>
            <a:ext cx="8643600" cy="514332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gn="ctr">
              <a:lnSpc>
                <a:spcPct val="100000"/>
              </a:lnSpc>
              <a:spcBef>
                <a:spcPts val="799"/>
              </a:spcBef>
            </a:pPr>
            <a:r>
              <a:rPr b="1" lang="en-US" sz="4000" spc="-1" strike="noStrike">
                <a:solidFill>
                  <a:srgbClr val="1f497d"/>
                </a:solidFill>
                <a:latin typeface="Calibri"/>
              </a:rPr>
              <a:t>Software</a:t>
            </a:r>
            <a:endParaRPr b="0" lang="en-US" sz="4000" spc="-1" strike="noStrike">
              <a:solidFill>
                <a:srgbClr val="000000"/>
              </a:solidFill>
              <a:latin typeface="Calibri"/>
            </a:endParaRPr>
          </a:p>
          <a:p>
            <a:pPr marL="303120" indent="-302760">
              <a:lnSpc>
                <a:spcPct val="100000"/>
              </a:lnSpc>
              <a:spcBef>
                <a:spcPts val="760"/>
              </a:spcBef>
              <a:buClr>
                <a:srgbClr val="000000"/>
              </a:buClr>
              <a:buFont typeface="Arial"/>
              <a:buChar char="•"/>
            </a:pPr>
            <a:r>
              <a:rPr b="0" i="1" lang="en-US" sz="3800" spc="-1" strike="noStrike">
                <a:solidFill>
                  <a:srgbClr val="000000"/>
                </a:solidFill>
                <a:latin typeface="Calibri"/>
              </a:rPr>
              <a:t>Software </a:t>
            </a:r>
            <a:r>
              <a:rPr b="0" lang="en-US" sz="3800" spc="-1" strike="noStrike">
                <a:solidFill>
                  <a:srgbClr val="000000"/>
                </a:solidFill>
                <a:latin typeface="Calibri"/>
              </a:rPr>
              <a:t>is the name given to the computer programs that instruct the hardware how to work.</a:t>
            </a:r>
            <a:endParaRPr b="0" lang="en-US" sz="3800" spc="-1" strike="noStrike">
              <a:solidFill>
                <a:srgbClr val="000000"/>
              </a:solidFill>
              <a:latin typeface="Calibri"/>
            </a:endParaRPr>
          </a:p>
          <a:p>
            <a:pPr marL="303120" indent="-302760">
              <a:lnSpc>
                <a:spcPct val="100000"/>
              </a:lnSpc>
              <a:spcBef>
                <a:spcPts val="760"/>
              </a:spcBef>
              <a:buClr>
                <a:srgbClr val="000000"/>
              </a:buClr>
              <a:buFont typeface="Arial"/>
              <a:buChar char="•"/>
            </a:pPr>
            <a:r>
              <a:rPr b="0" i="1" lang="en-US" sz="3800" spc="-1" strike="noStrike">
                <a:solidFill>
                  <a:srgbClr val="000000"/>
                </a:solidFill>
                <a:latin typeface="Calibri"/>
              </a:rPr>
              <a:t>Software</a:t>
            </a:r>
            <a:r>
              <a:rPr b="0" lang="en-US" sz="3800" spc="-1" strike="noStrike">
                <a:solidFill>
                  <a:srgbClr val="000000"/>
                </a:solidFill>
                <a:latin typeface="Calibri"/>
              </a:rPr>
              <a:t> are the instructions in the form of programs which control the operation of a computer, together with the associated documentation.</a:t>
            </a:r>
            <a:endParaRPr b="0" lang="en-US" sz="3800" spc="-1" strike="noStrike">
              <a:solidFill>
                <a:srgbClr val="000000"/>
              </a:solidFill>
              <a:latin typeface="Calibri"/>
            </a:endParaRPr>
          </a:p>
          <a:p>
            <a:pPr marL="303120" indent="-302760">
              <a:lnSpc>
                <a:spcPct val="100000"/>
              </a:lnSpc>
              <a:spcBef>
                <a:spcPts val="760"/>
              </a:spcBef>
              <a:buClr>
                <a:srgbClr val="000000"/>
              </a:buClr>
              <a:buFont typeface="Arial"/>
              <a:buChar char="•"/>
            </a:pPr>
            <a:r>
              <a:rPr b="0" lang="en-US" sz="3800" spc="-1" strike="noStrike">
                <a:solidFill>
                  <a:srgbClr val="000000"/>
                </a:solidFill>
                <a:latin typeface="Calibri"/>
              </a:rPr>
              <a:t>Without software, the computer would do absolutely nothing</a:t>
            </a:r>
            <a:endParaRPr b="0" lang="en-US" sz="3800" spc="-1" strike="noStrike">
              <a:solidFill>
                <a:srgbClr val="000000"/>
              </a:solidFill>
              <a:latin typeface="Calibri"/>
            </a:endParaRPr>
          </a:p>
          <a:p>
            <a:pPr marL="303120" indent="-302760">
              <a:lnSpc>
                <a:spcPct val="100000"/>
              </a:lnSpc>
              <a:spcBef>
                <a:spcPts val="799"/>
              </a:spcBef>
              <a:buClr>
                <a:srgbClr val="000000"/>
              </a:buClr>
              <a:buFont typeface="Arial"/>
              <a:buChar char="•"/>
            </a:pPr>
            <a:r>
              <a:rPr b="0" lang="en-US" sz="4000" spc="-1" strike="noStrike">
                <a:solidFill>
                  <a:srgbClr val="000000"/>
                </a:solidFill>
                <a:latin typeface="Calibri"/>
              </a:rPr>
              <a:t>More precisely, a software means a collection of programs whose objective is to enhance the capabilities of the hardware.</a:t>
            </a:r>
            <a:endParaRPr b="0" lang="en-US" sz="4000" spc="-1" strike="noStrike">
              <a:solidFill>
                <a:srgbClr val="000000"/>
              </a:solidFill>
              <a:latin typeface="Calibri"/>
            </a:endParaRPr>
          </a:p>
        </p:txBody>
      </p:sp>
      <p:sp>
        <p:nvSpPr>
          <p:cNvPr id="223" name="TextShape 2"/>
          <p:cNvSpPr txBox="1"/>
          <p:nvPr/>
        </p:nvSpPr>
        <p:spPr>
          <a:xfrm>
            <a:off x="214200" y="142920"/>
            <a:ext cx="8929440" cy="1142640"/>
          </a:xfrm>
          <a:prstGeom prst="rect">
            <a:avLst/>
          </a:prstGeom>
          <a:gradFill rotWithShape="0">
            <a:gsLst>
              <a:gs pos="0">
                <a:srgbClr val="d0d0d0"/>
              </a:gs>
              <a:gs pos="100000">
                <a:srgbClr val="ededed"/>
              </a:gs>
            </a:gsLst>
            <a:lin ang="16200000"/>
          </a:gradFill>
          <a:ln w="9360">
            <a:solidFill>
              <a:srgbClr val="000000"/>
            </a:solidFill>
            <a:round/>
          </a:ln>
        </p:spPr>
        <p:txBody>
          <a:bodyPr anchor="ctr"/>
          <a:p>
            <a:pPr algn="ctr">
              <a:lnSpc>
                <a:spcPct val="100000"/>
              </a:lnSpc>
            </a:pPr>
            <a:r>
              <a:rPr b="1" lang="en-US" sz="4400" spc="-1" strike="noStrike">
                <a:solidFill>
                  <a:srgbClr val="ff0000"/>
                </a:solidFill>
                <a:latin typeface="Calibri"/>
              </a:rPr>
              <a:t>Introduction to System Programming</a:t>
            </a:r>
            <a:endParaRPr b="0" lang="en-US" sz="4400" spc="-1" strike="noStrike">
              <a:solidFill>
                <a:srgbClr val="000000"/>
              </a:solidFill>
              <a:latin typeface="Calibri"/>
            </a:endParaRPr>
          </a:p>
        </p:txBody>
      </p:sp>
    </p:spTree>
  </p:cSld>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3" presetSubtype="10">
                                  <p:stCondLst>
                                    <p:cond delay="0"/>
                                  </p:stCondLst>
                                  <p:childTnLst>
                                    <p:set>
                                      <p:cBhvr>
                                        <p:cTn id="74" dur="1" fill="hold">
                                          <p:stCondLst>
                                            <p:cond delay="0"/>
                                          </p:stCondLst>
                                        </p:cTn>
                                        <p:tgtEl>
                                          <p:spTgt spid="222">
                                            <p:txEl>
                                              <p:pRg st="1" end="1"/>
                                            </p:txEl>
                                          </p:spTgt>
                                        </p:tgtEl>
                                        <p:attrNameLst>
                                          <p:attrName>style.visibility</p:attrName>
                                        </p:attrNameLst>
                                      </p:cBhvr>
                                      <p:to>
                                        <p:strVal val="visible"/>
                                      </p:to>
                                    </p:set>
                                    <p:animEffect filter="blinds(horizontal)" transition="in">
                                      <p:cBhvr additive="repl">
                                        <p:cTn id="75" dur="500"/>
                                        <p:tgtEl>
                                          <p:spTgt spid="222">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3" presetSubtype="10">
                                  <p:stCondLst>
                                    <p:cond delay="0"/>
                                  </p:stCondLst>
                                  <p:childTnLst>
                                    <p:set>
                                      <p:cBhvr>
                                        <p:cTn id="79" dur="1" fill="hold">
                                          <p:stCondLst>
                                            <p:cond delay="0"/>
                                          </p:stCondLst>
                                        </p:cTn>
                                        <p:tgtEl>
                                          <p:spTgt spid="222">
                                            <p:txEl>
                                              <p:pRg st="2" end="2"/>
                                            </p:txEl>
                                          </p:spTgt>
                                        </p:tgtEl>
                                        <p:attrNameLst>
                                          <p:attrName>style.visibility</p:attrName>
                                        </p:attrNameLst>
                                      </p:cBhvr>
                                      <p:to>
                                        <p:strVal val="visible"/>
                                      </p:to>
                                    </p:set>
                                    <p:animEffect filter="blinds(horizontal)" transition="in">
                                      <p:cBhvr additive="repl">
                                        <p:cTn id="80" dur="500"/>
                                        <p:tgtEl>
                                          <p:spTgt spid="222">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3" presetSubtype="10">
                                  <p:stCondLst>
                                    <p:cond delay="0"/>
                                  </p:stCondLst>
                                  <p:childTnLst>
                                    <p:set>
                                      <p:cBhvr>
                                        <p:cTn id="84" dur="1" fill="hold">
                                          <p:stCondLst>
                                            <p:cond delay="0"/>
                                          </p:stCondLst>
                                        </p:cTn>
                                        <p:tgtEl>
                                          <p:spTgt spid="222">
                                            <p:txEl>
                                              <p:pRg st="3" end="3"/>
                                            </p:txEl>
                                          </p:spTgt>
                                        </p:tgtEl>
                                        <p:attrNameLst>
                                          <p:attrName>style.visibility</p:attrName>
                                        </p:attrNameLst>
                                      </p:cBhvr>
                                      <p:to>
                                        <p:strVal val="visible"/>
                                      </p:to>
                                    </p:set>
                                    <p:animEffect filter="blinds(horizontal)" transition="in">
                                      <p:cBhvr additive="repl">
                                        <p:cTn id="85" dur="500"/>
                                        <p:tgtEl>
                                          <p:spTgt spid="222">
                                            <p:txEl>
                                              <p:pRg st="3" end="3"/>
                                            </p:txEl>
                                          </p:spTgt>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3" presetSubtype="10">
                                  <p:stCondLst>
                                    <p:cond delay="0"/>
                                  </p:stCondLst>
                                  <p:childTnLst>
                                    <p:set>
                                      <p:cBhvr>
                                        <p:cTn id="89" dur="1" fill="hold">
                                          <p:stCondLst>
                                            <p:cond delay="0"/>
                                          </p:stCondLst>
                                        </p:cTn>
                                        <p:tgtEl>
                                          <p:spTgt spid="222">
                                            <p:txEl>
                                              <p:pRg st="4" end="4"/>
                                            </p:txEl>
                                          </p:spTgt>
                                        </p:tgtEl>
                                        <p:attrNameLst>
                                          <p:attrName>style.visibility</p:attrName>
                                        </p:attrNameLst>
                                      </p:cBhvr>
                                      <p:to>
                                        <p:strVal val="visible"/>
                                      </p:to>
                                    </p:set>
                                    <p:animEffect filter="blinds(horizontal)" transition="in">
                                      <p:cBhvr additive="repl">
                                        <p:cTn id="90" dur="500"/>
                                        <p:tgtEl>
                                          <p:spTgt spid="222">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214200" y="152280"/>
            <a:ext cx="8715240" cy="99036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5400" spc="-1" strike="noStrike">
                <a:solidFill>
                  <a:srgbClr val="376092"/>
                </a:solidFill>
                <a:latin typeface="Calibri"/>
              </a:rPr>
              <a:t>Types Of Software</a:t>
            </a:r>
            <a:endParaRPr b="0" lang="en-US" sz="5400" spc="-1" strike="noStrike">
              <a:solidFill>
                <a:srgbClr val="000000"/>
              </a:solidFill>
              <a:latin typeface="Calibri"/>
            </a:endParaRPr>
          </a:p>
        </p:txBody>
      </p:sp>
      <p:sp>
        <p:nvSpPr>
          <p:cNvPr id="225" name="CustomShape 2"/>
          <p:cNvSpPr/>
          <p:nvPr/>
        </p:nvSpPr>
        <p:spPr>
          <a:xfrm>
            <a:off x="228600" y="1219320"/>
            <a:ext cx="8700840" cy="499536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nSpc>
                <a:spcPct val="100000"/>
              </a:lnSpc>
            </a:pPr>
            <a:r>
              <a:rPr b="1" lang="en-IN" sz="3200" spc="-1" strike="noStrike">
                <a:solidFill>
                  <a:srgbClr val="ff0000"/>
                </a:solidFill>
                <a:latin typeface="Calibri"/>
              </a:rPr>
              <a:t>System Software</a:t>
            </a:r>
            <a:endParaRPr b="0" lang="en-IN" sz="3200" spc="-1" strike="noStrike">
              <a:latin typeface="Arial"/>
            </a:endParaRPr>
          </a:p>
          <a:p>
            <a:pPr marL="457200">
              <a:lnSpc>
                <a:spcPct val="100000"/>
              </a:lnSpc>
            </a:pPr>
            <a:r>
              <a:rPr b="0" lang="en-IN" sz="3200" spc="-1" strike="noStrike">
                <a:solidFill>
                  <a:srgbClr val="000000"/>
                </a:solidFill>
                <a:latin typeface="Calibri"/>
              </a:rPr>
              <a:t>The programs directly related to the computer hardware and perform tasks associated with controlling and utilizing computer hardware</a:t>
            </a:r>
            <a:endParaRPr b="0" lang="en-IN" sz="3200" spc="-1" strike="noStrike">
              <a:latin typeface="Arial"/>
            </a:endParaRPr>
          </a:p>
          <a:p>
            <a:pPr>
              <a:lnSpc>
                <a:spcPct val="100000"/>
              </a:lnSpc>
            </a:pPr>
            <a:r>
              <a:rPr b="1" lang="en-IN" sz="3200" spc="-1" strike="noStrike">
                <a:solidFill>
                  <a:srgbClr val="ff0000"/>
                </a:solidFill>
                <a:latin typeface="Calibri"/>
              </a:rPr>
              <a:t>Application Software</a:t>
            </a:r>
            <a:endParaRPr b="0" lang="en-IN" sz="3200" spc="-1" strike="noStrike">
              <a:latin typeface="Arial"/>
            </a:endParaRPr>
          </a:p>
          <a:p>
            <a:pPr marL="457200">
              <a:lnSpc>
                <a:spcPct val="100000"/>
              </a:lnSpc>
            </a:pPr>
            <a:r>
              <a:rPr b="0" lang="en-IN" sz="3200" spc="-1" strike="noStrike">
                <a:solidFill>
                  <a:srgbClr val="000000"/>
                </a:solidFill>
                <a:latin typeface="Calibri"/>
              </a:rPr>
              <a:t>An application is a job or task a user wants to accomplish through a computer.</a:t>
            </a:r>
            <a:endParaRPr b="0" lang="en-IN" sz="3200" spc="-1" strike="noStrike">
              <a:latin typeface="Arial"/>
            </a:endParaRPr>
          </a:p>
          <a:p>
            <a:pPr marL="457200">
              <a:lnSpc>
                <a:spcPct val="100000"/>
              </a:lnSpc>
            </a:pPr>
            <a:r>
              <a:rPr b="0" lang="en-IN" sz="3200" spc="-1" strike="noStrike">
                <a:solidFill>
                  <a:srgbClr val="000000"/>
                </a:solidFill>
                <a:latin typeface="Calibri"/>
              </a:rPr>
              <a:t> </a:t>
            </a:r>
            <a:r>
              <a:rPr b="0" lang="en-IN" sz="3200" spc="-1" strike="noStrike">
                <a:solidFill>
                  <a:srgbClr val="000000"/>
                </a:solidFill>
                <a:latin typeface="Calibri"/>
              </a:rPr>
              <a:t>Application software are programs that help a user perform a specific job.</a:t>
            </a:r>
            <a:endParaRPr b="0" lang="en-IN" sz="3200" spc="-1" strike="noStrike">
              <a:latin typeface="Arial"/>
            </a:endParaRPr>
          </a:p>
          <a:p>
            <a:pPr>
              <a:lnSpc>
                <a:spcPct val="100000"/>
              </a:lnSpc>
              <a:spcBef>
                <a:spcPts val="601"/>
              </a:spcBef>
              <a:spcAft>
                <a:spcPts val="1426"/>
              </a:spcAft>
            </a:pPr>
            <a:endParaRPr b="0" lang="en-IN" sz="3200" spc="-1" strike="noStrike">
              <a:latin typeface="Arial"/>
            </a:endParaRPr>
          </a:p>
          <a:p>
            <a:pPr marL="262080" indent="-261720">
              <a:lnSpc>
                <a:spcPct val="100000"/>
              </a:lnSpc>
              <a:spcBef>
                <a:spcPts val="601"/>
              </a:spcBef>
              <a:spcAft>
                <a:spcPts val="1426"/>
              </a:spcAft>
            </a:pPr>
            <a:endParaRPr b="0" lang="en-IN" sz="3200" spc="-1" strike="noStrike">
              <a:latin typeface="Arial"/>
            </a:endParaRPr>
          </a:p>
          <a:p>
            <a:pPr marL="262080" indent="-261720">
              <a:lnSpc>
                <a:spcPct val="100000"/>
              </a:lnSpc>
              <a:spcBef>
                <a:spcPts val="601"/>
              </a:spcBef>
              <a:spcAft>
                <a:spcPts val="1426"/>
              </a:spcAft>
            </a:pPr>
            <a:endParaRPr b="0" lang="en-IN" sz="3200" spc="-1" strike="noStrike">
              <a:latin typeface="Arial"/>
            </a:endParaRPr>
          </a:p>
        </p:txBody>
      </p:sp>
    </p:spTree>
  </p:cSld>
  <p:transition spd="med">
    <p:wipe dir="r"/>
  </p:transition>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4" presetSubtype="16">
                                  <p:stCondLst>
                                    <p:cond delay="0"/>
                                  </p:stCondLst>
                                  <p:childTnLst>
                                    <p:set>
                                      <p:cBhvr>
                                        <p:cTn id="96" dur="1" fill="hold">
                                          <p:stCondLst>
                                            <p:cond delay="0"/>
                                          </p:stCondLst>
                                        </p:cTn>
                                        <p:tgtEl>
                                          <p:spTgt spid="225">
                                            <p:txEl>
                                              <p:pRg st="0" end="0"/>
                                            </p:txEl>
                                          </p:spTgt>
                                        </p:tgtEl>
                                        <p:attrNameLst>
                                          <p:attrName>style.visibility</p:attrName>
                                        </p:attrNameLst>
                                      </p:cBhvr>
                                      <p:to>
                                        <p:strVal val="visible"/>
                                      </p:to>
                                    </p:set>
                                    <p:animEffect filter="box(in)" transition="in">
                                      <p:cBhvr additive="repl">
                                        <p:cTn id="97" dur="500"/>
                                        <p:tgtEl>
                                          <p:spTgt spid="22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4" presetSubtype="16">
                                  <p:stCondLst>
                                    <p:cond delay="0"/>
                                  </p:stCondLst>
                                  <p:childTnLst>
                                    <p:set>
                                      <p:cBhvr>
                                        <p:cTn id="101" dur="1" fill="hold">
                                          <p:stCondLst>
                                            <p:cond delay="0"/>
                                          </p:stCondLst>
                                        </p:cTn>
                                        <p:tgtEl>
                                          <p:spTgt spid="225">
                                            <p:txEl>
                                              <p:pRg st="1" end="1"/>
                                            </p:txEl>
                                          </p:spTgt>
                                        </p:tgtEl>
                                        <p:attrNameLst>
                                          <p:attrName>style.visibility</p:attrName>
                                        </p:attrNameLst>
                                      </p:cBhvr>
                                      <p:to>
                                        <p:strVal val="visible"/>
                                      </p:to>
                                    </p:set>
                                    <p:animEffect filter="box(in)" transition="in">
                                      <p:cBhvr additive="repl">
                                        <p:cTn id="102" dur="500"/>
                                        <p:tgtEl>
                                          <p:spTgt spid="225">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4" presetSubtype="16">
                                  <p:stCondLst>
                                    <p:cond delay="0"/>
                                  </p:stCondLst>
                                  <p:childTnLst>
                                    <p:set>
                                      <p:cBhvr>
                                        <p:cTn id="106" dur="1" fill="hold">
                                          <p:stCondLst>
                                            <p:cond delay="0"/>
                                          </p:stCondLst>
                                        </p:cTn>
                                        <p:tgtEl>
                                          <p:spTgt spid="225">
                                            <p:txEl>
                                              <p:pRg st="2" end="2"/>
                                            </p:txEl>
                                          </p:spTgt>
                                        </p:tgtEl>
                                        <p:attrNameLst>
                                          <p:attrName>style.visibility</p:attrName>
                                        </p:attrNameLst>
                                      </p:cBhvr>
                                      <p:to>
                                        <p:strVal val="visible"/>
                                      </p:to>
                                    </p:set>
                                    <p:animEffect filter="box(in)" transition="in">
                                      <p:cBhvr additive="repl">
                                        <p:cTn id="107" dur="500"/>
                                        <p:tgtEl>
                                          <p:spTgt spid="225">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4" presetSubtype="16">
                                  <p:stCondLst>
                                    <p:cond delay="0"/>
                                  </p:stCondLst>
                                  <p:childTnLst>
                                    <p:set>
                                      <p:cBhvr>
                                        <p:cTn id="111" dur="1" fill="hold">
                                          <p:stCondLst>
                                            <p:cond delay="0"/>
                                          </p:stCondLst>
                                        </p:cTn>
                                        <p:tgtEl>
                                          <p:spTgt spid="225">
                                            <p:txEl>
                                              <p:pRg st="3" end="3"/>
                                            </p:txEl>
                                          </p:spTgt>
                                        </p:tgtEl>
                                        <p:attrNameLst>
                                          <p:attrName>style.visibility</p:attrName>
                                        </p:attrNameLst>
                                      </p:cBhvr>
                                      <p:to>
                                        <p:strVal val="visible"/>
                                      </p:to>
                                    </p:set>
                                    <p:animEffect filter="box(in)" transition="in">
                                      <p:cBhvr additive="repl">
                                        <p:cTn id="112" dur="500"/>
                                        <p:tgtEl>
                                          <p:spTgt spid="225">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4" presetSubtype="16">
                                  <p:stCondLst>
                                    <p:cond delay="0"/>
                                  </p:stCondLst>
                                  <p:childTnLst>
                                    <p:set>
                                      <p:cBhvr>
                                        <p:cTn id="116" dur="1" fill="hold">
                                          <p:stCondLst>
                                            <p:cond delay="0"/>
                                          </p:stCondLst>
                                        </p:cTn>
                                        <p:tgtEl>
                                          <p:spTgt spid="225">
                                            <p:txEl>
                                              <p:pRg st="4" end="4"/>
                                            </p:txEl>
                                          </p:spTgt>
                                        </p:tgtEl>
                                        <p:attrNameLst>
                                          <p:attrName>style.visibility</p:attrName>
                                        </p:attrNameLst>
                                      </p:cBhvr>
                                      <p:to>
                                        <p:strVal val="visible"/>
                                      </p:to>
                                    </p:set>
                                    <p:animEffect filter="box(in)" transition="in">
                                      <p:cBhvr additive="repl">
                                        <p:cTn id="117" dur="500"/>
                                        <p:tgtEl>
                                          <p:spTgt spid="225">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Content Placeholder 3" descr=""/>
          <p:cNvPicPr/>
          <p:nvPr/>
        </p:nvPicPr>
        <p:blipFill>
          <a:blip r:embed="rId1"/>
          <a:stretch/>
        </p:blipFill>
        <p:spPr>
          <a:xfrm>
            <a:off x="714240" y="1500120"/>
            <a:ext cx="2820600" cy="4181040"/>
          </a:xfrm>
          <a:prstGeom prst="rect">
            <a:avLst/>
          </a:prstGeom>
          <a:ln>
            <a:noFill/>
          </a:ln>
        </p:spPr>
      </p:pic>
      <p:sp>
        <p:nvSpPr>
          <p:cNvPr id="227" name="TextShape 1"/>
          <p:cNvSpPr txBox="1"/>
          <p:nvPr/>
        </p:nvSpPr>
        <p:spPr>
          <a:xfrm>
            <a:off x="457200" y="188640"/>
            <a:ext cx="8229240" cy="73980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376092"/>
                </a:solidFill>
                <a:latin typeface="Calibri"/>
              </a:rPr>
              <a:t>How it is?</a:t>
            </a:r>
            <a:endParaRPr b="0" lang="en-US" sz="4400" spc="-1" strike="noStrike">
              <a:solidFill>
                <a:srgbClr val="000000"/>
              </a:solidFill>
              <a:latin typeface="Calibri"/>
            </a:endParaRPr>
          </a:p>
        </p:txBody>
      </p:sp>
      <p:pic>
        <p:nvPicPr>
          <p:cNvPr id="228" name="Content Placeholder 3" descr=""/>
          <p:cNvPicPr/>
          <p:nvPr/>
        </p:nvPicPr>
        <p:blipFill>
          <a:blip r:embed="rId2"/>
          <a:stretch/>
        </p:blipFill>
        <p:spPr>
          <a:xfrm>
            <a:off x="3714840" y="1500120"/>
            <a:ext cx="5168160" cy="4357440"/>
          </a:xfrm>
          <a:prstGeom prst="rect">
            <a:avLst/>
          </a:prstGeom>
          <a:ln>
            <a:noFill/>
          </a:ln>
        </p:spPr>
      </p:pic>
    </p:spTree>
  </p:cSld>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clickEffect" fill="hold" presetClass="entr" presetID="3" presetSubtype="10">
                                  <p:stCondLst>
                                    <p:cond delay="0"/>
                                  </p:stCondLst>
                                  <p:childTnLst>
                                    <p:set>
                                      <p:cBhvr>
                                        <p:cTn id="123" dur="1" fill="hold">
                                          <p:stCondLst>
                                            <p:cond delay="0"/>
                                          </p:stCondLst>
                                        </p:cTn>
                                        <p:tgtEl>
                                          <p:spTgt spid="226"/>
                                        </p:tgtEl>
                                        <p:attrNameLst>
                                          <p:attrName>style.visibility</p:attrName>
                                        </p:attrNameLst>
                                      </p:cBhvr>
                                      <p:to>
                                        <p:strVal val="visible"/>
                                      </p:to>
                                    </p:set>
                                    <p:animEffect filter="blinds(horizontal)" transition="in">
                                      <p:cBhvr additive="repl">
                                        <p:cTn id="124" dur="500"/>
                                        <p:tgtEl>
                                          <p:spTgt spid="226"/>
                                        </p:tgtEl>
                                      </p:cBhvr>
                                    </p:animEffec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4" presetSubtype="16">
                                  <p:stCondLst>
                                    <p:cond delay="0"/>
                                  </p:stCondLst>
                                  <p:childTnLst>
                                    <p:set>
                                      <p:cBhvr>
                                        <p:cTn id="128" dur="1" fill="hold">
                                          <p:stCondLst>
                                            <p:cond delay="0"/>
                                          </p:stCondLst>
                                        </p:cTn>
                                        <p:tgtEl>
                                          <p:spTgt spid="228"/>
                                        </p:tgtEl>
                                        <p:attrNameLst>
                                          <p:attrName>style.visibility</p:attrName>
                                        </p:attrNameLst>
                                      </p:cBhvr>
                                      <p:to>
                                        <p:strVal val="visible"/>
                                      </p:to>
                                    </p:set>
                                    <p:animEffect filter="box(in)" transition="in">
                                      <p:cBhvr additive="repl">
                                        <p:cTn id="129" dur="500"/>
                                        <p:tgtEl>
                                          <p:spTgt spid="2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28760" y="304920"/>
            <a:ext cx="8286480" cy="775800"/>
          </a:xfrm>
          <a:prstGeom prst="rect">
            <a:avLst/>
          </a:prstGeom>
          <a:gradFill rotWithShape="0">
            <a:gsLst>
              <a:gs pos="0">
                <a:srgbClr val="bfecff"/>
              </a:gs>
              <a:gs pos="100000">
                <a:srgbClr val="e6f7ff"/>
              </a:gs>
            </a:gsLst>
            <a:lin ang="16200000"/>
          </a:gradFill>
          <a:ln w="9360">
            <a:solidFill>
              <a:srgbClr val="46aac4"/>
            </a:solidFill>
            <a:round/>
          </a:ln>
        </p:spPr>
        <p:txBody>
          <a:bodyPr anchor="ctr"/>
          <a:p>
            <a:pPr algn="ctr">
              <a:lnSpc>
                <a:spcPct val="100000"/>
              </a:lnSpc>
            </a:pPr>
            <a:r>
              <a:rPr b="1" lang="en-US" sz="4000" spc="-1" strike="noStrike">
                <a:solidFill>
                  <a:srgbClr val="376092"/>
                </a:solidFill>
                <a:latin typeface="Calibri"/>
              </a:rPr>
              <a:t>System Software</a:t>
            </a:r>
            <a:endParaRPr b="0" lang="en-US" sz="4000" spc="-1" strike="noStrike">
              <a:solidFill>
                <a:srgbClr val="000000"/>
              </a:solidFill>
              <a:latin typeface="Calibri"/>
            </a:endParaRPr>
          </a:p>
        </p:txBody>
      </p:sp>
      <p:sp>
        <p:nvSpPr>
          <p:cNvPr id="230" name="CustomShape 2"/>
          <p:cNvSpPr/>
          <p:nvPr/>
        </p:nvSpPr>
        <p:spPr>
          <a:xfrm>
            <a:off x="380880" y="1357200"/>
            <a:ext cx="8334000" cy="5214600"/>
          </a:xfrm>
          <a:prstGeom prst="rect">
            <a:avLst/>
          </a:prstGeom>
          <a:solidFill>
            <a:srgbClr val="ffffcc"/>
          </a:solidFill>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indent="-216000">
              <a:lnSpc>
                <a:spcPct val="100000"/>
              </a:lnSpc>
              <a:buClr>
                <a:srgbClr val="000000"/>
              </a:buClr>
              <a:buFont typeface="Wingdings" charset="2"/>
              <a:buChar char=""/>
            </a:pPr>
            <a:r>
              <a:rPr b="0" lang="en-IN" sz="2800" spc="-1" strike="noStrike">
                <a:solidFill>
                  <a:srgbClr val="000000"/>
                </a:solidFill>
                <a:latin typeface="Times New Roman"/>
              </a:rPr>
              <a:t>System software is computer software designed to operate the computer hardware, to provide basic functionality, and to provide a platform for running application software. </a:t>
            </a:r>
            <a:endParaRPr b="0" lang="en-IN" sz="2800" spc="-1" strike="noStrike">
              <a:latin typeface="Arial"/>
            </a:endParaRPr>
          </a:p>
          <a:p>
            <a:pPr indent="-216000">
              <a:lnSpc>
                <a:spcPct val="100000"/>
              </a:lnSpc>
              <a:buClr>
                <a:srgbClr val="000000"/>
              </a:buClr>
              <a:buFont typeface="Wingdings" charset="2"/>
              <a:buChar char=""/>
            </a:pPr>
            <a:r>
              <a:rPr b="0" lang="en-IN" sz="2800" spc="-1" strike="noStrike">
                <a:solidFill>
                  <a:srgbClr val="000000"/>
                </a:solidFill>
                <a:latin typeface="Times New Roman"/>
              </a:rPr>
              <a:t>System software includes device drivers, operating systems, servers, utilities, and window systems.</a:t>
            </a:r>
            <a:endParaRPr b="0" lang="en-IN" sz="2800" spc="-1" strike="noStrike">
              <a:latin typeface="Arial"/>
            </a:endParaRPr>
          </a:p>
          <a:p>
            <a:pPr indent="-216000">
              <a:lnSpc>
                <a:spcPct val="100000"/>
              </a:lnSpc>
              <a:buClr>
                <a:srgbClr val="000000"/>
              </a:buClr>
              <a:buFont typeface="Wingdings" charset="2"/>
              <a:buChar char=""/>
            </a:pPr>
            <a:r>
              <a:rPr b="0" lang="en-IN" sz="2800" spc="-1" strike="noStrike">
                <a:solidFill>
                  <a:srgbClr val="000000"/>
                </a:solidFill>
                <a:latin typeface="Times New Roman"/>
              </a:rPr>
              <a:t>System software is responsible for managing a variety of independent hardware components, so that they can work together harmoniously.</a:t>
            </a:r>
            <a:endParaRPr b="0" lang="en-IN" sz="2800" spc="-1" strike="noStrike">
              <a:latin typeface="Arial"/>
            </a:endParaRPr>
          </a:p>
          <a:p>
            <a:pPr indent="-216000">
              <a:lnSpc>
                <a:spcPct val="100000"/>
              </a:lnSpc>
              <a:buClr>
                <a:srgbClr val="000000"/>
              </a:buClr>
              <a:buFont typeface="Wingdings" charset="2"/>
              <a:buChar char=""/>
            </a:pPr>
            <a:r>
              <a:rPr b="0" lang="en-IN" sz="2800" spc="-1" strike="noStrike">
                <a:solidFill>
                  <a:srgbClr val="000000"/>
                </a:solidFill>
                <a:latin typeface="Calibri"/>
              </a:rPr>
              <a:t>System programs manages internal operation of Computer also manages peripherals like storage Devices, Monitor, Printer.</a:t>
            </a:r>
            <a:endParaRPr b="0" lang="en-IN" sz="2800" spc="-1" strike="noStrike">
              <a:latin typeface="Arial"/>
            </a:endParaRPr>
          </a:p>
          <a:p>
            <a:pPr>
              <a:lnSpc>
                <a:spcPct val="100000"/>
              </a:lnSpc>
            </a:pPr>
            <a:endParaRPr b="0" lang="en-IN" sz="2800" spc="-1" strike="noStrike">
              <a:latin typeface="Arial"/>
            </a:endParaRPr>
          </a:p>
        </p:txBody>
      </p:sp>
      <p:sp>
        <p:nvSpPr>
          <p:cNvPr id="231" name="CustomShape 3"/>
          <p:cNvSpPr/>
          <p:nvPr/>
        </p:nvSpPr>
        <p:spPr>
          <a:xfrm>
            <a:off x="7010280" y="6480000"/>
            <a:ext cx="2133360" cy="301320"/>
          </a:xfrm>
          <a:prstGeom prst="rect">
            <a:avLst/>
          </a:prstGeom>
          <a:noFill/>
          <a:ln w="9360">
            <a:noFill/>
          </a:ln>
        </p:spPr>
        <p:style>
          <a:lnRef idx="0"/>
          <a:fillRef idx="0"/>
          <a:effectRef idx="0"/>
          <a:fontRef idx="minor"/>
        </p:style>
      </p:sp>
      <p:sp>
        <p:nvSpPr>
          <p:cNvPr id="232" name="CustomShape 4"/>
          <p:cNvSpPr/>
          <p:nvPr/>
        </p:nvSpPr>
        <p:spPr>
          <a:xfrm>
            <a:off x="8640720" y="6481800"/>
            <a:ext cx="502920" cy="301320"/>
          </a:xfrm>
          <a:prstGeom prst="rect">
            <a:avLst/>
          </a:prstGeom>
          <a:noFill/>
          <a:ln w="9360">
            <a:noFill/>
          </a:ln>
        </p:spPr>
        <p:style>
          <a:lnRef idx="0"/>
          <a:fillRef idx="0"/>
          <a:effectRef idx="0"/>
          <a:fontRef idx="minor"/>
        </p:style>
        <p:txBody>
          <a:bodyPr lIns="90000" rIns="90000" tIns="45000" bIns="45000"/>
          <a:p>
            <a:pPr>
              <a:lnSpc>
                <a:spcPct val="100000"/>
              </a:lnSpc>
            </a:pPr>
            <a:fld id="{3EB3A76C-AC8F-4391-8444-2CC33C9F538F}" type="slidenum">
              <a:rPr b="0" lang="en-IN" sz="1800" spc="-1" strike="noStrike">
                <a:solidFill>
                  <a:srgbClr val="000000"/>
                </a:solidFill>
                <a:latin typeface="Gill Sans MT"/>
              </a:rPr>
              <a:t>1</a:t>
            </a:fld>
            <a:endParaRPr b="0" lang="en-IN" sz="1800" spc="-1" strike="noStrike">
              <a:latin typeface="Arial"/>
            </a:endParaRPr>
          </a:p>
        </p:txBody>
      </p:sp>
      <p:grpSp>
        <p:nvGrpSpPr>
          <p:cNvPr id="233" name="Group 5"/>
          <p:cNvGrpSpPr/>
          <p:nvPr/>
        </p:nvGrpSpPr>
        <p:grpSpPr>
          <a:xfrm>
            <a:off x="0" y="0"/>
            <a:ext cx="36000" cy="36000"/>
            <a:chOff x="0" y="0"/>
            <a:chExt cx="36000" cy="36000"/>
          </a:xfrm>
        </p:grpSpPr>
      </p:grpSp>
    </p:spTree>
  </p:cSld>
  <p:transition spd="slow">
    <p:fade/>
  </p:transition>
  <p:timing>
    <p:tnLst>
      <p:par>
        <p:cTn id="130" dur="indefinite" restart="never" nodeType="tmRoot">
          <p:childTnLst>
            <p:seq>
              <p:cTn id="131" dur="indefinite" nodeType="mainSeq">
                <p:childTnLst>
                  <p:par>
                    <p:cTn id="132" fill="hold">
                      <p:stCondLst>
                        <p:cond delay="indefinite"/>
                      </p:stCondLst>
                      <p:childTnLst>
                        <p:par>
                          <p:cTn id="133" fill="hold">
                            <p:stCondLst>
                              <p:cond delay="0"/>
                            </p:stCondLst>
                            <p:childTnLst>
                              <p:par>
                                <p:cTn id="134" nodeType="clickEffect" fill="hold" presetClass="entr" presetID="8" presetSubtype="16">
                                  <p:stCondLst>
                                    <p:cond delay="0"/>
                                  </p:stCondLst>
                                  <p:childTnLst>
                                    <p:set>
                                      <p:cBhvr>
                                        <p:cTn id="135" dur="1" fill="hold">
                                          <p:stCondLst>
                                            <p:cond delay="0"/>
                                          </p:stCondLst>
                                        </p:cTn>
                                        <p:tgtEl>
                                          <p:spTgt spid="230">
                                            <p:txEl>
                                              <p:pRg st="0" end="0"/>
                                            </p:txEl>
                                          </p:spTgt>
                                        </p:tgtEl>
                                        <p:attrNameLst>
                                          <p:attrName>style.visibility</p:attrName>
                                        </p:attrNameLst>
                                      </p:cBhvr>
                                      <p:to>
                                        <p:strVal val="visible"/>
                                      </p:to>
                                    </p:set>
                                    <p:animEffect filter="diamond(in)" transition="in">
                                      <p:cBhvr additive="repl">
                                        <p:cTn id="136" dur="2000"/>
                                        <p:tgtEl>
                                          <p:spTgt spid="230">
                                            <p:txEl>
                                              <p:pRg st="0" end="0"/>
                                            </p:txEl>
                                          </p:spTgt>
                                        </p:tgtEl>
                                      </p:cBhvr>
                                    </p:animEffec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8" presetSubtype="16">
                                  <p:stCondLst>
                                    <p:cond delay="0"/>
                                  </p:stCondLst>
                                  <p:childTnLst>
                                    <p:set>
                                      <p:cBhvr>
                                        <p:cTn id="140" dur="1" fill="hold">
                                          <p:stCondLst>
                                            <p:cond delay="0"/>
                                          </p:stCondLst>
                                        </p:cTn>
                                        <p:tgtEl>
                                          <p:spTgt spid="230">
                                            <p:txEl>
                                              <p:pRg st="1" end="1"/>
                                            </p:txEl>
                                          </p:spTgt>
                                        </p:tgtEl>
                                        <p:attrNameLst>
                                          <p:attrName>style.visibility</p:attrName>
                                        </p:attrNameLst>
                                      </p:cBhvr>
                                      <p:to>
                                        <p:strVal val="visible"/>
                                      </p:to>
                                    </p:set>
                                    <p:animEffect filter="diamond(in)" transition="in">
                                      <p:cBhvr additive="repl">
                                        <p:cTn id="141" dur="2000"/>
                                        <p:tgtEl>
                                          <p:spTgt spid="230">
                                            <p:txEl>
                                              <p:pRg st="1" end="1"/>
                                            </p:txEl>
                                          </p:spTgt>
                                        </p:tgtEl>
                                      </p:cBhvr>
                                    </p:animEffec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8" presetSubtype="16">
                                  <p:stCondLst>
                                    <p:cond delay="0"/>
                                  </p:stCondLst>
                                  <p:childTnLst>
                                    <p:set>
                                      <p:cBhvr>
                                        <p:cTn id="145" dur="1" fill="hold">
                                          <p:stCondLst>
                                            <p:cond delay="0"/>
                                          </p:stCondLst>
                                        </p:cTn>
                                        <p:tgtEl>
                                          <p:spTgt spid="230">
                                            <p:txEl>
                                              <p:pRg st="2" end="2"/>
                                            </p:txEl>
                                          </p:spTgt>
                                        </p:tgtEl>
                                        <p:attrNameLst>
                                          <p:attrName>style.visibility</p:attrName>
                                        </p:attrNameLst>
                                      </p:cBhvr>
                                      <p:to>
                                        <p:strVal val="visible"/>
                                      </p:to>
                                    </p:set>
                                    <p:animEffect filter="diamond(in)" transition="in">
                                      <p:cBhvr additive="repl">
                                        <p:cTn id="146" dur="2000"/>
                                        <p:tgtEl>
                                          <p:spTgt spid="230">
                                            <p:txEl>
                                              <p:pRg st="2" end="2"/>
                                            </p:txEl>
                                          </p:spTgt>
                                        </p:tgtEl>
                                      </p:cBhvr>
                                    </p:animEffec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8" presetSubtype="16">
                                  <p:stCondLst>
                                    <p:cond delay="0"/>
                                  </p:stCondLst>
                                  <p:childTnLst>
                                    <p:set>
                                      <p:cBhvr>
                                        <p:cTn id="150" dur="1" fill="hold">
                                          <p:stCondLst>
                                            <p:cond delay="0"/>
                                          </p:stCondLst>
                                        </p:cTn>
                                        <p:tgtEl>
                                          <p:spTgt spid="230">
                                            <p:txEl>
                                              <p:pRg st="3" end="3"/>
                                            </p:txEl>
                                          </p:spTgt>
                                        </p:tgtEl>
                                        <p:attrNameLst>
                                          <p:attrName>style.visibility</p:attrName>
                                        </p:attrNameLst>
                                      </p:cBhvr>
                                      <p:to>
                                        <p:strVal val="visible"/>
                                      </p:to>
                                    </p:set>
                                    <p:animEffect filter="diamond(in)" transition="in">
                                      <p:cBhvr additive="repl">
                                        <p:cTn id="151" dur="2000"/>
                                        <p:tgtEl>
                                          <p:spTgt spid="230">
                                            <p:txEl>
                                              <p:pRg st="3" end="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28760" y="304920"/>
            <a:ext cx="8572320" cy="77580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4400" spc="-1" strike="noStrike">
                <a:solidFill>
                  <a:srgbClr val="376092"/>
                </a:solidFill>
                <a:latin typeface="Calibri"/>
              </a:rPr>
              <a:t>System Software</a:t>
            </a:r>
            <a:endParaRPr b="0" lang="en-US" sz="4400" spc="-1" strike="noStrike">
              <a:solidFill>
                <a:srgbClr val="000000"/>
              </a:solidFill>
              <a:latin typeface="Calibri"/>
            </a:endParaRPr>
          </a:p>
        </p:txBody>
      </p:sp>
      <p:sp>
        <p:nvSpPr>
          <p:cNvPr id="235" name="CustomShape 2"/>
          <p:cNvSpPr/>
          <p:nvPr/>
        </p:nvSpPr>
        <p:spPr>
          <a:xfrm>
            <a:off x="380880" y="1357200"/>
            <a:ext cx="8548200" cy="5214600"/>
          </a:xfrm>
          <a:prstGeom prst="rect">
            <a:avLst/>
          </a:prstGeom>
          <a:solidFill>
            <a:srgbClr val="ffffcc"/>
          </a:solidFill>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indent="-216000">
              <a:lnSpc>
                <a:spcPct val="100000"/>
              </a:lnSpc>
              <a:buClr>
                <a:srgbClr val="000000"/>
              </a:buClr>
              <a:buFont typeface="Wingdings" charset="2"/>
              <a:buChar char=""/>
            </a:pPr>
            <a:r>
              <a:rPr b="1" lang="en-IN" sz="2800" spc="-1" strike="noStrike">
                <a:solidFill>
                  <a:srgbClr val="000000"/>
                </a:solidFill>
                <a:latin typeface="Calibri"/>
              </a:rPr>
              <a:t>Machine </a:t>
            </a:r>
            <a:r>
              <a:rPr b="1" lang="en-IN" sz="2800" spc="-1" strike="noStrike">
                <a:solidFill>
                  <a:srgbClr val="ff0000"/>
                </a:solidFill>
                <a:latin typeface="Calibri"/>
              </a:rPr>
              <a:t>dependency</a:t>
            </a:r>
            <a:r>
              <a:rPr b="1" lang="en-IN" sz="2800" spc="-1" strike="noStrike">
                <a:solidFill>
                  <a:srgbClr val="000000"/>
                </a:solidFill>
                <a:latin typeface="Calibri"/>
              </a:rPr>
              <a:t> of system software</a:t>
            </a:r>
            <a:endParaRPr b="0" lang="en-IN" sz="2800" spc="-1" strike="noStrike">
              <a:latin typeface="Arial"/>
            </a:endParaRPr>
          </a:p>
          <a:p>
            <a:pPr>
              <a:lnSpc>
                <a:spcPct val="100000"/>
              </a:lnSpc>
            </a:pPr>
            <a:r>
              <a:rPr b="0" lang="en-IN" sz="2800" spc="-1" strike="noStrike">
                <a:solidFill>
                  <a:srgbClr val="000000"/>
                </a:solidFill>
                <a:latin typeface="Calibri"/>
              </a:rPr>
              <a:t>–</a:t>
            </a:r>
            <a:r>
              <a:rPr b="0" lang="en-IN" sz="2800" spc="-1" strike="noStrike">
                <a:solidFill>
                  <a:srgbClr val="000000"/>
                </a:solidFill>
                <a:latin typeface="Calibri"/>
              </a:rPr>
              <a:t>System programs are intended to support the  operation and use of the computer.</a:t>
            </a:r>
            <a:endParaRPr b="0" lang="en-IN" sz="2800" spc="-1" strike="noStrike">
              <a:latin typeface="Arial"/>
            </a:endParaRPr>
          </a:p>
          <a:p>
            <a:pPr>
              <a:lnSpc>
                <a:spcPct val="100000"/>
              </a:lnSpc>
            </a:pPr>
            <a:r>
              <a:rPr b="0" lang="en-IN" sz="2800" spc="-1" strike="noStrike">
                <a:solidFill>
                  <a:srgbClr val="000000"/>
                </a:solidFill>
                <a:latin typeface="Calibri"/>
              </a:rPr>
              <a:t>–</a:t>
            </a:r>
            <a:r>
              <a:rPr b="0" lang="en-IN" sz="2800" spc="-1" strike="noStrike">
                <a:solidFill>
                  <a:srgbClr val="000000"/>
                </a:solidFill>
                <a:latin typeface="Calibri"/>
              </a:rPr>
              <a:t>Machine architecture differs in:</a:t>
            </a:r>
            <a:endParaRPr b="0" lang="en-IN" sz="2800" spc="-1" strike="noStrike">
              <a:latin typeface="Arial"/>
            </a:endParaRPr>
          </a:p>
          <a:p>
            <a:pPr marL="457200">
              <a:lnSpc>
                <a:spcPct val="100000"/>
              </a:lnSpc>
            </a:pPr>
            <a:r>
              <a:rPr b="0" lang="en-IN" sz="2800" spc="-1" strike="noStrike">
                <a:solidFill>
                  <a:srgbClr val="000000"/>
                </a:solidFill>
                <a:latin typeface="Calibri"/>
              </a:rPr>
              <a:t>•</a:t>
            </a:r>
            <a:r>
              <a:rPr b="0" lang="en-IN" sz="2800" spc="-1" strike="noStrike">
                <a:solidFill>
                  <a:srgbClr val="000000"/>
                </a:solidFill>
                <a:latin typeface="Calibri"/>
              </a:rPr>
              <a:t>Machine code</a:t>
            </a:r>
            <a:endParaRPr b="0" lang="en-IN" sz="2800" spc="-1" strike="noStrike">
              <a:latin typeface="Arial"/>
            </a:endParaRPr>
          </a:p>
          <a:p>
            <a:pPr marL="457200">
              <a:lnSpc>
                <a:spcPct val="100000"/>
              </a:lnSpc>
            </a:pPr>
            <a:r>
              <a:rPr b="0" lang="en-IN" sz="2800" spc="-1" strike="noStrike">
                <a:solidFill>
                  <a:srgbClr val="000000"/>
                </a:solidFill>
                <a:latin typeface="Calibri"/>
              </a:rPr>
              <a:t>•</a:t>
            </a:r>
            <a:r>
              <a:rPr b="0" lang="en-IN" sz="2800" spc="-1" strike="noStrike">
                <a:solidFill>
                  <a:srgbClr val="000000"/>
                </a:solidFill>
                <a:latin typeface="Calibri"/>
              </a:rPr>
              <a:t>Instruction formats</a:t>
            </a:r>
            <a:endParaRPr b="0" lang="en-IN" sz="2800" spc="-1" strike="noStrike">
              <a:latin typeface="Arial"/>
            </a:endParaRPr>
          </a:p>
          <a:p>
            <a:pPr marL="457200">
              <a:lnSpc>
                <a:spcPct val="100000"/>
              </a:lnSpc>
            </a:pPr>
            <a:r>
              <a:rPr b="0" lang="en-IN" sz="2800" spc="-1" strike="noStrike">
                <a:solidFill>
                  <a:srgbClr val="000000"/>
                </a:solidFill>
                <a:latin typeface="Calibri"/>
              </a:rPr>
              <a:t>•</a:t>
            </a:r>
            <a:r>
              <a:rPr b="0" lang="en-IN" sz="2800" spc="-1" strike="noStrike">
                <a:solidFill>
                  <a:srgbClr val="000000"/>
                </a:solidFill>
                <a:latin typeface="Calibri"/>
              </a:rPr>
              <a:t>Addressing mode</a:t>
            </a:r>
            <a:endParaRPr b="0" lang="en-IN" sz="2800" spc="-1" strike="noStrike">
              <a:latin typeface="Arial"/>
            </a:endParaRPr>
          </a:p>
          <a:p>
            <a:pPr marL="457200">
              <a:lnSpc>
                <a:spcPct val="100000"/>
              </a:lnSpc>
            </a:pPr>
            <a:r>
              <a:rPr b="0" lang="en-IN" sz="2800" spc="-1" strike="noStrike">
                <a:solidFill>
                  <a:srgbClr val="000000"/>
                </a:solidFill>
                <a:latin typeface="Calibri"/>
              </a:rPr>
              <a:t>•</a:t>
            </a:r>
            <a:r>
              <a:rPr b="0" lang="en-IN" sz="2800" spc="-1" strike="noStrike">
                <a:solidFill>
                  <a:srgbClr val="000000"/>
                </a:solidFill>
                <a:latin typeface="Calibri"/>
              </a:rPr>
              <a:t>Registers</a:t>
            </a:r>
            <a:endParaRPr b="0" lang="en-IN" sz="2800" spc="-1" strike="noStrike">
              <a:latin typeface="Arial"/>
            </a:endParaRPr>
          </a:p>
          <a:p>
            <a:pPr indent="-216000">
              <a:lnSpc>
                <a:spcPct val="100000"/>
              </a:lnSpc>
              <a:buClr>
                <a:srgbClr val="000000"/>
              </a:buClr>
              <a:buFont typeface="Wingdings" charset="2"/>
              <a:buChar char=""/>
            </a:pPr>
            <a:r>
              <a:rPr b="1" lang="en-IN" sz="2800" spc="-1" strike="noStrike">
                <a:solidFill>
                  <a:srgbClr val="000000"/>
                </a:solidFill>
                <a:latin typeface="Calibri"/>
              </a:rPr>
              <a:t>Machine </a:t>
            </a:r>
            <a:r>
              <a:rPr b="1" lang="en-IN" sz="2800" spc="-1" strike="noStrike">
                <a:solidFill>
                  <a:srgbClr val="ff0000"/>
                </a:solidFill>
                <a:latin typeface="Calibri"/>
              </a:rPr>
              <a:t>independency </a:t>
            </a:r>
            <a:r>
              <a:rPr b="1" lang="en-IN" sz="2800" spc="-1" strike="noStrike">
                <a:solidFill>
                  <a:srgbClr val="000000"/>
                </a:solidFill>
                <a:latin typeface="Calibri"/>
              </a:rPr>
              <a:t>of system software</a:t>
            </a:r>
            <a:endParaRPr b="0" lang="en-IN" sz="2800" spc="-1" strike="noStrike">
              <a:latin typeface="Arial"/>
            </a:endParaRPr>
          </a:p>
          <a:p>
            <a:pPr>
              <a:lnSpc>
                <a:spcPct val="100000"/>
              </a:lnSpc>
            </a:pPr>
            <a:r>
              <a:rPr b="0" lang="en-IN" sz="2800" spc="-1" strike="noStrike">
                <a:solidFill>
                  <a:srgbClr val="000000"/>
                </a:solidFill>
                <a:latin typeface="Calibri"/>
              </a:rPr>
              <a:t>–</a:t>
            </a:r>
            <a:r>
              <a:rPr b="0" lang="en-IN" sz="2800" spc="-1" strike="noStrike">
                <a:solidFill>
                  <a:srgbClr val="000000"/>
                </a:solidFill>
                <a:latin typeface="Calibri"/>
              </a:rPr>
              <a:t>General design and logic is basically the same:</a:t>
            </a:r>
            <a:endParaRPr b="0" lang="en-IN" sz="2800" spc="-1" strike="noStrike">
              <a:latin typeface="Arial"/>
            </a:endParaRPr>
          </a:p>
          <a:p>
            <a:pPr marL="457200">
              <a:lnSpc>
                <a:spcPct val="100000"/>
              </a:lnSpc>
            </a:pPr>
            <a:r>
              <a:rPr b="0" lang="en-IN" sz="2800" spc="-1" strike="noStrike">
                <a:solidFill>
                  <a:srgbClr val="000000"/>
                </a:solidFill>
                <a:latin typeface="Calibri"/>
              </a:rPr>
              <a:t>•</a:t>
            </a:r>
            <a:r>
              <a:rPr b="0" lang="en-IN" sz="2800" spc="-1" strike="noStrike">
                <a:solidFill>
                  <a:srgbClr val="000000"/>
                </a:solidFill>
                <a:latin typeface="Calibri"/>
              </a:rPr>
              <a:t>Code optimization</a:t>
            </a:r>
            <a:endParaRPr b="0" lang="en-IN" sz="2800" spc="-1" strike="noStrike">
              <a:latin typeface="Arial"/>
            </a:endParaRPr>
          </a:p>
          <a:p>
            <a:pPr marL="457200">
              <a:lnSpc>
                <a:spcPct val="100000"/>
              </a:lnSpc>
            </a:pPr>
            <a:r>
              <a:rPr b="0" lang="en-IN" sz="2800" spc="-1" strike="noStrike">
                <a:solidFill>
                  <a:srgbClr val="000000"/>
                </a:solidFill>
                <a:latin typeface="Calibri"/>
              </a:rPr>
              <a:t>•</a:t>
            </a:r>
            <a:r>
              <a:rPr b="0" lang="en-IN" sz="2800" spc="-1" strike="noStrike">
                <a:solidFill>
                  <a:srgbClr val="000000"/>
                </a:solidFill>
                <a:latin typeface="Calibri"/>
              </a:rPr>
              <a:t>Subprogram linking</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p:txBody>
      </p:sp>
      <p:sp>
        <p:nvSpPr>
          <p:cNvPr id="236" name="CustomShape 3"/>
          <p:cNvSpPr/>
          <p:nvPr/>
        </p:nvSpPr>
        <p:spPr>
          <a:xfrm>
            <a:off x="7010280" y="6480000"/>
            <a:ext cx="2133360" cy="301320"/>
          </a:xfrm>
          <a:prstGeom prst="rect">
            <a:avLst/>
          </a:prstGeom>
          <a:noFill/>
          <a:ln w="9360">
            <a:noFill/>
          </a:ln>
        </p:spPr>
        <p:style>
          <a:lnRef idx="0"/>
          <a:fillRef idx="0"/>
          <a:effectRef idx="0"/>
          <a:fontRef idx="minor"/>
        </p:style>
      </p:sp>
      <p:sp>
        <p:nvSpPr>
          <p:cNvPr id="237" name="CustomShape 4"/>
          <p:cNvSpPr/>
          <p:nvPr/>
        </p:nvSpPr>
        <p:spPr>
          <a:xfrm>
            <a:off x="8640720" y="6481800"/>
            <a:ext cx="502920" cy="301320"/>
          </a:xfrm>
          <a:prstGeom prst="rect">
            <a:avLst/>
          </a:prstGeom>
          <a:noFill/>
          <a:ln w="9360">
            <a:noFill/>
          </a:ln>
        </p:spPr>
        <p:style>
          <a:lnRef idx="0"/>
          <a:fillRef idx="0"/>
          <a:effectRef idx="0"/>
          <a:fontRef idx="minor"/>
        </p:style>
        <p:txBody>
          <a:bodyPr lIns="90000" rIns="90000" tIns="45000" bIns="45000"/>
          <a:p>
            <a:pPr>
              <a:lnSpc>
                <a:spcPct val="100000"/>
              </a:lnSpc>
            </a:pPr>
            <a:fld id="{E46411D1-C80A-4239-82B1-22E281EEA5D9}" type="slidenum">
              <a:rPr b="0" lang="en-IN" sz="1800" spc="-1" strike="noStrike">
                <a:solidFill>
                  <a:srgbClr val="000000"/>
                </a:solidFill>
                <a:latin typeface="Gill Sans MT"/>
              </a:rPr>
              <a:t>1</a:t>
            </a:fld>
            <a:endParaRPr b="0" lang="en-IN" sz="1800" spc="-1" strike="noStrike">
              <a:latin typeface="Arial"/>
            </a:endParaRPr>
          </a:p>
        </p:txBody>
      </p:sp>
    </p:spTree>
  </p:cSld>
  <p:transition spd="slow">
    <p:fade/>
  </p:transition>
  <p:timing>
    <p:tnLst>
      <p:par>
        <p:cTn id="152" dur="indefinite" restart="never" nodeType="tmRoot">
          <p:childTnLst>
            <p:seq>
              <p:cTn id="153" dur="indefinite" nodeType="mainSeq">
                <p:childTnLst>
                  <p:par>
                    <p:cTn id="154" fill="hold">
                      <p:stCondLst>
                        <p:cond delay="indefinite"/>
                      </p:stCondLst>
                      <p:childTnLst>
                        <p:par>
                          <p:cTn id="155" fill="hold">
                            <p:stCondLst>
                              <p:cond delay="0"/>
                            </p:stCondLst>
                            <p:childTnLst>
                              <p:par>
                                <p:cTn id="156" nodeType="clickEffect" fill="hold" presetClass="entr" presetID="11">
                                  <p:stCondLst>
                                    <p:cond delay="0"/>
                                  </p:stCondLst>
                                  <p:childTnLst>
                                    <p:set>
                                      <p:cBhvr>
                                        <p:cTn id="157" dur="1000">
                                          <p:stCondLst>
                                            <p:cond delay="0"/>
                                          </p:stCondLst>
                                        </p:cTn>
                                        <p:tgtEl>
                                          <p:spTgt spid="235">
                                            <p:txEl>
                                              <p:pRg st="0" end="0"/>
                                            </p:txEl>
                                          </p:spTgt>
                                        </p:tgtEl>
                                        <p:attrNameLst>
                                          <p:attrName>style.visibility</p:attrName>
                                        </p:attrNameLst>
                                      </p:cBhvr>
                                      <p:to>
                                        <p:strVal val="visible"/>
                                      </p:to>
                                    </p:set>
                                  </p:childTnLst>
                                </p:cTn>
                              </p:par>
                              <p:par>
                                <p:cTn id="158" nodeType="withEffect" fill="hold" presetClass="entr" presetID="11">
                                  <p:stCondLst>
                                    <p:cond delay="0"/>
                                  </p:stCondLst>
                                  <p:childTnLst>
                                    <p:set>
                                      <p:cBhvr>
                                        <p:cTn id="159" dur="1000">
                                          <p:stCondLst>
                                            <p:cond delay="0"/>
                                          </p:stCondLst>
                                        </p:cTn>
                                        <p:tgtEl>
                                          <p:spTgt spid="235">
                                            <p:txEl>
                                              <p:pRg st="1" end="1"/>
                                            </p:txEl>
                                          </p:spTgt>
                                        </p:tgtEl>
                                        <p:attrNameLst>
                                          <p:attrName>style.visibility</p:attrName>
                                        </p:attrNameLst>
                                      </p:cBhvr>
                                      <p:to>
                                        <p:strVal val="visible"/>
                                      </p:to>
                                    </p:set>
                                  </p:childTnLst>
                                </p:cTn>
                              </p:par>
                              <p:par>
                                <p:cTn id="160" nodeType="withEffect" fill="hold" presetClass="entr" presetID="11">
                                  <p:stCondLst>
                                    <p:cond delay="0"/>
                                  </p:stCondLst>
                                  <p:childTnLst>
                                    <p:set>
                                      <p:cBhvr>
                                        <p:cTn id="161" dur="1000">
                                          <p:stCondLst>
                                            <p:cond delay="0"/>
                                          </p:stCondLst>
                                        </p:cTn>
                                        <p:tgtEl>
                                          <p:spTgt spid="235">
                                            <p:txEl>
                                              <p:pRg st="2" end="2"/>
                                            </p:txEl>
                                          </p:spTgt>
                                        </p:tgtEl>
                                        <p:attrNameLst>
                                          <p:attrName>style.visibility</p:attrName>
                                        </p:attrNameLst>
                                      </p:cBhvr>
                                      <p:to>
                                        <p:strVal val="visible"/>
                                      </p:to>
                                    </p:set>
                                  </p:childTnLst>
                                </p:cTn>
                              </p:par>
                              <p:par>
                                <p:cTn id="162" nodeType="withEffect" fill="hold" presetClass="entr" presetID="11">
                                  <p:stCondLst>
                                    <p:cond delay="0"/>
                                  </p:stCondLst>
                                  <p:childTnLst>
                                    <p:set>
                                      <p:cBhvr>
                                        <p:cTn id="163" dur="1000">
                                          <p:stCondLst>
                                            <p:cond delay="0"/>
                                          </p:stCondLst>
                                        </p:cTn>
                                        <p:tgtEl>
                                          <p:spTgt spid="235">
                                            <p:txEl>
                                              <p:pRg st="3" end="3"/>
                                            </p:txEl>
                                          </p:spTgt>
                                        </p:tgtEl>
                                        <p:attrNameLst>
                                          <p:attrName>style.visibility</p:attrName>
                                        </p:attrNameLst>
                                      </p:cBhvr>
                                      <p:to>
                                        <p:strVal val="visible"/>
                                      </p:to>
                                    </p:set>
                                  </p:childTnLst>
                                </p:cTn>
                              </p:par>
                              <p:par>
                                <p:cTn id="164" nodeType="withEffect" fill="hold" presetClass="entr" presetID="11">
                                  <p:stCondLst>
                                    <p:cond delay="0"/>
                                  </p:stCondLst>
                                  <p:childTnLst>
                                    <p:set>
                                      <p:cBhvr>
                                        <p:cTn id="165" dur="1000">
                                          <p:stCondLst>
                                            <p:cond delay="0"/>
                                          </p:stCondLst>
                                        </p:cTn>
                                        <p:tgtEl>
                                          <p:spTgt spid="235">
                                            <p:txEl>
                                              <p:pRg st="4" end="4"/>
                                            </p:txEl>
                                          </p:spTgt>
                                        </p:tgtEl>
                                        <p:attrNameLst>
                                          <p:attrName>style.visibility</p:attrName>
                                        </p:attrNameLst>
                                      </p:cBhvr>
                                      <p:to>
                                        <p:strVal val="visible"/>
                                      </p:to>
                                    </p:set>
                                  </p:childTnLst>
                                </p:cTn>
                              </p:par>
                              <p:par>
                                <p:cTn id="166" nodeType="withEffect" fill="hold" presetClass="entr" presetID="11">
                                  <p:stCondLst>
                                    <p:cond delay="0"/>
                                  </p:stCondLst>
                                  <p:childTnLst>
                                    <p:set>
                                      <p:cBhvr>
                                        <p:cTn id="167" dur="1000">
                                          <p:stCondLst>
                                            <p:cond delay="0"/>
                                          </p:stCondLst>
                                        </p:cTn>
                                        <p:tgtEl>
                                          <p:spTgt spid="235">
                                            <p:txEl>
                                              <p:pRg st="5" end="5"/>
                                            </p:txEl>
                                          </p:spTgt>
                                        </p:tgtEl>
                                        <p:attrNameLst>
                                          <p:attrName>style.visibility</p:attrName>
                                        </p:attrNameLst>
                                      </p:cBhvr>
                                      <p:to>
                                        <p:strVal val="visible"/>
                                      </p:to>
                                    </p:set>
                                  </p:childTnLst>
                                </p:cTn>
                              </p:par>
                              <p:par>
                                <p:cTn id="168" nodeType="withEffect" fill="hold" presetClass="entr" presetID="11">
                                  <p:stCondLst>
                                    <p:cond delay="0"/>
                                  </p:stCondLst>
                                  <p:childTnLst>
                                    <p:set>
                                      <p:cBhvr>
                                        <p:cTn id="169" dur="1000">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11">
                                  <p:stCondLst>
                                    <p:cond delay="0"/>
                                  </p:stCondLst>
                                  <p:childTnLst>
                                    <p:set>
                                      <p:cBhvr>
                                        <p:cTn id="173" dur="1000">
                                          <p:stCondLst>
                                            <p:cond delay="0"/>
                                          </p:stCondLst>
                                        </p:cTn>
                                        <p:tgtEl>
                                          <p:spTgt spid="235">
                                            <p:txEl>
                                              <p:pRg st="7" end="7"/>
                                            </p:txEl>
                                          </p:spTgt>
                                        </p:tgtEl>
                                        <p:attrNameLst>
                                          <p:attrName>style.visibility</p:attrName>
                                        </p:attrNameLst>
                                      </p:cBhvr>
                                      <p:to>
                                        <p:strVal val="visible"/>
                                      </p:to>
                                    </p:set>
                                  </p:childTnLst>
                                </p:cTn>
                              </p:par>
                              <p:par>
                                <p:cTn id="174" nodeType="withEffect" fill="hold" presetClass="entr" presetID="11">
                                  <p:stCondLst>
                                    <p:cond delay="0"/>
                                  </p:stCondLst>
                                  <p:childTnLst>
                                    <p:set>
                                      <p:cBhvr>
                                        <p:cTn id="175" dur="1000">
                                          <p:stCondLst>
                                            <p:cond delay="0"/>
                                          </p:stCondLst>
                                        </p:cTn>
                                        <p:tgtEl>
                                          <p:spTgt spid="235">
                                            <p:txEl>
                                              <p:pRg st="8" end="8"/>
                                            </p:txEl>
                                          </p:spTgt>
                                        </p:tgtEl>
                                        <p:attrNameLst>
                                          <p:attrName>style.visibility</p:attrName>
                                        </p:attrNameLst>
                                      </p:cBhvr>
                                      <p:to>
                                        <p:strVal val="visible"/>
                                      </p:to>
                                    </p:set>
                                  </p:childTnLst>
                                </p:cTn>
                              </p:par>
                              <p:par>
                                <p:cTn id="176" nodeType="withEffect" fill="hold" presetClass="entr" presetID="11">
                                  <p:stCondLst>
                                    <p:cond delay="0"/>
                                  </p:stCondLst>
                                  <p:childTnLst>
                                    <p:set>
                                      <p:cBhvr>
                                        <p:cTn id="177" dur="1000">
                                          <p:stCondLst>
                                            <p:cond delay="0"/>
                                          </p:stCondLst>
                                        </p:cTn>
                                        <p:tgtEl>
                                          <p:spTgt spid="235">
                                            <p:txEl>
                                              <p:pRg st="9" end="9"/>
                                            </p:txEl>
                                          </p:spTgt>
                                        </p:tgtEl>
                                        <p:attrNameLst>
                                          <p:attrName>style.visibility</p:attrName>
                                        </p:attrNameLst>
                                      </p:cBhvr>
                                      <p:to>
                                        <p:strVal val="visible"/>
                                      </p:to>
                                    </p:set>
                                  </p:childTnLst>
                                </p:cTn>
                              </p:par>
                              <p:par>
                                <p:cTn id="178" nodeType="withEffect" fill="hold" presetClass="entr" presetID="11">
                                  <p:stCondLst>
                                    <p:cond delay="0"/>
                                  </p:stCondLst>
                                  <p:childTnLst>
                                    <p:set>
                                      <p:cBhvr>
                                        <p:cTn id="179" dur="1000">
                                          <p:stCondLst>
                                            <p:cond delay="0"/>
                                          </p:stCondLst>
                                        </p:cTn>
                                        <p:tgtEl>
                                          <p:spTgt spid="235">
                                            <p:txEl>
                                              <p:pRg st="10" end="10"/>
                                            </p:txEl>
                                          </p:spTgt>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4" presetSubtype="16">
                                  <p:stCondLst>
                                    <p:cond delay="0"/>
                                  </p:stCondLst>
                                  <p:childTnLst>
                                    <p:set>
                                      <p:cBhvr>
                                        <p:cTn id="183" dur="1" fill="hold">
                                          <p:stCondLst>
                                            <p:cond delay="0"/>
                                          </p:stCondLst>
                                        </p:cTn>
                                        <p:tgtEl>
                                          <p:spTgt spid="235">
                                            <p:txEl>
                                              <p:pRg st="0" end="0"/>
                                            </p:txEl>
                                          </p:spTgt>
                                        </p:tgtEl>
                                        <p:attrNameLst>
                                          <p:attrName>style.visibility</p:attrName>
                                        </p:attrNameLst>
                                      </p:cBhvr>
                                      <p:to>
                                        <p:strVal val="visible"/>
                                      </p:to>
                                    </p:set>
                                    <p:animEffect filter="box(in)" transition="in">
                                      <p:cBhvr additive="repl">
                                        <p:cTn id="184" dur="500"/>
                                        <p:tgtEl>
                                          <p:spTgt spid="235">
                                            <p:txEl>
                                              <p:pRg st="0" end="0"/>
                                            </p:txEl>
                                          </p:spTgt>
                                        </p:tgtEl>
                                      </p:cBhvr>
                                    </p:animEffect>
                                  </p:childTnLst>
                                </p:cTn>
                              </p:par>
                              <p:par>
                                <p:cTn id="185" nodeType="withEffect" fill="hold" presetClass="entr" presetID="4" presetSubtype="16">
                                  <p:stCondLst>
                                    <p:cond delay="0"/>
                                  </p:stCondLst>
                                  <p:childTnLst>
                                    <p:set>
                                      <p:cBhvr>
                                        <p:cTn id="186" dur="1" fill="hold">
                                          <p:stCondLst>
                                            <p:cond delay="0"/>
                                          </p:stCondLst>
                                        </p:cTn>
                                        <p:tgtEl>
                                          <p:spTgt spid="235">
                                            <p:txEl>
                                              <p:pRg st="1" end="1"/>
                                            </p:txEl>
                                          </p:spTgt>
                                        </p:tgtEl>
                                        <p:attrNameLst>
                                          <p:attrName>style.visibility</p:attrName>
                                        </p:attrNameLst>
                                      </p:cBhvr>
                                      <p:to>
                                        <p:strVal val="visible"/>
                                      </p:to>
                                    </p:set>
                                    <p:animEffect filter="box(in)" transition="in">
                                      <p:cBhvr additive="repl">
                                        <p:cTn id="187" dur="500"/>
                                        <p:tgtEl>
                                          <p:spTgt spid="235">
                                            <p:txEl>
                                              <p:pRg st="1" end="1"/>
                                            </p:txEl>
                                          </p:spTgt>
                                        </p:tgtEl>
                                      </p:cBhvr>
                                    </p:animEffect>
                                  </p:childTnLst>
                                </p:cTn>
                              </p:par>
                              <p:par>
                                <p:cTn id="188" nodeType="withEffect" fill="hold" presetClass="entr" presetID="4" presetSubtype="16">
                                  <p:stCondLst>
                                    <p:cond delay="0"/>
                                  </p:stCondLst>
                                  <p:childTnLst>
                                    <p:set>
                                      <p:cBhvr>
                                        <p:cTn id="189" dur="1" fill="hold">
                                          <p:stCondLst>
                                            <p:cond delay="0"/>
                                          </p:stCondLst>
                                        </p:cTn>
                                        <p:tgtEl>
                                          <p:spTgt spid="235">
                                            <p:txEl>
                                              <p:pRg st="2" end="2"/>
                                            </p:txEl>
                                          </p:spTgt>
                                        </p:tgtEl>
                                        <p:attrNameLst>
                                          <p:attrName>style.visibility</p:attrName>
                                        </p:attrNameLst>
                                      </p:cBhvr>
                                      <p:to>
                                        <p:strVal val="visible"/>
                                      </p:to>
                                    </p:set>
                                    <p:animEffect filter="box(in)" transition="in">
                                      <p:cBhvr additive="repl">
                                        <p:cTn id="190" dur="500"/>
                                        <p:tgtEl>
                                          <p:spTgt spid="235">
                                            <p:txEl>
                                              <p:pRg st="2" end="2"/>
                                            </p:txEl>
                                          </p:spTgt>
                                        </p:tgtEl>
                                      </p:cBhvr>
                                    </p:animEffect>
                                  </p:childTnLst>
                                </p:cTn>
                              </p:par>
                              <p:par>
                                <p:cTn id="191" nodeType="withEffect" fill="hold" presetClass="entr" presetID="4" presetSubtype="16">
                                  <p:stCondLst>
                                    <p:cond delay="0"/>
                                  </p:stCondLst>
                                  <p:childTnLst>
                                    <p:set>
                                      <p:cBhvr>
                                        <p:cTn id="192" dur="1" fill="hold">
                                          <p:stCondLst>
                                            <p:cond delay="0"/>
                                          </p:stCondLst>
                                        </p:cTn>
                                        <p:tgtEl>
                                          <p:spTgt spid="235">
                                            <p:txEl>
                                              <p:pRg st="3" end="3"/>
                                            </p:txEl>
                                          </p:spTgt>
                                        </p:tgtEl>
                                        <p:attrNameLst>
                                          <p:attrName>style.visibility</p:attrName>
                                        </p:attrNameLst>
                                      </p:cBhvr>
                                      <p:to>
                                        <p:strVal val="visible"/>
                                      </p:to>
                                    </p:set>
                                    <p:animEffect filter="box(in)" transition="in">
                                      <p:cBhvr additive="repl">
                                        <p:cTn id="193" dur="500"/>
                                        <p:tgtEl>
                                          <p:spTgt spid="235">
                                            <p:txEl>
                                              <p:pRg st="3" end="3"/>
                                            </p:txEl>
                                          </p:spTgt>
                                        </p:tgtEl>
                                      </p:cBhvr>
                                    </p:animEffect>
                                  </p:childTnLst>
                                </p:cTn>
                              </p:par>
                              <p:par>
                                <p:cTn id="194" nodeType="withEffect" fill="hold" presetClass="entr" presetID="4" presetSubtype="16">
                                  <p:stCondLst>
                                    <p:cond delay="0"/>
                                  </p:stCondLst>
                                  <p:childTnLst>
                                    <p:set>
                                      <p:cBhvr>
                                        <p:cTn id="195" dur="1" fill="hold">
                                          <p:stCondLst>
                                            <p:cond delay="0"/>
                                          </p:stCondLst>
                                        </p:cTn>
                                        <p:tgtEl>
                                          <p:spTgt spid="235">
                                            <p:txEl>
                                              <p:pRg st="4" end="4"/>
                                            </p:txEl>
                                          </p:spTgt>
                                        </p:tgtEl>
                                        <p:attrNameLst>
                                          <p:attrName>style.visibility</p:attrName>
                                        </p:attrNameLst>
                                      </p:cBhvr>
                                      <p:to>
                                        <p:strVal val="visible"/>
                                      </p:to>
                                    </p:set>
                                    <p:animEffect filter="box(in)" transition="in">
                                      <p:cBhvr additive="repl">
                                        <p:cTn id="196" dur="500"/>
                                        <p:tgtEl>
                                          <p:spTgt spid="235">
                                            <p:txEl>
                                              <p:pRg st="4" end="4"/>
                                            </p:txEl>
                                          </p:spTgt>
                                        </p:tgtEl>
                                      </p:cBhvr>
                                    </p:animEffect>
                                  </p:childTnLst>
                                </p:cTn>
                              </p:par>
                              <p:par>
                                <p:cTn id="197" nodeType="withEffect" fill="hold" presetClass="entr" presetID="4" presetSubtype="16">
                                  <p:stCondLst>
                                    <p:cond delay="0"/>
                                  </p:stCondLst>
                                  <p:childTnLst>
                                    <p:set>
                                      <p:cBhvr>
                                        <p:cTn id="198" dur="1" fill="hold">
                                          <p:stCondLst>
                                            <p:cond delay="0"/>
                                          </p:stCondLst>
                                        </p:cTn>
                                        <p:tgtEl>
                                          <p:spTgt spid="235">
                                            <p:txEl>
                                              <p:pRg st="5" end="5"/>
                                            </p:txEl>
                                          </p:spTgt>
                                        </p:tgtEl>
                                        <p:attrNameLst>
                                          <p:attrName>style.visibility</p:attrName>
                                        </p:attrNameLst>
                                      </p:cBhvr>
                                      <p:to>
                                        <p:strVal val="visible"/>
                                      </p:to>
                                    </p:set>
                                    <p:animEffect filter="box(in)" transition="in">
                                      <p:cBhvr additive="repl">
                                        <p:cTn id="199" dur="500"/>
                                        <p:tgtEl>
                                          <p:spTgt spid="235">
                                            <p:txEl>
                                              <p:pRg st="5" end="5"/>
                                            </p:txEl>
                                          </p:spTgt>
                                        </p:tgtEl>
                                      </p:cBhvr>
                                    </p:animEffect>
                                  </p:childTnLst>
                                </p:cTn>
                              </p:par>
                              <p:par>
                                <p:cTn id="200" nodeType="withEffect" fill="hold" presetClass="entr" presetID="4" presetSubtype="16">
                                  <p:stCondLst>
                                    <p:cond delay="0"/>
                                  </p:stCondLst>
                                  <p:childTnLst>
                                    <p:set>
                                      <p:cBhvr>
                                        <p:cTn id="201" dur="1" fill="hold">
                                          <p:stCondLst>
                                            <p:cond delay="0"/>
                                          </p:stCondLst>
                                        </p:cTn>
                                        <p:tgtEl>
                                          <p:spTgt spid="235">
                                            <p:txEl>
                                              <p:pRg st="6" end="6"/>
                                            </p:txEl>
                                          </p:spTgt>
                                        </p:tgtEl>
                                        <p:attrNameLst>
                                          <p:attrName>style.visibility</p:attrName>
                                        </p:attrNameLst>
                                      </p:cBhvr>
                                      <p:to>
                                        <p:strVal val="visible"/>
                                      </p:to>
                                    </p:set>
                                    <p:animEffect filter="box(in)" transition="in">
                                      <p:cBhvr additive="repl">
                                        <p:cTn id="202" dur="500"/>
                                        <p:tgtEl>
                                          <p:spTgt spid="235">
                                            <p:txEl>
                                              <p:pRg st="6" end="6"/>
                                            </p:txEl>
                                          </p:spTgt>
                                        </p:tgtEl>
                                      </p:cBhvr>
                                    </p:animEffec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2" presetSubtype="4">
                                  <p:stCondLst>
                                    <p:cond delay="0"/>
                                  </p:stCondLst>
                                  <p:childTnLst>
                                    <p:set>
                                      <p:cBhvr>
                                        <p:cTn id="206" dur="1" fill="hold">
                                          <p:stCondLst>
                                            <p:cond delay="0"/>
                                          </p:stCondLst>
                                        </p:cTn>
                                        <p:tgtEl>
                                          <p:spTgt spid="235">
                                            <p:txEl>
                                              <p:pRg st="7" end="7"/>
                                            </p:txEl>
                                          </p:spTgt>
                                        </p:tgtEl>
                                        <p:attrNameLst>
                                          <p:attrName>style.visibility</p:attrName>
                                        </p:attrNameLst>
                                      </p:cBhvr>
                                      <p:to>
                                        <p:strVal val="visible"/>
                                      </p:to>
                                    </p:set>
                                    <p:anim calcmode="lin" valueType="num">
                                      <p:cBhvr additive="repl">
                                        <p:cTn id="207" dur="500" fill="hold"/>
                                        <p:tgtEl>
                                          <p:spTgt spid="235">
                                            <p:txEl>
                                              <p:pRg st="7" end="7"/>
                                            </p:txEl>
                                          </p:spTgt>
                                        </p:tgtEl>
                                        <p:attrNameLst>
                                          <p:attrName>ppt_x</p:attrName>
                                        </p:attrNameLst>
                                      </p:cBhvr>
                                      <p:tavLst>
                                        <p:tav tm="0">
                                          <p:val>
                                            <p:strVal val="#ppt_x"/>
                                          </p:val>
                                        </p:tav>
                                        <p:tav tm="100000">
                                          <p:val>
                                            <p:strVal val="#ppt_x"/>
                                          </p:val>
                                        </p:tav>
                                      </p:tavLst>
                                    </p:anim>
                                    <p:anim calcmode="lin" valueType="num">
                                      <p:cBhvr additive="repl">
                                        <p:cTn id="208" dur="500" fill="hold"/>
                                        <p:tgtEl>
                                          <p:spTgt spid="235">
                                            <p:txEl>
                                              <p:pRg st="7" end="7"/>
                                            </p:txEl>
                                          </p:spTgt>
                                        </p:tgtEl>
                                        <p:attrNameLst>
                                          <p:attrName>ppt_y</p:attrName>
                                        </p:attrNameLst>
                                      </p:cBhvr>
                                      <p:tavLst>
                                        <p:tav tm="0">
                                          <p:val>
                                            <p:strVal val="1+#ppt_h/2"/>
                                          </p:val>
                                        </p:tav>
                                        <p:tav tm="100000">
                                          <p:val>
                                            <p:strVal val="#ppt_y"/>
                                          </p:val>
                                        </p:tav>
                                      </p:tavLst>
                                    </p:anim>
                                  </p:childTnLst>
                                </p:cTn>
                              </p:par>
                              <p:par>
                                <p:cTn id="209" nodeType="withEffect" fill="hold" presetClass="entr" presetID="2" presetSubtype="4">
                                  <p:stCondLst>
                                    <p:cond delay="0"/>
                                  </p:stCondLst>
                                  <p:childTnLst>
                                    <p:set>
                                      <p:cBhvr>
                                        <p:cTn id="210" dur="1" fill="hold">
                                          <p:stCondLst>
                                            <p:cond delay="0"/>
                                          </p:stCondLst>
                                        </p:cTn>
                                        <p:tgtEl>
                                          <p:spTgt spid="235">
                                            <p:txEl>
                                              <p:pRg st="8" end="8"/>
                                            </p:txEl>
                                          </p:spTgt>
                                        </p:tgtEl>
                                        <p:attrNameLst>
                                          <p:attrName>style.visibility</p:attrName>
                                        </p:attrNameLst>
                                      </p:cBhvr>
                                      <p:to>
                                        <p:strVal val="visible"/>
                                      </p:to>
                                    </p:set>
                                    <p:anim calcmode="lin" valueType="num">
                                      <p:cBhvr additive="repl">
                                        <p:cTn id="211" dur="500" fill="hold"/>
                                        <p:tgtEl>
                                          <p:spTgt spid="235">
                                            <p:txEl>
                                              <p:pRg st="8" end="8"/>
                                            </p:txEl>
                                          </p:spTgt>
                                        </p:tgtEl>
                                        <p:attrNameLst>
                                          <p:attrName>ppt_x</p:attrName>
                                        </p:attrNameLst>
                                      </p:cBhvr>
                                      <p:tavLst>
                                        <p:tav tm="0">
                                          <p:val>
                                            <p:strVal val="#ppt_x"/>
                                          </p:val>
                                        </p:tav>
                                        <p:tav tm="100000">
                                          <p:val>
                                            <p:strVal val="#ppt_x"/>
                                          </p:val>
                                        </p:tav>
                                      </p:tavLst>
                                    </p:anim>
                                    <p:anim calcmode="lin" valueType="num">
                                      <p:cBhvr additive="repl">
                                        <p:cTn id="212" dur="500" fill="hold"/>
                                        <p:tgtEl>
                                          <p:spTgt spid="235">
                                            <p:txEl>
                                              <p:pRg st="8" end="8"/>
                                            </p:txEl>
                                          </p:spTgt>
                                        </p:tgtEl>
                                        <p:attrNameLst>
                                          <p:attrName>ppt_y</p:attrName>
                                        </p:attrNameLst>
                                      </p:cBhvr>
                                      <p:tavLst>
                                        <p:tav tm="0">
                                          <p:val>
                                            <p:strVal val="1+#ppt_h/2"/>
                                          </p:val>
                                        </p:tav>
                                        <p:tav tm="100000">
                                          <p:val>
                                            <p:strVal val="#ppt_y"/>
                                          </p:val>
                                        </p:tav>
                                      </p:tavLst>
                                    </p:anim>
                                  </p:childTnLst>
                                </p:cTn>
                              </p:par>
                              <p:par>
                                <p:cTn id="213" nodeType="withEffect" fill="hold" presetClass="entr" presetID="2" presetSubtype="4">
                                  <p:stCondLst>
                                    <p:cond delay="0"/>
                                  </p:stCondLst>
                                  <p:childTnLst>
                                    <p:set>
                                      <p:cBhvr>
                                        <p:cTn id="214" dur="1" fill="hold">
                                          <p:stCondLst>
                                            <p:cond delay="0"/>
                                          </p:stCondLst>
                                        </p:cTn>
                                        <p:tgtEl>
                                          <p:spTgt spid="235">
                                            <p:txEl>
                                              <p:pRg st="9" end="9"/>
                                            </p:txEl>
                                          </p:spTgt>
                                        </p:tgtEl>
                                        <p:attrNameLst>
                                          <p:attrName>style.visibility</p:attrName>
                                        </p:attrNameLst>
                                      </p:cBhvr>
                                      <p:to>
                                        <p:strVal val="visible"/>
                                      </p:to>
                                    </p:set>
                                    <p:anim calcmode="lin" valueType="num">
                                      <p:cBhvr additive="repl">
                                        <p:cTn id="215" dur="500" fill="hold"/>
                                        <p:tgtEl>
                                          <p:spTgt spid="235">
                                            <p:txEl>
                                              <p:pRg st="9" end="9"/>
                                            </p:txEl>
                                          </p:spTgt>
                                        </p:tgtEl>
                                        <p:attrNameLst>
                                          <p:attrName>ppt_x</p:attrName>
                                        </p:attrNameLst>
                                      </p:cBhvr>
                                      <p:tavLst>
                                        <p:tav tm="0">
                                          <p:val>
                                            <p:strVal val="#ppt_x"/>
                                          </p:val>
                                        </p:tav>
                                        <p:tav tm="100000">
                                          <p:val>
                                            <p:strVal val="#ppt_x"/>
                                          </p:val>
                                        </p:tav>
                                      </p:tavLst>
                                    </p:anim>
                                    <p:anim calcmode="lin" valueType="num">
                                      <p:cBhvr additive="repl">
                                        <p:cTn id="216" dur="500" fill="hold"/>
                                        <p:tgtEl>
                                          <p:spTgt spid="235">
                                            <p:txEl>
                                              <p:pRg st="9" end="9"/>
                                            </p:txEl>
                                          </p:spTgt>
                                        </p:tgtEl>
                                        <p:attrNameLst>
                                          <p:attrName>ppt_y</p:attrName>
                                        </p:attrNameLst>
                                      </p:cBhvr>
                                      <p:tavLst>
                                        <p:tav tm="0">
                                          <p:val>
                                            <p:strVal val="1+#ppt_h/2"/>
                                          </p:val>
                                        </p:tav>
                                        <p:tav tm="100000">
                                          <p:val>
                                            <p:strVal val="#ppt_y"/>
                                          </p:val>
                                        </p:tav>
                                      </p:tavLst>
                                    </p:anim>
                                  </p:childTnLst>
                                </p:cTn>
                              </p:par>
                              <p:par>
                                <p:cTn id="217" nodeType="withEffect" fill="hold" presetClass="entr" presetID="2" presetSubtype="4">
                                  <p:stCondLst>
                                    <p:cond delay="0"/>
                                  </p:stCondLst>
                                  <p:childTnLst>
                                    <p:set>
                                      <p:cBhvr>
                                        <p:cTn id="218" dur="1" fill="hold">
                                          <p:stCondLst>
                                            <p:cond delay="0"/>
                                          </p:stCondLst>
                                        </p:cTn>
                                        <p:tgtEl>
                                          <p:spTgt spid="235">
                                            <p:txEl>
                                              <p:pRg st="10" end="10"/>
                                            </p:txEl>
                                          </p:spTgt>
                                        </p:tgtEl>
                                        <p:attrNameLst>
                                          <p:attrName>style.visibility</p:attrName>
                                        </p:attrNameLst>
                                      </p:cBhvr>
                                      <p:to>
                                        <p:strVal val="visible"/>
                                      </p:to>
                                    </p:set>
                                    <p:anim calcmode="lin" valueType="num">
                                      <p:cBhvr additive="repl">
                                        <p:cTn id="219" dur="500" fill="hold"/>
                                        <p:tgtEl>
                                          <p:spTgt spid="235">
                                            <p:txEl>
                                              <p:pRg st="10" end="10"/>
                                            </p:txEl>
                                          </p:spTgt>
                                        </p:tgtEl>
                                        <p:attrNameLst>
                                          <p:attrName>ppt_x</p:attrName>
                                        </p:attrNameLst>
                                      </p:cBhvr>
                                      <p:tavLst>
                                        <p:tav tm="0">
                                          <p:val>
                                            <p:strVal val="#ppt_x"/>
                                          </p:val>
                                        </p:tav>
                                        <p:tav tm="100000">
                                          <p:val>
                                            <p:strVal val="#ppt_x"/>
                                          </p:val>
                                        </p:tav>
                                      </p:tavLst>
                                    </p:anim>
                                    <p:anim calcmode="lin" valueType="num">
                                      <p:cBhvr additive="repl">
                                        <p:cTn id="220" dur="500" fill="hold"/>
                                        <p:tgtEl>
                                          <p:spTgt spid="2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214200" y="152280"/>
            <a:ext cx="8715240" cy="99036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5400" spc="-1" strike="noStrike">
                <a:solidFill>
                  <a:srgbClr val="376092"/>
                </a:solidFill>
                <a:latin typeface="Calibri"/>
              </a:rPr>
              <a:t>System Software</a:t>
            </a:r>
            <a:endParaRPr b="0" lang="en-US" sz="5400" spc="-1" strike="noStrike">
              <a:solidFill>
                <a:srgbClr val="000000"/>
              </a:solidFill>
              <a:latin typeface="Calibri"/>
            </a:endParaRPr>
          </a:p>
        </p:txBody>
      </p:sp>
      <p:sp>
        <p:nvSpPr>
          <p:cNvPr id="239" name="CustomShape 2"/>
          <p:cNvSpPr/>
          <p:nvPr/>
        </p:nvSpPr>
        <p:spPr>
          <a:xfrm>
            <a:off x="228600" y="1219320"/>
            <a:ext cx="8700840" cy="5424120"/>
          </a:xfrm>
          <a:prstGeom prst="rect">
            <a:avLst/>
          </a:prstGeom>
          <a:solidFill>
            <a:schemeClr val="accent5">
              <a:lumMod val="20000"/>
              <a:lumOff val="80000"/>
            </a:schemeClr>
          </a:solidFill>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algn="just">
              <a:lnSpc>
                <a:spcPct val="100000"/>
              </a:lnSpc>
            </a:pPr>
            <a:r>
              <a:rPr b="0" lang="en-IN" sz="3200" spc="-1" strike="noStrike">
                <a:solidFill>
                  <a:srgbClr val="000000"/>
                </a:solidFill>
                <a:latin typeface="Calibri"/>
              </a:rPr>
              <a:t>System software helps run the computer hardware and computer system. It includes combination of the following:</a:t>
            </a:r>
            <a:endParaRPr b="0" lang="en-IN" sz="3200" spc="-1" strike="noStrike">
              <a:latin typeface="Arial"/>
            </a:endParaRPr>
          </a:p>
          <a:p>
            <a:pPr indent="-216000">
              <a:lnSpc>
                <a:spcPct val="100000"/>
              </a:lnSpc>
              <a:buClr>
                <a:srgbClr val="000000"/>
              </a:buClr>
              <a:buFont typeface="Wingdings" charset="2"/>
              <a:buChar char=""/>
            </a:pPr>
            <a:r>
              <a:rPr b="1" lang="en-IN" sz="3200" spc="-1" strike="noStrike">
                <a:solidFill>
                  <a:srgbClr val="000000"/>
                </a:solidFill>
                <a:latin typeface="Calibri"/>
              </a:rPr>
              <a:t>Device drivers</a:t>
            </a:r>
            <a:endParaRPr b="0" lang="en-IN" sz="3200" spc="-1" strike="noStrike">
              <a:latin typeface="Arial"/>
            </a:endParaRPr>
          </a:p>
          <a:p>
            <a:pPr indent="-216000">
              <a:lnSpc>
                <a:spcPct val="100000"/>
              </a:lnSpc>
              <a:buClr>
                <a:srgbClr val="000000"/>
              </a:buClr>
              <a:buFont typeface="Wingdings" charset="2"/>
              <a:buChar char=""/>
            </a:pPr>
            <a:r>
              <a:rPr b="1" lang="en-IN" sz="3200" spc="-1" strike="noStrike">
                <a:solidFill>
                  <a:srgbClr val="000000"/>
                </a:solidFill>
                <a:latin typeface="Calibri"/>
              </a:rPr>
              <a:t>Operating systems</a:t>
            </a:r>
            <a:endParaRPr b="0" lang="en-IN" sz="3200" spc="-1" strike="noStrike">
              <a:latin typeface="Arial"/>
            </a:endParaRPr>
          </a:p>
          <a:p>
            <a:pPr indent="-216000">
              <a:lnSpc>
                <a:spcPct val="100000"/>
              </a:lnSpc>
              <a:buClr>
                <a:srgbClr val="000000"/>
              </a:buClr>
              <a:buFont typeface="Wingdings" charset="2"/>
              <a:buChar char=""/>
            </a:pPr>
            <a:r>
              <a:rPr b="1" lang="en-IN" sz="3200" spc="-1" strike="noStrike">
                <a:solidFill>
                  <a:srgbClr val="000000"/>
                </a:solidFill>
                <a:latin typeface="Calibri"/>
              </a:rPr>
              <a:t>Servers</a:t>
            </a:r>
            <a:endParaRPr b="0" lang="en-IN" sz="3200" spc="-1" strike="noStrike">
              <a:latin typeface="Arial"/>
            </a:endParaRPr>
          </a:p>
          <a:p>
            <a:pPr indent="-216000">
              <a:lnSpc>
                <a:spcPct val="100000"/>
              </a:lnSpc>
              <a:buClr>
                <a:srgbClr val="000000"/>
              </a:buClr>
              <a:buFont typeface="Wingdings" charset="2"/>
              <a:buChar char=""/>
            </a:pPr>
            <a:r>
              <a:rPr b="1" lang="en-IN" sz="3200" spc="-1" strike="noStrike">
                <a:solidFill>
                  <a:srgbClr val="000000"/>
                </a:solidFill>
                <a:latin typeface="Calibri"/>
              </a:rPr>
              <a:t>Utilities</a:t>
            </a:r>
            <a:endParaRPr b="0" lang="en-IN" sz="3200" spc="-1" strike="noStrike">
              <a:latin typeface="Arial"/>
            </a:endParaRPr>
          </a:p>
          <a:p>
            <a:pPr indent="-216000">
              <a:lnSpc>
                <a:spcPct val="100000"/>
              </a:lnSpc>
              <a:buClr>
                <a:srgbClr val="000000"/>
              </a:buClr>
              <a:buFont typeface="Wingdings" charset="2"/>
              <a:buChar char=""/>
            </a:pPr>
            <a:r>
              <a:rPr b="1" lang="en-IN" sz="3200" spc="-1" strike="noStrike">
                <a:solidFill>
                  <a:srgbClr val="000000"/>
                </a:solidFill>
                <a:latin typeface="Calibri"/>
              </a:rPr>
              <a:t>Compiler</a:t>
            </a:r>
            <a:endParaRPr b="0" lang="en-IN" sz="3200" spc="-1" strike="noStrike">
              <a:latin typeface="Arial"/>
            </a:endParaRPr>
          </a:p>
          <a:p>
            <a:pPr indent="-216000">
              <a:lnSpc>
                <a:spcPct val="100000"/>
              </a:lnSpc>
              <a:buClr>
                <a:srgbClr val="000000"/>
              </a:buClr>
              <a:buFont typeface="Wingdings" charset="2"/>
              <a:buChar char=""/>
            </a:pPr>
            <a:r>
              <a:rPr b="1" lang="en-IN" sz="3200" spc="-1" strike="noStrike">
                <a:solidFill>
                  <a:srgbClr val="000000"/>
                </a:solidFill>
                <a:latin typeface="Calibri"/>
              </a:rPr>
              <a:t>Assembler</a:t>
            </a:r>
            <a:endParaRPr b="0" lang="en-IN" sz="3200" spc="-1" strike="noStrike">
              <a:latin typeface="Arial"/>
            </a:endParaRPr>
          </a:p>
          <a:p>
            <a:pPr>
              <a:lnSpc>
                <a:spcPct val="100000"/>
              </a:lnSpc>
            </a:pPr>
            <a:endParaRPr b="0" lang="en-IN" sz="3200" spc="-1" strike="noStrike">
              <a:latin typeface="Arial"/>
            </a:endParaRPr>
          </a:p>
        </p:txBody>
      </p:sp>
    </p:spTree>
  </p:cSld>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708</TotalTime>
  <Application>LibreOffice/6.0.3.2$Linux_X86_64 LibreOffice_project/00m0$Build-2</Application>
  <Words>2049</Words>
  <Paragraphs>352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2017-01-12T07:30:04Z</dcterms:created>
  <dc:creator>sangi</dc:creator>
  <dc:description/>
  <dc:language>en-IN</dc:language>
  <cp:lastModifiedBy/>
  <dcterms:modified xsi:type="dcterms:W3CDTF">2020-12-17T10:02:58Z</dcterms:modified>
  <cp:revision>27</cp:revision>
  <dc:subject/>
  <dc:title>RICS &amp; CISC Processors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