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p>
            <a:pPr algn="r"/>
            <a:fld id="{69C52025-CB7A-4886-93AF-6F20A761EF8F}"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3884760" y="8685360"/>
            <a:ext cx="2971440" cy="456840"/>
          </a:xfrm>
          <a:prstGeom prst="rect">
            <a:avLst/>
          </a:prstGeom>
          <a:noFill/>
          <a:ln>
            <a:noFill/>
          </a:ln>
        </p:spPr>
        <p:txBody>
          <a:bodyPr anchor="b"/>
          <a:p>
            <a:pPr algn="r">
              <a:lnSpc>
                <a:spcPct val="100000"/>
              </a:lnSpc>
            </a:pPr>
            <a:fld id="{21A0A589-91C8-4C9F-B106-CB9D0D097EF3}"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62" name="PlaceHolder 2"/>
          <p:cNvSpPr>
            <a:spLocks noGrp="1"/>
          </p:cNvSpPr>
          <p:nvPr>
            <p:ph type="sldImg"/>
          </p:nvPr>
        </p:nvSpPr>
        <p:spPr>
          <a:xfrm>
            <a:off x="1371600" y="763560"/>
            <a:ext cx="5028840" cy="3771720"/>
          </a:xfrm>
          <a:prstGeom prst="rect">
            <a:avLst/>
          </a:prstGeom>
        </p:spPr>
      </p:sp>
      <p:sp>
        <p:nvSpPr>
          <p:cNvPr id="363" name="PlaceHolder 3"/>
          <p:cNvSpPr>
            <a:spLocks noGrp="1"/>
          </p:cNvSpPr>
          <p:nvPr>
            <p:ph type="body"/>
          </p:nvPr>
        </p:nvSpPr>
        <p:spPr>
          <a:xfrm>
            <a:off x="777960" y="4776840"/>
            <a:ext cx="6217920" cy="4525560"/>
          </a:xfrm>
          <a:prstGeom prst="rect">
            <a:avLst/>
          </a:prstGeom>
        </p:spPr>
        <p:txBody>
          <a:bodyPr anchor="ctr"/>
          <a:p>
            <a:pPr marL="360360" indent="-255240">
              <a:lnSpc>
                <a:spcPct val="90000"/>
              </a:lnSpc>
              <a:spcBef>
                <a:spcPts val="400"/>
              </a:spcBef>
              <a:buClr>
                <a:srgbClr val="2da2bf"/>
              </a:buClr>
              <a:buSzPct val="68000"/>
              <a:buFont typeface="Wingdings 3" charset="2"/>
              <a:buChar char=""/>
            </a:pPr>
            <a:r>
              <a:rPr b="0" lang="en-IN" sz="2700" spc="-1" strike="noStrike">
                <a:solidFill>
                  <a:srgbClr val="000000"/>
                </a:solidFill>
                <a:latin typeface="Lucida Sans Unicode"/>
              </a:rPr>
              <a:t>Program generation activities</a:t>
            </a:r>
            <a:endParaRPr b="0" lang="en-IN" sz="2700" spc="-1" strike="noStrike">
              <a:latin typeface="Arial"/>
            </a:endParaRPr>
          </a:p>
          <a:p>
            <a:pPr lvl="1" marL="615960" indent="-228240">
              <a:lnSpc>
                <a:spcPct val="90000"/>
              </a:lnSpc>
              <a:spcBef>
                <a:spcPts val="326"/>
              </a:spcBef>
              <a:buClr>
                <a:srgbClr val="2da2bf"/>
              </a:buClr>
              <a:buFont typeface="Verdana"/>
              <a:buChar char="◦"/>
            </a:pPr>
            <a:r>
              <a:rPr b="0" lang="en-IN" sz="2300" spc="-1" strike="noStrike">
                <a:solidFill>
                  <a:srgbClr val="000000"/>
                </a:solidFill>
                <a:latin typeface="Lucida Sans Unicode"/>
              </a:rPr>
              <a:t>A program generation activity aims at automatic generation of a program.</a:t>
            </a:r>
            <a:endParaRPr b="0" lang="en-IN" sz="2300" spc="-1" strike="noStrike">
              <a:latin typeface="Arial"/>
            </a:endParaRPr>
          </a:p>
          <a:p>
            <a:pPr lvl="1" marL="615960" indent="-228240">
              <a:lnSpc>
                <a:spcPct val="90000"/>
              </a:lnSpc>
              <a:spcBef>
                <a:spcPts val="326"/>
              </a:spcBef>
              <a:buClr>
                <a:srgbClr val="2da2bf"/>
              </a:buClr>
              <a:buFont typeface="Verdana"/>
              <a:buChar char="◦"/>
            </a:pPr>
            <a:r>
              <a:rPr b="0" lang="en-IN" sz="2300" spc="-1" strike="noStrike">
                <a:solidFill>
                  <a:srgbClr val="000000"/>
                </a:solidFill>
                <a:latin typeface="Lucida Sans Unicode"/>
              </a:rPr>
              <a:t>A source language is a specification language of an application domain and the target language is procedure oriented PL.</a:t>
            </a:r>
            <a:endParaRPr b="0" lang="en-IN" sz="2300" spc="-1" strike="noStrike">
              <a:latin typeface="Arial"/>
            </a:endParaRPr>
          </a:p>
          <a:p>
            <a:pPr lvl="1" marL="615960" indent="-228240">
              <a:lnSpc>
                <a:spcPct val="90000"/>
              </a:lnSpc>
              <a:spcBef>
                <a:spcPts val="326"/>
              </a:spcBef>
              <a:buClr>
                <a:srgbClr val="2da2bf"/>
              </a:buClr>
              <a:buFont typeface="Verdana"/>
              <a:buChar char="◦"/>
            </a:pPr>
            <a:r>
              <a:rPr b="0" lang="en-IN" sz="2300" spc="-1" strike="noStrike">
                <a:solidFill>
                  <a:srgbClr val="000000"/>
                </a:solidFill>
                <a:latin typeface="Lucida Sans Unicode"/>
              </a:rPr>
              <a:t>Program generator introduces a new domain between the application and PL domain , call this the program generator domain.</a:t>
            </a:r>
            <a:endParaRPr b="0" lang="en-IN" sz="2300" spc="-1" strike="noStrike">
              <a:latin typeface="Arial"/>
            </a:endParaRPr>
          </a:p>
          <a:p>
            <a:pPr lvl="1" marL="615960" indent="-228240">
              <a:lnSpc>
                <a:spcPct val="90000"/>
              </a:lnSpc>
              <a:spcBef>
                <a:spcPts val="326"/>
              </a:spcBef>
              <a:buClr>
                <a:srgbClr val="2da2bf"/>
              </a:buClr>
              <a:buFont typeface="Verdana"/>
              <a:buChar char="◦"/>
            </a:pPr>
            <a:r>
              <a:rPr b="0" lang="en-IN" sz="2300" spc="-1" strike="noStrike">
                <a:solidFill>
                  <a:srgbClr val="000000"/>
                </a:solidFill>
                <a:latin typeface="Lucida Sans Unicode"/>
              </a:rPr>
              <a:t>Specification gap now between Application domain and program generation domain, reduction in the specification gap increases the reliability of the generated program.</a:t>
            </a:r>
            <a:endParaRPr b="0" lang="en-IN" sz="2300" spc="-1" strike="noStrike">
              <a:latin typeface="Arial"/>
            </a:endParaRPr>
          </a:p>
          <a:p>
            <a:pPr marL="615960" indent="-228240">
              <a:lnSpc>
                <a:spcPct val="90000"/>
              </a:lnSpc>
              <a:spcBef>
                <a:spcPts val="326"/>
              </a:spcBef>
            </a:pPr>
            <a:endParaRPr b="0" lang="en-IN" sz="2300" spc="-1" strike="noStrike">
              <a:latin typeface="Arial"/>
            </a:endParaRPr>
          </a:p>
          <a:p>
            <a:pPr marL="615960" indent="-228240">
              <a:lnSpc>
                <a:spcPct val="100000"/>
              </a:lnSpc>
            </a:pPr>
            <a:r>
              <a:rPr b="0" lang="en-IN" sz="1200" spc="-1" strike="noStrike">
                <a:solidFill>
                  <a:srgbClr val="000000"/>
                </a:solidFill>
                <a:latin typeface="+mn-lt"/>
                <a:ea typeface="+mn-ea"/>
              </a:rPr>
              <a:t>The program generator is a software system which accepts the specification of a program to be generated, and generates a program in the target PL. We call this the program generator domain</a:t>
            </a:r>
            <a:r>
              <a:rPr b="0" i="1" lang="en-IN" sz="1200" spc="-1" strike="noStrike">
                <a:solidFill>
                  <a:srgbClr val="000000"/>
                </a:solidFill>
                <a:latin typeface="+mn-lt"/>
                <a:ea typeface="+mn-ea"/>
              </a:rPr>
              <a:t>. </a:t>
            </a:r>
            <a:r>
              <a:rPr b="0" lang="en-IN" sz="1200" spc="-1" strike="noStrike">
                <a:solidFill>
                  <a:srgbClr val="000000"/>
                </a:solidFill>
                <a:latin typeface="+mn-lt"/>
                <a:ea typeface="+mn-ea"/>
              </a:rPr>
              <a:t>The specification gap is now the gap between the application domain and the program generator domain. This gap is smaller than the gap between the application domain and the target PL domain.</a:t>
            </a:r>
            <a:endParaRPr b="0" lang="en-IN" sz="1200" spc="-1" strike="noStrike">
              <a:latin typeface="Arial"/>
            </a:endParaRPr>
          </a:p>
          <a:p>
            <a:pPr marL="615960" indent="-228240">
              <a:lnSpc>
                <a:spcPct val="100000"/>
              </a:lnSpc>
            </a:pPr>
            <a:r>
              <a:rPr b="0" lang="en-IN" sz="1200" spc="-1" strike="noStrike">
                <a:solidFill>
                  <a:srgbClr val="000000"/>
                </a:solidFill>
                <a:latin typeface="+mn-lt"/>
                <a:ea typeface="+mn-ea"/>
              </a:rPr>
              <a:t> </a:t>
            </a:r>
            <a:endParaRPr b="0" lang="en-IN" sz="1200" spc="-1" strike="noStrike">
              <a:latin typeface="Arial"/>
            </a:endParaRPr>
          </a:p>
          <a:p>
            <a:pPr marL="615960" indent="-228240">
              <a:lnSpc>
                <a:spcPct val="100000"/>
              </a:lnSpc>
            </a:pPr>
            <a:r>
              <a:rPr b="0" lang="en-IN" sz="1200" spc="-1" strike="noStrike">
                <a:solidFill>
                  <a:srgbClr val="000000"/>
                </a:solidFill>
                <a:latin typeface="+mn-lt"/>
                <a:ea typeface="+mn-ea"/>
              </a:rPr>
              <a:t>Reduction in the specification gap increases the reliability of the generated program.</a:t>
            </a:r>
            <a:r>
              <a:rPr b="1" lang="en-IN" sz="1200" spc="-1" strike="noStrike">
                <a:solidFill>
                  <a:srgbClr val="000000"/>
                </a:solidFill>
                <a:latin typeface="+mn-lt"/>
                <a:ea typeface="+mn-ea"/>
              </a:rPr>
              <a:t> </a:t>
            </a:r>
            <a:r>
              <a:rPr b="0" lang="en-IN" sz="1200" spc="-1" strike="noStrike">
                <a:solidFill>
                  <a:srgbClr val="000000"/>
                </a:solidFill>
                <a:latin typeface="+mn-lt"/>
                <a:ea typeface="+mn-ea"/>
              </a:rPr>
              <a:t>Since the generator domain is close to the application domain, it is easy for the designer or programmer to write the specification of the program to be generated.</a:t>
            </a:r>
            <a:endParaRPr b="0" lang="en-IN" sz="1200" spc="-1" strike="noStrike">
              <a:latin typeface="Arial"/>
            </a:endParaRPr>
          </a:p>
          <a:p>
            <a:pPr marL="615960" indent="-228240">
              <a:lnSpc>
                <a:spcPct val="100000"/>
              </a:lnSpc>
            </a:pPr>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3884760" y="8685360"/>
            <a:ext cx="2971440" cy="456840"/>
          </a:xfrm>
          <a:prstGeom prst="rect">
            <a:avLst/>
          </a:prstGeom>
          <a:noFill/>
          <a:ln>
            <a:noFill/>
          </a:ln>
        </p:spPr>
        <p:txBody>
          <a:bodyPr anchor="b"/>
          <a:p>
            <a:pPr algn="r">
              <a:lnSpc>
                <a:spcPct val="100000"/>
              </a:lnSpc>
            </a:pPr>
            <a:fld id="{D5F50A80-F023-4027-8B5D-265B3FA5BF45}" type="slidenum">
              <a:rPr b="0" lang="en-IN" sz="1200" spc="-1" strike="noStrike">
                <a:solidFill>
                  <a:srgbClr val="000000"/>
                </a:solidFill>
                <a:latin typeface="+mn-lt"/>
                <a:ea typeface="Microsoft YaHei"/>
              </a:rPr>
              <a:t>&lt;number&gt;</a:t>
            </a:fld>
            <a:endParaRPr b="0" lang="en-IN" sz="1200" spc="-1" strike="noStrike">
              <a:latin typeface="Times New Roman"/>
            </a:endParaRPr>
          </a:p>
        </p:txBody>
      </p:sp>
      <p:sp>
        <p:nvSpPr>
          <p:cNvPr id="365" name="PlaceHolder 2"/>
          <p:cNvSpPr>
            <a:spLocks noGrp="1"/>
          </p:cNvSpPr>
          <p:nvPr>
            <p:ph type="sldImg"/>
          </p:nvPr>
        </p:nvSpPr>
        <p:spPr>
          <a:xfrm>
            <a:off x="1143000" y="685800"/>
            <a:ext cx="4571640" cy="3428640"/>
          </a:xfrm>
          <a:prstGeom prst="rect">
            <a:avLst/>
          </a:prstGeom>
        </p:spPr>
      </p:sp>
      <p:sp>
        <p:nvSpPr>
          <p:cNvPr id="366" name="PlaceHolder 3"/>
          <p:cNvSpPr>
            <a:spLocks noGrp="1"/>
          </p:cNvSpPr>
          <p:nvPr>
            <p:ph type="body"/>
          </p:nvPr>
        </p:nvSpPr>
        <p:spPr>
          <a:xfrm>
            <a:off x="685800" y="4343400"/>
            <a:ext cx="5486040" cy="4114440"/>
          </a:xfrm>
          <a:prstGeom prst="rect">
            <a:avLst/>
          </a:prstGeom>
        </p:spPr>
        <p:txBody>
          <a:bodyPr anchor="ctr"/>
          <a:p>
            <a:endParaRPr b="0" lang="en-IN"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3884760" y="8685360"/>
            <a:ext cx="2971440" cy="456840"/>
          </a:xfrm>
          <a:prstGeom prst="rect">
            <a:avLst/>
          </a:prstGeom>
          <a:noFill/>
          <a:ln>
            <a:noFill/>
          </a:ln>
        </p:spPr>
        <p:txBody>
          <a:bodyPr anchor="b"/>
          <a:p>
            <a:pPr algn="r">
              <a:lnSpc>
                <a:spcPct val="100000"/>
              </a:lnSpc>
            </a:pPr>
            <a:fld id="{6EE99158-5201-4E3C-988A-B6674BC7C6BB}"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37" name="PlaceHolder 2"/>
          <p:cNvSpPr>
            <a:spLocks noGrp="1"/>
          </p:cNvSpPr>
          <p:nvPr>
            <p:ph type="sldImg"/>
          </p:nvPr>
        </p:nvSpPr>
        <p:spPr>
          <a:xfrm>
            <a:off x="1371600" y="763560"/>
            <a:ext cx="5028840" cy="3771720"/>
          </a:xfrm>
          <a:prstGeom prst="rect">
            <a:avLst/>
          </a:prstGeom>
        </p:spPr>
      </p:sp>
      <p:sp>
        <p:nvSpPr>
          <p:cNvPr id="338"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3884760" y="8685360"/>
            <a:ext cx="2971440" cy="456840"/>
          </a:xfrm>
          <a:prstGeom prst="rect">
            <a:avLst/>
          </a:prstGeom>
          <a:noFill/>
          <a:ln>
            <a:noFill/>
          </a:ln>
        </p:spPr>
        <p:txBody>
          <a:bodyPr anchor="b"/>
          <a:p>
            <a:pPr algn="r">
              <a:lnSpc>
                <a:spcPct val="100000"/>
              </a:lnSpc>
            </a:pPr>
            <a:fld id="{F3836F23-1EF7-414E-B463-FA992F6A24E4}"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40" name="PlaceHolder 2"/>
          <p:cNvSpPr>
            <a:spLocks noGrp="1"/>
          </p:cNvSpPr>
          <p:nvPr>
            <p:ph type="sldImg"/>
          </p:nvPr>
        </p:nvSpPr>
        <p:spPr>
          <a:xfrm>
            <a:off x="1371600" y="763560"/>
            <a:ext cx="5028840" cy="3771720"/>
          </a:xfrm>
          <a:prstGeom prst="rect">
            <a:avLst/>
          </a:prstGeom>
        </p:spPr>
      </p:sp>
      <p:sp>
        <p:nvSpPr>
          <p:cNvPr id="341" name="PlaceHolder 3"/>
          <p:cNvSpPr>
            <a:spLocks noGrp="1"/>
          </p:cNvSpPr>
          <p:nvPr>
            <p:ph type="body"/>
          </p:nvPr>
        </p:nvSpPr>
        <p:spPr>
          <a:xfrm>
            <a:off x="777960" y="4776840"/>
            <a:ext cx="6217920" cy="4525560"/>
          </a:xfrm>
          <a:prstGeom prst="rect">
            <a:avLst/>
          </a:prstGeom>
        </p:spPr>
        <p:txBody>
          <a:bodyPr anchor="ctr"/>
          <a:p>
            <a:pPr marL="216000" indent="-216000">
              <a:lnSpc>
                <a:spcPct val="100000"/>
              </a:lnSpc>
              <a:buClr>
                <a:srgbClr val="000000"/>
              </a:buClr>
              <a:buFont typeface="StarSymbol"/>
              <a:buChar char="-"/>
            </a:pPr>
            <a:r>
              <a:rPr b="0" i="1" lang="en-IN" sz="2000" spc="-1" strike="noStrike">
                <a:latin typeface="Arial"/>
              </a:rPr>
              <a:t>Application Domain : </a:t>
            </a:r>
            <a:r>
              <a:rPr b="0" lang="en-IN" sz="2000" spc="-1" strike="noStrike">
                <a:latin typeface="Arial"/>
              </a:rPr>
              <a:t>The designer expresses the ideas in terms related to the application domain.</a:t>
            </a:r>
            <a:endParaRPr b="0" lang="en-IN" sz="2000" spc="-1" strike="noStrike">
              <a:latin typeface="Arial"/>
            </a:endParaRPr>
          </a:p>
          <a:p>
            <a:pPr marL="216000" indent="-216000">
              <a:lnSpc>
                <a:spcPct val="100000"/>
              </a:lnSpc>
              <a:buClr>
                <a:srgbClr val="000000"/>
              </a:buClr>
              <a:buFont typeface="StarSymbol"/>
              <a:buChar char="-"/>
            </a:pPr>
            <a:r>
              <a:rPr b="0" lang="en-IN" sz="2000" spc="-1" strike="noStrike">
                <a:latin typeface="Arial"/>
              </a:rPr>
              <a:t> </a:t>
            </a:r>
            <a:r>
              <a:rPr b="0" i="1" lang="en-IN" sz="2000" spc="-1" strike="noStrike">
                <a:latin typeface="Arial"/>
              </a:rPr>
              <a:t>Execution Domain : </a:t>
            </a:r>
            <a:r>
              <a:rPr b="0" lang="en-IN" sz="2000" spc="-1" strike="noStrike">
                <a:latin typeface="Arial"/>
              </a:rPr>
              <a:t>To implement these ideas, their description has to be interpreted in terms related to the execution domain.</a:t>
            </a:r>
            <a:endParaRPr b="0" lang="en-IN" sz="2000" spc="-1" strike="noStrike">
              <a:latin typeface="Arial"/>
            </a:endParaRPr>
          </a:p>
          <a:p>
            <a:pPr marL="216000" indent="-216000">
              <a:lnSpc>
                <a:spcPct val="100000"/>
              </a:lnSpc>
              <a:buClr>
                <a:srgbClr val="000000"/>
              </a:buClr>
              <a:buFont typeface="StarSymbol"/>
              <a:buChar char="-"/>
            </a:pPr>
            <a:r>
              <a:rPr b="0" lang="en-IN" sz="2000" spc="-1" strike="noStrike">
                <a:latin typeface="Arial"/>
              </a:rPr>
              <a:t> </a:t>
            </a:r>
            <a:r>
              <a:rPr b="0" i="1" lang="en-IN" sz="2000" spc="-1" strike="noStrike">
                <a:latin typeface="Arial"/>
              </a:rPr>
              <a:t>Semantic : </a:t>
            </a:r>
            <a:r>
              <a:rPr b="0" lang="en-IN" sz="2000" spc="-1" strike="noStrike">
                <a:latin typeface="Arial"/>
              </a:rPr>
              <a:t>We use the term semantics to represent the rules of meaning of a domain.</a:t>
            </a:r>
            <a:endParaRPr b="0" lang="en-IN" sz="2000" spc="-1" strike="noStrike">
              <a:latin typeface="Arial"/>
            </a:endParaRPr>
          </a:p>
          <a:p>
            <a:pPr marL="216000" indent="-216000">
              <a:lnSpc>
                <a:spcPct val="100000"/>
              </a:lnSpc>
              <a:buClr>
                <a:srgbClr val="000000"/>
              </a:buClr>
              <a:buFont typeface="StarSymbol"/>
              <a:buChar char="-"/>
            </a:pPr>
            <a:r>
              <a:rPr b="0" lang="en-IN" sz="2000" spc="-1" strike="noStrike">
                <a:latin typeface="Arial"/>
              </a:rPr>
              <a:t> </a:t>
            </a:r>
            <a:r>
              <a:rPr b="0" i="1" lang="en-IN" sz="2000" spc="-1" strike="noStrike">
                <a:latin typeface="Arial"/>
              </a:rPr>
              <a:t>Semantic Gap : </a:t>
            </a:r>
            <a:r>
              <a:rPr b="0" lang="en-IN" sz="2000" spc="-1" strike="noStrike">
                <a:latin typeface="Arial"/>
              </a:rPr>
              <a:t>To represent the difference between the semantics of two domains.</a:t>
            </a:r>
            <a:endParaRPr b="0" lang="en-IN" sz="2000" spc="-1" strike="noStrike">
              <a:latin typeface="Arial"/>
            </a:endParaRPr>
          </a:p>
          <a:p>
            <a:pPr marL="216000" indent="-216000">
              <a:lnSpc>
                <a:spcPct val="100000"/>
              </a:lnSpc>
            </a:pPr>
            <a:endParaRPr b="0" lang="en-IN"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3884760" y="8685360"/>
            <a:ext cx="2971440" cy="456840"/>
          </a:xfrm>
          <a:prstGeom prst="rect">
            <a:avLst/>
          </a:prstGeom>
          <a:noFill/>
          <a:ln>
            <a:noFill/>
          </a:ln>
        </p:spPr>
        <p:txBody>
          <a:bodyPr anchor="b"/>
          <a:p>
            <a:pPr algn="r">
              <a:lnSpc>
                <a:spcPct val="100000"/>
              </a:lnSpc>
            </a:pPr>
            <a:fld id="{A2163FEC-5EA6-4F60-B2E3-7FBE99C235F2}"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43" name="PlaceHolder 2"/>
          <p:cNvSpPr>
            <a:spLocks noGrp="1"/>
          </p:cNvSpPr>
          <p:nvPr>
            <p:ph type="sldImg"/>
          </p:nvPr>
        </p:nvSpPr>
        <p:spPr>
          <a:xfrm>
            <a:off x="1371600" y="763560"/>
            <a:ext cx="5028840" cy="3771720"/>
          </a:xfrm>
          <a:prstGeom prst="rect">
            <a:avLst/>
          </a:prstGeom>
        </p:spPr>
      </p:sp>
      <p:sp>
        <p:nvSpPr>
          <p:cNvPr id="344"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1143000" y="685800"/>
            <a:ext cx="4571640" cy="3428640"/>
          </a:xfrm>
          <a:prstGeom prst="rect">
            <a:avLst/>
          </a:prstGeom>
        </p:spPr>
      </p:sp>
      <p:sp>
        <p:nvSpPr>
          <p:cNvPr id="346"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47" name="TextShape 3"/>
          <p:cNvSpPr txBox="1"/>
          <p:nvPr/>
        </p:nvSpPr>
        <p:spPr>
          <a:xfrm>
            <a:off x="3884760" y="8685360"/>
            <a:ext cx="2971440" cy="456840"/>
          </a:xfrm>
          <a:prstGeom prst="rect">
            <a:avLst/>
          </a:prstGeom>
          <a:noFill/>
          <a:ln>
            <a:noFill/>
          </a:ln>
        </p:spPr>
        <p:txBody>
          <a:bodyPr anchor="b"/>
          <a:p>
            <a:pPr algn="r">
              <a:lnSpc>
                <a:spcPct val="100000"/>
              </a:lnSpc>
            </a:pPr>
            <a:fld id="{709C055A-460D-46C8-8210-E5A0074D4E3F}"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3884760" y="8685360"/>
            <a:ext cx="2971440" cy="456840"/>
          </a:xfrm>
          <a:prstGeom prst="rect">
            <a:avLst/>
          </a:prstGeom>
          <a:noFill/>
          <a:ln>
            <a:noFill/>
          </a:ln>
        </p:spPr>
        <p:txBody>
          <a:bodyPr anchor="b"/>
          <a:p>
            <a:pPr algn="r">
              <a:lnSpc>
                <a:spcPct val="100000"/>
              </a:lnSpc>
            </a:pPr>
            <a:fld id="{2A42CCA3-0632-4A9D-AA83-C838CAE9091E}"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49" name="PlaceHolder 2"/>
          <p:cNvSpPr>
            <a:spLocks noGrp="1"/>
          </p:cNvSpPr>
          <p:nvPr>
            <p:ph type="sldImg"/>
          </p:nvPr>
        </p:nvSpPr>
        <p:spPr>
          <a:xfrm>
            <a:off x="1371600" y="763560"/>
            <a:ext cx="5028840" cy="3771720"/>
          </a:xfrm>
          <a:prstGeom prst="rect">
            <a:avLst/>
          </a:prstGeom>
        </p:spPr>
      </p:sp>
      <p:sp>
        <p:nvSpPr>
          <p:cNvPr id="350" name="PlaceHolder 3"/>
          <p:cNvSpPr>
            <a:spLocks noGrp="1"/>
          </p:cNvSpPr>
          <p:nvPr>
            <p:ph type="body"/>
          </p:nvPr>
        </p:nvSpPr>
        <p:spPr>
          <a:xfrm>
            <a:off x="777960" y="4776840"/>
            <a:ext cx="6217920" cy="4525560"/>
          </a:xfrm>
          <a:prstGeom prst="rect">
            <a:avLst/>
          </a:prstGeom>
        </p:spPr>
        <p:txBody>
          <a:bodyPr anchor="ctr"/>
          <a:p>
            <a:pPr marL="216000" indent="-216000">
              <a:lnSpc>
                <a:spcPct val="100000"/>
              </a:lnSpc>
            </a:pPr>
            <a:r>
              <a:rPr b="0" lang="en-IN" sz="1200" spc="-1" strike="noStrike">
                <a:latin typeface="Arial"/>
              </a:rPr>
              <a:t>Consequences of semantic gap – large development times, large development efforts, poor quality of s/w</a:t>
            </a:r>
            <a:endParaRPr b="0" lang="en-IN" sz="1200" spc="-1" strike="noStrike">
              <a:latin typeface="Arial"/>
            </a:endParaRPr>
          </a:p>
          <a:p>
            <a:pPr marL="216000" indent="-216000">
              <a:lnSpc>
                <a:spcPct val="100000"/>
              </a:lnSpc>
            </a:pPr>
            <a:r>
              <a:rPr b="0" lang="en-IN" sz="1200" spc="-1" strike="noStrike">
                <a:latin typeface="Arial"/>
              </a:rPr>
              <a:t>Can be tackled by Programming Languages (PLs).</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1. Bridge Gap between Application domain and execution domain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As computers only understand machine language and it is not plausible by humans to understand machine codes. So a software designer describes the ideas concerning software in terms related to application domain, usually in high-level languages.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This description needs to be interpreted to machine level languages, i.e. in terms related to execution domain. The rules of each domain (semantics) vary and therefore this difference is called semantic gap.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 Language processor is used for: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1. Specification, design and coding steps.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2. PL Implementation steps. </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gaps b/w both the domains are bridged by introducing a new domain PL Domain. By introducing this new domain the software designer need to take care of only bridging specification gap i.e. gap b/w Application domain and PL Domain, while the translator takes care of execution gap.[</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Software engineering steps aimed at the use of a PL can be grouped into</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1. Specification, design and coding steps.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2. PL implementation steps.</a:t>
            </a:r>
            <a:endParaRPr b="0" lang="en-IN" sz="1200" spc="-1" strike="noStrike">
              <a:latin typeface="Arial"/>
            </a:endParaRPr>
          </a:p>
          <a:p>
            <a:pPr marL="216000" indent="-216000">
              <a:lnSpc>
                <a:spcPct val="100000"/>
              </a:lnSpc>
            </a:pPr>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3884760" y="8685360"/>
            <a:ext cx="2971440" cy="456840"/>
          </a:xfrm>
          <a:prstGeom prst="rect">
            <a:avLst/>
          </a:prstGeom>
          <a:noFill/>
          <a:ln>
            <a:noFill/>
          </a:ln>
        </p:spPr>
        <p:txBody>
          <a:bodyPr anchor="b"/>
          <a:p>
            <a:pPr algn="r">
              <a:lnSpc>
                <a:spcPct val="100000"/>
              </a:lnSpc>
            </a:pPr>
            <a:fld id="{245EB9F2-DC89-4062-8112-C65CD4CCE051}"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52" name="PlaceHolder 2"/>
          <p:cNvSpPr>
            <a:spLocks noGrp="1"/>
          </p:cNvSpPr>
          <p:nvPr>
            <p:ph type="sldImg"/>
          </p:nvPr>
        </p:nvSpPr>
        <p:spPr>
          <a:xfrm>
            <a:off x="1371600" y="763560"/>
            <a:ext cx="5028840" cy="3771720"/>
          </a:xfrm>
          <a:prstGeom prst="rect">
            <a:avLst/>
          </a:prstGeom>
        </p:spPr>
      </p:sp>
      <p:sp>
        <p:nvSpPr>
          <p:cNvPr id="353" name="PlaceHolder 3"/>
          <p:cNvSpPr>
            <a:spLocks noGrp="1"/>
          </p:cNvSpPr>
          <p:nvPr>
            <p:ph type="body"/>
          </p:nvPr>
        </p:nvSpPr>
        <p:spPr>
          <a:xfrm>
            <a:off x="777960" y="4776840"/>
            <a:ext cx="6217920" cy="4525560"/>
          </a:xfrm>
          <a:prstGeom prst="rect">
            <a:avLst/>
          </a:prstGeom>
        </p:spPr>
        <p:txBody>
          <a:bodyPr anchor="ctr"/>
          <a:p>
            <a:pPr marL="216000" indent="-216000">
              <a:lnSpc>
                <a:spcPct val="100000"/>
              </a:lnSpc>
            </a:pPr>
            <a:r>
              <a:rPr b="0" lang="en-IN" sz="2000" spc="-1" strike="noStrike">
                <a:latin typeface="Arial"/>
              </a:rPr>
              <a:t>A systems programmer installs, customizes and maintains the operating system</a:t>
            </a:r>
            <a:endParaRPr b="0" lang="en-IN" sz="2000" spc="-1" strike="noStrike">
              <a:latin typeface="Arial"/>
            </a:endParaRPr>
          </a:p>
          <a:p>
            <a:pPr marL="216000" indent="-216000">
              <a:lnSpc>
                <a:spcPct val="100000"/>
              </a:lnSpc>
            </a:pPr>
            <a:r>
              <a:rPr b="0" lang="en-IN" sz="2000" spc="-1" strike="noStrike">
                <a:latin typeface="Arial"/>
              </a:rPr>
              <a:t>To do this they need knowledge of</a:t>
            </a:r>
            <a:endParaRPr b="0" lang="en-IN" sz="2000" spc="-1" strike="noStrike">
              <a:latin typeface="Arial"/>
            </a:endParaRPr>
          </a:p>
          <a:p>
            <a:pPr marL="216000" indent="-216000">
              <a:lnSpc>
                <a:spcPct val="100000"/>
              </a:lnSpc>
            </a:pPr>
            <a:r>
              <a:rPr b="1" lang="en-IN" sz="2000" spc="-1" strike="noStrike">
                <a:latin typeface="Arial"/>
              </a:rPr>
              <a:t>Hardware</a:t>
            </a:r>
            <a:endParaRPr b="0" lang="en-IN" sz="2000" spc="-1" strike="noStrike">
              <a:latin typeface="Arial"/>
            </a:endParaRPr>
          </a:p>
          <a:p>
            <a:pPr marL="216000" indent="-216000">
              <a:lnSpc>
                <a:spcPct val="100000"/>
              </a:lnSpc>
            </a:pPr>
            <a:r>
              <a:rPr b="0" lang="en-IN" sz="1800" spc="-1" strike="noStrike">
                <a:latin typeface="Arial"/>
              </a:rPr>
              <a:t>Storage</a:t>
            </a:r>
            <a:endParaRPr b="0" lang="en-IN" sz="1800" spc="-1" strike="noStrike">
              <a:latin typeface="Arial"/>
            </a:endParaRPr>
          </a:p>
          <a:p>
            <a:pPr marL="216000" indent="-216000">
              <a:lnSpc>
                <a:spcPct val="100000"/>
              </a:lnSpc>
            </a:pPr>
            <a:r>
              <a:rPr b="0" lang="en-IN" sz="1800" spc="-1" strike="noStrike">
                <a:latin typeface="Arial"/>
              </a:rPr>
              <a:t>Processor</a:t>
            </a:r>
            <a:endParaRPr b="0" lang="en-IN" sz="1800" spc="-1" strike="noStrike">
              <a:latin typeface="Arial"/>
            </a:endParaRPr>
          </a:p>
          <a:p>
            <a:pPr marL="216000" indent="-216000">
              <a:lnSpc>
                <a:spcPct val="100000"/>
              </a:lnSpc>
            </a:pPr>
            <a:r>
              <a:rPr b="1" lang="en-IN" sz="2000" spc="-1" strike="noStrike">
                <a:latin typeface="Arial"/>
              </a:rPr>
              <a:t>Software</a:t>
            </a:r>
            <a:endParaRPr b="0" lang="en-IN" sz="2000" spc="-1" strike="noStrike">
              <a:latin typeface="Arial"/>
            </a:endParaRPr>
          </a:p>
          <a:p>
            <a:pPr marL="216000" indent="-216000">
              <a:lnSpc>
                <a:spcPct val="100000"/>
              </a:lnSpc>
            </a:pPr>
            <a:r>
              <a:rPr b="0" lang="en-IN" sz="1800" spc="-1" strike="noStrike">
                <a:latin typeface="Arial"/>
              </a:rPr>
              <a:t>System libraries and data sets</a:t>
            </a:r>
            <a:endParaRPr b="0" lang="en-IN" sz="1800" spc="-1" strike="noStrike">
              <a:latin typeface="Arial"/>
            </a:endParaRPr>
          </a:p>
          <a:p>
            <a:pPr marL="216000" indent="-216000">
              <a:lnSpc>
                <a:spcPct val="100000"/>
              </a:lnSpc>
            </a:pPr>
            <a:r>
              <a:rPr b="1" lang="en-IN" sz="2000" spc="-1" strike="noStrike">
                <a:latin typeface="Arial"/>
              </a:rPr>
              <a:t>Current customization </a:t>
            </a:r>
            <a:endParaRPr b="0" lang="en-IN" sz="2000" spc="-1" strike="noStrike">
              <a:latin typeface="Arial"/>
            </a:endParaRPr>
          </a:p>
          <a:p>
            <a:pPr marL="216000" indent="-216000">
              <a:lnSpc>
                <a:spcPct val="100000"/>
              </a:lnSpc>
            </a:pPr>
            <a:endParaRPr b="0" lang="en-IN"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3884760" y="8685360"/>
            <a:ext cx="2971440" cy="456840"/>
          </a:xfrm>
          <a:prstGeom prst="rect">
            <a:avLst/>
          </a:prstGeom>
          <a:noFill/>
          <a:ln>
            <a:noFill/>
          </a:ln>
        </p:spPr>
        <p:txBody>
          <a:bodyPr anchor="b"/>
          <a:p>
            <a:pPr algn="r">
              <a:lnSpc>
                <a:spcPct val="100000"/>
              </a:lnSpc>
            </a:pPr>
            <a:fld id="{C8D7A204-98FA-41F6-95E4-80BF81ECB193}" type="slidenum">
              <a:rPr b="0" lang="en-IN" sz="1200" spc="-1" strike="noStrike">
                <a:solidFill>
                  <a:srgbClr val="000000"/>
                </a:solidFill>
                <a:latin typeface="+mn-lt"/>
                <a:ea typeface="+mn-ea"/>
              </a:rPr>
              <a:t>1</a:t>
            </a:fld>
            <a:endParaRPr b="0" lang="en-IN" sz="1200" spc="-1" strike="noStrike">
              <a:latin typeface="Times New Roman"/>
            </a:endParaRPr>
          </a:p>
        </p:txBody>
      </p:sp>
      <p:sp>
        <p:nvSpPr>
          <p:cNvPr id="355" name="PlaceHolder 2"/>
          <p:cNvSpPr>
            <a:spLocks noGrp="1"/>
          </p:cNvSpPr>
          <p:nvPr>
            <p:ph type="sldImg"/>
          </p:nvPr>
        </p:nvSpPr>
        <p:spPr>
          <a:xfrm>
            <a:off x="1371600" y="763560"/>
            <a:ext cx="5028840" cy="3771720"/>
          </a:xfrm>
          <a:prstGeom prst="rect">
            <a:avLst/>
          </a:prstGeom>
        </p:spPr>
      </p:sp>
      <p:sp>
        <p:nvSpPr>
          <p:cNvPr id="356" name="PlaceHolder 3"/>
          <p:cNvSpPr>
            <a:spLocks noGrp="1"/>
          </p:cNvSpPr>
          <p:nvPr>
            <p:ph type="body"/>
          </p:nvPr>
        </p:nvSpPr>
        <p:spPr>
          <a:xfrm>
            <a:off x="777960" y="4776840"/>
            <a:ext cx="6217920" cy="4525560"/>
          </a:xfrm>
          <a:prstGeom prst="rect">
            <a:avLst/>
          </a:prstGeom>
        </p:spPr>
        <p:txBody>
          <a:bodyPr anchor="ctr"/>
          <a:p>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3884760" y="8685360"/>
            <a:ext cx="2971440" cy="456840"/>
          </a:xfrm>
          <a:prstGeom prst="rect">
            <a:avLst/>
          </a:prstGeom>
          <a:noFill/>
          <a:ln>
            <a:noFill/>
          </a:ln>
        </p:spPr>
        <p:txBody>
          <a:bodyPr anchor="b"/>
          <a:p>
            <a:pPr algn="r">
              <a:lnSpc>
                <a:spcPct val="100000"/>
              </a:lnSpc>
            </a:pPr>
            <a:fld id="{C85EBC35-5A9F-4611-8C64-07CC1B37FECB}" type="slidenum">
              <a:rPr b="0" lang="en-IN" sz="1200" spc="-1" strike="noStrike">
                <a:solidFill>
                  <a:srgbClr val="000000"/>
                </a:solidFill>
                <a:latin typeface="+mn-lt"/>
                <a:ea typeface="Microsoft YaHei"/>
              </a:rPr>
              <a:t>1</a:t>
            </a:fld>
            <a:endParaRPr b="0" lang="en-IN" sz="1200" spc="-1" strike="noStrike">
              <a:latin typeface="Times New Roman"/>
            </a:endParaRPr>
          </a:p>
        </p:txBody>
      </p:sp>
      <p:sp>
        <p:nvSpPr>
          <p:cNvPr id="358" name="PlaceHolder 2"/>
          <p:cNvSpPr>
            <a:spLocks noGrp="1"/>
          </p:cNvSpPr>
          <p:nvPr>
            <p:ph type="sldImg"/>
          </p:nvPr>
        </p:nvSpPr>
        <p:spPr>
          <a:xfrm>
            <a:off x="1143000" y="685800"/>
            <a:ext cx="4571640" cy="3428640"/>
          </a:xfrm>
          <a:prstGeom prst="rect">
            <a:avLst/>
          </a:prstGeom>
        </p:spPr>
      </p:sp>
      <p:sp>
        <p:nvSpPr>
          <p:cNvPr id="359" name="PlaceHolder 3"/>
          <p:cNvSpPr>
            <a:spLocks noGrp="1"/>
          </p:cNvSpPr>
          <p:nvPr>
            <p:ph type="body"/>
          </p:nvPr>
        </p:nvSpPr>
        <p:spPr>
          <a:xfrm>
            <a:off x="685800" y="4343400"/>
            <a:ext cx="5486040" cy="4114440"/>
          </a:xfrm>
          <a:prstGeom prst="rect">
            <a:avLst/>
          </a:prstGeom>
        </p:spPr>
        <p:txBody>
          <a:bodyPr anchor="ctr"/>
          <a:p>
            <a:endParaRPr b="0" lang="en-IN" sz="2000" spc="-1" strike="noStrike">
              <a:latin typeface="Arial"/>
            </a:endParaRPr>
          </a:p>
        </p:txBody>
      </p:sp>
      <p:sp>
        <p:nvSpPr>
          <p:cNvPr id="360" name="CustomShape 4"/>
          <p:cNvSpPr/>
          <p:nvPr/>
        </p:nvSpPr>
        <p:spPr>
          <a:xfrm>
            <a:off x="3884760" y="8685360"/>
            <a:ext cx="2971440" cy="456840"/>
          </a:xfrm>
          <a:prstGeom prst="rect">
            <a:avLst/>
          </a:prstGeom>
          <a:noFill/>
          <a:ln w="9360">
            <a:noFill/>
          </a:ln>
        </p:spPr>
        <p:style>
          <a:lnRef idx="0"/>
          <a:fillRef idx="0"/>
          <a:effectRef idx="0"/>
          <a:fontRef idx="minor"/>
        </p:style>
        <p:txBody>
          <a:bodyPr lIns="90000" rIns="90000" tIns="46800" bIns="46800" anchor="b"/>
          <a:p>
            <a:pPr algn="r">
              <a:lnSpc>
                <a:spcPct val="100000"/>
              </a:lnSpc>
            </a:pPr>
            <a:fld id="{D1E2D661-93C2-41A9-8222-9B716F31F605}" type="slidenum">
              <a:rPr b="0" lang="en-IN" sz="1200" spc="-1" strike="noStrike">
                <a:solidFill>
                  <a:srgbClr val="000000"/>
                </a:solidFill>
                <a:latin typeface="Calibri"/>
                <a:ea typeface="+mn-ea"/>
              </a:rPr>
              <a:t>1</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75487F03-83EC-4233-9D31-6E8B09CE5B93}" type="datetime1">
              <a:rPr b="0" lang="en-IN" sz="1200" spc="-1" strike="noStrike">
                <a:solidFill>
                  <a:srgbClr val="8b8b8b"/>
                </a:solidFill>
                <a:latin typeface="Calibri"/>
              </a:rPr>
              <a:t>17/12/2020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BDA98970-6D81-436A-8C07-DAAE94C6801A}"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19FB4045-986C-4FAF-B4C1-86CF0CF5EBAA}" type="datetime1">
              <a:rPr b="0" lang="en-IN" sz="1200" spc="-1" strike="noStrike">
                <a:solidFill>
                  <a:srgbClr val="8b8b8b"/>
                </a:solidFill>
                <a:latin typeface="Calibri"/>
              </a:rPr>
              <a:t>17/12/2020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9615B56-57DE-4030-8607-43019423FF44}"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p>
            <a:pPr>
              <a:lnSpc>
                <a:spcPct val="100000"/>
              </a:lnSpc>
            </a:pPr>
            <a:fld id="{18BB4941-7A1D-4AC3-9345-33BEB85922D8}" type="datetime1">
              <a:rPr b="0" lang="en-IN" sz="1200" spc="-1" strike="noStrike">
                <a:solidFill>
                  <a:srgbClr val="8b8b8b"/>
                </a:solidFill>
                <a:latin typeface="Calibri"/>
              </a:rPr>
              <a:t>17/12/2020</a:t>
            </a:fld>
            <a:endParaRPr b="0" lang="en-IN"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R.K.Tiwari(ravikumar.tiwari@raisoni.net)</a:t>
            </a:r>
            <a:endParaRPr b="0" lang="en-IN" sz="12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p>
            <a:pPr algn="r">
              <a:lnSpc>
                <a:spcPct val="100000"/>
              </a:lnSpc>
            </a:pPr>
            <a:fld id="{F5BF962E-E3A7-4EFA-B32B-987736CD1854}" type="slidenum">
              <a:rPr b="0" lang="en-IN" sz="1200" spc="-1" strike="noStrike">
                <a:solidFill>
                  <a:srgbClr val="8b8b8b"/>
                </a:solidFill>
                <a:latin typeface="Calibri"/>
              </a:rPr>
              <a:t>1</a:t>
            </a:fld>
            <a:endParaRPr b="0" lang="en-IN"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2130480"/>
            <a:ext cx="7772040" cy="146952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5400" spc="-1" strike="noStrike">
                <a:solidFill>
                  <a:srgbClr val="000000"/>
                </a:solidFill>
                <a:latin typeface="Calibri"/>
              </a:rPr>
              <a:t>Language Processor</a:t>
            </a:r>
            <a:endParaRPr b="0" lang="en-US" sz="5400" spc="-1" strike="noStrike">
              <a:solidFill>
                <a:srgbClr val="000000"/>
              </a:solidFill>
              <a:latin typeface="Calibri"/>
            </a:endParaRPr>
          </a:p>
        </p:txBody>
      </p:sp>
      <p:sp>
        <p:nvSpPr>
          <p:cNvPr id="130" name="TextShape 2"/>
          <p:cNvSpPr txBox="1"/>
          <p:nvPr/>
        </p:nvSpPr>
        <p:spPr>
          <a:xfrm>
            <a:off x="1371600" y="3886200"/>
            <a:ext cx="6400440" cy="685440"/>
          </a:xfrm>
          <a:prstGeom prst="rect">
            <a:avLst/>
          </a:prstGeom>
          <a:noFill/>
          <a:ln>
            <a:noFill/>
          </a:ln>
        </p:spPr>
        <p:txBody>
          <a:bodyPr>
            <a:normAutofit/>
          </a:bodyPr>
          <a:p>
            <a:pPr algn="ctr">
              <a:lnSpc>
                <a:spcPct val="100000"/>
              </a:lnSpc>
              <a:spcBef>
                <a:spcPts val="641"/>
              </a:spcBef>
            </a:pPr>
            <a:endParaRPr b="0" lang="en-IN" sz="3200" spc="-1" strike="noStrike">
              <a:latin typeface="Arial"/>
            </a:endParaRPr>
          </a:p>
          <a:p>
            <a:pPr algn="ctr">
              <a:lnSpc>
                <a:spcPct val="100000"/>
              </a:lnSpc>
              <a:spcBef>
                <a:spcPts val="1020"/>
              </a:spcBef>
            </a:pP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14200" y="152280"/>
            <a:ext cx="8715240" cy="990360"/>
          </a:xfrm>
          <a:prstGeom prst="rect">
            <a:avLst/>
          </a:prstGeom>
          <a:gradFill rotWithShape="0">
            <a:gsLst>
              <a:gs pos="0">
                <a:srgbClr val="ffded0"/>
              </a:gs>
              <a:gs pos="100000">
                <a:srgbClr val="fff1ec"/>
              </a:gs>
            </a:gsLst>
            <a:lin ang="16200000"/>
          </a:gradFill>
          <a:ln w="9360">
            <a:solidFill>
              <a:srgbClr val="f59240"/>
            </a:solidFill>
            <a:round/>
          </a:ln>
        </p:spPr>
        <p:txBody>
          <a:bodyPr anchor="ctr">
            <a:normAutofit/>
          </a:bodyPr>
          <a:p>
            <a:pPr algn="ctr">
              <a:lnSpc>
                <a:spcPct val="100000"/>
              </a:lnSpc>
            </a:pPr>
            <a:r>
              <a:rPr b="1" lang="en-US" sz="5400" spc="-1" strike="noStrike">
                <a:solidFill>
                  <a:srgbClr val="000000"/>
                </a:solidFill>
                <a:latin typeface="Calibri"/>
              </a:rPr>
              <a:t>Language Processing Activities</a:t>
            </a:r>
            <a:endParaRPr b="0" lang="en-US" sz="5400" spc="-1" strike="noStrike">
              <a:solidFill>
                <a:srgbClr val="000000"/>
              </a:solidFill>
              <a:latin typeface="Calibri"/>
            </a:endParaRPr>
          </a:p>
        </p:txBody>
      </p:sp>
      <p:sp>
        <p:nvSpPr>
          <p:cNvPr id="211" name="CustomShape 2"/>
          <p:cNvSpPr/>
          <p:nvPr/>
        </p:nvSpPr>
        <p:spPr>
          <a:xfrm>
            <a:off x="228600" y="1219320"/>
            <a:ext cx="8700840" cy="542412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nSpc>
                <a:spcPct val="100000"/>
              </a:lnSpc>
            </a:pPr>
            <a:r>
              <a:rPr b="1" lang="en-IN" sz="4000" spc="-1" strike="noStrike">
                <a:solidFill>
                  <a:srgbClr val="4f81bd"/>
                </a:solidFill>
                <a:latin typeface="Calibri"/>
              </a:rPr>
              <a:t>Program Generation Activities:</a:t>
            </a:r>
            <a:endParaRPr b="0" lang="en-IN" sz="4000" spc="-1" strike="noStrike">
              <a:latin typeface="Arial"/>
            </a:endParaRPr>
          </a:p>
          <a:p>
            <a:pPr indent="-216000">
              <a:lnSpc>
                <a:spcPct val="100000"/>
              </a:lnSpc>
              <a:buClr>
                <a:srgbClr val="000000"/>
              </a:buClr>
              <a:buFont typeface="StarSymbol"/>
              <a:buChar char="-"/>
            </a:pPr>
            <a:r>
              <a:rPr b="0" lang="en-IN" sz="3200" spc="-1" strike="noStrike">
                <a:solidFill>
                  <a:srgbClr val="000000"/>
                </a:solidFill>
                <a:latin typeface="Calibri"/>
              </a:rPr>
              <a:t>It aims at automatic generation of a program.</a:t>
            </a:r>
            <a:endParaRPr b="0" lang="en-IN" sz="3200" spc="-1" strike="noStrike">
              <a:latin typeface="Arial"/>
            </a:endParaRPr>
          </a:p>
          <a:p>
            <a:pPr>
              <a:lnSpc>
                <a:spcPct val="100000"/>
              </a:lnSpc>
            </a:pPr>
            <a:endParaRPr b="0" lang="en-IN" sz="3200" spc="-1" strike="noStrike">
              <a:latin typeface="Arial"/>
            </a:endParaRPr>
          </a:p>
        </p:txBody>
      </p:sp>
      <p:sp>
        <p:nvSpPr>
          <p:cNvPr id="212" name="CustomShape 3"/>
          <p:cNvSpPr/>
          <p:nvPr/>
        </p:nvSpPr>
        <p:spPr>
          <a:xfrm>
            <a:off x="609480" y="1371600"/>
            <a:ext cx="8000640" cy="6390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grpSp>
        <p:nvGrpSpPr>
          <p:cNvPr id="213" name="Group 4"/>
          <p:cNvGrpSpPr/>
          <p:nvPr/>
        </p:nvGrpSpPr>
        <p:grpSpPr>
          <a:xfrm>
            <a:off x="762120" y="5144760"/>
            <a:ext cx="6476400" cy="1186920"/>
            <a:chOff x="762120" y="5144760"/>
            <a:chExt cx="6476400" cy="1186920"/>
          </a:xfrm>
        </p:grpSpPr>
        <p:sp>
          <p:nvSpPr>
            <p:cNvPr id="214" name="CustomShape 5"/>
            <p:cNvSpPr/>
            <p:nvPr/>
          </p:nvSpPr>
          <p:spPr>
            <a:xfrm>
              <a:off x="3505320" y="5144760"/>
              <a:ext cx="14475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Program Generator</a:t>
              </a:r>
              <a:endParaRPr b="0" lang="en-IN" sz="1800" spc="-1" strike="noStrike">
                <a:latin typeface="Arial"/>
              </a:endParaRPr>
            </a:p>
          </p:txBody>
        </p:sp>
        <p:sp>
          <p:nvSpPr>
            <p:cNvPr id="215" name="CustomShape 6"/>
            <p:cNvSpPr/>
            <p:nvPr/>
          </p:nvSpPr>
          <p:spPr>
            <a:xfrm>
              <a:off x="2362320" y="5601960"/>
              <a:ext cx="10663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6" name="CustomShape 7"/>
            <p:cNvSpPr/>
            <p:nvPr/>
          </p:nvSpPr>
          <p:spPr>
            <a:xfrm>
              <a:off x="5029200" y="5601960"/>
              <a:ext cx="9140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7" name="CustomShape 8"/>
            <p:cNvSpPr/>
            <p:nvPr/>
          </p:nvSpPr>
          <p:spPr>
            <a:xfrm>
              <a:off x="762120" y="5221080"/>
              <a:ext cx="1676160" cy="9126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Program Specification</a:t>
              </a:r>
              <a:endParaRPr b="0" lang="en-IN" sz="1800" spc="-1" strike="noStrike">
                <a:latin typeface="Arial"/>
              </a:endParaRPr>
            </a:p>
          </p:txBody>
        </p:sp>
        <p:sp>
          <p:nvSpPr>
            <p:cNvPr id="218" name="CustomShape 9"/>
            <p:cNvSpPr/>
            <p:nvPr/>
          </p:nvSpPr>
          <p:spPr>
            <a:xfrm>
              <a:off x="5943600" y="5144760"/>
              <a:ext cx="1294920" cy="1186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Program in target PL</a:t>
              </a:r>
              <a:endParaRPr b="0" lang="en-IN" sz="1800" spc="-1" strike="noStrike">
                <a:latin typeface="Arial"/>
              </a:endParaRPr>
            </a:p>
          </p:txBody>
        </p:sp>
      </p:grpSp>
      <p:sp>
        <p:nvSpPr>
          <p:cNvPr id="219" name="CustomShape 10"/>
          <p:cNvSpPr/>
          <p:nvPr/>
        </p:nvSpPr>
        <p:spPr>
          <a:xfrm flipH="1" flipV="1" rot="5400000">
            <a:off x="3999960" y="4838400"/>
            <a:ext cx="304560" cy="759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0" name="CustomShape 11"/>
          <p:cNvSpPr/>
          <p:nvPr/>
        </p:nvSpPr>
        <p:spPr>
          <a:xfrm>
            <a:off x="3962520" y="4419720"/>
            <a:ext cx="114264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Errors</a:t>
            </a:r>
            <a:endParaRPr b="0" lang="en-IN" sz="1800" spc="-1" strike="noStrike">
              <a:latin typeface="Arial"/>
            </a:endParaRPr>
          </a:p>
        </p:txBody>
      </p:sp>
      <p:sp>
        <p:nvSpPr>
          <p:cNvPr id="221" name="CustomShape 12"/>
          <p:cNvSpPr/>
          <p:nvPr/>
        </p:nvSpPr>
        <p:spPr>
          <a:xfrm>
            <a:off x="7467480" y="2743200"/>
            <a:ext cx="1371240" cy="761760"/>
          </a:xfrm>
          <a:prstGeom prst="wedgeRectCallout">
            <a:avLst>
              <a:gd name="adj1" fmla="val -508712"/>
              <a:gd name="adj2" fmla="val 273409"/>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Should be error free and  perfect</a:t>
            </a:r>
            <a:endParaRPr b="0" lang="en-IN" sz="1800" spc="-1" strike="noStrike">
              <a:latin typeface="Arial"/>
            </a:endParaRPr>
          </a:p>
        </p:txBody>
      </p:sp>
    </p:spTree>
  </p:cSld>
  <p:transition spd="med">
    <p:wipe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57120" y="274680"/>
            <a:ext cx="832932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Language Processing Activities</a:t>
            </a:r>
            <a:endParaRPr b="0" lang="en-US" sz="4400" spc="-1" strike="noStrike">
              <a:solidFill>
                <a:srgbClr val="000000"/>
              </a:solidFill>
              <a:latin typeface="Calibri"/>
            </a:endParaRPr>
          </a:p>
        </p:txBody>
      </p:sp>
      <p:sp>
        <p:nvSpPr>
          <p:cNvPr id="223" name="TextShape 2"/>
          <p:cNvSpPr txBox="1"/>
          <p:nvPr/>
        </p:nvSpPr>
        <p:spPr>
          <a:xfrm>
            <a:off x="357120" y="1143000"/>
            <a:ext cx="8572320" cy="528588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60360" indent="-255240">
              <a:lnSpc>
                <a:spcPct val="100000"/>
              </a:lnSpc>
              <a:spcBef>
                <a:spcPts val="400"/>
              </a:spcBef>
            </a:pPr>
            <a:r>
              <a:rPr b="1" lang="en-US" sz="2700" spc="-1" strike="noStrike">
                <a:solidFill>
                  <a:srgbClr val="000000"/>
                </a:solidFill>
                <a:latin typeface="Lucida Sans Unicode"/>
              </a:rPr>
              <a:t>Program Execution Activities</a:t>
            </a:r>
            <a:endParaRPr b="0" lang="en-US" sz="2700" spc="-1" strike="noStrike">
              <a:solidFill>
                <a:srgbClr val="000000"/>
              </a:solidFill>
              <a:latin typeface="Calibri"/>
            </a:endParaRPr>
          </a:p>
          <a:p>
            <a:pPr lvl="1" marL="615960" indent="-228240">
              <a:lnSpc>
                <a:spcPct val="100000"/>
              </a:lnSpc>
              <a:spcBef>
                <a:spcPts val="326"/>
              </a:spcBef>
              <a:buClr>
                <a:srgbClr val="2da2bf"/>
              </a:buClr>
              <a:buFont typeface="Verdana"/>
              <a:buChar char="◦"/>
            </a:pPr>
            <a:r>
              <a:rPr b="0" lang="en-US" sz="2300" spc="-1" strike="noStrike">
                <a:solidFill>
                  <a:srgbClr val="ff0000"/>
                </a:solidFill>
                <a:latin typeface="Lucida Sans Unicode"/>
              </a:rPr>
              <a:t>Two popular model</a:t>
            </a:r>
            <a:endParaRPr b="0" lang="en-US" sz="2300" spc="-1" strike="noStrike">
              <a:solidFill>
                <a:srgbClr val="000000"/>
              </a:solidFill>
              <a:latin typeface="Calibri"/>
            </a:endParaRPr>
          </a:p>
          <a:p>
            <a:pPr lvl="2" marL="853920" indent="-228240">
              <a:lnSpc>
                <a:spcPct val="100000"/>
              </a:lnSpc>
              <a:spcBef>
                <a:spcPts val="349"/>
              </a:spcBef>
              <a:buClr>
                <a:srgbClr val="da1f28"/>
              </a:buClr>
              <a:buFont typeface="Wingdings 2" charset="2"/>
              <a:buChar char=""/>
            </a:pPr>
            <a:r>
              <a:rPr b="0" lang="en-US" sz="2100" spc="-1" strike="noStrike">
                <a:solidFill>
                  <a:srgbClr val="ff0000"/>
                </a:solidFill>
                <a:latin typeface="Lucida Sans Unicode"/>
              </a:rPr>
              <a:t>Program Translation</a:t>
            </a:r>
            <a:endParaRPr b="0" lang="en-US" sz="2100" spc="-1" strike="noStrike">
              <a:solidFill>
                <a:srgbClr val="000000"/>
              </a:solidFill>
              <a:latin typeface="Calibri"/>
            </a:endParaRPr>
          </a:p>
          <a:p>
            <a:pPr lvl="2" marL="853920" indent="-228240">
              <a:lnSpc>
                <a:spcPct val="100000"/>
              </a:lnSpc>
              <a:spcBef>
                <a:spcPts val="349"/>
              </a:spcBef>
              <a:buClr>
                <a:srgbClr val="da1f28"/>
              </a:buClr>
              <a:buFont typeface="Wingdings 2" charset="2"/>
              <a:buChar char=""/>
            </a:pPr>
            <a:r>
              <a:rPr b="0" lang="en-US" sz="2100" spc="-1" strike="noStrike">
                <a:solidFill>
                  <a:srgbClr val="ff0000"/>
                </a:solidFill>
                <a:latin typeface="Lucida Sans Unicode"/>
              </a:rPr>
              <a:t>Program Interpretation</a:t>
            </a:r>
            <a:endParaRPr b="0" lang="en-US" sz="2100" spc="-1" strike="noStrike">
              <a:solidFill>
                <a:srgbClr val="000000"/>
              </a:solidFill>
              <a:latin typeface="Calibri"/>
            </a:endParaRPr>
          </a:p>
          <a:p>
            <a:pPr marL="457200" indent="-456840">
              <a:lnSpc>
                <a:spcPct val="100000"/>
              </a:lnSpc>
              <a:spcBef>
                <a:spcPts val="641"/>
              </a:spcBef>
            </a:pPr>
            <a:r>
              <a:rPr b="1" lang="en-US" sz="3200" spc="-1" strike="noStrike">
                <a:solidFill>
                  <a:srgbClr val="000000"/>
                </a:solidFill>
                <a:latin typeface="Calibri"/>
              </a:rPr>
              <a:t>Program Translation</a:t>
            </a:r>
            <a:endParaRPr b="0" lang="en-US" sz="3200" spc="-1" strike="noStrike">
              <a:solidFill>
                <a:srgbClr val="000000"/>
              </a:solidFill>
              <a:latin typeface="Calibri"/>
            </a:endParaRPr>
          </a:p>
          <a:p>
            <a:pPr marL="457200" indent="-456840">
              <a:lnSpc>
                <a:spcPct val="100000"/>
              </a:lnSpc>
              <a:spcBef>
                <a:spcPts val="641"/>
              </a:spcBef>
              <a:buClr>
                <a:srgbClr val="000000"/>
              </a:buClr>
              <a:buFont typeface="Arial"/>
              <a:buChar char="•"/>
            </a:pPr>
            <a:r>
              <a:rPr b="0" lang="en-US" sz="3200" spc="-1" strike="noStrike">
                <a:solidFill>
                  <a:srgbClr val="000000"/>
                </a:solidFill>
                <a:latin typeface="Calibri"/>
              </a:rPr>
              <a:t>It bridges the execution gap by translating a program written in a PL, called source Program (SP), into an equivalent program in the machine or assembly language, called target program.</a:t>
            </a:r>
            <a:endParaRPr b="0" lang="en-US" sz="3200" spc="-1" strike="noStrike">
              <a:solidFill>
                <a:srgbClr val="000000"/>
              </a:solidFill>
              <a:latin typeface="Calibri"/>
            </a:endParaRPr>
          </a:p>
          <a:p>
            <a:pPr marL="457200" indent="-456840">
              <a:lnSpc>
                <a:spcPct val="100000"/>
              </a:lnSpc>
              <a:spcBef>
                <a:spcPts val="641"/>
              </a:spcBef>
              <a:buClr>
                <a:srgbClr val="000000"/>
              </a:buClr>
              <a:buFont typeface="Arial"/>
              <a:buChar char="•"/>
            </a:pPr>
            <a:r>
              <a:rPr b="1" lang="en-US" sz="3200" spc="-1" strike="noStrike">
                <a:solidFill>
                  <a:srgbClr val="000000"/>
                </a:solidFill>
                <a:latin typeface="Calibri"/>
              </a:rPr>
              <a:t>Characteristics of the program translation model:</a:t>
            </a:r>
            <a:endParaRPr b="0" lang="en-US" sz="3200" spc="-1" strike="noStrike">
              <a:solidFill>
                <a:srgbClr val="000000"/>
              </a:solidFill>
              <a:latin typeface="Calibri"/>
            </a:endParaRPr>
          </a:p>
          <a:p>
            <a:pPr marL="457200" indent="-456840">
              <a:lnSpc>
                <a:spcPct val="100000"/>
              </a:lnSpc>
              <a:spcBef>
                <a:spcPts val="641"/>
              </a:spcBef>
              <a:buClr>
                <a:srgbClr val="000000"/>
              </a:buClr>
              <a:buFont typeface="Arial"/>
              <a:buChar char="-"/>
            </a:pPr>
            <a:r>
              <a:rPr b="0" lang="en-US" sz="3200" spc="-1" strike="noStrike">
                <a:solidFill>
                  <a:srgbClr val="000000"/>
                </a:solidFill>
                <a:latin typeface="Calibri"/>
              </a:rPr>
              <a:t>A program must be translated before it can be executed.</a:t>
            </a:r>
            <a:endParaRPr b="0" lang="en-US" sz="3200" spc="-1" strike="noStrike">
              <a:solidFill>
                <a:srgbClr val="000000"/>
              </a:solidFill>
              <a:latin typeface="Calibri"/>
            </a:endParaRPr>
          </a:p>
          <a:p>
            <a:pPr marL="457200" indent="-456840">
              <a:lnSpc>
                <a:spcPct val="100000"/>
              </a:lnSpc>
              <a:spcBef>
                <a:spcPts val="641"/>
              </a:spcBef>
              <a:buClr>
                <a:srgbClr val="000000"/>
              </a:buClr>
              <a:buFont typeface="Arial"/>
              <a:buChar char="-"/>
            </a:pPr>
            <a:r>
              <a:rPr b="0" lang="en-US" sz="3200" spc="-1" strike="noStrike">
                <a:solidFill>
                  <a:srgbClr val="000000"/>
                </a:solidFill>
                <a:latin typeface="Calibri"/>
              </a:rPr>
              <a:t>The translated program may be saved in a file. The saved program may be executed repeatedly.</a:t>
            </a:r>
            <a:endParaRPr b="0" lang="en-US" sz="3200" spc="-1" strike="noStrike">
              <a:solidFill>
                <a:srgbClr val="000000"/>
              </a:solidFill>
              <a:latin typeface="Calibri"/>
            </a:endParaRPr>
          </a:p>
          <a:p>
            <a:pPr marL="457200" indent="-456840">
              <a:lnSpc>
                <a:spcPct val="100000"/>
              </a:lnSpc>
              <a:spcBef>
                <a:spcPts val="641"/>
              </a:spcBef>
              <a:buClr>
                <a:srgbClr val="000000"/>
              </a:buClr>
              <a:buFont typeface="Arial"/>
              <a:buChar char="-"/>
            </a:pPr>
            <a:r>
              <a:rPr b="0" lang="en-US" sz="3200" spc="-1" strike="noStrike">
                <a:solidFill>
                  <a:srgbClr val="000000"/>
                </a:solidFill>
                <a:latin typeface="Calibri"/>
              </a:rPr>
              <a:t>A program must be retranslated following modifications.</a:t>
            </a:r>
            <a:endParaRPr b="0" lang="en-US" sz="3200" spc="-1" strike="noStrike">
              <a:solidFill>
                <a:srgbClr val="000000"/>
              </a:solidFill>
              <a:latin typeface="Calibri"/>
            </a:endParaRPr>
          </a:p>
          <a:p>
            <a:endParaRPr b="0" lang="en-US" sz="3200" spc="-1" strike="noStrike">
              <a:solidFill>
                <a:srgbClr val="000000"/>
              </a:solidFill>
              <a:latin typeface="Calibri"/>
            </a:endParaRPr>
          </a:p>
        </p:txBody>
      </p:sp>
      <p:sp>
        <p:nvSpPr>
          <p:cNvPr id="224" name="CustomShape 3"/>
          <p:cNvSpPr/>
          <p:nvPr/>
        </p:nvSpPr>
        <p:spPr>
          <a:xfrm>
            <a:off x="457200" y="1481040"/>
            <a:ext cx="8229240" cy="4525560"/>
          </a:xfrm>
          <a:prstGeom prst="rect">
            <a:avLst/>
          </a:prstGeom>
          <a:noFill/>
          <a:ln w="9360">
            <a:noFill/>
          </a:ln>
        </p:spPr>
        <p:style>
          <a:lnRef idx="0"/>
          <a:fillRef idx="0"/>
          <a:effectRef idx="0"/>
          <a:fontRef idx="minor"/>
        </p:style>
      </p:sp>
      <p:sp>
        <p:nvSpPr>
          <p:cNvPr id="225" name="CustomShape 4"/>
          <p:cNvSpPr/>
          <p:nvPr/>
        </p:nvSpPr>
        <p:spPr>
          <a:xfrm>
            <a:off x="195120" y="268200"/>
            <a:ext cx="8492760" cy="1153800"/>
          </a:xfrm>
          <a:prstGeom prst="rect">
            <a:avLst/>
          </a:prstGeom>
          <a:noFill/>
          <a:ln w="9360">
            <a:noFill/>
          </a:ln>
        </p:spPr>
        <p:style>
          <a:lnRef idx="0"/>
          <a:fillRef idx="0"/>
          <a:effectRef idx="0"/>
          <a:fontRef idx="minor"/>
        </p:style>
      </p:sp>
      <p:sp>
        <p:nvSpPr>
          <p:cNvPr id="226" name="CustomShape 5"/>
          <p:cNvSpPr/>
          <p:nvPr/>
        </p:nvSpPr>
        <p:spPr>
          <a:xfrm>
            <a:off x="5867280" y="2743200"/>
            <a:ext cx="1447560" cy="990360"/>
          </a:xfrm>
          <a:prstGeom prst="rect">
            <a:avLst/>
          </a:prstGeom>
          <a:noFill/>
          <a:ln w="9360">
            <a:noFill/>
          </a:ln>
        </p:spPr>
        <p:style>
          <a:lnRef idx="0"/>
          <a:fillRef idx="0"/>
          <a:effectRef idx="0"/>
          <a:fontRef idx="minor"/>
        </p:style>
      </p:sp>
      <p:sp>
        <p:nvSpPr>
          <p:cNvPr id="227" name="CustomShape 6"/>
          <p:cNvSpPr/>
          <p:nvPr/>
        </p:nvSpPr>
        <p:spPr>
          <a:xfrm>
            <a:off x="3429000" y="2057400"/>
            <a:ext cx="1676160" cy="456840"/>
          </a:xfrm>
          <a:prstGeom prst="rect">
            <a:avLst/>
          </a:prstGeom>
          <a:noFill/>
          <a:ln w="9360">
            <a:noFill/>
          </a:ln>
        </p:spPr>
        <p:style>
          <a:lnRef idx="0"/>
          <a:fillRef idx="0"/>
          <a:effectRef idx="0"/>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57120" y="274680"/>
            <a:ext cx="832932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Language Processing Activities</a:t>
            </a:r>
            <a:endParaRPr b="0" lang="en-US" sz="4400" spc="-1" strike="noStrike">
              <a:solidFill>
                <a:srgbClr val="000000"/>
              </a:solidFill>
              <a:latin typeface="Calibri"/>
            </a:endParaRPr>
          </a:p>
        </p:txBody>
      </p:sp>
      <p:sp>
        <p:nvSpPr>
          <p:cNvPr id="229" name="TextShape 2"/>
          <p:cNvSpPr txBox="1"/>
          <p:nvPr/>
        </p:nvSpPr>
        <p:spPr>
          <a:xfrm>
            <a:off x="357120" y="1143000"/>
            <a:ext cx="8572320" cy="528588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60360" indent="-255240">
              <a:lnSpc>
                <a:spcPct val="100000"/>
              </a:lnSpc>
              <a:spcBef>
                <a:spcPts val="400"/>
              </a:spcBef>
            </a:pPr>
            <a:r>
              <a:rPr b="1" lang="en-US" sz="2700" spc="-1" strike="noStrike">
                <a:solidFill>
                  <a:srgbClr val="000000"/>
                </a:solidFill>
                <a:latin typeface="Lucida Sans Unicode"/>
              </a:rPr>
              <a:t>Program Execution Activities</a:t>
            </a:r>
            <a:endParaRPr b="0" lang="en-US" sz="2700" spc="-1" strike="noStrike">
              <a:solidFill>
                <a:srgbClr val="000000"/>
              </a:solidFill>
              <a:latin typeface="Calibri"/>
            </a:endParaRPr>
          </a:p>
          <a:p>
            <a:pPr lvl="1" marL="615960" indent="-228240">
              <a:lnSpc>
                <a:spcPct val="100000"/>
              </a:lnSpc>
              <a:spcBef>
                <a:spcPts val="326"/>
              </a:spcBef>
              <a:buClr>
                <a:srgbClr val="2da2bf"/>
              </a:buClr>
              <a:buFont typeface="Verdana"/>
              <a:buChar char="◦"/>
            </a:pPr>
            <a:r>
              <a:rPr b="0" lang="en-US" sz="2300" spc="-1" strike="noStrike">
                <a:solidFill>
                  <a:srgbClr val="ff0000"/>
                </a:solidFill>
                <a:latin typeface="Lucida Sans Unicode"/>
              </a:rPr>
              <a:t>Two popular model</a:t>
            </a:r>
            <a:endParaRPr b="0" lang="en-US" sz="2300" spc="-1" strike="noStrike">
              <a:solidFill>
                <a:srgbClr val="000000"/>
              </a:solidFill>
              <a:latin typeface="Calibri"/>
            </a:endParaRPr>
          </a:p>
          <a:p>
            <a:pPr lvl="2" marL="853920" indent="-228240">
              <a:lnSpc>
                <a:spcPct val="100000"/>
              </a:lnSpc>
              <a:spcBef>
                <a:spcPts val="349"/>
              </a:spcBef>
              <a:buClr>
                <a:srgbClr val="da1f28"/>
              </a:buClr>
              <a:buFont typeface="Wingdings 2" charset="2"/>
              <a:buChar char=""/>
            </a:pPr>
            <a:r>
              <a:rPr b="0" lang="en-US" sz="2100" spc="-1" strike="noStrike">
                <a:solidFill>
                  <a:srgbClr val="ff0000"/>
                </a:solidFill>
                <a:latin typeface="Lucida Sans Unicode"/>
              </a:rPr>
              <a:t>Program Translation</a:t>
            </a:r>
            <a:endParaRPr b="0" lang="en-US" sz="2100" spc="-1" strike="noStrike">
              <a:solidFill>
                <a:srgbClr val="000000"/>
              </a:solidFill>
              <a:latin typeface="Calibri"/>
            </a:endParaRPr>
          </a:p>
          <a:p>
            <a:pPr lvl="2" marL="853920" indent="-228240">
              <a:lnSpc>
                <a:spcPct val="100000"/>
              </a:lnSpc>
              <a:spcBef>
                <a:spcPts val="349"/>
              </a:spcBef>
              <a:buClr>
                <a:srgbClr val="da1f28"/>
              </a:buClr>
              <a:buFont typeface="Wingdings 2" charset="2"/>
              <a:buChar char=""/>
            </a:pPr>
            <a:r>
              <a:rPr b="0" lang="en-US" sz="2100" spc="-1" strike="noStrike">
                <a:solidFill>
                  <a:srgbClr val="ff0000"/>
                </a:solidFill>
                <a:latin typeface="Lucida Sans Unicode"/>
              </a:rPr>
              <a:t>Program Interpretation</a:t>
            </a:r>
            <a:endParaRPr b="0" lang="en-US" sz="2100" spc="-1" strike="noStrike">
              <a:solidFill>
                <a:srgbClr val="000000"/>
              </a:solidFill>
              <a:latin typeface="Calibri"/>
            </a:endParaRPr>
          </a:p>
          <a:p>
            <a:pPr marL="457200" indent="-456840">
              <a:lnSpc>
                <a:spcPct val="100000"/>
              </a:lnSpc>
              <a:spcBef>
                <a:spcPts val="641"/>
              </a:spcBef>
            </a:pPr>
            <a:r>
              <a:rPr b="1" lang="en-US" sz="3200" spc="-1" strike="noStrike">
                <a:solidFill>
                  <a:srgbClr val="000000"/>
                </a:solidFill>
                <a:latin typeface="Calibri"/>
              </a:rPr>
              <a:t>Program Interpretation: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Interpretation cycle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1. Fetch the statement.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2. Analyze the statement and determine its meaning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3. Execute the meaning of statement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4. Change PC and repeat the cycle</a:t>
            </a:r>
            <a:endParaRPr b="0" lang="en-US" sz="2800" spc="-1" strike="noStrike">
              <a:solidFill>
                <a:srgbClr val="000000"/>
              </a:solidFill>
              <a:latin typeface="Calibri"/>
            </a:endParaRPr>
          </a:p>
          <a:p>
            <a:pPr marL="853920" indent="-228240">
              <a:lnSpc>
                <a:spcPct val="100000"/>
              </a:lnSpc>
              <a:spcBef>
                <a:spcPts val="349"/>
              </a:spcBef>
            </a:pPr>
            <a:r>
              <a:rPr b="1" lang="en-US" sz="2000" spc="-1" strike="noStrike">
                <a:solidFill>
                  <a:srgbClr val="000000"/>
                </a:solidFill>
                <a:latin typeface="Calibri"/>
              </a:rPr>
              <a:t>i.e. After interpretation, source program is retained in the source form itself, means, no target program form exists.</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230" name="CustomShape 3"/>
          <p:cNvSpPr/>
          <p:nvPr/>
        </p:nvSpPr>
        <p:spPr>
          <a:xfrm>
            <a:off x="-857160" y="1285920"/>
            <a:ext cx="8229240" cy="4525560"/>
          </a:xfrm>
          <a:prstGeom prst="rect">
            <a:avLst/>
          </a:prstGeom>
          <a:noFill/>
          <a:ln w="9360">
            <a:noFill/>
          </a:ln>
        </p:spPr>
        <p:style>
          <a:lnRef idx="0"/>
          <a:fillRef idx="0"/>
          <a:effectRef idx="0"/>
          <a:fontRef idx="minor"/>
        </p:style>
      </p:sp>
      <p:sp>
        <p:nvSpPr>
          <p:cNvPr id="231" name="CustomShape 4"/>
          <p:cNvSpPr/>
          <p:nvPr/>
        </p:nvSpPr>
        <p:spPr>
          <a:xfrm>
            <a:off x="195120" y="268200"/>
            <a:ext cx="8492760" cy="1153800"/>
          </a:xfrm>
          <a:prstGeom prst="rect">
            <a:avLst/>
          </a:prstGeom>
          <a:noFill/>
          <a:ln w="9360">
            <a:noFill/>
          </a:ln>
        </p:spPr>
        <p:style>
          <a:lnRef idx="0"/>
          <a:fillRef idx="0"/>
          <a:effectRef idx="0"/>
          <a:fontRef idx="minor"/>
        </p:style>
      </p:sp>
      <p:sp>
        <p:nvSpPr>
          <p:cNvPr id="232" name="CustomShape 5"/>
          <p:cNvSpPr/>
          <p:nvPr/>
        </p:nvSpPr>
        <p:spPr>
          <a:xfrm>
            <a:off x="5867280" y="2743200"/>
            <a:ext cx="1447560" cy="990360"/>
          </a:xfrm>
          <a:prstGeom prst="rect">
            <a:avLst/>
          </a:prstGeom>
          <a:noFill/>
          <a:ln w="9360">
            <a:noFill/>
          </a:ln>
        </p:spPr>
        <p:style>
          <a:lnRef idx="0"/>
          <a:fillRef idx="0"/>
          <a:effectRef idx="0"/>
          <a:fontRef idx="minor"/>
        </p:style>
      </p:sp>
      <p:sp>
        <p:nvSpPr>
          <p:cNvPr id="233" name="CustomShape 6"/>
          <p:cNvSpPr/>
          <p:nvPr/>
        </p:nvSpPr>
        <p:spPr>
          <a:xfrm>
            <a:off x="3429000" y="2057400"/>
            <a:ext cx="1676160" cy="456840"/>
          </a:xfrm>
          <a:prstGeom prst="rect">
            <a:avLst/>
          </a:prstGeom>
          <a:noFill/>
          <a:ln w="9360">
            <a:noFill/>
          </a:ln>
        </p:spPr>
        <p:style>
          <a:lnRef idx="0"/>
          <a:fillRef idx="0"/>
          <a:effectRef idx="0"/>
          <a:fontRef idx="minor"/>
        </p:style>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274680"/>
            <a:ext cx="8229240" cy="93960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Language Processing Activities</a:t>
            </a:r>
            <a:endParaRPr b="0" lang="en-US" sz="4400" spc="-1" strike="noStrike">
              <a:solidFill>
                <a:srgbClr val="000000"/>
              </a:solidFill>
              <a:latin typeface="Calibri"/>
            </a:endParaRPr>
          </a:p>
        </p:txBody>
      </p:sp>
      <p:sp>
        <p:nvSpPr>
          <p:cNvPr id="235" name="TextShape 2"/>
          <p:cNvSpPr txBox="1"/>
          <p:nvPr/>
        </p:nvSpPr>
        <p:spPr>
          <a:xfrm>
            <a:off x="214200" y="1571760"/>
            <a:ext cx="8515080" cy="4525560"/>
          </a:xfrm>
          <a:prstGeom prst="rect">
            <a:avLst/>
          </a:prstGeom>
          <a:gradFill rotWithShape="0">
            <a:gsLst>
              <a:gs pos="0">
                <a:srgbClr val="ffded0"/>
              </a:gs>
              <a:gs pos="100000">
                <a:srgbClr val="fff1ec"/>
              </a:gs>
            </a:gsLst>
            <a:lin ang="16200000"/>
          </a:gradFill>
          <a:ln w="9360">
            <a:solidFill>
              <a:srgbClr val="f59240"/>
            </a:solidFill>
            <a:round/>
          </a:ln>
        </p:spPr>
        <p:txBody>
          <a:bodyPr/>
          <a:p>
            <a:pPr marL="360360" indent="-255240">
              <a:lnSpc>
                <a:spcPct val="100000"/>
              </a:lnSpc>
              <a:spcBef>
                <a:spcPts val="400"/>
              </a:spcBef>
              <a:buClr>
                <a:srgbClr val="2da2bf"/>
              </a:buClr>
              <a:buSzPct val="68000"/>
              <a:buFont typeface="Wingdings 3" charset="2"/>
              <a:buChar char=""/>
            </a:pPr>
            <a:r>
              <a:rPr b="0" lang="en-US" sz="2700" spc="-1" strike="noStrike">
                <a:solidFill>
                  <a:srgbClr val="000000"/>
                </a:solidFill>
                <a:latin typeface="Lucida Sans Unicode"/>
              </a:rPr>
              <a:t>The program translation model bridges the execution gap by translating a sources program into program in the machine or assembly language of the computer system, called target program. </a:t>
            </a:r>
            <a:endParaRPr b="0" lang="en-US" sz="2700" spc="-1" strike="noStrike">
              <a:solidFill>
                <a:srgbClr val="000000"/>
              </a:solidFill>
              <a:latin typeface="Calibri"/>
            </a:endParaRPr>
          </a:p>
          <a:p>
            <a:pPr>
              <a:lnSpc>
                <a:spcPct val="100000"/>
              </a:lnSpc>
              <a:spcBef>
                <a:spcPts val="400"/>
              </a:spcBef>
            </a:pPr>
            <a:endParaRPr b="0" lang="en-US" sz="2700" spc="-1" strike="noStrike">
              <a:solidFill>
                <a:srgbClr val="000000"/>
              </a:solidFill>
              <a:latin typeface="Calibri"/>
            </a:endParaRPr>
          </a:p>
        </p:txBody>
      </p:sp>
      <p:sp>
        <p:nvSpPr>
          <p:cNvPr id="236" name="CustomShape 3"/>
          <p:cNvSpPr/>
          <p:nvPr/>
        </p:nvSpPr>
        <p:spPr>
          <a:xfrm>
            <a:off x="457200" y="1481040"/>
            <a:ext cx="8229240" cy="4525560"/>
          </a:xfrm>
          <a:prstGeom prst="rect">
            <a:avLst/>
          </a:prstGeom>
          <a:noFill/>
          <a:ln w="9360">
            <a:noFill/>
          </a:ln>
        </p:spPr>
        <p:style>
          <a:lnRef idx="0"/>
          <a:fillRef idx="0"/>
          <a:effectRef idx="0"/>
          <a:fontRef idx="minor"/>
        </p:style>
      </p:sp>
      <p:sp>
        <p:nvSpPr>
          <p:cNvPr id="237" name="CustomShape 4"/>
          <p:cNvSpPr/>
          <p:nvPr/>
        </p:nvSpPr>
        <p:spPr>
          <a:xfrm>
            <a:off x="195120" y="268200"/>
            <a:ext cx="8492760" cy="1153800"/>
          </a:xfrm>
          <a:prstGeom prst="rect">
            <a:avLst/>
          </a:prstGeom>
          <a:noFill/>
          <a:ln w="9360">
            <a:noFill/>
          </a:ln>
        </p:spPr>
        <p:style>
          <a:lnRef idx="0"/>
          <a:fillRef idx="0"/>
          <a:effectRef idx="0"/>
          <a:fontRef idx="minor"/>
        </p:style>
      </p:sp>
      <p:sp>
        <p:nvSpPr>
          <p:cNvPr id="238" name="CustomShape 5"/>
          <p:cNvSpPr/>
          <p:nvPr/>
        </p:nvSpPr>
        <p:spPr>
          <a:xfrm>
            <a:off x="914400" y="2743200"/>
            <a:ext cx="1676160" cy="990360"/>
          </a:xfrm>
          <a:prstGeom prst="rect">
            <a:avLst/>
          </a:prstGeom>
          <a:noFill/>
          <a:ln w="9360">
            <a:noFill/>
          </a:ln>
        </p:spPr>
        <p:style>
          <a:lnRef idx="0"/>
          <a:fillRef idx="0"/>
          <a:effectRef idx="0"/>
          <a:fontRef idx="minor"/>
        </p:style>
      </p:sp>
      <p:sp>
        <p:nvSpPr>
          <p:cNvPr id="239" name="CustomShape 6"/>
          <p:cNvSpPr/>
          <p:nvPr/>
        </p:nvSpPr>
        <p:spPr>
          <a:xfrm>
            <a:off x="5867280" y="2743200"/>
            <a:ext cx="1447560" cy="990360"/>
          </a:xfrm>
          <a:prstGeom prst="rect">
            <a:avLst/>
          </a:prstGeom>
          <a:noFill/>
          <a:ln w="9360">
            <a:noFill/>
          </a:ln>
        </p:spPr>
        <p:style>
          <a:lnRef idx="0"/>
          <a:fillRef idx="0"/>
          <a:effectRef idx="0"/>
          <a:fontRef idx="minor"/>
        </p:style>
      </p:sp>
      <p:sp>
        <p:nvSpPr>
          <p:cNvPr id="240" name="CustomShape 7"/>
          <p:cNvSpPr/>
          <p:nvPr/>
        </p:nvSpPr>
        <p:spPr>
          <a:xfrm>
            <a:off x="3429000" y="2057400"/>
            <a:ext cx="1676160" cy="456840"/>
          </a:xfrm>
          <a:prstGeom prst="rect">
            <a:avLst/>
          </a:prstGeom>
          <a:noFill/>
          <a:ln w="9360">
            <a:noFill/>
          </a:ln>
        </p:spPr>
        <p:style>
          <a:lnRef idx="0"/>
          <a:fillRef idx="0"/>
          <a:effectRef idx="0"/>
          <a:fontRef idx="minor"/>
        </p:style>
      </p:sp>
      <p:sp>
        <p:nvSpPr>
          <p:cNvPr id="241" name="CustomShape 8"/>
          <p:cNvSpPr/>
          <p:nvPr/>
        </p:nvSpPr>
        <p:spPr>
          <a:xfrm>
            <a:off x="2133720" y="4724280"/>
            <a:ext cx="1523520" cy="761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Translator</a:t>
            </a:r>
            <a:endParaRPr b="0" lang="en-IN" sz="1800" spc="-1" strike="noStrike">
              <a:latin typeface="Arial"/>
            </a:endParaRPr>
          </a:p>
        </p:txBody>
      </p:sp>
      <p:sp>
        <p:nvSpPr>
          <p:cNvPr id="242" name="CustomShape 9"/>
          <p:cNvSpPr/>
          <p:nvPr/>
        </p:nvSpPr>
        <p:spPr>
          <a:xfrm>
            <a:off x="4876920" y="4724280"/>
            <a:ext cx="1828440" cy="761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m/c Language program</a:t>
            </a:r>
            <a:endParaRPr b="0" lang="en-IN" sz="1800" spc="-1" strike="noStrike">
              <a:latin typeface="Arial"/>
            </a:endParaRPr>
          </a:p>
        </p:txBody>
      </p:sp>
      <p:sp>
        <p:nvSpPr>
          <p:cNvPr id="243" name="CustomShape 10"/>
          <p:cNvSpPr/>
          <p:nvPr/>
        </p:nvSpPr>
        <p:spPr>
          <a:xfrm>
            <a:off x="1752480" y="5105520"/>
            <a:ext cx="380520" cy="1080"/>
          </a:xfrm>
          <a:custGeom>
            <a:avLst/>
            <a:gdLst/>
            <a:ahLst/>
            <a:rect l="l" t="t" r="r" b="b"/>
            <a:pathLst>
              <a:path w="21600" h="21600">
                <a:moveTo>
                  <a:pt x="0" y="0"/>
                </a:moveTo>
                <a:lnTo>
                  <a:pt x="21600" y="21600"/>
                </a:lnTo>
              </a:path>
            </a:pathLst>
          </a:custGeom>
          <a:noFill/>
          <a:ln w="9360">
            <a:solidFill>
              <a:srgbClr val="2da2bf"/>
            </a:solidFill>
            <a:miter/>
            <a:tailEnd len="med" type="triangle" w="med"/>
          </a:ln>
        </p:spPr>
        <p:style>
          <a:lnRef idx="0"/>
          <a:fillRef idx="0"/>
          <a:effectRef idx="0"/>
          <a:fontRef idx="minor"/>
        </p:style>
      </p:sp>
      <p:sp>
        <p:nvSpPr>
          <p:cNvPr id="244" name="CustomShape 11"/>
          <p:cNvSpPr/>
          <p:nvPr/>
        </p:nvSpPr>
        <p:spPr>
          <a:xfrm>
            <a:off x="3657600" y="5105520"/>
            <a:ext cx="1218960" cy="1080"/>
          </a:xfrm>
          <a:custGeom>
            <a:avLst/>
            <a:gdLst/>
            <a:ahLst/>
            <a:rect l="l" t="t" r="r" b="b"/>
            <a:pathLst>
              <a:path w="21600" h="21600">
                <a:moveTo>
                  <a:pt x="0" y="0"/>
                </a:moveTo>
                <a:lnTo>
                  <a:pt x="21600" y="21600"/>
                </a:lnTo>
              </a:path>
            </a:pathLst>
          </a:custGeom>
          <a:noFill/>
          <a:ln w="9360">
            <a:solidFill>
              <a:srgbClr val="2da2bf"/>
            </a:solidFill>
            <a:miter/>
            <a:tailEnd len="med" type="triangle" w="med"/>
          </a:ln>
        </p:spPr>
        <p:style>
          <a:lnRef idx="0"/>
          <a:fillRef idx="0"/>
          <a:effectRef idx="0"/>
          <a:fontRef idx="minor"/>
        </p:style>
      </p:sp>
      <p:sp>
        <p:nvSpPr>
          <p:cNvPr id="245" name="CustomShape 12"/>
          <p:cNvSpPr/>
          <p:nvPr/>
        </p:nvSpPr>
        <p:spPr>
          <a:xfrm>
            <a:off x="6705720" y="5105520"/>
            <a:ext cx="685440" cy="1080"/>
          </a:xfrm>
          <a:custGeom>
            <a:avLst/>
            <a:gdLst/>
            <a:ahLst/>
            <a:rect l="l" t="t" r="r" b="b"/>
            <a:pathLst>
              <a:path w="21600" h="21600">
                <a:moveTo>
                  <a:pt x="0" y="0"/>
                </a:moveTo>
                <a:lnTo>
                  <a:pt x="21600" y="21600"/>
                </a:lnTo>
              </a:path>
            </a:pathLst>
          </a:custGeom>
          <a:noFill/>
          <a:ln w="9360">
            <a:solidFill>
              <a:srgbClr val="2da2bf"/>
            </a:solidFill>
            <a:miter/>
            <a:tailEnd len="med" type="triangle" w="med"/>
          </a:ln>
        </p:spPr>
        <p:style>
          <a:lnRef idx="0"/>
          <a:fillRef idx="0"/>
          <a:effectRef idx="0"/>
          <a:fontRef idx="minor"/>
        </p:style>
      </p:sp>
      <p:sp>
        <p:nvSpPr>
          <p:cNvPr id="246" name="CustomShape 13"/>
          <p:cNvSpPr/>
          <p:nvPr/>
        </p:nvSpPr>
        <p:spPr>
          <a:xfrm flipV="1">
            <a:off x="2895480" y="4117680"/>
            <a:ext cx="1080" cy="302760"/>
          </a:xfrm>
          <a:custGeom>
            <a:avLst/>
            <a:gdLst/>
            <a:ahLst/>
            <a:rect l="l" t="t" r="r" b="b"/>
            <a:pathLst>
              <a:path w="21600" h="21600">
                <a:moveTo>
                  <a:pt x="0" y="0"/>
                </a:moveTo>
                <a:lnTo>
                  <a:pt x="21600" y="21600"/>
                </a:lnTo>
              </a:path>
            </a:pathLst>
          </a:custGeom>
          <a:noFill/>
          <a:ln w="9360">
            <a:solidFill>
              <a:srgbClr val="2da2bf"/>
            </a:solidFill>
            <a:miter/>
            <a:tailEnd len="med" type="triangle" w="med"/>
          </a:ln>
        </p:spPr>
        <p:style>
          <a:lnRef idx="0"/>
          <a:fillRef idx="0"/>
          <a:effectRef idx="0"/>
          <a:fontRef idx="minor"/>
        </p:style>
      </p:sp>
      <p:sp>
        <p:nvSpPr>
          <p:cNvPr id="247" name="CustomShape 14"/>
          <p:cNvSpPr/>
          <p:nvPr/>
        </p:nvSpPr>
        <p:spPr>
          <a:xfrm flipH="1">
            <a:off x="5790600" y="4346640"/>
            <a:ext cx="1080" cy="377640"/>
          </a:xfrm>
          <a:custGeom>
            <a:avLst/>
            <a:gdLst/>
            <a:ahLst/>
            <a:rect l="l" t="t" r="r" b="b"/>
            <a:pathLst>
              <a:path w="21600" h="21600">
                <a:moveTo>
                  <a:pt x="0" y="0"/>
                </a:moveTo>
                <a:lnTo>
                  <a:pt x="21600" y="21600"/>
                </a:lnTo>
              </a:path>
            </a:pathLst>
          </a:custGeom>
          <a:noFill/>
          <a:ln w="9360">
            <a:solidFill>
              <a:srgbClr val="2da2bf"/>
            </a:solidFill>
            <a:miter/>
            <a:tailEnd len="med" type="triangle" w="med"/>
          </a:ln>
        </p:spPr>
        <p:style>
          <a:lnRef idx="0"/>
          <a:fillRef idx="0"/>
          <a:effectRef idx="0"/>
          <a:fontRef idx="minor"/>
        </p:style>
      </p:sp>
      <p:sp>
        <p:nvSpPr>
          <p:cNvPr id="248" name="CustomShape 15"/>
          <p:cNvSpPr/>
          <p:nvPr/>
        </p:nvSpPr>
        <p:spPr>
          <a:xfrm>
            <a:off x="642960" y="4714920"/>
            <a:ext cx="999720" cy="1186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Source Program</a:t>
            </a:r>
            <a:endParaRPr b="0" lang="en-IN" sz="1800" spc="-1" strike="noStrike">
              <a:latin typeface="Arial"/>
            </a:endParaRPr>
          </a:p>
        </p:txBody>
      </p:sp>
      <p:sp>
        <p:nvSpPr>
          <p:cNvPr id="249" name="CustomShape 16"/>
          <p:cNvSpPr/>
          <p:nvPr/>
        </p:nvSpPr>
        <p:spPr>
          <a:xfrm>
            <a:off x="7429680" y="4857840"/>
            <a:ext cx="1213920" cy="9126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Target Program</a:t>
            </a:r>
            <a:endParaRPr b="0" lang="en-IN"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95120" y="268200"/>
            <a:ext cx="8492760" cy="1153800"/>
          </a:xfrm>
          <a:prstGeom prst="rect">
            <a:avLst/>
          </a:prstGeom>
          <a:noFill/>
          <a:ln w="9360">
            <a:noFill/>
          </a:ln>
        </p:spPr>
        <p:style>
          <a:lnRef idx="0"/>
          <a:fillRef idx="0"/>
          <a:effectRef idx="0"/>
          <a:fontRef idx="minor"/>
        </p:style>
      </p:sp>
      <p:sp>
        <p:nvSpPr>
          <p:cNvPr id="251" name="CustomShape 2"/>
          <p:cNvSpPr/>
          <p:nvPr/>
        </p:nvSpPr>
        <p:spPr>
          <a:xfrm>
            <a:off x="304920" y="2133720"/>
            <a:ext cx="1676160" cy="91404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nSpc>
                <a:spcPct val="100000"/>
              </a:lnSpc>
            </a:pPr>
            <a:r>
              <a:rPr b="0" lang="en-IN" sz="1800" spc="-1" strike="noStrike">
                <a:solidFill>
                  <a:srgbClr val="000000"/>
                </a:solidFill>
                <a:latin typeface="Lucida Sans Unicode"/>
              </a:rPr>
              <a:t>PC</a:t>
            </a:r>
            <a:endParaRPr b="0" lang="en-IN" sz="1800" spc="-1" strike="noStrike">
              <a:latin typeface="Arial"/>
            </a:endParaRPr>
          </a:p>
        </p:txBody>
      </p:sp>
      <p:sp>
        <p:nvSpPr>
          <p:cNvPr id="252" name="CustomShape 3"/>
          <p:cNvSpPr/>
          <p:nvPr/>
        </p:nvSpPr>
        <p:spPr>
          <a:xfrm>
            <a:off x="762120" y="2438280"/>
            <a:ext cx="533160" cy="304560"/>
          </a:xfrm>
          <a:prstGeom prst="rect">
            <a:avLst/>
          </a:prstGeom>
          <a:gradFill rotWithShape="0">
            <a:gsLst>
              <a:gs pos="0">
                <a:srgbClr val="e1e2ec"/>
              </a:gs>
              <a:gs pos="100000">
                <a:srgbClr val="a8a9c0"/>
              </a:gs>
            </a:gsLst>
            <a:lin ang="16200000"/>
          </a:gradFill>
          <a:ln w="9360">
            <a:solidFill>
              <a:srgbClr val="474b78"/>
            </a:solidFill>
            <a:miter/>
          </a:ln>
          <a:effectLst>
            <a:outerShdw algn="ctr" dir="5400000" dist="38160" rotWithShape="0">
              <a:srgbClr val="000000">
                <a:alpha val="36000"/>
              </a:srgbClr>
            </a:outerShdw>
          </a:effectLst>
        </p:spPr>
        <p:style>
          <a:lnRef idx="0"/>
          <a:fillRef idx="0"/>
          <a:effectRef idx="0"/>
          <a:fontRef idx="minor"/>
        </p:style>
      </p:sp>
      <p:sp>
        <p:nvSpPr>
          <p:cNvPr id="253" name="CustomShape 4"/>
          <p:cNvSpPr/>
          <p:nvPr/>
        </p:nvSpPr>
        <p:spPr>
          <a:xfrm>
            <a:off x="2743200" y="2133720"/>
            <a:ext cx="1676160" cy="3047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Source Program</a:t>
            </a:r>
            <a:endParaRPr b="0" lang="en-IN" sz="1800" spc="-1" strike="noStrike">
              <a:latin typeface="Arial"/>
            </a:endParaRPr>
          </a:p>
          <a:p>
            <a:pPr algn="ctr">
              <a:lnSpc>
                <a:spcPct val="100000"/>
              </a:lnSpc>
            </a:pPr>
            <a:r>
              <a:rPr b="0" lang="en-IN" sz="1800" spc="-1" strike="noStrike">
                <a:solidFill>
                  <a:srgbClr val="000000"/>
                </a:solidFill>
                <a:latin typeface="Lucida Sans Unicode"/>
              </a:rPr>
              <a:t>+</a:t>
            </a:r>
            <a:endParaRPr b="0" lang="en-IN" sz="1800" spc="-1" strike="noStrike">
              <a:latin typeface="Arial"/>
            </a:endParaRPr>
          </a:p>
          <a:p>
            <a:pPr algn="ctr">
              <a:lnSpc>
                <a:spcPct val="100000"/>
              </a:lnSpc>
            </a:pPr>
            <a:r>
              <a:rPr b="0" lang="en-IN" sz="1800" spc="-1" strike="noStrike">
                <a:solidFill>
                  <a:srgbClr val="000000"/>
                </a:solidFill>
                <a:latin typeface="Lucida Sans Unicode"/>
              </a:rPr>
              <a:t>Data</a:t>
            </a:r>
            <a:endParaRPr b="0" lang="en-IN" sz="1800" spc="-1" strike="noStrike">
              <a:latin typeface="Arial"/>
            </a:endParaRPr>
          </a:p>
        </p:txBody>
      </p:sp>
      <p:sp>
        <p:nvSpPr>
          <p:cNvPr id="254" name="CustomShape 5"/>
          <p:cNvSpPr/>
          <p:nvPr/>
        </p:nvSpPr>
        <p:spPr>
          <a:xfrm>
            <a:off x="380880" y="1752480"/>
            <a:ext cx="15235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Interpreter</a:t>
            </a:r>
            <a:endParaRPr b="0" lang="en-IN" sz="1800" spc="-1" strike="noStrike">
              <a:latin typeface="Arial"/>
            </a:endParaRPr>
          </a:p>
        </p:txBody>
      </p:sp>
      <p:sp>
        <p:nvSpPr>
          <p:cNvPr id="255" name="CustomShape 6"/>
          <p:cNvSpPr/>
          <p:nvPr/>
        </p:nvSpPr>
        <p:spPr>
          <a:xfrm>
            <a:off x="457200" y="1481040"/>
            <a:ext cx="8229240" cy="4525560"/>
          </a:xfrm>
          <a:prstGeom prst="rect">
            <a:avLst/>
          </a:prstGeom>
          <a:noFill/>
          <a:ln w="9360">
            <a:noFill/>
          </a:ln>
        </p:spPr>
        <p:style>
          <a:lnRef idx="0"/>
          <a:fillRef idx="0"/>
          <a:effectRef idx="0"/>
          <a:fontRef idx="minor"/>
        </p:style>
      </p:sp>
      <p:sp>
        <p:nvSpPr>
          <p:cNvPr id="256" name="CustomShape 7"/>
          <p:cNvSpPr/>
          <p:nvPr/>
        </p:nvSpPr>
        <p:spPr>
          <a:xfrm>
            <a:off x="380880" y="3505320"/>
            <a:ext cx="15235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Errors</a:t>
            </a:r>
            <a:endParaRPr b="0" lang="en-IN" sz="1800" spc="-1" strike="noStrike">
              <a:latin typeface="Arial"/>
            </a:endParaRPr>
          </a:p>
        </p:txBody>
      </p:sp>
      <p:sp>
        <p:nvSpPr>
          <p:cNvPr id="257" name="CustomShape 8"/>
          <p:cNvSpPr/>
          <p:nvPr/>
        </p:nvSpPr>
        <p:spPr>
          <a:xfrm>
            <a:off x="2819520" y="1752480"/>
            <a:ext cx="15235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Memory</a:t>
            </a:r>
            <a:endParaRPr b="0" lang="en-IN" sz="1800" spc="-1" strike="noStrike">
              <a:latin typeface="Arial"/>
            </a:endParaRPr>
          </a:p>
        </p:txBody>
      </p:sp>
      <p:sp>
        <p:nvSpPr>
          <p:cNvPr id="258" name="CustomShape 9"/>
          <p:cNvSpPr/>
          <p:nvPr/>
        </p:nvSpPr>
        <p:spPr>
          <a:xfrm>
            <a:off x="1981080" y="2362320"/>
            <a:ext cx="76320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59" name="CustomShape 10"/>
          <p:cNvSpPr/>
          <p:nvPr/>
        </p:nvSpPr>
        <p:spPr>
          <a:xfrm>
            <a:off x="1981080" y="2819520"/>
            <a:ext cx="763200" cy="1080"/>
          </a:xfrm>
          <a:custGeom>
            <a:avLst/>
            <a:gdLst/>
            <a:ahLst/>
            <a:rect l="l" t="t" r="r" b="b"/>
            <a:pathLst>
              <a:path w="21600" h="21600">
                <a:moveTo>
                  <a:pt x="0" y="0"/>
                </a:moveTo>
                <a:lnTo>
                  <a:pt x="21600" y="21600"/>
                </a:lnTo>
              </a:path>
            </a:pathLst>
          </a:custGeom>
          <a:noFill/>
          <a:ln w="28440">
            <a:solidFill>
              <a:srgbClr val="2da2bf"/>
            </a:solidFill>
            <a:miter/>
            <a:headEnd len="med" type="triangle" w="med"/>
            <a:tailEnd len="med" type="triangle" w="med"/>
          </a:ln>
        </p:spPr>
        <p:style>
          <a:lnRef idx="0"/>
          <a:fillRef idx="0"/>
          <a:effectRef idx="0"/>
          <a:fontRef idx="minor"/>
        </p:style>
      </p:sp>
      <p:sp>
        <p:nvSpPr>
          <p:cNvPr id="260" name="CustomShape 11"/>
          <p:cNvSpPr/>
          <p:nvPr/>
        </p:nvSpPr>
        <p:spPr>
          <a:xfrm flipH="1">
            <a:off x="1142280" y="3051000"/>
            <a:ext cx="1080" cy="45360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61" name="CustomShape 12"/>
          <p:cNvSpPr/>
          <p:nvPr/>
        </p:nvSpPr>
        <p:spPr>
          <a:xfrm>
            <a:off x="4800600" y="2133720"/>
            <a:ext cx="1676160" cy="91404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nSpc>
                <a:spcPct val="100000"/>
              </a:lnSpc>
            </a:pPr>
            <a:r>
              <a:rPr b="0" lang="en-IN" sz="1800" spc="-1" strike="noStrike">
                <a:solidFill>
                  <a:srgbClr val="000000"/>
                </a:solidFill>
                <a:latin typeface="Lucida Sans Unicode"/>
              </a:rPr>
              <a:t>PC</a:t>
            </a:r>
            <a:endParaRPr b="0" lang="en-IN" sz="1800" spc="-1" strike="noStrike">
              <a:latin typeface="Arial"/>
            </a:endParaRPr>
          </a:p>
        </p:txBody>
      </p:sp>
      <p:sp>
        <p:nvSpPr>
          <p:cNvPr id="262" name="CustomShape 13"/>
          <p:cNvSpPr/>
          <p:nvPr/>
        </p:nvSpPr>
        <p:spPr>
          <a:xfrm>
            <a:off x="5257800" y="2438280"/>
            <a:ext cx="533160" cy="304560"/>
          </a:xfrm>
          <a:prstGeom prst="rect">
            <a:avLst/>
          </a:prstGeom>
          <a:gradFill rotWithShape="0">
            <a:gsLst>
              <a:gs pos="0">
                <a:srgbClr val="e1e2ec"/>
              </a:gs>
              <a:gs pos="100000">
                <a:srgbClr val="a8a9c0"/>
              </a:gs>
            </a:gsLst>
            <a:lin ang="16200000"/>
          </a:gradFill>
          <a:ln w="9360">
            <a:solidFill>
              <a:srgbClr val="474b78"/>
            </a:solidFill>
            <a:miter/>
          </a:ln>
          <a:effectLst>
            <a:outerShdw algn="ctr" dir="5400000" dist="38160" rotWithShape="0">
              <a:srgbClr val="000000">
                <a:alpha val="36000"/>
              </a:srgbClr>
            </a:outerShdw>
          </a:effectLst>
        </p:spPr>
        <p:style>
          <a:lnRef idx="0"/>
          <a:fillRef idx="0"/>
          <a:effectRef idx="0"/>
          <a:fontRef idx="minor"/>
        </p:style>
      </p:sp>
      <p:sp>
        <p:nvSpPr>
          <p:cNvPr id="263" name="CustomShape 14"/>
          <p:cNvSpPr/>
          <p:nvPr/>
        </p:nvSpPr>
        <p:spPr>
          <a:xfrm>
            <a:off x="7238880" y="2133720"/>
            <a:ext cx="1676160" cy="3047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Machine language Program</a:t>
            </a:r>
            <a:endParaRPr b="0" lang="en-IN" sz="1800" spc="-1" strike="noStrike">
              <a:latin typeface="Arial"/>
            </a:endParaRPr>
          </a:p>
          <a:p>
            <a:pPr algn="ctr">
              <a:lnSpc>
                <a:spcPct val="100000"/>
              </a:lnSpc>
            </a:pPr>
            <a:r>
              <a:rPr b="0" lang="en-IN" sz="1800" spc="-1" strike="noStrike">
                <a:solidFill>
                  <a:srgbClr val="000000"/>
                </a:solidFill>
                <a:latin typeface="Lucida Sans Unicode"/>
              </a:rPr>
              <a:t>+</a:t>
            </a:r>
            <a:endParaRPr b="0" lang="en-IN" sz="1800" spc="-1" strike="noStrike">
              <a:latin typeface="Arial"/>
            </a:endParaRPr>
          </a:p>
          <a:p>
            <a:pPr algn="ctr">
              <a:lnSpc>
                <a:spcPct val="100000"/>
              </a:lnSpc>
            </a:pPr>
            <a:r>
              <a:rPr b="0" lang="en-IN" sz="1800" spc="-1" strike="noStrike">
                <a:solidFill>
                  <a:srgbClr val="000000"/>
                </a:solidFill>
                <a:latin typeface="Lucida Sans Unicode"/>
              </a:rPr>
              <a:t>Data</a:t>
            </a:r>
            <a:endParaRPr b="0" lang="en-IN" sz="1800" spc="-1" strike="noStrike">
              <a:latin typeface="Arial"/>
            </a:endParaRPr>
          </a:p>
        </p:txBody>
      </p:sp>
      <p:sp>
        <p:nvSpPr>
          <p:cNvPr id="264" name="CustomShape 15"/>
          <p:cNvSpPr/>
          <p:nvPr/>
        </p:nvSpPr>
        <p:spPr>
          <a:xfrm>
            <a:off x="4876920" y="1752480"/>
            <a:ext cx="15235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CPU</a:t>
            </a:r>
            <a:endParaRPr b="0" lang="en-IN" sz="1800" spc="-1" strike="noStrike">
              <a:latin typeface="Arial"/>
            </a:endParaRPr>
          </a:p>
        </p:txBody>
      </p:sp>
      <p:sp>
        <p:nvSpPr>
          <p:cNvPr id="265" name="CustomShape 16"/>
          <p:cNvSpPr/>
          <p:nvPr/>
        </p:nvSpPr>
        <p:spPr>
          <a:xfrm>
            <a:off x="7315200" y="1752480"/>
            <a:ext cx="15235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Memory</a:t>
            </a:r>
            <a:endParaRPr b="0" lang="en-IN" sz="1800" spc="-1" strike="noStrike">
              <a:latin typeface="Arial"/>
            </a:endParaRPr>
          </a:p>
        </p:txBody>
      </p:sp>
      <p:sp>
        <p:nvSpPr>
          <p:cNvPr id="266" name="CustomShape 17"/>
          <p:cNvSpPr/>
          <p:nvPr/>
        </p:nvSpPr>
        <p:spPr>
          <a:xfrm>
            <a:off x="6477120" y="2362320"/>
            <a:ext cx="76176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67" name="CustomShape 18"/>
          <p:cNvSpPr/>
          <p:nvPr/>
        </p:nvSpPr>
        <p:spPr>
          <a:xfrm>
            <a:off x="6477120" y="2819520"/>
            <a:ext cx="761760" cy="1080"/>
          </a:xfrm>
          <a:custGeom>
            <a:avLst/>
            <a:gdLst/>
            <a:ahLst/>
            <a:rect l="l" t="t" r="r" b="b"/>
            <a:pathLst>
              <a:path w="21600" h="21600">
                <a:moveTo>
                  <a:pt x="0" y="0"/>
                </a:moveTo>
                <a:lnTo>
                  <a:pt x="21600" y="21600"/>
                </a:lnTo>
              </a:path>
            </a:pathLst>
          </a:custGeom>
          <a:noFill/>
          <a:ln w="28440">
            <a:solidFill>
              <a:srgbClr val="2da2bf"/>
            </a:solidFill>
            <a:miter/>
            <a:headEnd len="med" type="triangle" w="med"/>
            <a:tailEnd len="med" type="triangle" w="med"/>
          </a:ln>
        </p:spPr>
        <p:style>
          <a:lnRef idx="0"/>
          <a:fillRef idx="0"/>
          <a:effectRef idx="0"/>
          <a:fontRef idx="minor"/>
        </p:style>
      </p:sp>
      <p:sp>
        <p:nvSpPr>
          <p:cNvPr id="268" name="CustomShape 19"/>
          <p:cNvSpPr/>
          <p:nvPr/>
        </p:nvSpPr>
        <p:spPr>
          <a:xfrm>
            <a:off x="5638680" y="5562720"/>
            <a:ext cx="24379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Program execution</a:t>
            </a:r>
            <a:endParaRPr b="0" lang="en-IN" sz="1800" spc="-1" strike="noStrike">
              <a:latin typeface="Arial"/>
            </a:endParaRPr>
          </a:p>
        </p:txBody>
      </p:sp>
      <p:sp>
        <p:nvSpPr>
          <p:cNvPr id="269" name="CustomShape 20"/>
          <p:cNvSpPr/>
          <p:nvPr/>
        </p:nvSpPr>
        <p:spPr>
          <a:xfrm>
            <a:off x="990720" y="5562720"/>
            <a:ext cx="2437920" cy="3805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Interpretation</a:t>
            </a:r>
            <a:endParaRPr b="0" lang="en-IN" sz="1800" spc="-1" strike="noStrike">
              <a:latin typeface="Arial"/>
            </a:endParaRPr>
          </a:p>
        </p:txBody>
      </p:sp>
      <p:sp>
        <p:nvSpPr>
          <p:cNvPr id="270" name="CustomShape 21"/>
          <p:cNvSpPr/>
          <p:nvPr/>
        </p:nvSpPr>
        <p:spPr>
          <a:xfrm>
            <a:off x="285840" y="357120"/>
            <a:ext cx="8500680" cy="51696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gn="ctr">
              <a:lnSpc>
                <a:spcPct val="100000"/>
              </a:lnSpc>
            </a:pPr>
            <a:r>
              <a:rPr b="1" lang="en-IN" sz="2800" spc="-1" strike="noStrike">
                <a:solidFill>
                  <a:srgbClr val="000000"/>
                </a:solidFill>
                <a:latin typeface="Calibri"/>
              </a:rPr>
              <a:t>Interpretation vs Execution</a:t>
            </a:r>
            <a:endParaRPr b="0" lang="en-IN" sz="2800" spc="-1" strike="noStrike">
              <a:latin typeface="Arial"/>
            </a:endParaRPr>
          </a:p>
        </p:txBody>
      </p:sp>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800" spc="-1" strike="noStrike">
                <a:solidFill>
                  <a:srgbClr val="000000"/>
                </a:solidFill>
                <a:latin typeface="Calibri"/>
              </a:rPr>
              <a:t>Program </a:t>
            </a:r>
            <a:r>
              <a:rPr b="1" lang="en-US" sz="4400" spc="-1" strike="noStrike">
                <a:solidFill>
                  <a:srgbClr val="000000"/>
                </a:solidFill>
                <a:latin typeface="Calibri"/>
              </a:rPr>
              <a:t>Interpretation Cycle</a:t>
            </a:r>
            <a:endParaRPr b="0" lang="en-US" sz="4400" spc="-1" strike="noStrike">
              <a:solidFill>
                <a:srgbClr val="000000"/>
              </a:solidFill>
              <a:latin typeface="Calibri"/>
            </a:endParaRPr>
          </a:p>
        </p:txBody>
      </p:sp>
      <p:sp>
        <p:nvSpPr>
          <p:cNvPr id="272"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lvl="1" marL="343080" indent="-342720">
              <a:lnSpc>
                <a:spcPct val="100000"/>
              </a:lnSpc>
              <a:spcBef>
                <a:spcPts val="561"/>
              </a:spcBef>
              <a:buClr>
                <a:srgbClr val="000000"/>
              </a:buClr>
              <a:buFont typeface="Arial"/>
              <a:buChar char="•"/>
            </a:pPr>
            <a:r>
              <a:rPr b="1" lang="en-US" sz="2800" spc="-1" strike="noStrike">
                <a:solidFill>
                  <a:srgbClr val="000000"/>
                </a:solidFill>
                <a:latin typeface="Calibri"/>
              </a:rPr>
              <a:t>Interpretation cycle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1. Fetch the statement.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2. Analyze the statement and determine its meaning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3. Execute the meaning of statement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 </a:t>
            </a:r>
            <a:r>
              <a:rPr b="1" lang="en-US" sz="2800" spc="-1" strike="noStrike">
                <a:solidFill>
                  <a:srgbClr val="000000"/>
                </a:solidFill>
                <a:latin typeface="Calibri"/>
              </a:rPr>
              <a:t>4. Change PC and repeat the cycle</a:t>
            </a:r>
            <a:endParaRPr b="0" lang="en-US" sz="2800" spc="-1" strike="noStrike">
              <a:solidFill>
                <a:srgbClr val="000000"/>
              </a:solidFill>
              <a:latin typeface="Calibri"/>
            </a:endParaRPr>
          </a:p>
          <a:p>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i.e. After interpretation, source program is retained in the source form itself, means, no target program form exists.</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3" name="Picture 2" descr=""/>
          <p:cNvPicPr/>
          <p:nvPr/>
        </p:nvPicPr>
        <p:blipFill>
          <a:blip r:embed="rId1"/>
          <a:stretch/>
        </p:blipFill>
        <p:spPr>
          <a:xfrm>
            <a:off x="285840" y="285840"/>
            <a:ext cx="8643600" cy="6262200"/>
          </a:xfrm>
          <a:prstGeom prst="rect">
            <a:avLst/>
          </a:prstGeom>
          <a:ln w="9360">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27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Language Processing = Analysis of SP + Synthesis of TP</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76" name="CustomShape 3"/>
          <p:cNvSpPr/>
          <p:nvPr/>
        </p:nvSpPr>
        <p:spPr>
          <a:xfrm>
            <a:off x="0" y="3048120"/>
            <a:ext cx="1066320" cy="912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 Program</a:t>
            </a:r>
            <a:endParaRPr b="0" lang="en-IN" sz="1800" spc="-1" strike="noStrike">
              <a:latin typeface="Arial"/>
            </a:endParaRPr>
          </a:p>
        </p:txBody>
      </p:sp>
      <p:sp>
        <p:nvSpPr>
          <p:cNvPr id="277" name="CustomShape 4"/>
          <p:cNvSpPr/>
          <p:nvPr/>
        </p:nvSpPr>
        <p:spPr>
          <a:xfrm>
            <a:off x="7772400" y="3124080"/>
            <a:ext cx="121896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 Program</a:t>
            </a:r>
            <a:endParaRPr b="0" lang="en-IN" sz="1800" spc="-1" strike="noStrike">
              <a:latin typeface="Arial"/>
            </a:endParaRPr>
          </a:p>
        </p:txBody>
      </p:sp>
      <p:grpSp>
        <p:nvGrpSpPr>
          <p:cNvPr id="278" name="Group 5"/>
          <p:cNvGrpSpPr/>
          <p:nvPr/>
        </p:nvGrpSpPr>
        <p:grpSpPr>
          <a:xfrm>
            <a:off x="1143000" y="2928960"/>
            <a:ext cx="7391160" cy="2764800"/>
            <a:chOff x="1143000" y="2928960"/>
            <a:chExt cx="7391160" cy="2764800"/>
          </a:xfrm>
        </p:grpSpPr>
        <p:sp>
          <p:nvSpPr>
            <p:cNvPr id="279" name="CustomShape 6"/>
            <p:cNvSpPr/>
            <p:nvPr/>
          </p:nvSpPr>
          <p:spPr>
            <a:xfrm>
              <a:off x="1143000" y="2928960"/>
              <a:ext cx="6552720" cy="20754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80" name="CustomShape 7"/>
            <p:cNvSpPr/>
            <p:nvPr/>
          </p:nvSpPr>
          <p:spPr>
            <a:xfrm>
              <a:off x="1371600" y="3448080"/>
              <a:ext cx="2666520" cy="11023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81" name="CustomShape 8"/>
            <p:cNvSpPr/>
            <p:nvPr/>
          </p:nvSpPr>
          <p:spPr>
            <a:xfrm>
              <a:off x="4724280" y="3448080"/>
              <a:ext cx="2666520" cy="110232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82" name="CustomShape 9"/>
            <p:cNvSpPr/>
            <p:nvPr/>
          </p:nvSpPr>
          <p:spPr>
            <a:xfrm flipV="1">
              <a:off x="7391520" y="3935520"/>
              <a:ext cx="1142640" cy="306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83" name="CustomShape 10"/>
            <p:cNvSpPr/>
            <p:nvPr/>
          </p:nvSpPr>
          <p:spPr>
            <a:xfrm flipV="1">
              <a:off x="4071960" y="3852720"/>
              <a:ext cx="614160" cy="7632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84" name="CustomShape 11"/>
            <p:cNvSpPr/>
            <p:nvPr/>
          </p:nvSpPr>
          <p:spPr>
            <a:xfrm>
              <a:off x="1676520" y="3707280"/>
              <a:ext cx="205704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Analysis Phase</a:t>
              </a:r>
              <a:endParaRPr b="0" lang="en-IN" sz="1800" spc="-1" strike="noStrike">
                <a:latin typeface="Arial"/>
              </a:endParaRPr>
            </a:p>
          </p:txBody>
        </p:sp>
        <p:sp>
          <p:nvSpPr>
            <p:cNvPr id="285" name="CustomShape 12"/>
            <p:cNvSpPr/>
            <p:nvPr/>
          </p:nvSpPr>
          <p:spPr>
            <a:xfrm>
              <a:off x="5105520" y="3642480"/>
              <a:ext cx="182844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Synthesis Phase</a:t>
              </a:r>
              <a:endParaRPr b="0" lang="en-IN" sz="1800" spc="-1" strike="noStrike">
                <a:latin typeface="Arial"/>
              </a:endParaRPr>
            </a:p>
          </p:txBody>
        </p:sp>
        <p:sp>
          <p:nvSpPr>
            <p:cNvPr id="286" name="CustomShape 13"/>
            <p:cNvSpPr/>
            <p:nvPr/>
          </p:nvSpPr>
          <p:spPr>
            <a:xfrm rot="5400000">
              <a:off x="2199600" y="5018040"/>
              <a:ext cx="972720" cy="378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87" name="CustomShape 14"/>
            <p:cNvSpPr/>
            <p:nvPr/>
          </p:nvSpPr>
          <p:spPr>
            <a:xfrm rot="5400000">
              <a:off x="5476320" y="5018040"/>
              <a:ext cx="972720" cy="378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288" name="CustomShape 15"/>
            <p:cNvSpPr/>
            <p:nvPr/>
          </p:nvSpPr>
          <p:spPr>
            <a:xfrm>
              <a:off x="2819520" y="5264280"/>
              <a:ext cx="121896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Errors</a:t>
              </a:r>
              <a:endParaRPr b="0" lang="en-IN" sz="1800" spc="-1" strike="noStrike">
                <a:latin typeface="Arial"/>
              </a:endParaRPr>
            </a:p>
          </p:txBody>
        </p:sp>
        <p:sp>
          <p:nvSpPr>
            <p:cNvPr id="289" name="CustomShape 16"/>
            <p:cNvSpPr/>
            <p:nvPr/>
          </p:nvSpPr>
          <p:spPr>
            <a:xfrm flipH="1">
              <a:off x="6095160" y="5329080"/>
              <a:ext cx="9903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Errors</a:t>
              </a:r>
              <a:endParaRPr b="0" lang="en-IN" sz="1800" spc="-1" strike="noStrike">
                <a:latin typeface="Arial"/>
              </a:endParaRPr>
            </a:p>
          </p:txBody>
        </p:sp>
        <p:sp>
          <p:nvSpPr>
            <p:cNvPr id="290" name="CustomShape 17"/>
            <p:cNvSpPr/>
            <p:nvPr/>
          </p:nvSpPr>
          <p:spPr>
            <a:xfrm>
              <a:off x="3276720" y="2993760"/>
              <a:ext cx="2590560" cy="363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Language Processor</a:t>
              </a:r>
              <a:endParaRPr b="0" lang="en-IN" sz="1800" spc="-1" strike="noStrike">
                <a:latin typeface="Arial"/>
              </a:endParaRPr>
            </a:p>
          </p:txBody>
        </p:sp>
      </p:grpSp>
      <p:sp>
        <p:nvSpPr>
          <p:cNvPr id="291" name="CustomShape 18"/>
          <p:cNvSpPr/>
          <p:nvPr/>
        </p:nvSpPr>
        <p:spPr>
          <a:xfrm flipV="1">
            <a:off x="214200" y="3998520"/>
            <a:ext cx="1157040" cy="72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293"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479"/>
              </a:spcBef>
            </a:pPr>
            <a:r>
              <a:rPr b="1" lang="en-US" sz="2400" spc="-1" strike="noStrike">
                <a:solidFill>
                  <a:srgbClr val="00b0f0"/>
                </a:solidFill>
                <a:latin typeface="Comic Sans MS"/>
              </a:rPr>
              <a:t>Analysis Phase</a:t>
            </a: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The specification consists of three components:</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Lexical rules </a:t>
            </a:r>
            <a:r>
              <a:rPr b="0" lang="en-US" sz="2400" spc="-1" strike="noStrike">
                <a:solidFill>
                  <a:srgbClr val="0d0d0d"/>
                </a:solidFill>
                <a:latin typeface="Comic Sans MS"/>
              </a:rPr>
              <a:t>which govern the formation of valid lexical units in the source language.</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Syntax rules </a:t>
            </a:r>
            <a:r>
              <a:rPr b="0" lang="en-US" sz="2400" spc="-1" strike="noStrike">
                <a:solidFill>
                  <a:srgbClr val="0d0d0d"/>
                </a:solidFill>
                <a:latin typeface="Comic Sans MS"/>
              </a:rPr>
              <a:t>which govern the formation of valid statements in the source language.</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Semantic rules </a:t>
            </a:r>
            <a:r>
              <a:rPr b="0" lang="en-US" sz="2400" spc="-1" strike="noStrike">
                <a:solidFill>
                  <a:srgbClr val="0d0d0d"/>
                </a:solidFill>
                <a:latin typeface="Comic Sans MS"/>
              </a:rPr>
              <a:t>which associate meaning with valid statements of the language.</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294"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57200" y="274680"/>
            <a:ext cx="8229240" cy="582120"/>
          </a:xfrm>
          <a:prstGeom prst="rect">
            <a:avLst/>
          </a:prstGeom>
          <a:gradFill rotWithShape="0">
            <a:gsLst>
              <a:gs pos="0">
                <a:srgbClr val="bfd4fe"/>
              </a:gs>
              <a:gs pos="100000">
                <a:srgbClr val="e5efff"/>
              </a:gs>
            </a:gsLst>
            <a:lin ang="16200000"/>
          </a:gradFill>
          <a:ln w="9360">
            <a:solidFill>
              <a:srgbClr val="4a7ebb"/>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296" name="TextShape 2"/>
          <p:cNvSpPr txBox="1"/>
          <p:nvPr/>
        </p:nvSpPr>
        <p:spPr>
          <a:xfrm>
            <a:off x="457200" y="1143000"/>
            <a:ext cx="8229240" cy="49827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720"/>
              </a:spcBef>
              <a:buClr>
                <a:srgbClr val="0d0d0d"/>
              </a:buClr>
              <a:buFont typeface="Arial"/>
              <a:buChar char="•"/>
            </a:pPr>
            <a:r>
              <a:rPr b="0" lang="en-US" sz="3600" spc="-1" strike="noStrike">
                <a:solidFill>
                  <a:srgbClr val="0d0d0d"/>
                </a:solidFill>
                <a:latin typeface="Comic Sans MS"/>
              </a:rPr>
              <a:t>Consider the following example:</a:t>
            </a:r>
            <a:endParaRPr b="0" lang="en-US" sz="3600" spc="-1" strike="noStrike">
              <a:solidFill>
                <a:srgbClr val="000000"/>
              </a:solidFill>
              <a:latin typeface="Calibri"/>
            </a:endParaRPr>
          </a:p>
          <a:p>
            <a:pPr algn="just">
              <a:lnSpc>
                <a:spcPct val="100000"/>
              </a:lnSpc>
              <a:spcBef>
                <a:spcPts val="720"/>
              </a:spcBef>
            </a:pPr>
            <a:r>
              <a:rPr b="1" lang="en-US" sz="3600" spc="-1" strike="noStrike">
                <a:solidFill>
                  <a:srgbClr val="0d0d0d"/>
                </a:solidFill>
                <a:latin typeface="Comic Sans MS"/>
              </a:rPr>
              <a:t>percent_profit = (profit * 100) / cost_price</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Lexical units </a:t>
            </a:r>
            <a:r>
              <a:rPr b="0" lang="en-US" sz="3600" spc="-1" strike="noStrike">
                <a:solidFill>
                  <a:srgbClr val="0d0d0d"/>
                </a:solidFill>
                <a:latin typeface="Comic Sans MS"/>
              </a:rPr>
              <a:t>identifies =, * and / operators, 100 as constant, and the remaining strings as identifiers.</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Syntax analysis </a:t>
            </a:r>
            <a:r>
              <a:rPr b="0" lang="en-US" sz="3600" spc="-1" strike="noStrike">
                <a:solidFill>
                  <a:srgbClr val="0d0d0d"/>
                </a:solidFill>
                <a:latin typeface="Comic Sans MS"/>
              </a:rPr>
              <a:t>identifies the statement as an assignment statement with percent_profit as the left hand side and (profit * 100) / cost_price as the expression on the right hand side.</a:t>
            </a:r>
            <a:endParaRPr b="0" lang="en-US" sz="3600" spc="-1" strike="noStrike">
              <a:solidFill>
                <a:srgbClr val="000000"/>
              </a:solidFill>
              <a:latin typeface="Calibri"/>
            </a:endParaRPr>
          </a:p>
          <a:p>
            <a:pPr marL="343080" indent="-342720" algn="just">
              <a:lnSpc>
                <a:spcPct val="100000"/>
              </a:lnSpc>
              <a:spcBef>
                <a:spcPts val="720"/>
              </a:spcBef>
              <a:buClr>
                <a:srgbClr val="0d0d0d"/>
              </a:buClr>
              <a:buFont typeface="Arial"/>
              <a:buChar char="•"/>
            </a:pPr>
            <a:r>
              <a:rPr b="1" lang="en-US" sz="3600" spc="-1" strike="noStrike">
                <a:solidFill>
                  <a:srgbClr val="0d0d0d"/>
                </a:solidFill>
                <a:latin typeface="Comic Sans MS"/>
              </a:rPr>
              <a:t>Semantic analysis </a:t>
            </a:r>
            <a:r>
              <a:rPr b="0" lang="en-US" sz="3600" spc="-1" strike="noStrike">
                <a:solidFill>
                  <a:srgbClr val="0d0d0d"/>
                </a:solidFill>
                <a:latin typeface="Comic Sans MS"/>
              </a:rPr>
              <a:t>determines the meaning of the statement to be the assignment of profit * 100 / cost_price to percent_profit.</a:t>
            </a: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a:p>
            <a:pPr>
              <a:lnSpc>
                <a:spcPct val="100000"/>
              </a:lnSpc>
              <a:spcBef>
                <a:spcPts val="641"/>
              </a:spcBef>
            </a:pPr>
            <a:endParaRPr b="0" lang="en-US" sz="3600" spc="-1" strike="noStrike">
              <a:solidFill>
                <a:srgbClr val="000000"/>
              </a:solidFill>
              <a:latin typeface="Calibri"/>
            </a:endParaRPr>
          </a:p>
        </p:txBody>
      </p:sp>
      <p:sp>
        <p:nvSpPr>
          <p:cNvPr id="297"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62120" y="304920"/>
            <a:ext cx="751968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000" spc="-1" strike="noStrike">
                <a:solidFill>
                  <a:srgbClr val="000000"/>
                </a:solidFill>
                <a:latin typeface="Calibri"/>
              </a:rPr>
              <a:t>Language Processor </a:t>
            </a:r>
            <a:endParaRPr b="0" lang="en-US" sz="4000" spc="-1" strike="noStrike">
              <a:solidFill>
                <a:srgbClr val="000000"/>
              </a:solidFill>
              <a:latin typeface="Calibri"/>
            </a:endParaRPr>
          </a:p>
        </p:txBody>
      </p:sp>
      <p:sp>
        <p:nvSpPr>
          <p:cNvPr id="132" name="CustomShape 2"/>
          <p:cNvSpPr/>
          <p:nvPr/>
        </p:nvSpPr>
        <p:spPr>
          <a:xfrm>
            <a:off x="380880" y="1357200"/>
            <a:ext cx="8334000" cy="485748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lang="en-IN" sz="2400" spc="-1" strike="noStrike">
                <a:solidFill>
                  <a:srgbClr val="000000"/>
                </a:solidFill>
                <a:latin typeface="Calibri"/>
              </a:rPr>
              <a:t>Language processors are programs that can read a program in one language and convert it to an equivalent program in another language.</a:t>
            </a:r>
            <a:endParaRPr b="0" lang="en-IN" sz="2400" spc="-1" strike="noStrike">
              <a:latin typeface="Arial"/>
            </a:endParaRPr>
          </a:p>
          <a:p>
            <a:pPr>
              <a:lnSpc>
                <a:spcPct val="100000"/>
              </a:lnSpc>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a:p>
            <a:pPr marL="262080" indent="-261720">
              <a:lnSpc>
                <a:spcPct val="100000"/>
              </a:lnSpc>
              <a:spcBef>
                <a:spcPts val="601"/>
              </a:spcBef>
              <a:spcAft>
                <a:spcPts val="1426"/>
              </a:spcAft>
            </a:pPr>
            <a:endParaRPr b="0" lang="en-IN" sz="2400" spc="-1" strike="noStrike">
              <a:latin typeface="Arial"/>
            </a:endParaRPr>
          </a:p>
        </p:txBody>
      </p:sp>
      <p:sp>
        <p:nvSpPr>
          <p:cNvPr id="133" name="CustomShape 3"/>
          <p:cNvSpPr/>
          <p:nvPr/>
        </p:nvSpPr>
        <p:spPr>
          <a:xfrm>
            <a:off x="7010280" y="6480000"/>
            <a:ext cx="2133360" cy="30132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Gill Sans MT"/>
              </a:rPr>
              <a:t>7/29/15</a:t>
            </a:r>
            <a:endParaRPr b="0" lang="en-IN" sz="1800" spc="-1" strike="noStrike">
              <a:latin typeface="Arial"/>
            </a:endParaRPr>
          </a:p>
        </p:txBody>
      </p:sp>
      <p:sp>
        <p:nvSpPr>
          <p:cNvPr id="134"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E0A4E7A8-4D74-4F2F-9E9A-4BFBFA12A5B0}" type="slidenum">
              <a:rPr b="0" lang="en-IN" sz="1800" spc="-1" strike="noStrike">
                <a:solidFill>
                  <a:srgbClr val="000000"/>
                </a:solidFill>
                <a:latin typeface="Gill Sans MT"/>
              </a:rPr>
              <a:t>1</a:t>
            </a:fld>
            <a:endParaRPr b="0" lang="en-IN" sz="1800" spc="-1" strike="noStrike">
              <a:latin typeface="Arial"/>
            </a:endParaRPr>
          </a:p>
        </p:txBody>
      </p:sp>
      <p:pic>
        <p:nvPicPr>
          <p:cNvPr id="135" name="Picture 3" descr=""/>
          <p:cNvPicPr/>
          <p:nvPr/>
        </p:nvPicPr>
        <p:blipFill>
          <a:blip r:embed="rId1"/>
          <a:stretch/>
        </p:blipFill>
        <p:spPr>
          <a:xfrm>
            <a:off x="500040" y="2928960"/>
            <a:ext cx="8066520" cy="1928520"/>
          </a:xfrm>
          <a:prstGeom prst="rect">
            <a:avLst/>
          </a:prstGeom>
          <a:ln>
            <a:solidFill>
              <a:srgbClr val="be4b48"/>
            </a:solidFill>
            <a:round/>
          </a:ln>
          <a:effectLst>
            <a:outerShdw blurRad="40000" dir="5400000" dist="20000" rotWithShape="0">
              <a:srgbClr val="000000">
                <a:alpha val="38000"/>
              </a:srgbClr>
            </a:outerShdw>
          </a:effectLst>
        </p:spPr>
      </p:pic>
    </p:spTree>
  </p:cSld>
  <p:transition spd="slow">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299"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479"/>
              </a:spcBef>
            </a:pPr>
            <a:r>
              <a:rPr b="1" lang="en-US" sz="2400" spc="-1" strike="noStrike">
                <a:solidFill>
                  <a:srgbClr val="7030a0"/>
                </a:solidFill>
                <a:latin typeface="Comic Sans MS"/>
              </a:rPr>
              <a:t>Synthesis Phase</a:t>
            </a:r>
            <a:endParaRPr b="0" lang="en-US" sz="2400" spc="-1" strike="noStrike">
              <a:solidFill>
                <a:srgbClr val="000000"/>
              </a:solidFill>
              <a:latin typeface="Calibri"/>
            </a:endParaRPr>
          </a:p>
          <a:p>
            <a:pPr marL="343080" indent="-342720" algn="just">
              <a:lnSpc>
                <a:spcPct val="100000"/>
              </a:lnSpc>
              <a:spcBef>
                <a:spcPts val="479"/>
              </a:spcBef>
            </a:pPr>
            <a:r>
              <a:rPr b="0" lang="en-US" sz="2400" spc="-1" strike="noStrike">
                <a:solidFill>
                  <a:srgbClr val="0d0d0d"/>
                </a:solidFill>
                <a:latin typeface="Comic Sans MS"/>
              </a:rPr>
              <a:t>The specification consists of three components:</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Lexical rules </a:t>
            </a:r>
            <a:r>
              <a:rPr b="0" lang="en-US" sz="2400" spc="-1" strike="noStrike">
                <a:solidFill>
                  <a:srgbClr val="0d0d0d"/>
                </a:solidFill>
                <a:latin typeface="Comic Sans MS"/>
              </a:rPr>
              <a:t>which govern the formation of valid lexical units in the source language.</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Syntax rules </a:t>
            </a:r>
            <a:r>
              <a:rPr b="0" lang="en-US" sz="2400" spc="-1" strike="noStrike">
                <a:solidFill>
                  <a:srgbClr val="0d0d0d"/>
                </a:solidFill>
                <a:latin typeface="Comic Sans MS"/>
              </a:rPr>
              <a:t>which govern the formation of valid statements in the source language.</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1" i="1" lang="en-US" sz="2400" spc="-1" strike="noStrike" u="sng">
                <a:solidFill>
                  <a:srgbClr val="0d0d0d"/>
                </a:solidFill>
                <a:uFillTx/>
                <a:latin typeface="Comic Sans MS"/>
              </a:rPr>
              <a:t>Semantic rules </a:t>
            </a:r>
            <a:r>
              <a:rPr b="0" lang="en-US" sz="2400" spc="-1" strike="noStrike">
                <a:solidFill>
                  <a:srgbClr val="0d0d0d"/>
                </a:solidFill>
                <a:latin typeface="Comic Sans MS"/>
              </a:rPr>
              <a:t>which associate meaning with valid statements of the language.</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300"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7200" y="274680"/>
            <a:ext cx="82292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302"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normAutofit/>
          </a:bodyPr>
          <a:p>
            <a:pPr marL="343080" indent="-342720" algn="just">
              <a:lnSpc>
                <a:spcPct val="100000"/>
              </a:lnSpc>
              <a:spcBef>
                <a:spcPts val="479"/>
              </a:spcBef>
            </a:pPr>
            <a:r>
              <a:rPr b="1" lang="en-US" sz="2400" spc="-1" strike="noStrike">
                <a:solidFill>
                  <a:srgbClr val="7030a0"/>
                </a:solidFill>
                <a:latin typeface="Comic Sans MS"/>
              </a:rPr>
              <a:t>Synthesis Phase</a:t>
            </a: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The synthesis phase is concerned with the construction of target language statements which have the same meaning as a source statement.</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It performs two main activities:</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0" lang="en-US" sz="2400" spc="-1" strike="noStrike">
                <a:solidFill>
                  <a:srgbClr val="0d0d0d"/>
                </a:solidFill>
                <a:latin typeface="Comic Sans MS"/>
              </a:rPr>
              <a:t>Creation of data structures in the target program (</a:t>
            </a:r>
            <a:r>
              <a:rPr b="1" lang="en-US" sz="2400" spc="-1" strike="noStrike">
                <a:solidFill>
                  <a:srgbClr val="0d0d0d"/>
                </a:solidFill>
                <a:latin typeface="Comic Sans MS"/>
              </a:rPr>
              <a:t>memory allocation</a:t>
            </a:r>
            <a:r>
              <a:rPr b="0" lang="en-US" sz="2400" spc="-1" strike="noStrike">
                <a:solidFill>
                  <a:srgbClr val="0d0d0d"/>
                </a:solidFill>
                <a:latin typeface="Comic Sans MS"/>
              </a:rPr>
              <a:t>)</a:t>
            </a:r>
            <a:endParaRPr b="0" lang="en-US" sz="2400" spc="-1" strike="noStrike">
              <a:solidFill>
                <a:srgbClr val="000000"/>
              </a:solidFill>
              <a:latin typeface="Calibri"/>
            </a:endParaRPr>
          </a:p>
          <a:p>
            <a:pPr lvl="1" marL="914400" indent="-456840" algn="just">
              <a:lnSpc>
                <a:spcPct val="100000"/>
              </a:lnSpc>
              <a:spcBef>
                <a:spcPts val="479"/>
              </a:spcBef>
              <a:buClr>
                <a:srgbClr val="0d0d0d"/>
              </a:buClr>
              <a:buFont typeface="Calibri"/>
              <a:buAutoNum type="arabicPeriod"/>
            </a:pPr>
            <a:r>
              <a:rPr b="0" lang="en-US" sz="2400" spc="-1" strike="noStrike">
                <a:solidFill>
                  <a:srgbClr val="0d0d0d"/>
                </a:solidFill>
                <a:latin typeface="Comic Sans MS"/>
              </a:rPr>
              <a:t>Generation of target code (</a:t>
            </a:r>
            <a:r>
              <a:rPr b="1" lang="en-US" sz="2400" spc="-1" strike="noStrike">
                <a:solidFill>
                  <a:srgbClr val="0d0d0d"/>
                </a:solidFill>
                <a:latin typeface="Comic Sans MS"/>
              </a:rPr>
              <a:t>code generation</a:t>
            </a:r>
            <a:r>
              <a:rPr b="0" lang="en-US" sz="2400" spc="-1" strike="noStrike">
                <a:solidFill>
                  <a:srgbClr val="0d0d0d"/>
                </a:solidFill>
                <a:latin typeface="Comic Sans MS"/>
              </a:rPr>
              <a:t>)</a:t>
            </a:r>
            <a:endParaRPr b="0" lang="en-US" sz="2400" spc="-1" strike="noStrike">
              <a:solidFill>
                <a:srgbClr val="000000"/>
              </a:solidFill>
              <a:latin typeface="Calibri"/>
            </a:endParaRPr>
          </a:p>
          <a:p>
            <a:pPr marL="343080" indent="-342720" algn="just">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303" name="CustomShape 3"/>
          <p:cNvSpPr/>
          <p:nvPr/>
        </p:nvSpPr>
        <p:spPr>
          <a:xfrm>
            <a:off x="7772400" y="3124080"/>
            <a:ext cx="1218960" cy="369000"/>
          </a:xfrm>
          <a:prstGeom prst="rect">
            <a:avLst/>
          </a:prstGeom>
          <a:noFill/>
          <a:ln>
            <a:noFill/>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571320" y="214200"/>
            <a:ext cx="8056800" cy="64260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Phases of Language Processor</a:t>
            </a:r>
            <a:endParaRPr b="0" lang="en-US" sz="4400" spc="-1" strike="noStrike">
              <a:solidFill>
                <a:srgbClr val="000000"/>
              </a:solidFill>
              <a:latin typeface="Calibri"/>
            </a:endParaRPr>
          </a:p>
        </p:txBody>
      </p:sp>
      <p:sp>
        <p:nvSpPr>
          <p:cNvPr id="305" name="TextShape 2"/>
          <p:cNvSpPr txBox="1"/>
          <p:nvPr/>
        </p:nvSpPr>
        <p:spPr>
          <a:xfrm>
            <a:off x="357120" y="1000080"/>
            <a:ext cx="8572320" cy="5643360"/>
          </a:xfrm>
          <a:prstGeom prst="rect">
            <a:avLst/>
          </a:prstGeom>
          <a:noFill/>
          <a:ln>
            <a:noFill/>
          </a:ln>
        </p:spPr>
        <p:txBody>
          <a:bodyPr>
            <a:normAutofit/>
          </a:bodyPr>
          <a:p>
            <a:pPr algn="just">
              <a:lnSpc>
                <a:spcPct val="100000"/>
              </a:lnSpc>
              <a:spcBef>
                <a:spcPts val="400"/>
              </a:spcBef>
            </a:pPr>
            <a:r>
              <a:rPr b="1" lang="en-US" sz="2000" spc="-1" strike="noStrike">
                <a:solidFill>
                  <a:srgbClr val="0d0d0d"/>
                </a:solidFill>
                <a:latin typeface="Comic Sans MS"/>
              </a:rPr>
              <a:t>Language Processor </a:t>
            </a: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algn="just">
              <a:lnSpc>
                <a:spcPct val="100000"/>
              </a:lnSpc>
              <a:spcBef>
                <a:spcPts val="400"/>
              </a:spcBef>
            </a:pPr>
            <a:endParaRPr b="0" lang="en-US" sz="2000" spc="-1" strike="noStrike">
              <a:solidFill>
                <a:srgbClr val="000000"/>
              </a:solidFill>
              <a:latin typeface="Calibri"/>
            </a:endParaRPr>
          </a:p>
          <a:p>
            <a:pPr marL="343080" indent="-342720" algn="just">
              <a:lnSpc>
                <a:spcPct val="100000"/>
              </a:lnSpc>
              <a:spcBef>
                <a:spcPts val="400"/>
              </a:spcBef>
              <a:buClr>
                <a:srgbClr val="0d0d0d"/>
              </a:buClr>
              <a:buFont typeface="Arial"/>
              <a:buChar char="•"/>
            </a:pPr>
            <a:r>
              <a:rPr b="0" lang="en-US" sz="2000" spc="-1" strike="noStrike">
                <a:solidFill>
                  <a:srgbClr val="0d0d0d"/>
                </a:solidFill>
                <a:latin typeface="Comic Sans MS"/>
              </a:rPr>
              <a:t>Analysis of source statements can not be immediately followed by synthesis of equivalent target statements due to following reasons:</a:t>
            </a:r>
            <a:endParaRPr b="0" lang="en-US" sz="2000" spc="-1" strike="noStrike">
              <a:solidFill>
                <a:srgbClr val="000000"/>
              </a:solidFill>
              <a:latin typeface="Calibri"/>
            </a:endParaRPr>
          </a:p>
          <a:p>
            <a:pPr lvl="1" marL="914400" indent="-456840" algn="just">
              <a:lnSpc>
                <a:spcPct val="100000"/>
              </a:lnSpc>
              <a:spcBef>
                <a:spcPts val="400"/>
              </a:spcBef>
              <a:buClr>
                <a:srgbClr val="0d0d0d"/>
              </a:buClr>
              <a:buFont typeface="Calibri"/>
              <a:buAutoNum type="arabicPeriod"/>
            </a:pPr>
            <a:r>
              <a:rPr b="0" lang="en-US" sz="2000" spc="-1" strike="noStrike">
                <a:solidFill>
                  <a:srgbClr val="0d0d0d"/>
                </a:solidFill>
                <a:latin typeface="Comic Sans MS"/>
              </a:rPr>
              <a:t>Forward References</a:t>
            </a:r>
            <a:endParaRPr b="0" lang="en-US" sz="2000" spc="-1" strike="noStrike">
              <a:solidFill>
                <a:srgbClr val="000000"/>
              </a:solidFill>
              <a:latin typeface="Calibri"/>
            </a:endParaRPr>
          </a:p>
          <a:p>
            <a:pPr lvl="1" marL="914400" indent="-456840" algn="just">
              <a:lnSpc>
                <a:spcPct val="100000"/>
              </a:lnSpc>
              <a:spcBef>
                <a:spcPts val="400"/>
              </a:spcBef>
              <a:buClr>
                <a:srgbClr val="0d0d0d"/>
              </a:buClr>
              <a:buFont typeface="Calibri"/>
              <a:buAutoNum type="arabicPeriod"/>
            </a:pPr>
            <a:r>
              <a:rPr b="0" lang="en-US" sz="2000" spc="-1" strike="noStrike">
                <a:solidFill>
                  <a:srgbClr val="0d0d0d"/>
                </a:solidFill>
                <a:latin typeface="Comic Sans MS"/>
              </a:rPr>
              <a:t>Issues concerning memory requirements and organization of a LP</a:t>
            </a:r>
            <a:endParaRPr b="0" lang="en-US" sz="2000" spc="-1" strike="noStrike">
              <a:solidFill>
                <a:srgbClr val="000000"/>
              </a:solidFill>
              <a:latin typeface="Calibri"/>
            </a:endParaRPr>
          </a:p>
        </p:txBody>
      </p:sp>
      <p:sp>
        <p:nvSpPr>
          <p:cNvPr id="306" name="CustomShape 3"/>
          <p:cNvSpPr/>
          <p:nvPr/>
        </p:nvSpPr>
        <p:spPr>
          <a:xfrm>
            <a:off x="3226320" y="2562840"/>
            <a:ext cx="1274760" cy="965520"/>
          </a:xfrm>
          <a:prstGeom prst="rect">
            <a:avLst/>
          </a:prstGeom>
          <a:solidFill>
            <a:srgbClr val="0070c0"/>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Analysis Phase</a:t>
            </a:r>
            <a:endParaRPr b="0" lang="en-IN" sz="1800" spc="-1" strike="noStrike">
              <a:latin typeface="Arial"/>
            </a:endParaRPr>
          </a:p>
        </p:txBody>
      </p:sp>
      <p:sp>
        <p:nvSpPr>
          <p:cNvPr id="307" name="CustomShape 4"/>
          <p:cNvSpPr/>
          <p:nvPr/>
        </p:nvSpPr>
        <p:spPr>
          <a:xfrm>
            <a:off x="5505840" y="2549880"/>
            <a:ext cx="1351800" cy="978480"/>
          </a:xfrm>
          <a:prstGeom prst="rect">
            <a:avLst/>
          </a:prstGeom>
          <a:solidFill>
            <a:srgbClr val="0070c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Synthesis Phase</a:t>
            </a:r>
            <a:endParaRPr b="0" lang="en-IN" sz="1800" spc="-1" strike="noStrike">
              <a:latin typeface="Arial"/>
            </a:endParaRPr>
          </a:p>
        </p:txBody>
      </p:sp>
      <p:sp>
        <p:nvSpPr>
          <p:cNvPr id="308" name="CustomShape 5"/>
          <p:cNvSpPr/>
          <p:nvPr/>
        </p:nvSpPr>
        <p:spPr>
          <a:xfrm>
            <a:off x="2975040" y="1906200"/>
            <a:ext cx="4095000" cy="18414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09" name="CustomShape 6"/>
          <p:cNvSpPr/>
          <p:nvPr/>
        </p:nvSpPr>
        <p:spPr>
          <a:xfrm>
            <a:off x="4501080" y="2891160"/>
            <a:ext cx="1004040" cy="231480"/>
          </a:xfrm>
          <a:prstGeom prst="right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10" name="CustomShape 7"/>
          <p:cNvSpPr/>
          <p:nvPr/>
        </p:nvSpPr>
        <p:spPr>
          <a:xfrm>
            <a:off x="2694960" y="2891160"/>
            <a:ext cx="531000" cy="23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1" name="CustomShape 8"/>
          <p:cNvSpPr/>
          <p:nvPr/>
        </p:nvSpPr>
        <p:spPr>
          <a:xfrm>
            <a:off x="6858000" y="2891160"/>
            <a:ext cx="579240" cy="2250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2" name="CustomShape 9"/>
          <p:cNvSpPr/>
          <p:nvPr/>
        </p:nvSpPr>
        <p:spPr>
          <a:xfrm>
            <a:off x="3699360" y="3528720"/>
            <a:ext cx="231480" cy="643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3" name="CustomShape 10"/>
          <p:cNvSpPr/>
          <p:nvPr/>
        </p:nvSpPr>
        <p:spPr>
          <a:xfrm>
            <a:off x="6067440" y="3515760"/>
            <a:ext cx="221760" cy="643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14" name="CustomShape 11"/>
          <p:cNvSpPr/>
          <p:nvPr/>
        </p:nvSpPr>
        <p:spPr>
          <a:xfrm>
            <a:off x="1738800" y="2498400"/>
            <a:ext cx="1071720" cy="10944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Source Program</a:t>
            </a:r>
            <a:endParaRPr b="0" lang="en-IN" sz="1800" spc="-1" strike="noStrike">
              <a:latin typeface="Arial"/>
            </a:endParaRPr>
          </a:p>
        </p:txBody>
      </p:sp>
      <p:sp>
        <p:nvSpPr>
          <p:cNvPr id="315" name="CustomShape 12"/>
          <p:cNvSpPr/>
          <p:nvPr/>
        </p:nvSpPr>
        <p:spPr>
          <a:xfrm>
            <a:off x="7234560" y="2562840"/>
            <a:ext cx="1265040" cy="91404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Target Program</a:t>
            </a:r>
            <a:endParaRPr b="0" lang="en-IN" sz="1800" spc="-1" strike="noStrike">
              <a:latin typeface="Arial"/>
            </a:endParaRPr>
          </a:p>
        </p:txBody>
      </p:sp>
      <p:sp>
        <p:nvSpPr>
          <p:cNvPr id="316" name="CustomShape 13"/>
          <p:cNvSpPr/>
          <p:nvPr/>
        </p:nvSpPr>
        <p:spPr>
          <a:xfrm>
            <a:off x="5505840" y="4011840"/>
            <a:ext cx="1274760" cy="7596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Errors</a:t>
            </a:r>
            <a:endParaRPr b="0" lang="en-IN" sz="1800" spc="-1" strike="noStrike">
              <a:latin typeface="Arial"/>
            </a:endParaRPr>
          </a:p>
        </p:txBody>
      </p:sp>
      <p:sp>
        <p:nvSpPr>
          <p:cNvPr id="317" name="CustomShape 14"/>
          <p:cNvSpPr/>
          <p:nvPr/>
        </p:nvSpPr>
        <p:spPr>
          <a:xfrm>
            <a:off x="3226320" y="4030920"/>
            <a:ext cx="1274760" cy="759600"/>
          </a:xfrm>
          <a:prstGeom prst="flowChartProcess">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d0d0d"/>
                </a:solidFill>
                <a:latin typeface="Comic Sans MS"/>
              </a:rPr>
              <a:t>Errors</a:t>
            </a:r>
            <a:endParaRPr b="0" lang="en-IN" sz="1800" spc="-1" strike="noStrike">
              <a:latin typeface="Arial"/>
            </a:endParaRPr>
          </a:p>
        </p:txBody>
      </p:sp>
    </p:spTree>
  </p:cSld>
  <p:timing>
    <p:tnLst>
      <p:par>
        <p:cTn id="44" dur="indefinite" restart="never" nodeType="tmRoot">
          <p:childTnLst>
            <p:seq>
              <p:cTn id="45" dur="indefinite" nodeType="mainSeq">
                <p:childTnLst>
                  <p:par>
                    <p:cTn id="46" fill="hold">
                      <p:stCondLst>
                        <p:cond delay="indefinite"/>
                      </p:stCondLst>
                      <p:childTnLst>
                        <p:par>
                          <p:cTn id="47" fill="hold">
                            <p:stCondLst>
                              <p:cond delay="0"/>
                            </p:stCondLst>
                            <p:childTnLst>
                              <p:par>
                                <p:cTn id="48" nodeType="clickEffect" fill="hold" presetClass="entr" presetID="2" presetSubtype="4">
                                  <p:stCondLst>
                                    <p:cond delay="0"/>
                                  </p:stCondLst>
                                  <p:childTnLst>
                                    <p:set>
                                      <p:cBhvr>
                                        <p:cTn id="49" dur="1" fill="hold">
                                          <p:stCondLst>
                                            <p:cond delay="0"/>
                                          </p:stCondLst>
                                        </p:cTn>
                                        <p:tgtEl>
                                          <p:spTgt spid="306"/>
                                        </p:tgtEl>
                                        <p:attrNameLst>
                                          <p:attrName>style.visibility</p:attrName>
                                        </p:attrNameLst>
                                      </p:cBhvr>
                                      <p:to>
                                        <p:strVal val="visible"/>
                                      </p:to>
                                    </p:set>
                                    <p:anim calcmode="lin" valueType="num">
                                      <p:cBhvr additive="repl">
                                        <p:cTn id="50" dur="500" fill="hold"/>
                                        <p:tgtEl>
                                          <p:spTgt spid="306"/>
                                        </p:tgtEl>
                                        <p:attrNameLst>
                                          <p:attrName>ppt_x</p:attrName>
                                        </p:attrNameLst>
                                      </p:cBhvr>
                                      <p:tavLst>
                                        <p:tav tm="0">
                                          <p:val>
                                            <p:strVal val="#ppt_x"/>
                                          </p:val>
                                        </p:tav>
                                        <p:tav tm="100000">
                                          <p:val>
                                            <p:strVal val="#ppt_x"/>
                                          </p:val>
                                        </p:tav>
                                      </p:tavLst>
                                    </p:anim>
                                    <p:anim calcmode="lin" valueType="num">
                                      <p:cBhvr additive="repl">
                                        <p:cTn id="51" dur="500" fill="hold"/>
                                        <p:tgtEl>
                                          <p:spTgt spid="30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 presetSubtype="4">
                                  <p:stCondLst>
                                    <p:cond delay="0"/>
                                  </p:stCondLst>
                                  <p:childTnLst>
                                    <p:set>
                                      <p:cBhvr>
                                        <p:cTn id="55" dur="1" fill="hold">
                                          <p:stCondLst>
                                            <p:cond delay="0"/>
                                          </p:stCondLst>
                                        </p:cTn>
                                        <p:tgtEl>
                                          <p:spTgt spid="307"/>
                                        </p:tgtEl>
                                        <p:attrNameLst>
                                          <p:attrName>style.visibility</p:attrName>
                                        </p:attrNameLst>
                                      </p:cBhvr>
                                      <p:to>
                                        <p:strVal val="visible"/>
                                      </p:to>
                                    </p:set>
                                    <p:anim calcmode="lin" valueType="num">
                                      <p:cBhvr additive="repl">
                                        <p:cTn id="56" dur="500" fill="hold"/>
                                        <p:tgtEl>
                                          <p:spTgt spid="307"/>
                                        </p:tgtEl>
                                        <p:attrNameLst>
                                          <p:attrName>ppt_x</p:attrName>
                                        </p:attrNameLst>
                                      </p:cBhvr>
                                      <p:tavLst>
                                        <p:tav tm="0">
                                          <p:val>
                                            <p:strVal val="#ppt_x"/>
                                          </p:val>
                                        </p:tav>
                                        <p:tav tm="100000">
                                          <p:val>
                                            <p:strVal val="#ppt_x"/>
                                          </p:val>
                                        </p:tav>
                                      </p:tavLst>
                                    </p:anim>
                                    <p:anim calcmode="lin" valueType="num">
                                      <p:cBhvr additive="repl">
                                        <p:cTn id="57"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26">
                                  <p:stCondLst>
                                    <p:cond delay="0"/>
                                  </p:stCondLst>
                                  <p:childTnLst>
                                    <p:set>
                                      <p:cBhvr>
                                        <p:cTn id="61" dur="1" fill="hold">
                                          <p:stCondLst>
                                            <p:cond delay="0"/>
                                          </p:stCondLst>
                                        </p:cTn>
                                        <p:tgtEl>
                                          <p:spTgt spid="314"/>
                                        </p:tgtEl>
                                        <p:attrNameLst>
                                          <p:attrName>style.visibility</p:attrName>
                                        </p:attrNameLst>
                                      </p:cBhvr>
                                      <p:to>
                                        <p:strVal val="visible"/>
                                      </p:to>
                                    </p:set>
                                    <p:animEffect filter="wipe(down)" transition="in">
                                      <p:cBhvr additive="repl">
                                        <p:cTn id="62" dur="580">
                                          <p:stCondLst>
                                            <p:cond delay="0"/>
                                          </p:stCondLst>
                                        </p:cTn>
                                        <p:tgtEl>
                                          <p:spTgt spid="314"/>
                                        </p:tgtEl>
                                      </p:cBhvr>
                                    </p:animEffect>
                                    <p:anim calcmode="lin" valueType="num">
                                      <p:cBhvr additive="repl">
                                        <p:cTn id="63" dur="1822">
                                          <p:stCondLst>
                                            <p:cond delay="0"/>
                                          </p:stCondLst>
                                        </p:cTn>
                                        <p:tgtEl>
                                          <p:spTgt spid="314"/>
                                        </p:tgtEl>
                                        <p:attrNameLst>
                                          <p:attrName>ppt_x</p:attrName>
                                        </p:attrNameLst>
                                      </p:cBhvr>
                                      <p:tavLst>
                                        <p:tav tm="0">
                                          <p:val>
                                            <p:strVal val="#ppt_x-0.25"/>
                                          </p:val>
                                        </p:tav>
                                        <p:tav tm="100000">
                                          <p:val>
                                            <p:strVal val="#ppt_x"/>
                                          </p:val>
                                        </p:tav>
                                      </p:tavLst>
                                    </p:anim>
                                    <p:anim calcmode="lin" valueType="num">
                                      <p:cBhvr additive="repl">
                                        <p:cTn id="64" dur="664">
                                          <p:stCondLst>
                                            <p:cond delay="0"/>
                                          </p:stCondLst>
                                        </p:cTn>
                                        <p:tgtEl>
                                          <p:spTgt spid="314"/>
                                        </p:tgtEl>
                                        <p:attrNameLst>
                                          <p:attrName>ppt_y</p:attrName>
                                        </p:attrNameLst>
                                      </p:cBhvr>
                                      <p:tavLst>
                                        <p:tav tm="0">
                                          <p:val>
                                            <p:fltVal val="0.5"/>
                                          </p:val>
                                        </p:tav>
                                        <p:tav tm="100000">
                                          <p:val>
                                            <p:fltVal val="1"/>
                                          </p:val>
                                        </p:tav>
                                      </p:tavLst>
                                    </p:anim>
                                    <p:anim calcmode="lin" valueType="num">
                                      <p:cBhvr additive="repl">
                                        <p:cTn id="65" dur="664">
                                          <p:stCondLst>
                                            <p:cond delay="664"/>
                                          </p:stCondLst>
                                        </p:cTn>
                                        <p:tgtEl>
                                          <p:spTgt spid="314"/>
                                        </p:tgtEl>
                                        <p:attrNameLst>
                                          <p:attrName>ppt_y</p:attrName>
                                        </p:attrNameLst>
                                      </p:cBhvr>
                                      <p:tavLst>
                                        <p:tav tm="0">
                                          <p:val>
                                            <p:fltVal val="0"/>
                                          </p:val>
                                        </p:tav>
                                        <p:tav tm="100000">
                                          <p:val>
                                            <p:fltVal val="1"/>
                                          </p:val>
                                        </p:tav>
                                      </p:tavLst>
                                    </p:anim>
                                    <p:anim calcmode="lin" valueType="num">
                                      <p:cBhvr additive="repl">
                                        <p:cTn id="66" dur="332">
                                          <p:stCondLst>
                                            <p:cond delay="1324"/>
                                          </p:stCondLst>
                                        </p:cTn>
                                        <p:tgtEl>
                                          <p:spTgt spid="314"/>
                                        </p:tgtEl>
                                        <p:attrNameLst>
                                          <p:attrName>ppt_y</p:attrName>
                                        </p:attrNameLst>
                                      </p:cBhvr>
                                      <p:tavLst>
                                        <p:tav tm="0">
                                          <p:val>
                                            <p:fltVal val="0"/>
                                          </p:val>
                                        </p:tav>
                                        <p:tav tm="100000">
                                          <p:val>
                                            <p:fltVal val="1"/>
                                          </p:val>
                                        </p:tav>
                                      </p:tavLst>
                                    </p:anim>
                                    <p:anim calcmode="lin" valueType="num">
                                      <p:cBhvr additive="repl">
                                        <p:cTn id="67" dur="164">
                                          <p:stCondLst>
                                            <p:cond delay="1656"/>
                                          </p:stCondLst>
                                        </p:cTn>
                                        <p:tgtEl>
                                          <p:spTgt spid="314"/>
                                        </p:tgtEl>
                                        <p:attrNameLst>
                                          <p:attrName>ppt_y</p:attrName>
                                        </p:attrNameLst>
                                      </p:cBhvr>
                                      <p:tavLst>
                                        <p:tav tm="0">
                                          <p:val>
                                            <p:fltVal val="0"/>
                                          </p:val>
                                        </p:tav>
                                        <p:tav tm="100000">
                                          <p:val>
                                            <p:fltVal val="1"/>
                                          </p:val>
                                        </p:tav>
                                      </p:tavLst>
                                    </p:anim>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31">
                                  <p:stCondLst>
                                    <p:cond delay="0"/>
                                  </p:stCondLst>
                                  <p:childTnLst>
                                    <p:set>
                                      <p:cBhvr>
                                        <p:cTn id="71" dur="1" fill="hold">
                                          <p:stCondLst>
                                            <p:cond delay="0"/>
                                          </p:stCondLst>
                                        </p:cTn>
                                        <p:tgtEl>
                                          <p:spTgt spid="310"/>
                                        </p:tgtEl>
                                        <p:attrNameLst>
                                          <p:attrName>style.visibility</p:attrName>
                                        </p:attrNameLst>
                                      </p:cBhvr>
                                      <p:to>
                                        <p:strVal val="visible"/>
                                      </p:to>
                                    </p:set>
                                    <p:anim calcmode="lin" valueType="num">
                                      <p:cBhvr additive="repl">
                                        <p:cTn id="72" dur="1000" fill="hold"/>
                                        <p:tgtEl>
                                          <p:spTgt spid="310"/>
                                        </p:tgtEl>
                                        <p:attrNameLst>
                                          <p:attrName>ppt_w</p:attrName>
                                        </p:attrNameLst>
                                      </p:cBhvr>
                                      <p:tavLst>
                                        <p:tav tm="0">
                                          <p:val>
                                            <p:fltVal val="0"/>
                                          </p:val>
                                        </p:tav>
                                        <p:tav tm="100000">
                                          <p:val>
                                            <p:strVal val="#ppt_w"/>
                                          </p:val>
                                        </p:tav>
                                      </p:tavLst>
                                    </p:anim>
                                    <p:anim calcmode="lin" valueType="num">
                                      <p:cBhvr additive="repl">
                                        <p:cTn id="73" dur="1000" fill="hold"/>
                                        <p:tgtEl>
                                          <p:spTgt spid="310"/>
                                        </p:tgtEl>
                                        <p:attrNameLst>
                                          <p:attrName>ppt_h</p:attrName>
                                        </p:attrNameLst>
                                      </p:cBhvr>
                                      <p:tavLst>
                                        <p:tav tm="0">
                                          <p:val>
                                            <p:fltVal val="0"/>
                                          </p:val>
                                        </p:tav>
                                        <p:tav tm="100000">
                                          <p:val>
                                            <p:strVal val="#ppt_h"/>
                                          </p:val>
                                        </p:tav>
                                      </p:tavLst>
                                    </p:anim>
                                    <p:anim calcmode="lin" valueType="num">
                                      <p:cBhvr additive="repl">
                                        <p:cTn id="74" dur="1000" fill="hold"/>
                                        <p:tgtEl>
                                          <p:spTgt spid="310"/>
                                        </p:tgtEl>
                                        <p:attrNameLst>
                                          <p:attrName>r</p:attrName>
                                        </p:attrNameLst>
                                      </p:cBhvr>
                                      <p:tavLst>
                                        <p:tav tm="0">
                                          <p:val>
                                            <p:strVal val="90"/>
                                          </p:val>
                                        </p:tav>
                                        <p:tav tm="100000">
                                          <p:val>
                                            <p:strVal val="0"/>
                                          </p:val>
                                        </p:tav>
                                      </p:tavLst>
                                    </p:anim>
                                    <p:animEffect filter="fade" transition="in">
                                      <p:cBhvr additive="repl">
                                        <p:cTn id="75" dur="1000"/>
                                        <p:tgtEl>
                                          <p:spTgt spid="310"/>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31">
                                  <p:stCondLst>
                                    <p:cond delay="0"/>
                                  </p:stCondLst>
                                  <p:childTnLst>
                                    <p:set>
                                      <p:cBhvr>
                                        <p:cTn id="79" dur="1" fill="hold">
                                          <p:stCondLst>
                                            <p:cond delay="0"/>
                                          </p:stCondLst>
                                        </p:cTn>
                                        <p:tgtEl>
                                          <p:spTgt spid="309"/>
                                        </p:tgtEl>
                                        <p:attrNameLst>
                                          <p:attrName>style.visibility</p:attrName>
                                        </p:attrNameLst>
                                      </p:cBhvr>
                                      <p:to>
                                        <p:strVal val="visible"/>
                                      </p:to>
                                    </p:set>
                                    <p:anim calcmode="lin" valueType="num">
                                      <p:cBhvr additive="repl">
                                        <p:cTn id="80" dur="1000" fill="hold"/>
                                        <p:tgtEl>
                                          <p:spTgt spid="309"/>
                                        </p:tgtEl>
                                        <p:attrNameLst>
                                          <p:attrName>ppt_w</p:attrName>
                                        </p:attrNameLst>
                                      </p:cBhvr>
                                      <p:tavLst>
                                        <p:tav tm="0">
                                          <p:val>
                                            <p:fltVal val="0"/>
                                          </p:val>
                                        </p:tav>
                                        <p:tav tm="100000">
                                          <p:val>
                                            <p:strVal val="#ppt_w"/>
                                          </p:val>
                                        </p:tav>
                                      </p:tavLst>
                                    </p:anim>
                                    <p:anim calcmode="lin" valueType="num">
                                      <p:cBhvr additive="repl">
                                        <p:cTn id="81" dur="1000" fill="hold"/>
                                        <p:tgtEl>
                                          <p:spTgt spid="309"/>
                                        </p:tgtEl>
                                        <p:attrNameLst>
                                          <p:attrName>ppt_h</p:attrName>
                                        </p:attrNameLst>
                                      </p:cBhvr>
                                      <p:tavLst>
                                        <p:tav tm="0">
                                          <p:val>
                                            <p:fltVal val="0"/>
                                          </p:val>
                                        </p:tav>
                                        <p:tav tm="100000">
                                          <p:val>
                                            <p:strVal val="#ppt_h"/>
                                          </p:val>
                                        </p:tav>
                                      </p:tavLst>
                                    </p:anim>
                                    <p:anim calcmode="lin" valueType="num">
                                      <p:cBhvr additive="repl">
                                        <p:cTn id="82" dur="1000" fill="hold"/>
                                        <p:tgtEl>
                                          <p:spTgt spid="309"/>
                                        </p:tgtEl>
                                        <p:attrNameLst>
                                          <p:attrName>r</p:attrName>
                                        </p:attrNameLst>
                                      </p:cBhvr>
                                      <p:tavLst>
                                        <p:tav tm="0">
                                          <p:val>
                                            <p:strVal val="90"/>
                                          </p:val>
                                        </p:tav>
                                        <p:tav tm="100000">
                                          <p:val>
                                            <p:strVal val="0"/>
                                          </p:val>
                                        </p:tav>
                                      </p:tavLst>
                                    </p:anim>
                                    <p:animEffect filter="fade" transition="in">
                                      <p:cBhvr additive="repl">
                                        <p:cTn id="83" dur="1000"/>
                                        <p:tgtEl>
                                          <p:spTgt spid="309"/>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31">
                                  <p:stCondLst>
                                    <p:cond delay="0"/>
                                  </p:stCondLst>
                                  <p:childTnLst>
                                    <p:set>
                                      <p:cBhvr>
                                        <p:cTn id="87" dur="1" fill="hold">
                                          <p:stCondLst>
                                            <p:cond delay="0"/>
                                          </p:stCondLst>
                                        </p:cTn>
                                        <p:tgtEl>
                                          <p:spTgt spid="311"/>
                                        </p:tgtEl>
                                        <p:attrNameLst>
                                          <p:attrName>style.visibility</p:attrName>
                                        </p:attrNameLst>
                                      </p:cBhvr>
                                      <p:to>
                                        <p:strVal val="visible"/>
                                      </p:to>
                                    </p:set>
                                    <p:anim calcmode="lin" valueType="num">
                                      <p:cBhvr additive="repl">
                                        <p:cTn id="88" dur="1000" fill="hold"/>
                                        <p:tgtEl>
                                          <p:spTgt spid="311"/>
                                        </p:tgtEl>
                                        <p:attrNameLst>
                                          <p:attrName>ppt_w</p:attrName>
                                        </p:attrNameLst>
                                      </p:cBhvr>
                                      <p:tavLst>
                                        <p:tav tm="0">
                                          <p:val>
                                            <p:fltVal val="0"/>
                                          </p:val>
                                        </p:tav>
                                        <p:tav tm="100000">
                                          <p:val>
                                            <p:strVal val="#ppt_w"/>
                                          </p:val>
                                        </p:tav>
                                      </p:tavLst>
                                    </p:anim>
                                    <p:anim calcmode="lin" valueType="num">
                                      <p:cBhvr additive="repl">
                                        <p:cTn id="89" dur="1000" fill="hold"/>
                                        <p:tgtEl>
                                          <p:spTgt spid="311"/>
                                        </p:tgtEl>
                                        <p:attrNameLst>
                                          <p:attrName>ppt_h</p:attrName>
                                        </p:attrNameLst>
                                      </p:cBhvr>
                                      <p:tavLst>
                                        <p:tav tm="0">
                                          <p:val>
                                            <p:fltVal val="0"/>
                                          </p:val>
                                        </p:tav>
                                        <p:tav tm="100000">
                                          <p:val>
                                            <p:strVal val="#ppt_h"/>
                                          </p:val>
                                        </p:tav>
                                      </p:tavLst>
                                    </p:anim>
                                    <p:anim calcmode="lin" valueType="num">
                                      <p:cBhvr additive="repl">
                                        <p:cTn id="90" dur="1000" fill="hold"/>
                                        <p:tgtEl>
                                          <p:spTgt spid="311"/>
                                        </p:tgtEl>
                                        <p:attrNameLst>
                                          <p:attrName>r</p:attrName>
                                        </p:attrNameLst>
                                      </p:cBhvr>
                                      <p:tavLst>
                                        <p:tav tm="0">
                                          <p:val>
                                            <p:strVal val="90"/>
                                          </p:val>
                                        </p:tav>
                                        <p:tav tm="100000">
                                          <p:val>
                                            <p:strVal val="0"/>
                                          </p:val>
                                        </p:tav>
                                      </p:tavLst>
                                    </p:anim>
                                    <p:animEffect filter="fade" transition="in">
                                      <p:cBhvr additive="repl">
                                        <p:cTn id="91" dur="1000"/>
                                        <p:tgtEl>
                                          <p:spTgt spid="311"/>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26">
                                  <p:stCondLst>
                                    <p:cond delay="0"/>
                                  </p:stCondLst>
                                  <p:childTnLst>
                                    <p:set>
                                      <p:cBhvr>
                                        <p:cTn id="95" dur="1" fill="hold">
                                          <p:stCondLst>
                                            <p:cond delay="0"/>
                                          </p:stCondLst>
                                        </p:cTn>
                                        <p:tgtEl>
                                          <p:spTgt spid="315"/>
                                        </p:tgtEl>
                                        <p:attrNameLst>
                                          <p:attrName>style.visibility</p:attrName>
                                        </p:attrNameLst>
                                      </p:cBhvr>
                                      <p:to>
                                        <p:strVal val="visible"/>
                                      </p:to>
                                    </p:set>
                                    <p:animEffect filter="wipe(down)" transition="in">
                                      <p:cBhvr additive="repl">
                                        <p:cTn id="96" dur="580">
                                          <p:stCondLst>
                                            <p:cond delay="0"/>
                                          </p:stCondLst>
                                        </p:cTn>
                                        <p:tgtEl>
                                          <p:spTgt spid="315"/>
                                        </p:tgtEl>
                                      </p:cBhvr>
                                    </p:animEffect>
                                    <p:anim calcmode="lin" valueType="num">
                                      <p:cBhvr additive="repl">
                                        <p:cTn id="97" dur="1822">
                                          <p:stCondLst>
                                            <p:cond delay="0"/>
                                          </p:stCondLst>
                                        </p:cTn>
                                        <p:tgtEl>
                                          <p:spTgt spid="315"/>
                                        </p:tgtEl>
                                        <p:attrNameLst>
                                          <p:attrName>ppt_x</p:attrName>
                                        </p:attrNameLst>
                                      </p:cBhvr>
                                      <p:tavLst>
                                        <p:tav tm="0">
                                          <p:val>
                                            <p:strVal val="#ppt_x-0.25"/>
                                          </p:val>
                                        </p:tav>
                                        <p:tav tm="100000">
                                          <p:val>
                                            <p:strVal val="#ppt_x"/>
                                          </p:val>
                                        </p:tav>
                                      </p:tavLst>
                                    </p:anim>
                                    <p:anim calcmode="lin" valueType="num">
                                      <p:cBhvr additive="repl">
                                        <p:cTn id="98" dur="664">
                                          <p:stCondLst>
                                            <p:cond delay="0"/>
                                          </p:stCondLst>
                                        </p:cTn>
                                        <p:tgtEl>
                                          <p:spTgt spid="315"/>
                                        </p:tgtEl>
                                        <p:attrNameLst>
                                          <p:attrName>ppt_y</p:attrName>
                                        </p:attrNameLst>
                                      </p:cBhvr>
                                      <p:tavLst>
                                        <p:tav tm="0">
                                          <p:val>
                                            <p:fltVal val="0.5"/>
                                          </p:val>
                                        </p:tav>
                                        <p:tav tm="100000">
                                          <p:val>
                                            <p:fltVal val="1"/>
                                          </p:val>
                                        </p:tav>
                                      </p:tavLst>
                                    </p:anim>
                                    <p:anim calcmode="lin" valueType="num">
                                      <p:cBhvr additive="repl">
                                        <p:cTn id="99" dur="664">
                                          <p:stCondLst>
                                            <p:cond delay="664"/>
                                          </p:stCondLst>
                                        </p:cTn>
                                        <p:tgtEl>
                                          <p:spTgt spid="315"/>
                                        </p:tgtEl>
                                        <p:attrNameLst>
                                          <p:attrName>ppt_y</p:attrName>
                                        </p:attrNameLst>
                                      </p:cBhvr>
                                      <p:tavLst>
                                        <p:tav tm="0">
                                          <p:val>
                                            <p:fltVal val="0"/>
                                          </p:val>
                                        </p:tav>
                                        <p:tav tm="100000">
                                          <p:val>
                                            <p:fltVal val="1"/>
                                          </p:val>
                                        </p:tav>
                                      </p:tavLst>
                                    </p:anim>
                                    <p:anim calcmode="lin" valueType="num">
                                      <p:cBhvr additive="repl">
                                        <p:cTn id="100" dur="332">
                                          <p:stCondLst>
                                            <p:cond delay="1324"/>
                                          </p:stCondLst>
                                        </p:cTn>
                                        <p:tgtEl>
                                          <p:spTgt spid="315"/>
                                        </p:tgtEl>
                                        <p:attrNameLst>
                                          <p:attrName>ppt_y</p:attrName>
                                        </p:attrNameLst>
                                      </p:cBhvr>
                                      <p:tavLst>
                                        <p:tav tm="0">
                                          <p:val>
                                            <p:fltVal val="0"/>
                                          </p:val>
                                        </p:tav>
                                        <p:tav tm="100000">
                                          <p:val>
                                            <p:fltVal val="1"/>
                                          </p:val>
                                        </p:tav>
                                      </p:tavLst>
                                    </p:anim>
                                    <p:anim calcmode="lin" valueType="num">
                                      <p:cBhvr additive="repl">
                                        <p:cTn id="101" dur="164">
                                          <p:stCondLst>
                                            <p:cond delay="1656"/>
                                          </p:stCondLst>
                                        </p:cTn>
                                        <p:tgtEl>
                                          <p:spTgt spid="315"/>
                                        </p:tgtEl>
                                        <p:attrNameLst>
                                          <p:attrName>ppt_y</p:attrName>
                                        </p:attrNameLst>
                                      </p:cBhvr>
                                      <p:tavLst>
                                        <p:tav tm="0">
                                          <p:val>
                                            <p:fltVal val="0"/>
                                          </p:val>
                                        </p:tav>
                                        <p:tav tm="100000">
                                          <p:val>
                                            <p:fltVal val="1"/>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45">
                                  <p:stCondLst>
                                    <p:cond delay="0"/>
                                  </p:stCondLst>
                                  <p:childTnLst>
                                    <p:set>
                                      <p:cBhvr>
                                        <p:cTn id="105" dur="1" fill="hold">
                                          <p:stCondLst>
                                            <p:cond delay="0"/>
                                          </p:stCondLst>
                                        </p:cTn>
                                        <p:tgtEl>
                                          <p:spTgt spid="312"/>
                                        </p:tgtEl>
                                        <p:attrNameLst>
                                          <p:attrName>style.visibility</p:attrName>
                                        </p:attrNameLst>
                                      </p:cBhvr>
                                      <p:to>
                                        <p:strVal val="visible"/>
                                      </p:to>
                                    </p:set>
                                    <p:animEffect filter="fade" transition="in">
                                      <p:cBhvr additive="repl">
                                        <p:cTn id="106" dur="2000"/>
                                        <p:tgtEl>
                                          <p:spTgt spid="312"/>
                                        </p:tgtEl>
                                      </p:cBhvr>
                                    </p:animEffect>
                                    <p:anim calcmode="lin" valueType="num">
                                      <p:cBhvr additive="repl">
                                        <p:cTn id="107" dur="2000" fill="hold"/>
                                        <p:tgtEl>
                                          <p:spTgt spid="312"/>
                                        </p:tgtEl>
                                        <p:attrNameLst>
                                          <p:attrName>ppt_w</p:attrName>
                                        </p:attrNameLst>
                                      </p:cBhvr>
                                      <p:tavLst>
                                        <p:tav tm="0">
                                          <p:val>
                                            <p:fltVal val="0"/>
                                          </p:val>
                                        </p:tav>
                                        <p:tav tm="100000">
                                          <p:val>
                                            <p:fltVal val="1"/>
                                          </p:val>
                                        </p:tav>
                                      </p:tavLst>
                                    </p:anim>
                                    <p:anim calcmode="lin" valueType="num">
                                      <p:cBhvr additive="repl">
                                        <p:cTn id="108" dur="2000" fill="hold"/>
                                        <p:tgtEl>
                                          <p:spTgt spid="312"/>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5">
                                  <p:stCondLst>
                                    <p:cond delay="0"/>
                                  </p:stCondLst>
                                  <p:childTnLst>
                                    <p:set>
                                      <p:cBhvr>
                                        <p:cTn id="112" dur="1" fill="hold">
                                          <p:stCondLst>
                                            <p:cond delay="0"/>
                                          </p:stCondLst>
                                        </p:cTn>
                                        <p:tgtEl>
                                          <p:spTgt spid="313"/>
                                        </p:tgtEl>
                                        <p:attrNameLst>
                                          <p:attrName>style.visibility</p:attrName>
                                        </p:attrNameLst>
                                      </p:cBhvr>
                                      <p:to>
                                        <p:strVal val="visible"/>
                                      </p:to>
                                    </p:set>
                                    <p:animEffect filter="fade" transition="in">
                                      <p:cBhvr additive="repl">
                                        <p:cTn id="113" dur="2000"/>
                                        <p:tgtEl>
                                          <p:spTgt spid="313"/>
                                        </p:tgtEl>
                                      </p:cBhvr>
                                    </p:animEffect>
                                    <p:anim calcmode="lin" valueType="num">
                                      <p:cBhvr additive="repl">
                                        <p:cTn id="114" dur="2000" fill="hold"/>
                                        <p:tgtEl>
                                          <p:spTgt spid="313"/>
                                        </p:tgtEl>
                                        <p:attrNameLst>
                                          <p:attrName>ppt_w</p:attrName>
                                        </p:attrNameLst>
                                      </p:cBhvr>
                                      <p:tavLst>
                                        <p:tav tm="0">
                                          <p:val>
                                            <p:fltVal val="0"/>
                                          </p:val>
                                        </p:tav>
                                        <p:tav tm="100000">
                                          <p:val>
                                            <p:fltVal val="1"/>
                                          </p:val>
                                        </p:tav>
                                      </p:tavLst>
                                    </p:anim>
                                    <p:anim calcmode="lin" valueType="num">
                                      <p:cBhvr additive="repl">
                                        <p:cTn id="115" dur="2000" fill="hold"/>
                                        <p:tgtEl>
                                          <p:spTgt spid="313"/>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42">
                                  <p:stCondLst>
                                    <p:cond delay="0"/>
                                  </p:stCondLst>
                                  <p:childTnLst>
                                    <p:set>
                                      <p:cBhvr>
                                        <p:cTn id="119" dur="1" fill="hold">
                                          <p:stCondLst>
                                            <p:cond delay="0"/>
                                          </p:stCondLst>
                                        </p:cTn>
                                        <p:tgtEl>
                                          <p:spTgt spid="317"/>
                                        </p:tgtEl>
                                        <p:attrNameLst>
                                          <p:attrName>style.visibility</p:attrName>
                                        </p:attrNameLst>
                                      </p:cBhvr>
                                      <p:to>
                                        <p:strVal val="visible"/>
                                      </p:to>
                                    </p:set>
                                    <p:animEffect filter="fade" transition="in">
                                      <p:cBhvr additive="repl">
                                        <p:cTn id="120" dur="1000"/>
                                        <p:tgtEl>
                                          <p:spTgt spid="317"/>
                                        </p:tgtEl>
                                      </p:cBhvr>
                                    </p:animEffect>
                                    <p:anim calcmode="lin" valueType="num">
                                      <p:cBhvr additive="repl">
                                        <p:cTn id="121" dur="1000" fill="hold"/>
                                        <p:tgtEl>
                                          <p:spTgt spid="317"/>
                                        </p:tgtEl>
                                        <p:attrNameLst>
                                          <p:attrName>ppt_x</p:attrName>
                                        </p:attrNameLst>
                                      </p:cBhvr>
                                      <p:tavLst>
                                        <p:tav tm="0">
                                          <p:val>
                                            <p:strVal val="#ppt_x"/>
                                          </p:val>
                                        </p:tav>
                                        <p:tav tm="100000">
                                          <p:val>
                                            <p:strVal val="#ppt_x"/>
                                          </p:val>
                                        </p:tav>
                                      </p:tavLst>
                                    </p:anim>
                                    <p:anim calcmode="lin" valueType="num">
                                      <p:cBhvr additive="repl">
                                        <p:cTn id="122" dur="1000" fill="hold"/>
                                        <p:tgtEl>
                                          <p:spTgt spid="317"/>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42">
                                  <p:stCondLst>
                                    <p:cond delay="0"/>
                                  </p:stCondLst>
                                  <p:childTnLst>
                                    <p:set>
                                      <p:cBhvr>
                                        <p:cTn id="126" dur="1" fill="hold">
                                          <p:stCondLst>
                                            <p:cond delay="0"/>
                                          </p:stCondLst>
                                        </p:cTn>
                                        <p:tgtEl>
                                          <p:spTgt spid="316"/>
                                        </p:tgtEl>
                                        <p:attrNameLst>
                                          <p:attrName>style.visibility</p:attrName>
                                        </p:attrNameLst>
                                      </p:cBhvr>
                                      <p:to>
                                        <p:strVal val="visible"/>
                                      </p:to>
                                    </p:set>
                                    <p:animEffect filter="fade" transition="in">
                                      <p:cBhvr additive="repl">
                                        <p:cTn id="127" dur="1000"/>
                                        <p:tgtEl>
                                          <p:spTgt spid="316"/>
                                        </p:tgtEl>
                                      </p:cBhvr>
                                    </p:animEffect>
                                    <p:anim calcmode="lin" valueType="num">
                                      <p:cBhvr additive="repl">
                                        <p:cTn id="128" dur="1000" fill="hold"/>
                                        <p:tgtEl>
                                          <p:spTgt spid="316"/>
                                        </p:tgtEl>
                                        <p:attrNameLst>
                                          <p:attrName>ppt_x</p:attrName>
                                        </p:attrNameLst>
                                      </p:cBhvr>
                                      <p:tavLst>
                                        <p:tav tm="0">
                                          <p:val>
                                            <p:strVal val="#ppt_x"/>
                                          </p:val>
                                        </p:tav>
                                        <p:tav tm="100000">
                                          <p:val>
                                            <p:strVal val="#ppt_x"/>
                                          </p:val>
                                        </p:tav>
                                      </p:tavLst>
                                    </p:anim>
                                    <p:anim calcmode="lin" valueType="num">
                                      <p:cBhvr additive="repl">
                                        <p:cTn id="129" dur="1000" fill="hold"/>
                                        <p:tgtEl>
                                          <p:spTgt spid="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642960" y="428760"/>
            <a:ext cx="7985160" cy="64260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ff0000"/>
                </a:solidFill>
                <a:latin typeface="Comic Sans MS"/>
              </a:rPr>
              <a:t>Forward Reference</a:t>
            </a:r>
            <a:endParaRPr b="0" lang="en-US" sz="4400" spc="-1" strike="noStrike">
              <a:solidFill>
                <a:srgbClr val="000000"/>
              </a:solidFill>
              <a:latin typeface="Calibri"/>
            </a:endParaRPr>
          </a:p>
        </p:txBody>
      </p:sp>
      <p:sp>
        <p:nvSpPr>
          <p:cNvPr id="319" name="TextShape 2"/>
          <p:cNvSpPr txBox="1"/>
          <p:nvPr/>
        </p:nvSpPr>
        <p:spPr>
          <a:xfrm>
            <a:off x="571320" y="1357200"/>
            <a:ext cx="8056800" cy="469548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It is a reference to the entity which precedes its definition in the program. Using a variable before a value is assigned to it is called a forward reference.</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Forward referenced variables have the scope of the location where they are first referenced. They cannot be read before a value has been assigned to them, but they can be used for further forward reference.</a:t>
            </a:r>
            <a:endParaRPr b="0" lang="en-US" sz="24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642960" y="624240"/>
            <a:ext cx="7985160" cy="77940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400" spc="-1" strike="noStrike">
                <a:solidFill>
                  <a:srgbClr val="4f81bd"/>
                </a:solidFill>
                <a:latin typeface="Comic Sans MS"/>
              </a:rPr>
              <a:t>Language Processor Pass</a:t>
            </a:r>
            <a:endParaRPr b="0" lang="en-US" sz="4400" spc="-1" strike="noStrike">
              <a:solidFill>
                <a:srgbClr val="000000"/>
              </a:solidFill>
              <a:latin typeface="Calibri"/>
            </a:endParaRPr>
          </a:p>
        </p:txBody>
      </p:sp>
      <p:sp>
        <p:nvSpPr>
          <p:cNvPr id="321" name="TextShape 2"/>
          <p:cNvSpPr txBox="1"/>
          <p:nvPr/>
        </p:nvSpPr>
        <p:spPr>
          <a:xfrm>
            <a:off x="571320" y="1931760"/>
            <a:ext cx="8056800" cy="397908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gn="just">
              <a:lnSpc>
                <a:spcPct val="100000"/>
              </a:lnSpc>
              <a:spcBef>
                <a:spcPts val="479"/>
              </a:spcBef>
              <a:buClr>
                <a:srgbClr val="0070c0"/>
              </a:buClr>
              <a:buFont typeface="Arial"/>
              <a:buChar char="•"/>
            </a:pPr>
            <a:r>
              <a:rPr b="0" lang="en-US" sz="2400" spc="-1" strike="noStrike">
                <a:solidFill>
                  <a:srgbClr val="0070c0"/>
                </a:solidFill>
                <a:latin typeface="Comic Sans MS"/>
              </a:rPr>
              <a:t>Pass I </a:t>
            </a:r>
            <a:r>
              <a:rPr b="0" lang="en-US" sz="2400" spc="-1" strike="noStrike">
                <a:solidFill>
                  <a:srgbClr val="0070c0"/>
                </a:solidFill>
                <a:latin typeface="Comic Sans MS"/>
              </a:rPr>
              <a:t>	</a:t>
            </a:r>
            <a:r>
              <a:rPr b="0" lang="en-US" sz="2400" spc="-1" strike="noStrike">
                <a:solidFill>
                  <a:srgbClr val="0070c0"/>
                </a:solidFill>
                <a:latin typeface="Comic Sans MS"/>
              </a:rPr>
              <a:t> </a:t>
            </a:r>
            <a:r>
              <a:rPr b="0" lang="en-US" sz="2400" spc="-1" strike="noStrike">
                <a:solidFill>
                  <a:srgbClr val="0d0d0d"/>
                </a:solidFill>
                <a:latin typeface="Comic Sans MS"/>
              </a:rPr>
              <a:t>: performs analysis of Sorce Program and notes</a:t>
            </a:r>
            <a:r>
              <a:rPr b="0" lang="en-US" sz="2400" spc="-1" strike="noStrike">
                <a:solidFill>
                  <a:srgbClr val="0d0d0d"/>
                </a:solidFill>
                <a:latin typeface="Comic Sans MS"/>
              </a:rPr>
              <a:t>	</a:t>
            </a:r>
            <a:r>
              <a:rPr b="0" lang="en-US" sz="2400" spc="-1" strike="noStrike">
                <a:solidFill>
                  <a:srgbClr val="0d0d0d"/>
                </a:solidFill>
                <a:latin typeface="Comic Sans MS"/>
              </a:rPr>
              <a:t>	</a:t>
            </a:r>
            <a:r>
              <a:rPr b="0" lang="en-US" sz="2400" spc="-1" strike="noStrike">
                <a:solidFill>
                  <a:srgbClr val="0d0d0d"/>
                </a:solidFill>
                <a:latin typeface="Comic Sans MS"/>
              </a:rPr>
              <a:t>	</a:t>
            </a:r>
            <a:r>
              <a:rPr b="0" lang="en-US" sz="2400" spc="-1" strike="noStrike">
                <a:solidFill>
                  <a:srgbClr val="0d0d0d"/>
                </a:solidFill>
                <a:latin typeface="Comic Sans MS"/>
              </a:rPr>
              <a:t>   </a:t>
            </a:r>
            <a:r>
              <a:rPr b="0" lang="en-US" sz="2400" spc="-1" strike="noStrike">
                <a:solidFill>
                  <a:srgbClr val="0d0d0d"/>
                </a:solidFill>
                <a:latin typeface="Comic Sans MS"/>
              </a:rPr>
              <a:t>	</a:t>
            </a:r>
            <a:r>
              <a:rPr b="0" lang="en-US" sz="2400" spc="-1" strike="noStrike">
                <a:solidFill>
                  <a:srgbClr val="0d0d0d"/>
                </a:solidFill>
                <a:latin typeface="Comic Sans MS"/>
              </a:rPr>
              <a:t>	</a:t>
            </a:r>
            <a:r>
              <a:rPr b="0" lang="en-US" sz="2400" spc="-1" strike="noStrike">
                <a:solidFill>
                  <a:srgbClr val="0d0d0d"/>
                </a:solidFill>
                <a:latin typeface="Comic Sans MS"/>
              </a:rPr>
              <a:t>   relevant information.</a:t>
            </a:r>
            <a:endParaRPr b="0" lang="en-US" sz="2400" spc="-1" strike="noStrike">
              <a:solidFill>
                <a:srgbClr val="000000"/>
              </a:solidFill>
              <a:latin typeface="Calibri"/>
            </a:endParaRPr>
          </a:p>
          <a:p>
            <a:pPr marL="343080" indent="-342720" algn="just">
              <a:lnSpc>
                <a:spcPct val="100000"/>
              </a:lnSpc>
              <a:spcBef>
                <a:spcPts val="479"/>
              </a:spcBef>
              <a:buClr>
                <a:srgbClr val="0070c0"/>
              </a:buClr>
              <a:buFont typeface="Arial"/>
              <a:buChar char="•"/>
            </a:pPr>
            <a:r>
              <a:rPr b="0" lang="en-US" sz="2400" spc="-1" strike="noStrike">
                <a:solidFill>
                  <a:srgbClr val="0070c0"/>
                </a:solidFill>
                <a:latin typeface="Comic Sans MS"/>
              </a:rPr>
              <a:t>Pass II </a:t>
            </a:r>
            <a:r>
              <a:rPr b="0" lang="en-US" sz="2400" spc="-1" strike="noStrike">
                <a:solidFill>
                  <a:srgbClr val="0d0d0d"/>
                </a:solidFill>
                <a:latin typeface="Comic Sans MS"/>
              </a:rPr>
              <a:t>: performs synthesis of target program.</a:t>
            </a:r>
            <a:endParaRPr b="0" lang="en-US" sz="2400" spc="-1" strike="noStrike">
              <a:solidFill>
                <a:srgbClr val="000000"/>
              </a:solidFill>
              <a:latin typeface="Calibri"/>
            </a:endParaRPr>
          </a:p>
          <a:p>
            <a:pPr marL="343080" indent="-342720" algn="just">
              <a:lnSpc>
                <a:spcPct val="100000"/>
              </a:lnSpc>
              <a:spcBef>
                <a:spcPts val="479"/>
              </a:spcBef>
            </a:pPr>
            <a:endParaRPr b="0" lang="en-US" sz="2400" spc="-1" strike="noStrike">
              <a:solidFill>
                <a:srgbClr val="000000"/>
              </a:solidFill>
              <a:latin typeface="Calibri"/>
            </a:endParaRPr>
          </a:p>
          <a:p>
            <a:pPr marL="343080" indent="-342720" algn="just">
              <a:lnSpc>
                <a:spcPct val="100000"/>
              </a:lnSpc>
              <a:spcBef>
                <a:spcPts val="479"/>
              </a:spcBef>
            </a:pPr>
            <a:r>
              <a:rPr b="0" lang="en-US" sz="2400" spc="-1" strike="noStrike">
                <a:solidFill>
                  <a:srgbClr val="0d0d0d"/>
                </a:solidFill>
                <a:latin typeface="Comic Sans MS"/>
              </a:rPr>
              <a:t>	</a:t>
            </a:r>
            <a:r>
              <a:rPr b="0" lang="en-US" sz="2400" spc="-1" strike="noStrike">
                <a:solidFill>
                  <a:srgbClr val="0d0d0d"/>
                </a:solidFill>
                <a:latin typeface="Comic Sans MS"/>
              </a:rPr>
              <a:t>Pass I analysis Source Program and generates IR which is given as input to Pass II to generate target code.</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p:txBody>
      </p:sp>
    </p:spTree>
  </p:cSld>
  <mc:AlternateContent>
    <mc:Choice Requires="p14">
      <p:transition spd="slow">
        <p14:vortex/>
      </p:transition>
    </mc:Choice>
    <mc:Fallback>
      <p:transition spd="slow">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42960" y="357120"/>
            <a:ext cx="7985160" cy="71388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400" spc="-1" strike="noStrike">
                <a:solidFill>
                  <a:srgbClr val="e46c0a"/>
                </a:solidFill>
                <a:latin typeface="Calibri"/>
              </a:rPr>
              <a:t>Intermediate Representation (IR)</a:t>
            </a:r>
            <a:endParaRPr b="0" lang="en-US" sz="4400" spc="-1" strike="noStrike">
              <a:solidFill>
                <a:srgbClr val="000000"/>
              </a:solidFill>
              <a:latin typeface="Calibri"/>
            </a:endParaRPr>
          </a:p>
        </p:txBody>
      </p:sp>
      <p:sp>
        <p:nvSpPr>
          <p:cNvPr id="323" name="TextShape 2"/>
          <p:cNvSpPr txBox="1"/>
          <p:nvPr/>
        </p:nvSpPr>
        <p:spPr>
          <a:xfrm>
            <a:off x="357120" y="1428840"/>
            <a:ext cx="8084520" cy="514332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marL="343080" indent="-342720" algn="just">
              <a:lnSpc>
                <a:spcPct val="100000"/>
              </a:lnSpc>
              <a:spcBef>
                <a:spcPts val="479"/>
              </a:spcBef>
              <a:buClr>
                <a:srgbClr val="0d0d0d"/>
              </a:buClr>
              <a:buFont typeface="Arial"/>
              <a:buChar char="•"/>
            </a:pPr>
            <a:r>
              <a:rPr b="0" lang="en-US" sz="2400" spc="-1" strike="noStrike">
                <a:solidFill>
                  <a:srgbClr val="0d0d0d"/>
                </a:solidFill>
                <a:latin typeface="Comic Sans MS"/>
              </a:rPr>
              <a:t>An IR reflects the effect of some but not all, analysis and synthesis tasks performed during language processing.</a:t>
            </a:r>
            <a:endParaRPr b="0" lang="en-US" sz="2400" spc="-1" strike="noStrike">
              <a:solidFill>
                <a:srgbClr val="000000"/>
              </a:solidFill>
              <a:latin typeface="Calibri"/>
            </a:endParaRPr>
          </a:p>
        </p:txBody>
      </p:sp>
      <p:sp>
        <p:nvSpPr>
          <p:cNvPr id="324" name="CustomShape 3"/>
          <p:cNvSpPr/>
          <p:nvPr/>
        </p:nvSpPr>
        <p:spPr>
          <a:xfrm>
            <a:off x="3329280" y="3425760"/>
            <a:ext cx="3257280" cy="144756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25" name="CustomShape 4"/>
          <p:cNvSpPr/>
          <p:nvPr/>
        </p:nvSpPr>
        <p:spPr>
          <a:xfrm>
            <a:off x="3557880" y="3730680"/>
            <a:ext cx="914040" cy="837720"/>
          </a:xfrm>
          <a:prstGeom prst="rect">
            <a:avLst/>
          </a:prstGeom>
          <a:solidFill>
            <a:srgbClr val="0070c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Front End</a:t>
            </a:r>
            <a:endParaRPr b="0" lang="en-IN" sz="1800" spc="-1" strike="noStrike">
              <a:latin typeface="Arial"/>
            </a:endParaRPr>
          </a:p>
        </p:txBody>
      </p:sp>
      <p:sp>
        <p:nvSpPr>
          <p:cNvPr id="326" name="CustomShape 5"/>
          <p:cNvSpPr/>
          <p:nvPr/>
        </p:nvSpPr>
        <p:spPr>
          <a:xfrm>
            <a:off x="5386680" y="3730680"/>
            <a:ext cx="914040" cy="837720"/>
          </a:xfrm>
          <a:prstGeom prst="rect">
            <a:avLst/>
          </a:prstGeom>
          <a:solidFill>
            <a:srgbClr val="0070c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Back End</a:t>
            </a:r>
            <a:endParaRPr b="0" lang="en-IN" sz="1800" spc="-1" strike="noStrike">
              <a:latin typeface="Arial"/>
            </a:endParaRPr>
          </a:p>
        </p:txBody>
      </p:sp>
      <p:sp>
        <p:nvSpPr>
          <p:cNvPr id="327" name="CustomShape 6"/>
          <p:cNvSpPr/>
          <p:nvPr/>
        </p:nvSpPr>
        <p:spPr>
          <a:xfrm>
            <a:off x="3043440" y="4187880"/>
            <a:ext cx="514080" cy="1080"/>
          </a:xfrm>
          <a:custGeom>
            <a:avLst/>
            <a:gdLst/>
            <a:ahLst/>
            <a:rect l="l" t="t" r="r" b="b"/>
            <a:pathLst>
              <a:path w="21600" h="21600">
                <a:moveTo>
                  <a:pt x="0" y="0"/>
                </a:moveTo>
                <a:lnTo>
                  <a:pt x="21600" y="21600"/>
                </a:lnTo>
              </a:path>
            </a:pathLst>
          </a:custGeom>
          <a:noFill/>
          <a:ln w="2232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28" name="CustomShape 7"/>
          <p:cNvSpPr/>
          <p:nvPr/>
        </p:nvSpPr>
        <p:spPr>
          <a:xfrm>
            <a:off x="6301080" y="4187880"/>
            <a:ext cx="571320" cy="1080"/>
          </a:xfrm>
          <a:custGeom>
            <a:avLst/>
            <a:gdLst/>
            <a:ahLst/>
            <a:rect l="l" t="t" r="r" b="b"/>
            <a:pathLst>
              <a:path w="21600" h="21600">
                <a:moveTo>
                  <a:pt x="0" y="0"/>
                </a:moveTo>
                <a:lnTo>
                  <a:pt x="21600" y="21600"/>
                </a:lnTo>
              </a:path>
            </a:pathLst>
          </a:custGeom>
          <a:noFill/>
          <a:ln w="2232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29" name="CustomShape 8"/>
          <p:cNvSpPr/>
          <p:nvPr/>
        </p:nvSpPr>
        <p:spPr>
          <a:xfrm flipH="1" rot="16200000">
            <a:off x="4072320" y="4740120"/>
            <a:ext cx="685440" cy="342720"/>
          </a:xfrm>
          <a:custGeom>
            <a:avLst/>
            <a:gdLst/>
            <a:ahLst/>
            <a:rect l="l" t="t" r="r" b="b"/>
            <a:pathLst>
              <a:path w="21600" h="21600">
                <a:moveTo>
                  <a:pt x="0" y="0"/>
                </a:moveTo>
                <a:lnTo>
                  <a:pt x="21600" y="21600"/>
                </a:lnTo>
              </a:path>
            </a:pathLst>
          </a:custGeom>
          <a:noFill/>
          <a:ln w="2232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30" name="CustomShape 9"/>
          <p:cNvSpPr/>
          <p:nvPr/>
        </p:nvSpPr>
        <p:spPr>
          <a:xfrm flipH="1" flipV="1" rot="5400000">
            <a:off x="5100120" y="4682880"/>
            <a:ext cx="685440" cy="456840"/>
          </a:xfrm>
          <a:custGeom>
            <a:avLst/>
            <a:gdLst/>
            <a:ahLst/>
            <a:rect l="l" t="t" r="r" b="b"/>
            <a:pathLst>
              <a:path w="21600" h="21600">
                <a:moveTo>
                  <a:pt x="0" y="0"/>
                </a:moveTo>
                <a:lnTo>
                  <a:pt x="21600" y="21600"/>
                </a:lnTo>
              </a:path>
            </a:pathLst>
          </a:custGeom>
          <a:noFill/>
          <a:ln w="2232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31" name="CustomShape 10"/>
          <p:cNvSpPr/>
          <p:nvPr/>
        </p:nvSpPr>
        <p:spPr>
          <a:xfrm>
            <a:off x="4186440" y="5254560"/>
            <a:ext cx="1485720" cy="11869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Intermediate Representation (IR)</a:t>
            </a:r>
            <a:endParaRPr b="0" lang="en-IN" sz="1800" spc="-1" strike="noStrike">
              <a:latin typeface="Arial"/>
            </a:endParaRPr>
          </a:p>
        </p:txBody>
      </p:sp>
      <p:sp>
        <p:nvSpPr>
          <p:cNvPr id="332" name="CustomShape 11"/>
          <p:cNvSpPr/>
          <p:nvPr/>
        </p:nvSpPr>
        <p:spPr>
          <a:xfrm>
            <a:off x="1643040" y="3882960"/>
            <a:ext cx="13820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Source Program</a:t>
            </a:r>
            <a:endParaRPr b="0" lang="en-IN" sz="1800" spc="-1" strike="noStrike">
              <a:latin typeface="Arial"/>
            </a:endParaRPr>
          </a:p>
        </p:txBody>
      </p:sp>
      <p:sp>
        <p:nvSpPr>
          <p:cNvPr id="333" name="CustomShape 12"/>
          <p:cNvSpPr/>
          <p:nvPr/>
        </p:nvSpPr>
        <p:spPr>
          <a:xfrm>
            <a:off x="6872400" y="3882960"/>
            <a:ext cx="12711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Target Program</a:t>
            </a:r>
            <a:endParaRPr b="0" lang="en-IN" sz="1800" spc="-1" strike="noStrike">
              <a:latin typeface="Arial"/>
            </a:endParaRPr>
          </a:p>
        </p:txBody>
      </p:sp>
    </p:spTree>
  </p:cSld>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2" presetSubtype="4">
                                  <p:stCondLst>
                                    <p:cond delay="0"/>
                                  </p:stCondLst>
                                  <p:childTnLst>
                                    <p:set>
                                      <p:cBhvr>
                                        <p:cTn id="135" dur="1" fill="hold">
                                          <p:stCondLst>
                                            <p:cond delay="0"/>
                                          </p:stCondLst>
                                        </p:cTn>
                                        <p:tgtEl>
                                          <p:spTgt spid="325"/>
                                        </p:tgtEl>
                                        <p:attrNameLst>
                                          <p:attrName>style.visibility</p:attrName>
                                        </p:attrNameLst>
                                      </p:cBhvr>
                                      <p:to>
                                        <p:strVal val="visible"/>
                                      </p:to>
                                    </p:set>
                                    <p:anim calcmode="lin" valueType="num">
                                      <p:cBhvr additive="repl">
                                        <p:cTn id="136" dur="500" fill="hold"/>
                                        <p:tgtEl>
                                          <p:spTgt spid="325"/>
                                        </p:tgtEl>
                                        <p:attrNameLst>
                                          <p:attrName>ppt_x</p:attrName>
                                        </p:attrNameLst>
                                      </p:cBhvr>
                                      <p:tavLst>
                                        <p:tav tm="0">
                                          <p:val>
                                            <p:strVal val="#ppt_x"/>
                                          </p:val>
                                        </p:tav>
                                        <p:tav tm="100000">
                                          <p:val>
                                            <p:strVal val="#ppt_x"/>
                                          </p:val>
                                        </p:tav>
                                      </p:tavLst>
                                    </p:anim>
                                    <p:anim calcmode="lin" valueType="num">
                                      <p:cBhvr additive="repl">
                                        <p:cTn id="137"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2" presetSubtype="4">
                                  <p:stCondLst>
                                    <p:cond delay="0"/>
                                  </p:stCondLst>
                                  <p:childTnLst>
                                    <p:set>
                                      <p:cBhvr>
                                        <p:cTn id="141" dur="1" fill="hold">
                                          <p:stCondLst>
                                            <p:cond delay="0"/>
                                          </p:stCondLst>
                                        </p:cTn>
                                        <p:tgtEl>
                                          <p:spTgt spid="326"/>
                                        </p:tgtEl>
                                        <p:attrNameLst>
                                          <p:attrName>style.visibility</p:attrName>
                                        </p:attrNameLst>
                                      </p:cBhvr>
                                      <p:to>
                                        <p:strVal val="visible"/>
                                      </p:to>
                                    </p:set>
                                    <p:anim calcmode="lin" valueType="num">
                                      <p:cBhvr additive="repl">
                                        <p:cTn id="142" dur="500" fill="hold"/>
                                        <p:tgtEl>
                                          <p:spTgt spid="326"/>
                                        </p:tgtEl>
                                        <p:attrNameLst>
                                          <p:attrName>ppt_x</p:attrName>
                                        </p:attrNameLst>
                                      </p:cBhvr>
                                      <p:tavLst>
                                        <p:tav tm="0">
                                          <p:val>
                                            <p:strVal val="#ppt_x"/>
                                          </p:val>
                                        </p:tav>
                                        <p:tav tm="100000">
                                          <p:val>
                                            <p:strVal val="#ppt_x"/>
                                          </p:val>
                                        </p:tav>
                                      </p:tavLst>
                                    </p:anim>
                                    <p:anim calcmode="lin" valueType="num">
                                      <p:cBhvr additive="repl">
                                        <p:cTn id="143"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3" presetSubtype="10">
                                  <p:stCondLst>
                                    <p:cond delay="0"/>
                                  </p:stCondLst>
                                  <p:childTnLst>
                                    <p:set>
                                      <p:cBhvr>
                                        <p:cTn id="147" dur="1" fill="hold">
                                          <p:stCondLst>
                                            <p:cond delay="0"/>
                                          </p:stCondLst>
                                        </p:cTn>
                                        <p:tgtEl>
                                          <p:spTgt spid="332"/>
                                        </p:tgtEl>
                                        <p:attrNameLst>
                                          <p:attrName>style.visibility</p:attrName>
                                        </p:attrNameLst>
                                      </p:cBhvr>
                                      <p:to>
                                        <p:strVal val="visible"/>
                                      </p:to>
                                    </p:set>
                                    <p:animEffect filter="blinds(horizontal)" transition="in">
                                      <p:cBhvr additive="repl">
                                        <p:cTn id="148" dur="500"/>
                                        <p:tgtEl>
                                          <p:spTgt spid="332"/>
                                        </p:tgtEl>
                                      </p:cBhvr>
                                    </p:animEffect>
                                  </p:childTnLst>
                                </p:cTn>
                              </p:par>
                              <p:par>
                                <p:cTn id="149" nodeType="withEffect" fill="hold" presetClass="entr" presetID="4" presetSubtype="16">
                                  <p:stCondLst>
                                    <p:cond delay="0"/>
                                  </p:stCondLst>
                                  <p:childTnLst>
                                    <p:set>
                                      <p:cBhvr>
                                        <p:cTn id="150" dur="1" fill="hold">
                                          <p:stCondLst>
                                            <p:cond delay="0"/>
                                          </p:stCondLst>
                                        </p:cTn>
                                        <p:tgtEl>
                                          <p:spTgt spid="327"/>
                                        </p:tgtEl>
                                        <p:attrNameLst>
                                          <p:attrName>style.visibility</p:attrName>
                                        </p:attrNameLst>
                                      </p:cBhvr>
                                      <p:to>
                                        <p:strVal val="visible"/>
                                      </p:to>
                                    </p:set>
                                    <p:animEffect filter="box(in)" transition="in">
                                      <p:cBhvr additive="repl">
                                        <p:cTn id="151" dur="500"/>
                                        <p:tgtEl>
                                          <p:spTgt spid="327"/>
                                        </p:tgtEl>
                                      </p:cBhvr>
                                    </p:animEffect>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4" presetSubtype="16">
                                  <p:stCondLst>
                                    <p:cond delay="0"/>
                                  </p:stCondLst>
                                  <p:childTnLst>
                                    <p:set>
                                      <p:cBhvr>
                                        <p:cTn id="155" dur="1" fill="hold">
                                          <p:stCondLst>
                                            <p:cond delay="0"/>
                                          </p:stCondLst>
                                        </p:cTn>
                                        <p:tgtEl>
                                          <p:spTgt spid="329"/>
                                        </p:tgtEl>
                                        <p:attrNameLst>
                                          <p:attrName>style.visibility</p:attrName>
                                        </p:attrNameLst>
                                      </p:cBhvr>
                                      <p:to>
                                        <p:strVal val="visible"/>
                                      </p:to>
                                    </p:set>
                                    <p:animEffect filter="box(in)" transition="in">
                                      <p:cBhvr additive="repl">
                                        <p:cTn id="156" dur="500"/>
                                        <p:tgtEl>
                                          <p:spTgt spid="329"/>
                                        </p:tgtEl>
                                      </p:cBhvr>
                                    </p:animEffect>
                                  </p:childTnLst>
                                </p:cTn>
                              </p:par>
                              <p:par>
                                <p:cTn id="157" nodeType="withEffect" fill="hold" presetClass="entr" presetID="3" presetSubtype="10">
                                  <p:stCondLst>
                                    <p:cond delay="0"/>
                                  </p:stCondLst>
                                  <p:childTnLst>
                                    <p:set>
                                      <p:cBhvr>
                                        <p:cTn id="158" dur="1" fill="hold">
                                          <p:stCondLst>
                                            <p:cond delay="0"/>
                                          </p:stCondLst>
                                        </p:cTn>
                                        <p:tgtEl>
                                          <p:spTgt spid="331"/>
                                        </p:tgtEl>
                                        <p:attrNameLst>
                                          <p:attrName>style.visibility</p:attrName>
                                        </p:attrNameLst>
                                      </p:cBhvr>
                                      <p:to>
                                        <p:strVal val="visible"/>
                                      </p:to>
                                    </p:set>
                                    <p:animEffect filter="blinds(horizontal)" transition="in">
                                      <p:cBhvr additive="repl">
                                        <p:cTn id="159" dur="500"/>
                                        <p:tgtEl>
                                          <p:spTgt spid="331"/>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4" presetSubtype="16">
                                  <p:stCondLst>
                                    <p:cond delay="0"/>
                                  </p:stCondLst>
                                  <p:childTnLst>
                                    <p:set>
                                      <p:cBhvr>
                                        <p:cTn id="163" dur="1" fill="hold">
                                          <p:stCondLst>
                                            <p:cond delay="0"/>
                                          </p:stCondLst>
                                        </p:cTn>
                                        <p:tgtEl>
                                          <p:spTgt spid="330"/>
                                        </p:tgtEl>
                                        <p:attrNameLst>
                                          <p:attrName>style.visibility</p:attrName>
                                        </p:attrNameLst>
                                      </p:cBhvr>
                                      <p:to>
                                        <p:strVal val="visible"/>
                                      </p:to>
                                    </p:set>
                                    <p:animEffect filter="box(in)" transition="in">
                                      <p:cBhvr additive="repl">
                                        <p:cTn id="164" dur="500"/>
                                        <p:tgtEl>
                                          <p:spTgt spid="330"/>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4" presetSubtype="16">
                                  <p:stCondLst>
                                    <p:cond delay="0"/>
                                  </p:stCondLst>
                                  <p:childTnLst>
                                    <p:set>
                                      <p:cBhvr>
                                        <p:cTn id="168" dur="1" fill="hold">
                                          <p:stCondLst>
                                            <p:cond delay="0"/>
                                          </p:stCondLst>
                                        </p:cTn>
                                        <p:tgtEl>
                                          <p:spTgt spid="328"/>
                                        </p:tgtEl>
                                        <p:attrNameLst>
                                          <p:attrName>style.visibility</p:attrName>
                                        </p:attrNameLst>
                                      </p:cBhvr>
                                      <p:to>
                                        <p:strVal val="visible"/>
                                      </p:to>
                                    </p:set>
                                    <p:animEffect filter="box(in)" transition="in">
                                      <p:cBhvr additive="repl">
                                        <p:cTn id="169" dur="500"/>
                                        <p:tgtEl>
                                          <p:spTgt spid="328"/>
                                        </p:tgtEl>
                                      </p:cBhvr>
                                    </p:animEffect>
                                  </p:childTnLst>
                                </p:cTn>
                              </p:par>
                              <p:par>
                                <p:cTn id="170" nodeType="withEffect" fill="hold" presetClass="entr" presetID="3" presetSubtype="10">
                                  <p:stCondLst>
                                    <p:cond delay="0"/>
                                  </p:stCondLst>
                                  <p:childTnLst>
                                    <p:set>
                                      <p:cBhvr>
                                        <p:cTn id="171" dur="1" fill="hold">
                                          <p:stCondLst>
                                            <p:cond delay="0"/>
                                          </p:stCondLst>
                                        </p:cTn>
                                        <p:tgtEl>
                                          <p:spTgt spid="333"/>
                                        </p:tgtEl>
                                        <p:attrNameLst>
                                          <p:attrName>style.visibility</p:attrName>
                                        </p:attrNameLst>
                                      </p:cBhvr>
                                      <p:to>
                                        <p:strVal val="visible"/>
                                      </p:to>
                                    </p:set>
                                    <p:animEffect filter="blinds(horizontal)" transition="in">
                                      <p:cBhvr additive="repl">
                                        <p:cTn id="172" dur="500"/>
                                        <p:tgtEl>
                                          <p:spTgt spid="3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335"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28760" y="304920"/>
            <a:ext cx="8429400" cy="55224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000" spc="-1" strike="noStrike">
                <a:solidFill>
                  <a:srgbClr val="000000"/>
                </a:solidFill>
                <a:latin typeface="Calibri"/>
              </a:rPr>
              <a:t>Language Processor </a:t>
            </a:r>
            <a:endParaRPr b="0" lang="en-US" sz="4000" spc="-1" strike="noStrike">
              <a:solidFill>
                <a:srgbClr val="000000"/>
              </a:solidFill>
              <a:latin typeface="Calibri"/>
            </a:endParaRPr>
          </a:p>
        </p:txBody>
      </p:sp>
      <p:sp>
        <p:nvSpPr>
          <p:cNvPr id="137" name="CustomShape 2"/>
          <p:cNvSpPr/>
          <p:nvPr/>
        </p:nvSpPr>
        <p:spPr>
          <a:xfrm>
            <a:off x="357120" y="1143000"/>
            <a:ext cx="8548200" cy="535752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1" lang="en-IN" sz="2800" spc="-1" strike="noStrike">
                <a:solidFill>
                  <a:srgbClr val="000000"/>
                </a:solidFill>
                <a:latin typeface="Calibri"/>
              </a:rPr>
              <a:t>Language Processing activities arise due to the </a:t>
            </a:r>
            <a:r>
              <a:rPr b="1" lang="en-IN" sz="2800" spc="-1" strike="noStrike">
                <a:solidFill>
                  <a:srgbClr val="ff0000"/>
                </a:solidFill>
                <a:latin typeface="Calibri"/>
              </a:rPr>
              <a:t>diff</a:t>
            </a:r>
            <a:r>
              <a:rPr b="1" lang="en-IN" sz="2800" spc="-1" strike="noStrike">
                <a:solidFill>
                  <a:srgbClr val="000000"/>
                </a:solidFill>
                <a:latin typeface="Calibri"/>
              </a:rPr>
              <a:t> between the manner in which a </a:t>
            </a:r>
            <a:r>
              <a:rPr b="1" lang="en-IN" sz="2800" spc="-1" strike="noStrike">
                <a:solidFill>
                  <a:srgbClr val="ff0000"/>
                </a:solidFill>
                <a:latin typeface="Calibri"/>
              </a:rPr>
              <a:t>software designer</a:t>
            </a:r>
            <a:r>
              <a:rPr b="1" lang="en-IN" sz="2800" spc="-1" strike="noStrike">
                <a:solidFill>
                  <a:srgbClr val="000000"/>
                </a:solidFill>
                <a:latin typeface="Calibri"/>
              </a:rPr>
              <a:t> </a:t>
            </a:r>
            <a:r>
              <a:rPr b="1" lang="en-IN" sz="2800" spc="-1" strike="noStrike">
                <a:solidFill>
                  <a:srgbClr val="ff0000"/>
                </a:solidFill>
                <a:latin typeface="Calibri"/>
              </a:rPr>
              <a:t>describes the ideas </a:t>
            </a:r>
            <a:r>
              <a:rPr b="1" lang="en-IN" sz="2800" spc="-1" strike="noStrike">
                <a:solidFill>
                  <a:srgbClr val="000000"/>
                </a:solidFill>
                <a:latin typeface="Calibri"/>
              </a:rPr>
              <a:t>and the manner in which ideas are </a:t>
            </a:r>
            <a:r>
              <a:rPr b="1" lang="en-IN" sz="2800" spc="-1" strike="noStrike">
                <a:solidFill>
                  <a:srgbClr val="ff0000"/>
                </a:solidFill>
                <a:latin typeface="Calibri"/>
              </a:rPr>
              <a:t>implemented in a computer system</a:t>
            </a:r>
            <a:r>
              <a:rPr b="1" lang="en-IN" sz="2800" spc="-1" strike="noStrike">
                <a:solidFill>
                  <a:srgbClr val="000000"/>
                </a:solidFill>
                <a:latin typeface="Calibri"/>
              </a:rPr>
              <a:t>.</a:t>
            </a:r>
            <a:endParaRPr b="0" lang="en-IN" sz="2800" spc="-1" strike="noStrike">
              <a:latin typeface="Arial"/>
            </a:endParaRPr>
          </a:p>
          <a:p>
            <a:pPr>
              <a:lnSpc>
                <a:spcPct val="100000"/>
              </a:lnSpc>
            </a:pPr>
            <a:r>
              <a:rPr b="1" lang="en-IN" sz="2800" spc="-1" strike="noStrike">
                <a:solidFill>
                  <a:srgbClr val="000000"/>
                </a:solidFill>
                <a:latin typeface="Calibri"/>
              </a:rPr>
              <a:t>The designer express their ideas in terms of application domain of software domains. To implement  these ideas, their description need to be interpreted  in terms related to the Execution domain.</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p:txBody>
      </p:sp>
      <p:sp>
        <p:nvSpPr>
          <p:cNvPr id="138" name="CustomShape 3"/>
          <p:cNvSpPr/>
          <p:nvPr/>
        </p:nvSpPr>
        <p:spPr>
          <a:xfrm>
            <a:off x="7010280" y="6480000"/>
            <a:ext cx="2133360" cy="301320"/>
          </a:xfrm>
          <a:prstGeom prst="rect">
            <a:avLst/>
          </a:prstGeom>
          <a:noFill/>
          <a:ln w="9360">
            <a:noFill/>
          </a:ln>
        </p:spPr>
        <p:style>
          <a:lnRef idx="0"/>
          <a:fillRef idx="0"/>
          <a:effectRef idx="0"/>
          <a:fontRef idx="minor"/>
        </p:style>
      </p:sp>
      <p:sp>
        <p:nvSpPr>
          <p:cNvPr id="139"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0E8E9DE0-4EE8-48AD-9C50-B67147E59BBD}" type="slidenum">
              <a:rPr b="0" lang="en-IN" sz="1800" spc="-1" strike="noStrike">
                <a:solidFill>
                  <a:srgbClr val="000000"/>
                </a:solidFill>
                <a:latin typeface="Gill Sans MT"/>
              </a:rPr>
              <a:t>1</a:t>
            </a:fld>
            <a:endParaRPr b="0" lang="en-IN" sz="1800" spc="-1" strike="noStrike">
              <a:latin typeface="Arial"/>
            </a:endParaRPr>
          </a:p>
        </p:txBody>
      </p:sp>
      <p:grpSp>
        <p:nvGrpSpPr>
          <p:cNvPr id="140" name="Group 5"/>
          <p:cNvGrpSpPr/>
          <p:nvPr/>
        </p:nvGrpSpPr>
        <p:grpSpPr>
          <a:xfrm>
            <a:off x="1571760" y="4786200"/>
            <a:ext cx="6143400" cy="1503000"/>
            <a:chOff x="1571760" y="4786200"/>
            <a:chExt cx="6143400" cy="1503000"/>
          </a:xfrm>
        </p:grpSpPr>
        <p:sp>
          <p:nvSpPr>
            <p:cNvPr id="141" name="CustomShape 6"/>
            <p:cNvSpPr/>
            <p:nvPr/>
          </p:nvSpPr>
          <p:spPr>
            <a:xfrm>
              <a:off x="1794960" y="4919400"/>
              <a:ext cx="1563480" cy="5983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42" name="CustomShape 7"/>
            <p:cNvSpPr/>
            <p:nvPr/>
          </p:nvSpPr>
          <p:spPr>
            <a:xfrm>
              <a:off x="5481360" y="4919400"/>
              <a:ext cx="1563480" cy="5983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43" name="CustomShape 8"/>
            <p:cNvSpPr/>
            <p:nvPr/>
          </p:nvSpPr>
          <p:spPr>
            <a:xfrm>
              <a:off x="1571760" y="5584320"/>
              <a:ext cx="283500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Application Domain</a:t>
              </a:r>
              <a:endParaRPr b="0" lang="en-IN" sz="1800" spc="-1" strike="noStrike">
                <a:latin typeface="Arial"/>
              </a:endParaRPr>
            </a:p>
          </p:txBody>
        </p:sp>
        <p:sp>
          <p:nvSpPr>
            <p:cNvPr id="144" name="CustomShape 9"/>
            <p:cNvSpPr/>
            <p:nvPr/>
          </p:nvSpPr>
          <p:spPr>
            <a:xfrm>
              <a:off x="5481360" y="5650920"/>
              <a:ext cx="2233800" cy="6382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Execution Domain</a:t>
              </a:r>
              <a:endParaRPr b="0" lang="en-IN" sz="1800" spc="-1" strike="noStrike">
                <a:latin typeface="Arial"/>
              </a:endParaRPr>
            </a:p>
          </p:txBody>
        </p:sp>
        <p:sp>
          <p:nvSpPr>
            <p:cNvPr id="145" name="CustomShape 10"/>
            <p:cNvSpPr/>
            <p:nvPr/>
          </p:nvSpPr>
          <p:spPr>
            <a:xfrm>
              <a:off x="3135600" y="4786200"/>
              <a:ext cx="25689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rPr>
                <a:t>Semantic Gap</a:t>
              </a:r>
              <a:endParaRPr b="0" lang="en-IN" sz="1800" spc="-1" strike="noStrike">
                <a:latin typeface="Arial"/>
              </a:endParaRPr>
            </a:p>
          </p:txBody>
        </p:sp>
      </p:grpSp>
      <p:sp>
        <p:nvSpPr>
          <p:cNvPr id="146" name="CustomShape 11"/>
          <p:cNvSpPr/>
          <p:nvPr/>
        </p:nvSpPr>
        <p:spPr>
          <a:xfrm flipV="1">
            <a:off x="3358800" y="5211000"/>
            <a:ext cx="2070000" cy="3240"/>
          </a:xfrm>
          <a:custGeom>
            <a:avLst/>
            <a:gdLst/>
            <a:ahLst/>
            <a:rect l="l" t="t" r="r" b="b"/>
            <a:pathLst>
              <a:path w="21600" h="21600">
                <a:moveTo>
                  <a:pt x="0" y="0"/>
                </a:moveTo>
                <a:lnTo>
                  <a:pt x="21600" y="21600"/>
                </a:lnTo>
              </a:path>
            </a:pathLst>
          </a:custGeom>
          <a:noFill/>
          <a:ln>
            <a:solidFill>
              <a:schemeClr val="tx1">
                <a:lumMod val="95000"/>
                <a:lumOff val="5000"/>
              </a:schemeClr>
            </a:solidFill>
            <a:round/>
            <a:tailEnd len="med" type="triangle" w="med"/>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p:style>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28760" y="304920"/>
            <a:ext cx="8214840" cy="775800"/>
          </a:xfrm>
          <a:prstGeom prst="rect">
            <a:avLst/>
          </a:prstGeom>
          <a:gradFill rotWithShape="0">
            <a:gsLst>
              <a:gs pos="0">
                <a:srgbClr val="bfecff"/>
              </a:gs>
              <a:gs pos="100000">
                <a:srgbClr val="e6f7ff"/>
              </a:gs>
            </a:gsLst>
            <a:lin ang="16200000"/>
          </a:gradFill>
          <a:ln w="9360">
            <a:solidFill>
              <a:srgbClr val="46aac4"/>
            </a:solidFill>
            <a:round/>
          </a:ln>
        </p:spPr>
        <p:txBody>
          <a:bodyPr anchor="ctr"/>
          <a:p>
            <a:pPr algn="ctr">
              <a:lnSpc>
                <a:spcPct val="100000"/>
              </a:lnSpc>
            </a:pPr>
            <a:r>
              <a:rPr b="1" lang="en-US" sz="4000" spc="-1" strike="noStrike">
                <a:solidFill>
                  <a:srgbClr val="632523"/>
                </a:solidFill>
                <a:latin typeface="Calibri"/>
              </a:rPr>
              <a:t>Purpose of Language Processor</a:t>
            </a:r>
            <a:endParaRPr b="0" lang="en-US" sz="4000" spc="-1" strike="noStrike">
              <a:solidFill>
                <a:srgbClr val="000000"/>
              </a:solidFill>
              <a:latin typeface="Calibri"/>
            </a:endParaRPr>
          </a:p>
        </p:txBody>
      </p:sp>
      <p:sp>
        <p:nvSpPr>
          <p:cNvPr id="148" name="CustomShape 2"/>
          <p:cNvSpPr/>
          <p:nvPr/>
        </p:nvSpPr>
        <p:spPr>
          <a:xfrm>
            <a:off x="380880" y="1357200"/>
            <a:ext cx="5476680" cy="52146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indent="-216000">
              <a:lnSpc>
                <a:spcPct val="100000"/>
              </a:lnSpc>
              <a:buClr>
                <a:srgbClr val="000000"/>
              </a:buClr>
              <a:buFont typeface="Wingdings" charset="2"/>
              <a:buChar char=""/>
            </a:pPr>
            <a:r>
              <a:rPr b="0" lang="en-IN" sz="2800" spc="-1" strike="noStrike">
                <a:solidFill>
                  <a:srgbClr val="000000"/>
                </a:solidFill>
                <a:latin typeface="Calibri"/>
              </a:rPr>
              <a:t> </a:t>
            </a:r>
            <a:r>
              <a:rPr b="0" lang="en-IN" sz="2800" spc="-1" strike="noStrike">
                <a:solidFill>
                  <a:srgbClr val="000000"/>
                </a:solidFill>
                <a:latin typeface="Calibri"/>
              </a:rPr>
              <a:t>Language Processors has mainly Three purposes: </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Calibri"/>
              </a:rPr>
              <a:t> </a:t>
            </a:r>
            <a:r>
              <a:rPr b="0" lang="en-IN" sz="2800" spc="-1" strike="noStrike">
                <a:solidFill>
                  <a:srgbClr val="000000"/>
                </a:solidFill>
                <a:latin typeface="Calibri"/>
              </a:rPr>
              <a:t>Bridge gap between Application Domain and Execution Domain </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Calibri"/>
              </a:rPr>
              <a:t> </a:t>
            </a:r>
            <a:r>
              <a:rPr b="0" lang="en-IN" sz="2800" spc="-1" strike="noStrike">
                <a:solidFill>
                  <a:srgbClr val="000000"/>
                </a:solidFill>
                <a:latin typeface="Calibri"/>
              </a:rPr>
              <a:t>Translation from one language to another </a:t>
            </a:r>
            <a:endParaRPr b="0" lang="en-IN" sz="2800" spc="-1" strike="noStrike">
              <a:latin typeface="Arial"/>
            </a:endParaRPr>
          </a:p>
          <a:p>
            <a:pPr indent="-216000">
              <a:lnSpc>
                <a:spcPct val="100000"/>
              </a:lnSpc>
              <a:buClr>
                <a:srgbClr val="000000"/>
              </a:buClr>
              <a:buFont typeface="Wingdings" charset="2"/>
              <a:buChar char=""/>
            </a:pPr>
            <a:r>
              <a:rPr b="0" lang="en-IN" sz="2800" spc="-1" strike="noStrike">
                <a:solidFill>
                  <a:srgbClr val="000000"/>
                </a:solidFill>
                <a:latin typeface="Calibri"/>
              </a:rPr>
              <a:t>To detect error in source during translation. </a:t>
            </a:r>
            <a:endParaRPr b="0" lang="en-IN" sz="2800" spc="-1" strike="noStrike">
              <a:latin typeface="Arial"/>
            </a:endParaRPr>
          </a:p>
          <a:p>
            <a:pPr>
              <a:lnSpc>
                <a:spcPct val="100000"/>
              </a:lnSpc>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a:p>
            <a:pPr marL="262080" indent="-261720">
              <a:lnSpc>
                <a:spcPct val="100000"/>
              </a:lnSpc>
              <a:spcBef>
                <a:spcPts val="601"/>
              </a:spcBef>
              <a:spcAft>
                <a:spcPts val="1426"/>
              </a:spcAft>
            </a:pPr>
            <a:endParaRPr b="0" lang="en-IN" sz="2800" spc="-1" strike="noStrike">
              <a:latin typeface="Arial"/>
            </a:endParaRPr>
          </a:p>
        </p:txBody>
      </p:sp>
      <p:sp>
        <p:nvSpPr>
          <p:cNvPr id="149" name="CustomShape 3"/>
          <p:cNvSpPr/>
          <p:nvPr/>
        </p:nvSpPr>
        <p:spPr>
          <a:xfrm>
            <a:off x="7010280" y="6480000"/>
            <a:ext cx="2133360" cy="301320"/>
          </a:xfrm>
          <a:prstGeom prst="rect">
            <a:avLst/>
          </a:prstGeom>
          <a:noFill/>
          <a:ln w="9360">
            <a:noFill/>
          </a:ln>
        </p:spPr>
        <p:style>
          <a:lnRef idx="0"/>
          <a:fillRef idx="0"/>
          <a:effectRef idx="0"/>
          <a:fontRef idx="minor"/>
        </p:style>
      </p:sp>
      <p:sp>
        <p:nvSpPr>
          <p:cNvPr id="150"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69EC7D4C-5149-46B5-8DA1-05D59F091A96}" type="slidenum">
              <a:rPr b="0" lang="en-IN" sz="1800" spc="-1" strike="noStrike">
                <a:solidFill>
                  <a:srgbClr val="000000"/>
                </a:solidFill>
                <a:latin typeface="Gill Sans MT"/>
              </a:rPr>
              <a:t>1</a:t>
            </a:fld>
            <a:endParaRPr b="0" lang="en-IN" sz="1800" spc="-1" strike="noStrike">
              <a:latin typeface="Arial"/>
            </a:endParaRPr>
          </a:p>
        </p:txBody>
      </p:sp>
      <p:pic>
        <p:nvPicPr>
          <p:cNvPr id="151" name="Picture 4" descr=""/>
          <p:cNvPicPr/>
          <p:nvPr/>
        </p:nvPicPr>
        <p:blipFill>
          <a:blip r:embed="rId1"/>
          <a:stretch/>
        </p:blipFill>
        <p:spPr>
          <a:xfrm>
            <a:off x="5857920" y="1357200"/>
            <a:ext cx="3285720" cy="5000400"/>
          </a:xfrm>
          <a:prstGeom prst="rect">
            <a:avLst/>
          </a:prstGeom>
          <a:ln w="9360">
            <a:noFill/>
          </a:ln>
        </p:spPr>
      </p:pic>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85840" y="1357200"/>
            <a:ext cx="8643600" cy="514332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endParaRPr b="0" lang="en-US" sz="3200" spc="-1" strike="noStrike">
              <a:solidFill>
                <a:srgbClr val="000000"/>
              </a:solidFill>
              <a:latin typeface="Calibri"/>
            </a:endParaRPr>
          </a:p>
        </p:txBody>
      </p:sp>
      <p:sp>
        <p:nvSpPr>
          <p:cNvPr id="153" name="TextShape 2"/>
          <p:cNvSpPr txBox="1"/>
          <p:nvPr/>
        </p:nvSpPr>
        <p:spPr>
          <a:xfrm>
            <a:off x="214200" y="142920"/>
            <a:ext cx="8929440" cy="1142640"/>
          </a:xfrm>
          <a:prstGeom prst="rect">
            <a:avLst/>
          </a:prstGeom>
          <a:gradFill rotWithShape="0">
            <a:gsLst>
              <a:gs pos="0">
                <a:srgbClr val="d0d0d0"/>
              </a:gs>
              <a:gs pos="100000">
                <a:srgbClr val="ededed"/>
              </a:gs>
            </a:gsLst>
            <a:lin ang="16200000"/>
          </a:gradFill>
          <a:ln w="9360">
            <a:solidFill>
              <a:srgbClr val="000000"/>
            </a:solidFill>
            <a:round/>
          </a:ln>
        </p:spPr>
        <p:txBody>
          <a:bodyPr anchor="ctr"/>
          <a:p>
            <a:pPr algn="ctr">
              <a:lnSpc>
                <a:spcPct val="100000"/>
              </a:lnSpc>
            </a:pPr>
            <a:r>
              <a:rPr b="1" lang="en-US" sz="4400" spc="-1" strike="noStrike">
                <a:solidFill>
                  <a:srgbClr val="ff0000"/>
                </a:solidFill>
                <a:latin typeface="Calibri"/>
              </a:rPr>
              <a:t>Introduction to System Programming</a:t>
            </a:r>
            <a:endParaRPr b="0" lang="en-US" sz="4400" spc="-1" strike="noStrike">
              <a:solidFill>
                <a:srgbClr val="000000"/>
              </a:solidFill>
              <a:latin typeface="Calibri"/>
            </a:endParaRPr>
          </a:p>
        </p:txBody>
      </p:sp>
      <p:sp>
        <p:nvSpPr>
          <p:cNvPr id="154" name="CustomShape 3"/>
          <p:cNvSpPr/>
          <p:nvPr/>
        </p:nvSpPr>
        <p:spPr>
          <a:xfrm>
            <a:off x="1752480" y="2057400"/>
            <a:ext cx="685440" cy="1676160"/>
          </a:xfrm>
          <a:prstGeom prst="ellipse">
            <a:avLst/>
          </a:prstGeom>
          <a:gradFill rotWithShape="0">
            <a:gsLst>
              <a:gs pos="0">
                <a:srgbClr val="dce3f6"/>
              </a:gs>
              <a:gs pos="100000">
                <a:srgbClr val="9eafd6"/>
              </a:gs>
            </a:gsLst>
            <a:lin ang="16200000"/>
          </a:gradFill>
          <a:ln w="9360">
            <a:solidFill>
              <a:srgbClr val="39639d"/>
            </a:solidFill>
            <a:miter/>
          </a:ln>
          <a:effectLst>
            <a:outerShdw algn="ctr" dir="5400000" dist="38160" rotWithShape="0">
              <a:srgbClr val="000000">
                <a:alpha val="36000"/>
              </a:srgbClr>
            </a:outerShdw>
          </a:effectLst>
        </p:spPr>
        <p:style>
          <a:lnRef idx="0"/>
          <a:fillRef idx="0"/>
          <a:effectRef idx="0"/>
          <a:fontRef idx="minor"/>
        </p:style>
      </p:sp>
      <p:sp>
        <p:nvSpPr>
          <p:cNvPr id="155" name="CustomShape 4"/>
          <p:cNvSpPr/>
          <p:nvPr/>
        </p:nvSpPr>
        <p:spPr>
          <a:xfrm>
            <a:off x="3962520" y="2057400"/>
            <a:ext cx="685440" cy="1676160"/>
          </a:xfrm>
          <a:prstGeom prst="ellipse">
            <a:avLst/>
          </a:prstGeom>
          <a:gradFill rotWithShape="0">
            <a:gsLst>
              <a:gs pos="0">
                <a:srgbClr val="dce3f6"/>
              </a:gs>
              <a:gs pos="100000">
                <a:srgbClr val="9eafd6"/>
              </a:gs>
            </a:gsLst>
            <a:lin ang="16200000"/>
          </a:gradFill>
          <a:ln w="9360">
            <a:solidFill>
              <a:srgbClr val="39639d"/>
            </a:solidFill>
            <a:miter/>
          </a:ln>
          <a:effectLst>
            <a:outerShdw algn="ctr" dir="5400000" dist="38160" rotWithShape="0">
              <a:srgbClr val="000000">
                <a:alpha val="36000"/>
              </a:srgbClr>
            </a:outerShdw>
          </a:effectLst>
        </p:spPr>
        <p:style>
          <a:lnRef idx="0"/>
          <a:fillRef idx="0"/>
          <a:effectRef idx="0"/>
          <a:fontRef idx="minor"/>
        </p:style>
      </p:sp>
      <p:sp>
        <p:nvSpPr>
          <p:cNvPr id="156" name="CustomShape 5"/>
          <p:cNvSpPr/>
          <p:nvPr/>
        </p:nvSpPr>
        <p:spPr>
          <a:xfrm>
            <a:off x="1371600" y="3962520"/>
            <a:ext cx="1447560" cy="6091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Application domain</a:t>
            </a:r>
            <a:endParaRPr b="0" lang="en-IN" sz="1800" spc="-1" strike="noStrike">
              <a:latin typeface="Arial"/>
            </a:endParaRPr>
          </a:p>
        </p:txBody>
      </p:sp>
      <p:sp>
        <p:nvSpPr>
          <p:cNvPr id="157" name="CustomShape 6"/>
          <p:cNvSpPr/>
          <p:nvPr/>
        </p:nvSpPr>
        <p:spPr>
          <a:xfrm>
            <a:off x="3581280" y="3962520"/>
            <a:ext cx="1447560" cy="6091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PL</a:t>
            </a:r>
            <a:endParaRPr b="0" lang="en-IN" sz="1800" spc="-1" strike="noStrike">
              <a:latin typeface="Arial"/>
            </a:endParaRPr>
          </a:p>
          <a:p>
            <a:pPr algn="ctr">
              <a:lnSpc>
                <a:spcPct val="100000"/>
              </a:lnSpc>
            </a:pPr>
            <a:r>
              <a:rPr b="0" lang="en-IN" sz="1800" spc="-1" strike="noStrike">
                <a:solidFill>
                  <a:srgbClr val="000000"/>
                </a:solidFill>
                <a:latin typeface="Lucida Sans Unicode"/>
              </a:rPr>
              <a:t>  </a:t>
            </a:r>
            <a:r>
              <a:rPr b="0" lang="en-IN" sz="1800" spc="-1" strike="noStrike">
                <a:solidFill>
                  <a:srgbClr val="000000"/>
                </a:solidFill>
                <a:latin typeface="Lucida Sans Unicode"/>
              </a:rPr>
              <a:t>domain</a:t>
            </a:r>
            <a:endParaRPr b="0" lang="en-IN" sz="1800" spc="-1" strike="noStrike">
              <a:latin typeface="Arial"/>
            </a:endParaRPr>
          </a:p>
        </p:txBody>
      </p:sp>
      <p:sp>
        <p:nvSpPr>
          <p:cNvPr id="158" name="Line 7"/>
          <p:cNvSpPr/>
          <p:nvPr/>
        </p:nvSpPr>
        <p:spPr>
          <a:xfrm>
            <a:off x="2057400" y="1828800"/>
            <a:ext cx="2209680" cy="1440"/>
          </a:xfrm>
          <a:prstGeom prst="line">
            <a:avLst/>
          </a:prstGeom>
          <a:ln w="38160">
            <a:solidFill>
              <a:srgbClr val="062329"/>
            </a:solidFill>
            <a:miter/>
          </a:ln>
        </p:spPr>
        <p:style>
          <a:lnRef idx="0"/>
          <a:fillRef idx="0"/>
          <a:effectRef idx="0"/>
          <a:fontRef idx="minor"/>
        </p:style>
      </p:sp>
      <p:sp>
        <p:nvSpPr>
          <p:cNvPr id="159" name="CustomShape 8"/>
          <p:cNvSpPr/>
          <p:nvPr/>
        </p:nvSpPr>
        <p:spPr>
          <a:xfrm>
            <a:off x="2362320" y="1143000"/>
            <a:ext cx="1676160" cy="609120"/>
          </a:xfrm>
          <a:prstGeom prst="rect">
            <a:avLst/>
          </a:prstGeom>
          <a:noFill/>
          <a:ln w="9360">
            <a:noFill/>
          </a:ln>
        </p:spPr>
        <p:style>
          <a:lnRef idx="0"/>
          <a:fillRef idx="0"/>
          <a:effectRef idx="0"/>
          <a:fontRef idx="minor"/>
        </p:style>
        <p:txBody>
          <a:bodyPr lIns="90000" rIns="90000" tIns="46800" bIns="46800" anchor="ct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0" lang="en-IN" sz="1800" spc="-1" strike="noStrike">
                <a:solidFill>
                  <a:srgbClr val="000000"/>
                </a:solidFill>
                <a:latin typeface="Lucida Sans Unicode"/>
              </a:rPr>
              <a:t>Specification gap</a:t>
            </a:r>
            <a:endParaRPr b="0" lang="en-IN" sz="1800" spc="-1" strike="noStrike">
              <a:latin typeface="Arial"/>
            </a:endParaRPr>
          </a:p>
        </p:txBody>
      </p:sp>
      <p:sp>
        <p:nvSpPr>
          <p:cNvPr id="160" name="Line 9"/>
          <p:cNvSpPr/>
          <p:nvPr/>
        </p:nvSpPr>
        <p:spPr>
          <a:xfrm flipH="1">
            <a:off x="4260600" y="1830240"/>
            <a:ext cx="11160" cy="227160"/>
          </a:xfrm>
          <a:prstGeom prst="line">
            <a:avLst/>
          </a:prstGeom>
          <a:ln w="38160">
            <a:solidFill>
              <a:srgbClr val="062329"/>
            </a:solidFill>
            <a:miter/>
          </a:ln>
        </p:spPr>
        <p:style>
          <a:lnRef idx="0"/>
          <a:fillRef idx="0"/>
          <a:effectRef idx="0"/>
          <a:fontRef idx="minor"/>
        </p:style>
      </p:sp>
      <p:sp>
        <p:nvSpPr>
          <p:cNvPr id="161" name="Line 10"/>
          <p:cNvSpPr/>
          <p:nvPr/>
        </p:nvSpPr>
        <p:spPr>
          <a:xfrm flipH="1">
            <a:off x="2050920" y="1828800"/>
            <a:ext cx="11160" cy="226800"/>
          </a:xfrm>
          <a:prstGeom prst="line">
            <a:avLst/>
          </a:prstGeom>
          <a:ln w="38160">
            <a:solidFill>
              <a:srgbClr val="062329"/>
            </a:solidFill>
            <a:miter/>
          </a:ln>
        </p:spPr>
        <p:style>
          <a:lnRef idx="0"/>
          <a:fillRef idx="0"/>
          <a:effectRef idx="0"/>
          <a:fontRef idx="minor"/>
        </p:style>
      </p:sp>
      <p:sp>
        <p:nvSpPr>
          <p:cNvPr id="162" name="CustomShape 11"/>
          <p:cNvSpPr/>
          <p:nvPr/>
        </p:nvSpPr>
        <p:spPr>
          <a:xfrm>
            <a:off x="6324480" y="2057400"/>
            <a:ext cx="685440" cy="1676160"/>
          </a:xfrm>
          <a:prstGeom prst="ellipse">
            <a:avLst/>
          </a:prstGeom>
          <a:gradFill rotWithShape="0">
            <a:gsLst>
              <a:gs pos="0">
                <a:srgbClr val="dce3f6"/>
              </a:gs>
              <a:gs pos="100000">
                <a:srgbClr val="9eafd6"/>
              </a:gs>
            </a:gsLst>
            <a:lin ang="16200000"/>
          </a:gradFill>
          <a:ln w="9360">
            <a:solidFill>
              <a:srgbClr val="39639d"/>
            </a:solidFill>
            <a:miter/>
          </a:ln>
          <a:effectLst>
            <a:outerShdw algn="ctr" dir="5400000" dist="38160" rotWithShape="0">
              <a:srgbClr val="000000">
                <a:alpha val="36000"/>
              </a:srgbClr>
            </a:outerShdw>
          </a:effectLst>
        </p:spPr>
        <p:style>
          <a:lnRef idx="0"/>
          <a:fillRef idx="0"/>
          <a:effectRef idx="0"/>
          <a:fontRef idx="minor"/>
        </p:style>
      </p:sp>
      <p:sp>
        <p:nvSpPr>
          <p:cNvPr id="163" name="CustomShape 12"/>
          <p:cNvSpPr/>
          <p:nvPr/>
        </p:nvSpPr>
        <p:spPr>
          <a:xfrm>
            <a:off x="5943600" y="3962520"/>
            <a:ext cx="1447560" cy="60912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0" lang="en-IN" sz="1800" spc="-1" strike="noStrike">
                <a:solidFill>
                  <a:srgbClr val="000000"/>
                </a:solidFill>
                <a:latin typeface="Lucida Sans Unicode"/>
              </a:rPr>
              <a:t>Execution  domain</a:t>
            </a:r>
            <a:endParaRPr b="0" lang="en-IN" sz="1800" spc="-1" strike="noStrike">
              <a:latin typeface="Arial"/>
            </a:endParaRPr>
          </a:p>
        </p:txBody>
      </p:sp>
      <p:sp>
        <p:nvSpPr>
          <p:cNvPr id="164" name="Line 13"/>
          <p:cNvSpPr/>
          <p:nvPr/>
        </p:nvSpPr>
        <p:spPr>
          <a:xfrm>
            <a:off x="4419360" y="1828800"/>
            <a:ext cx="2210040" cy="1440"/>
          </a:xfrm>
          <a:prstGeom prst="line">
            <a:avLst/>
          </a:prstGeom>
          <a:ln w="38160">
            <a:solidFill>
              <a:srgbClr val="062329"/>
            </a:solidFill>
            <a:miter/>
          </a:ln>
        </p:spPr>
        <p:style>
          <a:lnRef idx="0"/>
          <a:fillRef idx="0"/>
          <a:effectRef idx="0"/>
          <a:fontRef idx="minor"/>
        </p:style>
      </p:sp>
      <p:sp>
        <p:nvSpPr>
          <p:cNvPr id="165" name="CustomShape 14"/>
          <p:cNvSpPr/>
          <p:nvPr/>
        </p:nvSpPr>
        <p:spPr>
          <a:xfrm>
            <a:off x="4724280" y="1143000"/>
            <a:ext cx="1676160" cy="609120"/>
          </a:xfrm>
          <a:prstGeom prst="rect">
            <a:avLst/>
          </a:prstGeom>
          <a:noFill/>
          <a:ln w="9360">
            <a:noFill/>
          </a:ln>
        </p:spPr>
        <p:style>
          <a:lnRef idx="0"/>
          <a:fillRef idx="0"/>
          <a:effectRef idx="0"/>
          <a:fontRef idx="minor"/>
        </p:style>
        <p:txBody>
          <a:bodyPr lIns="90000" rIns="90000" tIns="46800" bIns="46800" anchor="ct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0" lang="en-IN" sz="1800" spc="-1" strike="noStrike">
                <a:solidFill>
                  <a:srgbClr val="000000"/>
                </a:solidFill>
                <a:latin typeface="Lucida Sans Unicode"/>
              </a:rPr>
              <a:t>Execution gap</a:t>
            </a:r>
            <a:endParaRPr b="0" lang="en-IN" sz="1800" spc="-1" strike="noStrike">
              <a:latin typeface="Arial"/>
            </a:endParaRPr>
          </a:p>
        </p:txBody>
      </p:sp>
      <p:sp>
        <p:nvSpPr>
          <p:cNvPr id="166" name="Line 15"/>
          <p:cNvSpPr/>
          <p:nvPr/>
        </p:nvSpPr>
        <p:spPr>
          <a:xfrm flipH="1">
            <a:off x="6622920" y="1830240"/>
            <a:ext cx="11160" cy="227160"/>
          </a:xfrm>
          <a:prstGeom prst="line">
            <a:avLst/>
          </a:prstGeom>
          <a:ln w="38160">
            <a:solidFill>
              <a:srgbClr val="062329"/>
            </a:solidFill>
            <a:miter/>
          </a:ln>
        </p:spPr>
        <p:style>
          <a:lnRef idx="0"/>
          <a:fillRef idx="0"/>
          <a:effectRef idx="0"/>
          <a:fontRef idx="minor"/>
        </p:style>
      </p:sp>
      <p:sp>
        <p:nvSpPr>
          <p:cNvPr id="167" name="Line 16"/>
          <p:cNvSpPr/>
          <p:nvPr/>
        </p:nvSpPr>
        <p:spPr>
          <a:xfrm flipH="1">
            <a:off x="4414680" y="1828800"/>
            <a:ext cx="11160" cy="226800"/>
          </a:xfrm>
          <a:prstGeom prst="line">
            <a:avLst/>
          </a:prstGeom>
          <a:ln w="38160">
            <a:solidFill>
              <a:srgbClr val="062329"/>
            </a:solidFill>
            <a:miter/>
          </a:ln>
        </p:spPr>
        <p:style>
          <a:lnRef idx="0"/>
          <a:fillRef idx="0"/>
          <a:effectRef idx="0"/>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214200" y="152280"/>
            <a:ext cx="8715240" cy="99036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5400" spc="-1" strike="noStrike">
                <a:solidFill>
                  <a:srgbClr val="376092"/>
                </a:solidFill>
                <a:latin typeface="Calibri"/>
              </a:rPr>
              <a:t>Types Of Software</a:t>
            </a:r>
            <a:endParaRPr b="0" lang="en-US" sz="5400" spc="-1" strike="noStrike">
              <a:solidFill>
                <a:srgbClr val="000000"/>
              </a:solidFill>
              <a:latin typeface="Calibri"/>
            </a:endParaRPr>
          </a:p>
        </p:txBody>
      </p:sp>
      <p:sp>
        <p:nvSpPr>
          <p:cNvPr id="169" name="CustomShape 2"/>
          <p:cNvSpPr/>
          <p:nvPr/>
        </p:nvSpPr>
        <p:spPr>
          <a:xfrm>
            <a:off x="228600" y="1219320"/>
            <a:ext cx="8700840" cy="499536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spcBef>
                <a:spcPts val="601"/>
              </a:spcBef>
              <a:spcAft>
                <a:spcPts val="1426"/>
              </a:spcAft>
            </a:pPr>
            <a:endParaRPr b="0" lang="en-IN" sz="1800" spc="-1" strike="noStrike">
              <a:latin typeface="Arial"/>
            </a:endParaRPr>
          </a:p>
          <a:p>
            <a:pPr marL="262080" indent="-261720">
              <a:lnSpc>
                <a:spcPct val="100000"/>
              </a:lnSpc>
              <a:spcBef>
                <a:spcPts val="601"/>
              </a:spcBef>
              <a:spcAft>
                <a:spcPts val="1426"/>
              </a:spcAft>
            </a:pPr>
            <a:endParaRPr b="0" lang="en-IN" sz="1800" spc="-1" strike="noStrike">
              <a:latin typeface="Arial"/>
            </a:endParaRPr>
          </a:p>
          <a:p>
            <a:pPr marL="262080" indent="-261720">
              <a:lnSpc>
                <a:spcPct val="100000"/>
              </a:lnSpc>
              <a:spcBef>
                <a:spcPts val="601"/>
              </a:spcBef>
              <a:spcAft>
                <a:spcPts val="1426"/>
              </a:spcAft>
            </a:pPr>
            <a:endParaRPr b="0" lang="en-IN" sz="1800" spc="-1" strike="noStrike">
              <a:latin typeface="Arial"/>
            </a:endParaRPr>
          </a:p>
        </p:txBody>
      </p:sp>
      <p:grpSp>
        <p:nvGrpSpPr>
          <p:cNvPr id="170" name="Group 3"/>
          <p:cNvGrpSpPr/>
          <p:nvPr/>
        </p:nvGrpSpPr>
        <p:grpSpPr>
          <a:xfrm>
            <a:off x="304920" y="1714320"/>
            <a:ext cx="8409960" cy="3714480"/>
            <a:chOff x="304920" y="1714320"/>
            <a:chExt cx="8409960" cy="3714480"/>
          </a:xfrm>
        </p:grpSpPr>
        <p:grpSp>
          <p:nvGrpSpPr>
            <p:cNvPr id="171" name="Group 4"/>
            <p:cNvGrpSpPr/>
            <p:nvPr/>
          </p:nvGrpSpPr>
          <p:grpSpPr>
            <a:xfrm>
              <a:off x="870840" y="3504600"/>
              <a:ext cx="7763400" cy="1534320"/>
              <a:chOff x="870840" y="3504600"/>
              <a:chExt cx="7763400" cy="1534320"/>
            </a:xfrm>
          </p:grpSpPr>
          <p:grpSp>
            <p:nvGrpSpPr>
              <p:cNvPr id="172" name="Group 5"/>
              <p:cNvGrpSpPr/>
              <p:nvPr/>
            </p:nvGrpSpPr>
            <p:grpSpPr>
              <a:xfrm>
                <a:off x="870840" y="3504600"/>
                <a:ext cx="4447800" cy="1534320"/>
                <a:chOff x="870840" y="3504600"/>
                <a:chExt cx="4447800" cy="1534320"/>
              </a:xfrm>
            </p:grpSpPr>
            <p:sp>
              <p:nvSpPr>
                <p:cNvPr id="173" name="CustomShape 6"/>
                <p:cNvSpPr/>
                <p:nvPr/>
              </p:nvSpPr>
              <p:spPr>
                <a:xfrm>
                  <a:off x="1032480" y="3504600"/>
                  <a:ext cx="1131840" cy="8053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74" name="CustomShape 7"/>
                <p:cNvSpPr/>
                <p:nvPr/>
              </p:nvSpPr>
              <p:spPr>
                <a:xfrm>
                  <a:off x="3701520" y="3504600"/>
                  <a:ext cx="1131840" cy="8053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75" name="CustomShape 8"/>
                <p:cNvSpPr/>
                <p:nvPr/>
              </p:nvSpPr>
              <p:spPr>
                <a:xfrm>
                  <a:off x="870840" y="4399920"/>
                  <a:ext cx="161712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Application Domain</a:t>
                  </a:r>
                  <a:endParaRPr b="0" lang="en-IN" sz="1800" spc="-1" strike="noStrike">
                    <a:latin typeface="Arial"/>
                  </a:endParaRPr>
                </a:p>
              </p:txBody>
            </p:sp>
            <p:sp>
              <p:nvSpPr>
                <p:cNvPr id="176" name="CustomShape 9"/>
                <p:cNvSpPr/>
                <p:nvPr/>
              </p:nvSpPr>
              <p:spPr>
                <a:xfrm>
                  <a:off x="3701520" y="4489560"/>
                  <a:ext cx="16171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PL Domain</a:t>
                  </a:r>
                  <a:endParaRPr b="0" lang="en-IN" sz="1800" spc="-1" strike="noStrike">
                    <a:latin typeface="Arial"/>
                  </a:endParaRPr>
                </a:p>
              </p:txBody>
            </p:sp>
          </p:grpSp>
          <p:sp>
            <p:nvSpPr>
              <p:cNvPr id="177" name="CustomShape 10"/>
              <p:cNvSpPr/>
              <p:nvPr/>
            </p:nvSpPr>
            <p:spPr>
              <a:xfrm>
                <a:off x="6531840" y="3504600"/>
                <a:ext cx="1212840" cy="80532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78" name="CustomShape 11"/>
              <p:cNvSpPr/>
              <p:nvPr/>
            </p:nvSpPr>
            <p:spPr>
              <a:xfrm>
                <a:off x="6370200" y="4668480"/>
                <a:ext cx="22640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Execution Domain</a:t>
                </a:r>
                <a:endParaRPr b="0" lang="en-IN" sz="1800" spc="-1" strike="noStrike">
                  <a:latin typeface="Arial"/>
                </a:endParaRPr>
              </a:p>
            </p:txBody>
          </p:sp>
          <p:sp>
            <p:nvSpPr>
              <p:cNvPr id="179" name="Line 12"/>
              <p:cNvSpPr/>
              <p:nvPr/>
            </p:nvSpPr>
            <p:spPr>
              <a:xfrm>
                <a:off x="2083680" y="3773160"/>
                <a:ext cx="16984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80" name="Line 13"/>
              <p:cNvSpPr/>
              <p:nvPr/>
            </p:nvSpPr>
            <p:spPr>
              <a:xfrm>
                <a:off x="4833360" y="3907440"/>
                <a:ext cx="16984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81" name="CustomShape 14"/>
              <p:cNvSpPr/>
              <p:nvPr/>
            </p:nvSpPr>
            <p:spPr>
              <a:xfrm>
                <a:off x="2326680" y="4041720"/>
                <a:ext cx="153612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Specification Gap</a:t>
                </a:r>
                <a:endParaRPr b="0" lang="en-IN" sz="1800" spc="-1" strike="noStrike">
                  <a:latin typeface="Arial"/>
                </a:endParaRPr>
              </a:p>
            </p:txBody>
          </p:sp>
          <p:sp>
            <p:nvSpPr>
              <p:cNvPr id="182" name="CustomShape 15"/>
              <p:cNvSpPr/>
              <p:nvPr/>
            </p:nvSpPr>
            <p:spPr>
              <a:xfrm>
                <a:off x="5157000" y="4041720"/>
                <a:ext cx="129348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Execution Gap</a:t>
                </a:r>
                <a:endParaRPr b="0" lang="en-IN" sz="1800" spc="-1" strike="noStrike">
                  <a:latin typeface="Arial"/>
                </a:endParaRPr>
              </a:p>
            </p:txBody>
          </p:sp>
        </p:grpSp>
        <p:sp>
          <p:nvSpPr>
            <p:cNvPr id="183" name="CustomShape 16"/>
            <p:cNvSpPr/>
            <p:nvPr/>
          </p:nvSpPr>
          <p:spPr>
            <a:xfrm>
              <a:off x="6289200" y="1714320"/>
              <a:ext cx="2425680" cy="984240"/>
            </a:xfrm>
            <a:prstGeom prst="borderCallout1">
              <a:avLst>
                <a:gd name="adj1" fmla="val 50155"/>
                <a:gd name="adj2" fmla="val -1666"/>
                <a:gd name="adj3" fmla="val 223795"/>
                <a:gd name="adj4" fmla="val -43788"/>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400" spc="-1" strike="noStrike">
                  <a:solidFill>
                    <a:srgbClr val="ffffff"/>
                  </a:solidFill>
                  <a:latin typeface="Calibri"/>
                </a:rPr>
                <a:t>Bridged by designer of programming lang processor</a:t>
              </a:r>
              <a:endParaRPr b="0" lang="en-IN" sz="1400" spc="-1" strike="noStrike">
                <a:latin typeface="Arial"/>
              </a:endParaRPr>
            </a:p>
          </p:txBody>
        </p:sp>
        <p:sp>
          <p:nvSpPr>
            <p:cNvPr id="184" name="CustomShape 17"/>
            <p:cNvSpPr/>
            <p:nvPr/>
          </p:nvSpPr>
          <p:spPr>
            <a:xfrm>
              <a:off x="304920" y="1982880"/>
              <a:ext cx="1455480" cy="984240"/>
            </a:xfrm>
            <a:prstGeom prst="borderCallout1">
              <a:avLst>
                <a:gd name="adj1" fmla="val 160898"/>
                <a:gd name="adj2" fmla="val 194697"/>
                <a:gd name="adj3" fmla="val 52996"/>
                <a:gd name="adj4" fmla="val 98031"/>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400" spc="-1" strike="noStrike">
                  <a:solidFill>
                    <a:srgbClr val="ffffff"/>
                  </a:solidFill>
                  <a:latin typeface="Calibri"/>
                </a:rPr>
                <a:t>Bridged by  s/w devnt team</a:t>
              </a:r>
              <a:endParaRPr b="0" lang="en-IN" sz="1400" spc="-1" strike="noStrike">
                <a:latin typeface="Arial"/>
              </a:endParaRPr>
            </a:p>
          </p:txBody>
        </p:sp>
        <p:sp>
          <p:nvSpPr>
            <p:cNvPr id="185" name="CustomShape 18"/>
            <p:cNvSpPr/>
            <p:nvPr/>
          </p:nvSpPr>
          <p:spPr>
            <a:xfrm rot="5400000">
              <a:off x="2472120" y="4523040"/>
              <a:ext cx="760320" cy="1050840"/>
            </a:xfrm>
            <a:prstGeom prst="righ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grpSp>
    </p:spTree>
  </p:cSld>
  <p:transition spd="med">
    <p:wipe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28760" y="0"/>
            <a:ext cx="8286480" cy="99972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4000" spc="-1" strike="noStrike">
                <a:solidFill>
                  <a:srgbClr val="000000"/>
                </a:solidFill>
                <a:latin typeface="Calibri"/>
              </a:rPr>
              <a:t>Spectrum of language processors:</a:t>
            </a:r>
            <a:endParaRPr b="0" lang="en-US" sz="4000" spc="-1" strike="noStrike">
              <a:solidFill>
                <a:srgbClr val="000000"/>
              </a:solidFill>
              <a:latin typeface="Calibri"/>
            </a:endParaRPr>
          </a:p>
        </p:txBody>
      </p:sp>
      <p:sp>
        <p:nvSpPr>
          <p:cNvPr id="187" name="CustomShape 2"/>
          <p:cNvSpPr/>
          <p:nvPr/>
        </p:nvSpPr>
        <p:spPr>
          <a:xfrm>
            <a:off x="214200" y="1214280"/>
            <a:ext cx="8715240" cy="5357520"/>
          </a:xfrm>
          <a:prstGeom prst="rect">
            <a:avLst/>
          </a:prstGeom>
          <a:solidFill>
            <a:srgbClr val="ffffcc"/>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marL="343080" indent="-342720">
              <a:lnSpc>
                <a:spcPct val="100000"/>
              </a:lnSpc>
              <a:buClr>
                <a:srgbClr val="ff0000"/>
              </a:buClr>
              <a:buFont typeface="StarSymbol"/>
              <a:buAutoNum type="arabicPeriod"/>
            </a:pPr>
            <a:r>
              <a:rPr b="1" lang="en-IN" sz="2800" spc="-1" strike="noStrike">
                <a:solidFill>
                  <a:srgbClr val="ff0000"/>
                </a:solidFill>
                <a:latin typeface="Calibri"/>
              </a:rPr>
              <a:t>Language translator : </a:t>
            </a:r>
            <a:r>
              <a:rPr b="1" lang="en-IN" sz="2400" spc="-1" strike="noStrike">
                <a:solidFill>
                  <a:srgbClr val="000000"/>
                </a:solidFill>
                <a:latin typeface="Calibri"/>
              </a:rPr>
              <a:t>Bridges an execution gap to the machine language. (e.g. .Net CLR)</a:t>
            </a:r>
            <a:endParaRPr b="0" lang="en-IN" sz="24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Assembler :</a:t>
            </a:r>
            <a:endParaRPr b="0" lang="en-IN" sz="28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Compiler :</a:t>
            </a:r>
            <a:endParaRPr b="0" lang="en-IN" sz="28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Detranslator : </a:t>
            </a:r>
            <a:r>
              <a:rPr b="1" lang="en-IN" sz="2400" spc="-1" strike="noStrike">
                <a:solidFill>
                  <a:srgbClr val="000000"/>
                </a:solidFill>
                <a:latin typeface="Calibri"/>
              </a:rPr>
              <a:t>Translator working in either direction.</a:t>
            </a:r>
            <a:endParaRPr b="0" lang="en-IN" sz="24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Preprocessor : </a:t>
            </a:r>
            <a:r>
              <a:rPr b="1" lang="en-IN" sz="2400" spc="-1" strike="noStrike">
                <a:solidFill>
                  <a:srgbClr val="000000"/>
                </a:solidFill>
                <a:latin typeface="Calibri"/>
              </a:rPr>
              <a:t>Is a language processor which bridges execution gap but is not a language translator.</a:t>
            </a:r>
            <a:endParaRPr b="0" lang="en-IN" sz="24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Language migrator : </a:t>
            </a:r>
            <a:r>
              <a:rPr b="1" lang="en-IN" sz="2400" spc="-1" strike="noStrike">
                <a:solidFill>
                  <a:srgbClr val="000000"/>
                </a:solidFill>
                <a:latin typeface="Calibri"/>
              </a:rPr>
              <a:t>bridges the specification gap between two PLs.</a:t>
            </a:r>
            <a:endParaRPr b="0" lang="en-IN" sz="2400" spc="-1" strike="noStrike">
              <a:latin typeface="Arial"/>
            </a:endParaRPr>
          </a:p>
          <a:p>
            <a:pPr marL="343080" indent="-342720">
              <a:lnSpc>
                <a:spcPct val="100000"/>
              </a:lnSpc>
              <a:buClr>
                <a:srgbClr val="ff0000"/>
              </a:buClr>
              <a:buFont typeface="StarSymbol"/>
              <a:buAutoNum type="arabicPeriod"/>
            </a:pPr>
            <a:r>
              <a:rPr b="1" lang="en-IN" sz="2800" spc="-1" strike="noStrike">
                <a:solidFill>
                  <a:srgbClr val="ff0000"/>
                </a:solidFill>
                <a:latin typeface="Calibri"/>
              </a:rPr>
              <a:t>Interpreter : </a:t>
            </a:r>
            <a:r>
              <a:rPr b="1" lang="en-IN" sz="2400" spc="-1" strike="noStrike">
                <a:solidFill>
                  <a:srgbClr val="000000"/>
                </a:solidFill>
                <a:latin typeface="Calibri"/>
              </a:rPr>
              <a:t>Is a language processor which bridges an execution gap without generating a machine language program.</a:t>
            </a:r>
            <a:endParaRPr b="0" lang="en-IN" sz="2400" spc="-1" strike="noStrike">
              <a:latin typeface="Arial"/>
            </a:endParaRPr>
          </a:p>
        </p:txBody>
      </p:sp>
      <p:sp>
        <p:nvSpPr>
          <p:cNvPr id="188" name="CustomShape 3"/>
          <p:cNvSpPr/>
          <p:nvPr/>
        </p:nvSpPr>
        <p:spPr>
          <a:xfrm>
            <a:off x="7010280" y="6480000"/>
            <a:ext cx="2133360" cy="301320"/>
          </a:xfrm>
          <a:prstGeom prst="rect">
            <a:avLst/>
          </a:prstGeom>
          <a:noFill/>
          <a:ln w="9360">
            <a:noFill/>
          </a:ln>
        </p:spPr>
        <p:style>
          <a:lnRef idx="0"/>
          <a:fillRef idx="0"/>
          <a:effectRef idx="0"/>
          <a:fontRef idx="minor"/>
        </p:style>
      </p:sp>
      <p:sp>
        <p:nvSpPr>
          <p:cNvPr id="189" name="CustomShape 4"/>
          <p:cNvSpPr/>
          <p:nvPr/>
        </p:nvSpPr>
        <p:spPr>
          <a:xfrm>
            <a:off x="8640720" y="6481800"/>
            <a:ext cx="502920" cy="301320"/>
          </a:xfrm>
          <a:prstGeom prst="rect">
            <a:avLst/>
          </a:prstGeom>
          <a:noFill/>
          <a:ln w="9360">
            <a:noFill/>
          </a:ln>
        </p:spPr>
        <p:style>
          <a:lnRef idx="0"/>
          <a:fillRef idx="0"/>
          <a:effectRef idx="0"/>
          <a:fontRef idx="minor"/>
        </p:style>
        <p:txBody>
          <a:bodyPr lIns="90000" rIns="90000" tIns="45000" bIns="45000"/>
          <a:p>
            <a:pPr>
              <a:lnSpc>
                <a:spcPct val="100000"/>
              </a:lnSpc>
            </a:pPr>
            <a:fld id="{F2A6E1A8-CC32-43D0-A4E9-CCD83FB8B28B}" type="slidenum">
              <a:rPr b="0" lang="en-IN" sz="1800" spc="-1" strike="noStrike">
                <a:solidFill>
                  <a:srgbClr val="000000"/>
                </a:solidFill>
                <a:latin typeface="Gill Sans MT"/>
              </a:rPr>
              <a:t>1</a:t>
            </a:fld>
            <a:endParaRPr b="0" lang="en-IN" sz="1800" spc="-1" strike="noStrike">
              <a:latin typeface="Arial"/>
            </a:endParaRPr>
          </a:p>
        </p:txBody>
      </p:sp>
    </p:spTree>
  </p:cSld>
  <p:transition spd="slow">
    <p:fade/>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8" presetSubtype="16">
                                  <p:stCondLst>
                                    <p:cond delay="0"/>
                                  </p:stCondLst>
                                  <p:childTnLst>
                                    <p:set>
                                      <p:cBhvr>
                                        <p:cTn id="8" dur="1" fill="hold">
                                          <p:stCondLst>
                                            <p:cond delay="0"/>
                                          </p:stCondLst>
                                        </p:cTn>
                                        <p:tgtEl>
                                          <p:spTgt spid="187">
                                            <p:txEl>
                                              <p:pRg st="0" end="0"/>
                                            </p:txEl>
                                          </p:spTgt>
                                        </p:tgtEl>
                                        <p:attrNameLst>
                                          <p:attrName>style.visibility</p:attrName>
                                        </p:attrNameLst>
                                      </p:cBhvr>
                                      <p:to>
                                        <p:strVal val="visible"/>
                                      </p:to>
                                    </p:set>
                                    <p:animEffect filter="diamond(in)" transition="in">
                                      <p:cBhvr additive="repl">
                                        <p:cTn id="9" dur="2000"/>
                                        <p:tgtEl>
                                          <p:spTgt spid="1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8" presetSubtype="16">
                                  <p:stCondLst>
                                    <p:cond delay="0"/>
                                  </p:stCondLst>
                                  <p:childTnLst>
                                    <p:set>
                                      <p:cBhvr>
                                        <p:cTn id="13" dur="1" fill="hold">
                                          <p:stCondLst>
                                            <p:cond delay="0"/>
                                          </p:stCondLst>
                                        </p:cTn>
                                        <p:tgtEl>
                                          <p:spTgt spid="187">
                                            <p:txEl>
                                              <p:pRg st="1" end="1"/>
                                            </p:txEl>
                                          </p:spTgt>
                                        </p:tgtEl>
                                        <p:attrNameLst>
                                          <p:attrName>style.visibility</p:attrName>
                                        </p:attrNameLst>
                                      </p:cBhvr>
                                      <p:to>
                                        <p:strVal val="visible"/>
                                      </p:to>
                                    </p:set>
                                    <p:animEffect filter="diamond(in)" transition="in">
                                      <p:cBhvr additive="repl">
                                        <p:cTn id="14" dur="2000"/>
                                        <p:tgtEl>
                                          <p:spTgt spid="18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8" presetSubtype="16">
                                  <p:stCondLst>
                                    <p:cond delay="0"/>
                                  </p:stCondLst>
                                  <p:childTnLst>
                                    <p:set>
                                      <p:cBhvr>
                                        <p:cTn id="18" dur="1" fill="hold">
                                          <p:stCondLst>
                                            <p:cond delay="0"/>
                                          </p:stCondLst>
                                        </p:cTn>
                                        <p:tgtEl>
                                          <p:spTgt spid="187">
                                            <p:txEl>
                                              <p:pRg st="2" end="2"/>
                                            </p:txEl>
                                          </p:spTgt>
                                        </p:tgtEl>
                                        <p:attrNameLst>
                                          <p:attrName>style.visibility</p:attrName>
                                        </p:attrNameLst>
                                      </p:cBhvr>
                                      <p:to>
                                        <p:strVal val="visible"/>
                                      </p:to>
                                    </p:set>
                                    <p:animEffect filter="diamond(in)" transition="in">
                                      <p:cBhvr additive="repl">
                                        <p:cTn id="19" dur="2000"/>
                                        <p:tgtEl>
                                          <p:spTgt spid="18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8" presetSubtype="16">
                                  <p:stCondLst>
                                    <p:cond delay="0"/>
                                  </p:stCondLst>
                                  <p:childTnLst>
                                    <p:set>
                                      <p:cBhvr>
                                        <p:cTn id="23" dur="1" fill="hold">
                                          <p:stCondLst>
                                            <p:cond delay="0"/>
                                          </p:stCondLst>
                                        </p:cTn>
                                        <p:tgtEl>
                                          <p:spTgt spid="187">
                                            <p:txEl>
                                              <p:pRg st="3" end="3"/>
                                            </p:txEl>
                                          </p:spTgt>
                                        </p:tgtEl>
                                        <p:attrNameLst>
                                          <p:attrName>style.visibility</p:attrName>
                                        </p:attrNameLst>
                                      </p:cBhvr>
                                      <p:to>
                                        <p:strVal val="visible"/>
                                      </p:to>
                                    </p:set>
                                    <p:animEffect filter="diamond(in)" transition="in">
                                      <p:cBhvr additive="repl">
                                        <p:cTn id="24" dur="2000"/>
                                        <p:tgtEl>
                                          <p:spTgt spid="18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8" presetSubtype="16">
                                  <p:stCondLst>
                                    <p:cond delay="0"/>
                                  </p:stCondLst>
                                  <p:childTnLst>
                                    <p:set>
                                      <p:cBhvr>
                                        <p:cTn id="28" dur="1" fill="hold">
                                          <p:stCondLst>
                                            <p:cond delay="0"/>
                                          </p:stCondLst>
                                        </p:cTn>
                                        <p:tgtEl>
                                          <p:spTgt spid="187">
                                            <p:txEl>
                                              <p:pRg st="4" end="4"/>
                                            </p:txEl>
                                          </p:spTgt>
                                        </p:tgtEl>
                                        <p:attrNameLst>
                                          <p:attrName>style.visibility</p:attrName>
                                        </p:attrNameLst>
                                      </p:cBhvr>
                                      <p:to>
                                        <p:strVal val="visible"/>
                                      </p:to>
                                    </p:set>
                                    <p:animEffect filter="diamond(in)" transition="in">
                                      <p:cBhvr additive="repl">
                                        <p:cTn id="29" dur="2000"/>
                                        <p:tgtEl>
                                          <p:spTgt spid="18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8" presetSubtype="16">
                                  <p:stCondLst>
                                    <p:cond delay="0"/>
                                  </p:stCondLst>
                                  <p:childTnLst>
                                    <p:set>
                                      <p:cBhvr>
                                        <p:cTn id="33" dur="1" fill="hold">
                                          <p:stCondLst>
                                            <p:cond delay="0"/>
                                          </p:stCondLst>
                                        </p:cTn>
                                        <p:tgtEl>
                                          <p:spTgt spid="187">
                                            <p:txEl>
                                              <p:pRg st="5" end="5"/>
                                            </p:txEl>
                                          </p:spTgt>
                                        </p:tgtEl>
                                        <p:attrNameLst>
                                          <p:attrName>style.visibility</p:attrName>
                                        </p:attrNameLst>
                                      </p:cBhvr>
                                      <p:to>
                                        <p:strVal val="visible"/>
                                      </p:to>
                                    </p:set>
                                    <p:animEffect filter="diamond(in)" transition="in">
                                      <p:cBhvr additive="repl">
                                        <p:cTn id="34" dur="2000"/>
                                        <p:tgtEl>
                                          <p:spTgt spid="18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8" presetSubtype="16">
                                  <p:stCondLst>
                                    <p:cond delay="0"/>
                                  </p:stCondLst>
                                  <p:childTnLst>
                                    <p:set>
                                      <p:cBhvr>
                                        <p:cTn id="38" dur="1" fill="hold">
                                          <p:stCondLst>
                                            <p:cond delay="0"/>
                                          </p:stCondLst>
                                        </p:cTn>
                                        <p:tgtEl>
                                          <p:spTgt spid="187">
                                            <p:txEl>
                                              <p:pRg st="6" end="6"/>
                                            </p:txEl>
                                          </p:spTgt>
                                        </p:tgtEl>
                                        <p:attrNameLst>
                                          <p:attrName>style.visibility</p:attrName>
                                        </p:attrNameLst>
                                      </p:cBhvr>
                                      <p:to>
                                        <p:strVal val="visible"/>
                                      </p:to>
                                    </p:set>
                                    <p:animEffect filter="diamond(in)" transition="in">
                                      <p:cBhvr additive="repl">
                                        <p:cTn id="39" dur="2000"/>
                                        <p:tgtEl>
                                          <p:spTgt spid="187">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14200" y="152280"/>
            <a:ext cx="8715240" cy="99036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1" lang="en-US" sz="5400" spc="-1" strike="noStrike">
                <a:solidFill>
                  <a:srgbClr val="000000"/>
                </a:solidFill>
                <a:latin typeface="Calibri"/>
              </a:rPr>
              <a:t>Language Processing Activities</a:t>
            </a:r>
            <a:endParaRPr b="0" lang="en-US" sz="5400" spc="-1" strike="noStrike">
              <a:solidFill>
                <a:srgbClr val="000000"/>
              </a:solidFill>
              <a:latin typeface="Calibri"/>
            </a:endParaRPr>
          </a:p>
        </p:txBody>
      </p:sp>
      <p:sp>
        <p:nvSpPr>
          <p:cNvPr id="191" name="CustomShape 2"/>
          <p:cNvSpPr/>
          <p:nvPr/>
        </p:nvSpPr>
        <p:spPr>
          <a:xfrm>
            <a:off x="228600" y="1219320"/>
            <a:ext cx="8700840" cy="5424120"/>
          </a:xfrm>
          <a:prstGeom prst="rect">
            <a:avLst/>
          </a:prstGeom>
          <a:solidFill>
            <a:schemeClr val="accent5">
              <a:lumMod val="20000"/>
              <a:lumOff val="80000"/>
            </a:schemeClr>
          </a:solidFill>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nSpc>
                <a:spcPct val="100000"/>
              </a:lnSpc>
            </a:pPr>
            <a:r>
              <a:rPr b="0" lang="en-IN" sz="3200" spc="-1" strike="noStrike">
                <a:solidFill>
                  <a:srgbClr val="000000"/>
                </a:solidFill>
                <a:latin typeface="Calibri"/>
              </a:rPr>
              <a:t>Fundamental language processing activities can be divided into those that bridges the specification gap and those that bridges the execution gap.</a:t>
            </a:r>
            <a:endParaRPr b="0" lang="en-IN" sz="3200" spc="-1" strike="noStrike">
              <a:latin typeface="Arial"/>
            </a:endParaRPr>
          </a:p>
          <a:p>
            <a:pPr>
              <a:lnSpc>
                <a:spcPct val="100000"/>
              </a:lnSpc>
            </a:pPr>
            <a:r>
              <a:rPr b="0" lang="en-IN" sz="3200" spc="-1" strike="noStrike">
                <a:solidFill>
                  <a:srgbClr val="000000"/>
                </a:solidFill>
                <a:latin typeface="Calibri"/>
              </a:rPr>
              <a:t>i.e. </a:t>
            </a:r>
            <a:endParaRPr b="0" lang="en-IN" sz="3200" spc="-1" strike="noStrike">
              <a:latin typeface="Arial"/>
            </a:endParaRPr>
          </a:p>
          <a:p>
            <a:pPr>
              <a:lnSpc>
                <a:spcPct val="100000"/>
              </a:lnSpc>
            </a:pPr>
            <a:r>
              <a:rPr b="0" lang="en-IN" sz="3200" spc="-1" strike="noStrike">
                <a:solidFill>
                  <a:srgbClr val="000000"/>
                </a:solidFill>
                <a:latin typeface="Calibri"/>
              </a:rPr>
              <a:t>1. Program generation activities</a:t>
            </a:r>
            <a:endParaRPr b="0" lang="en-IN" sz="3200" spc="-1" strike="noStrike">
              <a:latin typeface="Arial"/>
            </a:endParaRPr>
          </a:p>
          <a:p>
            <a:pPr>
              <a:lnSpc>
                <a:spcPct val="100000"/>
              </a:lnSpc>
            </a:pPr>
            <a:r>
              <a:rPr b="0" lang="en-IN" sz="3200" spc="-1" strike="noStrike">
                <a:solidFill>
                  <a:srgbClr val="000000"/>
                </a:solidFill>
                <a:latin typeface="Calibri"/>
              </a:rPr>
              <a:t>2. Program execution activities</a:t>
            </a:r>
            <a:endParaRPr b="0" lang="en-IN" sz="3200" spc="-1" strike="noStrike">
              <a:latin typeface="Arial"/>
            </a:endParaRPr>
          </a:p>
          <a:p>
            <a:pPr>
              <a:lnSpc>
                <a:spcPct val="100000"/>
              </a:lnSpc>
            </a:pPr>
            <a:endParaRPr b="0" lang="en-IN" sz="3200" spc="-1" strike="noStrike">
              <a:latin typeface="Arial"/>
            </a:endParaRPr>
          </a:p>
        </p:txBody>
      </p:sp>
    </p:spTree>
  </p:cSld>
  <p:transition spd="med">
    <p:wipe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1481040"/>
            <a:ext cx="8229240" cy="4525560"/>
          </a:xfrm>
          <a:prstGeom prst="rect">
            <a:avLst/>
          </a:prstGeom>
          <a:noFill/>
          <a:ln w="9360">
            <a:noFill/>
          </a:ln>
        </p:spPr>
        <p:style>
          <a:lnRef idx="0"/>
          <a:fillRef idx="0"/>
          <a:effectRef idx="0"/>
          <a:fontRef idx="minor"/>
        </p:style>
      </p:sp>
      <p:grpSp>
        <p:nvGrpSpPr>
          <p:cNvPr id="193" name="Group 2"/>
          <p:cNvGrpSpPr/>
          <p:nvPr/>
        </p:nvGrpSpPr>
        <p:grpSpPr>
          <a:xfrm>
            <a:off x="195120" y="268200"/>
            <a:ext cx="8492760" cy="802800"/>
            <a:chOff x="195120" y="268200"/>
            <a:chExt cx="8492760" cy="802800"/>
          </a:xfrm>
        </p:grpSpPr>
        <p:pic>
          <p:nvPicPr>
            <p:cNvPr id="194" name="Picture 3" descr=""/>
            <p:cNvPicPr/>
            <p:nvPr/>
          </p:nvPicPr>
          <p:blipFill>
            <a:blip r:embed="rId1"/>
            <a:stretch/>
          </p:blipFill>
          <p:spPr>
            <a:xfrm>
              <a:off x="195120" y="268200"/>
              <a:ext cx="8492760" cy="802800"/>
            </a:xfrm>
            <a:prstGeom prst="rect">
              <a:avLst/>
            </a:prstGeom>
            <a:ln>
              <a:solidFill>
                <a:srgbClr val="be4b48"/>
              </a:solidFill>
              <a:round/>
            </a:ln>
            <a:effectLst>
              <a:outerShdw blurRad="40000" dir="5400000" dist="20000" rotWithShape="0">
                <a:srgbClr val="000000">
                  <a:alpha val="38000"/>
                </a:srgbClr>
              </a:outerShdw>
            </a:effectLst>
          </p:spPr>
        </p:pic>
        <p:sp>
          <p:nvSpPr>
            <p:cNvPr id="195" name="CustomShape 3"/>
            <p:cNvSpPr/>
            <p:nvPr/>
          </p:nvSpPr>
          <p:spPr>
            <a:xfrm>
              <a:off x="195120" y="268200"/>
              <a:ext cx="8492760" cy="802800"/>
            </a:xfrm>
            <a:prstGeom prst="rect">
              <a:avLst/>
            </a:prstGeom>
            <a:noFill/>
            <a:ln w="9360">
              <a:noFill/>
            </a:ln>
          </p:spPr>
          <p:style>
            <a:lnRef idx="0"/>
            <a:fillRef idx="0"/>
            <a:effectRef idx="0"/>
            <a:fontRef idx="minor"/>
          </p:style>
        </p:sp>
      </p:grpSp>
      <p:sp>
        <p:nvSpPr>
          <p:cNvPr id="196" name="CustomShape 4"/>
          <p:cNvSpPr/>
          <p:nvPr/>
        </p:nvSpPr>
        <p:spPr>
          <a:xfrm>
            <a:off x="1676520" y="205740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C++ Program</a:t>
            </a:r>
            <a:endParaRPr b="0" lang="en-IN" sz="1800" spc="-1" strike="noStrike">
              <a:latin typeface="Arial"/>
            </a:endParaRPr>
          </a:p>
        </p:txBody>
      </p:sp>
      <p:sp>
        <p:nvSpPr>
          <p:cNvPr id="197" name="CustomShape 5"/>
          <p:cNvSpPr/>
          <p:nvPr/>
        </p:nvSpPr>
        <p:spPr>
          <a:xfrm>
            <a:off x="4114800" y="2057400"/>
            <a:ext cx="1676160" cy="761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C++ Preprocessor</a:t>
            </a:r>
            <a:endParaRPr b="0" lang="en-IN" sz="1800" spc="-1" strike="noStrike">
              <a:latin typeface="Arial"/>
            </a:endParaRPr>
          </a:p>
        </p:txBody>
      </p:sp>
      <p:sp>
        <p:nvSpPr>
          <p:cNvPr id="198" name="CustomShape 6"/>
          <p:cNvSpPr/>
          <p:nvPr/>
        </p:nvSpPr>
        <p:spPr>
          <a:xfrm>
            <a:off x="6477120" y="205740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C</a:t>
            </a:r>
            <a:endParaRPr b="0" lang="en-IN" sz="1800" spc="-1" strike="noStrike">
              <a:latin typeface="Arial"/>
            </a:endParaRPr>
          </a:p>
          <a:p>
            <a:pPr algn="ctr">
              <a:lnSpc>
                <a:spcPct val="100000"/>
              </a:lnSpc>
            </a:pPr>
            <a:r>
              <a:rPr b="1" lang="en-IN" sz="1800" spc="-1" strike="noStrike">
                <a:solidFill>
                  <a:srgbClr val="000000"/>
                </a:solidFill>
                <a:latin typeface="Lucida Sans Unicode"/>
              </a:rPr>
              <a:t>Program</a:t>
            </a:r>
            <a:endParaRPr b="0" lang="en-IN" sz="1800" spc="-1" strike="noStrike">
              <a:latin typeface="Arial"/>
            </a:endParaRPr>
          </a:p>
        </p:txBody>
      </p:sp>
      <p:sp>
        <p:nvSpPr>
          <p:cNvPr id="199" name="CustomShape 7"/>
          <p:cNvSpPr/>
          <p:nvPr/>
        </p:nvSpPr>
        <p:spPr>
          <a:xfrm>
            <a:off x="3352680" y="2438280"/>
            <a:ext cx="76176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00" name="CustomShape 8"/>
          <p:cNvSpPr/>
          <p:nvPr/>
        </p:nvSpPr>
        <p:spPr>
          <a:xfrm>
            <a:off x="5791320" y="2438280"/>
            <a:ext cx="68544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01" name="CustomShape 9"/>
          <p:cNvSpPr/>
          <p:nvPr/>
        </p:nvSpPr>
        <p:spPr>
          <a:xfrm flipV="1">
            <a:off x="4952880" y="1453680"/>
            <a:ext cx="1080" cy="30132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02" name="CustomShape 10"/>
          <p:cNvSpPr/>
          <p:nvPr/>
        </p:nvSpPr>
        <p:spPr>
          <a:xfrm>
            <a:off x="4114800" y="121932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Errors</a:t>
            </a:r>
            <a:endParaRPr b="0" lang="en-IN" sz="1800" spc="-1" strike="noStrike">
              <a:latin typeface="Arial"/>
            </a:endParaRPr>
          </a:p>
        </p:txBody>
      </p:sp>
      <p:sp>
        <p:nvSpPr>
          <p:cNvPr id="203" name="CustomShape 11"/>
          <p:cNvSpPr/>
          <p:nvPr/>
        </p:nvSpPr>
        <p:spPr>
          <a:xfrm>
            <a:off x="1676520" y="419112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C++ Program</a:t>
            </a:r>
            <a:endParaRPr b="0" lang="en-IN" sz="1800" spc="-1" strike="noStrike">
              <a:latin typeface="Arial"/>
            </a:endParaRPr>
          </a:p>
        </p:txBody>
      </p:sp>
      <p:sp>
        <p:nvSpPr>
          <p:cNvPr id="204" name="CustomShape 12"/>
          <p:cNvSpPr/>
          <p:nvPr/>
        </p:nvSpPr>
        <p:spPr>
          <a:xfrm>
            <a:off x="4114800" y="4191120"/>
            <a:ext cx="1676160" cy="761760"/>
          </a:xfrm>
          <a:prstGeom prst="rect">
            <a:avLst/>
          </a:prstGeom>
          <a:gradFill rotWithShape="0">
            <a:gsLst>
              <a:gs pos="0">
                <a:srgbClr val="d6f3ff"/>
              </a:gs>
              <a:gs pos="100000">
                <a:srgbClr val="95d4ee"/>
              </a:gs>
            </a:gsLst>
            <a:lin ang="16200000"/>
          </a:gradFill>
          <a:ln w="9360">
            <a:solidFill>
              <a:srgbClr val="2da2bf"/>
            </a:solidFill>
            <a:miter/>
          </a:ln>
          <a:effectLst>
            <a:outerShdw algn="ctr" dir="5400000" dist="38160" rotWithShape="0">
              <a:srgbClr val="000000">
                <a:alpha val="36000"/>
              </a:srgbClr>
            </a:outerShdw>
          </a:effectLst>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C++ Translator</a:t>
            </a:r>
            <a:endParaRPr b="0" lang="en-IN" sz="1800" spc="-1" strike="noStrike">
              <a:latin typeface="Arial"/>
            </a:endParaRPr>
          </a:p>
        </p:txBody>
      </p:sp>
      <p:sp>
        <p:nvSpPr>
          <p:cNvPr id="205" name="CustomShape 13"/>
          <p:cNvSpPr/>
          <p:nvPr/>
        </p:nvSpPr>
        <p:spPr>
          <a:xfrm>
            <a:off x="6477120" y="419112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Machine language program</a:t>
            </a:r>
            <a:endParaRPr b="0" lang="en-IN" sz="1800" spc="-1" strike="noStrike">
              <a:latin typeface="Arial"/>
            </a:endParaRPr>
          </a:p>
        </p:txBody>
      </p:sp>
      <p:sp>
        <p:nvSpPr>
          <p:cNvPr id="206" name="CustomShape 14"/>
          <p:cNvSpPr/>
          <p:nvPr/>
        </p:nvSpPr>
        <p:spPr>
          <a:xfrm>
            <a:off x="3352680" y="4572000"/>
            <a:ext cx="76176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07" name="CustomShape 15"/>
          <p:cNvSpPr/>
          <p:nvPr/>
        </p:nvSpPr>
        <p:spPr>
          <a:xfrm flipV="1">
            <a:off x="4952880" y="3581640"/>
            <a:ext cx="1080" cy="30456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
        <p:nvSpPr>
          <p:cNvPr id="208" name="CustomShape 16"/>
          <p:cNvSpPr/>
          <p:nvPr/>
        </p:nvSpPr>
        <p:spPr>
          <a:xfrm>
            <a:off x="4114800" y="3352680"/>
            <a:ext cx="1676160" cy="761760"/>
          </a:xfrm>
          <a:prstGeom prst="rect">
            <a:avLst/>
          </a:prstGeom>
          <a:noFill/>
          <a:ln w="9360">
            <a:noFill/>
          </a:ln>
        </p:spPr>
        <p:style>
          <a:lnRef idx="0"/>
          <a:fillRef idx="0"/>
          <a:effectRef idx="0"/>
          <a:fontRef idx="minor"/>
        </p:style>
        <p:txBody>
          <a:bodyPr lIns="90000" rIns="90000" tIns="46800" bIns="46800" anchor="ctr"/>
          <a:p>
            <a:pPr algn="ctr">
              <a:lnSpc>
                <a:spcPct val="100000"/>
              </a:lnSpc>
            </a:pPr>
            <a:r>
              <a:rPr b="1" lang="en-IN" sz="1800" spc="-1" strike="noStrike">
                <a:solidFill>
                  <a:srgbClr val="000000"/>
                </a:solidFill>
                <a:latin typeface="Lucida Sans Unicode"/>
              </a:rPr>
              <a:t>Errors</a:t>
            </a:r>
            <a:endParaRPr b="0" lang="en-IN" sz="1800" spc="-1" strike="noStrike">
              <a:latin typeface="Arial"/>
            </a:endParaRPr>
          </a:p>
        </p:txBody>
      </p:sp>
      <p:sp>
        <p:nvSpPr>
          <p:cNvPr id="209" name="CustomShape 17"/>
          <p:cNvSpPr/>
          <p:nvPr/>
        </p:nvSpPr>
        <p:spPr>
          <a:xfrm>
            <a:off x="5791320" y="4572000"/>
            <a:ext cx="685440" cy="1080"/>
          </a:xfrm>
          <a:custGeom>
            <a:avLst/>
            <a:gdLst/>
            <a:ahLst/>
            <a:rect l="l" t="t" r="r" b="b"/>
            <a:pathLst>
              <a:path w="21600" h="21600">
                <a:moveTo>
                  <a:pt x="0" y="0"/>
                </a:moveTo>
                <a:lnTo>
                  <a:pt x="21600" y="21600"/>
                </a:lnTo>
              </a:path>
            </a:pathLst>
          </a:custGeom>
          <a:noFill/>
          <a:ln w="28440">
            <a:solidFill>
              <a:srgbClr val="2da2bf"/>
            </a:solidFill>
            <a:miter/>
            <a:tailEnd len="med" type="triangle" w="med"/>
          </a:ln>
        </p:spPr>
        <p:style>
          <a:lnRef idx="0"/>
          <a:fillRef idx="0"/>
          <a:effectRef idx="0"/>
          <a:fontRef idx="minor"/>
        </p:style>
      </p:sp>
    </p:spTree>
  </p:cSld>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1263</TotalTime>
  <Application>LibreOffice/6.0.3.2$Linux_X86_64 LibreOffice_project/00m0$Build-2</Application>
  <Words>1519</Words>
  <Paragraphs>260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2017-01-12T07:30:04Z</dcterms:created>
  <dc:creator>sangi</dc:creator>
  <dc:description/>
  <dc:language>en-IN</dc:language>
  <cp:lastModifiedBy/>
  <dcterms:modified xsi:type="dcterms:W3CDTF">2020-12-17T10:03:38Z</dcterms:modified>
  <cp:revision>38</cp:revision>
  <dc:subject/>
  <dc:title>RICS &amp; CISC Processors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