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s/slide158.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theme/theme10.xml" ContentType="application/vnd.openxmlformats-officedocument.them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notesSlides/notesSlide195.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theme/theme12.xml" ContentType="application/vnd.openxmlformats-officedocument.them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theme/theme14.xml" ContentType="application/vnd.openxmlformats-officedocument.them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s/slide148.xml" ContentType="application/vnd.openxmlformats-officedocument.presentationml.slide+xml"/>
  <Override PartName="/ppt/slides/slide195.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theme/theme11.xml" ContentType="application/vnd.openxmlformats-officedocument.them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Masters/slideMaster6.xml" ContentType="application/vnd.openxmlformats-officedocument.presentationml.slideMaster+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theme/theme8.xml" ContentType="application/vnd.openxmlformats-officedocument.them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theme/theme13.xml" ContentType="application/vnd.openxmlformats-officedocument.them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Masters/slideMaster3.xml" ContentType="application/vnd.openxmlformats-officedocument.presentationml.slideMaster+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Lst>
  <p:notesMasterIdLst>
    <p:notesMasterId r:id="rId210"/>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84" r:id="rId142"/>
    <p:sldId id="385" r:id="rId143"/>
    <p:sldId id="386" r:id="rId144"/>
    <p:sldId id="3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10" r:id="rId168"/>
    <p:sldId id="411" r:id="rId169"/>
    <p:sldId id="412" r:id="rId170"/>
    <p:sldId id="413" r:id="rId171"/>
    <p:sldId id="414" r:id="rId172"/>
    <p:sldId id="415" r:id="rId173"/>
    <p:sldId id="416" r:id="rId174"/>
    <p:sldId id="417" r:id="rId175"/>
    <p:sldId id="418" r:id="rId176"/>
    <p:sldId id="419" r:id="rId177"/>
    <p:sldId id="420" r:id="rId178"/>
    <p:sldId id="421" r:id="rId179"/>
    <p:sldId id="422" r:id="rId180"/>
    <p:sldId id="423" r:id="rId181"/>
    <p:sldId id="424" r:id="rId182"/>
    <p:sldId id="425" r:id="rId183"/>
    <p:sldId id="426" r:id="rId184"/>
    <p:sldId id="427" r:id="rId185"/>
    <p:sldId id="428" r:id="rId186"/>
    <p:sldId id="429" r:id="rId187"/>
    <p:sldId id="430" r:id="rId188"/>
    <p:sldId id="431" r:id="rId189"/>
    <p:sldId id="432" r:id="rId190"/>
    <p:sldId id="433" r:id="rId191"/>
    <p:sldId id="434" r:id="rId192"/>
    <p:sldId id="435" r:id="rId193"/>
    <p:sldId id="436" r:id="rId194"/>
    <p:sldId id="437" r:id="rId195"/>
    <p:sldId id="438" r:id="rId196"/>
    <p:sldId id="439" r:id="rId197"/>
    <p:sldId id="440" r:id="rId198"/>
    <p:sldId id="441" r:id="rId199"/>
    <p:sldId id="442" r:id="rId200"/>
    <p:sldId id="443" r:id="rId201"/>
    <p:sldId id="444" r:id="rId202"/>
    <p:sldId id="445" r:id="rId203"/>
    <p:sldId id="446" r:id="rId204"/>
    <p:sldId id="447" r:id="rId205"/>
    <p:sldId id="448" r:id="rId206"/>
    <p:sldId id="449" r:id="rId207"/>
    <p:sldId id="450" r:id="rId208"/>
    <p:sldId id="451" r:id="rId20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4F7841-F1F4-4275-9296-450AAA8F6FDA}">
  <a:tblStyle styleId="{694F7841-F1F4-4275-9296-450AAA8F6F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04.xml"/><Relationship Id="rId21" Type="http://schemas.openxmlformats.org/officeDocument/2006/relationships/slide" Target="slides/slide8.xml"/><Relationship Id="rId42" Type="http://schemas.openxmlformats.org/officeDocument/2006/relationships/slide" Target="slides/slide29.xml"/><Relationship Id="rId63" Type="http://schemas.openxmlformats.org/officeDocument/2006/relationships/slide" Target="slides/slide50.xml"/><Relationship Id="rId84" Type="http://schemas.openxmlformats.org/officeDocument/2006/relationships/slide" Target="slides/slide71.xml"/><Relationship Id="rId138" Type="http://schemas.openxmlformats.org/officeDocument/2006/relationships/slide" Target="slides/slide125.xml"/><Relationship Id="rId159" Type="http://schemas.openxmlformats.org/officeDocument/2006/relationships/slide" Target="slides/slide146.xml"/><Relationship Id="rId170" Type="http://schemas.openxmlformats.org/officeDocument/2006/relationships/slide" Target="slides/slide157.xml"/><Relationship Id="rId191" Type="http://schemas.openxmlformats.org/officeDocument/2006/relationships/slide" Target="slides/slide178.xml"/><Relationship Id="rId205" Type="http://schemas.openxmlformats.org/officeDocument/2006/relationships/slide" Target="slides/slide192.xml"/><Relationship Id="rId107" Type="http://schemas.openxmlformats.org/officeDocument/2006/relationships/slide" Target="slides/slide94.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slide" Target="slides/slide89.xml"/><Relationship Id="rId123" Type="http://schemas.openxmlformats.org/officeDocument/2006/relationships/slide" Target="slides/slide110.xml"/><Relationship Id="rId128" Type="http://schemas.openxmlformats.org/officeDocument/2006/relationships/slide" Target="slides/slide115.xml"/><Relationship Id="rId144" Type="http://schemas.openxmlformats.org/officeDocument/2006/relationships/slide" Target="slides/slide131.xml"/><Relationship Id="rId149" Type="http://schemas.openxmlformats.org/officeDocument/2006/relationships/slide" Target="slides/slide136.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160" Type="http://schemas.openxmlformats.org/officeDocument/2006/relationships/slide" Target="slides/slide147.xml"/><Relationship Id="rId165" Type="http://schemas.openxmlformats.org/officeDocument/2006/relationships/slide" Target="slides/slide152.xml"/><Relationship Id="rId181" Type="http://schemas.openxmlformats.org/officeDocument/2006/relationships/slide" Target="slides/slide168.xml"/><Relationship Id="rId186" Type="http://schemas.openxmlformats.org/officeDocument/2006/relationships/slide" Target="slides/slide173.xml"/><Relationship Id="rId211" Type="http://schemas.openxmlformats.org/officeDocument/2006/relationships/presProps" Target="presProps.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113" Type="http://schemas.openxmlformats.org/officeDocument/2006/relationships/slide" Target="slides/slide100.xml"/><Relationship Id="rId118" Type="http://schemas.openxmlformats.org/officeDocument/2006/relationships/slide" Target="slides/slide105.xml"/><Relationship Id="rId134" Type="http://schemas.openxmlformats.org/officeDocument/2006/relationships/slide" Target="slides/slide121.xml"/><Relationship Id="rId139" Type="http://schemas.openxmlformats.org/officeDocument/2006/relationships/slide" Target="slides/slide126.xml"/><Relationship Id="rId80" Type="http://schemas.openxmlformats.org/officeDocument/2006/relationships/slide" Target="slides/slide67.xml"/><Relationship Id="rId85" Type="http://schemas.openxmlformats.org/officeDocument/2006/relationships/slide" Target="slides/slide72.xml"/><Relationship Id="rId150" Type="http://schemas.openxmlformats.org/officeDocument/2006/relationships/slide" Target="slides/slide137.xml"/><Relationship Id="rId155" Type="http://schemas.openxmlformats.org/officeDocument/2006/relationships/slide" Target="slides/slide142.xml"/><Relationship Id="rId171" Type="http://schemas.openxmlformats.org/officeDocument/2006/relationships/slide" Target="slides/slide158.xml"/><Relationship Id="rId176" Type="http://schemas.openxmlformats.org/officeDocument/2006/relationships/slide" Target="slides/slide163.xml"/><Relationship Id="rId192" Type="http://schemas.openxmlformats.org/officeDocument/2006/relationships/slide" Target="slides/slide179.xml"/><Relationship Id="rId197" Type="http://schemas.openxmlformats.org/officeDocument/2006/relationships/slide" Target="slides/slide184.xml"/><Relationship Id="rId206" Type="http://schemas.openxmlformats.org/officeDocument/2006/relationships/slide" Target="slides/slide193.xml"/><Relationship Id="rId201" Type="http://schemas.openxmlformats.org/officeDocument/2006/relationships/slide" Target="slides/slide188.xml"/><Relationship Id="rId12" Type="http://schemas.openxmlformats.org/officeDocument/2006/relationships/slideMaster" Target="slideMasters/slideMaster12.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slide" Target="slides/slide90.xml"/><Relationship Id="rId108" Type="http://schemas.openxmlformats.org/officeDocument/2006/relationships/slide" Target="slides/slide95.xml"/><Relationship Id="rId124" Type="http://schemas.openxmlformats.org/officeDocument/2006/relationships/slide" Target="slides/slide111.xml"/><Relationship Id="rId129" Type="http://schemas.openxmlformats.org/officeDocument/2006/relationships/slide" Target="slides/slide116.xml"/><Relationship Id="rId54" Type="http://schemas.openxmlformats.org/officeDocument/2006/relationships/slide" Target="slides/slide41.xml"/><Relationship Id="rId70" Type="http://schemas.openxmlformats.org/officeDocument/2006/relationships/slide" Target="slides/slide57.xml"/><Relationship Id="rId75" Type="http://schemas.openxmlformats.org/officeDocument/2006/relationships/slide" Target="slides/slide62.xml"/><Relationship Id="rId91" Type="http://schemas.openxmlformats.org/officeDocument/2006/relationships/slide" Target="slides/slide78.xml"/><Relationship Id="rId96" Type="http://schemas.openxmlformats.org/officeDocument/2006/relationships/slide" Target="slides/slide83.xml"/><Relationship Id="rId140" Type="http://schemas.openxmlformats.org/officeDocument/2006/relationships/slide" Target="slides/slide127.xml"/><Relationship Id="rId145" Type="http://schemas.openxmlformats.org/officeDocument/2006/relationships/slide" Target="slides/slide132.xml"/><Relationship Id="rId161" Type="http://schemas.openxmlformats.org/officeDocument/2006/relationships/slide" Target="slides/slide148.xml"/><Relationship Id="rId166" Type="http://schemas.openxmlformats.org/officeDocument/2006/relationships/slide" Target="slides/slide153.xml"/><Relationship Id="rId182" Type="http://schemas.openxmlformats.org/officeDocument/2006/relationships/slide" Target="slides/slide169.xml"/><Relationship Id="rId187" Type="http://schemas.openxmlformats.org/officeDocument/2006/relationships/slide" Target="slides/slide174.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viewProps" Target="viewProps.xml"/><Relationship Id="rId23" Type="http://schemas.openxmlformats.org/officeDocument/2006/relationships/slide" Target="slides/slide10.xml"/><Relationship Id="rId28" Type="http://schemas.openxmlformats.org/officeDocument/2006/relationships/slide" Target="slides/slide15.xml"/><Relationship Id="rId49" Type="http://schemas.openxmlformats.org/officeDocument/2006/relationships/slide" Target="slides/slide36.xml"/><Relationship Id="rId114" Type="http://schemas.openxmlformats.org/officeDocument/2006/relationships/slide" Target="slides/slide101.xml"/><Relationship Id="rId119" Type="http://schemas.openxmlformats.org/officeDocument/2006/relationships/slide" Target="slides/slide106.xml"/><Relationship Id="rId44" Type="http://schemas.openxmlformats.org/officeDocument/2006/relationships/slide" Target="slides/slide31.xml"/><Relationship Id="rId60" Type="http://schemas.openxmlformats.org/officeDocument/2006/relationships/slide" Target="slides/slide47.xml"/><Relationship Id="rId65" Type="http://schemas.openxmlformats.org/officeDocument/2006/relationships/slide" Target="slides/slide52.xml"/><Relationship Id="rId81" Type="http://schemas.openxmlformats.org/officeDocument/2006/relationships/slide" Target="slides/slide68.xml"/><Relationship Id="rId86" Type="http://schemas.openxmlformats.org/officeDocument/2006/relationships/slide" Target="slides/slide73.xml"/><Relationship Id="rId130" Type="http://schemas.openxmlformats.org/officeDocument/2006/relationships/slide" Target="slides/slide117.xml"/><Relationship Id="rId135" Type="http://schemas.openxmlformats.org/officeDocument/2006/relationships/slide" Target="slides/slide122.xml"/><Relationship Id="rId151" Type="http://schemas.openxmlformats.org/officeDocument/2006/relationships/slide" Target="slides/slide138.xml"/><Relationship Id="rId156" Type="http://schemas.openxmlformats.org/officeDocument/2006/relationships/slide" Target="slides/slide143.xml"/><Relationship Id="rId177" Type="http://schemas.openxmlformats.org/officeDocument/2006/relationships/slide" Target="slides/slide164.xml"/><Relationship Id="rId198" Type="http://schemas.openxmlformats.org/officeDocument/2006/relationships/slide" Target="slides/slide185.xml"/><Relationship Id="rId172" Type="http://schemas.openxmlformats.org/officeDocument/2006/relationships/slide" Target="slides/slide159.xml"/><Relationship Id="rId193" Type="http://schemas.openxmlformats.org/officeDocument/2006/relationships/slide" Target="slides/slide180.xml"/><Relationship Id="rId202" Type="http://schemas.openxmlformats.org/officeDocument/2006/relationships/slide" Target="slides/slide189.xml"/><Relationship Id="rId207" Type="http://schemas.openxmlformats.org/officeDocument/2006/relationships/slide" Target="slides/slide194.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109" Type="http://schemas.openxmlformats.org/officeDocument/2006/relationships/slide" Target="slides/slide9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 Id="rId104" Type="http://schemas.openxmlformats.org/officeDocument/2006/relationships/slide" Target="slides/slide91.xml"/><Relationship Id="rId120" Type="http://schemas.openxmlformats.org/officeDocument/2006/relationships/slide" Target="slides/slide107.xml"/><Relationship Id="rId125" Type="http://schemas.openxmlformats.org/officeDocument/2006/relationships/slide" Target="slides/slide112.xml"/><Relationship Id="rId141" Type="http://schemas.openxmlformats.org/officeDocument/2006/relationships/slide" Target="slides/slide128.xml"/><Relationship Id="rId146" Type="http://schemas.openxmlformats.org/officeDocument/2006/relationships/slide" Target="slides/slide133.xml"/><Relationship Id="rId167" Type="http://schemas.openxmlformats.org/officeDocument/2006/relationships/slide" Target="slides/slide154.xml"/><Relationship Id="rId188" Type="http://schemas.openxmlformats.org/officeDocument/2006/relationships/slide" Target="slides/slide175.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162" Type="http://schemas.openxmlformats.org/officeDocument/2006/relationships/slide" Target="slides/slide149.xml"/><Relationship Id="rId183" Type="http://schemas.openxmlformats.org/officeDocument/2006/relationships/slide" Target="slides/slide170.xml"/><Relationship Id="rId21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110" Type="http://schemas.openxmlformats.org/officeDocument/2006/relationships/slide" Target="slides/slide97.xml"/><Relationship Id="rId115" Type="http://schemas.openxmlformats.org/officeDocument/2006/relationships/slide" Target="slides/slide102.xml"/><Relationship Id="rId131" Type="http://schemas.openxmlformats.org/officeDocument/2006/relationships/slide" Target="slides/slide118.xml"/><Relationship Id="rId136" Type="http://schemas.openxmlformats.org/officeDocument/2006/relationships/slide" Target="slides/slide123.xml"/><Relationship Id="rId157" Type="http://schemas.openxmlformats.org/officeDocument/2006/relationships/slide" Target="slides/slide144.xml"/><Relationship Id="rId178" Type="http://schemas.openxmlformats.org/officeDocument/2006/relationships/slide" Target="slides/slide165.xml"/><Relationship Id="rId61" Type="http://schemas.openxmlformats.org/officeDocument/2006/relationships/slide" Target="slides/slide48.xml"/><Relationship Id="rId82" Type="http://schemas.openxmlformats.org/officeDocument/2006/relationships/slide" Target="slides/slide69.xml"/><Relationship Id="rId152" Type="http://schemas.openxmlformats.org/officeDocument/2006/relationships/slide" Target="slides/slide139.xml"/><Relationship Id="rId173" Type="http://schemas.openxmlformats.org/officeDocument/2006/relationships/slide" Target="slides/slide160.xml"/><Relationship Id="rId194" Type="http://schemas.openxmlformats.org/officeDocument/2006/relationships/slide" Target="slides/slide181.xml"/><Relationship Id="rId199" Type="http://schemas.openxmlformats.org/officeDocument/2006/relationships/slide" Target="slides/slide186.xml"/><Relationship Id="rId203" Type="http://schemas.openxmlformats.org/officeDocument/2006/relationships/slide" Target="slides/slide190.xml"/><Relationship Id="rId208" Type="http://schemas.openxmlformats.org/officeDocument/2006/relationships/slide" Target="slides/slide195.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slide" Target="slides/slide87.xml"/><Relationship Id="rId105" Type="http://schemas.openxmlformats.org/officeDocument/2006/relationships/slide" Target="slides/slide92.xml"/><Relationship Id="rId126" Type="http://schemas.openxmlformats.org/officeDocument/2006/relationships/slide" Target="slides/slide113.xml"/><Relationship Id="rId147" Type="http://schemas.openxmlformats.org/officeDocument/2006/relationships/slide" Target="slides/slide134.xml"/><Relationship Id="rId168" Type="http://schemas.openxmlformats.org/officeDocument/2006/relationships/slide" Target="slides/slide155.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slide" Target="slides/slide85.xml"/><Relationship Id="rId121" Type="http://schemas.openxmlformats.org/officeDocument/2006/relationships/slide" Target="slides/slide108.xml"/><Relationship Id="rId142" Type="http://schemas.openxmlformats.org/officeDocument/2006/relationships/slide" Target="slides/slide129.xml"/><Relationship Id="rId163" Type="http://schemas.openxmlformats.org/officeDocument/2006/relationships/slide" Target="slides/slide150.xml"/><Relationship Id="rId184" Type="http://schemas.openxmlformats.org/officeDocument/2006/relationships/slide" Target="slides/slide171.xml"/><Relationship Id="rId189" Type="http://schemas.openxmlformats.org/officeDocument/2006/relationships/slide" Target="slides/slide176.xml"/><Relationship Id="rId3" Type="http://schemas.openxmlformats.org/officeDocument/2006/relationships/slideMaster" Target="slideMasters/slideMaster3.xml"/><Relationship Id="rId214" Type="http://schemas.openxmlformats.org/officeDocument/2006/relationships/tableStyles" Target="tableStyles.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 Id="rId116" Type="http://schemas.openxmlformats.org/officeDocument/2006/relationships/slide" Target="slides/slide103.xml"/><Relationship Id="rId137" Type="http://schemas.openxmlformats.org/officeDocument/2006/relationships/slide" Target="slides/slide124.xml"/><Relationship Id="rId158" Type="http://schemas.openxmlformats.org/officeDocument/2006/relationships/slide" Target="slides/slide145.xml"/><Relationship Id="rId20" Type="http://schemas.openxmlformats.org/officeDocument/2006/relationships/slide" Target="slides/slide7.xml"/><Relationship Id="rId41" Type="http://schemas.openxmlformats.org/officeDocument/2006/relationships/slide" Target="slides/slide28.xml"/><Relationship Id="rId62" Type="http://schemas.openxmlformats.org/officeDocument/2006/relationships/slide" Target="slides/slide49.xml"/><Relationship Id="rId83" Type="http://schemas.openxmlformats.org/officeDocument/2006/relationships/slide" Target="slides/slide70.xml"/><Relationship Id="rId88" Type="http://schemas.openxmlformats.org/officeDocument/2006/relationships/slide" Target="slides/slide75.xml"/><Relationship Id="rId111" Type="http://schemas.openxmlformats.org/officeDocument/2006/relationships/slide" Target="slides/slide98.xml"/><Relationship Id="rId132" Type="http://schemas.openxmlformats.org/officeDocument/2006/relationships/slide" Target="slides/slide119.xml"/><Relationship Id="rId153" Type="http://schemas.openxmlformats.org/officeDocument/2006/relationships/slide" Target="slides/slide140.xml"/><Relationship Id="rId174" Type="http://schemas.openxmlformats.org/officeDocument/2006/relationships/slide" Target="slides/slide161.xml"/><Relationship Id="rId179" Type="http://schemas.openxmlformats.org/officeDocument/2006/relationships/slide" Target="slides/slide166.xml"/><Relationship Id="rId195" Type="http://schemas.openxmlformats.org/officeDocument/2006/relationships/slide" Target="slides/slide182.xml"/><Relationship Id="rId209" Type="http://schemas.openxmlformats.org/officeDocument/2006/relationships/slide" Target="slides/slide196.xml"/><Relationship Id="rId190" Type="http://schemas.openxmlformats.org/officeDocument/2006/relationships/slide" Target="slides/slide177.xml"/><Relationship Id="rId204" Type="http://schemas.openxmlformats.org/officeDocument/2006/relationships/slide" Target="slides/slide191.xml"/><Relationship Id="rId15" Type="http://schemas.openxmlformats.org/officeDocument/2006/relationships/slide" Target="slides/slide2.xml"/><Relationship Id="rId36" Type="http://schemas.openxmlformats.org/officeDocument/2006/relationships/slide" Target="slides/slide23.xml"/><Relationship Id="rId57" Type="http://schemas.openxmlformats.org/officeDocument/2006/relationships/slide" Target="slides/slide44.xml"/><Relationship Id="rId106" Type="http://schemas.openxmlformats.org/officeDocument/2006/relationships/slide" Target="slides/slide93.xml"/><Relationship Id="rId127" Type="http://schemas.openxmlformats.org/officeDocument/2006/relationships/slide" Target="slides/slide114.xml"/><Relationship Id="rId10" Type="http://schemas.openxmlformats.org/officeDocument/2006/relationships/slideMaster" Target="slideMasters/slideMaster10.xml"/><Relationship Id="rId31" Type="http://schemas.openxmlformats.org/officeDocument/2006/relationships/slide" Target="slides/slide18.xml"/><Relationship Id="rId52" Type="http://schemas.openxmlformats.org/officeDocument/2006/relationships/slide" Target="slides/slide39.xml"/><Relationship Id="rId73" Type="http://schemas.openxmlformats.org/officeDocument/2006/relationships/slide" Target="slides/slide60.xml"/><Relationship Id="rId78" Type="http://schemas.openxmlformats.org/officeDocument/2006/relationships/slide" Target="slides/slide65.xml"/><Relationship Id="rId94" Type="http://schemas.openxmlformats.org/officeDocument/2006/relationships/slide" Target="slides/slide81.xml"/><Relationship Id="rId99" Type="http://schemas.openxmlformats.org/officeDocument/2006/relationships/slide" Target="slides/slide86.xml"/><Relationship Id="rId101" Type="http://schemas.openxmlformats.org/officeDocument/2006/relationships/slide" Target="slides/slide88.xml"/><Relationship Id="rId122" Type="http://schemas.openxmlformats.org/officeDocument/2006/relationships/slide" Target="slides/slide109.xml"/><Relationship Id="rId143" Type="http://schemas.openxmlformats.org/officeDocument/2006/relationships/slide" Target="slides/slide130.xml"/><Relationship Id="rId148" Type="http://schemas.openxmlformats.org/officeDocument/2006/relationships/slide" Target="slides/slide135.xml"/><Relationship Id="rId164" Type="http://schemas.openxmlformats.org/officeDocument/2006/relationships/slide" Target="slides/slide151.xml"/><Relationship Id="rId169" Type="http://schemas.openxmlformats.org/officeDocument/2006/relationships/slide" Target="slides/slide156.xml"/><Relationship Id="rId185" Type="http://schemas.openxmlformats.org/officeDocument/2006/relationships/slide" Target="slides/slide172.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7.xml"/><Relationship Id="rId210" Type="http://schemas.openxmlformats.org/officeDocument/2006/relationships/notesMaster" Target="notesMasters/notesMaster1.xml"/><Relationship Id="rId26" Type="http://schemas.openxmlformats.org/officeDocument/2006/relationships/slide" Target="slides/slide13.xml"/><Relationship Id="rId47" Type="http://schemas.openxmlformats.org/officeDocument/2006/relationships/slide" Target="slides/slide34.xml"/><Relationship Id="rId68" Type="http://schemas.openxmlformats.org/officeDocument/2006/relationships/slide" Target="slides/slide55.xml"/><Relationship Id="rId89" Type="http://schemas.openxmlformats.org/officeDocument/2006/relationships/slide" Target="slides/slide76.xml"/><Relationship Id="rId112" Type="http://schemas.openxmlformats.org/officeDocument/2006/relationships/slide" Target="slides/slide99.xml"/><Relationship Id="rId133" Type="http://schemas.openxmlformats.org/officeDocument/2006/relationships/slide" Target="slides/slide120.xml"/><Relationship Id="rId154" Type="http://schemas.openxmlformats.org/officeDocument/2006/relationships/slide" Target="slides/slide141.xml"/><Relationship Id="rId175" Type="http://schemas.openxmlformats.org/officeDocument/2006/relationships/slide" Target="slides/slide162.xml"/><Relationship Id="rId196" Type="http://schemas.openxmlformats.org/officeDocument/2006/relationships/slide" Target="slides/slide183.xml"/><Relationship Id="rId200" Type="http://schemas.openxmlformats.org/officeDocument/2006/relationships/slide" Target="slides/slide187.xml"/><Relationship Id="rId1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49575" cy="434975"/>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FFFFFF"/>
                </a:solidFill>
                <a:latin typeface="Arial"/>
                <a:ea typeface="Arial"/>
                <a:cs typeface="Arial"/>
                <a:sym typeface="Arial"/>
              </a:rPr>
              <a:pPr marL="0" marR="0" lvl="0" indent="0" algn="l" rtl="0">
                <a:lnSpc>
                  <a:spcPct val="100000"/>
                </a:lnSpc>
                <a:spcBef>
                  <a:spcPts val="0"/>
                </a:spcBef>
                <a:spcAft>
                  <a:spcPts val="0"/>
                </a:spcAft>
                <a:buNone/>
              </a:pPr>
              <a:t>‹#›</a:t>
            </a:fld>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9" name="Google Shape;9;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0" name="Google Shape;10;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1" name="Google Shape;11;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2" name="Google Shape;12;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3" name="Google Shape;1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 name="Google Shape;1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 name="Google Shape;1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 name="Google Shape;1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 name="Google Shape;17;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 name="Google Shape;18;n"/>
          <p:cNvSpPr/>
          <p:nvPr/>
        </p:nvSpPr>
        <p:spPr>
          <a:xfrm>
            <a:off x="0"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 name="Google Shape;19;n"/>
          <p:cNvSpPr/>
          <p:nvPr/>
        </p:nvSpPr>
        <p:spPr>
          <a:xfrm>
            <a:off x="3884612"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0" name="Google Shape;20;n"/>
          <p:cNvSpPr>
            <a:spLocks noGrp="1" noRot="1" noChangeAspect="1"/>
          </p:cNvSpPr>
          <p:nvPr>
            <p:ph type="sldImg" idx="2"/>
          </p:nvPr>
        </p:nvSpPr>
        <p:spPr>
          <a:xfrm>
            <a:off x="1143000" y="685800"/>
            <a:ext cx="4549775" cy="3406775"/>
          </a:xfrm>
          <a:custGeom>
            <a:avLst/>
            <a:gdLst/>
            <a:ahLst/>
            <a:cxnLst/>
            <a:rect l="l" t="t" r="r" b="b"/>
            <a:pathLst>
              <a:path w="120000" h="120000" extrusionOk="0">
                <a:moveTo>
                  <a:pt x="0" y="0"/>
                </a:moveTo>
                <a:lnTo>
                  <a:pt x="120000" y="0"/>
                </a:lnTo>
                <a:lnTo>
                  <a:pt x="120000" y="120000"/>
                </a:lnTo>
                <a:lnTo>
                  <a:pt x="0" y="120000"/>
                </a:lnTo>
                <a:close/>
              </a:path>
            </a:pathLst>
          </a:custGeom>
          <a:noFill/>
          <a:ln w="9525" cap="sq" cmpd="sng">
            <a:solidFill>
              <a:srgbClr val="000000"/>
            </a:solidFill>
            <a:prstDash val="solid"/>
            <a:miter lim="800000"/>
            <a:headEnd type="none" w="sm" len="sm"/>
            <a:tailEnd type="none" w="sm" len="sm"/>
          </a:ln>
        </p:spPr>
      </p:sp>
      <p:sp>
        <p:nvSpPr>
          <p:cNvPr id="21" name="Google Shape;21;n"/>
          <p:cNvSpPr txBox="1">
            <a:spLocks noGrp="1"/>
          </p:cNvSpPr>
          <p:nvPr>
            <p:ph type="body" idx="1"/>
          </p:nvPr>
        </p:nvSpPr>
        <p:spPr>
          <a:xfrm>
            <a:off x="685800" y="4343400"/>
            <a:ext cx="5464175" cy="409257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 name="Google Shape;22;n"/>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3" name="Google Shape;23;n"/>
          <p:cNvSpPr txBox="1">
            <a:spLocks noGrp="1"/>
          </p:cNvSpPr>
          <p:nvPr>
            <p:ph type="sldNum" idx="3"/>
          </p:nvPr>
        </p:nvSpPr>
        <p:spPr>
          <a:xfrm>
            <a:off x="3884612" y="8685212"/>
            <a:ext cx="2949575" cy="43497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5" name="Google Shape;125;p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6" name="Google Shape;126;p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7" name="Google Shape;127;p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8" name="Google Shape;128;p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9" name="Google Shape;1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 name="Google Shape;130;p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32" name="Google Shape;232;p1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33" name="Google Shape;233;p1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34" name="Google Shape;234;p1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35" name="Google Shape;235;p1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36" name="Google Shape;2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p1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10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106" name="Google Shape;1106;p10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7" name="Google Shape;1107;p10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10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113" name="Google Shape;1113;p10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14" name="Google Shape;1114;p10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10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102</a:t>
            </a:fld>
            <a:endParaRPr/>
          </a:p>
        </p:txBody>
      </p:sp>
      <p:sp>
        <p:nvSpPr>
          <p:cNvPr id="1120" name="Google Shape;1120;p10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21" name="Google Shape;1121;p10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10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103</a:t>
            </a:fld>
            <a:endParaRPr/>
          </a:p>
        </p:txBody>
      </p:sp>
      <p:sp>
        <p:nvSpPr>
          <p:cNvPr id="1127" name="Google Shape;1127;p103: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28" name="Google Shape;1128;p10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0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135" name="Google Shape;1135;p10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136" name="Google Shape;1136;p10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137" name="Google Shape;1137;p10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138" name="Google Shape;1138;p10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139" name="Google Shape;113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0" name="Google Shape;1140;p10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10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105</a:t>
            </a:fld>
            <a:endParaRPr/>
          </a:p>
        </p:txBody>
      </p:sp>
      <p:sp>
        <p:nvSpPr>
          <p:cNvPr id="1152" name="Google Shape;1152;p10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105</a:t>
            </a:fld>
            <a:endParaRPr/>
          </a:p>
        </p:txBody>
      </p:sp>
      <p:sp>
        <p:nvSpPr>
          <p:cNvPr id="1153" name="Google Shape;1153;p10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105</a:t>
            </a:fld>
            <a:endParaRPr/>
          </a:p>
        </p:txBody>
      </p:sp>
      <p:sp>
        <p:nvSpPr>
          <p:cNvPr id="1154" name="Google Shape;1154;p10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105</a:t>
            </a:fld>
            <a:endParaRPr/>
          </a:p>
        </p:txBody>
      </p:sp>
      <p:sp>
        <p:nvSpPr>
          <p:cNvPr id="1155" name="Google Shape;1155;p105:notes"/>
          <p:cNvSpPr>
            <a:spLocks noGrp="1" noRot="1" noChangeAspect="1"/>
          </p:cNvSpPr>
          <p:nvPr>
            <p:ph type="sldImg" idx="2"/>
          </p:nvPr>
        </p:nvSpPr>
        <p:spPr>
          <a:xfrm>
            <a:off x="1144587" y="685800"/>
            <a:ext cx="4560887" cy="34210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6" name="Google Shape;1156;p10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10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2" name="Google Shape;1162;p10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3" name="Google Shape;1163;p10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4" name="Google Shape;1164;p10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5" name="Google Shape;1165;p10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6" name="Google Shape;1166;p10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167" name="Google Shape;1167;p106: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168" name="Google Shape;1168;p106: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69" name="Google Shape;1169;p10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0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177" name="Google Shape;1177;p10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78" name="Google Shape;1178;p10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0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184" name="Google Shape;1184;p10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185" name="Google Shape;1185;p10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186" name="Google Shape;1186;p108: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187" name="Google Shape;1187;p108: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8" name="Google Shape;1188;p10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p10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194" name="Google Shape;1194;p10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195" name="Google Shape;1195;p10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196" name="Google Shape;1196;p10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197" name="Google Shape;1197;p10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198" name="Google Shape;1198;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99" name="Google Shape;1199;p10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43" name="Google Shape;243;p1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44" name="Google Shape;244;p1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45" name="Google Shape;245;p1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46" name="Google Shape;246;p1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47" name="Google Shape;2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8" name="Google Shape;248;p1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11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208" name="Google Shape;1208;p11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209" name="Google Shape;1209;p11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210" name="Google Shape;1210;p11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211" name="Google Shape;1211;p11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212" name="Google Shape;1212;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3" name="Google Shape;1213;p11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1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221" name="Google Shape;1221;p11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222" name="Google Shape;1222;p11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223" name="Google Shape;1223;p11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224" name="Google Shape;1224;p11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225" name="Google Shape;1225;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26" name="Google Shape;1226;p11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11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232" name="Google Shape;1232;p11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233" name="Google Shape;1233;p11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234" name="Google Shape;1234;p11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235" name="Google Shape;1235;p11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236" name="Google Shape;123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7" name="Google Shape;1237;p11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11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243" name="Google Shape;1243;p11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244" name="Google Shape;1244;p11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245" name="Google Shape;1245;p11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246" name="Google Shape;1246;p11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247" name="Google Shape;1247;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48" name="Google Shape;1248;p11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1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256" name="Google Shape;1256;p11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257" name="Google Shape;1257;p11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258" name="Google Shape;1258;p11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259" name="Google Shape;1259;p11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260" name="Google Shape;1260;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1" name="Google Shape;1261;p11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15: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9" name="Google Shape;1269;p11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270" name="Google Shape;1270;p11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16: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6" name="Google Shape;1276;p116: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277" name="Google Shape;1277;p11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116</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1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83" name="Google Shape;1283;p11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p11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0" name="Google Shape;1290;p11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11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6" name="Google Shape;1296;p11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254" name="Google Shape;254;p1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255" name="Google Shape;255;p1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256" name="Google Shape;256;p1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257" name="Google Shape;257;p1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258" name="Google Shape;2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9" name="Google Shape;259;p1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20: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6" name="Google Shape;1306;p120: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21: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2" name="Google Shape;1312;p12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13" name="Google Shape;1313;p12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121</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p122: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9" name="Google Shape;1319;p12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20" name="Google Shape;1320;p12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122</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123: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6" name="Google Shape;1326;p12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27" name="Google Shape;1327;p12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123</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2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124</a:t>
            </a:fld>
            <a:endParaRPr/>
          </a:p>
        </p:txBody>
      </p:sp>
      <p:sp>
        <p:nvSpPr>
          <p:cNvPr id="1333" name="Google Shape;1333;p12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4" name="Google Shape;1334;p12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2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341" name="Google Shape;1341;p12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342" name="Google Shape;1342;p12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343" name="Google Shape;1343;p12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344" name="Google Shape;1344;p12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345" name="Google Shape;1345;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6" name="Google Shape;1346;p12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12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126</a:t>
            </a:fld>
            <a:endParaRPr/>
          </a:p>
        </p:txBody>
      </p:sp>
      <p:sp>
        <p:nvSpPr>
          <p:cNvPr id="1352" name="Google Shape;1352;p12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53" name="Google Shape;1353;p12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2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1360" name="Google Shape;1360;p12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1361" name="Google Shape;1361;p12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1362" name="Google Shape;1362;p12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1363" name="Google Shape;1363;p12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1364" name="Google Shape;1364;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65" name="Google Shape;1365;p12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p12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1373" name="Google Shape;1373;p12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1374" name="Google Shape;1374;p12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1375" name="Google Shape;1375;p12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1376" name="Google Shape;1376;p12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1377" name="Google Shape;1377;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78" name="Google Shape;1378;p12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p12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129</a:t>
            </a:fld>
            <a:endParaRPr/>
          </a:p>
        </p:txBody>
      </p:sp>
      <p:sp>
        <p:nvSpPr>
          <p:cNvPr id="1386" name="Google Shape;1386;p12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87" name="Google Shape;1387;p12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Demand paging</a:t>
            </a:r>
            <a:endParaRPr/>
          </a:p>
        </p:txBody>
      </p:sp>
      <p:sp>
        <p:nvSpPr>
          <p:cNvPr id="1388" name="Google Shape;1388;p12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129</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5" name="Google Shape;265;p1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13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130</a:t>
            </a:fld>
            <a:endParaRPr/>
          </a:p>
        </p:txBody>
      </p:sp>
      <p:sp>
        <p:nvSpPr>
          <p:cNvPr id="1394" name="Google Shape;1394;p13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130</a:t>
            </a:fld>
            <a:endParaRPr/>
          </a:p>
        </p:txBody>
      </p:sp>
      <p:sp>
        <p:nvSpPr>
          <p:cNvPr id="1395" name="Google Shape;1395;p130: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6" name="Google Shape;1396;p13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13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131</a:t>
            </a:fld>
            <a:endParaRPr/>
          </a:p>
        </p:txBody>
      </p:sp>
      <p:sp>
        <p:nvSpPr>
          <p:cNvPr id="1402" name="Google Shape;1402;p13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3" name="Google Shape;1403;p13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13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132</a:t>
            </a:fld>
            <a:endParaRPr/>
          </a:p>
        </p:txBody>
      </p:sp>
      <p:sp>
        <p:nvSpPr>
          <p:cNvPr id="1409" name="Google Shape;1409;p132: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0" name="Google Shape;1410;p13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13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133</a:t>
            </a:fld>
            <a:endParaRPr/>
          </a:p>
        </p:txBody>
      </p:sp>
      <p:sp>
        <p:nvSpPr>
          <p:cNvPr id="1417" name="Google Shape;1417;p13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133</a:t>
            </a:fld>
            <a:endParaRPr/>
          </a:p>
        </p:txBody>
      </p:sp>
      <p:sp>
        <p:nvSpPr>
          <p:cNvPr id="1418" name="Google Shape;1418;p13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133</a:t>
            </a:fld>
            <a:endParaRPr/>
          </a:p>
        </p:txBody>
      </p:sp>
      <p:sp>
        <p:nvSpPr>
          <p:cNvPr id="1419" name="Google Shape;1419;p13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133</a:t>
            </a:fld>
            <a:endParaRPr/>
          </a:p>
        </p:txBody>
      </p:sp>
      <p:sp>
        <p:nvSpPr>
          <p:cNvPr id="1420" name="Google Shape;1420;p13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133</a:t>
            </a:fld>
            <a:endParaRPr/>
          </a:p>
        </p:txBody>
      </p:sp>
      <p:sp>
        <p:nvSpPr>
          <p:cNvPr id="1421" name="Google Shape;1421;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2" name="Google Shape;1422;p13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13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134</a:t>
            </a:fld>
            <a:endParaRPr/>
          </a:p>
        </p:txBody>
      </p:sp>
      <p:sp>
        <p:nvSpPr>
          <p:cNvPr id="1434" name="Google Shape;1434;p13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134</a:t>
            </a:fld>
            <a:endParaRPr/>
          </a:p>
        </p:txBody>
      </p:sp>
      <p:sp>
        <p:nvSpPr>
          <p:cNvPr id="1435" name="Google Shape;1435;p13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134</a:t>
            </a:fld>
            <a:endParaRPr/>
          </a:p>
        </p:txBody>
      </p:sp>
      <p:sp>
        <p:nvSpPr>
          <p:cNvPr id="1436" name="Google Shape;1436;p13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134</a:t>
            </a:fld>
            <a:endParaRPr/>
          </a:p>
        </p:txBody>
      </p:sp>
      <p:sp>
        <p:nvSpPr>
          <p:cNvPr id="1437" name="Google Shape;1437;p13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134</a:t>
            </a:fld>
            <a:endParaRPr/>
          </a:p>
        </p:txBody>
      </p:sp>
      <p:sp>
        <p:nvSpPr>
          <p:cNvPr id="1438" name="Google Shape;1438;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39" name="Google Shape;1439;p13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13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135</a:t>
            </a:fld>
            <a:endParaRPr/>
          </a:p>
        </p:txBody>
      </p:sp>
      <p:sp>
        <p:nvSpPr>
          <p:cNvPr id="1447" name="Google Shape;1447;p13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135</a:t>
            </a:fld>
            <a:endParaRPr/>
          </a:p>
        </p:txBody>
      </p:sp>
      <p:sp>
        <p:nvSpPr>
          <p:cNvPr id="1448" name="Google Shape;1448;p135: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9" name="Google Shape;1449;p13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3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136</a:t>
            </a:fld>
            <a:endParaRPr/>
          </a:p>
        </p:txBody>
      </p:sp>
      <p:sp>
        <p:nvSpPr>
          <p:cNvPr id="1455" name="Google Shape;1455;p13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136</a:t>
            </a:fld>
            <a:endParaRPr/>
          </a:p>
        </p:txBody>
      </p:sp>
      <p:sp>
        <p:nvSpPr>
          <p:cNvPr id="1456" name="Google Shape;1456;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57" name="Google Shape;1457;p13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p13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137</a:t>
            </a:fld>
            <a:endParaRPr/>
          </a:p>
        </p:txBody>
      </p:sp>
      <p:sp>
        <p:nvSpPr>
          <p:cNvPr id="1464" name="Google Shape;1464;p13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5" name="Google Shape;1465;p13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13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138</a:t>
            </a:fld>
            <a:endParaRPr/>
          </a:p>
        </p:txBody>
      </p:sp>
      <p:sp>
        <p:nvSpPr>
          <p:cNvPr id="1473" name="Google Shape;1473;p13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138</a:t>
            </a:fld>
            <a:endParaRPr/>
          </a:p>
        </p:txBody>
      </p:sp>
      <p:sp>
        <p:nvSpPr>
          <p:cNvPr id="1474" name="Google Shape;1474;p13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138</a:t>
            </a:fld>
            <a:endParaRPr/>
          </a:p>
        </p:txBody>
      </p:sp>
      <p:sp>
        <p:nvSpPr>
          <p:cNvPr id="1475" name="Google Shape;1475;p138: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138</a:t>
            </a:fld>
            <a:endParaRPr/>
          </a:p>
        </p:txBody>
      </p:sp>
      <p:sp>
        <p:nvSpPr>
          <p:cNvPr id="1476" name="Google Shape;1476;p138: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7" name="Google Shape;1477;p13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13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139</a:t>
            </a:fld>
            <a:endParaRPr/>
          </a:p>
        </p:txBody>
      </p:sp>
      <p:sp>
        <p:nvSpPr>
          <p:cNvPr id="1483" name="Google Shape;1483;p13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139</a:t>
            </a:fld>
            <a:endParaRPr/>
          </a:p>
        </p:txBody>
      </p:sp>
      <p:sp>
        <p:nvSpPr>
          <p:cNvPr id="1484" name="Google Shape;1484;p13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139</a:t>
            </a:fld>
            <a:endParaRPr/>
          </a:p>
        </p:txBody>
      </p:sp>
      <p:sp>
        <p:nvSpPr>
          <p:cNvPr id="1485" name="Google Shape;1485;p139: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139</a:t>
            </a:fld>
            <a:endParaRPr/>
          </a:p>
        </p:txBody>
      </p:sp>
      <p:sp>
        <p:nvSpPr>
          <p:cNvPr id="1486" name="Google Shape;1486;p139: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7" name="Google Shape;1487;p13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1" name="Google Shape;271;p14: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4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140</a:t>
            </a:fld>
            <a:endParaRPr/>
          </a:p>
        </p:txBody>
      </p:sp>
      <p:sp>
        <p:nvSpPr>
          <p:cNvPr id="1493" name="Google Shape;1493;p14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4" name="Google Shape;1494;p14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14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141</a:t>
            </a:fld>
            <a:endParaRPr/>
          </a:p>
        </p:txBody>
      </p:sp>
      <p:sp>
        <p:nvSpPr>
          <p:cNvPr id="1500" name="Google Shape;1500;p14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141</a:t>
            </a:fld>
            <a:endParaRPr/>
          </a:p>
        </p:txBody>
      </p:sp>
      <p:sp>
        <p:nvSpPr>
          <p:cNvPr id="1501" name="Google Shape;1501;p14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141</a:t>
            </a:fld>
            <a:endParaRPr/>
          </a:p>
        </p:txBody>
      </p:sp>
      <p:sp>
        <p:nvSpPr>
          <p:cNvPr id="1502" name="Google Shape;1502;p141: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141</a:t>
            </a:fld>
            <a:endParaRPr/>
          </a:p>
        </p:txBody>
      </p:sp>
      <p:sp>
        <p:nvSpPr>
          <p:cNvPr id="1503" name="Google Shape;1503;p141: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4" name="Google Shape;1504;p14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14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142</a:t>
            </a:fld>
            <a:endParaRPr/>
          </a:p>
        </p:txBody>
      </p:sp>
      <p:sp>
        <p:nvSpPr>
          <p:cNvPr id="1510" name="Google Shape;1510;p14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142</a:t>
            </a:fld>
            <a:endParaRPr/>
          </a:p>
        </p:txBody>
      </p:sp>
      <p:sp>
        <p:nvSpPr>
          <p:cNvPr id="1511" name="Google Shape;1511;p14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142</a:t>
            </a:fld>
            <a:endParaRPr/>
          </a:p>
        </p:txBody>
      </p:sp>
      <p:sp>
        <p:nvSpPr>
          <p:cNvPr id="1512" name="Google Shape;1512;p14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142</a:t>
            </a:fld>
            <a:endParaRPr/>
          </a:p>
        </p:txBody>
      </p:sp>
      <p:sp>
        <p:nvSpPr>
          <p:cNvPr id="1513" name="Google Shape;1513;p14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4" name="Google Shape;1514;p14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p14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143</a:t>
            </a:fld>
            <a:endParaRPr/>
          </a:p>
        </p:txBody>
      </p:sp>
      <p:sp>
        <p:nvSpPr>
          <p:cNvPr id="1520" name="Google Shape;1520;p14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143</a:t>
            </a:fld>
            <a:endParaRPr/>
          </a:p>
        </p:txBody>
      </p:sp>
      <p:sp>
        <p:nvSpPr>
          <p:cNvPr id="1521" name="Google Shape;1521;p14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143</a:t>
            </a:fld>
            <a:endParaRPr/>
          </a:p>
        </p:txBody>
      </p:sp>
      <p:sp>
        <p:nvSpPr>
          <p:cNvPr id="1522" name="Google Shape;1522;p143: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143</a:t>
            </a:fld>
            <a:endParaRPr/>
          </a:p>
        </p:txBody>
      </p:sp>
      <p:sp>
        <p:nvSpPr>
          <p:cNvPr id="1523" name="Google Shape;1523;p143: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24" name="Google Shape;1524;p14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4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144</a:t>
            </a:fld>
            <a:endParaRPr/>
          </a:p>
        </p:txBody>
      </p:sp>
      <p:sp>
        <p:nvSpPr>
          <p:cNvPr id="1530" name="Google Shape;1530;p14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144</a:t>
            </a:fld>
            <a:endParaRPr/>
          </a:p>
        </p:txBody>
      </p:sp>
      <p:sp>
        <p:nvSpPr>
          <p:cNvPr id="1531" name="Google Shape;1531;p14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144</a:t>
            </a:fld>
            <a:endParaRPr/>
          </a:p>
        </p:txBody>
      </p:sp>
      <p:sp>
        <p:nvSpPr>
          <p:cNvPr id="1532" name="Google Shape;1532;p144: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144</a:t>
            </a:fld>
            <a:endParaRPr/>
          </a:p>
        </p:txBody>
      </p:sp>
      <p:sp>
        <p:nvSpPr>
          <p:cNvPr id="1533" name="Google Shape;1533;p144: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4" name="Google Shape;1534;p14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p14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145</a:t>
            </a:fld>
            <a:endParaRPr/>
          </a:p>
        </p:txBody>
      </p:sp>
      <p:sp>
        <p:nvSpPr>
          <p:cNvPr id="1540" name="Google Shape;1540;p14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1" name="Google Shape;1541;p14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p14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146</a:t>
            </a:fld>
            <a:endParaRPr/>
          </a:p>
        </p:txBody>
      </p:sp>
      <p:sp>
        <p:nvSpPr>
          <p:cNvPr id="1547" name="Google Shape;1547;p14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146</a:t>
            </a:fld>
            <a:endParaRPr/>
          </a:p>
        </p:txBody>
      </p:sp>
      <p:sp>
        <p:nvSpPr>
          <p:cNvPr id="1548" name="Google Shape;1548;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9" name="Google Shape;1549;p14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p14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147</a:t>
            </a:fld>
            <a:endParaRPr/>
          </a:p>
        </p:txBody>
      </p:sp>
      <p:sp>
        <p:nvSpPr>
          <p:cNvPr id="1555" name="Google Shape;1555;p14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6" name="Google Shape;1556;p14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4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148</a:t>
            </a:fld>
            <a:endParaRPr/>
          </a:p>
        </p:txBody>
      </p:sp>
      <p:sp>
        <p:nvSpPr>
          <p:cNvPr id="1640" name="Google Shape;1640;p14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148</a:t>
            </a:fld>
            <a:endParaRPr/>
          </a:p>
        </p:txBody>
      </p:sp>
      <p:sp>
        <p:nvSpPr>
          <p:cNvPr id="1641" name="Google Shape;1641;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2" name="Google Shape;1642;p14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p14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149</a:t>
            </a:fld>
            <a:endParaRPr/>
          </a:p>
        </p:txBody>
      </p:sp>
      <p:sp>
        <p:nvSpPr>
          <p:cNvPr id="1648" name="Google Shape;1648;p14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9" name="Google Shape;1649;p14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7" name="Google Shape;277;p1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p15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150</a:t>
            </a:fld>
            <a:endParaRPr/>
          </a:p>
        </p:txBody>
      </p:sp>
      <p:sp>
        <p:nvSpPr>
          <p:cNvPr id="1733" name="Google Shape;1733;p15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150</a:t>
            </a:fld>
            <a:endParaRPr/>
          </a:p>
        </p:txBody>
      </p:sp>
      <p:sp>
        <p:nvSpPr>
          <p:cNvPr id="1734" name="Google Shape;1734;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5" name="Google Shape;1735;p15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15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151</a:t>
            </a:fld>
            <a:endParaRPr/>
          </a:p>
        </p:txBody>
      </p:sp>
      <p:sp>
        <p:nvSpPr>
          <p:cNvPr id="1741" name="Google Shape;1741;p15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42" name="Google Shape;1742;p15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p15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152</a:t>
            </a:fld>
            <a:endParaRPr/>
          </a:p>
        </p:txBody>
      </p:sp>
      <p:sp>
        <p:nvSpPr>
          <p:cNvPr id="1826" name="Google Shape;1826;p15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152</a:t>
            </a:fld>
            <a:endParaRPr/>
          </a:p>
        </p:txBody>
      </p:sp>
      <p:sp>
        <p:nvSpPr>
          <p:cNvPr id="1827" name="Google Shape;1827;p15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152</a:t>
            </a:fld>
            <a:endParaRPr/>
          </a:p>
        </p:txBody>
      </p:sp>
      <p:sp>
        <p:nvSpPr>
          <p:cNvPr id="1828" name="Google Shape;1828;p15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152</a:t>
            </a:fld>
            <a:endParaRPr/>
          </a:p>
        </p:txBody>
      </p:sp>
      <p:sp>
        <p:nvSpPr>
          <p:cNvPr id="1829" name="Google Shape;1829;p15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0" name="Google Shape;1830;p15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p153: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6" name="Google Shape;1836;p15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0"/>
        <p:cNvGrpSpPr/>
        <p:nvPr/>
      </p:nvGrpSpPr>
      <p:grpSpPr>
        <a:xfrm>
          <a:off x="0" y="0"/>
          <a:ext cx="0" cy="0"/>
          <a:chOff x="0" y="0"/>
          <a:chExt cx="0" cy="0"/>
        </a:xfrm>
      </p:grpSpPr>
      <p:sp>
        <p:nvSpPr>
          <p:cNvPr id="1841" name="Google Shape;1841;p15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154</a:t>
            </a:fld>
            <a:endParaRPr/>
          </a:p>
        </p:txBody>
      </p:sp>
      <p:sp>
        <p:nvSpPr>
          <p:cNvPr id="1842" name="Google Shape;1842;p15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43" name="Google Shape;1843;p15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p15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155</a:t>
            </a:fld>
            <a:endParaRPr/>
          </a:p>
        </p:txBody>
      </p:sp>
      <p:sp>
        <p:nvSpPr>
          <p:cNvPr id="1849" name="Google Shape;1849;p15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50" name="Google Shape;1850;p15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p15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156</a:t>
            </a:fld>
            <a:endParaRPr/>
          </a:p>
        </p:txBody>
      </p:sp>
      <p:sp>
        <p:nvSpPr>
          <p:cNvPr id="1857" name="Google Shape;1857;p15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58" name="Google Shape;1858;p15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p15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157</a:t>
            </a:fld>
            <a:endParaRPr/>
          </a:p>
        </p:txBody>
      </p:sp>
      <p:sp>
        <p:nvSpPr>
          <p:cNvPr id="2039" name="Google Shape;2039;p15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40" name="Google Shape;2040;p15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p15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158</a:t>
            </a:fld>
            <a:endParaRPr/>
          </a:p>
        </p:txBody>
      </p:sp>
      <p:sp>
        <p:nvSpPr>
          <p:cNvPr id="2046" name="Google Shape;2046;p15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47" name="Google Shape;2047;p15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1"/>
        <p:cNvGrpSpPr/>
        <p:nvPr/>
      </p:nvGrpSpPr>
      <p:grpSpPr>
        <a:xfrm>
          <a:off x="0" y="0"/>
          <a:ext cx="0" cy="0"/>
          <a:chOff x="0" y="0"/>
          <a:chExt cx="0" cy="0"/>
        </a:xfrm>
      </p:grpSpPr>
      <p:sp>
        <p:nvSpPr>
          <p:cNvPr id="2052" name="Google Shape;2052;p15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53" name="Google Shape;2053;p15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3" name="Google Shape;283;p1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4" name="Google Shape;284;p1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5" name="Google Shape;285;p1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6" name="Google Shape;286;p1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7" name="Google Shape;287;p1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288" name="Google Shape;288;p16: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89" name="Google Shape;289;p16: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0" name="Google Shape;290;p1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p16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160</a:t>
            </a:fld>
            <a:endParaRPr/>
          </a:p>
        </p:txBody>
      </p:sp>
      <p:sp>
        <p:nvSpPr>
          <p:cNvPr id="2058" name="Google Shape;2058;p16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59" name="Google Shape;2059;p16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p161: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65" name="Google Shape;2065;p16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p16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162</a:t>
            </a:fld>
            <a:endParaRPr/>
          </a:p>
        </p:txBody>
      </p:sp>
      <p:sp>
        <p:nvSpPr>
          <p:cNvPr id="2071" name="Google Shape;2071;p16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72" name="Google Shape;2072;p16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p16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163</a:t>
            </a:fld>
            <a:endParaRPr/>
          </a:p>
        </p:txBody>
      </p:sp>
      <p:sp>
        <p:nvSpPr>
          <p:cNvPr id="2078" name="Google Shape;2078;p16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79" name="Google Shape;2079;p16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3"/>
        <p:cNvGrpSpPr/>
        <p:nvPr/>
      </p:nvGrpSpPr>
      <p:grpSpPr>
        <a:xfrm>
          <a:off x="0" y="0"/>
          <a:ext cx="0" cy="0"/>
          <a:chOff x="0" y="0"/>
          <a:chExt cx="0" cy="0"/>
        </a:xfrm>
      </p:grpSpPr>
      <p:sp>
        <p:nvSpPr>
          <p:cNvPr id="2084" name="Google Shape;2084;p16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164</a:t>
            </a:fld>
            <a:endParaRPr/>
          </a:p>
        </p:txBody>
      </p:sp>
      <p:sp>
        <p:nvSpPr>
          <p:cNvPr id="2085" name="Google Shape;2085;p16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86" name="Google Shape;2086;p16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p16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165</a:t>
            </a:fld>
            <a:endParaRPr/>
          </a:p>
        </p:txBody>
      </p:sp>
      <p:sp>
        <p:nvSpPr>
          <p:cNvPr id="2092" name="Google Shape;2092;p16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93" name="Google Shape;2093;p16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p16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166</a:t>
            </a:fld>
            <a:endParaRPr/>
          </a:p>
        </p:txBody>
      </p:sp>
      <p:sp>
        <p:nvSpPr>
          <p:cNvPr id="2099" name="Google Shape;2099;p16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00" name="Google Shape;2100;p16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p16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167</a:t>
            </a:fld>
            <a:endParaRPr/>
          </a:p>
        </p:txBody>
      </p:sp>
      <p:sp>
        <p:nvSpPr>
          <p:cNvPr id="2106" name="Google Shape;2106;p16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07" name="Google Shape;2107;p16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p16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168</a:t>
            </a:fld>
            <a:endParaRPr/>
          </a:p>
        </p:txBody>
      </p:sp>
      <p:sp>
        <p:nvSpPr>
          <p:cNvPr id="2113" name="Google Shape;2113;p16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14" name="Google Shape;2114;p16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p16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169</a:t>
            </a:fld>
            <a:endParaRPr/>
          </a:p>
        </p:txBody>
      </p:sp>
      <p:sp>
        <p:nvSpPr>
          <p:cNvPr id="2120" name="Google Shape;2120;p16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21" name="Google Shape;2121;p16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6" name="Google Shape;296;p1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p17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170</a:t>
            </a:fld>
            <a:endParaRPr/>
          </a:p>
        </p:txBody>
      </p:sp>
      <p:sp>
        <p:nvSpPr>
          <p:cNvPr id="2127" name="Google Shape;2127;p17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28" name="Google Shape;2128;p17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p17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171</a:t>
            </a:fld>
            <a:endParaRPr/>
          </a:p>
        </p:txBody>
      </p:sp>
      <p:sp>
        <p:nvSpPr>
          <p:cNvPr id="2134" name="Google Shape;2134;p17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35" name="Google Shape;2135;p17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p17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172</a:t>
            </a:fld>
            <a:endParaRPr/>
          </a:p>
        </p:txBody>
      </p:sp>
      <p:sp>
        <p:nvSpPr>
          <p:cNvPr id="2141" name="Google Shape;2141;p17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42" name="Google Shape;2142;p17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p17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173</a:t>
            </a:fld>
            <a:endParaRPr/>
          </a:p>
        </p:txBody>
      </p:sp>
      <p:sp>
        <p:nvSpPr>
          <p:cNvPr id="2148" name="Google Shape;2148;p17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49" name="Google Shape;2149;p17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p17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174</a:t>
            </a:fld>
            <a:endParaRPr/>
          </a:p>
        </p:txBody>
      </p:sp>
      <p:sp>
        <p:nvSpPr>
          <p:cNvPr id="2155" name="Google Shape;2155;p17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56" name="Google Shape;2156;p17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A process that is running in main memory with a fixed number of frames.</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When a page fault occurs, the operating system must choose which page from among the currently resident pages for this process is to be replaced.</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With a fixed-allocation policy, it is necessary to decide ahead of time the amount of allocation to give to a process.</a:t>
            </a:r>
            <a:endParaRPr/>
          </a:p>
          <a:p>
            <a:pPr marL="739775" lvl="1" indent="-282575" algn="l" rtl="0">
              <a:spcBef>
                <a:spcPts val="400"/>
              </a:spcBef>
              <a:spcAft>
                <a:spcPts val="0"/>
              </a:spcAft>
              <a:buClr>
                <a:srgbClr val="000000"/>
              </a:buClr>
              <a:buSzPts val="1800"/>
              <a:buFont typeface="Arial"/>
              <a:buChar char="•"/>
            </a:pPr>
            <a:r>
              <a:rPr lang="en-US">
                <a:solidFill>
                  <a:srgbClr val="000000"/>
                </a:solidFill>
              </a:rPr>
              <a:t> This could be based on the type of application and the amount requested by the program.</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Two drawbacks: </a:t>
            </a:r>
            <a:endParaRPr/>
          </a:p>
          <a:p>
            <a:pPr marL="739775" lvl="1" indent="-282575" algn="l" rtl="0">
              <a:spcBef>
                <a:spcPts val="400"/>
              </a:spcBef>
              <a:spcAft>
                <a:spcPts val="0"/>
              </a:spcAft>
              <a:buClr>
                <a:srgbClr val="000000"/>
              </a:buClr>
              <a:buSzPts val="1800"/>
              <a:buFont typeface="Arial"/>
              <a:buChar char="•"/>
            </a:pPr>
            <a:r>
              <a:rPr lang="en-US">
                <a:solidFill>
                  <a:srgbClr val="000000"/>
                </a:solidFill>
              </a:rPr>
              <a:t> If allocations tend to be too small, then there will be a high page fault rate, causing the entire multiprogramming system to run slowly. </a:t>
            </a:r>
            <a:endParaRPr/>
          </a:p>
          <a:p>
            <a:pPr marL="739775" lvl="1" indent="-282575" algn="l" rtl="0">
              <a:spcBef>
                <a:spcPts val="400"/>
              </a:spcBef>
              <a:spcAft>
                <a:spcPts val="0"/>
              </a:spcAft>
              <a:buClr>
                <a:srgbClr val="000000"/>
              </a:buClr>
              <a:buSzPts val="1800"/>
              <a:buFont typeface="Arial"/>
              <a:buChar char="•"/>
            </a:pPr>
            <a:r>
              <a:rPr lang="en-US">
                <a:solidFill>
                  <a:srgbClr val="000000"/>
                </a:solidFill>
              </a:rPr>
              <a:t> If allocations tend to be unnecessarily large, then there will be too few programs in main memory and there will either be considerable processor idle time or considerable time spent in swapping.</a:t>
            </a:r>
            <a:endParaRPr/>
          </a:p>
        </p:txBody>
      </p:sp>
      <p:sp>
        <p:nvSpPr>
          <p:cNvPr id="2157" name="Google Shape;2157;p17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174</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p17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175</a:t>
            </a:fld>
            <a:endParaRPr/>
          </a:p>
        </p:txBody>
      </p:sp>
      <p:sp>
        <p:nvSpPr>
          <p:cNvPr id="2163" name="Google Shape;2163;p17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64" name="Google Shape;2164;p17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lnSpc>
                <a:spcPct val="80000"/>
              </a:lnSpc>
              <a:spcBef>
                <a:spcPts val="0"/>
              </a:spcBef>
              <a:spcAft>
                <a:spcPts val="0"/>
              </a:spcAft>
              <a:buSzPts val="1000"/>
              <a:buNone/>
            </a:pPr>
            <a:r>
              <a:rPr lang="en-US" sz="1000"/>
              <a:t>This combination is perhaps the easiest to implement and has been adopted in a number of operating systems.</a:t>
            </a:r>
            <a:endParaRPr/>
          </a:p>
          <a:p>
            <a:pPr marL="0" lvl="0" indent="0" algn="l" rtl="0">
              <a:lnSpc>
                <a:spcPct val="80000"/>
              </a:lnSpc>
              <a:spcBef>
                <a:spcPts val="300"/>
              </a:spcBef>
              <a:spcAft>
                <a:spcPts val="0"/>
              </a:spcAft>
              <a:buSzPts val="1000"/>
              <a:buNone/>
            </a:pPr>
            <a:endParaRPr sz="1000"/>
          </a:p>
          <a:p>
            <a:pPr marL="0" lvl="0" indent="0" algn="l" rtl="0">
              <a:lnSpc>
                <a:spcPct val="80000"/>
              </a:lnSpc>
              <a:spcBef>
                <a:spcPts val="300"/>
              </a:spcBef>
              <a:spcAft>
                <a:spcPts val="0"/>
              </a:spcAft>
              <a:buSzPts val="1000"/>
              <a:buNone/>
            </a:pPr>
            <a:r>
              <a:rPr lang="en-US" sz="1000"/>
              <a:t>At any given time, there are a number of processes in main memory, each with a certain number of frames allocated to it.</a:t>
            </a:r>
            <a:endParaRPr/>
          </a:p>
          <a:p>
            <a:pPr marL="742950" lvl="1" indent="-282575" algn="l" rtl="0">
              <a:lnSpc>
                <a:spcPct val="80000"/>
              </a:lnSpc>
              <a:spcBef>
                <a:spcPts val="300"/>
              </a:spcBef>
              <a:spcAft>
                <a:spcPts val="0"/>
              </a:spcAft>
              <a:buClr>
                <a:srgbClr val="000000"/>
              </a:buClr>
              <a:buSzPts val="1000"/>
              <a:buNone/>
            </a:pPr>
            <a:r>
              <a:rPr lang="en-US" sz="1000">
                <a:solidFill>
                  <a:srgbClr val="000000"/>
                </a:solidFill>
              </a:rPr>
              <a:t>Typically, the operating system also maintains a list of free frames. </a:t>
            </a:r>
            <a:endParaRPr/>
          </a:p>
          <a:p>
            <a:pPr marL="0" lvl="0" indent="0" algn="l" rtl="0">
              <a:lnSpc>
                <a:spcPct val="80000"/>
              </a:lnSpc>
              <a:spcBef>
                <a:spcPts val="300"/>
              </a:spcBef>
              <a:spcAft>
                <a:spcPts val="0"/>
              </a:spcAft>
              <a:buSzPts val="1000"/>
              <a:buNone/>
            </a:pPr>
            <a:endParaRPr sz="1000"/>
          </a:p>
          <a:p>
            <a:pPr marL="0" lvl="0" indent="0" algn="l" rtl="0">
              <a:lnSpc>
                <a:spcPct val="80000"/>
              </a:lnSpc>
              <a:spcBef>
                <a:spcPts val="300"/>
              </a:spcBef>
              <a:spcAft>
                <a:spcPts val="0"/>
              </a:spcAft>
              <a:buSzPts val="1000"/>
              <a:buNone/>
            </a:pPr>
            <a:r>
              <a:rPr lang="en-US" sz="1000"/>
              <a:t>When a page fault occurs, a free frame is added to the resident set of a process and the page is brought in. </a:t>
            </a:r>
            <a:endParaRPr/>
          </a:p>
          <a:p>
            <a:pPr marL="742950" lvl="1" indent="-282575" algn="l" rtl="0">
              <a:lnSpc>
                <a:spcPct val="80000"/>
              </a:lnSpc>
              <a:spcBef>
                <a:spcPts val="300"/>
              </a:spcBef>
              <a:spcAft>
                <a:spcPts val="0"/>
              </a:spcAft>
              <a:buClr>
                <a:srgbClr val="000000"/>
              </a:buClr>
              <a:buSzPts val="1000"/>
              <a:buNone/>
            </a:pPr>
            <a:r>
              <a:rPr lang="en-US" sz="1000">
                <a:solidFill>
                  <a:srgbClr val="000000"/>
                </a:solidFill>
              </a:rPr>
              <a:t>Thus, a process experiencing page faults will gradually grow in size, which should help reduce overall page faults in the system.</a:t>
            </a:r>
            <a:endParaRPr/>
          </a:p>
          <a:p>
            <a:pPr marL="742950" lvl="1" indent="-282575" algn="l" rtl="0">
              <a:lnSpc>
                <a:spcPct val="80000"/>
              </a:lnSpc>
              <a:spcBef>
                <a:spcPts val="300"/>
              </a:spcBef>
              <a:spcAft>
                <a:spcPts val="0"/>
              </a:spcAft>
              <a:buSzPts val="1000"/>
              <a:buNone/>
            </a:pPr>
            <a:endParaRPr sz="1000">
              <a:solidFill>
                <a:srgbClr val="000000"/>
              </a:solidFill>
            </a:endParaRPr>
          </a:p>
          <a:p>
            <a:pPr marL="0" lvl="0" indent="0" algn="l" rtl="0">
              <a:lnSpc>
                <a:spcPct val="80000"/>
              </a:lnSpc>
              <a:spcBef>
                <a:spcPts val="300"/>
              </a:spcBef>
              <a:spcAft>
                <a:spcPts val="0"/>
              </a:spcAft>
              <a:buSzPts val="1000"/>
              <a:buNone/>
            </a:pPr>
            <a:r>
              <a:rPr lang="en-US" sz="1000"/>
              <a:t>The difficulty with this approach is in the replacement choice. </a:t>
            </a:r>
            <a:endParaRPr/>
          </a:p>
          <a:p>
            <a:pPr marL="742950" lvl="1" indent="-282575" algn="l" rtl="0">
              <a:lnSpc>
                <a:spcPct val="80000"/>
              </a:lnSpc>
              <a:spcBef>
                <a:spcPts val="300"/>
              </a:spcBef>
              <a:spcAft>
                <a:spcPts val="0"/>
              </a:spcAft>
              <a:buClr>
                <a:srgbClr val="000000"/>
              </a:buClr>
              <a:buSzPts val="1000"/>
              <a:buFont typeface="Arial"/>
              <a:buChar char="•"/>
            </a:pPr>
            <a:r>
              <a:rPr lang="en-US" sz="1000">
                <a:solidFill>
                  <a:srgbClr val="000000"/>
                </a:solidFill>
              </a:rPr>
              <a:t>When there are no free frames available, the operating system must choose a page currently in memory to replace.</a:t>
            </a:r>
            <a:endParaRPr/>
          </a:p>
          <a:p>
            <a:pPr marL="742950" lvl="1" indent="-282575" algn="l" rtl="0">
              <a:lnSpc>
                <a:spcPct val="80000"/>
              </a:lnSpc>
              <a:spcBef>
                <a:spcPts val="300"/>
              </a:spcBef>
              <a:spcAft>
                <a:spcPts val="0"/>
              </a:spcAft>
              <a:buClr>
                <a:srgbClr val="000000"/>
              </a:buClr>
              <a:buSzPts val="1000"/>
              <a:buFont typeface="Arial"/>
              <a:buChar char="•"/>
            </a:pPr>
            <a:r>
              <a:rPr lang="en-US" sz="1000">
                <a:solidFill>
                  <a:srgbClr val="000000"/>
                </a:solidFill>
              </a:rPr>
              <a:t> The selection is made from among all of the frames in memory, except for locked frames such as those of the kernel.</a:t>
            </a:r>
            <a:endParaRPr/>
          </a:p>
          <a:p>
            <a:pPr marL="742950" lvl="1" indent="-282575" algn="l" rtl="0">
              <a:lnSpc>
                <a:spcPct val="80000"/>
              </a:lnSpc>
              <a:spcBef>
                <a:spcPts val="300"/>
              </a:spcBef>
              <a:spcAft>
                <a:spcPts val="0"/>
              </a:spcAft>
              <a:buClr>
                <a:srgbClr val="000000"/>
              </a:buClr>
              <a:buSzPts val="1000"/>
              <a:buFont typeface="Arial"/>
              <a:buChar char="•"/>
            </a:pPr>
            <a:r>
              <a:rPr lang="en-US" sz="1000">
                <a:solidFill>
                  <a:srgbClr val="000000"/>
                </a:solidFill>
              </a:rPr>
              <a:t> The process that suffers the reduction in resident set size may not be optimum.</a:t>
            </a:r>
            <a:endParaRPr/>
          </a:p>
        </p:txBody>
      </p:sp>
      <p:sp>
        <p:nvSpPr>
          <p:cNvPr id="2165" name="Google Shape;2165;p17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175</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p17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176</a:t>
            </a:fld>
            <a:endParaRPr/>
          </a:p>
        </p:txBody>
      </p:sp>
      <p:sp>
        <p:nvSpPr>
          <p:cNvPr id="2171" name="Google Shape;2171;p17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72" name="Google Shape;2172;p17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227011" lvl="0" indent="-227011" algn="l" rtl="0">
              <a:spcBef>
                <a:spcPts val="0"/>
              </a:spcBef>
              <a:spcAft>
                <a:spcPts val="0"/>
              </a:spcAft>
              <a:buSzPts val="1800"/>
              <a:buNone/>
            </a:pPr>
            <a:r>
              <a:rPr lang="en-US"/>
              <a:t>When a new process is loaded into main memory, allocate to it a certain number of page frames as its resident set, based on application type, program request, or other criteria.</a:t>
            </a:r>
            <a:endParaRPr/>
          </a:p>
          <a:p>
            <a:pPr marL="684212" lvl="1" indent="-227012" algn="l" rtl="0">
              <a:spcBef>
                <a:spcPts val="400"/>
              </a:spcBef>
              <a:spcAft>
                <a:spcPts val="0"/>
              </a:spcAft>
              <a:buClr>
                <a:srgbClr val="000000"/>
              </a:buClr>
              <a:buSzPts val="1800"/>
              <a:buFont typeface="Arial"/>
              <a:buChar char="•"/>
            </a:pPr>
            <a:r>
              <a:rPr lang="en-US">
                <a:solidFill>
                  <a:srgbClr val="000000"/>
                </a:solidFill>
              </a:rPr>
              <a:t>Use either prepaging or demand paging to fill up the allocation.</a:t>
            </a:r>
            <a:endParaRPr/>
          </a:p>
          <a:p>
            <a:pPr marL="684212" lvl="1" indent="-227012" algn="l" rtl="0">
              <a:spcBef>
                <a:spcPts val="400"/>
              </a:spcBef>
              <a:spcAft>
                <a:spcPts val="0"/>
              </a:spcAft>
              <a:buSzPts val="1800"/>
              <a:buNone/>
            </a:pPr>
            <a:endParaRPr>
              <a:solidFill>
                <a:srgbClr val="000000"/>
              </a:solidFill>
            </a:endParaRPr>
          </a:p>
          <a:p>
            <a:pPr marL="227011" lvl="0" indent="-227011" algn="l" rtl="0">
              <a:spcBef>
                <a:spcPts val="400"/>
              </a:spcBef>
              <a:spcAft>
                <a:spcPts val="0"/>
              </a:spcAft>
              <a:buSzPts val="1800"/>
              <a:buNone/>
            </a:pPr>
            <a:r>
              <a:rPr lang="en-US"/>
              <a:t>2. When a page fault occurs, select the page to replace from among the resident set of the process that suffers the fault.</a:t>
            </a:r>
            <a:endParaRPr/>
          </a:p>
          <a:p>
            <a:pPr marL="227011" lvl="0" indent="-227011" algn="l" rtl="0">
              <a:spcBef>
                <a:spcPts val="400"/>
              </a:spcBef>
              <a:spcAft>
                <a:spcPts val="0"/>
              </a:spcAft>
              <a:buSzPts val="1800"/>
              <a:buNone/>
            </a:pPr>
            <a:endParaRPr/>
          </a:p>
          <a:p>
            <a:pPr marL="227011" lvl="0" indent="-227011" algn="l" rtl="0">
              <a:spcBef>
                <a:spcPts val="400"/>
              </a:spcBef>
              <a:spcAft>
                <a:spcPts val="0"/>
              </a:spcAft>
              <a:buSzPts val="1800"/>
              <a:buNone/>
            </a:pPr>
            <a:r>
              <a:rPr lang="en-US"/>
              <a:t>3. From time to time, re-evaluate the allocation provided to the process, and increase or decrease it to improve overall performance.</a:t>
            </a:r>
            <a:endParaRPr/>
          </a:p>
          <a:p>
            <a:pPr marL="227011" lvl="0" indent="-227011" algn="l" rtl="0">
              <a:spcBef>
                <a:spcPts val="400"/>
              </a:spcBef>
              <a:spcAft>
                <a:spcPts val="0"/>
              </a:spcAft>
              <a:buSzPts val="1800"/>
              <a:buNone/>
            </a:pPr>
            <a:endParaRPr/>
          </a:p>
          <a:p>
            <a:pPr marL="227011" lvl="0" indent="-227011" algn="l" rtl="0">
              <a:spcBef>
                <a:spcPts val="400"/>
              </a:spcBef>
              <a:spcAft>
                <a:spcPts val="0"/>
              </a:spcAft>
              <a:buSzPts val="1800"/>
              <a:buNone/>
            </a:pPr>
            <a:r>
              <a:rPr lang="en-US"/>
              <a:t>With this strategy, the decision to increase or decrease a resident set size is a deliberate one and is based on an assessment of the likely future demands of active processes.</a:t>
            </a:r>
            <a:endParaRPr/>
          </a:p>
          <a:p>
            <a:pPr marL="684212" lvl="1" indent="-227012" algn="l" rtl="0">
              <a:spcBef>
                <a:spcPts val="400"/>
              </a:spcBef>
              <a:spcAft>
                <a:spcPts val="0"/>
              </a:spcAft>
              <a:buClr>
                <a:srgbClr val="000000"/>
              </a:buClr>
              <a:buSzPts val="1800"/>
              <a:buFont typeface="Arial"/>
              <a:buChar char="•"/>
            </a:pPr>
            <a:r>
              <a:rPr lang="en-US">
                <a:solidFill>
                  <a:srgbClr val="000000"/>
                </a:solidFill>
              </a:rPr>
              <a:t> Because of this evaluation, such a strategy is more complex than a simple global replacement policy.</a:t>
            </a:r>
            <a:endParaRPr/>
          </a:p>
          <a:p>
            <a:pPr marL="684212" lvl="1" indent="-227012" algn="l" rtl="0">
              <a:spcBef>
                <a:spcPts val="400"/>
              </a:spcBef>
              <a:spcAft>
                <a:spcPts val="0"/>
              </a:spcAft>
              <a:buClr>
                <a:srgbClr val="000000"/>
              </a:buClr>
              <a:buSzPts val="1800"/>
              <a:buFont typeface="Arial"/>
              <a:buChar char="•"/>
            </a:pPr>
            <a:r>
              <a:rPr lang="en-US">
                <a:solidFill>
                  <a:srgbClr val="000000"/>
                </a:solidFill>
              </a:rPr>
              <a:t> However, it may yield better performance.</a:t>
            </a:r>
            <a:endParaRPr/>
          </a:p>
        </p:txBody>
      </p:sp>
      <p:sp>
        <p:nvSpPr>
          <p:cNvPr id="2173" name="Google Shape;2173;p17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176</a:t>
            </a:fld>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p17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177</a:t>
            </a:fld>
            <a:endParaRPr/>
          </a:p>
        </p:txBody>
      </p:sp>
      <p:sp>
        <p:nvSpPr>
          <p:cNvPr id="2179" name="Google Shape;2179;p17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0" name="Google Shape;2180;p17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p17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178</a:t>
            </a:fld>
            <a:endParaRPr/>
          </a:p>
        </p:txBody>
      </p:sp>
      <p:sp>
        <p:nvSpPr>
          <p:cNvPr id="2186" name="Google Shape;2186;p17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7" name="Google Shape;2187;p17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2188" name="Google Shape;2188;p17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178</a:t>
            </a:fld>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p17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179</a:t>
            </a:fld>
            <a:endParaRPr/>
          </a:p>
        </p:txBody>
      </p:sp>
      <p:sp>
        <p:nvSpPr>
          <p:cNvPr id="2194" name="Google Shape;2194;p17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95" name="Google Shape;2195;p17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302" name="Google Shape;302;p1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303" name="Google Shape;303;p18: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4" name="Google Shape;304;p1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9"/>
        <p:cNvGrpSpPr/>
        <p:nvPr/>
      </p:nvGrpSpPr>
      <p:grpSpPr>
        <a:xfrm>
          <a:off x="0" y="0"/>
          <a:ext cx="0" cy="0"/>
          <a:chOff x="0" y="0"/>
          <a:chExt cx="0" cy="0"/>
        </a:xfrm>
      </p:grpSpPr>
      <p:sp>
        <p:nvSpPr>
          <p:cNvPr id="2200" name="Google Shape;2200;p18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180</a:t>
            </a:fld>
            <a:endParaRPr/>
          </a:p>
        </p:txBody>
      </p:sp>
      <p:sp>
        <p:nvSpPr>
          <p:cNvPr id="2201" name="Google Shape;2201;p18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180</a:t>
            </a:fld>
            <a:endParaRPr/>
          </a:p>
        </p:txBody>
      </p:sp>
      <p:sp>
        <p:nvSpPr>
          <p:cNvPr id="2202" name="Google Shape;2202;p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03" name="Google Shape;2203;p18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p18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181</a:t>
            </a:fld>
            <a:endParaRPr/>
          </a:p>
        </p:txBody>
      </p:sp>
      <p:sp>
        <p:nvSpPr>
          <p:cNvPr id="2210" name="Google Shape;2210;p18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181</a:t>
            </a:fld>
            <a:endParaRPr/>
          </a:p>
        </p:txBody>
      </p:sp>
      <p:sp>
        <p:nvSpPr>
          <p:cNvPr id="2211" name="Google Shape;2211;p18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181</a:t>
            </a:fld>
            <a:endParaRPr/>
          </a:p>
        </p:txBody>
      </p:sp>
      <p:sp>
        <p:nvSpPr>
          <p:cNvPr id="2212" name="Google Shape;2212;p181: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181</a:t>
            </a:fld>
            <a:endParaRPr/>
          </a:p>
        </p:txBody>
      </p:sp>
      <p:sp>
        <p:nvSpPr>
          <p:cNvPr id="2213" name="Google Shape;2213;p181: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14" name="Google Shape;2214;p18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p18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182</a:t>
            </a:fld>
            <a:endParaRPr/>
          </a:p>
        </p:txBody>
      </p:sp>
      <p:sp>
        <p:nvSpPr>
          <p:cNvPr id="2220" name="Google Shape;2220;p18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182</a:t>
            </a:fld>
            <a:endParaRPr/>
          </a:p>
        </p:txBody>
      </p:sp>
      <p:sp>
        <p:nvSpPr>
          <p:cNvPr id="2221" name="Google Shape;2221;p18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182</a:t>
            </a:fld>
            <a:endParaRPr/>
          </a:p>
        </p:txBody>
      </p:sp>
      <p:sp>
        <p:nvSpPr>
          <p:cNvPr id="2222" name="Google Shape;2222;p18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182</a:t>
            </a:fld>
            <a:endParaRPr/>
          </a:p>
        </p:txBody>
      </p:sp>
      <p:sp>
        <p:nvSpPr>
          <p:cNvPr id="2223" name="Google Shape;2223;p18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24" name="Google Shape;2224;p18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p18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183</a:t>
            </a:fld>
            <a:endParaRPr/>
          </a:p>
        </p:txBody>
      </p:sp>
      <p:sp>
        <p:nvSpPr>
          <p:cNvPr id="2231" name="Google Shape;2231;p18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32" name="Google Shape;2232;p18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p18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184</a:t>
            </a:fld>
            <a:endParaRPr/>
          </a:p>
        </p:txBody>
      </p:sp>
      <p:sp>
        <p:nvSpPr>
          <p:cNvPr id="2238" name="Google Shape;2238;p18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39" name="Google Shape;2239;p18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p18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185</a:t>
            </a:fld>
            <a:endParaRPr/>
          </a:p>
        </p:txBody>
      </p:sp>
      <p:sp>
        <p:nvSpPr>
          <p:cNvPr id="2245" name="Google Shape;2245;p18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46" name="Google Shape;2246;p18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0"/>
        <p:cNvGrpSpPr/>
        <p:nvPr/>
      </p:nvGrpSpPr>
      <p:grpSpPr>
        <a:xfrm>
          <a:off x="0" y="0"/>
          <a:ext cx="0" cy="0"/>
          <a:chOff x="0" y="0"/>
          <a:chExt cx="0" cy="0"/>
        </a:xfrm>
      </p:grpSpPr>
      <p:sp>
        <p:nvSpPr>
          <p:cNvPr id="2251" name="Google Shape;2251;p18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186</a:t>
            </a:fld>
            <a:endParaRPr/>
          </a:p>
        </p:txBody>
      </p:sp>
      <p:sp>
        <p:nvSpPr>
          <p:cNvPr id="2252" name="Google Shape;2252;p18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53" name="Google Shape;2253;p18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p18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187</a:t>
            </a:fld>
            <a:endParaRPr/>
          </a:p>
        </p:txBody>
      </p:sp>
      <p:sp>
        <p:nvSpPr>
          <p:cNvPr id="2259" name="Google Shape;2259;p18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187</a:t>
            </a:fld>
            <a:endParaRPr/>
          </a:p>
        </p:txBody>
      </p:sp>
      <p:sp>
        <p:nvSpPr>
          <p:cNvPr id="2260" name="Google Shape;2260;p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61" name="Google Shape;2261;p18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p18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188</a:t>
            </a:fld>
            <a:endParaRPr/>
          </a:p>
        </p:txBody>
      </p:sp>
      <p:sp>
        <p:nvSpPr>
          <p:cNvPr id="2267" name="Google Shape;2267;p18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188</a:t>
            </a:fld>
            <a:endParaRPr/>
          </a:p>
        </p:txBody>
      </p:sp>
      <p:sp>
        <p:nvSpPr>
          <p:cNvPr id="2268" name="Google Shape;2268;p18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188</a:t>
            </a:fld>
            <a:endParaRPr/>
          </a:p>
        </p:txBody>
      </p:sp>
      <p:sp>
        <p:nvSpPr>
          <p:cNvPr id="2269" name="Google Shape;2269;p188: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188</a:t>
            </a:fld>
            <a:endParaRPr/>
          </a:p>
        </p:txBody>
      </p:sp>
      <p:sp>
        <p:nvSpPr>
          <p:cNvPr id="2270" name="Google Shape;2270;p188: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71" name="Google Shape;2271;p18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p18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189</a:t>
            </a:fld>
            <a:endParaRPr/>
          </a:p>
        </p:txBody>
      </p:sp>
      <p:sp>
        <p:nvSpPr>
          <p:cNvPr id="2277" name="Google Shape;2277;p18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189</a:t>
            </a:fld>
            <a:endParaRPr/>
          </a:p>
        </p:txBody>
      </p:sp>
      <p:sp>
        <p:nvSpPr>
          <p:cNvPr id="2278" name="Google Shape;2278;p18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189</a:t>
            </a:fld>
            <a:endParaRPr/>
          </a:p>
        </p:txBody>
      </p:sp>
      <p:sp>
        <p:nvSpPr>
          <p:cNvPr id="2279" name="Google Shape;2279;p189: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189</a:t>
            </a:fld>
            <a:endParaRPr/>
          </a:p>
        </p:txBody>
      </p:sp>
      <p:sp>
        <p:nvSpPr>
          <p:cNvPr id="2280" name="Google Shape;2280;p189: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81" name="Google Shape;2281;p18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1" name="Google Shape;311;p1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p19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190</a:t>
            </a:fld>
            <a:endParaRPr/>
          </a:p>
        </p:txBody>
      </p:sp>
      <p:sp>
        <p:nvSpPr>
          <p:cNvPr id="2287" name="Google Shape;2287;p19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190</a:t>
            </a:fld>
            <a:endParaRPr/>
          </a:p>
        </p:txBody>
      </p:sp>
      <p:sp>
        <p:nvSpPr>
          <p:cNvPr id="2288" name="Google Shape;2288;p19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190</a:t>
            </a:fld>
            <a:endParaRPr/>
          </a:p>
        </p:txBody>
      </p:sp>
      <p:sp>
        <p:nvSpPr>
          <p:cNvPr id="2289" name="Google Shape;2289;p190: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190</a:t>
            </a:fld>
            <a:endParaRPr/>
          </a:p>
        </p:txBody>
      </p:sp>
      <p:sp>
        <p:nvSpPr>
          <p:cNvPr id="2290" name="Google Shape;2290;p190: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91" name="Google Shape;2291;p19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p19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191</a:t>
            </a:fld>
            <a:endParaRPr/>
          </a:p>
        </p:txBody>
      </p:sp>
      <p:sp>
        <p:nvSpPr>
          <p:cNvPr id="2297" name="Google Shape;2297;p19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191</a:t>
            </a:fld>
            <a:endParaRPr/>
          </a:p>
        </p:txBody>
      </p:sp>
      <p:sp>
        <p:nvSpPr>
          <p:cNvPr id="2298" name="Google Shape;2298;p19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191</a:t>
            </a:fld>
            <a:endParaRPr/>
          </a:p>
        </p:txBody>
      </p:sp>
      <p:sp>
        <p:nvSpPr>
          <p:cNvPr id="2299" name="Google Shape;2299;p191: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191</a:t>
            </a:fld>
            <a:endParaRPr/>
          </a:p>
        </p:txBody>
      </p:sp>
      <p:sp>
        <p:nvSpPr>
          <p:cNvPr id="2300" name="Google Shape;2300;p191: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1" name="Google Shape;2301;p19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p19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192</a:t>
            </a:fld>
            <a:endParaRPr/>
          </a:p>
        </p:txBody>
      </p:sp>
      <p:sp>
        <p:nvSpPr>
          <p:cNvPr id="2308" name="Google Shape;2308;p19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9" name="Google Shape;2309;p19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p19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193</a:t>
            </a:fld>
            <a:endParaRPr/>
          </a:p>
        </p:txBody>
      </p:sp>
      <p:sp>
        <p:nvSpPr>
          <p:cNvPr id="2315" name="Google Shape;2315;p19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16" name="Google Shape;2316;p19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p194: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22" name="Google Shape;2322;p194: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2323" name="Google Shape;2323;p19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194</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p195: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29" name="Google Shape;2329;p19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2330" name="Google Shape;2330;p19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195</a:t>
            </a:fld>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p196: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36" name="Google Shape;2336;p196: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2337" name="Google Shape;2337;p19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5" name="Google Shape;135;p2:notes"/>
          <p:cNvSpPr txBox="1"/>
          <p:nvPr/>
        </p:nvSpPr>
        <p:spPr>
          <a:xfrm>
            <a:off x="3883025" y="8686800"/>
            <a:ext cx="2925762" cy="4111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6" name="Google Shape;136;p2:notes"/>
          <p:cNvSpPr txBox="1"/>
          <p:nvPr/>
        </p:nvSpPr>
        <p:spPr>
          <a:xfrm>
            <a:off x="3883025" y="8686800"/>
            <a:ext cx="2927350" cy="4127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7" name="Google Shape;137;p2:notes"/>
          <p:cNvSpPr txBox="1"/>
          <p:nvPr/>
        </p:nvSpPr>
        <p:spPr>
          <a:xfrm>
            <a:off x="3883025" y="8686800"/>
            <a:ext cx="2928937" cy="4143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8" name="Google Shape;138;p2:notes"/>
          <p:cNvSpPr txBox="1"/>
          <p:nvPr/>
        </p:nvSpPr>
        <p:spPr>
          <a:xfrm>
            <a:off x="3883025" y="8686800"/>
            <a:ext cx="2938462" cy="4238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9" name="Google Shape;139;p2:notes"/>
          <p:cNvSpPr txBox="1"/>
          <p:nvPr/>
        </p:nvSpPr>
        <p:spPr>
          <a:xfrm>
            <a:off x="3883025" y="8686800"/>
            <a:ext cx="2952750" cy="4381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0" name="Google Shape;140;p2:notes"/>
          <p:cNvSpPr txBox="1"/>
          <p:nvPr/>
        </p:nvSpPr>
        <p:spPr>
          <a:xfrm>
            <a:off x="3883025" y="8686800"/>
            <a:ext cx="2965450" cy="4508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1" name="Google Shape;141;p2: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2:notes"/>
          <p:cNvSpPr/>
          <p:nvPr/>
        </p:nvSpPr>
        <p:spPr>
          <a:xfrm>
            <a:off x="685800" y="4344987"/>
            <a:ext cx="5445125" cy="4075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3" name="Google Shape;143;p2:notes"/>
          <p:cNvSpPr txBox="1">
            <a:spLocks noGrp="1"/>
          </p:cNvSpPr>
          <p:nvPr>
            <p:ph type="body" idx="1"/>
          </p:nvPr>
        </p:nvSpPr>
        <p:spPr>
          <a:xfrm>
            <a:off x="685800" y="4343400"/>
            <a:ext cx="5464175" cy="4092575"/>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318" name="Google Shape;318;p2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319" name="Google Shape;319;p2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320" name="Google Shape;320;p2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321" name="Google Shape;321;p2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322" name="Google Shape;32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3" name="Google Shape;323;p2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330" name="Google Shape;330;p21: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1" name="Google Shape;331;p2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339" name="Google Shape;339;p22: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0" name="Google Shape;340;p2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8" name="Google Shape;348;p2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355" name="Google Shape;355;p2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6" name="Google Shape;356;p2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362" name="Google Shape;362;p25: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3" name="Google Shape;363;p2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369" name="Google Shape;369;p2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370" name="Google Shape;370;p2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371" name="Google Shape;371;p2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372" name="Google Shape;372;p2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373" name="Google Shape;37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4" name="Google Shape;374;p2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380" name="Google Shape;380;p2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381" name="Google Shape;381;p2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382" name="Google Shape;382;p2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383" name="Google Shape;383;p2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384" name="Google Shape;3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5" name="Google Shape;385;p2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392" name="Google Shape;392;p2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393" name="Google Shape;393;p2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394" name="Google Shape;394;p2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395" name="Google Shape;395;p2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396" name="Google Shape;3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7" name="Google Shape;397;p2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403" name="Google Shape;403;p2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404" name="Google Shape;404;p2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405" name="Google Shape;405;p2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406" name="Google Shape;406;p2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407" name="Google Shape;4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8" name="Google Shape;408;p2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9" name="Google Shape;149;p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0" name="Google Shape;150;p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1" name="Google Shape;151;p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2" name="Google Shape;152;p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3" name="Google Shape;1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415" name="Google Shape;415;p3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416" name="Google Shape;416;p3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417" name="Google Shape;417;p3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418" name="Google Shape;418;p3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419" name="Google Shape;41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0" name="Google Shape;420;p3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426" name="Google Shape;426;p3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7" name="Google Shape;427;p3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Small process cannot go to bigger partition even if available</a:t>
            </a:r>
            <a:endParaRPr/>
          </a:p>
        </p:txBody>
      </p:sp>
      <p:sp>
        <p:nvSpPr>
          <p:cNvPr id="428" name="Google Shape;428;p3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435" name="Google Shape;435;p3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6" name="Google Shape;436;p3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a:p>
        </p:txBody>
      </p:sp>
      <p:sp>
        <p:nvSpPr>
          <p:cNvPr id="443" name="Google Shape;443;p3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4" name="Google Shape;444;p3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450" name="Google Shape;450;p3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451" name="Google Shape;451;p3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452" name="Google Shape;452;p3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453" name="Google Shape;453;p3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a:p>
        </p:txBody>
      </p:sp>
      <p:sp>
        <p:nvSpPr>
          <p:cNvPr id="454" name="Google Shape;4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5" name="Google Shape;455;p3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
        <p:nvSpPr>
          <p:cNvPr id="461" name="Google Shape;461;p3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
        <p:nvSpPr>
          <p:cNvPr id="462" name="Google Shape;462;p35: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3" name="Google Shape;463;p35:notes"/>
          <p:cNvSpPr txBox="1">
            <a:spLocks noGrp="1"/>
          </p:cNvSpPr>
          <p:nvPr>
            <p:ph type="body" idx="1"/>
          </p:nvPr>
        </p:nvSpPr>
        <p:spPr>
          <a:xfrm>
            <a:off x="685800" y="4343400"/>
            <a:ext cx="5468937" cy="4097337"/>
          </a:xfrm>
          <a:prstGeom prst="rect">
            <a:avLst/>
          </a:prstGeom>
          <a:noFill/>
          <a:ln>
            <a:noFill/>
          </a:ln>
        </p:spPr>
        <p:txBody>
          <a:bodyPr spcFirstLastPara="1" wrap="square" lIns="90000" tIns="46800" rIns="90000" bIns="46800" anchor="t" anchorCtr="0">
            <a:noAutofit/>
          </a:bodyPr>
          <a:lstStyle/>
          <a:p>
            <a:pPr marL="228600" lvl="0" indent="-223836" algn="l" rtl="0">
              <a:spcBef>
                <a:spcPts val="0"/>
              </a:spcBef>
              <a:spcAft>
                <a:spcPts val="0"/>
              </a:spcAft>
              <a:buSzPts val="1800"/>
              <a:buNone/>
            </a:pPr>
            <a:r>
              <a:rPr lang="en-US"/>
              <a:t>Animated slide</a:t>
            </a:r>
            <a:endParaRPr/>
          </a:p>
          <a:p>
            <a:pPr marL="228600" lvl="0" indent="-223836" algn="l" rtl="0">
              <a:spcBef>
                <a:spcPts val="400"/>
              </a:spcBef>
              <a:spcAft>
                <a:spcPts val="0"/>
              </a:spcAft>
              <a:buSzPts val="1800"/>
              <a:buNone/>
            </a:pPr>
            <a:r>
              <a:rPr lang="en-US"/>
              <a:t>Imagine a system with 64M RAM</a:t>
            </a:r>
            <a:endParaRPr/>
          </a:p>
          <a:p>
            <a:pPr marL="228600" lvl="0" indent="-223836" algn="l" rtl="0">
              <a:spcBef>
                <a:spcPts val="400"/>
              </a:spcBef>
              <a:spcAft>
                <a:spcPts val="0"/>
              </a:spcAft>
              <a:buSzPts val="1800"/>
              <a:buNone/>
            </a:pPr>
            <a:r>
              <a:rPr lang="en-US"/>
              <a:t>Initially, main memory is empty, except for the operating system </a:t>
            </a:r>
            <a:endParaRPr/>
          </a:p>
          <a:p>
            <a:pPr marL="228600" lvl="0" indent="-223836" algn="l" rtl="0">
              <a:spcBef>
                <a:spcPts val="400"/>
              </a:spcBef>
              <a:spcAft>
                <a:spcPts val="0"/>
              </a:spcAft>
              <a:buSzPts val="1800"/>
              <a:buNone/>
            </a:pPr>
            <a:r>
              <a:rPr lang="en-US"/>
              <a:t>Three processes are loaded in – leaving a ‘hole’ too small for any further process</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At some point, none of the processes in memory is ready. The operating system swaps out process 2, </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Which leaves sufficient room to load a new process, process 4 – but that creates another hole</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Explain External Fragmentation and compaction – mention that compaction implies the capability of dynamic relocation</a:t>
            </a:r>
            <a:endParaRPr/>
          </a:p>
          <a:p>
            <a:pPr marL="228600" lvl="0" indent="-223836" algn="l" rtl="0">
              <a:lnSpc>
                <a:spcPct val="100000"/>
              </a:lnSpc>
              <a:spcBef>
                <a:spcPts val="400"/>
              </a:spcBef>
              <a:spcAft>
                <a:spcPts val="0"/>
              </a:spcAft>
              <a:buSzPts val="1800"/>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464" name="Google Shape;464;p3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483" name="Google Shape;483;p3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484" name="Google Shape;484;p3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485" name="Google Shape;485;p3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486" name="Google Shape;486;p3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a:p>
        </p:txBody>
      </p:sp>
      <p:sp>
        <p:nvSpPr>
          <p:cNvPr id="487" name="Google Shape;4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3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6" name="Google Shape;496;p3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502" name="Google Shape;502;p3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503" name="Google Shape;503;p3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504" name="Google Shape;504;p3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505" name="Google Shape;505;p3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
        <p:nvSpPr>
          <p:cNvPr id="506" name="Google Shape;5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7" name="Google Shape;507;p3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514" name="Google Shape;514;p3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515" name="Google Shape;515;p3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516" name="Google Shape;516;p3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517" name="Google Shape;517;p3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a:p>
        </p:txBody>
      </p:sp>
      <p:sp>
        <p:nvSpPr>
          <p:cNvPr id="518" name="Google Shape;51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9" name="Google Shape;519;p3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0" name="Google Shape;160;p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1" name="Google Shape;161;p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2" name="Google Shape;162;p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3" name="Google Shape;163;p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4" name="Google Shape;1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5" name="Google Shape;165;p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525" name="Google Shape;525;p4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526" name="Google Shape;526;p4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527" name="Google Shape;527;p4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528" name="Google Shape;528;p4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a:p>
        </p:txBody>
      </p:sp>
      <p:sp>
        <p:nvSpPr>
          <p:cNvPr id="529" name="Google Shape;52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0" name="Google Shape;530;p4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536" name="Google Shape;536;p4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537" name="Google Shape;537;p4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538" name="Google Shape;538;p4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539" name="Google Shape;539;p4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a:p>
        </p:txBody>
      </p:sp>
      <p:sp>
        <p:nvSpPr>
          <p:cNvPr id="540" name="Google Shape;54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1" name="Google Shape;541;p4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547" name="Google Shape;547;p4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548" name="Google Shape;548;p4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549" name="Google Shape;549;p4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550" name="Google Shape;550;p4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a:p>
        </p:txBody>
      </p:sp>
      <p:sp>
        <p:nvSpPr>
          <p:cNvPr id="551" name="Google Shape;55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p4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558" name="Google Shape;558;p4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559" name="Google Shape;559;p4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560" name="Google Shape;560;p4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561" name="Google Shape;561;p4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562" name="Google Shape;56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3" name="Google Shape;563;p4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571" name="Google Shape;571;p4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2" name="Google Shape;572;p4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5: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9" name="Google Shape;579;p4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4" name="Google Shape;584;p4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5" name="Google Shape;585;p4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6" name="Google Shape;586;p4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7" name="Google Shape;587;p4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8" name="Google Shape;588;p4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589" name="Google Shape;589;p46: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90" name="Google Shape;590;p46: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1" name="Google Shape;591;p4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7: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7" name="Google Shape;597;p4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In a fixed partitioning scheme limits the number of active processes and may use space inefficiently if there is a poor match between available partition sizes and process sizes.</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A dynamic partitioning scheme is more complex to maintain and includes the overhead of compaction.</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An interesting compromise is the buddy system.</a:t>
            </a:r>
            <a:endParaRPr/>
          </a:p>
        </p:txBody>
      </p:sp>
      <p:sp>
        <p:nvSpPr>
          <p:cNvPr id="598" name="Google Shape;598;p4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4" name="Google Shape;604;p4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9: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0" name="Google Shape;610;p4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Figure 7.6 gives an example using a 1-Mbyte initial block.</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The first request,A, is for 100 Kbytes, for which a 128K block is needed.</a:t>
            </a:r>
            <a:endParaRPr/>
          </a:p>
          <a:p>
            <a:pPr marL="0" lvl="0" indent="0" algn="l" rtl="0">
              <a:spcBef>
                <a:spcPts val="400"/>
              </a:spcBef>
              <a:spcAft>
                <a:spcPts val="0"/>
              </a:spcAft>
              <a:buSzPts val="1800"/>
              <a:buNone/>
            </a:pPr>
            <a:endParaRPr/>
          </a:p>
          <a:p>
            <a:pPr marL="0" lvl="0" indent="-114300" algn="l" rtl="0">
              <a:spcBef>
                <a:spcPts val="400"/>
              </a:spcBef>
              <a:spcAft>
                <a:spcPts val="0"/>
              </a:spcAft>
              <a:buClr>
                <a:srgbClr val="000000"/>
              </a:buClr>
              <a:buSzPts val="1800"/>
              <a:buFont typeface="Arial"/>
              <a:buChar char="•"/>
            </a:pPr>
            <a:r>
              <a:rPr lang="en-US"/>
              <a:t>The initial block is divided into two 512K buddies.</a:t>
            </a:r>
            <a:endParaRPr/>
          </a:p>
          <a:p>
            <a:pPr marL="0" lvl="0" indent="-114300" algn="l" rtl="0">
              <a:spcBef>
                <a:spcPts val="400"/>
              </a:spcBef>
              <a:spcAft>
                <a:spcPts val="0"/>
              </a:spcAft>
              <a:buClr>
                <a:srgbClr val="000000"/>
              </a:buClr>
              <a:buSzPts val="1800"/>
              <a:buFont typeface="Arial"/>
              <a:buChar char="•"/>
            </a:pPr>
            <a:r>
              <a:rPr lang="en-US"/>
              <a:t>The first of these is divided into two 256K buddies, </a:t>
            </a:r>
            <a:endParaRPr/>
          </a:p>
          <a:p>
            <a:pPr marL="0" lvl="0" indent="-114300" algn="l" rtl="0">
              <a:spcBef>
                <a:spcPts val="400"/>
              </a:spcBef>
              <a:spcAft>
                <a:spcPts val="0"/>
              </a:spcAft>
              <a:buClr>
                <a:srgbClr val="000000"/>
              </a:buClr>
              <a:buSzPts val="1800"/>
              <a:buFont typeface="Arial"/>
              <a:buChar char="•"/>
            </a:pPr>
            <a:r>
              <a:rPr lang="en-US"/>
              <a:t>and the first of these is divided into two 128K buddies,</a:t>
            </a:r>
            <a:endParaRPr/>
          </a:p>
          <a:p>
            <a:pPr marL="0" lvl="0" indent="-114300" algn="l" rtl="0">
              <a:spcBef>
                <a:spcPts val="400"/>
              </a:spcBef>
              <a:spcAft>
                <a:spcPts val="0"/>
              </a:spcAft>
              <a:buClr>
                <a:srgbClr val="000000"/>
              </a:buClr>
              <a:buSzPts val="1800"/>
              <a:buFont typeface="Arial"/>
              <a:buChar char="•"/>
            </a:pPr>
            <a:r>
              <a:rPr lang="en-US"/>
              <a:t> one of which is allocated to A.</a:t>
            </a:r>
            <a:endParaRPr/>
          </a:p>
          <a:p>
            <a:pPr marL="0" lvl="0" indent="-114300" algn="l" rtl="0">
              <a:spcBef>
                <a:spcPts val="400"/>
              </a:spcBef>
              <a:spcAft>
                <a:spcPts val="0"/>
              </a:spcAft>
              <a:buClr>
                <a:srgbClr val="000000"/>
              </a:buClr>
              <a:buSzPts val="1800"/>
              <a:buFont typeface="Arial"/>
              <a:buChar char="•"/>
            </a:pPr>
            <a:r>
              <a:rPr lang="en-US"/>
              <a:t>The next request,B, requires a 256K block. Such a block is already available and is allocated. </a:t>
            </a:r>
            <a:endParaRPr/>
          </a:p>
          <a:p>
            <a:pPr marL="0" lvl="0" indent="-114300" algn="l" rtl="0">
              <a:spcBef>
                <a:spcPts val="400"/>
              </a:spcBef>
              <a:spcAft>
                <a:spcPts val="0"/>
              </a:spcAft>
              <a:buClr>
                <a:srgbClr val="000000"/>
              </a:buClr>
              <a:buSzPts val="1800"/>
              <a:buFont typeface="Arial"/>
              <a:buChar char="•"/>
            </a:pPr>
            <a:r>
              <a:rPr lang="en-US"/>
              <a:t>The process continues with splitting and coalescing occurring as needed.</a:t>
            </a:r>
            <a:endParaRPr/>
          </a:p>
          <a:p>
            <a:pPr marL="0" lvl="0" indent="-114300" algn="l" rtl="0">
              <a:spcBef>
                <a:spcPts val="400"/>
              </a:spcBef>
              <a:spcAft>
                <a:spcPts val="0"/>
              </a:spcAft>
              <a:buClr>
                <a:srgbClr val="000000"/>
              </a:buClr>
              <a:buSzPts val="1800"/>
              <a:buFont typeface="Arial"/>
              <a:buChar char="•"/>
            </a:pPr>
            <a:r>
              <a:rPr lang="en-US"/>
              <a:t>Note that when E is released,two 128K buddies are coalesced into a 256K block, which is immediately coalesced with its buddy</a:t>
            </a:r>
            <a:endParaRPr/>
          </a:p>
          <a:p>
            <a:pPr marL="0" lvl="0" indent="0" algn="l" rtl="0">
              <a:spcBef>
                <a:spcPts val="0"/>
              </a:spcBef>
              <a:spcAft>
                <a:spcPts val="0"/>
              </a:spcAft>
              <a:buNone/>
            </a:pPr>
            <a:endParaRPr/>
          </a:p>
        </p:txBody>
      </p:sp>
      <p:sp>
        <p:nvSpPr>
          <p:cNvPr id="611" name="Google Shape;611;p4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1" name="Google Shape;171;p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2" name="Google Shape;172;p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3" name="Google Shape;173;p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4" name="Google Shape;174;p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6" name="Google Shape;176;p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The following slides expandon these topics.</a:t>
            </a:r>
            <a:endParaRPr/>
          </a:p>
        </p:txBody>
      </p:sp>
      <p:sp>
        <p:nvSpPr>
          <p:cNvPr id="177" name="Google Shape;177;p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0: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7" name="Google Shape;617;p50: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Figure 7.7 shows a binary tree representation of the buddy allocation immediately after the Release B request.</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The leaf nodes represent the current partitioning the memory. </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If two buddies are leaf nodes, </a:t>
            </a:r>
            <a:r>
              <a:rPr lang="en-US" b="1"/>
              <a:t>then at least one must be allocated;</a:t>
            </a:r>
            <a:endParaRPr/>
          </a:p>
          <a:p>
            <a:pPr marL="1484312" lvl="1" indent="-568324" algn="l" rtl="0">
              <a:spcBef>
                <a:spcPts val="400"/>
              </a:spcBef>
              <a:spcAft>
                <a:spcPts val="0"/>
              </a:spcAft>
              <a:buClr>
                <a:srgbClr val="000000"/>
              </a:buClr>
              <a:buSzPts val="1800"/>
              <a:buNone/>
            </a:pPr>
            <a:r>
              <a:rPr lang="en-US">
                <a:solidFill>
                  <a:srgbClr val="000000"/>
                </a:solidFill>
              </a:rPr>
              <a:t>otherwise they would be coalesced into a larger block.</a:t>
            </a:r>
            <a:endParaRPr/>
          </a:p>
          <a:p>
            <a:pPr marL="0" lvl="0" indent="0" algn="l" rtl="0">
              <a:spcBef>
                <a:spcPts val="400"/>
              </a:spcBef>
              <a:spcAft>
                <a:spcPts val="0"/>
              </a:spcAft>
              <a:buSzPts val="1800"/>
              <a:buNone/>
            </a:pPr>
            <a:endParaRPr/>
          </a:p>
          <a:p>
            <a:pPr marL="0" lvl="0" indent="-114300" algn="l" rtl="0">
              <a:spcBef>
                <a:spcPts val="400"/>
              </a:spcBef>
              <a:spcAft>
                <a:spcPts val="0"/>
              </a:spcAft>
              <a:buClr>
                <a:srgbClr val="000000"/>
              </a:buClr>
              <a:buSzPts val="1800"/>
              <a:buFont typeface="Arial"/>
              <a:buChar char="•"/>
            </a:pPr>
            <a:r>
              <a:rPr lang="en-US"/>
              <a:t>The buddy system is a reasonable compromise to overcome the disadvantages of both the fixed and variable partitioning schemes, </a:t>
            </a:r>
            <a:endParaRPr/>
          </a:p>
          <a:p>
            <a:pPr marL="0" lvl="0" indent="-114300" algn="l" rtl="0">
              <a:spcBef>
                <a:spcPts val="400"/>
              </a:spcBef>
              <a:spcAft>
                <a:spcPts val="0"/>
              </a:spcAft>
              <a:buClr>
                <a:srgbClr val="000000"/>
              </a:buClr>
              <a:buSzPts val="1800"/>
              <a:buFont typeface="Arial"/>
              <a:buChar char="•"/>
            </a:pPr>
            <a:r>
              <a:rPr lang="en-US"/>
              <a:t> But in contemporary operating systems, virtual memory based on paging and segmentation is superior. </a:t>
            </a:r>
            <a:endParaRPr/>
          </a:p>
          <a:p>
            <a:pPr marL="0" lvl="0" indent="-114300" algn="l" rtl="0">
              <a:spcBef>
                <a:spcPts val="400"/>
              </a:spcBef>
              <a:spcAft>
                <a:spcPts val="0"/>
              </a:spcAft>
              <a:buClr>
                <a:srgbClr val="000000"/>
              </a:buClr>
              <a:buSzPts val="1800"/>
              <a:buFont typeface="Arial"/>
              <a:buChar char="•"/>
            </a:pPr>
            <a:r>
              <a:rPr lang="en-US"/>
              <a:t>However, the buddy system has found application in parallel systems as an efficient means of allocation and release for parallel programs. A modified form of the buddy system is used for UNIX kernel memory allocation (described in Chapter 8).</a:t>
            </a:r>
            <a:endParaRPr/>
          </a:p>
        </p:txBody>
      </p:sp>
      <p:sp>
        <p:nvSpPr>
          <p:cNvPr id="618" name="Google Shape;618;p5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4" name="Google Shape;624;p5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2: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0" name="Google Shape;630;p5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3: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6" name="Google Shape;636;p5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4: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2" name="Google Shape;642;p54: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648" name="Google Shape;648;p5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649" name="Google Shape;649;p5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650" name="Google Shape;650;p5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651" name="Google Shape;651;p5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652" name="Google Shape;65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3" name="Google Shape;653;p5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660" name="Google Shape;660;p5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661" name="Google Shape;661;p5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662" name="Google Shape;662;p5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663" name="Google Shape;663;p5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664" name="Google Shape;66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5" name="Google Shape;665;p5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5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1" name="Google Shape;671;p5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678" name="Google Shape;678;p5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679" name="Google Shape;679;p5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680" name="Google Shape;680;p5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681" name="Google Shape;681;p5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58</a:t>
            </a:fld>
            <a:endParaRPr/>
          </a:p>
        </p:txBody>
      </p:sp>
      <p:sp>
        <p:nvSpPr>
          <p:cNvPr id="682" name="Google Shape;68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3" name="Google Shape;683;p5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693" name="Google Shape;693;p5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694" name="Google Shape;694;p5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695" name="Google Shape;695;p5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696" name="Google Shape;696;p5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59</a:t>
            </a:fld>
            <a:endParaRPr/>
          </a:p>
        </p:txBody>
      </p:sp>
      <p:sp>
        <p:nvSpPr>
          <p:cNvPr id="697" name="Google Shape;69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8" name="Google Shape;698;p5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3" name="Google Shape;183;p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4" name="Google Shape;184;p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5" name="Google Shape;185;p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6" name="Google Shape;186;p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7" name="Google Shape;18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8" name="Google Shape;188;p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89" name="Google Shape;189;p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704" name="Google Shape;704;p6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705" name="Google Shape;705;p6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706" name="Google Shape;706;p6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707" name="Google Shape;707;p6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708" name="Google Shape;70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9" name="Google Shape;709;p6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715" name="Google Shape;715;p6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716" name="Google Shape;716;p6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717" name="Google Shape;717;p6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718" name="Google Shape;718;p6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61</a:t>
            </a:fld>
            <a:endParaRPr/>
          </a:p>
        </p:txBody>
      </p:sp>
      <p:sp>
        <p:nvSpPr>
          <p:cNvPr id="719" name="Google Shape;71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0" name="Google Shape;720;p6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6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726" name="Google Shape;726;p6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727" name="Google Shape;727;p6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728" name="Google Shape;728;p6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729" name="Google Shape;729;p6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62</a:t>
            </a:fld>
            <a:endParaRPr/>
          </a:p>
        </p:txBody>
      </p:sp>
      <p:sp>
        <p:nvSpPr>
          <p:cNvPr id="730" name="Google Shape;73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1" name="Google Shape;731;p6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737" name="Google Shape;737;p63: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8" name="Google Shape;738;p6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6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744" name="Google Shape;744;p6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745" name="Google Shape;745;p6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746" name="Google Shape;746;p6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747" name="Google Shape;74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8" name="Google Shape;748;p6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228600" lvl="0" indent="-215900" algn="l" rtl="0">
              <a:spcBef>
                <a:spcPts val="0"/>
              </a:spcBef>
              <a:spcAft>
                <a:spcPts val="0"/>
              </a:spcAft>
              <a:buSzPts val="1800"/>
              <a:buNone/>
            </a:pPr>
            <a:r>
              <a:rPr lang="en-US"/>
              <a:t>Animated slide</a:t>
            </a:r>
            <a:endParaRPr/>
          </a:p>
          <a:p>
            <a:pPr marL="228600" lvl="0" indent="-215900" algn="l" rtl="0">
              <a:spcBef>
                <a:spcPts val="400"/>
              </a:spcBef>
              <a:spcAft>
                <a:spcPts val="0"/>
              </a:spcAft>
              <a:buSzPts val="1800"/>
              <a:buNone/>
            </a:pPr>
            <a:endParaRPr/>
          </a:p>
          <a:p>
            <a:pPr marL="228600" lvl="0" indent="-215900" algn="l" rtl="0">
              <a:spcBef>
                <a:spcPts val="400"/>
              </a:spcBef>
              <a:spcAft>
                <a:spcPts val="0"/>
              </a:spcAft>
              <a:buSzPts val="1800"/>
              <a:buNone/>
            </a:pPr>
            <a:r>
              <a:rPr lang="en-US"/>
              <a:t>System with a number of frames allocated</a:t>
            </a:r>
            <a:endParaRPr/>
          </a:p>
          <a:p>
            <a:pPr marL="228600" lvl="0" indent="-215900" algn="l" rtl="0">
              <a:spcBef>
                <a:spcPts val="400"/>
              </a:spcBef>
              <a:spcAft>
                <a:spcPts val="0"/>
              </a:spcAft>
              <a:buSzPts val="1800"/>
              <a:buNone/>
            </a:pPr>
            <a:r>
              <a:rPr lang="en-US"/>
              <a:t>Process A, stored on disk, consists of four pages. When it comes time to load this process, the operating system finds four free frames and loads the four pages of process A into the four frames.</a:t>
            </a:r>
            <a:endParaRPr/>
          </a:p>
          <a:p>
            <a:pPr marL="228600" lvl="0" indent="-215900" algn="l" rtl="0">
              <a:spcBef>
                <a:spcPts val="400"/>
              </a:spcBef>
              <a:spcAft>
                <a:spcPts val="0"/>
              </a:spcAft>
              <a:buSzPts val="1800"/>
              <a:buNone/>
            </a:pPr>
            <a:r>
              <a:rPr lang="en-US"/>
              <a:t>Process B, consisting of three pages, and process C, consisting of four pages, are subsequently loaded.</a:t>
            </a:r>
            <a:endParaRPr/>
          </a:p>
          <a:p>
            <a:pPr marL="228600" lvl="0" indent="-215900" algn="l" rtl="0">
              <a:spcBef>
                <a:spcPts val="400"/>
              </a:spcBef>
              <a:spcAft>
                <a:spcPts val="0"/>
              </a:spcAft>
              <a:buSzPts val="1800"/>
              <a:buNone/>
            </a:pPr>
            <a:r>
              <a:rPr lang="en-US"/>
              <a:t>Then process B is suspended and is swapped out of main memory. </a:t>
            </a:r>
            <a:endParaRPr/>
          </a:p>
          <a:p>
            <a:pPr marL="228600" lvl="0" indent="-215900" algn="l" rtl="0">
              <a:spcBef>
                <a:spcPts val="400"/>
              </a:spcBef>
              <a:spcAft>
                <a:spcPts val="0"/>
              </a:spcAft>
              <a:buSzPts val="1800"/>
              <a:buNone/>
            </a:pPr>
            <a:r>
              <a:rPr lang="en-US"/>
              <a:t>Later, all of the processes in main memory are blocked, and the operating system needs to bring in a new process, process D, which consists of five pages. The Operating System loads the pages into the available frames and updates the </a:t>
            </a:r>
            <a:r>
              <a:rPr lang="en-US" b="1" i="1"/>
              <a:t>page table</a:t>
            </a:r>
            <a:endParaRPr/>
          </a:p>
          <a:p>
            <a:pPr marL="0" lvl="0" indent="0" algn="l" rtl="0">
              <a:spcBef>
                <a:spcPts val="0"/>
              </a:spcBef>
              <a:spcAft>
                <a:spcPts val="0"/>
              </a:spcAft>
              <a:buNone/>
            </a:pPr>
            <a:endParaRPr b="1" i="1"/>
          </a:p>
        </p:txBody>
      </p:sp>
      <p:sp>
        <p:nvSpPr>
          <p:cNvPr id="749" name="Google Shape;749;p6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a:solidFill>
                  <a:srgbClr val="FFFFFF"/>
                </a:solidFill>
                <a:latin typeface="Calibri"/>
                <a:ea typeface="Calibri"/>
                <a:cs typeface="Calibri"/>
                <a:sym typeface="Calibri"/>
              </a:rPr>
              <a:pPr marL="0" marR="0" lvl="0" indent="0" algn="r" rtl="0">
                <a:lnSpc>
                  <a:spcPct val="100000"/>
                </a:lnSpc>
                <a:spcBef>
                  <a:spcPts val="0"/>
                </a:spcBef>
                <a:spcAft>
                  <a:spcPts val="0"/>
                </a:spcAft>
                <a:buClr>
                  <a:srgbClr val="FFFFFF"/>
                </a:buClr>
                <a:buSzPts val="1200"/>
                <a:buFont typeface="Calibri"/>
                <a:buNone/>
              </a:pPr>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6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771" name="Google Shape;771;p6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772" name="Google Shape;772;p6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773" name="Google Shape;773;p6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774" name="Google Shape;774;p6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775" name="Google Shape;77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6" name="Google Shape;776;p6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6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784" name="Google Shape;784;p6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785" name="Google Shape;785;p6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786" name="Google Shape;786;p6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787" name="Google Shape;787;p6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788" name="Google Shape;78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9" name="Google Shape;789;p6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6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797" name="Google Shape;797;p6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798" name="Google Shape;798;p6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799" name="Google Shape;799;p6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800" name="Google Shape;800;p6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801" name="Google Shape;80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2" name="Google Shape;802;p6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6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810" name="Google Shape;810;p6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811" name="Google Shape;811;p6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812" name="Google Shape;812;p6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813" name="Google Shape;813;p6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814" name="Google Shape;814;p68:notes"/>
          <p:cNvSpPr>
            <a:spLocks noGrp="1" noRot="1" noChangeAspect="1"/>
          </p:cNvSpPr>
          <p:nvPr>
            <p:ph type="sldImg" idx="2"/>
          </p:nvPr>
        </p:nvSpPr>
        <p:spPr>
          <a:xfrm>
            <a:off x="1144587" y="685800"/>
            <a:ext cx="4562475"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5" name="Google Shape;815;p6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23" name="Google Shape;823;p6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5" name="Google Shape;195;p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6" name="Google Shape;196;p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7" name="Google Shape;197;p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8" name="Google Shape;198;p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9" name="Google Shape;19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0" name="Google Shape;200;p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7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830" name="Google Shape;830;p7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31" name="Google Shape;831;p7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7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840" name="Google Shape;840;p7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841" name="Google Shape;841;p7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842" name="Google Shape;842;p7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843" name="Google Shape;843;p71:notes"/>
          <p:cNvSpPr>
            <a:spLocks noGrp="1" noRot="1" noChangeAspect="1"/>
          </p:cNvSpPr>
          <p:nvPr>
            <p:ph type="sldImg" idx="2"/>
          </p:nvPr>
        </p:nvSpPr>
        <p:spPr>
          <a:xfrm>
            <a:off x="1144587" y="685800"/>
            <a:ext cx="4557712" cy="34178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44" name="Google Shape;844;p7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7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849" name="Google Shape;849;p7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850" name="Google Shape;850;p7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851" name="Google Shape;851;p7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852" name="Google Shape;852;p7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853" name="Google Shape;853;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54" name="Google Shape;854;p7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7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73</a:t>
            </a:fld>
            <a:endParaRPr/>
          </a:p>
        </p:txBody>
      </p:sp>
      <p:sp>
        <p:nvSpPr>
          <p:cNvPr id="860" name="Google Shape;860;p7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61" name="Google Shape;861;p7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867" name="Google Shape;867;p7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868" name="Google Shape;868;p7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869" name="Google Shape;869;p7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870" name="Google Shape;870;p7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871" name="Google Shape;87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2" name="Google Shape;872;p7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7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75</a:t>
            </a:fld>
            <a:endParaRPr/>
          </a:p>
        </p:txBody>
      </p:sp>
      <p:sp>
        <p:nvSpPr>
          <p:cNvPr id="880" name="Google Shape;880;p7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81" name="Google Shape;881;p7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7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76</a:t>
            </a:fld>
            <a:endParaRPr/>
          </a:p>
        </p:txBody>
      </p:sp>
      <p:sp>
        <p:nvSpPr>
          <p:cNvPr id="887" name="Google Shape;887;p7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88" name="Google Shape;888;p7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7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894" name="Google Shape;894;p7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95" name="Google Shape;895;p7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7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901" name="Google Shape;901;p7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02" name="Google Shape;902;p7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7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20" name="Google Shape;920;p7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06" name="Google Shape;206;p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07" name="Google Shape;207;p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08" name="Google Shape;208;p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09" name="Google Shape;209;p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10" name="Google Shape;2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1" name="Google Shape;211;p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8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925" name="Google Shape;925;p8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926" name="Google Shape;926;p8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927" name="Google Shape;927;p8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928" name="Google Shape;928;p8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929" name="Google Shape;92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0" name="Google Shape;930;p8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936" name="Google Shape;936;p8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7" name="Google Shape;937;p8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8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943" name="Google Shape;943;p8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944" name="Google Shape;944;p8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945" name="Google Shape;945;p8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946" name="Google Shape;946;p8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947" name="Google Shape;947;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8" name="Google Shape;948;p8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8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954" name="Google Shape;954;p8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955" name="Google Shape;955;p8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956" name="Google Shape;956;p8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957" name="Google Shape;957;p83:notes"/>
          <p:cNvSpPr>
            <a:spLocks noGrp="1" noRot="1" noChangeAspect="1"/>
          </p:cNvSpPr>
          <p:nvPr>
            <p:ph type="sldImg" idx="2"/>
          </p:nvPr>
        </p:nvSpPr>
        <p:spPr>
          <a:xfrm>
            <a:off x="1144587" y="685800"/>
            <a:ext cx="4557712" cy="34178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8" name="Google Shape;958;p8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8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965" name="Google Shape;965;p8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66" name="Google Shape;966;p8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8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972" name="Google Shape;972;p8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973" name="Google Shape;973;p8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974" name="Google Shape;974;p8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975" name="Google Shape;975;p8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976" name="Google Shape;976;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77" name="Google Shape;977;p8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984" name="Google Shape;984;p8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85" name="Google Shape;985;p8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8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93" name="Google Shape;993;p8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99" name="Google Shape;999;p8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8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89</a:t>
            </a:fld>
            <a:endParaRPr/>
          </a:p>
        </p:txBody>
      </p:sp>
      <p:sp>
        <p:nvSpPr>
          <p:cNvPr id="1009" name="Google Shape;1009;p8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10" name="Google Shape;1010;p8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21" name="Google Shape;221;p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22" name="Google Shape;222;p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23" name="Google Shape;223;p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24" name="Google Shape;224;p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25" name="Google Shape;2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6" name="Google Shape;226;p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9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90</a:t>
            </a:fld>
            <a:endParaRPr/>
          </a:p>
        </p:txBody>
      </p:sp>
      <p:sp>
        <p:nvSpPr>
          <p:cNvPr id="1018" name="Google Shape;1018;p9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90</a:t>
            </a:fld>
            <a:endParaRPr/>
          </a:p>
        </p:txBody>
      </p:sp>
      <p:sp>
        <p:nvSpPr>
          <p:cNvPr id="1019" name="Google Shape;1019;p9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90</a:t>
            </a:fld>
            <a:endParaRPr/>
          </a:p>
        </p:txBody>
      </p:sp>
      <p:sp>
        <p:nvSpPr>
          <p:cNvPr id="1020" name="Google Shape;1020;p90:notes"/>
          <p:cNvSpPr>
            <a:spLocks noGrp="1" noRot="1" noChangeAspect="1"/>
          </p:cNvSpPr>
          <p:nvPr>
            <p:ph type="sldImg" idx="2"/>
          </p:nvPr>
        </p:nvSpPr>
        <p:spPr>
          <a:xfrm>
            <a:off x="1146175" y="685800"/>
            <a:ext cx="4549775" cy="34131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21" name="Google Shape;1021;p9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9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91</a:t>
            </a:fld>
            <a:endParaRPr/>
          </a:p>
        </p:txBody>
      </p:sp>
      <p:sp>
        <p:nvSpPr>
          <p:cNvPr id="1026" name="Google Shape;1026;p9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91</a:t>
            </a:fld>
            <a:endParaRPr/>
          </a:p>
        </p:txBody>
      </p:sp>
      <p:sp>
        <p:nvSpPr>
          <p:cNvPr id="1027" name="Google Shape;1027;p9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91</a:t>
            </a:fld>
            <a:endParaRPr/>
          </a:p>
        </p:txBody>
      </p:sp>
      <p:sp>
        <p:nvSpPr>
          <p:cNvPr id="1028" name="Google Shape;1028;p9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91</a:t>
            </a:fld>
            <a:endParaRPr/>
          </a:p>
        </p:txBody>
      </p:sp>
      <p:sp>
        <p:nvSpPr>
          <p:cNvPr id="1029" name="Google Shape;1029;p9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91</a:t>
            </a:fld>
            <a:endParaRPr/>
          </a:p>
        </p:txBody>
      </p:sp>
      <p:sp>
        <p:nvSpPr>
          <p:cNvPr id="1030" name="Google Shape;1030;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1" name="Google Shape;1031;p9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9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92</a:t>
            </a:fld>
            <a:endParaRPr/>
          </a:p>
        </p:txBody>
      </p:sp>
      <p:sp>
        <p:nvSpPr>
          <p:cNvPr id="1037" name="Google Shape;1037;p9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92</a:t>
            </a:fld>
            <a:endParaRPr/>
          </a:p>
        </p:txBody>
      </p:sp>
      <p:sp>
        <p:nvSpPr>
          <p:cNvPr id="1038" name="Google Shape;1038;p9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92</a:t>
            </a:fld>
            <a:endParaRPr/>
          </a:p>
        </p:txBody>
      </p:sp>
      <p:sp>
        <p:nvSpPr>
          <p:cNvPr id="1039" name="Google Shape;1039;p9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92</a:t>
            </a:fld>
            <a:endParaRPr/>
          </a:p>
        </p:txBody>
      </p:sp>
      <p:sp>
        <p:nvSpPr>
          <p:cNvPr id="1040" name="Google Shape;1040;p9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92</a:t>
            </a:fld>
            <a:endParaRPr/>
          </a:p>
        </p:txBody>
      </p:sp>
      <p:sp>
        <p:nvSpPr>
          <p:cNvPr id="1041" name="Google Shape;1041;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2" name="Google Shape;1042;p9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9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93</a:t>
            </a:fld>
            <a:endParaRPr/>
          </a:p>
        </p:txBody>
      </p:sp>
      <p:sp>
        <p:nvSpPr>
          <p:cNvPr id="1048" name="Google Shape;1048;p9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93</a:t>
            </a:fld>
            <a:endParaRPr/>
          </a:p>
        </p:txBody>
      </p:sp>
      <p:sp>
        <p:nvSpPr>
          <p:cNvPr id="1049" name="Google Shape;1049;p9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93</a:t>
            </a:fld>
            <a:endParaRPr/>
          </a:p>
        </p:txBody>
      </p:sp>
      <p:sp>
        <p:nvSpPr>
          <p:cNvPr id="1050" name="Google Shape;1050;p9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93</a:t>
            </a:fld>
            <a:endParaRPr/>
          </a:p>
        </p:txBody>
      </p:sp>
      <p:sp>
        <p:nvSpPr>
          <p:cNvPr id="1051" name="Google Shape;1051;p9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93</a:t>
            </a:fld>
            <a:endParaRPr/>
          </a:p>
        </p:txBody>
      </p:sp>
      <p:sp>
        <p:nvSpPr>
          <p:cNvPr id="1052" name="Google Shape;1052;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53" name="Google Shape;1053;p9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9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94</a:t>
            </a:fld>
            <a:endParaRPr/>
          </a:p>
        </p:txBody>
      </p:sp>
      <p:sp>
        <p:nvSpPr>
          <p:cNvPr id="1059" name="Google Shape;1059;p9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94</a:t>
            </a:fld>
            <a:endParaRPr/>
          </a:p>
        </p:txBody>
      </p:sp>
      <p:sp>
        <p:nvSpPr>
          <p:cNvPr id="1060" name="Google Shape;1060;p9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94</a:t>
            </a:fld>
            <a:endParaRPr/>
          </a:p>
        </p:txBody>
      </p:sp>
      <p:sp>
        <p:nvSpPr>
          <p:cNvPr id="1061" name="Google Shape;1061;p94: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94</a:t>
            </a:fld>
            <a:endParaRPr/>
          </a:p>
        </p:txBody>
      </p:sp>
      <p:sp>
        <p:nvSpPr>
          <p:cNvPr id="1062" name="Google Shape;1062;p94: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63" name="Google Shape;1063;p9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9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95</a:t>
            </a:fld>
            <a:endParaRPr/>
          </a:p>
        </p:txBody>
      </p:sp>
      <p:sp>
        <p:nvSpPr>
          <p:cNvPr id="1069" name="Google Shape;1069;p95: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0" name="Google Shape;1070;p9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9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96</a:t>
            </a:fld>
            <a:endParaRPr/>
          </a:p>
        </p:txBody>
      </p:sp>
      <p:sp>
        <p:nvSpPr>
          <p:cNvPr id="1077" name="Google Shape;1077;p96: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8" name="Google Shape;1078;p96: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9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97</a:t>
            </a:fld>
            <a:endParaRPr/>
          </a:p>
        </p:txBody>
      </p:sp>
      <p:sp>
        <p:nvSpPr>
          <p:cNvPr id="1085" name="Google Shape;1085;p9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6" name="Google Shape;1086;p9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9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092" name="Google Shape;1092;p9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93" name="Google Shape;1093;p9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9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99</a:t>
            </a:fld>
            <a:endParaRPr/>
          </a:p>
        </p:txBody>
      </p:sp>
      <p:sp>
        <p:nvSpPr>
          <p:cNvPr id="1099" name="Google Shape;1099;p9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0" name="Google Shape;1100;p9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33" name="Google Shape;33;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34" name="Google Shape;34;p2"/>
          <p:cNvSpPr txBox="1">
            <a:spLocks noGrp="1"/>
          </p:cNvSpPr>
          <p:nvPr>
            <p:ph type="sldNum" idx="12"/>
          </p:nvPr>
        </p:nvSpPr>
        <p:spPr>
          <a:xfrm>
            <a:off x="6553200" y="6242050"/>
            <a:ext cx="2111375" cy="434975"/>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defRPr>
            </a:lvl1pPr>
            <a:lvl2pPr marL="0" lvl="1" indent="0" algn="l">
              <a:lnSpc>
                <a:spcPct val="100000"/>
              </a:lnSpc>
              <a:spcBef>
                <a:spcPts val="0"/>
              </a:spcBef>
              <a:spcAft>
                <a:spcPts val="0"/>
              </a:spcAft>
              <a:buNone/>
              <a:defRPr>
                <a:solidFill>
                  <a:srgbClr val="FFFFFF"/>
                </a:solidFill>
              </a:defRPr>
            </a:lvl2pPr>
            <a:lvl3pPr marL="0" lvl="2" indent="0" algn="l">
              <a:lnSpc>
                <a:spcPct val="100000"/>
              </a:lnSpc>
              <a:spcBef>
                <a:spcPts val="0"/>
              </a:spcBef>
              <a:spcAft>
                <a:spcPts val="0"/>
              </a:spcAft>
              <a:buNone/>
              <a:defRPr>
                <a:solidFill>
                  <a:srgbClr val="FFFFFF"/>
                </a:solidFill>
              </a:defRPr>
            </a:lvl3pPr>
            <a:lvl4pPr marL="0" lvl="3" indent="0" algn="l">
              <a:lnSpc>
                <a:spcPct val="100000"/>
              </a:lnSpc>
              <a:spcBef>
                <a:spcPts val="0"/>
              </a:spcBef>
              <a:spcAft>
                <a:spcPts val="0"/>
              </a:spcAft>
              <a:buNone/>
              <a:defRPr>
                <a:solidFill>
                  <a:srgbClr val="FFFFFF"/>
                </a:solidFill>
              </a:defRPr>
            </a:lvl4pPr>
            <a:lvl5pPr marL="0" lvl="4" indent="0" algn="l">
              <a:lnSpc>
                <a:spcPct val="100000"/>
              </a:lnSpc>
              <a:spcBef>
                <a:spcPts val="0"/>
              </a:spcBef>
              <a:spcAft>
                <a:spcPts val="0"/>
              </a:spcAft>
              <a:buNone/>
              <a:defRPr>
                <a:solidFill>
                  <a:srgbClr val="FFFFFF"/>
                </a:solidFill>
              </a:defRPr>
            </a:lvl5pPr>
            <a:lvl6pPr marL="0" lvl="5" indent="0" algn="l">
              <a:lnSpc>
                <a:spcPct val="100000"/>
              </a:lnSpc>
              <a:spcBef>
                <a:spcPts val="0"/>
              </a:spcBef>
              <a:spcAft>
                <a:spcPts val="0"/>
              </a:spcAft>
              <a:buNone/>
              <a:defRPr>
                <a:solidFill>
                  <a:srgbClr val="FFFFFF"/>
                </a:solidFill>
              </a:defRPr>
            </a:lvl6pPr>
            <a:lvl7pPr marL="0" lvl="6" indent="0" algn="l">
              <a:lnSpc>
                <a:spcPct val="100000"/>
              </a:lnSpc>
              <a:spcBef>
                <a:spcPts val="0"/>
              </a:spcBef>
              <a:spcAft>
                <a:spcPts val="0"/>
              </a:spcAft>
              <a:buNone/>
              <a:defRPr>
                <a:solidFill>
                  <a:srgbClr val="FFFFFF"/>
                </a:solidFill>
              </a:defRPr>
            </a:lvl7pPr>
            <a:lvl8pPr marL="0" lvl="7" indent="0" algn="l">
              <a:lnSpc>
                <a:spcPct val="100000"/>
              </a:lnSpc>
              <a:spcBef>
                <a:spcPts val="0"/>
              </a:spcBef>
              <a:spcAft>
                <a:spcPts val="0"/>
              </a:spcAft>
              <a:buNone/>
              <a:defRPr>
                <a:solidFill>
                  <a:srgbClr val="FFFFFF"/>
                </a:solidFill>
              </a:defRPr>
            </a:lvl8pPr>
            <a:lvl9pPr marL="0" lvl="8" indent="0" algn="l">
              <a:lnSpc>
                <a:spcPct val="100000"/>
              </a:lnSpc>
              <a:spcBef>
                <a:spcPts val="0"/>
              </a:spcBef>
              <a:spcAft>
                <a:spcPts val="0"/>
              </a:spcAft>
              <a:buNone/>
              <a:defRPr>
                <a:solidFill>
                  <a:srgbClr val="FFFFFF"/>
                </a:solidFil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4"/>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45" name="Google Shape;45;p4"/>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latin typeface="Verdana"/>
                <a:ea typeface="Verdana"/>
                <a:cs typeface="Verdana"/>
                <a:sym typeface="Verdana"/>
              </a:defRPr>
            </a:lvl1pPr>
            <a:lvl2pPr marL="0" lvl="1" indent="0" algn="l">
              <a:lnSpc>
                <a:spcPct val="100000"/>
              </a:lnSpc>
              <a:spcBef>
                <a:spcPts val="0"/>
              </a:spcBef>
              <a:spcAft>
                <a:spcPts val="0"/>
              </a:spcAft>
              <a:buNone/>
              <a:defRPr>
                <a:solidFill>
                  <a:srgbClr val="FFFFFF"/>
                </a:solidFill>
                <a:latin typeface="Verdana"/>
                <a:ea typeface="Verdana"/>
                <a:cs typeface="Verdana"/>
                <a:sym typeface="Verdana"/>
              </a:defRPr>
            </a:lvl2pPr>
            <a:lvl3pPr marL="0" lvl="2" indent="0" algn="l">
              <a:lnSpc>
                <a:spcPct val="100000"/>
              </a:lnSpc>
              <a:spcBef>
                <a:spcPts val="0"/>
              </a:spcBef>
              <a:spcAft>
                <a:spcPts val="0"/>
              </a:spcAft>
              <a:buNone/>
              <a:defRPr>
                <a:solidFill>
                  <a:srgbClr val="FFFFFF"/>
                </a:solidFill>
                <a:latin typeface="Verdana"/>
                <a:ea typeface="Verdana"/>
                <a:cs typeface="Verdana"/>
                <a:sym typeface="Verdana"/>
              </a:defRPr>
            </a:lvl3pPr>
            <a:lvl4pPr marL="0" lvl="3" indent="0" algn="l">
              <a:lnSpc>
                <a:spcPct val="100000"/>
              </a:lnSpc>
              <a:spcBef>
                <a:spcPts val="0"/>
              </a:spcBef>
              <a:spcAft>
                <a:spcPts val="0"/>
              </a:spcAft>
              <a:buNone/>
              <a:defRPr>
                <a:solidFill>
                  <a:srgbClr val="FFFFFF"/>
                </a:solidFill>
                <a:latin typeface="Verdana"/>
                <a:ea typeface="Verdana"/>
                <a:cs typeface="Verdana"/>
                <a:sym typeface="Verdana"/>
              </a:defRPr>
            </a:lvl4pPr>
            <a:lvl5pPr marL="0" lvl="4" indent="0" algn="l">
              <a:lnSpc>
                <a:spcPct val="100000"/>
              </a:lnSpc>
              <a:spcBef>
                <a:spcPts val="0"/>
              </a:spcBef>
              <a:spcAft>
                <a:spcPts val="0"/>
              </a:spcAft>
              <a:buNone/>
              <a:defRPr>
                <a:solidFill>
                  <a:srgbClr val="FFFFFF"/>
                </a:solidFill>
                <a:latin typeface="Verdana"/>
                <a:ea typeface="Verdana"/>
                <a:cs typeface="Verdana"/>
                <a:sym typeface="Verdana"/>
              </a:defRPr>
            </a:lvl5pPr>
            <a:lvl6pPr marL="0" lvl="5" indent="0" algn="l">
              <a:lnSpc>
                <a:spcPct val="100000"/>
              </a:lnSpc>
              <a:spcBef>
                <a:spcPts val="0"/>
              </a:spcBef>
              <a:spcAft>
                <a:spcPts val="0"/>
              </a:spcAft>
              <a:buNone/>
              <a:defRPr>
                <a:solidFill>
                  <a:srgbClr val="FFFFFF"/>
                </a:solidFill>
                <a:latin typeface="Verdana"/>
                <a:ea typeface="Verdana"/>
                <a:cs typeface="Verdana"/>
                <a:sym typeface="Verdana"/>
              </a:defRPr>
            </a:lvl6pPr>
            <a:lvl7pPr marL="0" lvl="6" indent="0" algn="l">
              <a:lnSpc>
                <a:spcPct val="100000"/>
              </a:lnSpc>
              <a:spcBef>
                <a:spcPts val="0"/>
              </a:spcBef>
              <a:spcAft>
                <a:spcPts val="0"/>
              </a:spcAft>
              <a:buNone/>
              <a:defRPr>
                <a:solidFill>
                  <a:srgbClr val="FFFFFF"/>
                </a:solidFill>
                <a:latin typeface="Verdana"/>
                <a:ea typeface="Verdana"/>
                <a:cs typeface="Verdana"/>
                <a:sym typeface="Verdana"/>
              </a:defRPr>
            </a:lvl7pPr>
            <a:lvl8pPr marL="0" lvl="7" indent="0" algn="l">
              <a:lnSpc>
                <a:spcPct val="100000"/>
              </a:lnSpc>
              <a:spcBef>
                <a:spcPts val="0"/>
              </a:spcBef>
              <a:spcAft>
                <a:spcPts val="0"/>
              </a:spcAft>
              <a:buNone/>
              <a:defRPr>
                <a:solidFill>
                  <a:srgbClr val="FFFFFF"/>
                </a:solidFill>
                <a:latin typeface="Verdana"/>
                <a:ea typeface="Verdana"/>
                <a:cs typeface="Verdana"/>
                <a:sym typeface="Verdana"/>
              </a:defRPr>
            </a:lvl8pPr>
            <a:lvl9pPr marL="0" lvl="8" indent="0" algn="l">
              <a:lnSpc>
                <a:spcPct val="100000"/>
              </a:lnSpc>
              <a:spcBef>
                <a:spcPts val="0"/>
              </a:spcBef>
              <a:spcAft>
                <a:spcPts val="0"/>
              </a:spcAft>
              <a:buNone/>
              <a:defRPr>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Google Shape;25;p1"/>
          <p:cNvSpPr txBox="1">
            <a:spLocks noGrp="1"/>
          </p:cNvSpPr>
          <p:nvPr>
            <p:ph type="title"/>
          </p:nvPr>
        </p:nvSpPr>
        <p:spPr>
          <a:xfrm>
            <a:off x="457200" y="354012"/>
            <a:ext cx="8207375" cy="457200"/>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1pPr>
            <a:lvl2pPr marR="0" lvl="1"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2pPr>
            <a:lvl3pPr marR="0" lvl="2"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3pPr>
            <a:lvl4pPr marR="0" lvl="3"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4pPr>
            <a:lvl5pPr marR="0" lvl="4"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5pPr>
            <a:lvl6pPr marR="0" lvl="5"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6pPr>
            <a:lvl7pPr marR="0" lvl="6"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7pPr>
            <a:lvl8pPr marR="0" lvl="7"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8pPr>
            <a:lvl9pPr marR="0" lvl="8"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9pPr>
          </a:lstStyle>
          <a:p>
            <a:endParaRPr/>
          </a:p>
        </p:txBody>
      </p:sp>
      <p:sp>
        <p:nvSpPr>
          <p:cNvPr id="26" name="Google Shape;26;p1"/>
          <p:cNvSpPr txBox="1">
            <a:spLocks noGrp="1"/>
          </p:cNvSpPr>
          <p:nvPr>
            <p:ph type="body" idx="1"/>
          </p:nvPr>
        </p:nvSpPr>
        <p:spPr>
          <a:xfrm>
            <a:off x="457200" y="838200"/>
            <a:ext cx="8207375" cy="58166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50000"/>
              </a:lnSpc>
              <a:spcBef>
                <a:spcPts val="8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150000"/>
              </a:lnSpc>
              <a:spcBef>
                <a:spcPts val="7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150000"/>
              </a:lnSpc>
              <a:spcBef>
                <a:spcPts val="6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27" name="Google Shape;27;p1"/>
          <p:cNvSpPr/>
          <p:nvPr/>
        </p:nvSpPr>
        <p:spPr>
          <a:xfrm>
            <a:off x="457200" y="6243637"/>
            <a:ext cx="2133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8" name="Google Shape;28;p1"/>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9" name="Google Shape;29;p1"/>
          <p:cNvSpPr txBox="1">
            <a:spLocks noGrp="1"/>
          </p:cNvSpPr>
          <p:nvPr>
            <p:ph type="sldNum" idx="12"/>
          </p:nvPr>
        </p:nvSpPr>
        <p:spPr>
          <a:xfrm>
            <a:off x="6553200" y="6242050"/>
            <a:ext cx="2111375" cy="434975"/>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endParaRPr>
          </a:p>
        </p:txBody>
      </p:sp>
      <p:cxnSp>
        <p:nvCxnSpPr>
          <p:cNvPr id="30" name="Google Shape;30;p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2"/>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97" name="Google Shape;97;p12"/>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98" name="Google Shape;98;p12"/>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00" name="Google Shape;100;p12"/>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01" name="Google Shape;101;p12"/>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3"/>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04" name="Google Shape;104;p13"/>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05" name="Google Shape;105;p13"/>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06" name="Google Shape;106;p13"/>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08" name="Google Shape;108;p13"/>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4"/>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11" name="Google Shape;111;p14"/>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12" name="Google Shape;112;p14"/>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13" name="Google Shape;113;p14"/>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14" name="Google Shape;114;p14"/>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15" name="Google Shape;115;p14"/>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5"/>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18" name="Google Shape;118;p15"/>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19" name="Google Shape;119;p15"/>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20" name="Google Shape;120;p15"/>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21" name="Google Shape;121;p15"/>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22" name="Google Shape;122;p15"/>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
        <p:cNvGrpSpPr/>
        <p:nvPr/>
      </p:nvGrpSpPr>
      <p:grpSpPr>
        <a:xfrm>
          <a:off x="0" y="0"/>
          <a:ext cx="0" cy="0"/>
          <a:chOff x="0" y="0"/>
          <a:chExt cx="0" cy="0"/>
        </a:xfrm>
      </p:grpSpPr>
      <p:sp>
        <p:nvSpPr>
          <p:cNvPr id="36" name="Google Shape;36;p3"/>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37" name="Google Shape;37;p3"/>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38" name="Google Shape;38;p3"/>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39" name="Google Shape;39;p3"/>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0" name="Google Shape;40;p3"/>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41" name="Google Shape;41;p3"/>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48" name="Google Shape;48;p5"/>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9" name="Google Shape;49;p5"/>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50" name="Google Shape;50;p5"/>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51" name="Google Shape;51;p5"/>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cxnSp>
        <p:nvCxnSpPr>
          <p:cNvPr id="52" name="Google Shape;52;p5"/>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6"/>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55" name="Google Shape;55;p6"/>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56" name="Google Shape;56;p6"/>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57" name="Google Shape;57;p6"/>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8" name="Google Shape;58;p6"/>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7"/>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62" name="Google Shape;62;p7"/>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63" name="Google Shape;63;p7"/>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64" name="Google Shape;64;p7"/>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65" name="Google Shape;65;p7"/>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66" name="Google Shape;66;p7"/>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8"/>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69" name="Google Shape;69;p8"/>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70" name="Google Shape;70;p8"/>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71" name="Google Shape;71;p8"/>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2" name="Google Shape;72;p8"/>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73" name="Google Shape;73;p8"/>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9"/>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76" name="Google Shape;76;p9"/>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77" name="Google Shape;77;p9"/>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78" name="Google Shape;78;p9"/>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9" name="Google Shape;79;p9"/>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80" name="Google Shape;80;p9"/>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2" name="Google Shape;82;p10"/>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83" name="Google Shape;83;p10"/>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84" name="Google Shape;84;p10"/>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85" name="Google Shape;85;p10"/>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6" name="Google Shape;86;p10"/>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87" name="Google Shape;87;p10"/>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1"/>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90" name="Google Shape;90;p1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91" name="Google Shape;91;p11"/>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92" name="Google Shape;92;p11"/>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93" name="Google Shape;93;p11"/>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94" name="Google Shape;94;p11"/>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5.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16"/>
          <p:cNvSpPr txBox="1"/>
          <p:nvPr/>
        </p:nvSpPr>
        <p:spPr>
          <a:xfrm>
            <a:off x="914400" y="1905000"/>
            <a:ext cx="7623175" cy="1676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Arial"/>
              <a:buNone/>
            </a:pPr>
            <a:r>
              <a:rPr lang="en-US" sz="3200" b="0" i="0" u="none" dirty="0">
                <a:solidFill>
                  <a:srgbClr val="006633"/>
                </a:solidFill>
                <a:latin typeface="Arial"/>
                <a:ea typeface="Arial"/>
                <a:cs typeface="Arial"/>
                <a:sym typeface="Arial"/>
              </a:rPr>
              <a:t/>
            </a:r>
            <a:br>
              <a:rPr lang="en-US" sz="3200" b="0" i="0" u="none" dirty="0">
                <a:solidFill>
                  <a:srgbClr val="006633"/>
                </a:solidFill>
                <a:latin typeface="Arial"/>
                <a:ea typeface="Arial"/>
                <a:cs typeface="Arial"/>
                <a:sym typeface="Arial"/>
              </a:rPr>
            </a:br>
            <a:r>
              <a:rPr lang="en-US" sz="3200" b="0" i="0" u="none" dirty="0">
                <a:solidFill>
                  <a:srgbClr val="006633"/>
                </a:solidFill>
                <a:latin typeface="Arial"/>
                <a:ea typeface="Arial"/>
                <a:cs typeface="Arial"/>
                <a:sym typeface="Arial"/>
              </a:rPr>
              <a:t/>
            </a:r>
            <a:br>
              <a:rPr lang="en-US" sz="3200" b="0" i="0" u="none" dirty="0">
                <a:solidFill>
                  <a:srgbClr val="006633"/>
                </a:solidFill>
                <a:latin typeface="Arial"/>
                <a:ea typeface="Arial"/>
                <a:cs typeface="Arial"/>
                <a:sym typeface="Arial"/>
              </a:rPr>
            </a:br>
            <a:r>
              <a:rPr lang="en-US" sz="3200" b="1" i="0" u="none" dirty="0">
                <a:solidFill>
                  <a:srgbClr val="006633"/>
                </a:solidFill>
                <a:latin typeface="Arial"/>
                <a:ea typeface="Arial"/>
                <a:cs typeface="Arial"/>
                <a:sym typeface="Arial"/>
              </a:rPr>
              <a:t>Memory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2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40" name="Google Shape;240;p25"/>
          <p:cNvSpPr txBox="1"/>
          <p:nvPr/>
        </p:nvSpPr>
        <p:spPr>
          <a:xfrm>
            <a:off x="457200" y="1066800"/>
            <a:ext cx="8229600" cy="4495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3. </a:t>
            </a:r>
            <a:r>
              <a:rPr lang="en-US" sz="1800" b="0" i="0" u="sng">
                <a:solidFill>
                  <a:srgbClr val="996600"/>
                </a:solidFill>
                <a:latin typeface="Arial"/>
                <a:ea typeface="Arial"/>
                <a:cs typeface="Arial"/>
                <a:sym typeface="Arial"/>
              </a:rPr>
              <a:t>Sharing</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 several processes to access the same portion of memory</a:t>
            </a:r>
            <a:endParaRPr/>
          </a:p>
          <a:p>
            <a:pPr marL="1047750" marR="0" lvl="2"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Number of processes executing same program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Better to allow each process access to the same copy of the program rather than have their own separate copy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Protection mechanism must have flexibility to allow several processes to access the same portion of memory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Processes that are cooperating on some task may need to share access to the same data structure.</a:t>
            </a:r>
            <a:endParaRPr/>
          </a:p>
          <a:p>
            <a:pPr marL="647700"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647700"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8"/>
        <p:cNvGrpSpPr/>
        <p:nvPr/>
      </p:nvGrpSpPr>
      <p:grpSpPr>
        <a:xfrm>
          <a:off x="0" y="0"/>
          <a:ext cx="0" cy="0"/>
          <a:chOff x="0" y="0"/>
          <a:chExt cx="0" cy="0"/>
        </a:xfrm>
      </p:grpSpPr>
      <p:sp>
        <p:nvSpPr>
          <p:cNvPr id="1109" name="Google Shape;1109;p115"/>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Issues</a:t>
            </a:r>
            <a:endParaRPr/>
          </a:p>
        </p:txBody>
      </p:sp>
      <p:sp>
        <p:nvSpPr>
          <p:cNvPr id="1110" name="Google Shape;1110;p115"/>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3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To bring in a piece, some other piece needs to be thrown out</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Piece is thrown out just before it is used</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Go get that piece again almost immediately</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Leads to </a:t>
            </a:r>
            <a:r>
              <a:rPr lang="en-US" sz="2000" b="1" i="0" u="none" strike="noStrike" cap="none">
                <a:solidFill>
                  <a:srgbClr val="000000"/>
                </a:solidFill>
                <a:latin typeface="Arial"/>
                <a:ea typeface="Arial"/>
                <a:cs typeface="Arial"/>
                <a:sym typeface="Arial"/>
              </a:rPr>
              <a:t>thrashing</a:t>
            </a:r>
            <a:endParaRPr/>
          </a:p>
          <a:p>
            <a:pPr marL="1141412" marR="0" lvl="2" indent="-227012" algn="l" rtl="0">
              <a:lnSpc>
                <a:spcPct val="130000"/>
              </a:lnSpc>
              <a:spcBef>
                <a:spcPts val="6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System spends to much time swapping the pieces rather than executing instructions</a:t>
            </a:r>
            <a:endParaRPr/>
          </a:p>
          <a:p>
            <a:pPr marL="1141412" marR="0" lvl="2" indent="-227012" algn="l" rtl="0">
              <a:lnSpc>
                <a:spcPct val="130000"/>
              </a:lnSpc>
              <a:spcBef>
                <a:spcPts val="6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Problem is worsened if OS mistakes it to be an indicator to increase the level of multi programming</a:t>
            </a:r>
            <a:endParaRPr/>
          </a:p>
          <a:p>
            <a:pPr marL="339725" marR="0" lvl="0" indent="-339725" algn="l"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Solution: OS tries to guess which pieces are least likely to be used in the near future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5"/>
        <p:cNvGrpSpPr/>
        <p:nvPr/>
      </p:nvGrpSpPr>
      <p:grpSpPr>
        <a:xfrm>
          <a:off x="0" y="0"/>
          <a:ext cx="0" cy="0"/>
          <a:chOff x="0" y="0"/>
          <a:chExt cx="0" cy="0"/>
        </a:xfrm>
      </p:grpSpPr>
      <p:sp>
        <p:nvSpPr>
          <p:cNvPr id="1116" name="Google Shape;1116;p11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Requirements</a:t>
            </a:r>
            <a:endParaRPr/>
          </a:p>
        </p:txBody>
      </p:sp>
      <p:sp>
        <p:nvSpPr>
          <p:cNvPr id="1117" name="Google Shape;1117;p116"/>
          <p:cNvSpPr txBox="1"/>
          <p:nvPr/>
        </p:nvSpPr>
        <p:spPr>
          <a:xfrm>
            <a:off x="457200" y="838200"/>
            <a:ext cx="8210550" cy="4648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Hardware must support paging and/or segmentation</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OS must support swapping of pages and/or segments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2"/>
        <p:cNvGrpSpPr/>
        <p:nvPr/>
      </p:nvGrpSpPr>
      <p:grpSpPr>
        <a:xfrm>
          <a:off x="0" y="0"/>
          <a:ext cx="0" cy="0"/>
          <a:chOff x="0" y="0"/>
          <a:chExt cx="0" cy="0"/>
        </a:xfrm>
      </p:grpSpPr>
      <p:sp>
        <p:nvSpPr>
          <p:cNvPr id="1123" name="Google Shape;1123;p11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a:t>
            </a:r>
            <a:endParaRPr/>
          </a:p>
        </p:txBody>
      </p:sp>
      <p:sp>
        <p:nvSpPr>
          <p:cNvPr id="1124" name="Google Shape;1124;p117"/>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Earlier paging: when all pages of a process are loaded into memory, its page table is created and loaded</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Page Table Entry (PTE) now needs to have</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An extra bit to indicate whether page is in memory or not (P)</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Another bit to indicate whether it is modified since it was last loaded (M)</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When somebody else comes to replace me, I will not need to be written back to disk</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Some control bits</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protection or sharing at page level</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9"/>
        <p:cNvGrpSpPr/>
        <p:nvPr/>
      </p:nvGrpSpPr>
      <p:grpSpPr>
        <a:xfrm>
          <a:off x="0" y="0"/>
          <a:ext cx="0" cy="0"/>
          <a:chOff x="0" y="0"/>
          <a:chExt cx="0" cy="0"/>
        </a:xfrm>
      </p:grpSpPr>
      <p:sp>
        <p:nvSpPr>
          <p:cNvPr id="1130" name="Google Shape;1130;p118"/>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103</a:t>
            </a:fld>
            <a:endParaRPr/>
          </a:p>
        </p:txBody>
      </p:sp>
      <p:pic>
        <p:nvPicPr>
          <p:cNvPr id="1131" name="Google Shape;1131;p118"/>
          <p:cNvPicPr preferRelativeResize="0"/>
          <p:nvPr/>
        </p:nvPicPr>
        <p:blipFill rotWithShape="1">
          <a:blip r:embed="rId3">
            <a:alphaModFix/>
          </a:blip>
          <a:srcRect/>
          <a:stretch/>
        </p:blipFill>
        <p:spPr>
          <a:xfrm>
            <a:off x="2366962" y="1238250"/>
            <a:ext cx="4872037" cy="3638550"/>
          </a:xfrm>
          <a:prstGeom prst="rect">
            <a:avLst/>
          </a:prstGeom>
          <a:noFill/>
          <a:ln>
            <a:noFill/>
          </a:ln>
        </p:spPr>
      </p:pic>
      <p:sp>
        <p:nvSpPr>
          <p:cNvPr id="1132" name="Google Shape;1132;p11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 /Demand Paging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1"/>
        <p:cNvGrpSpPr/>
        <p:nvPr/>
      </p:nvGrpSpPr>
      <p:grpSpPr>
        <a:xfrm>
          <a:off x="0" y="0"/>
          <a:ext cx="0" cy="0"/>
          <a:chOff x="0" y="0"/>
          <a:chExt cx="0" cy="0"/>
        </a:xfrm>
      </p:grpSpPr>
      <p:sp>
        <p:nvSpPr>
          <p:cNvPr id="1142" name="Google Shape;1142;p11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 Entry</a:t>
            </a:r>
            <a:endParaRPr/>
          </a:p>
        </p:txBody>
      </p:sp>
      <p:grpSp>
        <p:nvGrpSpPr>
          <p:cNvPr id="1143" name="Google Shape;1143;p119"/>
          <p:cNvGrpSpPr/>
          <p:nvPr/>
        </p:nvGrpSpPr>
        <p:grpSpPr>
          <a:xfrm>
            <a:off x="1447800" y="1419225"/>
            <a:ext cx="5940425" cy="3409950"/>
            <a:chOff x="912" y="894"/>
            <a:chExt cx="3742" cy="2148"/>
          </a:xfrm>
        </p:grpSpPr>
        <p:pic>
          <p:nvPicPr>
            <p:cNvPr id="1144" name="Google Shape;1144;p119"/>
            <p:cNvPicPr preferRelativeResize="0"/>
            <p:nvPr/>
          </p:nvPicPr>
          <p:blipFill rotWithShape="1">
            <a:blip r:embed="rId3">
              <a:alphaModFix/>
            </a:blip>
            <a:srcRect/>
            <a:stretch/>
          </p:blipFill>
          <p:spPr>
            <a:xfrm>
              <a:off x="912" y="894"/>
              <a:ext cx="3742" cy="2148"/>
            </a:xfrm>
            <a:prstGeom prst="rect">
              <a:avLst/>
            </a:prstGeom>
            <a:noFill/>
            <a:ln>
              <a:noFill/>
            </a:ln>
          </p:spPr>
        </p:pic>
        <p:sp>
          <p:nvSpPr>
            <p:cNvPr id="1145" name="Google Shape;1145;p119"/>
            <p:cNvSpPr/>
            <p:nvPr/>
          </p:nvSpPr>
          <p:spPr>
            <a:xfrm>
              <a:off x="912" y="894"/>
              <a:ext cx="3742" cy="21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146" name="Google Shape;1146;p119"/>
          <p:cNvSpPr txBox="1"/>
          <p:nvPr/>
        </p:nvSpPr>
        <p:spPr>
          <a:xfrm>
            <a:off x="2209800" y="48006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Modify bit</a:t>
            </a:r>
            <a:endParaRPr/>
          </a:p>
        </p:txBody>
      </p:sp>
      <p:sp>
        <p:nvSpPr>
          <p:cNvPr id="1147" name="Google Shape;1147;p119"/>
          <p:cNvSpPr txBox="1"/>
          <p:nvPr/>
        </p:nvSpPr>
        <p:spPr>
          <a:xfrm>
            <a:off x="762000" y="48006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Present bit</a:t>
            </a:r>
            <a:endParaRPr/>
          </a:p>
        </p:txBody>
      </p:sp>
      <p:cxnSp>
        <p:nvCxnSpPr>
          <p:cNvPr id="1148" name="Google Shape;1148;p119"/>
          <p:cNvCxnSpPr/>
          <p:nvPr/>
        </p:nvCxnSpPr>
        <p:spPr>
          <a:xfrm rot="10800000" flipH="1">
            <a:off x="1600200" y="3646487"/>
            <a:ext cx="228600" cy="1165225"/>
          </a:xfrm>
          <a:prstGeom prst="straightConnector1">
            <a:avLst/>
          </a:prstGeom>
          <a:noFill/>
          <a:ln w="9525" cap="sq" cmpd="sng">
            <a:solidFill>
              <a:srgbClr val="000000"/>
            </a:solidFill>
            <a:prstDash val="solid"/>
            <a:miter lim="800000"/>
            <a:headEnd type="none" w="med" len="med"/>
            <a:tailEnd type="triangle" w="med" len="med"/>
          </a:ln>
        </p:spPr>
      </p:cxnSp>
      <p:cxnSp>
        <p:nvCxnSpPr>
          <p:cNvPr id="1149" name="Google Shape;1149;p119"/>
          <p:cNvCxnSpPr/>
          <p:nvPr/>
        </p:nvCxnSpPr>
        <p:spPr>
          <a:xfrm rot="10800000">
            <a:off x="2046287" y="3646487"/>
            <a:ext cx="708025" cy="1165225"/>
          </a:xfrm>
          <a:prstGeom prst="straightConnector1">
            <a:avLst/>
          </a:prstGeom>
          <a:noFill/>
          <a:ln w="9525" cap="sq" cmpd="sng">
            <a:solidFill>
              <a:srgbClr val="000000"/>
            </a:solidFill>
            <a:prstDash val="solid"/>
            <a:miter lim="800000"/>
            <a:headEnd type="none" w="med" len="med"/>
            <a:tailEnd type="triangle" w="med" len="med"/>
          </a:ln>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7"/>
        <p:cNvGrpSpPr/>
        <p:nvPr/>
      </p:nvGrpSpPr>
      <p:grpSpPr>
        <a:xfrm>
          <a:off x="0" y="0"/>
          <a:ext cx="0" cy="0"/>
          <a:chOff x="0" y="0"/>
          <a:chExt cx="0" cy="0"/>
        </a:xfrm>
      </p:grpSpPr>
      <p:sp>
        <p:nvSpPr>
          <p:cNvPr id="1158" name="Google Shape;1158;p120"/>
          <p:cNvSpPr txBox="1"/>
          <p:nvPr/>
        </p:nvSpPr>
        <p:spPr>
          <a:xfrm>
            <a:off x="762000" y="990600"/>
            <a:ext cx="7924800" cy="4300537"/>
          </a:xfrm>
          <a:prstGeom prst="rect">
            <a:avLst/>
          </a:prstGeom>
          <a:noFill/>
          <a:ln>
            <a:noFill/>
          </a:ln>
        </p:spPr>
        <p:txBody>
          <a:bodyPr spcFirstLastPara="1" wrap="square" lIns="90000" tIns="46800" rIns="90000" bIns="46800" anchor="t" anchorCtr="0">
            <a:noAutofit/>
          </a:bodyPr>
          <a:lstStyle/>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Implemented by associating protection bits with each virtual page in page table</a:t>
            </a:r>
            <a:endParaRPr/>
          </a:p>
          <a:p>
            <a:pPr marL="0" marR="0" lvl="0" indent="-139700" algn="just" rtl="0">
              <a:lnSpc>
                <a:spcPct val="150000"/>
              </a:lnSpc>
              <a:spcBef>
                <a:spcPts val="0"/>
              </a:spcBef>
              <a:spcAft>
                <a:spcPts val="0"/>
              </a:spcAft>
              <a:buClr>
                <a:srgbClr val="000000"/>
              </a:buClr>
              <a:buSzPts val="2200"/>
              <a:buFont typeface="Arial"/>
              <a:buChar char="•"/>
            </a:pPr>
            <a:r>
              <a:rPr lang="en-US" sz="2200" b="0" i="0" u="none">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Protection bits </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present bit: map to a valid physical page?</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read/write/execute bits: can read/write/execute? </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user bit: can access in user mode? </a:t>
            </a:r>
            <a:endParaRPr/>
          </a:p>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x86: PTE_P, PTE_W, PTE_U </a:t>
            </a:r>
            <a:endParaRPr/>
          </a:p>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Checked by MMU on each memory access </a:t>
            </a:r>
            <a:endParaRPr/>
          </a:p>
        </p:txBody>
      </p:sp>
      <p:sp>
        <p:nvSpPr>
          <p:cNvPr id="1159" name="Google Shape;1159;p120"/>
          <p:cNvSpPr txBox="1"/>
          <p:nvPr/>
        </p:nvSpPr>
        <p:spPr>
          <a:xfrm>
            <a:off x="1371600" y="304800"/>
            <a:ext cx="70104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protection</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0"/>
        <p:cNvGrpSpPr/>
        <p:nvPr/>
      </p:nvGrpSpPr>
      <p:grpSpPr>
        <a:xfrm>
          <a:off x="0" y="0"/>
          <a:ext cx="0" cy="0"/>
          <a:chOff x="0" y="0"/>
          <a:chExt cx="0" cy="0"/>
        </a:xfrm>
      </p:grpSpPr>
      <p:sp>
        <p:nvSpPr>
          <p:cNvPr id="1171" name="Google Shape;1171;p121"/>
          <p:cNvSpPr txBox="1"/>
          <p:nvPr/>
        </p:nvSpPr>
        <p:spPr>
          <a:xfrm>
            <a:off x="922337" y="304800"/>
            <a:ext cx="8161337" cy="5397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Example:Valid (v) or Invalid (i) Bit In A Page Table</a:t>
            </a:r>
            <a:endParaRPr/>
          </a:p>
        </p:txBody>
      </p:sp>
      <p:pic>
        <p:nvPicPr>
          <p:cNvPr id="1172" name="Google Shape;1172;p121"/>
          <p:cNvPicPr preferRelativeResize="0"/>
          <p:nvPr/>
        </p:nvPicPr>
        <p:blipFill rotWithShape="1">
          <a:blip r:embed="rId3">
            <a:alphaModFix/>
          </a:blip>
          <a:srcRect/>
          <a:stretch/>
        </p:blipFill>
        <p:spPr>
          <a:xfrm>
            <a:off x="900112" y="1219200"/>
            <a:ext cx="6186487" cy="4784725"/>
          </a:xfrm>
          <a:prstGeom prst="rect">
            <a:avLst/>
          </a:prstGeom>
          <a:noFill/>
          <a:ln>
            <a:noFill/>
          </a:ln>
        </p:spPr>
      </p:pic>
      <p:sp>
        <p:nvSpPr>
          <p:cNvPr id="1173" name="Google Shape;1173;p121"/>
          <p:cNvSpPr txBox="1"/>
          <p:nvPr/>
        </p:nvSpPr>
        <p:spPr>
          <a:xfrm>
            <a:off x="7239000" y="54864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Main Memory</a:t>
            </a:r>
            <a:endParaRPr/>
          </a:p>
        </p:txBody>
      </p:sp>
      <p:sp>
        <p:nvSpPr>
          <p:cNvPr id="1174" name="Google Shape;1174;p121"/>
          <p:cNvSpPr txBox="1"/>
          <p:nvPr/>
        </p:nvSpPr>
        <p:spPr>
          <a:xfrm>
            <a:off x="1371600" y="5029200"/>
            <a:ext cx="1439862"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Process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9"/>
        <p:cNvGrpSpPr/>
        <p:nvPr/>
      </p:nvGrpSpPr>
      <p:grpSpPr>
        <a:xfrm>
          <a:off x="0" y="0"/>
          <a:ext cx="0" cy="0"/>
          <a:chOff x="0" y="0"/>
          <a:chExt cx="0" cy="0"/>
        </a:xfrm>
      </p:grpSpPr>
      <p:sp>
        <p:nvSpPr>
          <p:cNvPr id="1180" name="Google Shape;1180;p122"/>
          <p:cNvSpPr txBox="1"/>
          <p:nvPr/>
        </p:nvSpPr>
        <p:spPr>
          <a:xfrm>
            <a:off x="457200" y="354012"/>
            <a:ext cx="821055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200"/>
              <a:buFont typeface="Arial"/>
              <a:buNone/>
            </a:pPr>
            <a:r>
              <a:rPr lang="en-US" sz="2200" b="0" i="0" u="none">
                <a:solidFill>
                  <a:srgbClr val="006633"/>
                </a:solidFill>
                <a:latin typeface="Arial"/>
                <a:ea typeface="Arial"/>
                <a:cs typeface="Arial"/>
                <a:sym typeface="Arial"/>
              </a:rPr>
              <a:t>Demand paging</a:t>
            </a:r>
            <a:endParaRPr/>
          </a:p>
        </p:txBody>
      </p:sp>
      <p:sp>
        <p:nvSpPr>
          <p:cNvPr id="1181" name="Google Shape;1181;p122"/>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is needed </a:t>
            </a:r>
            <a:r>
              <a:rPr lang="en-US" sz="2400" b="0" i="0" u="none">
                <a:solidFill>
                  <a:srgbClr val="000000"/>
                </a:solidFill>
                <a:latin typeface="Noto Sans Symbols"/>
                <a:ea typeface="Noto Sans Symbols"/>
                <a:cs typeface="Noto Sans Symbols"/>
                <a:sym typeface="Noto Sans Symbols"/>
              </a:rPr>
              <a:t>🡪</a:t>
            </a:r>
            <a:r>
              <a:rPr lang="en-US" sz="2400" b="0" i="0" u="none">
                <a:solidFill>
                  <a:srgbClr val="000000"/>
                </a:solidFill>
                <a:latin typeface="Arial"/>
                <a:ea typeface="Arial"/>
                <a:cs typeface="Arial"/>
                <a:sym typeface="Arial"/>
              </a:rPr>
              <a:t> reference to it</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invalid reference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abort</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not-in-memory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bring to memory</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Lazy swapper – never swaps a page into memory unless page will be needed</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Swapper that deals with pages is a pager</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189"/>
        <p:cNvGrpSpPr/>
        <p:nvPr/>
      </p:nvGrpSpPr>
      <p:grpSpPr>
        <a:xfrm>
          <a:off x="0" y="0"/>
          <a:ext cx="0" cy="0"/>
          <a:chOff x="0" y="0"/>
          <a:chExt cx="0" cy="0"/>
        </a:xfrm>
      </p:grpSpPr>
      <p:sp>
        <p:nvSpPr>
          <p:cNvPr id="1190" name="Google Shape;1190;p123"/>
          <p:cNvSpPr txBox="1"/>
          <p:nvPr/>
        </p:nvSpPr>
        <p:spPr>
          <a:xfrm>
            <a:off x="693737" y="0"/>
            <a:ext cx="8350250" cy="8445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1800"/>
              <a:buFont typeface="Arial"/>
              <a:buNone/>
            </a:pPr>
            <a:r>
              <a:rPr lang="en-US" sz="1800" b="0" i="0" u="none">
                <a:solidFill>
                  <a:srgbClr val="006633"/>
                </a:solidFill>
                <a:latin typeface="Arial"/>
                <a:ea typeface="Arial"/>
                <a:cs typeface="Arial"/>
                <a:sym typeface="Arial"/>
              </a:rPr>
              <a:t>Transfer of a Paged Memory to Contiguous Disk Space</a:t>
            </a:r>
            <a:endParaRPr/>
          </a:p>
        </p:txBody>
      </p:sp>
      <p:pic>
        <p:nvPicPr>
          <p:cNvPr id="1191" name="Google Shape;1191;p123"/>
          <p:cNvPicPr preferRelativeResize="0"/>
          <p:nvPr/>
        </p:nvPicPr>
        <p:blipFill rotWithShape="1">
          <a:blip r:embed="rId3">
            <a:alphaModFix/>
          </a:blip>
          <a:srcRect/>
          <a:stretch/>
        </p:blipFill>
        <p:spPr>
          <a:xfrm>
            <a:off x="2082800" y="1265237"/>
            <a:ext cx="5227637" cy="4768850"/>
          </a:xfrm>
          <a:prstGeom prst="rect">
            <a:avLst/>
          </a:prstGeom>
          <a:noFill/>
          <a:ln>
            <a:noFill/>
          </a:ln>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0"/>
        <p:cNvGrpSpPr/>
        <p:nvPr/>
      </p:nvGrpSpPr>
      <p:grpSpPr>
        <a:xfrm>
          <a:off x="0" y="0"/>
          <a:ext cx="0" cy="0"/>
          <a:chOff x="0" y="0"/>
          <a:chExt cx="0" cy="0"/>
        </a:xfrm>
      </p:grpSpPr>
      <p:grpSp>
        <p:nvGrpSpPr>
          <p:cNvPr id="1201" name="Google Shape;1201;p124"/>
          <p:cNvGrpSpPr/>
          <p:nvPr/>
        </p:nvGrpSpPr>
        <p:grpSpPr>
          <a:xfrm>
            <a:off x="914400" y="914400"/>
            <a:ext cx="7191375" cy="4524375"/>
            <a:chOff x="576" y="576"/>
            <a:chExt cx="4530" cy="2850"/>
          </a:xfrm>
        </p:grpSpPr>
        <p:pic>
          <p:nvPicPr>
            <p:cNvPr id="1202" name="Google Shape;1202;p124"/>
            <p:cNvPicPr preferRelativeResize="0"/>
            <p:nvPr/>
          </p:nvPicPr>
          <p:blipFill rotWithShape="1">
            <a:blip r:embed="rId3">
              <a:alphaModFix/>
            </a:blip>
            <a:srcRect/>
            <a:stretch/>
          </p:blipFill>
          <p:spPr>
            <a:xfrm>
              <a:off x="576" y="576"/>
              <a:ext cx="4530" cy="2850"/>
            </a:xfrm>
            <a:prstGeom prst="rect">
              <a:avLst/>
            </a:prstGeom>
            <a:noFill/>
            <a:ln>
              <a:noFill/>
            </a:ln>
          </p:spPr>
        </p:pic>
        <p:sp>
          <p:nvSpPr>
            <p:cNvPr id="1203" name="Google Shape;1203;p124"/>
            <p:cNvSpPr/>
            <p:nvPr/>
          </p:nvSpPr>
          <p:spPr>
            <a:xfrm>
              <a:off x="576" y="576"/>
              <a:ext cx="4530" cy="2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04" name="Google Shape;1204;p124"/>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Paging</a:t>
            </a:r>
            <a:endParaRPr/>
          </a:p>
        </p:txBody>
      </p:sp>
      <p:sp>
        <p:nvSpPr>
          <p:cNvPr id="1205" name="Google Shape;1205;p124"/>
          <p:cNvSpPr txBox="1"/>
          <p:nvPr/>
        </p:nvSpPr>
        <p:spPr>
          <a:xfrm>
            <a:off x="7010400" y="381000"/>
            <a:ext cx="1752600" cy="13128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 number field &gt; frame number field n&gt;m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50" name="Google Shape;250;p2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51" name="Google Shape;251;p26"/>
          <p:cNvSpPr txBox="1"/>
          <p:nvPr/>
        </p:nvSpPr>
        <p:spPr>
          <a:xfrm>
            <a:off x="4445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4. </a:t>
            </a:r>
            <a:r>
              <a:rPr lang="en-US" sz="1800" b="0" i="0" u="sng">
                <a:solidFill>
                  <a:srgbClr val="996600"/>
                </a:solidFill>
                <a:latin typeface="Arial"/>
                <a:ea typeface="Arial"/>
                <a:cs typeface="Arial"/>
                <a:sym typeface="Arial"/>
              </a:rPr>
              <a:t>Logical Organization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is organized linearly (usually)</a:t>
            </a:r>
            <a:endParaRPr/>
          </a:p>
          <a:p>
            <a:pPr marL="342900" marR="0" lvl="0" indent="-3206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 </a:t>
            </a:r>
            <a:r>
              <a:rPr lang="en-US" sz="1600" b="0" i="0" u="none">
                <a:solidFill>
                  <a:srgbClr val="000000"/>
                </a:solidFill>
                <a:latin typeface="Arial"/>
                <a:ea typeface="Arial"/>
                <a:cs typeface="Arial"/>
                <a:sym typeface="Arial"/>
              </a:rPr>
              <a:t>Main memory is usually organized as a linear, or 1-D address space, consisting of a sequence of bytes or words. </a:t>
            </a:r>
            <a:endParaRPr/>
          </a:p>
          <a:p>
            <a:pPr marL="342900" marR="0" lvl="0" indent="-320675" algn="l" rtl="0">
              <a:lnSpc>
                <a:spcPct val="150000"/>
              </a:lnSpc>
              <a:spcBef>
                <a:spcPts val="40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	- Secondary memory, at its physical level, is similarly organized. </a:t>
            </a:r>
            <a:endParaRPr/>
          </a:p>
          <a:p>
            <a:pPr marL="342900" marR="0" lvl="0" indent="-3206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If memory can also be dealt with in form of modules, there are several 		advantages( Programs are written in modules)</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Modules can be written and compiled independently</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Different degrees of protection given to modules (read-only, execute-only)</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Share modules among processes.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use of segmentation uses module concept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4"/>
        <p:cNvGrpSpPr/>
        <p:nvPr/>
      </p:nvGrpSpPr>
      <p:grpSpPr>
        <a:xfrm>
          <a:off x="0" y="0"/>
          <a:ext cx="0" cy="0"/>
          <a:chOff x="0" y="0"/>
          <a:chExt cx="0" cy="0"/>
        </a:xfrm>
      </p:grpSpPr>
      <p:sp>
        <p:nvSpPr>
          <p:cNvPr id="1215" name="Google Shape;1215;p12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Tables</a:t>
            </a:r>
            <a:endParaRPr/>
          </a:p>
        </p:txBody>
      </p:sp>
      <p:sp>
        <p:nvSpPr>
          <p:cNvPr id="1216" name="Google Shape;1216;p125"/>
          <p:cNvSpPr txBox="1"/>
          <p:nvPr/>
        </p:nvSpPr>
        <p:spPr>
          <a:xfrm>
            <a:off x="457200" y="838200"/>
            <a:ext cx="8229600" cy="50292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Generally one page table per process</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Let us say a process requires 2GB virtual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How many 512 bytes pages will it contain?</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As the size of page table increases, amount of memory required by it could be unacceptably high</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tables are also stored in virtual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tables are subject to paging as other pages</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When a process is running, part of its page table must be in main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Page-table base register (PTBR) points to the page table</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Page-table length register (PRLR) indicates size of the  page table</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this scheme every data/instruction access requires two  memory accesses.  One for the page table and one for the  data/instruction.</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7" name="Google Shape;1217;p125"/>
          <p:cNvSpPr txBox="1"/>
          <p:nvPr/>
        </p:nvSpPr>
        <p:spPr>
          <a:xfrm>
            <a:off x="6096000" y="1981200"/>
            <a:ext cx="30480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2^31/2^9=2^22 pages /process</a:t>
            </a:r>
            <a:endParaRPr/>
          </a:p>
        </p:txBody>
      </p:sp>
      <p:sp>
        <p:nvSpPr>
          <p:cNvPr id="1218" name="Google Shape;1218;p125"/>
          <p:cNvSpPr txBox="1"/>
          <p:nvPr/>
        </p:nvSpPr>
        <p:spPr>
          <a:xfrm>
            <a:off x="6629400" y="1295400"/>
            <a:ext cx="2514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2^31 pages /process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
                                        </p:tgtEl>
                                        <p:attrNameLst>
                                          <p:attrName>style.visibility</p:attrName>
                                        </p:attrNameLst>
                                      </p:cBhvr>
                                      <p:to>
                                        <p:strVal val="visible"/>
                                      </p:to>
                                    </p:set>
                                    <p:anim calcmode="lin" valueType="num">
                                      <p:cBhvr additive="base">
                                        <p:cTn id="7" dur="500"/>
                                        <p:tgtEl>
                                          <p:spTgt spid="121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17"/>
                                        </p:tgtEl>
                                        <p:attrNameLst>
                                          <p:attrName>style.visibility</p:attrName>
                                        </p:attrNameLst>
                                      </p:cBhvr>
                                      <p:to>
                                        <p:strVal val="visible"/>
                                      </p:to>
                                    </p:set>
                                    <p:anim calcmode="lin" valueType="num">
                                      <p:cBhvr additive="base">
                                        <p:cTn id="12" dur="500"/>
                                        <p:tgtEl>
                                          <p:spTgt spid="1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7"/>
        <p:cNvGrpSpPr/>
        <p:nvPr/>
      </p:nvGrpSpPr>
      <p:grpSpPr>
        <a:xfrm>
          <a:off x="0" y="0"/>
          <a:ext cx="0" cy="0"/>
          <a:chOff x="0" y="0"/>
          <a:chExt cx="0" cy="0"/>
        </a:xfrm>
      </p:grpSpPr>
      <p:sp>
        <p:nvSpPr>
          <p:cNvPr id="1228" name="Google Shape;1228;p12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sp>
        <p:nvSpPr>
          <p:cNvPr id="1229" name="Google Shape;1229;p126"/>
          <p:cNvSpPr txBox="1"/>
          <p:nvPr/>
        </p:nvSpPr>
        <p:spPr>
          <a:xfrm>
            <a:off x="457200" y="9144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Each virtual memory reference can cause two physical memory accesses</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One to fetch appropriate page table</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One to fetch appropriate data</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Effect of doubling the memory access time!</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To overcome this problem a high-speed cache is set up for page table entries</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Called a Translation Lookaside Buffer (TLB)</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Contains page table entries that have been most recently used</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8"/>
        <p:cNvGrpSpPr/>
        <p:nvPr/>
      </p:nvGrpSpPr>
      <p:grpSpPr>
        <a:xfrm>
          <a:off x="0" y="0"/>
          <a:ext cx="0" cy="0"/>
          <a:chOff x="0" y="0"/>
          <a:chExt cx="0" cy="0"/>
        </a:xfrm>
      </p:grpSpPr>
      <p:sp>
        <p:nvSpPr>
          <p:cNvPr id="1239" name="Google Shape;1239;p12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TLB Operation</a:t>
            </a:r>
            <a:endParaRPr/>
          </a:p>
        </p:txBody>
      </p:sp>
      <p:sp>
        <p:nvSpPr>
          <p:cNvPr id="1240" name="Google Shape;1240;p12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Given a virtual address, processor examines the TLB</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page table entry is present (TLB hit), the frame number is retrieved and the real address is formed</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page table entry is not found in the TLB (TLB miss), the page number is used to index the process page table</a:t>
            </a:r>
            <a:endParaRPr/>
          </a:p>
          <a:p>
            <a:pPr marL="1063625" marR="0" lvl="1" indent="-322262" algn="just" rtl="0">
              <a:lnSpc>
                <a:spcPct val="15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First checks if page is already in main memory </a:t>
            </a:r>
            <a:endParaRPr/>
          </a:p>
          <a:p>
            <a:pPr marL="1463675" marR="0" lvl="2" indent="-320675" algn="just" rtl="0">
              <a:lnSpc>
                <a:spcPct val="150000"/>
              </a:lnSpc>
              <a:spcBef>
                <a:spcPts val="4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If yes, go ahead, update TLB to include this new entry</a:t>
            </a:r>
            <a:endParaRPr/>
          </a:p>
          <a:p>
            <a:pPr marL="1463675" marR="0" lvl="2" indent="-320675" algn="just" rtl="0">
              <a:lnSpc>
                <a:spcPct val="150000"/>
              </a:lnSpc>
              <a:spcBef>
                <a:spcPts val="4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If no, a page fault is issued to get the page (OS takes over), page table is updated, instruction is re-executed</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It have entries between 64 to 1024</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9"/>
        <p:cNvGrpSpPr/>
        <p:nvPr/>
      </p:nvGrpSpPr>
      <p:grpSpPr>
        <a:xfrm>
          <a:off x="0" y="0"/>
          <a:ext cx="0" cy="0"/>
          <a:chOff x="0" y="0"/>
          <a:chExt cx="0" cy="0"/>
        </a:xfrm>
      </p:grpSpPr>
      <p:grpSp>
        <p:nvGrpSpPr>
          <p:cNvPr id="1250" name="Google Shape;1250;p128"/>
          <p:cNvGrpSpPr/>
          <p:nvPr/>
        </p:nvGrpSpPr>
        <p:grpSpPr>
          <a:xfrm>
            <a:off x="811212" y="1079500"/>
            <a:ext cx="7456487" cy="4849812"/>
            <a:chOff x="511" y="680"/>
            <a:chExt cx="4697" cy="3055"/>
          </a:xfrm>
        </p:grpSpPr>
        <p:pic>
          <p:nvPicPr>
            <p:cNvPr id="1251" name="Google Shape;1251;p128"/>
            <p:cNvPicPr preferRelativeResize="0"/>
            <p:nvPr/>
          </p:nvPicPr>
          <p:blipFill rotWithShape="1">
            <a:blip r:embed="rId3">
              <a:alphaModFix/>
            </a:blip>
            <a:srcRect/>
            <a:stretch/>
          </p:blipFill>
          <p:spPr>
            <a:xfrm>
              <a:off x="511" y="680"/>
              <a:ext cx="4697" cy="3055"/>
            </a:xfrm>
            <a:prstGeom prst="rect">
              <a:avLst/>
            </a:prstGeom>
            <a:noFill/>
            <a:ln>
              <a:noFill/>
            </a:ln>
          </p:spPr>
        </p:pic>
        <p:sp>
          <p:nvSpPr>
            <p:cNvPr id="1252" name="Google Shape;1252;p128"/>
            <p:cNvSpPr/>
            <p:nvPr/>
          </p:nvSpPr>
          <p:spPr>
            <a:xfrm>
              <a:off x="511" y="680"/>
              <a:ext cx="4697" cy="305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53" name="Google Shape;1253;p128"/>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2"/>
        <p:cNvGrpSpPr/>
        <p:nvPr/>
      </p:nvGrpSpPr>
      <p:grpSpPr>
        <a:xfrm>
          <a:off x="0" y="0"/>
          <a:ext cx="0" cy="0"/>
          <a:chOff x="0" y="0"/>
          <a:chExt cx="0" cy="0"/>
        </a:xfrm>
      </p:grpSpPr>
      <p:grpSp>
        <p:nvGrpSpPr>
          <p:cNvPr id="1263" name="Google Shape;1263;p129"/>
          <p:cNvGrpSpPr/>
          <p:nvPr/>
        </p:nvGrpSpPr>
        <p:grpSpPr>
          <a:xfrm>
            <a:off x="1295400" y="381000"/>
            <a:ext cx="7312025" cy="6300787"/>
            <a:chOff x="816" y="240"/>
            <a:chExt cx="4606" cy="3969"/>
          </a:xfrm>
        </p:grpSpPr>
        <p:pic>
          <p:nvPicPr>
            <p:cNvPr id="1264" name="Google Shape;1264;p129"/>
            <p:cNvPicPr preferRelativeResize="0"/>
            <p:nvPr/>
          </p:nvPicPr>
          <p:blipFill rotWithShape="1">
            <a:blip r:embed="rId3">
              <a:alphaModFix/>
            </a:blip>
            <a:srcRect/>
            <a:stretch/>
          </p:blipFill>
          <p:spPr>
            <a:xfrm>
              <a:off x="816" y="240"/>
              <a:ext cx="4606" cy="3969"/>
            </a:xfrm>
            <a:prstGeom prst="rect">
              <a:avLst/>
            </a:prstGeom>
            <a:noFill/>
            <a:ln>
              <a:noFill/>
            </a:ln>
          </p:spPr>
        </p:pic>
        <p:sp>
          <p:nvSpPr>
            <p:cNvPr id="1265" name="Google Shape;1265;p129"/>
            <p:cNvSpPr/>
            <p:nvPr/>
          </p:nvSpPr>
          <p:spPr>
            <a:xfrm>
              <a:off x="816" y="240"/>
              <a:ext cx="4606" cy="396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66" name="Google Shape;1266;p129"/>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TLB Operation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1"/>
        <p:cNvGrpSpPr/>
        <p:nvPr/>
      </p:nvGrpSpPr>
      <p:grpSpPr>
        <a:xfrm>
          <a:off x="0" y="0"/>
          <a:ext cx="0" cy="0"/>
          <a:chOff x="0" y="0"/>
          <a:chExt cx="0" cy="0"/>
        </a:xfrm>
      </p:grpSpPr>
      <p:sp>
        <p:nvSpPr>
          <p:cNvPr id="1272" name="Google Shape;1272;p130"/>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pic>
        <p:nvPicPr>
          <p:cNvPr id="1273" name="Google Shape;1273;p130"/>
          <p:cNvPicPr preferRelativeResize="0"/>
          <p:nvPr/>
        </p:nvPicPr>
        <p:blipFill rotWithShape="1">
          <a:blip r:embed="rId3">
            <a:alphaModFix/>
          </a:blip>
          <a:srcRect/>
          <a:stretch/>
        </p:blipFill>
        <p:spPr>
          <a:xfrm>
            <a:off x="914400" y="1219200"/>
            <a:ext cx="7678737" cy="545623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8"/>
        <p:cNvGrpSpPr/>
        <p:nvPr/>
      </p:nvGrpSpPr>
      <p:grpSpPr>
        <a:xfrm>
          <a:off x="0" y="0"/>
          <a:ext cx="0" cy="0"/>
          <a:chOff x="0" y="0"/>
          <a:chExt cx="0" cy="0"/>
        </a:xfrm>
      </p:grpSpPr>
      <p:sp>
        <p:nvSpPr>
          <p:cNvPr id="1279" name="Google Shape;1279;p131"/>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pic>
        <p:nvPicPr>
          <p:cNvPr id="1280" name="Google Shape;1280;p131"/>
          <p:cNvPicPr preferRelativeResize="0"/>
          <p:nvPr/>
        </p:nvPicPr>
        <p:blipFill rotWithShape="1">
          <a:blip r:embed="rId3">
            <a:alphaModFix/>
          </a:blip>
          <a:srcRect/>
          <a:stretch/>
        </p:blipFill>
        <p:spPr>
          <a:xfrm>
            <a:off x="1524000" y="1143000"/>
            <a:ext cx="6180137" cy="553878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84"/>
        <p:cNvGrpSpPr/>
        <p:nvPr/>
      </p:nvGrpSpPr>
      <p:grpSpPr>
        <a:xfrm>
          <a:off x="0" y="0"/>
          <a:ext cx="0" cy="0"/>
          <a:chOff x="0" y="0"/>
          <a:chExt cx="0" cy="0"/>
        </a:xfrm>
      </p:grpSpPr>
      <p:sp>
        <p:nvSpPr>
          <p:cNvPr id="1285" name="Google Shape;1285;p13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 size issues </a:t>
            </a:r>
            <a:endParaRPr/>
          </a:p>
        </p:txBody>
      </p:sp>
      <p:sp>
        <p:nvSpPr>
          <p:cNvPr id="1286" name="Google Shape;1286;p132"/>
          <p:cNvSpPr txBox="1"/>
          <p:nvPr/>
        </p:nvSpPr>
        <p:spPr>
          <a:xfrm>
            <a:off x="457200" y="762000"/>
            <a:ext cx="8208962" cy="54864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Given:</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A 32 bit address space (4 GB)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4 KB pages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 page table entry of 4 bytes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Implication: page table is 4 MB per process!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Observation: address space are often sparse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Few programs use all of 2^32 bytes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Change page table structures to save memory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Trade translation time for page table space </a:t>
            </a:r>
            <a:endParaRPr/>
          </a:p>
        </p:txBody>
      </p:sp>
      <p:sp>
        <p:nvSpPr>
          <p:cNvPr id="1287" name="Google Shape;1287;p132"/>
          <p:cNvSpPr txBox="1"/>
          <p:nvPr/>
        </p:nvSpPr>
        <p:spPr>
          <a:xfrm>
            <a:off x="3429000" y="6400800"/>
            <a:ext cx="4419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Solution: Hierarchical  page table</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7"/>
                                        </p:tgtEl>
                                        <p:attrNameLst>
                                          <p:attrName>style.visibility</p:attrName>
                                        </p:attrNameLst>
                                      </p:cBhvr>
                                      <p:to>
                                        <p:strVal val="visible"/>
                                      </p:to>
                                    </p:set>
                                    <p:anim calcmode="lin" valueType="num">
                                      <p:cBhvr additive="base">
                                        <p:cTn id="7" dur="500"/>
                                        <p:tgtEl>
                                          <p:spTgt spid="1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91"/>
        <p:cNvGrpSpPr/>
        <p:nvPr/>
      </p:nvGrpSpPr>
      <p:grpSpPr>
        <a:xfrm>
          <a:off x="0" y="0"/>
          <a:ext cx="0" cy="0"/>
          <a:chOff x="0" y="0"/>
          <a:chExt cx="0" cy="0"/>
        </a:xfrm>
      </p:grpSpPr>
      <p:sp>
        <p:nvSpPr>
          <p:cNvPr id="1292" name="Google Shape;1292;p13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Level Hierarchical Page Table</a:t>
            </a:r>
            <a:endParaRPr/>
          </a:p>
        </p:txBody>
      </p:sp>
      <p:sp>
        <p:nvSpPr>
          <p:cNvPr id="1293" name="Google Shape;1293;p133"/>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Some processor makes use of two-level scheme to organize large page  tables</a:t>
            </a:r>
            <a:endParaRPr/>
          </a:p>
          <a:p>
            <a:pPr marL="341312" marR="0" lvl="0" indent="-341312"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There is a page directory</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Each entry points to a page table</a:t>
            </a:r>
            <a:endParaRPr/>
          </a:p>
          <a:p>
            <a:pPr marL="741362" marR="0" lvl="1" indent="-284162" algn="l" rtl="0">
              <a:lnSpc>
                <a:spcPct val="150000"/>
              </a:lnSpc>
              <a:spcBef>
                <a:spcPts val="7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If length of page directory is X &amp; maximum length of a page table is Y,</a:t>
            </a:r>
            <a:endParaRPr/>
          </a:p>
          <a:p>
            <a:pPr marL="1141412" marR="0" lvl="2" indent="-227012" algn="l" rtl="0">
              <a:lnSpc>
                <a:spcPct val="150000"/>
              </a:lnSpc>
              <a:spcBef>
                <a:spcPts val="6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process can consist of up to X*Y pages.</a:t>
            </a:r>
            <a:endParaRPr/>
          </a:p>
          <a:p>
            <a:pPr marL="1141412" marR="0" lvl="2" indent="-227012" algn="l" rtl="0">
              <a:lnSpc>
                <a:spcPct val="150000"/>
              </a:lnSpc>
              <a:spcBef>
                <a:spcPts val="6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Maximum length of a page table is restricted to be equal to one page</a:t>
            </a:r>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97"/>
        <p:cNvGrpSpPr/>
        <p:nvPr/>
      </p:nvGrpSpPr>
      <p:grpSpPr>
        <a:xfrm>
          <a:off x="0" y="0"/>
          <a:ext cx="0" cy="0"/>
          <a:chOff x="0" y="0"/>
          <a:chExt cx="0" cy="0"/>
        </a:xfrm>
      </p:grpSpPr>
      <p:sp>
        <p:nvSpPr>
          <p:cNvPr id="1298" name="Google Shape;1298;p134"/>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Level Hierarchical  Page Table</a:t>
            </a:r>
            <a:endParaRPr/>
          </a:p>
        </p:txBody>
      </p:sp>
      <p:pic>
        <p:nvPicPr>
          <p:cNvPr id="1299" name="Google Shape;1299;p134"/>
          <p:cNvPicPr preferRelativeResize="0"/>
          <p:nvPr/>
        </p:nvPicPr>
        <p:blipFill rotWithShape="1">
          <a:blip r:embed="rId3">
            <a:alphaModFix/>
          </a:blip>
          <a:srcRect/>
          <a:stretch/>
        </p:blipFill>
        <p:spPr>
          <a:xfrm>
            <a:off x="681037" y="1447800"/>
            <a:ext cx="7897812" cy="5181600"/>
          </a:xfrm>
          <a:prstGeom prst="rect">
            <a:avLst/>
          </a:prstGeom>
          <a:noFill/>
          <a:ln>
            <a:noFill/>
          </a:ln>
        </p:spPr>
      </p:pic>
      <p:sp>
        <p:nvSpPr>
          <p:cNvPr id="1300" name="Google Shape;1300;p134"/>
          <p:cNvSpPr txBox="1"/>
          <p:nvPr/>
        </p:nvSpPr>
        <p:spPr>
          <a:xfrm>
            <a:off x="762000" y="44958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2^32</a:t>
            </a:r>
            <a:endParaRPr/>
          </a:p>
        </p:txBody>
      </p:sp>
      <p:sp>
        <p:nvSpPr>
          <p:cNvPr id="1301" name="Google Shape;1301;p134"/>
          <p:cNvSpPr txBox="1"/>
          <p:nvPr/>
        </p:nvSpPr>
        <p:spPr>
          <a:xfrm>
            <a:off x="6096000" y="838200"/>
            <a:ext cx="25146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4kbyte=2^12=page size</a:t>
            </a:r>
            <a:endParaRPr/>
          </a:p>
        </p:txBody>
      </p:sp>
      <p:sp>
        <p:nvSpPr>
          <p:cNvPr id="1302" name="Google Shape;1302;p134"/>
          <p:cNvSpPr txBox="1"/>
          <p:nvPr/>
        </p:nvSpPr>
        <p:spPr>
          <a:xfrm>
            <a:off x="1066800" y="5410200"/>
            <a:ext cx="2514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Pages=2^20</a:t>
            </a:r>
            <a:endParaRPr/>
          </a:p>
        </p:txBody>
      </p:sp>
      <p:sp>
        <p:nvSpPr>
          <p:cNvPr id="1303" name="Google Shape;1303;p134"/>
          <p:cNvSpPr txBox="1"/>
          <p:nvPr/>
        </p:nvSpPr>
        <p:spPr>
          <a:xfrm>
            <a:off x="6629400" y="3200400"/>
            <a:ext cx="20574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PTE=2^2</a:t>
            </a:r>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2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62" name="Google Shape;262;p2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5. </a:t>
            </a:r>
            <a:r>
              <a:rPr lang="en-US" sz="1800" b="0" i="0" u="sng">
                <a:solidFill>
                  <a:srgbClr val="996600"/>
                </a:solidFill>
                <a:latin typeface="Arial"/>
                <a:ea typeface="Arial"/>
                <a:cs typeface="Arial"/>
                <a:sym typeface="Arial"/>
              </a:rPr>
              <a:t>Physical Organization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is organized into Two –levels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Main memory :fast , expensive, volatile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Secondary memory : Slow , less expensive, non-volatile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Flow of information b/n main &amp; secondary memory is major concern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Can it be programmer’s responsibility?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No</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available for a program plus its data may be insufficient</a:t>
            </a:r>
            <a:endParaRPr/>
          </a:p>
          <a:p>
            <a:pPr marL="1000125" marR="0" lvl="2" indent="-333375" algn="l" rtl="0">
              <a:lnSpc>
                <a:spcPct val="15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Overlaying allows various modules to be assigned the same region of memory</a:t>
            </a:r>
            <a:endParaRPr/>
          </a:p>
          <a:p>
            <a:pPr marL="1000125" marR="0" lvl="2" indent="-333375" algn="l" rtl="0">
              <a:lnSpc>
                <a:spcPct val="15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Programmer dependent</a:t>
            </a:r>
            <a:endParaRPr/>
          </a:p>
          <a:p>
            <a:pPr marL="1000125" marR="0" lvl="2" indent="-333375" algn="l" rtl="0">
              <a:lnSpc>
                <a:spcPct val="15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Wastage of time of programmer</a:t>
            </a:r>
            <a:endParaRPr/>
          </a:p>
          <a:p>
            <a:pPr marL="1000125" marR="0" lvl="2" indent="-3333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Programmer does not know how much space will be available and where that space will be.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07"/>
        <p:cNvGrpSpPr/>
        <p:nvPr/>
      </p:nvGrpSpPr>
      <p:grpSpPr>
        <a:xfrm>
          <a:off x="0" y="0"/>
          <a:ext cx="0" cy="0"/>
          <a:chOff x="0" y="0"/>
          <a:chExt cx="0" cy="0"/>
        </a:xfrm>
      </p:grpSpPr>
      <p:sp>
        <p:nvSpPr>
          <p:cNvPr id="1308" name="Google Shape;1308;p135"/>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Two-Level Paging System</a:t>
            </a:r>
            <a:endParaRPr/>
          </a:p>
        </p:txBody>
      </p:sp>
      <p:pic>
        <p:nvPicPr>
          <p:cNvPr id="1309" name="Google Shape;1309;p135"/>
          <p:cNvPicPr preferRelativeResize="0"/>
          <p:nvPr/>
        </p:nvPicPr>
        <p:blipFill rotWithShape="1">
          <a:blip r:embed="rId3">
            <a:alphaModFix/>
          </a:blip>
          <a:srcRect/>
          <a:stretch/>
        </p:blipFill>
        <p:spPr>
          <a:xfrm>
            <a:off x="762000" y="1143000"/>
            <a:ext cx="8012112" cy="5592762"/>
          </a:xfrm>
          <a:prstGeom prst="rect">
            <a:avLst/>
          </a:prstGeom>
          <a:noFill/>
          <a:ln>
            <a:noFill/>
          </a:ln>
        </p:spPr>
      </p:pic>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14"/>
        <p:cNvGrpSpPr/>
        <p:nvPr/>
      </p:nvGrpSpPr>
      <p:grpSpPr>
        <a:xfrm>
          <a:off x="0" y="0"/>
          <a:ext cx="0" cy="0"/>
          <a:chOff x="0" y="0"/>
          <a:chExt cx="0" cy="0"/>
        </a:xfrm>
      </p:grpSpPr>
      <p:sp>
        <p:nvSpPr>
          <p:cNvPr id="1315" name="Google Shape;1315;p136"/>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sp>
        <p:nvSpPr>
          <p:cNvPr id="1316" name="Google Shape;1316;p136"/>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Used on PowerPC, UltraSPARC, and IA-64 architecture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Page number portion of a virtual address is mapped into a hash value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Hash value points to inverted page table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Fixed proportion of real memory is required for the tables regardless of the number of processes</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21"/>
        <p:cNvGrpSpPr/>
        <p:nvPr/>
      </p:nvGrpSpPr>
      <p:grpSpPr>
        <a:xfrm>
          <a:off x="0" y="0"/>
          <a:ext cx="0" cy="0"/>
          <a:chOff x="0" y="0"/>
          <a:chExt cx="0" cy="0"/>
        </a:xfrm>
      </p:grpSpPr>
      <p:sp>
        <p:nvSpPr>
          <p:cNvPr id="1322" name="Google Shape;1322;p137"/>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sp>
        <p:nvSpPr>
          <p:cNvPr id="1323" name="Google Shape;1323;p137"/>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Page number</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Process identifier</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Control bits</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Chain pointer</a:t>
            </a:r>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28"/>
        <p:cNvGrpSpPr/>
        <p:nvPr/>
      </p:nvGrpSpPr>
      <p:grpSpPr>
        <a:xfrm>
          <a:off x="0" y="0"/>
          <a:ext cx="0" cy="0"/>
          <a:chOff x="0" y="0"/>
          <a:chExt cx="0" cy="0"/>
        </a:xfrm>
      </p:grpSpPr>
      <p:sp>
        <p:nvSpPr>
          <p:cNvPr id="1329" name="Google Shape;1329;p13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pic>
        <p:nvPicPr>
          <p:cNvPr id="1330" name="Google Shape;1330;p138"/>
          <p:cNvPicPr preferRelativeResize="0"/>
          <p:nvPr/>
        </p:nvPicPr>
        <p:blipFill rotWithShape="1">
          <a:blip r:embed="rId3">
            <a:alphaModFix/>
          </a:blip>
          <a:srcRect/>
          <a:stretch/>
        </p:blipFill>
        <p:spPr>
          <a:xfrm>
            <a:off x="914400" y="914400"/>
            <a:ext cx="6781800" cy="5538787"/>
          </a:xfrm>
          <a:prstGeom prst="rect">
            <a:avLst/>
          </a:prstGeom>
          <a:noFill/>
          <a:ln>
            <a:noFill/>
          </a:ln>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3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
        <p:nvSpPr>
          <p:cNvPr id="1337" name="Google Shape;1337;p139"/>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Vishal Kaushal</a:t>
            </a:r>
            <a:endParaRPr/>
          </a:p>
        </p:txBody>
      </p:sp>
      <p:sp>
        <p:nvSpPr>
          <p:cNvPr id="1338" name="Google Shape;1338;p139"/>
          <p:cNvSpPr txBox="1"/>
          <p:nvPr/>
        </p:nvSpPr>
        <p:spPr>
          <a:xfrm>
            <a:off x="457200" y="6858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Effect on internal fragmentation?</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Smaller </a:t>
            </a:r>
            <a:r>
              <a:rPr lang="en-US" sz="2000" b="0" i="0" u="none" strike="noStrike" cap="none">
                <a:solidFill>
                  <a:srgbClr val="000000"/>
                </a:solidFill>
                <a:latin typeface="Noto Sans Symbols"/>
                <a:ea typeface="Noto Sans Symbols"/>
                <a:cs typeface="Noto Sans Symbols"/>
                <a:sym typeface="Noto Sans Symbols"/>
              </a:rPr>
              <a:t>🡺</a:t>
            </a:r>
            <a:r>
              <a:rPr lang="en-US" sz="2000" b="0" i="0" u="none" strike="noStrike" cap="none">
                <a:solidFill>
                  <a:srgbClr val="000000"/>
                </a:solidFill>
                <a:latin typeface="Arial"/>
                <a:ea typeface="Arial"/>
                <a:cs typeface="Arial"/>
                <a:sym typeface="Arial"/>
              </a:rPr>
              <a:t> less internal fragmentation</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optimal memory utilization-We want less internal fragmentation</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Keep page size small</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But small page size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more number of pages per process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larger page tables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using virtual memory for page table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potential double page fault!</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Further, larger page size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more efficient block transfer of data  </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Due to physical characteristics of rotational devices</a:t>
            </a:r>
            <a:endParaRPr/>
          </a:p>
          <a:p>
            <a:pPr marL="339725" marR="0" lvl="0" indent="-339725" algn="l" rtl="0">
              <a:lnSpc>
                <a:spcPct val="150000"/>
              </a:lnSpc>
              <a:spcBef>
                <a:spcPts val="80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7"/>
        <p:cNvGrpSpPr/>
        <p:nvPr/>
      </p:nvGrpSpPr>
      <p:grpSpPr>
        <a:xfrm>
          <a:off x="0" y="0"/>
          <a:ext cx="0" cy="0"/>
          <a:chOff x="0" y="0"/>
          <a:chExt cx="0" cy="0"/>
        </a:xfrm>
      </p:grpSpPr>
      <p:sp>
        <p:nvSpPr>
          <p:cNvPr id="1348" name="Google Shape;1348;p140"/>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
        <p:nvSpPr>
          <p:cNvPr id="1349" name="Google Shape;1349;p140"/>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Secondary memory is designed to efficiently  transfer large blocks of data so a large page size is better</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Small page size, large number of pages will be found in main memory</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As time goes on during execution, the pages in memory will all contain portions of the process near recent references =&gt; Page faults low.</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Increased page size causes pages to contain locations further from any recent reference =&gt;  Page faults rise.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4"/>
        <p:cNvGrpSpPr/>
        <p:nvPr/>
      </p:nvGrpSpPr>
      <p:grpSpPr>
        <a:xfrm>
          <a:off x="0" y="0"/>
          <a:ext cx="0" cy="0"/>
          <a:chOff x="0" y="0"/>
          <a:chExt cx="0" cy="0"/>
        </a:xfrm>
      </p:grpSpPr>
      <p:sp>
        <p:nvSpPr>
          <p:cNvPr id="1355" name="Google Shape;1355;p14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Effect of page size on number of page faults</a:t>
            </a:r>
            <a:endParaRPr/>
          </a:p>
        </p:txBody>
      </p:sp>
      <p:sp>
        <p:nvSpPr>
          <p:cNvPr id="1356" name="Google Shape;1356;p141"/>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Vishal Kaushal</a:t>
            </a:r>
            <a:endParaRPr/>
          </a:p>
        </p:txBody>
      </p:sp>
      <p:sp>
        <p:nvSpPr>
          <p:cNvPr id="1357" name="Google Shape;1357;p141"/>
          <p:cNvSpPr txBox="1"/>
          <p:nvPr/>
        </p:nvSpPr>
        <p:spPr>
          <a:xfrm>
            <a:off x="762000" y="990600"/>
            <a:ext cx="8043862" cy="4572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With very small page size</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More pages in memory, thus lesser page faults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Greater effect of principle of locality</a:t>
            </a:r>
            <a:endParaRPr/>
          </a:p>
          <a:p>
            <a:pPr marL="1141412" marR="0" lvl="2" indent="-227012" algn="l"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One page refers to nearby locations</a:t>
            </a:r>
            <a:endParaRPr/>
          </a:p>
          <a:p>
            <a:pPr marL="339725" marR="0" lvl="0" indent="-339725"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As page size increases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Lesser pages in memory, thus more page faults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Effect of locality reduced</a:t>
            </a:r>
            <a:endParaRPr/>
          </a:p>
          <a:p>
            <a:pPr marL="1141412" marR="0" lvl="2" indent="-227012" algn="l"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Each page will contain locations further and further away from recent references</a:t>
            </a:r>
            <a:endParaRPr/>
          </a:p>
          <a:p>
            <a:pPr marL="339725" marR="0" lvl="0" indent="-339725"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Page fault rate is also determined by the number of frames allocated to a process.</a:t>
            </a:r>
            <a:endParaRPr/>
          </a:p>
          <a:p>
            <a:pPr marL="339725" marR="0" lvl="0" indent="-339725"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 Size of physical memory &amp;  program size: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66"/>
        <p:cNvGrpSpPr/>
        <p:nvPr/>
      </p:nvGrpSpPr>
      <p:grpSpPr>
        <a:xfrm>
          <a:off x="0" y="0"/>
          <a:ext cx="0" cy="0"/>
          <a:chOff x="0" y="0"/>
          <a:chExt cx="0" cy="0"/>
        </a:xfrm>
      </p:grpSpPr>
      <p:grpSp>
        <p:nvGrpSpPr>
          <p:cNvPr id="1367" name="Google Shape;1367;p142"/>
          <p:cNvGrpSpPr/>
          <p:nvPr/>
        </p:nvGrpSpPr>
        <p:grpSpPr>
          <a:xfrm>
            <a:off x="720725" y="1260475"/>
            <a:ext cx="7154862" cy="4795837"/>
            <a:chOff x="454" y="794"/>
            <a:chExt cx="4507" cy="3021"/>
          </a:xfrm>
        </p:grpSpPr>
        <p:pic>
          <p:nvPicPr>
            <p:cNvPr id="1368" name="Google Shape;1368;p142"/>
            <p:cNvPicPr preferRelativeResize="0"/>
            <p:nvPr/>
          </p:nvPicPr>
          <p:blipFill rotWithShape="1">
            <a:blip r:embed="rId3">
              <a:alphaModFix/>
            </a:blip>
            <a:srcRect/>
            <a:stretch/>
          </p:blipFill>
          <p:spPr>
            <a:xfrm>
              <a:off x="454" y="794"/>
              <a:ext cx="4507" cy="3021"/>
            </a:xfrm>
            <a:prstGeom prst="rect">
              <a:avLst/>
            </a:prstGeom>
            <a:noFill/>
            <a:ln>
              <a:noFill/>
            </a:ln>
          </p:spPr>
        </p:pic>
        <p:sp>
          <p:nvSpPr>
            <p:cNvPr id="1369" name="Google Shape;1369;p142"/>
            <p:cNvSpPr/>
            <p:nvPr/>
          </p:nvSpPr>
          <p:spPr>
            <a:xfrm>
              <a:off x="454" y="794"/>
              <a:ext cx="4507" cy="30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370" name="Google Shape;1370;p142"/>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79"/>
        <p:cNvGrpSpPr/>
        <p:nvPr/>
      </p:nvGrpSpPr>
      <p:grpSpPr>
        <a:xfrm>
          <a:off x="0" y="0"/>
          <a:ext cx="0" cy="0"/>
          <a:chOff x="0" y="0"/>
          <a:chExt cx="0" cy="0"/>
        </a:xfrm>
      </p:grpSpPr>
      <p:sp>
        <p:nvSpPr>
          <p:cNvPr id="1380" name="Google Shape;1380;p143"/>
          <p:cNvSpPr txBox="1"/>
          <p:nvPr/>
        </p:nvSpPr>
        <p:spPr>
          <a:xfrm>
            <a:off x="411162" y="0"/>
            <a:ext cx="8229600" cy="9001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Page Size</a:t>
            </a:r>
            <a:endParaRPr/>
          </a:p>
        </p:txBody>
      </p:sp>
      <p:grpSp>
        <p:nvGrpSpPr>
          <p:cNvPr id="1381" name="Google Shape;1381;p143"/>
          <p:cNvGrpSpPr/>
          <p:nvPr/>
        </p:nvGrpSpPr>
        <p:grpSpPr>
          <a:xfrm>
            <a:off x="1752600" y="806450"/>
            <a:ext cx="5327650" cy="5480050"/>
            <a:chOff x="1104" y="508"/>
            <a:chExt cx="3356" cy="3452"/>
          </a:xfrm>
        </p:grpSpPr>
        <p:pic>
          <p:nvPicPr>
            <p:cNvPr id="1382" name="Google Shape;1382;p143"/>
            <p:cNvPicPr preferRelativeResize="0"/>
            <p:nvPr/>
          </p:nvPicPr>
          <p:blipFill rotWithShape="1">
            <a:blip r:embed="rId3">
              <a:alphaModFix/>
            </a:blip>
            <a:srcRect/>
            <a:stretch/>
          </p:blipFill>
          <p:spPr>
            <a:xfrm>
              <a:off x="1104" y="508"/>
              <a:ext cx="3356" cy="3452"/>
            </a:xfrm>
            <a:prstGeom prst="rect">
              <a:avLst/>
            </a:prstGeom>
            <a:noFill/>
            <a:ln>
              <a:noFill/>
            </a:ln>
          </p:spPr>
        </p:pic>
        <p:sp>
          <p:nvSpPr>
            <p:cNvPr id="1383" name="Google Shape;1383;p143"/>
            <p:cNvSpPr/>
            <p:nvPr/>
          </p:nvSpPr>
          <p:spPr>
            <a:xfrm>
              <a:off x="1104" y="508"/>
              <a:ext cx="3356" cy="345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89"/>
        <p:cNvGrpSpPr/>
        <p:nvPr/>
      </p:nvGrpSpPr>
      <p:grpSpPr>
        <a:xfrm>
          <a:off x="0" y="0"/>
          <a:ext cx="0" cy="0"/>
          <a:chOff x="0" y="0"/>
          <a:chExt cx="0" cy="0"/>
        </a:xfrm>
      </p:grpSpPr>
      <p:sp>
        <p:nvSpPr>
          <p:cNvPr id="1390" name="Google Shape;1390;p144"/>
          <p:cNvSpPr txBox="1"/>
          <p:nvPr/>
        </p:nvSpPr>
        <p:spPr>
          <a:xfrm>
            <a:off x="0" y="228600"/>
            <a:ext cx="8534400" cy="75882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Ordinary Paging vs VM Paging</a:t>
            </a:r>
            <a:endParaRPr/>
          </a:p>
        </p:txBody>
      </p:sp>
      <p:graphicFrame>
        <p:nvGraphicFramePr>
          <p:cNvPr id="1391" name="Google Shape;1391;p144"/>
          <p:cNvGraphicFramePr/>
          <p:nvPr/>
        </p:nvGraphicFramePr>
        <p:xfrm>
          <a:off x="838200" y="762000"/>
          <a:ext cx="3000000" cy="3000000"/>
        </p:xfrm>
        <a:graphic>
          <a:graphicData uri="http://schemas.openxmlformats.org/drawingml/2006/table">
            <a:tbl>
              <a:tblPr>
                <a:noFill/>
                <a:tableStyleId>{694F7841-F1F4-4275-9296-450AAA8F6FDA}</a:tableStyleId>
              </a:tblPr>
              <a:tblGrid>
                <a:gridCol w="3813175"/>
                <a:gridCol w="3808400"/>
              </a:tblGrid>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Paging</a:t>
                      </a:r>
                      <a:endParaRPr/>
                    </a:p>
                  </a:txBody>
                  <a:tcPr marL="90000" marR="90000" marT="119450" marB="46800">
                    <a:solidFill>
                      <a:srgbClr val="B3B3B3"/>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Virtual memory paging</a:t>
                      </a:r>
                      <a:endParaRPr/>
                    </a:p>
                  </a:txBody>
                  <a:tcPr marL="90000" marR="90000" marT="119450" marB="46800">
                    <a:solidFill>
                      <a:srgbClr val="B3B3B3"/>
                    </a:solidFill>
                  </a:tcPr>
                </a:tc>
              </a:tr>
              <a:tr h="5429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Main memory partitioned small into fixed -size chunks called frames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Main memory partitioned into small  fixed -size chunks called frames</a:t>
                      </a:r>
                      <a:endParaRPr/>
                    </a:p>
                  </a:txBody>
                  <a:tcPr marL="90000" marR="90000" marT="119450" marB="46800">
                    <a:solidFill>
                      <a:srgbClr val="CCCCCC"/>
                    </a:solidFill>
                  </a:tcPr>
                </a:tc>
              </a:tr>
              <a:tr h="5413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Program broken into pages by the compiler or memory management system</a:t>
                      </a:r>
                      <a:endParaRPr/>
                    </a:p>
                  </a:txBody>
                  <a:tcPr marL="90000" marR="90000" marT="119450" marB="46800">
                    <a:solidFill>
                      <a:srgbClr val="E6E6E6"/>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Program broken into pages by the compiler or memory management system</a:t>
                      </a:r>
                      <a:endParaRPr/>
                    </a:p>
                  </a:txBody>
                  <a:tcPr marL="90000" marR="90000" marT="119450" marB="46800">
                    <a:solidFill>
                      <a:srgbClr val="E6E6E6"/>
                    </a:solidFill>
                  </a:tcPr>
                </a:tc>
              </a:tr>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Internal fragmentation within frames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Internal fragmentation within frames</a:t>
                      </a:r>
                      <a:endParaRPr/>
                    </a:p>
                  </a:txBody>
                  <a:tcPr marL="90000" marR="90000" marT="119450" marB="46800">
                    <a:solidFill>
                      <a:srgbClr val="CCCCCC"/>
                    </a:solidFill>
                  </a:tcPr>
                </a:tc>
              </a:tr>
              <a:tr h="3619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 external fragmentation</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 external fragmentation</a:t>
                      </a:r>
                      <a:endParaRPr/>
                    </a:p>
                  </a:txBody>
                  <a:tcPr marL="90000" marR="90000" marT="119450" marB="46800">
                    <a:solidFill>
                      <a:srgbClr val="CCCCCC"/>
                    </a:solidFill>
                  </a:tcPr>
                </a:tc>
              </a:tr>
              <a:tr h="96677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OS must maintain page table for each process showing which frame each page occupies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OS must maintain page table for each process showing which frame each page occupies</a:t>
                      </a:r>
                      <a:endParaRPr/>
                    </a:p>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a:txBody>
                  <a:tcPr marL="90000" marR="90000" marT="119450" marB="46800">
                    <a:solidFill>
                      <a:srgbClr val="CCCCCC"/>
                    </a:solidFill>
                  </a:tcPr>
                </a:tc>
              </a:tr>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OS must maintain a free frame list</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OS must maintain a free frame list</a:t>
                      </a:r>
                      <a:endParaRPr/>
                    </a:p>
                  </a:txBody>
                  <a:tcPr marL="90000" marR="90000" marT="119450" marB="46800">
                    <a:solidFill>
                      <a:srgbClr val="CCCCCC"/>
                    </a:solidFill>
                  </a:tcPr>
                </a:tc>
              </a:tr>
              <a:tr h="5429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Processor uses page number, offset to calculate absolute address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Processor uses page number, offset to calculate absolute address</a:t>
                      </a:r>
                      <a:endParaRPr/>
                    </a:p>
                  </a:txBody>
                  <a:tcPr marL="90000" marR="90000" marT="119450" marB="46800">
                    <a:solidFill>
                      <a:srgbClr val="CCCCCC"/>
                    </a:solidFill>
                  </a:tcPr>
                </a:tc>
              </a:tr>
              <a:tr h="7540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All the pages of a process must be in main memory for process  to run, unless overlays are used</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Not All the pages of a process must be in main memory for process. Page may be read in as needed</a:t>
                      </a:r>
                      <a:endParaRPr/>
                    </a:p>
                  </a:txBody>
                  <a:tcPr marL="90000" marR="90000" marT="119450" marB="46800">
                    <a:solidFill>
                      <a:srgbClr val="CCCCCC"/>
                    </a:solidFill>
                  </a:tcPr>
                </a:tc>
              </a:tr>
              <a:tr h="542925">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Reading a page into main memory  may require writing a page out to disk</a:t>
                      </a:r>
                      <a:endParaRPr/>
                    </a:p>
                  </a:txBody>
                  <a:tcPr marL="90000" marR="90000" marT="119450" marB="46800">
                    <a:solidFill>
                      <a:srgbClr val="CCCCCC"/>
                    </a:solidFill>
                  </a:tcPr>
                </a:tc>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p2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Overlays	</a:t>
            </a:r>
            <a:endParaRPr/>
          </a:p>
        </p:txBody>
      </p:sp>
      <p:sp>
        <p:nvSpPr>
          <p:cNvPr id="268" name="Google Shape;268;p28"/>
          <p:cNvSpPr txBox="1"/>
          <p:nvPr/>
        </p:nvSpPr>
        <p:spPr>
          <a:xfrm>
            <a:off x="457200" y="838200"/>
            <a:ext cx="8305800"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Program &amp; its related data is loaded in physical memory for execution.</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What happens if process is larger that the amount of memory allocated to it?</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Use overlays.</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Overlays can be implemented  by users without OS support</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entire program /application is divided into instructions &amp; data sets such that when one instruction set is needed it is loaded in memory and after its execution is over, the space is released.</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As &amp; when requirement for other instruction arises, it is loaded into space that was released previously by the instructions that are no longer needed.</a:t>
            </a:r>
            <a:endParaRPr/>
          </a:p>
          <a:p>
            <a:pPr marL="341312" marR="0" lvl="0" indent="-341312"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program based on overlays scheme mainly consist of following:</a:t>
            </a:r>
            <a:endParaRPr/>
          </a:p>
          <a:p>
            <a:pPr marL="741362" marR="0" lvl="1" indent="-284162" algn="l" rtl="0">
              <a:lnSpc>
                <a:spcPct val="150000"/>
              </a:lnSpc>
              <a:spcBef>
                <a:spcPts val="7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root piece which is always memory resident</a:t>
            </a:r>
            <a:endParaRPr/>
          </a:p>
          <a:p>
            <a:pPr marL="741362" marR="0" lvl="1" indent="-284162" algn="l" rtl="0">
              <a:lnSpc>
                <a:spcPct val="150000"/>
              </a:lnSpc>
              <a:spcBef>
                <a:spcPts val="7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Set of overlays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7"/>
        <p:cNvGrpSpPr/>
        <p:nvPr/>
      </p:nvGrpSpPr>
      <p:grpSpPr>
        <a:xfrm>
          <a:off x="0" y="0"/>
          <a:ext cx="0" cy="0"/>
          <a:chOff x="0" y="0"/>
          <a:chExt cx="0" cy="0"/>
        </a:xfrm>
      </p:grpSpPr>
      <p:sp>
        <p:nvSpPr>
          <p:cNvPr id="1398" name="Google Shape;1398;p14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Segmentation</a:t>
            </a:r>
            <a:endParaRPr/>
          </a:p>
          <a:p>
            <a:pPr marL="0" marR="0" lvl="0" indent="0" algn="l" rtl="0">
              <a:lnSpc>
                <a:spcPct val="100000"/>
              </a:lnSpc>
              <a:spcBef>
                <a:spcPts val="0"/>
              </a:spcBef>
              <a:spcAft>
                <a:spcPts val="0"/>
              </a:spcAft>
              <a:buNone/>
            </a:pPr>
            <a:endParaRPr sz="2400" b="0" i="0" u="none">
              <a:solidFill>
                <a:srgbClr val="006633"/>
              </a:solidFill>
              <a:latin typeface="Arial"/>
              <a:ea typeface="Arial"/>
              <a:cs typeface="Arial"/>
              <a:sym typeface="Arial"/>
            </a:endParaRPr>
          </a:p>
        </p:txBody>
      </p:sp>
      <p:sp>
        <p:nvSpPr>
          <p:cNvPr id="1399" name="Google Shape;1399;p145"/>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consist of multiple address space/segments</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Segments may be of unequal/dynamic in size</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reference consist of segment number, offset to form address.</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Have advantages to programmer over non segmented memory</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Easier to relocate segment than entire program</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Simplifies handling of growing data structures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Allows programs to be altered and recompiled independently</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Sharing among processes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Provides protection</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Avoids allocating unused memory (no internal fragmentation)</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Efficient translation -&gt; Segment table small ( fit in MMU )</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Disadvantages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Segments have variable lengths -&gt; how to fit? </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Segments can be large -&gt; external  fragmentation</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4"/>
        <p:cNvGrpSpPr/>
        <p:nvPr/>
      </p:nvGrpSpPr>
      <p:grpSpPr>
        <a:xfrm>
          <a:off x="0" y="0"/>
          <a:ext cx="0" cy="0"/>
          <a:chOff x="0" y="0"/>
          <a:chExt cx="0" cy="0"/>
        </a:xfrm>
      </p:grpSpPr>
      <p:sp>
        <p:nvSpPr>
          <p:cNvPr id="1405" name="Google Shape;1405;p14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VM + Segmentation</a:t>
            </a:r>
            <a:endParaRPr/>
          </a:p>
        </p:txBody>
      </p:sp>
      <p:sp>
        <p:nvSpPr>
          <p:cNvPr id="1406" name="Google Shape;1406;p146"/>
          <p:cNvSpPr txBox="1"/>
          <p:nvPr/>
        </p:nvSpPr>
        <p:spPr>
          <a:xfrm>
            <a:off x="457200" y="838200"/>
            <a:ext cx="8210550" cy="52578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Earlier segmentation: each process has its own segment table</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When all of its segments are loaded into main memory, segment table is created and loaded</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With VM, STEs become more complex</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 bit (present/absent)</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 bit (modify)</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Other control bits</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to support sharing or protection at segment level</a:t>
            </a:r>
            <a:endParaRPr/>
          </a:p>
          <a:p>
            <a:pPr marL="739775" marR="0" lvl="1" indent="-282575" algn="l" rtl="0">
              <a:lnSpc>
                <a:spcPct val="150000"/>
              </a:lnSpc>
              <a:spcBef>
                <a:spcPts val="700"/>
              </a:spcBef>
              <a:spcAft>
                <a:spcPts val="0"/>
              </a:spcAft>
              <a:buClr>
                <a:srgbClr val="FFFFFF"/>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1"/>
        <p:cNvGrpSpPr/>
        <p:nvPr/>
      </p:nvGrpSpPr>
      <p:grpSpPr>
        <a:xfrm>
          <a:off x="0" y="0"/>
          <a:ext cx="0" cy="0"/>
          <a:chOff x="0" y="0"/>
          <a:chExt cx="0" cy="0"/>
        </a:xfrm>
      </p:grpSpPr>
      <p:sp>
        <p:nvSpPr>
          <p:cNvPr id="1412" name="Google Shape;1412;p147"/>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132</a:t>
            </a:fld>
            <a:endParaRPr/>
          </a:p>
        </p:txBody>
      </p:sp>
      <p:pic>
        <p:nvPicPr>
          <p:cNvPr id="1413" name="Google Shape;1413;p147"/>
          <p:cNvPicPr preferRelativeResize="0"/>
          <p:nvPr/>
        </p:nvPicPr>
        <p:blipFill rotWithShape="1">
          <a:blip r:embed="rId3">
            <a:alphaModFix/>
          </a:blip>
          <a:srcRect/>
          <a:stretch/>
        </p:blipFill>
        <p:spPr>
          <a:xfrm>
            <a:off x="1525587" y="1651000"/>
            <a:ext cx="6170612" cy="3149600"/>
          </a:xfrm>
          <a:prstGeom prst="rect">
            <a:avLst/>
          </a:prstGeom>
          <a:noFill/>
          <a:ln>
            <a:noFill/>
          </a:ln>
        </p:spPr>
      </p:pic>
      <p:sp>
        <p:nvSpPr>
          <p:cNvPr id="1414" name="Google Shape;1414;p14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VM + Segmentation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3"/>
        <p:cNvGrpSpPr/>
        <p:nvPr/>
      </p:nvGrpSpPr>
      <p:grpSpPr>
        <a:xfrm>
          <a:off x="0" y="0"/>
          <a:ext cx="0" cy="0"/>
          <a:chOff x="0" y="0"/>
          <a:chExt cx="0" cy="0"/>
        </a:xfrm>
      </p:grpSpPr>
      <p:sp>
        <p:nvSpPr>
          <p:cNvPr id="1424" name="Google Shape;1424;p148"/>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 Table Entries</a:t>
            </a:r>
            <a:endParaRPr/>
          </a:p>
        </p:txBody>
      </p:sp>
      <p:grpSp>
        <p:nvGrpSpPr>
          <p:cNvPr id="1425" name="Google Shape;1425;p148"/>
          <p:cNvGrpSpPr/>
          <p:nvPr/>
        </p:nvGrpSpPr>
        <p:grpSpPr>
          <a:xfrm>
            <a:off x="390525" y="2057400"/>
            <a:ext cx="8283575" cy="2990850"/>
            <a:chOff x="246" y="1296"/>
            <a:chExt cx="5218" cy="1884"/>
          </a:xfrm>
        </p:grpSpPr>
        <p:pic>
          <p:nvPicPr>
            <p:cNvPr id="1426" name="Google Shape;1426;p148"/>
            <p:cNvPicPr preferRelativeResize="0"/>
            <p:nvPr/>
          </p:nvPicPr>
          <p:blipFill rotWithShape="1">
            <a:blip r:embed="rId3">
              <a:alphaModFix/>
            </a:blip>
            <a:srcRect/>
            <a:stretch/>
          </p:blipFill>
          <p:spPr>
            <a:xfrm>
              <a:off x="246" y="1296"/>
              <a:ext cx="5218" cy="1884"/>
            </a:xfrm>
            <a:prstGeom prst="rect">
              <a:avLst/>
            </a:prstGeom>
            <a:noFill/>
            <a:ln>
              <a:noFill/>
            </a:ln>
          </p:spPr>
        </p:pic>
        <p:sp>
          <p:nvSpPr>
            <p:cNvPr id="1427" name="Google Shape;1427;p148"/>
            <p:cNvSpPr/>
            <p:nvPr/>
          </p:nvSpPr>
          <p:spPr>
            <a:xfrm>
              <a:off x="246" y="1296"/>
              <a:ext cx="5218" cy="188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428" name="Google Shape;1428;p148"/>
          <p:cNvSpPr txBox="1"/>
          <p:nvPr/>
        </p:nvSpPr>
        <p:spPr>
          <a:xfrm>
            <a:off x="2030412" y="5049837"/>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Modify bit</a:t>
            </a:r>
            <a:endParaRPr/>
          </a:p>
        </p:txBody>
      </p:sp>
      <p:sp>
        <p:nvSpPr>
          <p:cNvPr id="1429" name="Google Shape;1429;p148"/>
          <p:cNvSpPr txBox="1"/>
          <p:nvPr/>
        </p:nvSpPr>
        <p:spPr>
          <a:xfrm>
            <a:off x="582612" y="5049837"/>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Present bit</a:t>
            </a:r>
            <a:endParaRPr/>
          </a:p>
        </p:txBody>
      </p:sp>
      <p:cxnSp>
        <p:nvCxnSpPr>
          <p:cNvPr id="1430" name="Google Shape;1430;p148"/>
          <p:cNvCxnSpPr/>
          <p:nvPr/>
        </p:nvCxnSpPr>
        <p:spPr>
          <a:xfrm rot="10800000">
            <a:off x="674687" y="4103687"/>
            <a:ext cx="250825" cy="1165225"/>
          </a:xfrm>
          <a:prstGeom prst="straightConnector1">
            <a:avLst/>
          </a:prstGeom>
          <a:noFill/>
          <a:ln w="9525" cap="sq" cmpd="sng">
            <a:solidFill>
              <a:srgbClr val="000000"/>
            </a:solidFill>
            <a:prstDash val="solid"/>
            <a:miter lim="800000"/>
            <a:headEnd type="none" w="med" len="med"/>
            <a:tailEnd type="triangle" w="med" len="med"/>
          </a:ln>
        </p:spPr>
      </p:cxnSp>
      <p:cxnSp>
        <p:nvCxnSpPr>
          <p:cNvPr id="1431" name="Google Shape;1431;p148"/>
          <p:cNvCxnSpPr/>
          <p:nvPr/>
        </p:nvCxnSpPr>
        <p:spPr>
          <a:xfrm rot="10800000">
            <a:off x="903287" y="4103687"/>
            <a:ext cx="1622425" cy="936625"/>
          </a:xfrm>
          <a:prstGeom prst="straightConnector1">
            <a:avLst/>
          </a:prstGeom>
          <a:noFill/>
          <a:ln w="9525" cap="sq" cmpd="sng">
            <a:solidFill>
              <a:srgbClr val="000000"/>
            </a:solidFill>
            <a:prstDash val="solid"/>
            <a:miter lim="800000"/>
            <a:headEnd type="none" w="med" len="med"/>
            <a:tailEnd type="triangle" w="med" len="med"/>
          </a:ln>
        </p:spPr>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0"/>
        <p:cNvGrpSpPr/>
        <p:nvPr/>
      </p:nvGrpSpPr>
      <p:grpSpPr>
        <a:xfrm>
          <a:off x="0" y="0"/>
          <a:ext cx="0" cy="0"/>
          <a:chOff x="0" y="0"/>
          <a:chExt cx="0" cy="0"/>
        </a:xfrm>
      </p:grpSpPr>
      <p:grpSp>
        <p:nvGrpSpPr>
          <p:cNvPr id="1441" name="Google Shape;1441;p149"/>
          <p:cNvGrpSpPr/>
          <p:nvPr/>
        </p:nvGrpSpPr>
        <p:grpSpPr>
          <a:xfrm>
            <a:off x="685800" y="766762"/>
            <a:ext cx="7532687" cy="5622925"/>
            <a:chOff x="432" y="483"/>
            <a:chExt cx="4745" cy="3542"/>
          </a:xfrm>
        </p:grpSpPr>
        <p:pic>
          <p:nvPicPr>
            <p:cNvPr id="1442" name="Google Shape;1442;p149"/>
            <p:cNvPicPr preferRelativeResize="0"/>
            <p:nvPr/>
          </p:nvPicPr>
          <p:blipFill rotWithShape="1">
            <a:blip r:embed="rId3">
              <a:alphaModFix/>
            </a:blip>
            <a:srcRect/>
            <a:stretch/>
          </p:blipFill>
          <p:spPr>
            <a:xfrm>
              <a:off x="432" y="483"/>
              <a:ext cx="4745" cy="3542"/>
            </a:xfrm>
            <a:prstGeom prst="rect">
              <a:avLst/>
            </a:prstGeom>
            <a:noFill/>
            <a:ln>
              <a:noFill/>
            </a:ln>
          </p:spPr>
        </p:pic>
        <p:sp>
          <p:nvSpPr>
            <p:cNvPr id="1443" name="Google Shape;1443;p149"/>
            <p:cNvSpPr/>
            <p:nvPr/>
          </p:nvSpPr>
          <p:spPr>
            <a:xfrm>
              <a:off x="432" y="483"/>
              <a:ext cx="4745" cy="35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444" name="Google Shape;1444;p149"/>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Segmentation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450"/>
        <p:cNvGrpSpPr/>
        <p:nvPr/>
      </p:nvGrpSpPr>
      <p:grpSpPr>
        <a:xfrm>
          <a:off x="0" y="0"/>
          <a:ext cx="0" cy="0"/>
          <a:chOff x="0" y="0"/>
          <a:chExt cx="0" cy="0"/>
        </a:xfrm>
      </p:grpSpPr>
      <p:graphicFrame>
        <p:nvGraphicFramePr>
          <p:cNvPr id="1451" name="Google Shape;1451;p150"/>
          <p:cNvGraphicFramePr/>
          <p:nvPr/>
        </p:nvGraphicFramePr>
        <p:xfrm>
          <a:off x="914400" y="990600"/>
          <a:ext cx="3000000" cy="3000000"/>
        </p:xfrm>
        <a:graphic>
          <a:graphicData uri="http://schemas.openxmlformats.org/drawingml/2006/table">
            <a:tbl>
              <a:tblPr>
                <a:noFill/>
                <a:tableStyleId>{694F7841-F1F4-4275-9296-450AAA8F6FDA}</a:tableStyleId>
              </a:tblPr>
              <a:tblGrid>
                <a:gridCol w="3776650"/>
                <a:gridCol w="3770300"/>
              </a:tblGrid>
              <a:tr h="417500">
                <a:tc>
                  <a:txBody>
                    <a:bodyPr/>
                    <a:lstStyle/>
                    <a:p>
                      <a:pPr marL="0" marR="0" lvl="0" indent="0" algn="ctr" rtl="0">
                        <a:lnSpc>
                          <a:spcPct val="76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Simple Segmentation</a:t>
                      </a:r>
                      <a:endParaRPr/>
                    </a:p>
                  </a:txBody>
                  <a:tcPr marL="90000" marR="90000" marT="175850" marB="46800">
                    <a:solidFill>
                      <a:srgbClr val="B3B3B3"/>
                    </a:solidFill>
                  </a:tcPr>
                </a:tc>
                <a:tc>
                  <a:txBody>
                    <a:bodyPr/>
                    <a:lstStyle/>
                    <a:p>
                      <a:pPr marL="0" marR="0" lvl="0" indent="0" algn="ctr" rtl="0">
                        <a:lnSpc>
                          <a:spcPct val="76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Virtual memory segmentation</a:t>
                      </a:r>
                      <a:endParaRPr/>
                    </a:p>
                  </a:txBody>
                  <a:tcPr marL="90000" marR="90000" marT="175850" marB="46800">
                    <a:solidFill>
                      <a:srgbClr val="B3B3B3"/>
                    </a:solidFill>
                  </a:tcPr>
                </a:tc>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Main memory not partitioned</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Main memory not partitioned</a:t>
                      </a:r>
                      <a:endParaRPr/>
                    </a:p>
                  </a:txBody>
                  <a:tcPr marL="90000" marR="90000" marT="175850" marB="46800">
                    <a:solidFill>
                      <a:srgbClr val="CCCCCC"/>
                    </a:solidFill>
                  </a:tcPr>
                </a:tc>
              </a:tr>
              <a:tr h="61435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Program  segments specified by the programmer to the compiler</a:t>
                      </a:r>
                      <a:endParaRPr/>
                    </a:p>
                  </a:txBody>
                  <a:tcPr marL="90000" marR="90000" marT="175850" marB="46800">
                    <a:solidFill>
                      <a:srgbClr val="E6E6E6"/>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Program  segments specified by the programmer to the compiler</a:t>
                      </a:r>
                      <a:endParaRPr/>
                    </a:p>
                  </a:txBody>
                  <a:tcPr marL="90000" marR="90000" marT="175850" marB="46800">
                    <a:solidFill>
                      <a:srgbClr val="E6E6E6"/>
                    </a:solidFill>
                  </a:tcPr>
                </a:tc>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 Internal fragmentation</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 Internal fragmentation</a:t>
                      </a:r>
                      <a:endParaRPr/>
                    </a:p>
                  </a:txBody>
                  <a:tcPr marL="90000" marR="90000" marT="175850" marB="46800">
                    <a:solidFill>
                      <a:srgbClr val="CCCCCC"/>
                    </a:solidFill>
                  </a:tcPr>
                </a:tc>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External fragmentation</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External fragmentation</a:t>
                      </a:r>
                      <a:endParaRPr/>
                    </a:p>
                  </a:txBody>
                  <a:tcPr marL="90000" marR="90000" marT="175850" marB="46800">
                    <a:solidFill>
                      <a:srgbClr val="CCCCCC"/>
                    </a:solidFill>
                  </a:tcPr>
                </a:tc>
              </a:tr>
              <a:tr h="8112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segment table for each process showing the load address and length of each segment</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segment table for each process showing the load address and length of each segment</a:t>
                      </a:r>
                      <a:endParaRPr/>
                    </a:p>
                  </a:txBody>
                  <a:tcPr marL="90000" marR="90000" marT="175850" marB="46800">
                    <a:solidFill>
                      <a:srgbClr val="CCCCCC"/>
                    </a:solidFill>
                  </a:tcPr>
                </a:tc>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a list of  holes</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a list of  holes</a:t>
                      </a:r>
                      <a:endParaRPr/>
                    </a:p>
                  </a:txBody>
                  <a:tcPr marL="90000" marR="90000" marT="175850" marB="46800">
                    <a:solidFill>
                      <a:srgbClr val="CCCCCC"/>
                    </a:solidFill>
                  </a:tcPr>
                </a:tc>
              </a:tr>
              <a:tr h="61435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Processor uses segment number, offset to calculate absolute address</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Processor uses segment number, offset to calculate absolute address</a:t>
                      </a:r>
                      <a:endParaRPr/>
                    </a:p>
                  </a:txBody>
                  <a:tcPr marL="90000" marR="90000" marT="175850" marB="46800">
                    <a:solidFill>
                      <a:srgbClr val="CCCCCC"/>
                    </a:solidFill>
                  </a:tcPr>
                </a:tc>
              </a:tr>
              <a:tr h="8112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All the segments of a process must be in main memory for process  to run, unless overlays are used</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Not all the segments of a process must be in main memory for process  to run. Segment s may be read in as needed</a:t>
                      </a:r>
                      <a:endParaRPr/>
                    </a:p>
                  </a:txBody>
                  <a:tcPr marL="90000" marR="90000" marT="175850" marB="46800">
                    <a:solidFill>
                      <a:srgbClr val="CCCCCC"/>
                    </a:solidFill>
                  </a:tcPr>
                </a:tc>
              </a:tr>
              <a:tr h="811200">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Reading a segment into main memory  may require writing one/more segments out to disk</a:t>
                      </a:r>
                      <a:endParaRPr/>
                    </a:p>
                  </a:txBody>
                  <a:tcPr marL="90000" marR="90000" marT="175850" marB="46800">
                    <a:solidFill>
                      <a:srgbClr val="CCCCCC"/>
                    </a:solidFill>
                  </a:tcPr>
                </a:tc>
              </a:tr>
            </a:tbl>
          </a:graphicData>
        </a:graphic>
      </p:graphicFrame>
      <p:sp>
        <p:nvSpPr>
          <p:cNvPr id="1452" name="Google Shape;1452;p150"/>
          <p:cNvSpPr txBox="1"/>
          <p:nvPr/>
        </p:nvSpPr>
        <p:spPr>
          <a:xfrm>
            <a:off x="381000" y="228600"/>
            <a:ext cx="85344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Ordinary Segmentation vs VM Segmentation</a:t>
            </a:r>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8"/>
        <p:cNvGrpSpPr/>
        <p:nvPr/>
      </p:nvGrpSpPr>
      <p:grpSpPr>
        <a:xfrm>
          <a:off x="0" y="0"/>
          <a:ext cx="0" cy="0"/>
          <a:chOff x="0" y="0"/>
          <a:chExt cx="0" cy="0"/>
        </a:xfrm>
      </p:grpSpPr>
      <p:sp>
        <p:nvSpPr>
          <p:cNvPr id="1459" name="Google Shape;1459;p151"/>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1460" name="Google Shape;1460;p151"/>
          <p:cNvSpPr txBox="1"/>
          <p:nvPr/>
        </p:nvSpPr>
        <p:spPr>
          <a:xfrm>
            <a:off x="457200" y="1143000"/>
            <a:ext cx="8229600" cy="507365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OS Services layer in the Mobile OS: Multimedia and Graphics Services, Connectivity Services. </a:t>
            </a:r>
            <a:endParaRPr/>
          </a:p>
          <a:p>
            <a:pPr marL="338137" marR="0" lvl="0" indent="-338137"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61" name="Google Shape;1461;p151"/>
          <p:cNvSpPr/>
          <p:nvPr/>
        </p:nvSpPr>
        <p:spPr>
          <a:xfrm>
            <a:off x="304800" y="36576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6"/>
        <p:cNvGrpSpPr/>
        <p:nvPr/>
      </p:nvGrpSpPr>
      <p:grpSpPr>
        <a:xfrm>
          <a:off x="0" y="0"/>
          <a:ext cx="0" cy="0"/>
          <a:chOff x="0" y="0"/>
          <a:chExt cx="0" cy="0"/>
        </a:xfrm>
      </p:grpSpPr>
      <p:sp>
        <p:nvSpPr>
          <p:cNvPr id="1467" name="Google Shape;1467;p152"/>
          <p:cNvSpPr txBox="1"/>
          <p:nvPr/>
        </p:nvSpPr>
        <p:spPr>
          <a:xfrm>
            <a:off x="6553200" y="1735137"/>
            <a:ext cx="1752600" cy="32178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What happens when there is no free frame?</a:t>
            </a:r>
            <a:endParaRPr/>
          </a:p>
        </p:txBody>
      </p:sp>
      <p:sp>
        <p:nvSpPr>
          <p:cNvPr id="1468" name="Google Shape;1468;p152"/>
          <p:cNvSpPr/>
          <p:nvPr/>
        </p:nvSpPr>
        <p:spPr>
          <a:xfrm>
            <a:off x="304800" y="381000"/>
            <a:ext cx="5759450" cy="586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69" name="Google Shape;1469;p152"/>
          <p:cNvSpPr/>
          <p:nvPr/>
        </p:nvSpPr>
        <p:spPr>
          <a:xfrm>
            <a:off x="304800" y="381000"/>
            <a:ext cx="5759450" cy="586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pic>
        <p:nvPicPr>
          <p:cNvPr id="1470" name="Google Shape;1470;p152"/>
          <p:cNvPicPr preferRelativeResize="0"/>
          <p:nvPr/>
        </p:nvPicPr>
        <p:blipFill rotWithShape="1">
          <a:blip r:embed="rId3">
            <a:alphaModFix/>
          </a:blip>
          <a:srcRect/>
          <a:stretch/>
        </p:blipFill>
        <p:spPr>
          <a:xfrm>
            <a:off x="533400" y="1295400"/>
            <a:ext cx="6156325" cy="46355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8"/>
        <p:cNvGrpSpPr/>
        <p:nvPr/>
      </p:nvGrpSpPr>
      <p:grpSpPr>
        <a:xfrm>
          <a:off x="0" y="0"/>
          <a:ext cx="0" cy="0"/>
          <a:chOff x="0" y="0"/>
          <a:chExt cx="0" cy="0"/>
        </a:xfrm>
      </p:grpSpPr>
      <p:sp>
        <p:nvSpPr>
          <p:cNvPr id="1479" name="Google Shape;1479;p153"/>
          <p:cNvSpPr txBox="1"/>
          <p:nvPr/>
        </p:nvSpPr>
        <p:spPr>
          <a:xfrm>
            <a:off x="646112" y="0"/>
            <a:ext cx="8361362" cy="8445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1800"/>
              <a:buFont typeface="Arial"/>
              <a:buNone/>
            </a:pPr>
            <a:r>
              <a:rPr lang="en-US" sz="1800" b="0" i="0" u="none">
                <a:solidFill>
                  <a:srgbClr val="006633"/>
                </a:solidFill>
                <a:latin typeface="Arial"/>
                <a:ea typeface="Arial"/>
                <a:cs typeface="Arial"/>
                <a:sym typeface="Arial"/>
              </a:rPr>
              <a:t>Page Table When Some Pages Are Not in Main Memory</a:t>
            </a:r>
            <a:endParaRPr/>
          </a:p>
        </p:txBody>
      </p:sp>
      <p:pic>
        <p:nvPicPr>
          <p:cNvPr id="1480" name="Google Shape;1480;p153"/>
          <p:cNvPicPr preferRelativeResize="0"/>
          <p:nvPr/>
        </p:nvPicPr>
        <p:blipFill rotWithShape="1">
          <a:blip r:embed="rId3">
            <a:alphaModFix/>
          </a:blip>
          <a:srcRect/>
          <a:stretch/>
        </p:blipFill>
        <p:spPr>
          <a:xfrm>
            <a:off x="1952625" y="1243012"/>
            <a:ext cx="4743450" cy="45815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8"/>
        <p:cNvGrpSpPr/>
        <p:nvPr/>
      </p:nvGrpSpPr>
      <p:grpSpPr>
        <a:xfrm>
          <a:off x="0" y="0"/>
          <a:ext cx="0" cy="0"/>
          <a:chOff x="0" y="0"/>
          <a:chExt cx="0" cy="0"/>
        </a:xfrm>
      </p:grpSpPr>
      <p:sp>
        <p:nvSpPr>
          <p:cNvPr id="1489" name="Google Shape;1489;p154"/>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Fault</a:t>
            </a:r>
            <a:endParaRPr/>
          </a:p>
        </p:txBody>
      </p:sp>
      <p:sp>
        <p:nvSpPr>
          <p:cNvPr id="1490" name="Google Shape;1490;p154"/>
          <p:cNvSpPr txBox="1"/>
          <p:nvPr/>
        </p:nvSpPr>
        <p:spPr>
          <a:xfrm>
            <a:off x="461962" y="1087437"/>
            <a:ext cx="7218362" cy="4776787"/>
          </a:xfrm>
          <a:prstGeom prst="rect">
            <a:avLst/>
          </a:prstGeom>
          <a:noFill/>
          <a:ln>
            <a:noFill/>
          </a:ln>
        </p:spPr>
        <p:txBody>
          <a:bodyPr spcFirstLastPara="1" wrap="square" lIns="90000" tIns="46800" rIns="90000" bIns="46800" anchor="t" anchorCtr="0">
            <a:noAutofit/>
          </a:bodyPr>
          <a:lstStyle/>
          <a:p>
            <a:pPr marL="338137" marR="0" lvl="0" indent="-338137" algn="l" rtl="0">
              <a:lnSpc>
                <a:spcPct val="9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there is a reference to a page, first reference to that page will trap to operating system:</a:t>
            </a:r>
            <a:endParaRPr/>
          </a:p>
          <a:p>
            <a:pPr marL="338137" marR="0" lvl="0" indent="-338137" algn="l" rtl="0">
              <a:lnSpc>
                <a:spcPct val="90000"/>
              </a:lnSpc>
              <a:spcBef>
                <a:spcPts val="400"/>
              </a:spcBef>
              <a:spcAft>
                <a:spcPts val="0"/>
              </a:spcAft>
              <a:buClr>
                <a:srgbClr val="3366FF"/>
              </a:buClr>
              <a:buSzPts val="1800"/>
              <a:buFont typeface="Arial"/>
              <a:buNone/>
            </a:pPr>
            <a:r>
              <a:rPr lang="en-US" sz="1800" b="0" i="0" u="none">
                <a:solidFill>
                  <a:srgbClr val="3366FF"/>
                </a:solidFill>
                <a:latin typeface="Arial"/>
                <a:ea typeface="Arial"/>
                <a:cs typeface="Arial"/>
                <a:sym typeface="Arial"/>
              </a:rPr>
              <a:t>              </a:t>
            </a:r>
            <a:r>
              <a:rPr lang="en-US" sz="1800" b="1" i="0" u="none">
                <a:solidFill>
                  <a:srgbClr val="3366FF"/>
                </a:solidFill>
                <a:latin typeface="Arial"/>
                <a:ea typeface="Arial"/>
                <a:cs typeface="Arial"/>
                <a:sym typeface="Arial"/>
              </a:rPr>
              <a:t>page fault</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Operating system looks at another table to decide:</a:t>
            </a:r>
            <a:endParaRPr/>
          </a:p>
          <a:p>
            <a:pPr marL="795337" marR="0" lvl="1" indent="-3381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Invalid reference </a:t>
            </a:r>
            <a:r>
              <a:rPr lang="en-US" sz="1800" b="0" i="0" u="none" strike="noStrike" cap="none">
                <a:solidFill>
                  <a:srgbClr val="000000"/>
                </a:solidFill>
                <a:latin typeface="Noto Sans Symbols"/>
                <a:ea typeface="Noto Sans Symbols"/>
                <a:cs typeface="Noto Sans Symbols"/>
                <a:sym typeface="Noto Sans Symbols"/>
              </a:rPr>
              <a:t>⇒</a:t>
            </a:r>
            <a:r>
              <a:rPr lang="en-US" sz="1800" b="0" i="0" u="none" strike="noStrike" cap="none">
                <a:solidFill>
                  <a:srgbClr val="000000"/>
                </a:solidFill>
                <a:latin typeface="Arial"/>
                <a:ea typeface="Arial"/>
                <a:cs typeface="Arial"/>
                <a:sym typeface="Arial"/>
              </a:rPr>
              <a:t> abort</a:t>
            </a:r>
            <a:endParaRPr/>
          </a:p>
          <a:p>
            <a:pPr marL="795337" marR="0" lvl="1" indent="-3381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Just not in memory</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Get empty frame</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Swap page into frame</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Reset tables</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Set validation bit = </a:t>
            </a:r>
            <a:r>
              <a:rPr lang="en-US" sz="1800" b="1" i="0" u="none">
                <a:solidFill>
                  <a:srgbClr val="FF0000"/>
                </a:solidFill>
                <a:latin typeface="Arial"/>
                <a:ea typeface="Arial"/>
                <a:cs typeface="Arial"/>
                <a:sym typeface="Arial"/>
              </a:rPr>
              <a:t>v</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Restart the instruction that caused the page fault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sp>
        <p:nvSpPr>
          <p:cNvPr id="273" name="Google Shape;273;p29"/>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Overlays example</a:t>
            </a:r>
            <a:endParaRPr/>
          </a:p>
        </p:txBody>
      </p:sp>
      <p:pic>
        <p:nvPicPr>
          <p:cNvPr id="274" name="Google Shape;274;p29"/>
          <p:cNvPicPr preferRelativeResize="0"/>
          <p:nvPr/>
        </p:nvPicPr>
        <p:blipFill rotWithShape="1">
          <a:blip r:embed="rId3">
            <a:alphaModFix/>
          </a:blip>
          <a:srcRect/>
          <a:stretch/>
        </p:blipFill>
        <p:spPr>
          <a:xfrm>
            <a:off x="228600" y="1752600"/>
            <a:ext cx="8410575" cy="38100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5"/>
        <p:cNvGrpSpPr/>
        <p:nvPr/>
      </p:nvGrpSpPr>
      <p:grpSpPr>
        <a:xfrm>
          <a:off x="0" y="0"/>
          <a:ext cx="0" cy="0"/>
          <a:chOff x="0" y="0"/>
          <a:chExt cx="0" cy="0"/>
        </a:xfrm>
      </p:grpSpPr>
      <p:sp>
        <p:nvSpPr>
          <p:cNvPr id="1496" name="Google Shape;1496;p155"/>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Steps in handling a page fault</a:t>
            </a:r>
            <a:endParaRPr/>
          </a:p>
        </p:txBody>
      </p:sp>
      <p:pic>
        <p:nvPicPr>
          <p:cNvPr id="1497" name="Google Shape;1497;p155"/>
          <p:cNvPicPr preferRelativeResize="0"/>
          <p:nvPr/>
        </p:nvPicPr>
        <p:blipFill rotWithShape="1">
          <a:blip r:embed="rId3">
            <a:alphaModFix/>
          </a:blip>
          <a:srcRect/>
          <a:stretch/>
        </p:blipFill>
        <p:spPr>
          <a:xfrm>
            <a:off x="1447800" y="1447800"/>
            <a:ext cx="6156325" cy="46355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5"/>
        <p:cNvGrpSpPr/>
        <p:nvPr/>
      </p:nvGrpSpPr>
      <p:grpSpPr>
        <a:xfrm>
          <a:off x="0" y="0"/>
          <a:ext cx="0" cy="0"/>
          <a:chOff x="0" y="0"/>
          <a:chExt cx="0" cy="0"/>
        </a:xfrm>
      </p:grpSpPr>
      <p:sp>
        <p:nvSpPr>
          <p:cNvPr id="1506" name="Google Shape;1506;p156"/>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What happens if there is no free frame?</a:t>
            </a:r>
            <a:endParaRPr/>
          </a:p>
        </p:txBody>
      </p:sp>
      <p:sp>
        <p:nvSpPr>
          <p:cNvPr id="1507" name="Google Shape;1507;p156"/>
          <p:cNvSpPr txBox="1"/>
          <p:nvPr/>
        </p:nvSpPr>
        <p:spPr>
          <a:xfrm>
            <a:off x="685800" y="1066800"/>
            <a:ext cx="7924800" cy="451167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 find some page in memory, but not really in use, swap it out</a:t>
            </a:r>
            <a:endParaRPr/>
          </a:p>
          <a:p>
            <a:pPr marL="739775" marR="0" lvl="1" indent="-282575"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Different algorithms, different performance</a:t>
            </a:r>
            <a:endParaRPr/>
          </a:p>
          <a:p>
            <a:pPr marL="739775" marR="0" lvl="1" indent="-282575"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Want an algorithm which will result in minimum number of page faults</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Same page may be brought into memory several times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5"/>
        <p:cNvGrpSpPr/>
        <p:nvPr/>
      </p:nvGrpSpPr>
      <p:grpSpPr>
        <a:xfrm>
          <a:off x="0" y="0"/>
          <a:ext cx="0" cy="0"/>
          <a:chOff x="0" y="0"/>
          <a:chExt cx="0" cy="0"/>
        </a:xfrm>
      </p:grpSpPr>
      <p:sp>
        <p:nvSpPr>
          <p:cNvPr id="1516" name="Google Shape;1516;p157"/>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Replacement</a:t>
            </a:r>
            <a:endParaRPr/>
          </a:p>
        </p:txBody>
      </p:sp>
      <p:sp>
        <p:nvSpPr>
          <p:cNvPr id="1517" name="Google Shape;1517;p157"/>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Prevent over-allocation of memory by modifying page-fault service routine to include page replacement</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Use </a:t>
            </a:r>
            <a:r>
              <a:rPr lang="en-US" sz="1800" b="1" i="0" u="none">
                <a:solidFill>
                  <a:srgbClr val="3366FF"/>
                </a:solidFill>
                <a:latin typeface="Arial"/>
                <a:ea typeface="Arial"/>
                <a:cs typeface="Arial"/>
                <a:sym typeface="Arial"/>
              </a:rPr>
              <a:t>modify (dirty) bit </a:t>
            </a:r>
            <a:r>
              <a:rPr lang="en-US" sz="1800" b="0" i="0" u="none">
                <a:solidFill>
                  <a:srgbClr val="000000"/>
                </a:solidFill>
                <a:latin typeface="Arial"/>
                <a:ea typeface="Arial"/>
                <a:cs typeface="Arial"/>
                <a:sym typeface="Arial"/>
              </a:rPr>
              <a:t>to reduce overhead of page transfers – only modified pages are written to disk</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completes separation between logical memory and physical memory – large virtual memory can be provided on a smaller physical memory</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5"/>
        <p:cNvGrpSpPr/>
        <p:nvPr/>
      </p:nvGrpSpPr>
      <p:grpSpPr>
        <a:xfrm>
          <a:off x="0" y="0"/>
          <a:ext cx="0" cy="0"/>
          <a:chOff x="0" y="0"/>
          <a:chExt cx="0" cy="0"/>
        </a:xfrm>
      </p:grpSpPr>
      <p:sp>
        <p:nvSpPr>
          <p:cNvPr id="1526" name="Google Shape;1526;p158"/>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Page Replacement</a:t>
            </a:r>
            <a:endParaRPr/>
          </a:p>
        </p:txBody>
      </p:sp>
      <p:sp>
        <p:nvSpPr>
          <p:cNvPr id="1527" name="Google Shape;1527;p158"/>
          <p:cNvSpPr txBox="1"/>
          <p:nvPr/>
        </p:nvSpPr>
        <p:spPr>
          <a:xfrm>
            <a:off x="1295400" y="1066800"/>
            <a:ext cx="7239000" cy="4495800"/>
          </a:xfrm>
          <a:prstGeom prst="rect">
            <a:avLst/>
          </a:prstGeom>
          <a:noFill/>
          <a:ln>
            <a:noFill/>
          </a:ln>
        </p:spPr>
        <p:txBody>
          <a:bodyPr spcFirstLastPara="1" wrap="square" lIns="90000" tIns="46800" rIns="90000" bIns="46800" anchor="t" anchorCtr="0">
            <a:noAutofit/>
          </a:bodyPr>
          <a:lstStyle/>
          <a:p>
            <a:pPr marL="376237" marR="0" lvl="0" indent="-376237" algn="l"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Find the location of the desired page on disk</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Find a free frame:</a:t>
            </a:r>
            <a:br>
              <a:rPr lang="en-US" sz="2000" b="0" i="0" u="none">
                <a:solidFill>
                  <a:srgbClr val="000000"/>
                </a:solidFill>
                <a:latin typeface="Arial"/>
                <a:ea typeface="Arial"/>
                <a:cs typeface="Arial"/>
                <a:sym typeface="Arial"/>
              </a:rPr>
            </a:br>
            <a:r>
              <a:rPr lang="en-US" sz="2000" b="0" i="0" u="none">
                <a:solidFill>
                  <a:srgbClr val="000000"/>
                </a:solidFill>
                <a:latin typeface="Arial"/>
                <a:ea typeface="Arial"/>
                <a:cs typeface="Arial"/>
                <a:sym typeface="Arial"/>
              </a:rPr>
              <a:t>   -  If there is a free frame, use it</a:t>
            </a:r>
            <a:br>
              <a:rPr lang="en-US" sz="2000" b="0" i="0" u="none">
                <a:solidFill>
                  <a:srgbClr val="000000"/>
                </a:solidFill>
                <a:latin typeface="Arial"/>
                <a:ea typeface="Arial"/>
                <a:cs typeface="Arial"/>
                <a:sym typeface="Arial"/>
              </a:rPr>
            </a:br>
            <a:r>
              <a:rPr lang="en-US" sz="2000" b="0" i="0" u="none">
                <a:solidFill>
                  <a:srgbClr val="000000"/>
                </a:solidFill>
                <a:latin typeface="Arial"/>
                <a:ea typeface="Arial"/>
                <a:cs typeface="Arial"/>
                <a:sym typeface="Arial"/>
              </a:rPr>
              <a:t>   -  If there is no free frame, use a page replacement 	algorithm to select a </a:t>
            </a:r>
            <a:r>
              <a:rPr lang="en-US" sz="2000" b="1" i="0" u="none">
                <a:solidFill>
                  <a:srgbClr val="3366FF"/>
                </a:solidFill>
                <a:latin typeface="Arial"/>
                <a:ea typeface="Arial"/>
                <a:cs typeface="Arial"/>
                <a:sym typeface="Arial"/>
              </a:rPr>
              <a:t>victim</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frame</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Bring  the desired page into the (newly) free frame; update the page and frame tables</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Restart the process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5"/>
        <p:cNvGrpSpPr/>
        <p:nvPr/>
      </p:nvGrpSpPr>
      <p:grpSpPr>
        <a:xfrm>
          <a:off x="0" y="0"/>
          <a:ext cx="0" cy="0"/>
          <a:chOff x="0" y="0"/>
          <a:chExt cx="0" cy="0"/>
        </a:xfrm>
      </p:grpSpPr>
      <p:sp>
        <p:nvSpPr>
          <p:cNvPr id="1536" name="Google Shape;1536;p159"/>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Replacement</a:t>
            </a:r>
            <a:endParaRPr/>
          </a:p>
        </p:txBody>
      </p:sp>
      <p:pic>
        <p:nvPicPr>
          <p:cNvPr id="1537" name="Google Shape;1537;p159"/>
          <p:cNvPicPr preferRelativeResize="0"/>
          <p:nvPr/>
        </p:nvPicPr>
        <p:blipFill rotWithShape="1">
          <a:blip r:embed="rId3">
            <a:alphaModFix/>
          </a:blip>
          <a:srcRect/>
          <a:stretch/>
        </p:blipFill>
        <p:spPr>
          <a:xfrm>
            <a:off x="1295400" y="1143000"/>
            <a:ext cx="6705600" cy="47815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2"/>
        <p:cNvGrpSpPr/>
        <p:nvPr/>
      </p:nvGrpSpPr>
      <p:grpSpPr>
        <a:xfrm>
          <a:off x="0" y="0"/>
          <a:ext cx="0" cy="0"/>
          <a:chOff x="0" y="0"/>
          <a:chExt cx="0" cy="0"/>
        </a:xfrm>
      </p:grpSpPr>
      <p:sp>
        <p:nvSpPr>
          <p:cNvPr id="1543" name="Google Shape;1543;p16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Page-Replacement Algorithms</a:t>
            </a:r>
            <a:endParaRPr/>
          </a:p>
        </p:txBody>
      </p:sp>
      <p:sp>
        <p:nvSpPr>
          <p:cNvPr id="1544" name="Google Shape;1544;p160"/>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Want lowest page-fault rate.</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Evaluate algorithm by running it on a particular string of memory references (reference string) and computing the number of page faults on that string.</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In all our examples, the reference string is </a:t>
            </a:r>
            <a:endParaRPr/>
          </a:p>
          <a:p>
            <a:pPr marL="342900" marR="0" lvl="1" indent="-339725" algn="l" rtl="0">
              <a:lnSpc>
                <a:spcPct val="150000"/>
              </a:lnSpc>
              <a:spcBef>
                <a:spcPts val="8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Arial"/>
                <a:ea typeface="Arial"/>
                <a:cs typeface="Arial"/>
                <a:sym typeface="Arial"/>
              </a:rPr>
              <a:t>A B C A B D A D B C B</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0"/>
        <p:cNvGrpSpPr/>
        <p:nvPr/>
      </p:nvGrpSpPr>
      <p:grpSpPr>
        <a:xfrm>
          <a:off x="0" y="0"/>
          <a:ext cx="0" cy="0"/>
          <a:chOff x="0" y="0"/>
          <a:chExt cx="0" cy="0"/>
        </a:xfrm>
      </p:grpSpPr>
      <p:sp>
        <p:nvSpPr>
          <p:cNvPr id="1551" name="Google Shape;1551;p161"/>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552" name="Google Shape;1552;p161"/>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First-in, first-out (FIFO)</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Treats page frames allocated to a process as a circular buffer</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Pages are removed in round-robin style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Simplest replacement policy to implement</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Page that has been in memory the longest is replaced</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These pages may be needed again very soon</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How would you implement FIFO strategy?</a:t>
            </a:r>
            <a:endParaRPr/>
          </a:p>
          <a:p>
            <a:pPr marL="665162" marR="0" lvl="1" indent="-325437"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Keep a queue and do round robin</a:t>
            </a:r>
            <a:endParaRPr/>
          </a:p>
          <a:p>
            <a:pPr marL="665162"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7"/>
        <p:cNvGrpSpPr/>
        <p:nvPr/>
      </p:nvGrpSpPr>
      <p:grpSpPr>
        <a:xfrm>
          <a:off x="0" y="0"/>
          <a:ext cx="0" cy="0"/>
          <a:chOff x="0" y="0"/>
          <a:chExt cx="0" cy="0"/>
        </a:xfrm>
      </p:grpSpPr>
      <p:sp>
        <p:nvSpPr>
          <p:cNvPr id="1558" name="Google Shape;1558;p162"/>
          <p:cNvSpPr txBox="1"/>
          <p:nvPr/>
        </p:nvSpPr>
        <p:spPr>
          <a:xfrm>
            <a:off x="304800" y="7620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3 page frames, 4 virtual pages, and following reference stream: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FIFO Page replacement:</a:t>
            </a:r>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FIFO: 7 faults.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When referencing D, replacing A is bad choice, since need A again right away</a:t>
            </a:r>
            <a:endParaRPr/>
          </a:p>
        </p:txBody>
      </p:sp>
      <p:sp>
        <p:nvSpPr>
          <p:cNvPr id="1559" name="Google Shape;1559;p16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FIFO</a:t>
            </a:r>
            <a:endParaRPr/>
          </a:p>
        </p:txBody>
      </p:sp>
      <p:grpSp>
        <p:nvGrpSpPr>
          <p:cNvPr id="1560" name="Google Shape;1560;p162"/>
          <p:cNvGrpSpPr/>
          <p:nvPr/>
        </p:nvGrpSpPr>
        <p:grpSpPr>
          <a:xfrm>
            <a:off x="7858125" y="3168650"/>
            <a:ext cx="596900" cy="1473200"/>
            <a:chOff x="4950" y="1996"/>
            <a:chExt cx="376" cy="928"/>
          </a:xfrm>
        </p:grpSpPr>
        <p:sp>
          <p:nvSpPr>
            <p:cNvPr id="1561" name="Google Shape;1561;p162"/>
            <p:cNvSpPr/>
            <p:nvPr/>
          </p:nvSpPr>
          <p:spPr>
            <a:xfrm>
              <a:off x="4950" y="2615"/>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2" name="Google Shape;1562;p162"/>
            <p:cNvSpPr/>
            <p:nvPr/>
          </p:nvSpPr>
          <p:spPr>
            <a:xfrm>
              <a:off x="4950" y="230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3" name="Google Shape;1563;p162"/>
            <p:cNvSpPr/>
            <p:nvPr/>
          </p:nvSpPr>
          <p:spPr>
            <a:xfrm>
              <a:off x="4950" y="1996"/>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64" name="Google Shape;1564;p162"/>
          <p:cNvGrpSpPr/>
          <p:nvPr/>
        </p:nvGrpSpPr>
        <p:grpSpPr>
          <a:xfrm>
            <a:off x="7259637" y="3168650"/>
            <a:ext cx="595312" cy="1473200"/>
            <a:chOff x="4573" y="1996"/>
            <a:chExt cx="375" cy="928"/>
          </a:xfrm>
        </p:grpSpPr>
        <p:sp>
          <p:nvSpPr>
            <p:cNvPr id="1565" name="Google Shape;1565;p162"/>
            <p:cNvSpPr/>
            <p:nvPr/>
          </p:nvSpPr>
          <p:spPr>
            <a:xfrm>
              <a:off x="4573" y="2615"/>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6" name="Google Shape;1566;p162"/>
            <p:cNvSpPr/>
            <p:nvPr/>
          </p:nvSpPr>
          <p:spPr>
            <a:xfrm>
              <a:off x="4573" y="230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7" name="Google Shape;1567;p162"/>
            <p:cNvSpPr txBox="1"/>
            <p:nvPr/>
          </p:nvSpPr>
          <p:spPr>
            <a:xfrm>
              <a:off x="4573" y="1996"/>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568" name="Google Shape;1568;p162"/>
          <p:cNvGrpSpPr/>
          <p:nvPr/>
        </p:nvGrpSpPr>
        <p:grpSpPr>
          <a:xfrm>
            <a:off x="6659562" y="3168650"/>
            <a:ext cx="596900" cy="1473200"/>
            <a:chOff x="4195" y="1996"/>
            <a:chExt cx="376" cy="928"/>
          </a:xfrm>
        </p:grpSpPr>
        <p:sp>
          <p:nvSpPr>
            <p:cNvPr id="1569" name="Google Shape;1569;p162"/>
            <p:cNvSpPr txBox="1"/>
            <p:nvPr/>
          </p:nvSpPr>
          <p:spPr>
            <a:xfrm>
              <a:off x="4195" y="2615"/>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570" name="Google Shape;1570;p162"/>
            <p:cNvSpPr/>
            <p:nvPr/>
          </p:nvSpPr>
          <p:spPr>
            <a:xfrm>
              <a:off x="4195" y="230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1" name="Google Shape;1571;p162"/>
            <p:cNvSpPr/>
            <p:nvPr/>
          </p:nvSpPr>
          <p:spPr>
            <a:xfrm>
              <a:off x="4195" y="1996"/>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72" name="Google Shape;1572;p162"/>
          <p:cNvGrpSpPr/>
          <p:nvPr/>
        </p:nvGrpSpPr>
        <p:grpSpPr>
          <a:xfrm>
            <a:off x="6061075" y="3168650"/>
            <a:ext cx="595312" cy="1473200"/>
            <a:chOff x="3818" y="1996"/>
            <a:chExt cx="375" cy="928"/>
          </a:xfrm>
        </p:grpSpPr>
        <p:sp>
          <p:nvSpPr>
            <p:cNvPr id="1573" name="Google Shape;1573;p162"/>
            <p:cNvSpPr/>
            <p:nvPr/>
          </p:nvSpPr>
          <p:spPr>
            <a:xfrm>
              <a:off x="3818" y="2615"/>
              <a:ext cx="375"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4" name="Google Shape;1574;p162"/>
            <p:cNvSpPr/>
            <p:nvPr/>
          </p:nvSpPr>
          <p:spPr>
            <a:xfrm>
              <a:off x="3818" y="230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5" name="Google Shape;1575;p162"/>
            <p:cNvSpPr/>
            <p:nvPr/>
          </p:nvSpPr>
          <p:spPr>
            <a:xfrm>
              <a:off x="3818" y="1996"/>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76" name="Google Shape;1576;p162"/>
          <p:cNvGrpSpPr/>
          <p:nvPr/>
        </p:nvGrpSpPr>
        <p:grpSpPr>
          <a:xfrm>
            <a:off x="5461000" y="3168650"/>
            <a:ext cx="596900" cy="1473200"/>
            <a:chOff x="3440" y="1996"/>
            <a:chExt cx="376" cy="928"/>
          </a:xfrm>
        </p:grpSpPr>
        <p:sp>
          <p:nvSpPr>
            <p:cNvPr id="1577" name="Google Shape;1577;p162"/>
            <p:cNvSpPr/>
            <p:nvPr/>
          </p:nvSpPr>
          <p:spPr>
            <a:xfrm>
              <a:off x="3440"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8" name="Google Shape;1578;p162"/>
            <p:cNvSpPr txBox="1"/>
            <p:nvPr/>
          </p:nvSpPr>
          <p:spPr>
            <a:xfrm>
              <a:off x="3440" y="2306"/>
              <a:ext cx="376"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579" name="Google Shape;1579;p162"/>
            <p:cNvSpPr/>
            <p:nvPr/>
          </p:nvSpPr>
          <p:spPr>
            <a:xfrm>
              <a:off x="3440" y="1996"/>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80" name="Google Shape;1580;p162"/>
          <p:cNvGrpSpPr/>
          <p:nvPr/>
        </p:nvGrpSpPr>
        <p:grpSpPr>
          <a:xfrm>
            <a:off x="4862512" y="3168650"/>
            <a:ext cx="595312" cy="1473200"/>
            <a:chOff x="3063" y="1996"/>
            <a:chExt cx="375" cy="928"/>
          </a:xfrm>
        </p:grpSpPr>
        <p:sp>
          <p:nvSpPr>
            <p:cNvPr id="1581" name="Google Shape;1581;p162"/>
            <p:cNvSpPr/>
            <p:nvPr/>
          </p:nvSpPr>
          <p:spPr>
            <a:xfrm>
              <a:off x="3063" y="2615"/>
              <a:ext cx="375"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2" name="Google Shape;1582;p162"/>
            <p:cNvSpPr/>
            <p:nvPr/>
          </p:nvSpPr>
          <p:spPr>
            <a:xfrm>
              <a:off x="3063" y="2306"/>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3" name="Google Shape;1583;p162"/>
            <p:cNvSpPr txBox="1"/>
            <p:nvPr/>
          </p:nvSpPr>
          <p:spPr>
            <a:xfrm>
              <a:off x="3063" y="1996"/>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grpSp>
      <p:grpSp>
        <p:nvGrpSpPr>
          <p:cNvPr id="1584" name="Google Shape;1584;p162"/>
          <p:cNvGrpSpPr/>
          <p:nvPr/>
        </p:nvGrpSpPr>
        <p:grpSpPr>
          <a:xfrm>
            <a:off x="4262437" y="3168650"/>
            <a:ext cx="596900" cy="1473200"/>
            <a:chOff x="2685" y="1996"/>
            <a:chExt cx="376" cy="928"/>
          </a:xfrm>
        </p:grpSpPr>
        <p:sp>
          <p:nvSpPr>
            <p:cNvPr id="1585" name="Google Shape;1585;p162"/>
            <p:cNvSpPr/>
            <p:nvPr/>
          </p:nvSpPr>
          <p:spPr>
            <a:xfrm>
              <a:off x="2685"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6" name="Google Shape;1586;p162"/>
            <p:cNvSpPr/>
            <p:nvPr/>
          </p:nvSpPr>
          <p:spPr>
            <a:xfrm>
              <a:off x="2685" y="2306"/>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7" name="Google Shape;1587;p162"/>
            <p:cNvSpPr/>
            <p:nvPr/>
          </p:nvSpPr>
          <p:spPr>
            <a:xfrm>
              <a:off x="2685"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88" name="Google Shape;1588;p162"/>
          <p:cNvGrpSpPr/>
          <p:nvPr/>
        </p:nvGrpSpPr>
        <p:grpSpPr>
          <a:xfrm>
            <a:off x="3662362" y="3168650"/>
            <a:ext cx="596900" cy="1473200"/>
            <a:chOff x="2307" y="1996"/>
            <a:chExt cx="376" cy="928"/>
          </a:xfrm>
        </p:grpSpPr>
        <p:sp>
          <p:nvSpPr>
            <p:cNvPr id="1589" name="Google Shape;1589;p162"/>
            <p:cNvSpPr/>
            <p:nvPr/>
          </p:nvSpPr>
          <p:spPr>
            <a:xfrm>
              <a:off x="2307"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0" name="Google Shape;1590;p162"/>
            <p:cNvSpPr/>
            <p:nvPr/>
          </p:nvSpPr>
          <p:spPr>
            <a:xfrm>
              <a:off x="2307" y="2306"/>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1" name="Google Shape;1591;p162"/>
            <p:cNvSpPr/>
            <p:nvPr/>
          </p:nvSpPr>
          <p:spPr>
            <a:xfrm>
              <a:off x="2307"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92" name="Google Shape;1592;p162"/>
          <p:cNvGrpSpPr/>
          <p:nvPr/>
        </p:nvGrpSpPr>
        <p:grpSpPr>
          <a:xfrm>
            <a:off x="3063875" y="3168650"/>
            <a:ext cx="595312" cy="1473200"/>
            <a:chOff x="1930" y="1996"/>
            <a:chExt cx="375" cy="928"/>
          </a:xfrm>
        </p:grpSpPr>
        <p:sp>
          <p:nvSpPr>
            <p:cNvPr id="1593" name="Google Shape;1593;p162"/>
            <p:cNvSpPr txBox="1"/>
            <p:nvPr/>
          </p:nvSpPr>
          <p:spPr>
            <a:xfrm>
              <a:off x="1930" y="2615"/>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594" name="Google Shape;1594;p162"/>
            <p:cNvSpPr/>
            <p:nvPr/>
          </p:nvSpPr>
          <p:spPr>
            <a:xfrm>
              <a:off x="1930" y="2306"/>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5" name="Google Shape;1595;p162"/>
            <p:cNvSpPr/>
            <p:nvPr/>
          </p:nvSpPr>
          <p:spPr>
            <a:xfrm>
              <a:off x="1930" y="199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96" name="Google Shape;1596;p162"/>
          <p:cNvGrpSpPr/>
          <p:nvPr/>
        </p:nvGrpSpPr>
        <p:grpSpPr>
          <a:xfrm>
            <a:off x="2463800" y="3168650"/>
            <a:ext cx="596900" cy="1473200"/>
            <a:chOff x="1552" y="1996"/>
            <a:chExt cx="376" cy="928"/>
          </a:xfrm>
        </p:grpSpPr>
        <p:sp>
          <p:nvSpPr>
            <p:cNvPr id="1597" name="Google Shape;1597;p162"/>
            <p:cNvSpPr/>
            <p:nvPr/>
          </p:nvSpPr>
          <p:spPr>
            <a:xfrm>
              <a:off x="1552" y="2615"/>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8" name="Google Shape;1598;p162"/>
            <p:cNvSpPr txBox="1"/>
            <p:nvPr/>
          </p:nvSpPr>
          <p:spPr>
            <a:xfrm>
              <a:off x="1552" y="2306"/>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599" name="Google Shape;1599;p162"/>
            <p:cNvSpPr/>
            <p:nvPr/>
          </p:nvSpPr>
          <p:spPr>
            <a:xfrm>
              <a:off x="1552"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00" name="Google Shape;1600;p162"/>
          <p:cNvGrpSpPr/>
          <p:nvPr/>
        </p:nvGrpSpPr>
        <p:grpSpPr>
          <a:xfrm>
            <a:off x="1865312" y="3168650"/>
            <a:ext cx="595312" cy="1473200"/>
            <a:chOff x="1175" y="1996"/>
            <a:chExt cx="375" cy="928"/>
          </a:xfrm>
        </p:grpSpPr>
        <p:sp>
          <p:nvSpPr>
            <p:cNvPr id="1601" name="Google Shape;1601;p162"/>
            <p:cNvSpPr/>
            <p:nvPr/>
          </p:nvSpPr>
          <p:spPr>
            <a:xfrm>
              <a:off x="1175" y="2615"/>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02" name="Google Shape;1602;p162"/>
            <p:cNvSpPr/>
            <p:nvPr/>
          </p:nvSpPr>
          <p:spPr>
            <a:xfrm>
              <a:off x="1175" y="2306"/>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03" name="Google Shape;1603;p162"/>
            <p:cNvSpPr txBox="1"/>
            <p:nvPr/>
          </p:nvSpPr>
          <p:spPr>
            <a:xfrm>
              <a:off x="1175" y="1996"/>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604" name="Google Shape;1604;p162"/>
          <p:cNvSpPr txBox="1"/>
          <p:nvPr/>
        </p:nvSpPr>
        <p:spPr>
          <a:xfrm>
            <a:off x="7858125"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05" name="Google Shape;1605;p162"/>
          <p:cNvSpPr txBox="1"/>
          <p:nvPr/>
        </p:nvSpPr>
        <p:spPr>
          <a:xfrm>
            <a:off x="7259637"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06" name="Google Shape;1606;p162"/>
          <p:cNvSpPr txBox="1"/>
          <p:nvPr/>
        </p:nvSpPr>
        <p:spPr>
          <a:xfrm>
            <a:off x="6659562"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07" name="Google Shape;1607;p162"/>
          <p:cNvSpPr txBox="1"/>
          <p:nvPr/>
        </p:nvSpPr>
        <p:spPr>
          <a:xfrm>
            <a:off x="6061075"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08" name="Google Shape;1608;p162"/>
          <p:cNvSpPr txBox="1"/>
          <p:nvPr/>
        </p:nvSpPr>
        <p:spPr>
          <a:xfrm>
            <a:off x="5461000"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609" name="Google Shape;1609;p162"/>
          <p:cNvSpPr txBox="1"/>
          <p:nvPr/>
        </p:nvSpPr>
        <p:spPr>
          <a:xfrm>
            <a:off x="4862512"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10" name="Google Shape;1610;p162"/>
          <p:cNvSpPr txBox="1"/>
          <p:nvPr/>
        </p:nvSpPr>
        <p:spPr>
          <a:xfrm>
            <a:off x="4262437"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11" name="Google Shape;1611;p162"/>
          <p:cNvSpPr txBox="1"/>
          <p:nvPr/>
        </p:nvSpPr>
        <p:spPr>
          <a:xfrm>
            <a:off x="3662362"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612" name="Google Shape;1612;p162"/>
          <p:cNvSpPr txBox="1"/>
          <p:nvPr/>
        </p:nvSpPr>
        <p:spPr>
          <a:xfrm>
            <a:off x="3063875"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13" name="Google Shape;1613;p162"/>
          <p:cNvSpPr txBox="1"/>
          <p:nvPr/>
        </p:nvSpPr>
        <p:spPr>
          <a:xfrm>
            <a:off x="2463800"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14" name="Google Shape;1614;p162"/>
          <p:cNvSpPr txBox="1"/>
          <p:nvPr/>
        </p:nvSpPr>
        <p:spPr>
          <a:xfrm>
            <a:off x="1865312"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615" name="Google Shape;1615;p162"/>
          <p:cNvGrpSpPr/>
          <p:nvPr/>
        </p:nvGrpSpPr>
        <p:grpSpPr>
          <a:xfrm>
            <a:off x="854075" y="2438400"/>
            <a:ext cx="7600950" cy="2203450"/>
            <a:chOff x="538" y="1536"/>
            <a:chExt cx="4788" cy="1388"/>
          </a:xfrm>
        </p:grpSpPr>
        <p:sp>
          <p:nvSpPr>
            <p:cNvPr id="1616" name="Google Shape;1616;p162"/>
            <p:cNvSpPr txBox="1"/>
            <p:nvPr/>
          </p:nvSpPr>
          <p:spPr>
            <a:xfrm>
              <a:off x="538" y="2614"/>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617" name="Google Shape;1617;p162"/>
            <p:cNvSpPr txBox="1"/>
            <p:nvPr/>
          </p:nvSpPr>
          <p:spPr>
            <a:xfrm>
              <a:off x="538" y="2305"/>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618" name="Google Shape;1618;p162"/>
            <p:cNvSpPr txBox="1"/>
            <p:nvPr/>
          </p:nvSpPr>
          <p:spPr>
            <a:xfrm>
              <a:off x="538" y="1995"/>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619" name="Google Shape;1619;p162"/>
            <p:cNvSpPr txBox="1"/>
            <p:nvPr/>
          </p:nvSpPr>
          <p:spPr>
            <a:xfrm>
              <a:off x="538" y="1536"/>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620" name="Google Shape;1620;p162"/>
            <p:cNvCxnSpPr/>
            <p:nvPr/>
          </p:nvCxnSpPr>
          <p:spPr>
            <a:xfrm>
              <a:off x="538" y="1536"/>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621" name="Google Shape;1621;p162"/>
            <p:cNvCxnSpPr/>
            <p:nvPr/>
          </p:nvCxnSpPr>
          <p:spPr>
            <a:xfrm>
              <a:off x="538" y="1995"/>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622" name="Google Shape;1622;p162"/>
            <p:cNvCxnSpPr/>
            <p:nvPr/>
          </p:nvCxnSpPr>
          <p:spPr>
            <a:xfrm>
              <a:off x="538" y="2305"/>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623" name="Google Shape;1623;p162"/>
            <p:cNvCxnSpPr/>
            <p:nvPr/>
          </p:nvCxnSpPr>
          <p:spPr>
            <a:xfrm>
              <a:off x="538" y="2614"/>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624" name="Google Shape;1624;p162"/>
            <p:cNvCxnSpPr/>
            <p:nvPr/>
          </p:nvCxnSpPr>
          <p:spPr>
            <a:xfrm>
              <a:off x="538" y="2924"/>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625" name="Google Shape;1625;p162"/>
            <p:cNvCxnSpPr/>
            <p:nvPr/>
          </p:nvCxnSpPr>
          <p:spPr>
            <a:xfrm>
              <a:off x="538" y="1536"/>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626" name="Google Shape;1626;p162"/>
            <p:cNvCxnSpPr/>
            <p:nvPr/>
          </p:nvCxnSpPr>
          <p:spPr>
            <a:xfrm>
              <a:off x="1174" y="1536"/>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627" name="Google Shape;1627;p162"/>
            <p:cNvCxnSpPr/>
            <p:nvPr/>
          </p:nvCxnSpPr>
          <p:spPr>
            <a:xfrm>
              <a:off x="1535"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28" name="Google Shape;1628;p162"/>
            <p:cNvCxnSpPr/>
            <p:nvPr/>
          </p:nvCxnSpPr>
          <p:spPr>
            <a:xfrm>
              <a:off x="1929"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29" name="Google Shape;1629;p162"/>
            <p:cNvCxnSpPr/>
            <p:nvPr/>
          </p:nvCxnSpPr>
          <p:spPr>
            <a:xfrm>
              <a:off x="2306"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0" name="Google Shape;1630;p162"/>
            <p:cNvCxnSpPr/>
            <p:nvPr/>
          </p:nvCxnSpPr>
          <p:spPr>
            <a:xfrm>
              <a:off x="2684"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1" name="Google Shape;1631;p162"/>
            <p:cNvCxnSpPr/>
            <p:nvPr/>
          </p:nvCxnSpPr>
          <p:spPr>
            <a:xfrm>
              <a:off x="3062"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2" name="Google Shape;1632;p162"/>
            <p:cNvCxnSpPr/>
            <p:nvPr/>
          </p:nvCxnSpPr>
          <p:spPr>
            <a:xfrm>
              <a:off x="3439"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3" name="Google Shape;1633;p162"/>
            <p:cNvCxnSpPr/>
            <p:nvPr/>
          </p:nvCxnSpPr>
          <p:spPr>
            <a:xfrm>
              <a:off x="3817"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4" name="Google Shape;1634;p162"/>
            <p:cNvCxnSpPr/>
            <p:nvPr/>
          </p:nvCxnSpPr>
          <p:spPr>
            <a:xfrm>
              <a:off x="4193"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5" name="Google Shape;1635;p162"/>
            <p:cNvCxnSpPr/>
            <p:nvPr/>
          </p:nvCxnSpPr>
          <p:spPr>
            <a:xfrm>
              <a:off x="4571"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6" name="Google Shape;1636;p162"/>
            <p:cNvCxnSpPr/>
            <p:nvPr/>
          </p:nvCxnSpPr>
          <p:spPr>
            <a:xfrm>
              <a:off x="4948"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7" name="Google Shape;1637;p162"/>
            <p:cNvCxnSpPr/>
            <p:nvPr/>
          </p:nvCxnSpPr>
          <p:spPr>
            <a:xfrm>
              <a:off x="5326" y="1536"/>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58">
                                            <p:txEl>
                                              <p:pRg st="0" end="0"/>
                                            </p:txEl>
                                          </p:spTgt>
                                        </p:tgtEl>
                                        <p:attrNameLst>
                                          <p:attrName>style.visibility</p:attrName>
                                        </p:attrNameLst>
                                      </p:cBhvr>
                                      <p:to>
                                        <p:strVal val="visible"/>
                                      </p:to>
                                    </p:set>
                                    <p:anim calcmode="lin" valueType="num">
                                      <p:cBhvr additive="base">
                                        <p:cTn id="7" dur="500"/>
                                        <p:tgtEl>
                                          <p:spTgt spid="155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58">
                                            <p:txEl>
                                              <p:pRg st="1" end="1"/>
                                            </p:txEl>
                                          </p:spTgt>
                                        </p:tgtEl>
                                        <p:attrNameLst>
                                          <p:attrName>style.visibility</p:attrName>
                                        </p:attrNameLst>
                                      </p:cBhvr>
                                      <p:to>
                                        <p:strVal val="visible"/>
                                      </p:to>
                                    </p:set>
                                    <p:anim calcmode="lin" valueType="num">
                                      <p:cBhvr additive="base">
                                        <p:cTn id="12" dur="500"/>
                                        <p:tgtEl>
                                          <p:spTgt spid="155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58">
                                            <p:txEl>
                                              <p:pRg st="2" end="2"/>
                                            </p:txEl>
                                          </p:spTgt>
                                        </p:tgtEl>
                                        <p:attrNameLst>
                                          <p:attrName>style.visibility</p:attrName>
                                        </p:attrNameLst>
                                      </p:cBhvr>
                                      <p:to>
                                        <p:strVal val="visible"/>
                                      </p:to>
                                    </p:set>
                                    <p:anim calcmode="lin" valueType="num">
                                      <p:cBhvr additive="base">
                                        <p:cTn id="17" dur="500"/>
                                        <p:tgtEl>
                                          <p:spTgt spid="155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558">
                                            <p:txEl>
                                              <p:pRg st="3" end="3"/>
                                            </p:txEl>
                                          </p:spTgt>
                                        </p:tgtEl>
                                        <p:attrNameLst>
                                          <p:attrName>style.visibility</p:attrName>
                                        </p:attrNameLst>
                                      </p:cBhvr>
                                      <p:to>
                                        <p:strVal val="visible"/>
                                      </p:to>
                                    </p:set>
                                    <p:anim calcmode="lin" valueType="num">
                                      <p:cBhvr additive="base">
                                        <p:cTn id="22" dur="500"/>
                                        <p:tgtEl>
                                          <p:spTgt spid="155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558">
                                            <p:txEl>
                                              <p:pRg st="4" end="4"/>
                                            </p:txEl>
                                          </p:spTgt>
                                        </p:tgtEl>
                                        <p:attrNameLst>
                                          <p:attrName>style.visibility</p:attrName>
                                        </p:attrNameLst>
                                      </p:cBhvr>
                                      <p:to>
                                        <p:strVal val="visible"/>
                                      </p:to>
                                    </p:set>
                                    <p:anim calcmode="lin" valueType="num">
                                      <p:cBhvr additive="base">
                                        <p:cTn id="27" dur="500"/>
                                        <p:tgtEl>
                                          <p:spTgt spid="155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558">
                                            <p:txEl>
                                              <p:pRg st="5" end="5"/>
                                            </p:txEl>
                                          </p:spTgt>
                                        </p:tgtEl>
                                        <p:attrNameLst>
                                          <p:attrName>style.visibility</p:attrName>
                                        </p:attrNameLst>
                                      </p:cBhvr>
                                      <p:to>
                                        <p:strVal val="visible"/>
                                      </p:to>
                                    </p:set>
                                    <p:anim calcmode="lin" valueType="num">
                                      <p:cBhvr additive="base">
                                        <p:cTn id="32" dur="500"/>
                                        <p:tgtEl>
                                          <p:spTgt spid="155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558">
                                            <p:txEl>
                                              <p:pRg st="6" end="6"/>
                                            </p:txEl>
                                          </p:spTgt>
                                        </p:tgtEl>
                                        <p:attrNameLst>
                                          <p:attrName>style.visibility</p:attrName>
                                        </p:attrNameLst>
                                      </p:cBhvr>
                                      <p:to>
                                        <p:strVal val="visible"/>
                                      </p:to>
                                    </p:set>
                                    <p:anim calcmode="lin" valueType="num">
                                      <p:cBhvr additive="base">
                                        <p:cTn id="37" dur="500"/>
                                        <p:tgtEl>
                                          <p:spTgt spid="155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558">
                                            <p:txEl>
                                              <p:pRg st="7" end="7"/>
                                            </p:txEl>
                                          </p:spTgt>
                                        </p:tgtEl>
                                        <p:attrNameLst>
                                          <p:attrName>style.visibility</p:attrName>
                                        </p:attrNameLst>
                                      </p:cBhvr>
                                      <p:to>
                                        <p:strVal val="visible"/>
                                      </p:to>
                                    </p:set>
                                    <p:anim calcmode="lin" valueType="num">
                                      <p:cBhvr additive="base">
                                        <p:cTn id="42" dur="500"/>
                                        <p:tgtEl>
                                          <p:spTgt spid="1558">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558">
                                            <p:txEl>
                                              <p:pRg st="8" end="8"/>
                                            </p:txEl>
                                          </p:spTgt>
                                        </p:tgtEl>
                                        <p:attrNameLst>
                                          <p:attrName>style.visibility</p:attrName>
                                        </p:attrNameLst>
                                      </p:cBhvr>
                                      <p:to>
                                        <p:strVal val="visible"/>
                                      </p:to>
                                    </p:set>
                                    <p:anim calcmode="lin" valueType="num">
                                      <p:cBhvr additive="base">
                                        <p:cTn id="47" dur="500"/>
                                        <p:tgtEl>
                                          <p:spTgt spid="1558">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558">
                                            <p:txEl>
                                              <p:pRg st="9" end="9"/>
                                            </p:txEl>
                                          </p:spTgt>
                                        </p:tgtEl>
                                        <p:attrNameLst>
                                          <p:attrName>style.visibility</p:attrName>
                                        </p:attrNameLst>
                                      </p:cBhvr>
                                      <p:to>
                                        <p:strVal val="visible"/>
                                      </p:to>
                                    </p:set>
                                    <p:anim calcmode="lin" valueType="num">
                                      <p:cBhvr additive="base">
                                        <p:cTn id="52" dur="500"/>
                                        <p:tgtEl>
                                          <p:spTgt spid="1558">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58">
                                            <p:txEl>
                                              <p:pRg st="10" end="10"/>
                                            </p:txEl>
                                          </p:spTgt>
                                        </p:tgtEl>
                                        <p:attrNameLst>
                                          <p:attrName>style.visibility</p:attrName>
                                        </p:attrNameLst>
                                      </p:cBhvr>
                                      <p:to>
                                        <p:strVal val="visible"/>
                                      </p:to>
                                    </p:set>
                                    <p:anim calcmode="lin" valueType="num">
                                      <p:cBhvr additive="base">
                                        <p:cTn id="57" dur="500"/>
                                        <p:tgtEl>
                                          <p:spTgt spid="1558">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558">
                                            <p:txEl>
                                              <p:pRg st="11" end="11"/>
                                            </p:txEl>
                                          </p:spTgt>
                                        </p:tgtEl>
                                        <p:attrNameLst>
                                          <p:attrName>style.visibility</p:attrName>
                                        </p:attrNameLst>
                                      </p:cBhvr>
                                      <p:to>
                                        <p:strVal val="visible"/>
                                      </p:to>
                                    </p:set>
                                    <p:anim calcmode="lin" valueType="num">
                                      <p:cBhvr additive="base">
                                        <p:cTn id="62" dur="500"/>
                                        <p:tgtEl>
                                          <p:spTgt spid="1558">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558">
                                            <p:txEl>
                                              <p:pRg st="12" end="12"/>
                                            </p:txEl>
                                          </p:spTgt>
                                        </p:tgtEl>
                                        <p:attrNameLst>
                                          <p:attrName>style.visibility</p:attrName>
                                        </p:attrNameLst>
                                      </p:cBhvr>
                                      <p:to>
                                        <p:strVal val="visible"/>
                                      </p:to>
                                    </p:set>
                                    <p:anim calcmode="lin" valueType="num">
                                      <p:cBhvr additive="base">
                                        <p:cTn id="67" dur="500"/>
                                        <p:tgtEl>
                                          <p:spTgt spid="1558">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1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61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61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61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61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60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60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60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60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60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3"/>
        <p:cNvGrpSpPr/>
        <p:nvPr/>
      </p:nvGrpSpPr>
      <p:grpSpPr>
        <a:xfrm>
          <a:off x="0" y="0"/>
          <a:ext cx="0" cy="0"/>
          <a:chOff x="0" y="0"/>
          <a:chExt cx="0" cy="0"/>
        </a:xfrm>
      </p:grpSpPr>
      <p:sp>
        <p:nvSpPr>
          <p:cNvPr id="1644" name="Google Shape;1644;p163"/>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645" name="Google Shape;1645;p163"/>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Optimal policy</a:t>
            </a:r>
            <a:endParaRPr/>
          </a:p>
          <a:p>
            <a:pPr marL="665162" marR="0" lvl="1" indent="-32543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Selects for replacement that page for which the time to the next reference is the longest</a:t>
            </a:r>
            <a:endParaRPr/>
          </a:p>
          <a:p>
            <a:pPr marL="665162" marR="0" lvl="1" indent="-32543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Impossible to have perfect knowledge of future events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0"/>
        <p:cNvGrpSpPr/>
        <p:nvPr/>
      </p:nvGrpSpPr>
      <p:grpSpPr>
        <a:xfrm>
          <a:off x="0" y="0"/>
          <a:ext cx="0" cy="0"/>
          <a:chOff x="0" y="0"/>
          <a:chExt cx="0" cy="0"/>
        </a:xfrm>
      </p:grpSpPr>
      <p:sp>
        <p:nvSpPr>
          <p:cNvPr id="1651" name="Google Shape;1651;p164"/>
          <p:cNvSpPr txBox="1"/>
          <p:nvPr/>
        </p:nvSpPr>
        <p:spPr>
          <a:xfrm>
            <a:off x="228600" y="7620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the same reference stream: </a:t>
            </a:r>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just"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Optimal Page replacement:</a:t>
            </a:r>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MIN: 5 faults </a:t>
            </a:r>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Where will D be brought in? Look for page not referenced farthest in future.</a:t>
            </a:r>
            <a:endParaRPr/>
          </a:p>
        </p:txBody>
      </p:sp>
      <p:sp>
        <p:nvSpPr>
          <p:cNvPr id="1652" name="Google Shape;1652;p164"/>
          <p:cNvSpPr txBox="1"/>
          <p:nvPr/>
        </p:nvSpPr>
        <p:spPr>
          <a:xfrm>
            <a:off x="457200" y="2778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Example: Optimal(MIN)</a:t>
            </a:r>
            <a:endParaRPr/>
          </a:p>
        </p:txBody>
      </p:sp>
      <p:grpSp>
        <p:nvGrpSpPr>
          <p:cNvPr id="1653" name="Google Shape;1653;p164"/>
          <p:cNvGrpSpPr/>
          <p:nvPr/>
        </p:nvGrpSpPr>
        <p:grpSpPr>
          <a:xfrm>
            <a:off x="7842250" y="2863850"/>
            <a:ext cx="596900" cy="1473200"/>
            <a:chOff x="4940" y="1804"/>
            <a:chExt cx="376" cy="928"/>
          </a:xfrm>
        </p:grpSpPr>
        <p:sp>
          <p:nvSpPr>
            <p:cNvPr id="1654" name="Google Shape;1654;p164"/>
            <p:cNvSpPr/>
            <p:nvPr/>
          </p:nvSpPr>
          <p:spPr>
            <a:xfrm>
              <a:off x="4940"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5" name="Google Shape;1655;p164"/>
            <p:cNvSpPr/>
            <p:nvPr/>
          </p:nvSpPr>
          <p:spPr>
            <a:xfrm>
              <a:off x="4940"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6" name="Google Shape;1656;p164"/>
            <p:cNvSpPr/>
            <p:nvPr/>
          </p:nvSpPr>
          <p:spPr>
            <a:xfrm>
              <a:off x="4940" y="1804"/>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57" name="Google Shape;1657;p164"/>
          <p:cNvGrpSpPr/>
          <p:nvPr/>
        </p:nvGrpSpPr>
        <p:grpSpPr>
          <a:xfrm>
            <a:off x="7243762" y="2863850"/>
            <a:ext cx="595312" cy="1473200"/>
            <a:chOff x="4563" y="1804"/>
            <a:chExt cx="375" cy="928"/>
          </a:xfrm>
        </p:grpSpPr>
        <p:sp>
          <p:nvSpPr>
            <p:cNvPr id="1658" name="Google Shape;1658;p164"/>
            <p:cNvSpPr/>
            <p:nvPr/>
          </p:nvSpPr>
          <p:spPr>
            <a:xfrm>
              <a:off x="4563" y="2423"/>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9" name="Google Shape;1659;p164"/>
            <p:cNvSpPr/>
            <p:nvPr/>
          </p:nvSpPr>
          <p:spPr>
            <a:xfrm>
              <a:off x="4563"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0" name="Google Shape;1660;p164"/>
            <p:cNvSpPr txBox="1"/>
            <p:nvPr/>
          </p:nvSpPr>
          <p:spPr>
            <a:xfrm>
              <a:off x="4563" y="1804"/>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661" name="Google Shape;1661;p164"/>
          <p:cNvGrpSpPr/>
          <p:nvPr/>
        </p:nvGrpSpPr>
        <p:grpSpPr>
          <a:xfrm>
            <a:off x="6643687" y="2863850"/>
            <a:ext cx="596900" cy="1473200"/>
            <a:chOff x="4185" y="1804"/>
            <a:chExt cx="376" cy="928"/>
          </a:xfrm>
        </p:grpSpPr>
        <p:sp>
          <p:nvSpPr>
            <p:cNvPr id="1662" name="Google Shape;1662;p164"/>
            <p:cNvSpPr/>
            <p:nvPr/>
          </p:nvSpPr>
          <p:spPr>
            <a:xfrm>
              <a:off x="4185"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3" name="Google Shape;1663;p164"/>
            <p:cNvSpPr/>
            <p:nvPr/>
          </p:nvSpPr>
          <p:spPr>
            <a:xfrm>
              <a:off x="4185"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4" name="Google Shape;1664;p164"/>
            <p:cNvSpPr/>
            <p:nvPr/>
          </p:nvSpPr>
          <p:spPr>
            <a:xfrm>
              <a:off x="4185"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65" name="Google Shape;1665;p164"/>
          <p:cNvGrpSpPr/>
          <p:nvPr/>
        </p:nvGrpSpPr>
        <p:grpSpPr>
          <a:xfrm>
            <a:off x="6045200" y="2863850"/>
            <a:ext cx="595312" cy="1473200"/>
            <a:chOff x="3808" y="1804"/>
            <a:chExt cx="375" cy="928"/>
          </a:xfrm>
        </p:grpSpPr>
        <p:sp>
          <p:nvSpPr>
            <p:cNvPr id="1666" name="Google Shape;1666;p164"/>
            <p:cNvSpPr/>
            <p:nvPr/>
          </p:nvSpPr>
          <p:spPr>
            <a:xfrm>
              <a:off x="3808" y="2423"/>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7" name="Google Shape;1667;p164"/>
            <p:cNvSpPr/>
            <p:nvPr/>
          </p:nvSpPr>
          <p:spPr>
            <a:xfrm>
              <a:off x="3808"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8" name="Google Shape;1668;p164"/>
            <p:cNvSpPr/>
            <p:nvPr/>
          </p:nvSpPr>
          <p:spPr>
            <a:xfrm>
              <a:off x="3808"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69" name="Google Shape;1669;p164"/>
          <p:cNvGrpSpPr/>
          <p:nvPr/>
        </p:nvGrpSpPr>
        <p:grpSpPr>
          <a:xfrm>
            <a:off x="5445125" y="2863850"/>
            <a:ext cx="596900" cy="1473200"/>
            <a:chOff x="3430" y="1804"/>
            <a:chExt cx="376" cy="928"/>
          </a:xfrm>
        </p:grpSpPr>
        <p:sp>
          <p:nvSpPr>
            <p:cNvPr id="1670" name="Google Shape;1670;p164"/>
            <p:cNvSpPr/>
            <p:nvPr/>
          </p:nvSpPr>
          <p:spPr>
            <a:xfrm>
              <a:off x="3430"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1" name="Google Shape;1671;p164"/>
            <p:cNvSpPr/>
            <p:nvPr/>
          </p:nvSpPr>
          <p:spPr>
            <a:xfrm>
              <a:off x="3430"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2" name="Google Shape;1672;p164"/>
            <p:cNvSpPr/>
            <p:nvPr/>
          </p:nvSpPr>
          <p:spPr>
            <a:xfrm>
              <a:off x="3430"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73" name="Google Shape;1673;p164"/>
          <p:cNvGrpSpPr/>
          <p:nvPr/>
        </p:nvGrpSpPr>
        <p:grpSpPr>
          <a:xfrm>
            <a:off x="4846637" y="2863850"/>
            <a:ext cx="595312" cy="1473200"/>
            <a:chOff x="3053" y="1804"/>
            <a:chExt cx="375" cy="928"/>
          </a:xfrm>
        </p:grpSpPr>
        <p:sp>
          <p:nvSpPr>
            <p:cNvPr id="1674" name="Google Shape;1674;p164"/>
            <p:cNvSpPr txBox="1"/>
            <p:nvPr/>
          </p:nvSpPr>
          <p:spPr>
            <a:xfrm>
              <a:off x="3053" y="2423"/>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75" name="Google Shape;1675;p164"/>
            <p:cNvSpPr/>
            <p:nvPr/>
          </p:nvSpPr>
          <p:spPr>
            <a:xfrm>
              <a:off x="3053"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6" name="Google Shape;1676;p164"/>
            <p:cNvSpPr/>
            <p:nvPr/>
          </p:nvSpPr>
          <p:spPr>
            <a:xfrm>
              <a:off x="3053"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77" name="Google Shape;1677;p164"/>
          <p:cNvGrpSpPr/>
          <p:nvPr/>
        </p:nvGrpSpPr>
        <p:grpSpPr>
          <a:xfrm>
            <a:off x="4246562" y="2863850"/>
            <a:ext cx="596900" cy="1473200"/>
            <a:chOff x="2675" y="1804"/>
            <a:chExt cx="376" cy="928"/>
          </a:xfrm>
        </p:grpSpPr>
        <p:sp>
          <p:nvSpPr>
            <p:cNvPr id="1678" name="Google Shape;1678;p164"/>
            <p:cNvSpPr/>
            <p:nvPr/>
          </p:nvSpPr>
          <p:spPr>
            <a:xfrm>
              <a:off x="2675" y="2423"/>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9" name="Google Shape;1679;p164"/>
            <p:cNvSpPr/>
            <p:nvPr/>
          </p:nvSpPr>
          <p:spPr>
            <a:xfrm>
              <a:off x="2675"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0" name="Google Shape;1680;p164"/>
            <p:cNvSpPr/>
            <p:nvPr/>
          </p:nvSpPr>
          <p:spPr>
            <a:xfrm>
              <a:off x="2675"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1" name="Google Shape;1681;p164"/>
          <p:cNvGrpSpPr/>
          <p:nvPr/>
        </p:nvGrpSpPr>
        <p:grpSpPr>
          <a:xfrm>
            <a:off x="3646487" y="2863850"/>
            <a:ext cx="596900" cy="1473200"/>
            <a:chOff x="2297" y="1804"/>
            <a:chExt cx="376" cy="928"/>
          </a:xfrm>
        </p:grpSpPr>
        <p:sp>
          <p:nvSpPr>
            <p:cNvPr id="1682" name="Google Shape;1682;p164"/>
            <p:cNvSpPr/>
            <p:nvPr/>
          </p:nvSpPr>
          <p:spPr>
            <a:xfrm>
              <a:off x="2297" y="2423"/>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3" name="Google Shape;1683;p164"/>
            <p:cNvSpPr/>
            <p:nvPr/>
          </p:nvSpPr>
          <p:spPr>
            <a:xfrm>
              <a:off x="2297"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4" name="Google Shape;1684;p164"/>
            <p:cNvSpPr/>
            <p:nvPr/>
          </p:nvSpPr>
          <p:spPr>
            <a:xfrm>
              <a:off x="2297"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5" name="Google Shape;1685;p164"/>
          <p:cNvGrpSpPr/>
          <p:nvPr/>
        </p:nvGrpSpPr>
        <p:grpSpPr>
          <a:xfrm>
            <a:off x="3048000" y="2863850"/>
            <a:ext cx="595312" cy="1473200"/>
            <a:chOff x="1920" y="1804"/>
            <a:chExt cx="375" cy="928"/>
          </a:xfrm>
        </p:grpSpPr>
        <p:sp>
          <p:nvSpPr>
            <p:cNvPr id="1686" name="Google Shape;1686;p164"/>
            <p:cNvSpPr txBox="1"/>
            <p:nvPr/>
          </p:nvSpPr>
          <p:spPr>
            <a:xfrm>
              <a:off x="1920" y="2423"/>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87" name="Google Shape;1687;p164"/>
            <p:cNvSpPr/>
            <p:nvPr/>
          </p:nvSpPr>
          <p:spPr>
            <a:xfrm>
              <a:off x="1920"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8" name="Google Shape;1688;p164"/>
            <p:cNvSpPr/>
            <p:nvPr/>
          </p:nvSpPr>
          <p:spPr>
            <a:xfrm>
              <a:off x="1920"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9" name="Google Shape;1689;p164"/>
          <p:cNvGrpSpPr/>
          <p:nvPr/>
        </p:nvGrpSpPr>
        <p:grpSpPr>
          <a:xfrm>
            <a:off x="2447925" y="2863850"/>
            <a:ext cx="596900" cy="1473200"/>
            <a:chOff x="1542" y="1804"/>
            <a:chExt cx="376" cy="928"/>
          </a:xfrm>
        </p:grpSpPr>
        <p:sp>
          <p:nvSpPr>
            <p:cNvPr id="1690" name="Google Shape;1690;p164"/>
            <p:cNvSpPr/>
            <p:nvPr/>
          </p:nvSpPr>
          <p:spPr>
            <a:xfrm>
              <a:off x="1542" y="2423"/>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1" name="Google Shape;1691;p164"/>
            <p:cNvSpPr txBox="1"/>
            <p:nvPr/>
          </p:nvSpPr>
          <p:spPr>
            <a:xfrm>
              <a:off x="1542" y="2114"/>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92" name="Google Shape;1692;p164"/>
            <p:cNvSpPr/>
            <p:nvPr/>
          </p:nvSpPr>
          <p:spPr>
            <a:xfrm>
              <a:off x="1542"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93" name="Google Shape;1693;p164"/>
          <p:cNvGrpSpPr/>
          <p:nvPr/>
        </p:nvGrpSpPr>
        <p:grpSpPr>
          <a:xfrm>
            <a:off x="1849437" y="2863850"/>
            <a:ext cx="595312" cy="1473200"/>
            <a:chOff x="1165" y="1804"/>
            <a:chExt cx="375" cy="928"/>
          </a:xfrm>
        </p:grpSpPr>
        <p:sp>
          <p:nvSpPr>
            <p:cNvPr id="1694" name="Google Shape;1694;p164"/>
            <p:cNvSpPr/>
            <p:nvPr/>
          </p:nvSpPr>
          <p:spPr>
            <a:xfrm>
              <a:off x="1165" y="2423"/>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5" name="Google Shape;1695;p164"/>
            <p:cNvSpPr/>
            <p:nvPr/>
          </p:nvSpPr>
          <p:spPr>
            <a:xfrm>
              <a:off x="1165" y="2114"/>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6" name="Google Shape;1696;p164"/>
            <p:cNvSpPr txBox="1"/>
            <p:nvPr/>
          </p:nvSpPr>
          <p:spPr>
            <a:xfrm>
              <a:off x="1165" y="1804"/>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697" name="Google Shape;1697;p164"/>
          <p:cNvSpPr txBox="1"/>
          <p:nvPr/>
        </p:nvSpPr>
        <p:spPr>
          <a:xfrm>
            <a:off x="7842250"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98" name="Google Shape;1698;p164"/>
          <p:cNvSpPr txBox="1"/>
          <p:nvPr/>
        </p:nvSpPr>
        <p:spPr>
          <a:xfrm>
            <a:off x="7243762"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99" name="Google Shape;1699;p164"/>
          <p:cNvSpPr txBox="1"/>
          <p:nvPr/>
        </p:nvSpPr>
        <p:spPr>
          <a:xfrm>
            <a:off x="6643687"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0" name="Google Shape;1700;p164"/>
          <p:cNvSpPr txBox="1"/>
          <p:nvPr/>
        </p:nvSpPr>
        <p:spPr>
          <a:xfrm>
            <a:off x="6045200"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01" name="Google Shape;1701;p164"/>
          <p:cNvSpPr txBox="1"/>
          <p:nvPr/>
        </p:nvSpPr>
        <p:spPr>
          <a:xfrm>
            <a:off x="5445125"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02" name="Google Shape;1702;p164"/>
          <p:cNvSpPr txBox="1"/>
          <p:nvPr/>
        </p:nvSpPr>
        <p:spPr>
          <a:xfrm>
            <a:off x="4846637"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03" name="Google Shape;1703;p164"/>
          <p:cNvSpPr txBox="1"/>
          <p:nvPr/>
        </p:nvSpPr>
        <p:spPr>
          <a:xfrm>
            <a:off x="4246562"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4" name="Google Shape;1704;p164"/>
          <p:cNvSpPr txBox="1"/>
          <p:nvPr/>
        </p:nvSpPr>
        <p:spPr>
          <a:xfrm>
            <a:off x="3646487"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05" name="Google Shape;1705;p164"/>
          <p:cNvSpPr txBox="1"/>
          <p:nvPr/>
        </p:nvSpPr>
        <p:spPr>
          <a:xfrm>
            <a:off x="3048000"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06" name="Google Shape;1706;p164"/>
          <p:cNvSpPr txBox="1"/>
          <p:nvPr/>
        </p:nvSpPr>
        <p:spPr>
          <a:xfrm>
            <a:off x="2447925"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7" name="Google Shape;1707;p164"/>
          <p:cNvSpPr txBox="1"/>
          <p:nvPr/>
        </p:nvSpPr>
        <p:spPr>
          <a:xfrm>
            <a:off x="1849437"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708" name="Google Shape;1708;p164"/>
          <p:cNvGrpSpPr/>
          <p:nvPr/>
        </p:nvGrpSpPr>
        <p:grpSpPr>
          <a:xfrm>
            <a:off x="838200" y="2133600"/>
            <a:ext cx="7600950" cy="2203450"/>
            <a:chOff x="528" y="1344"/>
            <a:chExt cx="4788" cy="1388"/>
          </a:xfrm>
        </p:grpSpPr>
        <p:sp>
          <p:nvSpPr>
            <p:cNvPr id="1709" name="Google Shape;1709;p164"/>
            <p:cNvSpPr txBox="1"/>
            <p:nvPr/>
          </p:nvSpPr>
          <p:spPr>
            <a:xfrm>
              <a:off x="528" y="2422"/>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710" name="Google Shape;1710;p164"/>
            <p:cNvSpPr txBox="1"/>
            <p:nvPr/>
          </p:nvSpPr>
          <p:spPr>
            <a:xfrm>
              <a:off x="528" y="2113"/>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711" name="Google Shape;1711;p164"/>
            <p:cNvSpPr txBox="1"/>
            <p:nvPr/>
          </p:nvSpPr>
          <p:spPr>
            <a:xfrm>
              <a:off x="528" y="1803"/>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712" name="Google Shape;1712;p164"/>
            <p:cNvSpPr txBox="1"/>
            <p:nvPr/>
          </p:nvSpPr>
          <p:spPr>
            <a:xfrm>
              <a:off x="528" y="1344"/>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713" name="Google Shape;1713;p164"/>
            <p:cNvCxnSpPr/>
            <p:nvPr/>
          </p:nvCxnSpPr>
          <p:spPr>
            <a:xfrm>
              <a:off x="528" y="1344"/>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714" name="Google Shape;1714;p164"/>
            <p:cNvCxnSpPr/>
            <p:nvPr/>
          </p:nvCxnSpPr>
          <p:spPr>
            <a:xfrm>
              <a:off x="528" y="1803"/>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715" name="Google Shape;1715;p164"/>
            <p:cNvCxnSpPr/>
            <p:nvPr/>
          </p:nvCxnSpPr>
          <p:spPr>
            <a:xfrm>
              <a:off x="528" y="2113"/>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716" name="Google Shape;1716;p164"/>
            <p:cNvCxnSpPr/>
            <p:nvPr/>
          </p:nvCxnSpPr>
          <p:spPr>
            <a:xfrm>
              <a:off x="528" y="2422"/>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717" name="Google Shape;1717;p164"/>
            <p:cNvCxnSpPr/>
            <p:nvPr/>
          </p:nvCxnSpPr>
          <p:spPr>
            <a:xfrm>
              <a:off x="528" y="2732"/>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718" name="Google Shape;1718;p164"/>
            <p:cNvCxnSpPr/>
            <p:nvPr/>
          </p:nvCxnSpPr>
          <p:spPr>
            <a:xfrm>
              <a:off x="528" y="1344"/>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719" name="Google Shape;1719;p164"/>
            <p:cNvCxnSpPr/>
            <p:nvPr/>
          </p:nvCxnSpPr>
          <p:spPr>
            <a:xfrm>
              <a:off x="1164" y="1344"/>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720" name="Google Shape;1720;p164"/>
            <p:cNvCxnSpPr/>
            <p:nvPr/>
          </p:nvCxnSpPr>
          <p:spPr>
            <a:xfrm>
              <a:off x="1542"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1" name="Google Shape;1721;p164"/>
            <p:cNvCxnSpPr/>
            <p:nvPr/>
          </p:nvCxnSpPr>
          <p:spPr>
            <a:xfrm>
              <a:off x="1919"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2" name="Google Shape;1722;p164"/>
            <p:cNvCxnSpPr/>
            <p:nvPr/>
          </p:nvCxnSpPr>
          <p:spPr>
            <a:xfrm>
              <a:off x="2296"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3" name="Google Shape;1723;p164"/>
            <p:cNvCxnSpPr/>
            <p:nvPr/>
          </p:nvCxnSpPr>
          <p:spPr>
            <a:xfrm>
              <a:off x="2674"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4" name="Google Shape;1724;p164"/>
            <p:cNvCxnSpPr/>
            <p:nvPr/>
          </p:nvCxnSpPr>
          <p:spPr>
            <a:xfrm>
              <a:off x="3052"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5" name="Google Shape;1725;p164"/>
            <p:cNvCxnSpPr/>
            <p:nvPr/>
          </p:nvCxnSpPr>
          <p:spPr>
            <a:xfrm>
              <a:off x="3429"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6" name="Google Shape;1726;p164"/>
            <p:cNvCxnSpPr/>
            <p:nvPr/>
          </p:nvCxnSpPr>
          <p:spPr>
            <a:xfrm>
              <a:off x="3806"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7" name="Google Shape;1727;p164"/>
            <p:cNvCxnSpPr/>
            <p:nvPr/>
          </p:nvCxnSpPr>
          <p:spPr>
            <a:xfrm>
              <a:off x="4183"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8" name="Google Shape;1728;p164"/>
            <p:cNvCxnSpPr/>
            <p:nvPr/>
          </p:nvCxnSpPr>
          <p:spPr>
            <a:xfrm>
              <a:off x="4561"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9" name="Google Shape;1729;p164"/>
            <p:cNvCxnSpPr/>
            <p:nvPr/>
          </p:nvCxnSpPr>
          <p:spPr>
            <a:xfrm>
              <a:off x="4938"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30" name="Google Shape;1730;p164"/>
            <p:cNvCxnSpPr/>
            <p:nvPr/>
          </p:nvCxnSpPr>
          <p:spPr>
            <a:xfrm>
              <a:off x="5316" y="1344"/>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51">
                                            <p:txEl>
                                              <p:pRg st="0" end="0"/>
                                            </p:txEl>
                                          </p:spTgt>
                                        </p:tgtEl>
                                        <p:attrNameLst>
                                          <p:attrName>style.visibility</p:attrName>
                                        </p:attrNameLst>
                                      </p:cBhvr>
                                      <p:to>
                                        <p:strVal val="visible"/>
                                      </p:to>
                                    </p:set>
                                    <p:anim calcmode="lin" valueType="num">
                                      <p:cBhvr additive="base">
                                        <p:cTn id="7" dur="500"/>
                                        <p:tgtEl>
                                          <p:spTgt spid="16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51">
                                            <p:txEl>
                                              <p:pRg st="1" end="1"/>
                                            </p:txEl>
                                          </p:spTgt>
                                        </p:tgtEl>
                                        <p:attrNameLst>
                                          <p:attrName>style.visibility</p:attrName>
                                        </p:attrNameLst>
                                      </p:cBhvr>
                                      <p:to>
                                        <p:strVal val="visible"/>
                                      </p:to>
                                    </p:set>
                                    <p:anim calcmode="lin" valueType="num">
                                      <p:cBhvr additive="base">
                                        <p:cTn id="12" dur="500"/>
                                        <p:tgtEl>
                                          <p:spTgt spid="165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51">
                                            <p:txEl>
                                              <p:pRg st="2" end="2"/>
                                            </p:txEl>
                                          </p:spTgt>
                                        </p:tgtEl>
                                        <p:attrNameLst>
                                          <p:attrName>style.visibility</p:attrName>
                                        </p:attrNameLst>
                                      </p:cBhvr>
                                      <p:to>
                                        <p:strVal val="visible"/>
                                      </p:to>
                                    </p:set>
                                    <p:anim calcmode="lin" valueType="num">
                                      <p:cBhvr additive="base">
                                        <p:cTn id="17" dur="500"/>
                                        <p:tgtEl>
                                          <p:spTgt spid="165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651">
                                            <p:txEl>
                                              <p:pRg st="3" end="3"/>
                                            </p:txEl>
                                          </p:spTgt>
                                        </p:tgtEl>
                                        <p:attrNameLst>
                                          <p:attrName>style.visibility</p:attrName>
                                        </p:attrNameLst>
                                      </p:cBhvr>
                                      <p:to>
                                        <p:strVal val="visible"/>
                                      </p:to>
                                    </p:set>
                                    <p:anim calcmode="lin" valueType="num">
                                      <p:cBhvr additive="base">
                                        <p:cTn id="22" dur="500"/>
                                        <p:tgtEl>
                                          <p:spTgt spid="165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651">
                                            <p:txEl>
                                              <p:pRg st="4" end="4"/>
                                            </p:txEl>
                                          </p:spTgt>
                                        </p:tgtEl>
                                        <p:attrNameLst>
                                          <p:attrName>style.visibility</p:attrName>
                                        </p:attrNameLst>
                                      </p:cBhvr>
                                      <p:to>
                                        <p:strVal val="visible"/>
                                      </p:to>
                                    </p:set>
                                    <p:anim calcmode="lin" valueType="num">
                                      <p:cBhvr additive="base">
                                        <p:cTn id="27" dur="500"/>
                                        <p:tgtEl>
                                          <p:spTgt spid="165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651">
                                            <p:txEl>
                                              <p:pRg st="5" end="5"/>
                                            </p:txEl>
                                          </p:spTgt>
                                        </p:tgtEl>
                                        <p:attrNameLst>
                                          <p:attrName>style.visibility</p:attrName>
                                        </p:attrNameLst>
                                      </p:cBhvr>
                                      <p:to>
                                        <p:strVal val="visible"/>
                                      </p:to>
                                    </p:set>
                                    <p:anim calcmode="lin" valueType="num">
                                      <p:cBhvr additive="base">
                                        <p:cTn id="32" dur="500"/>
                                        <p:tgtEl>
                                          <p:spTgt spid="165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51">
                                            <p:txEl>
                                              <p:pRg st="6" end="6"/>
                                            </p:txEl>
                                          </p:spTgt>
                                        </p:tgtEl>
                                        <p:attrNameLst>
                                          <p:attrName>style.visibility</p:attrName>
                                        </p:attrNameLst>
                                      </p:cBhvr>
                                      <p:to>
                                        <p:strVal val="visible"/>
                                      </p:to>
                                    </p:set>
                                    <p:anim calcmode="lin" valueType="num">
                                      <p:cBhvr additive="base">
                                        <p:cTn id="37" dur="500"/>
                                        <p:tgtEl>
                                          <p:spTgt spid="165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651">
                                            <p:txEl>
                                              <p:pRg st="7" end="7"/>
                                            </p:txEl>
                                          </p:spTgt>
                                        </p:tgtEl>
                                        <p:attrNameLst>
                                          <p:attrName>style.visibility</p:attrName>
                                        </p:attrNameLst>
                                      </p:cBhvr>
                                      <p:to>
                                        <p:strVal val="visible"/>
                                      </p:to>
                                    </p:set>
                                    <p:anim calcmode="lin" valueType="num">
                                      <p:cBhvr additive="base">
                                        <p:cTn id="42" dur="500"/>
                                        <p:tgtEl>
                                          <p:spTgt spid="1651">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651">
                                            <p:txEl>
                                              <p:pRg st="8" end="8"/>
                                            </p:txEl>
                                          </p:spTgt>
                                        </p:tgtEl>
                                        <p:attrNameLst>
                                          <p:attrName>style.visibility</p:attrName>
                                        </p:attrNameLst>
                                      </p:cBhvr>
                                      <p:to>
                                        <p:strVal val="visible"/>
                                      </p:to>
                                    </p:set>
                                    <p:anim calcmode="lin" valueType="num">
                                      <p:cBhvr additive="base">
                                        <p:cTn id="47" dur="500"/>
                                        <p:tgtEl>
                                          <p:spTgt spid="1651">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651">
                                            <p:txEl>
                                              <p:pRg st="9" end="9"/>
                                            </p:txEl>
                                          </p:spTgt>
                                        </p:tgtEl>
                                        <p:attrNameLst>
                                          <p:attrName>style.visibility</p:attrName>
                                        </p:attrNameLst>
                                      </p:cBhvr>
                                      <p:to>
                                        <p:strVal val="visible"/>
                                      </p:to>
                                    </p:set>
                                    <p:anim calcmode="lin" valueType="num">
                                      <p:cBhvr additive="base">
                                        <p:cTn id="52" dur="500"/>
                                        <p:tgtEl>
                                          <p:spTgt spid="1651">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651">
                                            <p:txEl>
                                              <p:pRg st="10" end="10"/>
                                            </p:txEl>
                                          </p:spTgt>
                                        </p:tgtEl>
                                        <p:attrNameLst>
                                          <p:attrName>style.visibility</p:attrName>
                                        </p:attrNameLst>
                                      </p:cBhvr>
                                      <p:to>
                                        <p:strVal val="visible"/>
                                      </p:to>
                                    </p:set>
                                    <p:anim calcmode="lin" valueType="num">
                                      <p:cBhvr additive="base">
                                        <p:cTn id="57" dur="500"/>
                                        <p:tgtEl>
                                          <p:spTgt spid="1651">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651">
                                            <p:txEl>
                                              <p:pRg st="11" end="11"/>
                                            </p:txEl>
                                          </p:spTgt>
                                        </p:tgtEl>
                                        <p:attrNameLst>
                                          <p:attrName>style.visibility</p:attrName>
                                        </p:attrNameLst>
                                      </p:cBhvr>
                                      <p:to>
                                        <p:strVal val="visible"/>
                                      </p:to>
                                    </p:set>
                                    <p:anim calcmode="lin" valueType="num">
                                      <p:cBhvr additive="base">
                                        <p:cTn id="62" dur="500"/>
                                        <p:tgtEl>
                                          <p:spTgt spid="1651">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651">
                                            <p:txEl>
                                              <p:pRg st="12" end="12"/>
                                            </p:txEl>
                                          </p:spTgt>
                                        </p:tgtEl>
                                        <p:attrNameLst>
                                          <p:attrName>style.visibility</p:attrName>
                                        </p:attrNameLst>
                                      </p:cBhvr>
                                      <p:to>
                                        <p:strVal val="visible"/>
                                      </p:to>
                                    </p:set>
                                    <p:anim calcmode="lin" valueType="num">
                                      <p:cBhvr additive="base">
                                        <p:cTn id="67" dur="500"/>
                                        <p:tgtEl>
                                          <p:spTgt spid="1651">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nodeType="clickEffect">
                                  <p:stCondLst>
                                    <p:cond delay="0"/>
                                  </p:stCondLst>
                                  <p:childTnLst>
                                    <p:set>
                                      <p:cBhvr>
                                        <p:cTn id="71" dur="1" fill="hold">
                                          <p:stCondLst>
                                            <p:cond delay="0"/>
                                          </p:stCondLst>
                                        </p:cTn>
                                        <p:tgtEl>
                                          <p:spTgt spid="1651">
                                            <p:txEl>
                                              <p:pRg st="13" end="13"/>
                                            </p:txEl>
                                          </p:spTgt>
                                        </p:tgtEl>
                                        <p:attrNameLst>
                                          <p:attrName>style.visibility</p:attrName>
                                        </p:attrNameLst>
                                      </p:cBhvr>
                                      <p:to>
                                        <p:strVal val="visible"/>
                                      </p:to>
                                    </p:set>
                                    <p:anim calcmode="lin" valueType="num">
                                      <p:cBhvr additive="base">
                                        <p:cTn id="72" dur="500"/>
                                        <p:tgtEl>
                                          <p:spTgt spid="1651">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0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70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70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7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0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0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70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69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9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8"/>
        <p:cNvGrpSpPr/>
        <p:nvPr/>
      </p:nvGrpSpPr>
      <p:grpSpPr>
        <a:xfrm>
          <a:off x="0" y="0"/>
          <a:ext cx="0" cy="0"/>
          <a:chOff x="0" y="0"/>
          <a:chExt cx="0" cy="0"/>
        </a:xfrm>
      </p:grpSpPr>
      <p:sp>
        <p:nvSpPr>
          <p:cNvPr id="279" name="Google Shape;279;p30"/>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Overlays	limitations	</a:t>
            </a:r>
            <a:endParaRPr/>
          </a:p>
        </p:txBody>
      </p:sp>
      <p:sp>
        <p:nvSpPr>
          <p:cNvPr id="280" name="Google Shape;280;p30"/>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Requires careful and time consuming planning</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Programmer is responsible for designing overlays structure of program</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OS provides the facility to load files into overlays region.</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6"/>
        <p:cNvGrpSpPr/>
        <p:nvPr/>
      </p:nvGrpSpPr>
      <p:grpSpPr>
        <a:xfrm>
          <a:off x="0" y="0"/>
          <a:ext cx="0" cy="0"/>
          <a:chOff x="0" y="0"/>
          <a:chExt cx="0" cy="0"/>
        </a:xfrm>
      </p:grpSpPr>
      <p:sp>
        <p:nvSpPr>
          <p:cNvPr id="1737" name="Google Shape;1737;p165"/>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738" name="Google Shape;1738;p165"/>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Least Recently Used (LRU)</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Replaces the page that has not been referenced for the longest time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By the principle of locality, this should be the page least likely to be referenced in the near future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page could be tagged with the time of last reference.  This would require a great deal of overhead.</a:t>
            </a:r>
            <a:endParaRPr/>
          </a:p>
          <a:p>
            <a:pPr marL="665162"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3"/>
        <p:cNvGrpSpPr/>
        <p:nvPr/>
      </p:nvGrpSpPr>
      <p:grpSpPr>
        <a:xfrm>
          <a:off x="0" y="0"/>
          <a:ext cx="0" cy="0"/>
          <a:chOff x="0" y="0"/>
          <a:chExt cx="0" cy="0"/>
        </a:xfrm>
      </p:grpSpPr>
      <p:sp>
        <p:nvSpPr>
          <p:cNvPr id="1744" name="Google Shape;1744;p166"/>
          <p:cNvSpPr txBox="1"/>
          <p:nvPr/>
        </p:nvSpPr>
        <p:spPr>
          <a:xfrm>
            <a:off x="381000" y="9144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the same reference stream: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LRU Page replacement:</a:t>
            </a:r>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LRU: 5 faults </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What will LRU do?</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Same decisions as MIN here, but won’t always be true!</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745" name="Google Shape;1745;p16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Example: LRU</a:t>
            </a:r>
            <a:endParaRPr/>
          </a:p>
        </p:txBody>
      </p:sp>
      <p:grpSp>
        <p:nvGrpSpPr>
          <p:cNvPr id="1746" name="Google Shape;1746;p166"/>
          <p:cNvGrpSpPr/>
          <p:nvPr/>
        </p:nvGrpSpPr>
        <p:grpSpPr>
          <a:xfrm>
            <a:off x="7858125" y="3219450"/>
            <a:ext cx="596900" cy="1473200"/>
            <a:chOff x="4950" y="2028"/>
            <a:chExt cx="376" cy="928"/>
          </a:xfrm>
        </p:grpSpPr>
        <p:sp>
          <p:nvSpPr>
            <p:cNvPr id="1747" name="Google Shape;1747;p166"/>
            <p:cNvSpPr/>
            <p:nvPr/>
          </p:nvSpPr>
          <p:spPr>
            <a:xfrm>
              <a:off x="4950"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48" name="Google Shape;1748;p166"/>
            <p:cNvSpPr/>
            <p:nvPr/>
          </p:nvSpPr>
          <p:spPr>
            <a:xfrm>
              <a:off x="4950"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49" name="Google Shape;1749;p166"/>
            <p:cNvSpPr/>
            <p:nvPr/>
          </p:nvSpPr>
          <p:spPr>
            <a:xfrm>
              <a:off x="4950" y="2028"/>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50" name="Google Shape;1750;p166"/>
          <p:cNvGrpSpPr/>
          <p:nvPr/>
        </p:nvGrpSpPr>
        <p:grpSpPr>
          <a:xfrm>
            <a:off x="7259637" y="3219450"/>
            <a:ext cx="595312" cy="1473200"/>
            <a:chOff x="4573" y="2028"/>
            <a:chExt cx="375" cy="928"/>
          </a:xfrm>
        </p:grpSpPr>
        <p:sp>
          <p:nvSpPr>
            <p:cNvPr id="1751" name="Google Shape;1751;p166"/>
            <p:cNvSpPr/>
            <p:nvPr/>
          </p:nvSpPr>
          <p:spPr>
            <a:xfrm>
              <a:off x="4573" y="2647"/>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2" name="Google Shape;1752;p166"/>
            <p:cNvSpPr/>
            <p:nvPr/>
          </p:nvSpPr>
          <p:spPr>
            <a:xfrm>
              <a:off x="4573"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3" name="Google Shape;1753;p166"/>
            <p:cNvSpPr txBox="1"/>
            <p:nvPr/>
          </p:nvSpPr>
          <p:spPr>
            <a:xfrm>
              <a:off x="4573" y="2028"/>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754" name="Google Shape;1754;p166"/>
          <p:cNvGrpSpPr/>
          <p:nvPr/>
        </p:nvGrpSpPr>
        <p:grpSpPr>
          <a:xfrm>
            <a:off x="6659562" y="3219450"/>
            <a:ext cx="596900" cy="1473200"/>
            <a:chOff x="4195" y="2028"/>
            <a:chExt cx="376" cy="928"/>
          </a:xfrm>
        </p:grpSpPr>
        <p:sp>
          <p:nvSpPr>
            <p:cNvPr id="1755" name="Google Shape;1755;p166"/>
            <p:cNvSpPr/>
            <p:nvPr/>
          </p:nvSpPr>
          <p:spPr>
            <a:xfrm>
              <a:off x="4195"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6" name="Google Shape;1756;p166"/>
            <p:cNvSpPr/>
            <p:nvPr/>
          </p:nvSpPr>
          <p:spPr>
            <a:xfrm>
              <a:off x="4195"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7" name="Google Shape;1757;p166"/>
            <p:cNvSpPr/>
            <p:nvPr/>
          </p:nvSpPr>
          <p:spPr>
            <a:xfrm>
              <a:off x="4195"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58" name="Google Shape;1758;p166"/>
          <p:cNvGrpSpPr/>
          <p:nvPr/>
        </p:nvGrpSpPr>
        <p:grpSpPr>
          <a:xfrm>
            <a:off x="6061075" y="3219450"/>
            <a:ext cx="595312" cy="1473200"/>
            <a:chOff x="3818" y="2028"/>
            <a:chExt cx="375" cy="928"/>
          </a:xfrm>
        </p:grpSpPr>
        <p:sp>
          <p:nvSpPr>
            <p:cNvPr id="1759" name="Google Shape;1759;p166"/>
            <p:cNvSpPr/>
            <p:nvPr/>
          </p:nvSpPr>
          <p:spPr>
            <a:xfrm>
              <a:off x="3818" y="2647"/>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0" name="Google Shape;1760;p166"/>
            <p:cNvSpPr/>
            <p:nvPr/>
          </p:nvSpPr>
          <p:spPr>
            <a:xfrm>
              <a:off x="3818"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1" name="Google Shape;1761;p166"/>
            <p:cNvSpPr/>
            <p:nvPr/>
          </p:nvSpPr>
          <p:spPr>
            <a:xfrm>
              <a:off x="3818"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62" name="Google Shape;1762;p166"/>
          <p:cNvGrpSpPr/>
          <p:nvPr/>
        </p:nvGrpSpPr>
        <p:grpSpPr>
          <a:xfrm>
            <a:off x="5461000" y="3219450"/>
            <a:ext cx="596900" cy="1473200"/>
            <a:chOff x="3440" y="2028"/>
            <a:chExt cx="376" cy="928"/>
          </a:xfrm>
        </p:grpSpPr>
        <p:sp>
          <p:nvSpPr>
            <p:cNvPr id="1763" name="Google Shape;1763;p166"/>
            <p:cNvSpPr/>
            <p:nvPr/>
          </p:nvSpPr>
          <p:spPr>
            <a:xfrm>
              <a:off x="3440"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4" name="Google Shape;1764;p166"/>
            <p:cNvSpPr/>
            <p:nvPr/>
          </p:nvSpPr>
          <p:spPr>
            <a:xfrm>
              <a:off x="3440"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5" name="Google Shape;1765;p166"/>
            <p:cNvSpPr/>
            <p:nvPr/>
          </p:nvSpPr>
          <p:spPr>
            <a:xfrm>
              <a:off x="3440"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66" name="Google Shape;1766;p166"/>
          <p:cNvGrpSpPr/>
          <p:nvPr/>
        </p:nvGrpSpPr>
        <p:grpSpPr>
          <a:xfrm>
            <a:off x="4862512" y="3219450"/>
            <a:ext cx="595312" cy="1473200"/>
            <a:chOff x="3063" y="2028"/>
            <a:chExt cx="375" cy="928"/>
          </a:xfrm>
        </p:grpSpPr>
        <p:sp>
          <p:nvSpPr>
            <p:cNvPr id="1767" name="Google Shape;1767;p166"/>
            <p:cNvSpPr txBox="1"/>
            <p:nvPr/>
          </p:nvSpPr>
          <p:spPr>
            <a:xfrm>
              <a:off x="3063" y="2647"/>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68" name="Google Shape;1768;p166"/>
            <p:cNvSpPr/>
            <p:nvPr/>
          </p:nvSpPr>
          <p:spPr>
            <a:xfrm>
              <a:off x="3063"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9" name="Google Shape;1769;p166"/>
            <p:cNvSpPr/>
            <p:nvPr/>
          </p:nvSpPr>
          <p:spPr>
            <a:xfrm>
              <a:off x="3063"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0" name="Google Shape;1770;p166"/>
          <p:cNvGrpSpPr/>
          <p:nvPr/>
        </p:nvGrpSpPr>
        <p:grpSpPr>
          <a:xfrm>
            <a:off x="4262437" y="3219450"/>
            <a:ext cx="596900" cy="1473200"/>
            <a:chOff x="2685" y="2028"/>
            <a:chExt cx="376" cy="928"/>
          </a:xfrm>
        </p:grpSpPr>
        <p:sp>
          <p:nvSpPr>
            <p:cNvPr id="1771" name="Google Shape;1771;p166"/>
            <p:cNvSpPr/>
            <p:nvPr/>
          </p:nvSpPr>
          <p:spPr>
            <a:xfrm>
              <a:off x="2685" y="2647"/>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2" name="Google Shape;1772;p166"/>
            <p:cNvSpPr/>
            <p:nvPr/>
          </p:nvSpPr>
          <p:spPr>
            <a:xfrm>
              <a:off x="2685"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3" name="Google Shape;1773;p166"/>
            <p:cNvSpPr/>
            <p:nvPr/>
          </p:nvSpPr>
          <p:spPr>
            <a:xfrm>
              <a:off x="2685"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4" name="Google Shape;1774;p166"/>
          <p:cNvGrpSpPr/>
          <p:nvPr/>
        </p:nvGrpSpPr>
        <p:grpSpPr>
          <a:xfrm>
            <a:off x="3662362" y="3219450"/>
            <a:ext cx="596900" cy="1473200"/>
            <a:chOff x="2307" y="2028"/>
            <a:chExt cx="376" cy="928"/>
          </a:xfrm>
        </p:grpSpPr>
        <p:sp>
          <p:nvSpPr>
            <p:cNvPr id="1775" name="Google Shape;1775;p166"/>
            <p:cNvSpPr/>
            <p:nvPr/>
          </p:nvSpPr>
          <p:spPr>
            <a:xfrm>
              <a:off x="2307" y="2647"/>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6" name="Google Shape;1776;p166"/>
            <p:cNvSpPr/>
            <p:nvPr/>
          </p:nvSpPr>
          <p:spPr>
            <a:xfrm>
              <a:off x="2307"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7" name="Google Shape;1777;p166"/>
            <p:cNvSpPr/>
            <p:nvPr/>
          </p:nvSpPr>
          <p:spPr>
            <a:xfrm>
              <a:off x="2307"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8" name="Google Shape;1778;p166"/>
          <p:cNvGrpSpPr/>
          <p:nvPr/>
        </p:nvGrpSpPr>
        <p:grpSpPr>
          <a:xfrm>
            <a:off x="3063875" y="3219450"/>
            <a:ext cx="595312" cy="1473200"/>
            <a:chOff x="1930" y="2028"/>
            <a:chExt cx="375" cy="928"/>
          </a:xfrm>
        </p:grpSpPr>
        <p:sp>
          <p:nvSpPr>
            <p:cNvPr id="1779" name="Google Shape;1779;p166"/>
            <p:cNvSpPr txBox="1"/>
            <p:nvPr/>
          </p:nvSpPr>
          <p:spPr>
            <a:xfrm>
              <a:off x="1930" y="2647"/>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80" name="Google Shape;1780;p166"/>
            <p:cNvSpPr/>
            <p:nvPr/>
          </p:nvSpPr>
          <p:spPr>
            <a:xfrm>
              <a:off x="1930"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1" name="Google Shape;1781;p166"/>
            <p:cNvSpPr/>
            <p:nvPr/>
          </p:nvSpPr>
          <p:spPr>
            <a:xfrm>
              <a:off x="1930"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82" name="Google Shape;1782;p166"/>
          <p:cNvGrpSpPr/>
          <p:nvPr/>
        </p:nvGrpSpPr>
        <p:grpSpPr>
          <a:xfrm>
            <a:off x="2463800" y="3219450"/>
            <a:ext cx="596900" cy="1473200"/>
            <a:chOff x="1552" y="2028"/>
            <a:chExt cx="376" cy="928"/>
          </a:xfrm>
        </p:grpSpPr>
        <p:sp>
          <p:nvSpPr>
            <p:cNvPr id="1783" name="Google Shape;1783;p166"/>
            <p:cNvSpPr/>
            <p:nvPr/>
          </p:nvSpPr>
          <p:spPr>
            <a:xfrm>
              <a:off x="1552" y="2647"/>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4" name="Google Shape;1784;p166"/>
            <p:cNvSpPr txBox="1"/>
            <p:nvPr/>
          </p:nvSpPr>
          <p:spPr>
            <a:xfrm>
              <a:off x="1552" y="2338"/>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85" name="Google Shape;1785;p166"/>
            <p:cNvSpPr/>
            <p:nvPr/>
          </p:nvSpPr>
          <p:spPr>
            <a:xfrm>
              <a:off x="1552"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86" name="Google Shape;1786;p166"/>
          <p:cNvGrpSpPr/>
          <p:nvPr/>
        </p:nvGrpSpPr>
        <p:grpSpPr>
          <a:xfrm>
            <a:off x="1865312" y="3219450"/>
            <a:ext cx="595312" cy="1473200"/>
            <a:chOff x="1175" y="2028"/>
            <a:chExt cx="375" cy="928"/>
          </a:xfrm>
        </p:grpSpPr>
        <p:sp>
          <p:nvSpPr>
            <p:cNvPr id="1787" name="Google Shape;1787;p166"/>
            <p:cNvSpPr/>
            <p:nvPr/>
          </p:nvSpPr>
          <p:spPr>
            <a:xfrm>
              <a:off x="1175" y="2647"/>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8" name="Google Shape;1788;p166"/>
            <p:cNvSpPr/>
            <p:nvPr/>
          </p:nvSpPr>
          <p:spPr>
            <a:xfrm>
              <a:off x="1175" y="2338"/>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9" name="Google Shape;1789;p166"/>
            <p:cNvSpPr txBox="1"/>
            <p:nvPr/>
          </p:nvSpPr>
          <p:spPr>
            <a:xfrm>
              <a:off x="1175" y="2028"/>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790" name="Google Shape;1790;p166"/>
          <p:cNvSpPr txBox="1"/>
          <p:nvPr/>
        </p:nvSpPr>
        <p:spPr>
          <a:xfrm>
            <a:off x="7858125"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1" name="Google Shape;1791;p166"/>
          <p:cNvSpPr txBox="1"/>
          <p:nvPr/>
        </p:nvSpPr>
        <p:spPr>
          <a:xfrm>
            <a:off x="7259637"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92" name="Google Shape;1792;p166"/>
          <p:cNvSpPr txBox="1"/>
          <p:nvPr/>
        </p:nvSpPr>
        <p:spPr>
          <a:xfrm>
            <a:off x="6659562"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3" name="Google Shape;1793;p166"/>
          <p:cNvSpPr txBox="1"/>
          <p:nvPr/>
        </p:nvSpPr>
        <p:spPr>
          <a:xfrm>
            <a:off x="6061075"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94" name="Google Shape;1794;p166"/>
          <p:cNvSpPr txBox="1"/>
          <p:nvPr/>
        </p:nvSpPr>
        <p:spPr>
          <a:xfrm>
            <a:off x="5461000"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95" name="Google Shape;1795;p166"/>
          <p:cNvSpPr txBox="1"/>
          <p:nvPr/>
        </p:nvSpPr>
        <p:spPr>
          <a:xfrm>
            <a:off x="4862512"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96" name="Google Shape;1796;p166"/>
          <p:cNvSpPr txBox="1"/>
          <p:nvPr/>
        </p:nvSpPr>
        <p:spPr>
          <a:xfrm>
            <a:off x="4262437"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7" name="Google Shape;1797;p166"/>
          <p:cNvSpPr txBox="1"/>
          <p:nvPr/>
        </p:nvSpPr>
        <p:spPr>
          <a:xfrm>
            <a:off x="3662362"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98" name="Google Shape;1798;p166"/>
          <p:cNvSpPr txBox="1"/>
          <p:nvPr/>
        </p:nvSpPr>
        <p:spPr>
          <a:xfrm>
            <a:off x="3063875"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99" name="Google Shape;1799;p166"/>
          <p:cNvSpPr txBox="1"/>
          <p:nvPr/>
        </p:nvSpPr>
        <p:spPr>
          <a:xfrm>
            <a:off x="2463800"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800" name="Google Shape;1800;p166"/>
          <p:cNvSpPr txBox="1"/>
          <p:nvPr/>
        </p:nvSpPr>
        <p:spPr>
          <a:xfrm>
            <a:off x="1865312"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801" name="Google Shape;1801;p166"/>
          <p:cNvGrpSpPr/>
          <p:nvPr/>
        </p:nvGrpSpPr>
        <p:grpSpPr>
          <a:xfrm>
            <a:off x="854075" y="2489200"/>
            <a:ext cx="7600950" cy="2203450"/>
            <a:chOff x="538" y="1568"/>
            <a:chExt cx="4788" cy="1388"/>
          </a:xfrm>
        </p:grpSpPr>
        <p:sp>
          <p:nvSpPr>
            <p:cNvPr id="1802" name="Google Shape;1802;p166"/>
            <p:cNvSpPr txBox="1"/>
            <p:nvPr/>
          </p:nvSpPr>
          <p:spPr>
            <a:xfrm>
              <a:off x="538" y="2646"/>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803" name="Google Shape;1803;p166"/>
            <p:cNvSpPr txBox="1"/>
            <p:nvPr/>
          </p:nvSpPr>
          <p:spPr>
            <a:xfrm>
              <a:off x="538" y="2337"/>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804" name="Google Shape;1804;p166"/>
            <p:cNvSpPr txBox="1"/>
            <p:nvPr/>
          </p:nvSpPr>
          <p:spPr>
            <a:xfrm>
              <a:off x="538" y="2027"/>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805" name="Google Shape;1805;p166"/>
            <p:cNvSpPr txBox="1"/>
            <p:nvPr/>
          </p:nvSpPr>
          <p:spPr>
            <a:xfrm>
              <a:off x="538" y="1568"/>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806" name="Google Shape;1806;p166"/>
            <p:cNvCxnSpPr/>
            <p:nvPr/>
          </p:nvCxnSpPr>
          <p:spPr>
            <a:xfrm>
              <a:off x="538" y="1568"/>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807" name="Google Shape;1807;p166"/>
            <p:cNvCxnSpPr/>
            <p:nvPr/>
          </p:nvCxnSpPr>
          <p:spPr>
            <a:xfrm>
              <a:off x="538" y="2027"/>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808" name="Google Shape;1808;p166"/>
            <p:cNvCxnSpPr/>
            <p:nvPr/>
          </p:nvCxnSpPr>
          <p:spPr>
            <a:xfrm>
              <a:off x="538" y="2337"/>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809" name="Google Shape;1809;p166"/>
            <p:cNvCxnSpPr/>
            <p:nvPr/>
          </p:nvCxnSpPr>
          <p:spPr>
            <a:xfrm>
              <a:off x="538" y="2646"/>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810" name="Google Shape;1810;p166"/>
            <p:cNvCxnSpPr/>
            <p:nvPr/>
          </p:nvCxnSpPr>
          <p:spPr>
            <a:xfrm>
              <a:off x="538" y="2956"/>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811" name="Google Shape;1811;p166"/>
            <p:cNvCxnSpPr/>
            <p:nvPr/>
          </p:nvCxnSpPr>
          <p:spPr>
            <a:xfrm>
              <a:off x="538" y="1568"/>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812" name="Google Shape;1812;p166"/>
            <p:cNvCxnSpPr/>
            <p:nvPr/>
          </p:nvCxnSpPr>
          <p:spPr>
            <a:xfrm>
              <a:off x="1174" y="1568"/>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813" name="Google Shape;1813;p166"/>
            <p:cNvCxnSpPr/>
            <p:nvPr/>
          </p:nvCxnSpPr>
          <p:spPr>
            <a:xfrm>
              <a:off x="1552"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4" name="Google Shape;1814;p166"/>
            <p:cNvCxnSpPr/>
            <p:nvPr/>
          </p:nvCxnSpPr>
          <p:spPr>
            <a:xfrm>
              <a:off x="1929"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5" name="Google Shape;1815;p166"/>
            <p:cNvCxnSpPr/>
            <p:nvPr/>
          </p:nvCxnSpPr>
          <p:spPr>
            <a:xfrm>
              <a:off x="2306"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6" name="Google Shape;1816;p166"/>
            <p:cNvCxnSpPr/>
            <p:nvPr/>
          </p:nvCxnSpPr>
          <p:spPr>
            <a:xfrm>
              <a:off x="2684"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7" name="Google Shape;1817;p166"/>
            <p:cNvCxnSpPr/>
            <p:nvPr/>
          </p:nvCxnSpPr>
          <p:spPr>
            <a:xfrm>
              <a:off x="3062"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8" name="Google Shape;1818;p166"/>
            <p:cNvCxnSpPr/>
            <p:nvPr/>
          </p:nvCxnSpPr>
          <p:spPr>
            <a:xfrm>
              <a:off x="3439"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9" name="Google Shape;1819;p166"/>
            <p:cNvCxnSpPr/>
            <p:nvPr/>
          </p:nvCxnSpPr>
          <p:spPr>
            <a:xfrm>
              <a:off x="3817"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0" name="Google Shape;1820;p166"/>
            <p:cNvCxnSpPr/>
            <p:nvPr/>
          </p:nvCxnSpPr>
          <p:spPr>
            <a:xfrm>
              <a:off x="4193"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1" name="Google Shape;1821;p166"/>
            <p:cNvCxnSpPr/>
            <p:nvPr/>
          </p:nvCxnSpPr>
          <p:spPr>
            <a:xfrm>
              <a:off x="4571"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2" name="Google Shape;1822;p166"/>
            <p:cNvCxnSpPr/>
            <p:nvPr/>
          </p:nvCxnSpPr>
          <p:spPr>
            <a:xfrm>
              <a:off x="4948"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3" name="Google Shape;1823;p166"/>
            <p:cNvCxnSpPr/>
            <p:nvPr/>
          </p:nvCxnSpPr>
          <p:spPr>
            <a:xfrm>
              <a:off x="5326" y="1568"/>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44">
                                            <p:txEl>
                                              <p:pRg st="0" end="0"/>
                                            </p:txEl>
                                          </p:spTgt>
                                        </p:tgtEl>
                                        <p:attrNameLst>
                                          <p:attrName>style.visibility</p:attrName>
                                        </p:attrNameLst>
                                      </p:cBhvr>
                                      <p:to>
                                        <p:strVal val="visible"/>
                                      </p:to>
                                    </p:set>
                                    <p:anim calcmode="lin" valueType="num">
                                      <p:cBhvr additive="base">
                                        <p:cTn id="7" dur="500"/>
                                        <p:tgtEl>
                                          <p:spTgt spid="174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744">
                                            <p:txEl>
                                              <p:pRg st="1" end="1"/>
                                            </p:txEl>
                                          </p:spTgt>
                                        </p:tgtEl>
                                        <p:attrNameLst>
                                          <p:attrName>style.visibility</p:attrName>
                                        </p:attrNameLst>
                                      </p:cBhvr>
                                      <p:to>
                                        <p:strVal val="visible"/>
                                      </p:to>
                                    </p:set>
                                    <p:anim calcmode="lin" valueType="num">
                                      <p:cBhvr additive="base">
                                        <p:cTn id="12" dur="500"/>
                                        <p:tgtEl>
                                          <p:spTgt spid="174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744">
                                            <p:txEl>
                                              <p:pRg st="2" end="2"/>
                                            </p:txEl>
                                          </p:spTgt>
                                        </p:tgtEl>
                                        <p:attrNameLst>
                                          <p:attrName>style.visibility</p:attrName>
                                        </p:attrNameLst>
                                      </p:cBhvr>
                                      <p:to>
                                        <p:strVal val="visible"/>
                                      </p:to>
                                    </p:set>
                                    <p:anim calcmode="lin" valueType="num">
                                      <p:cBhvr additive="base">
                                        <p:cTn id="17" dur="500"/>
                                        <p:tgtEl>
                                          <p:spTgt spid="174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744">
                                            <p:txEl>
                                              <p:pRg st="3" end="3"/>
                                            </p:txEl>
                                          </p:spTgt>
                                        </p:tgtEl>
                                        <p:attrNameLst>
                                          <p:attrName>style.visibility</p:attrName>
                                        </p:attrNameLst>
                                      </p:cBhvr>
                                      <p:to>
                                        <p:strVal val="visible"/>
                                      </p:to>
                                    </p:set>
                                    <p:anim calcmode="lin" valueType="num">
                                      <p:cBhvr additive="base">
                                        <p:cTn id="22" dur="500"/>
                                        <p:tgtEl>
                                          <p:spTgt spid="174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744">
                                            <p:txEl>
                                              <p:pRg st="4" end="4"/>
                                            </p:txEl>
                                          </p:spTgt>
                                        </p:tgtEl>
                                        <p:attrNameLst>
                                          <p:attrName>style.visibility</p:attrName>
                                        </p:attrNameLst>
                                      </p:cBhvr>
                                      <p:to>
                                        <p:strVal val="visible"/>
                                      </p:to>
                                    </p:set>
                                    <p:anim calcmode="lin" valueType="num">
                                      <p:cBhvr additive="base">
                                        <p:cTn id="27" dur="500"/>
                                        <p:tgtEl>
                                          <p:spTgt spid="174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744">
                                            <p:txEl>
                                              <p:pRg st="5" end="5"/>
                                            </p:txEl>
                                          </p:spTgt>
                                        </p:tgtEl>
                                        <p:attrNameLst>
                                          <p:attrName>style.visibility</p:attrName>
                                        </p:attrNameLst>
                                      </p:cBhvr>
                                      <p:to>
                                        <p:strVal val="visible"/>
                                      </p:to>
                                    </p:set>
                                    <p:anim calcmode="lin" valueType="num">
                                      <p:cBhvr additive="base">
                                        <p:cTn id="32" dur="500"/>
                                        <p:tgtEl>
                                          <p:spTgt spid="1744">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44">
                                            <p:txEl>
                                              <p:pRg st="6" end="6"/>
                                            </p:txEl>
                                          </p:spTgt>
                                        </p:tgtEl>
                                        <p:attrNameLst>
                                          <p:attrName>style.visibility</p:attrName>
                                        </p:attrNameLst>
                                      </p:cBhvr>
                                      <p:to>
                                        <p:strVal val="visible"/>
                                      </p:to>
                                    </p:set>
                                    <p:anim calcmode="lin" valueType="num">
                                      <p:cBhvr additive="base">
                                        <p:cTn id="37" dur="500"/>
                                        <p:tgtEl>
                                          <p:spTgt spid="1744">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744">
                                            <p:txEl>
                                              <p:pRg st="7" end="7"/>
                                            </p:txEl>
                                          </p:spTgt>
                                        </p:tgtEl>
                                        <p:attrNameLst>
                                          <p:attrName>style.visibility</p:attrName>
                                        </p:attrNameLst>
                                      </p:cBhvr>
                                      <p:to>
                                        <p:strVal val="visible"/>
                                      </p:to>
                                    </p:set>
                                    <p:anim calcmode="lin" valueType="num">
                                      <p:cBhvr additive="base">
                                        <p:cTn id="42" dur="500"/>
                                        <p:tgtEl>
                                          <p:spTgt spid="1744">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744">
                                            <p:txEl>
                                              <p:pRg st="8" end="8"/>
                                            </p:txEl>
                                          </p:spTgt>
                                        </p:tgtEl>
                                        <p:attrNameLst>
                                          <p:attrName>style.visibility</p:attrName>
                                        </p:attrNameLst>
                                      </p:cBhvr>
                                      <p:to>
                                        <p:strVal val="visible"/>
                                      </p:to>
                                    </p:set>
                                    <p:anim calcmode="lin" valueType="num">
                                      <p:cBhvr additive="base">
                                        <p:cTn id="47" dur="500"/>
                                        <p:tgtEl>
                                          <p:spTgt spid="1744">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744">
                                            <p:txEl>
                                              <p:pRg st="9" end="9"/>
                                            </p:txEl>
                                          </p:spTgt>
                                        </p:tgtEl>
                                        <p:attrNameLst>
                                          <p:attrName>style.visibility</p:attrName>
                                        </p:attrNameLst>
                                      </p:cBhvr>
                                      <p:to>
                                        <p:strVal val="visible"/>
                                      </p:to>
                                    </p:set>
                                    <p:anim calcmode="lin" valueType="num">
                                      <p:cBhvr additive="base">
                                        <p:cTn id="52" dur="500"/>
                                        <p:tgtEl>
                                          <p:spTgt spid="1744">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744">
                                            <p:txEl>
                                              <p:pRg st="10" end="10"/>
                                            </p:txEl>
                                          </p:spTgt>
                                        </p:tgtEl>
                                        <p:attrNameLst>
                                          <p:attrName>style.visibility</p:attrName>
                                        </p:attrNameLst>
                                      </p:cBhvr>
                                      <p:to>
                                        <p:strVal val="visible"/>
                                      </p:to>
                                    </p:set>
                                    <p:anim calcmode="lin" valueType="num">
                                      <p:cBhvr additive="base">
                                        <p:cTn id="57" dur="500"/>
                                        <p:tgtEl>
                                          <p:spTgt spid="1744">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744">
                                            <p:txEl>
                                              <p:pRg st="11" end="11"/>
                                            </p:txEl>
                                          </p:spTgt>
                                        </p:tgtEl>
                                        <p:attrNameLst>
                                          <p:attrName>style.visibility</p:attrName>
                                        </p:attrNameLst>
                                      </p:cBhvr>
                                      <p:to>
                                        <p:strVal val="visible"/>
                                      </p:to>
                                    </p:set>
                                    <p:anim calcmode="lin" valueType="num">
                                      <p:cBhvr additive="base">
                                        <p:cTn id="62" dur="500"/>
                                        <p:tgtEl>
                                          <p:spTgt spid="1744">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744">
                                            <p:txEl>
                                              <p:pRg st="12" end="12"/>
                                            </p:txEl>
                                          </p:spTgt>
                                        </p:tgtEl>
                                        <p:attrNameLst>
                                          <p:attrName>style.visibility</p:attrName>
                                        </p:attrNameLst>
                                      </p:cBhvr>
                                      <p:to>
                                        <p:strVal val="visible"/>
                                      </p:to>
                                    </p:set>
                                    <p:anim calcmode="lin" valueType="num">
                                      <p:cBhvr additive="base">
                                        <p:cTn id="67" dur="500"/>
                                        <p:tgtEl>
                                          <p:spTgt spid="1744">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nodeType="clickEffect">
                                  <p:stCondLst>
                                    <p:cond delay="0"/>
                                  </p:stCondLst>
                                  <p:childTnLst>
                                    <p:set>
                                      <p:cBhvr>
                                        <p:cTn id="71" dur="1" fill="hold">
                                          <p:stCondLst>
                                            <p:cond delay="0"/>
                                          </p:stCondLst>
                                        </p:cTn>
                                        <p:tgtEl>
                                          <p:spTgt spid="1744">
                                            <p:txEl>
                                              <p:pRg st="13" end="13"/>
                                            </p:txEl>
                                          </p:spTgt>
                                        </p:tgtEl>
                                        <p:attrNameLst>
                                          <p:attrName>style.visibility</p:attrName>
                                        </p:attrNameLst>
                                      </p:cBhvr>
                                      <p:to>
                                        <p:strVal val="visible"/>
                                      </p:to>
                                    </p:set>
                                    <p:anim calcmode="lin" valueType="num">
                                      <p:cBhvr additive="base">
                                        <p:cTn id="72" dur="500"/>
                                        <p:tgtEl>
                                          <p:spTgt spid="1744">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1744">
                                            <p:txEl>
                                              <p:pRg st="14" end="14"/>
                                            </p:txEl>
                                          </p:spTgt>
                                        </p:tgtEl>
                                        <p:attrNameLst>
                                          <p:attrName>style.visibility</p:attrName>
                                        </p:attrNameLst>
                                      </p:cBhvr>
                                      <p:to>
                                        <p:strVal val="visible"/>
                                      </p:to>
                                    </p:set>
                                    <p:anim calcmode="lin" valueType="num">
                                      <p:cBhvr additive="base">
                                        <p:cTn id="77" dur="500"/>
                                        <p:tgtEl>
                                          <p:spTgt spid="1744">
                                            <p:txEl>
                                              <p:pRg st="14" end="14"/>
                                            </p:txEl>
                                          </p:spTgt>
                                        </p:tgtEl>
                                        <p:attrNameLst>
                                          <p:attrName>ppt_x</p:attrName>
                                        </p:attrNameLst>
                                      </p:cBhvr>
                                      <p:tavLst>
                                        <p:tav tm="0">
                                          <p:val>
                                            <p:strVal val="#ppt_x+1"/>
                                          </p:val>
                                        </p:tav>
                                        <p:tav tm="100000">
                                          <p:val>
                                            <p:strVal val="#ppt_x"/>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80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9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79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79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7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79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79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79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79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79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1"/>
        <p:cNvGrpSpPr/>
        <p:nvPr/>
      </p:nvGrpSpPr>
      <p:grpSpPr>
        <a:xfrm>
          <a:off x="0" y="0"/>
          <a:ext cx="0" cy="0"/>
          <a:chOff x="0" y="0"/>
          <a:chExt cx="0" cy="0"/>
        </a:xfrm>
      </p:grpSpPr>
      <p:sp>
        <p:nvSpPr>
          <p:cNvPr id="1832" name="Google Shape;1832;p167"/>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LRU Algorithm (Cont.)</a:t>
            </a:r>
            <a:endParaRPr/>
          </a:p>
        </p:txBody>
      </p:sp>
      <p:sp>
        <p:nvSpPr>
          <p:cNvPr id="1833" name="Google Shape;1833;p167"/>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How would you implement LRU strategy?</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Stack implementation – keep a stack of page numbers in a double link form:</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Any time Page is  referenced move it to the top</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Replace page from the bottom of the stack</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No search for replacement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837"/>
        <p:cNvGrpSpPr/>
        <p:nvPr/>
      </p:nvGrpSpPr>
      <p:grpSpPr>
        <a:xfrm>
          <a:off x="0" y="0"/>
          <a:ext cx="0" cy="0"/>
          <a:chOff x="0" y="0"/>
          <a:chExt cx="0" cy="0"/>
        </a:xfrm>
      </p:grpSpPr>
      <p:sp>
        <p:nvSpPr>
          <p:cNvPr id="1838" name="Google Shape;1838;p168"/>
          <p:cNvSpPr/>
          <p:nvPr/>
        </p:nvSpPr>
        <p:spPr>
          <a:xfrm>
            <a:off x="457200" y="354012"/>
            <a:ext cx="8208962" cy="4603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39" name="Google Shape;1839;p168"/>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80000"/>
              </a:lnSpc>
              <a:spcBef>
                <a:spcPts val="0"/>
              </a:spcBef>
              <a:spcAft>
                <a:spcPts val="0"/>
              </a:spcAft>
              <a:buClr>
                <a:srgbClr val="000000"/>
              </a:buClr>
              <a:buSzPts val="3200"/>
              <a:buFont typeface="Times New Roman"/>
              <a:buChar char="•"/>
            </a:pPr>
            <a:r>
              <a:rPr lang="en-US" sz="3200" b="0" i="0" u="none">
                <a:solidFill>
                  <a:srgbClr val="CCCCFF"/>
                </a:solidFill>
                <a:latin typeface="Arial"/>
                <a:ea typeface="Arial"/>
                <a:cs typeface="Arial"/>
                <a:sym typeface="Arial"/>
              </a:rPr>
              <a:t>RANDOM:</a:t>
            </a:r>
            <a:endParaRPr/>
          </a:p>
          <a:p>
            <a:pPr marL="741362" marR="0" lvl="1" indent="-284162" algn="l" rtl="0">
              <a:lnSpc>
                <a:spcPct val="80000"/>
              </a:lnSpc>
              <a:spcBef>
                <a:spcPts val="3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Pick random page for every replacement</a:t>
            </a:r>
            <a:endParaRPr/>
          </a:p>
          <a:p>
            <a:pPr marL="741362" marR="0" lvl="1" indent="-284162" algn="l" rtl="0">
              <a:lnSpc>
                <a:spcPct val="80000"/>
              </a:lnSpc>
              <a:spcBef>
                <a:spcPts val="3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Typical solution for TLB’s.  Simple hardware</a:t>
            </a:r>
            <a:endParaRPr/>
          </a:p>
          <a:p>
            <a:pPr marL="741362" marR="0" lvl="1" indent="-284162" algn="l" rtl="0">
              <a:lnSpc>
                <a:spcPct val="80000"/>
              </a:lnSpc>
              <a:spcBef>
                <a:spcPts val="3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Pretty unpredictable – makes it hard to make real-time guarantees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844"/>
        <p:cNvGrpSpPr/>
        <p:nvPr/>
      </p:nvGrpSpPr>
      <p:grpSpPr>
        <a:xfrm>
          <a:off x="0" y="0"/>
          <a:ext cx="0" cy="0"/>
          <a:chOff x="0" y="0"/>
          <a:chExt cx="0" cy="0"/>
        </a:xfrm>
      </p:grpSpPr>
      <p:sp>
        <p:nvSpPr>
          <p:cNvPr id="1845" name="Google Shape;1845;p16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Global vs. Local Allocation</a:t>
            </a:r>
            <a:endParaRPr/>
          </a:p>
        </p:txBody>
      </p:sp>
      <p:sp>
        <p:nvSpPr>
          <p:cNvPr id="1846" name="Google Shape;1846;p169"/>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Global replacement – process selects a replacement frame from the set of all frames; one process can take a frame from another.</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Local replacement – each process selects from only its own set of allocated frames.</a:t>
            </a:r>
            <a:endParaRP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851"/>
        <p:cNvGrpSpPr/>
        <p:nvPr/>
      </p:nvGrpSpPr>
      <p:grpSpPr>
        <a:xfrm>
          <a:off x="0" y="0"/>
          <a:ext cx="0" cy="0"/>
          <a:chOff x="0" y="0"/>
          <a:chExt cx="0" cy="0"/>
        </a:xfrm>
      </p:grpSpPr>
      <p:sp>
        <p:nvSpPr>
          <p:cNvPr id="1852" name="Google Shape;1852;p170"/>
          <p:cNvSpPr txBox="1"/>
          <p:nvPr/>
        </p:nvSpPr>
        <p:spPr>
          <a:xfrm>
            <a:off x="152400" y="152400"/>
            <a:ext cx="88392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Graph of Page Faults Versus The Number of Frames</a:t>
            </a:r>
            <a:endParaRPr/>
          </a:p>
        </p:txBody>
      </p:sp>
      <p:sp>
        <p:nvSpPr>
          <p:cNvPr id="1853" name="Google Shape;1853;p170"/>
          <p:cNvSpPr txBox="1"/>
          <p:nvPr/>
        </p:nvSpPr>
        <p:spPr>
          <a:xfrm>
            <a:off x="158750" y="4167187"/>
            <a:ext cx="8785225" cy="2538412"/>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One desirable property: When you add memory the miss rate goes down</a:t>
            </a:r>
            <a:endParaRPr/>
          </a:p>
          <a:p>
            <a:pPr marL="739775" marR="0" lvl="1" indent="-282575" algn="l" rtl="0">
              <a:lnSpc>
                <a:spcPct val="80000"/>
              </a:lnSpc>
              <a:spcBef>
                <a:spcPts val="50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Does this always happen?</a:t>
            </a:r>
            <a:endParaRPr/>
          </a:p>
          <a:p>
            <a:pPr marL="739775" marR="0" lvl="1" indent="-282575" algn="l" rtl="0">
              <a:lnSpc>
                <a:spcPct val="80000"/>
              </a:lnSpc>
              <a:spcBef>
                <a:spcPts val="50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Seems like it should, right?</a:t>
            </a:r>
            <a:endParaRPr/>
          </a:p>
          <a:p>
            <a:pPr marL="339725" marR="0" lvl="0" indent="-339725" algn="l" rtl="0">
              <a:lnSpc>
                <a:spcPct val="80000"/>
              </a:lnSpc>
              <a:spcBef>
                <a:spcPts val="5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No: BeLady’s anomaly </a:t>
            </a:r>
            <a:endParaRPr/>
          </a:p>
          <a:p>
            <a:pPr marL="739775" marR="0" lvl="1" indent="-282575" algn="l" rtl="0">
              <a:lnSpc>
                <a:spcPct val="80000"/>
              </a:lnSpc>
              <a:spcBef>
                <a:spcPts val="50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Certain replacement algorithms (FIFO) don’t have this obvious property!</a:t>
            </a:r>
            <a:endParaRPr/>
          </a:p>
        </p:txBody>
      </p:sp>
      <p:pic>
        <p:nvPicPr>
          <p:cNvPr id="1854" name="Google Shape;1854;p170"/>
          <p:cNvPicPr preferRelativeResize="0"/>
          <p:nvPr/>
        </p:nvPicPr>
        <p:blipFill rotWithShape="1">
          <a:blip r:embed="rId3">
            <a:alphaModFix/>
          </a:blip>
          <a:srcRect l="494" t="11265" r="1243" b="11610"/>
          <a:stretch/>
        </p:blipFill>
        <p:spPr>
          <a:xfrm>
            <a:off x="1624012" y="711200"/>
            <a:ext cx="5646737" cy="3322637"/>
          </a:xfrm>
          <a:prstGeom prst="rect">
            <a:avLst/>
          </a:prstGeom>
          <a:noFill/>
          <a:ln w="38150" cap="sq" cmpd="sng">
            <a:solidFill>
              <a:srgbClr val="CC6600"/>
            </a:solidFill>
            <a:prstDash val="solid"/>
            <a:miter lim="800000"/>
            <a:headEnd type="none" w="sm" len="sm"/>
            <a:tailEnd type="none" w="sm" len="sm"/>
          </a:ln>
        </p:spPr>
      </p:pic>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9"/>
        <p:cNvGrpSpPr/>
        <p:nvPr/>
      </p:nvGrpSpPr>
      <p:grpSpPr>
        <a:xfrm>
          <a:off x="0" y="0"/>
          <a:ext cx="0" cy="0"/>
          <a:chOff x="0" y="0"/>
          <a:chExt cx="0" cy="0"/>
        </a:xfrm>
      </p:grpSpPr>
      <p:sp>
        <p:nvSpPr>
          <p:cNvPr id="1860" name="Google Shape;1860;p171"/>
          <p:cNvSpPr txBox="1"/>
          <p:nvPr/>
        </p:nvSpPr>
        <p:spPr>
          <a:xfrm>
            <a:off x="762000" y="152400"/>
            <a:ext cx="76200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Adding Memory Doesn’t Always Help Fault Rate</a:t>
            </a:r>
            <a:endParaRPr/>
          </a:p>
        </p:txBody>
      </p:sp>
      <p:sp>
        <p:nvSpPr>
          <p:cNvPr id="1861" name="Google Shape;1861;p171"/>
          <p:cNvSpPr txBox="1"/>
          <p:nvPr/>
        </p:nvSpPr>
        <p:spPr>
          <a:xfrm>
            <a:off x="152400" y="685800"/>
            <a:ext cx="8839200" cy="6172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Does adding memory reduce number of page faults?</a:t>
            </a:r>
            <a:endParaRPr/>
          </a:p>
          <a:p>
            <a:pPr marL="739775" marR="0" lvl="1" indent="-282575" algn="l" rtl="0">
              <a:lnSpc>
                <a:spcPct val="80000"/>
              </a:lnSpc>
              <a:spcBef>
                <a:spcPts val="1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Yes for LRU and MIN</a:t>
            </a:r>
            <a:endParaRPr/>
          </a:p>
          <a:p>
            <a:pPr marL="739775" marR="0" lvl="1" indent="-282575" algn="l" rtl="0">
              <a:lnSpc>
                <a:spcPct val="80000"/>
              </a:lnSpc>
              <a:spcBef>
                <a:spcPts val="1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Not necessarily for FIFO!  (Called Belady’s anomaly)</a:t>
            </a:r>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739775" marR="0" lvl="1" indent="-282575" algn="l" rtl="0">
              <a:lnSpc>
                <a:spcPct val="80000"/>
              </a:lnSpc>
              <a:spcBef>
                <a:spcPts val="100"/>
              </a:spcBef>
              <a:spcAft>
                <a:spcPts val="0"/>
              </a:spcAft>
              <a:buClr>
                <a:srgbClr val="FFFFFF"/>
              </a:buClr>
              <a:buSzPts val="2800"/>
              <a:buFont typeface="Arial"/>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nvGrpSpPr>
          <p:cNvPr id="1862" name="Google Shape;1862;p171"/>
          <p:cNvGrpSpPr/>
          <p:nvPr/>
        </p:nvGrpSpPr>
        <p:grpSpPr>
          <a:xfrm>
            <a:off x="1150937" y="2679700"/>
            <a:ext cx="6861175" cy="1620837"/>
            <a:chOff x="725" y="1688"/>
            <a:chExt cx="4322" cy="1021"/>
          </a:xfrm>
        </p:grpSpPr>
        <p:grpSp>
          <p:nvGrpSpPr>
            <p:cNvPr id="1863" name="Google Shape;1863;p171"/>
            <p:cNvGrpSpPr/>
            <p:nvPr/>
          </p:nvGrpSpPr>
          <p:grpSpPr>
            <a:xfrm>
              <a:off x="4719" y="2027"/>
              <a:ext cx="313" cy="682"/>
              <a:chOff x="4719" y="2027"/>
              <a:chExt cx="313" cy="682"/>
            </a:xfrm>
          </p:grpSpPr>
          <p:sp>
            <p:nvSpPr>
              <p:cNvPr id="1864" name="Google Shape;1864;p171"/>
              <p:cNvSpPr/>
              <p:nvPr/>
            </p:nvSpPr>
            <p:spPr>
              <a:xfrm>
                <a:off x="4719" y="2482"/>
                <a:ext cx="313"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65" name="Google Shape;1865;p171"/>
              <p:cNvSpPr/>
              <p:nvPr/>
            </p:nvSpPr>
            <p:spPr>
              <a:xfrm>
                <a:off x="4719" y="2255"/>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66" name="Google Shape;1866;p171"/>
              <p:cNvSpPr/>
              <p:nvPr/>
            </p:nvSpPr>
            <p:spPr>
              <a:xfrm>
                <a:off x="4719" y="2027"/>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67" name="Google Shape;1867;p171"/>
            <p:cNvGrpSpPr/>
            <p:nvPr/>
          </p:nvGrpSpPr>
          <p:grpSpPr>
            <a:xfrm>
              <a:off x="4408" y="2027"/>
              <a:ext cx="314" cy="682"/>
              <a:chOff x="4408" y="2027"/>
              <a:chExt cx="314" cy="682"/>
            </a:xfrm>
          </p:grpSpPr>
          <p:sp>
            <p:nvSpPr>
              <p:cNvPr id="1868" name="Google Shape;1868;p171"/>
              <p:cNvSpPr txBox="1"/>
              <p:nvPr/>
            </p:nvSpPr>
            <p:spPr>
              <a:xfrm>
                <a:off x="4408" y="2482"/>
                <a:ext cx="314" cy="227"/>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1869" name="Google Shape;1869;p171"/>
              <p:cNvSpPr/>
              <p:nvPr/>
            </p:nvSpPr>
            <p:spPr>
              <a:xfrm>
                <a:off x="4408" y="2255"/>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70" name="Google Shape;1870;p171"/>
              <p:cNvSpPr/>
              <p:nvPr/>
            </p:nvSpPr>
            <p:spPr>
              <a:xfrm>
                <a:off x="4408" y="2027"/>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71" name="Google Shape;1871;p171"/>
            <p:cNvGrpSpPr/>
            <p:nvPr/>
          </p:nvGrpSpPr>
          <p:grpSpPr>
            <a:xfrm>
              <a:off x="4094" y="2027"/>
              <a:ext cx="313" cy="682"/>
              <a:chOff x="4094" y="2027"/>
              <a:chExt cx="313" cy="682"/>
            </a:xfrm>
          </p:grpSpPr>
          <p:sp>
            <p:nvSpPr>
              <p:cNvPr id="1872" name="Google Shape;1872;p171"/>
              <p:cNvSpPr/>
              <p:nvPr/>
            </p:nvSpPr>
            <p:spPr>
              <a:xfrm>
                <a:off x="4094" y="2482"/>
                <a:ext cx="313"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73" name="Google Shape;1873;p171"/>
              <p:cNvSpPr txBox="1"/>
              <p:nvPr/>
            </p:nvSpPr>
            <p:spPr>
              <a:xfrm>
                <a:off x="4094" y="2255"/>
                <a:ext cx="313"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874" name="Google Shape;1874;p171"/>
              <p:cNvSpPr/>
              <p:nvPr/>
            </p:nvSpPr>
            <p:spPr>
              <a:xfrm>
                <a:off x="4094" y="2027"/>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75" name="Google Shape;1875;p171"/>
            <p:cNvGrpSpPr/>
            <p:nvPr/>
          </p:nvGrpSpPr>
          <p:grpSpPr>
            <a:xfrm>
              <a:off x="3778" y="2027"/>
              <a:ext cx="314" cy="682"/>
              <a:chOff x="3778" y="2027"/>
              <a:chExt cx="314" cy="682"/>
            </a:xfrm>
          </p:grpSpPr>
          <p:sp>
            <p:nvSpPr>
              <p:cNvPr id="1876" name="Google Shape;1876;p171"/>
              <p:cNvSpPr/>
              <p:nvPr/>
            </p:nvSpPr>
            <p:spPr>
              <a:xfrm>
                <a:off x="3778" y="2482"/>
                <a:ext cx="314"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77" name="Google Shape;1877;p171"/>
              <p:cNvSpPr/>
              <p:nvPr/>
            </p:nvSpPr>
            <p:spPr>
              <a:xfrm>
                <a:off x="3778" y="2255"/>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78" name="Google Shape;1878;p171"/>
              <p:cNvSpPr/>
              <p:nvPr/>
            </p:nvSpPr>
            <p:spPr>
              <a:xfrm>
                <a:off x="3778" y="2027"/>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79" name="Google Shape;1879;p171"/>
            <p:cNvGrpSpPr/>
            <p:nvPr/>
          </p:nvGrpSpPr>
          <p:grpSpPr>
            <a:xfrm>
              <a:off x="3463" y="2027"/>
              <a:ext cx="313" cy="682"/>
              <a:chOff x="3463" y="2027"/>
              <a:chExt cx="313" cy="682"/>
            </a:xfrm>
          </p:grpSpPr>
          <p:sp>
            <p:nvSpPr>
              <p:cNvPr id="1880" name="Google Shape;1880;p171"/>
              <p:cNvSpPr/>
              <p:nvPr/>
            </p:nvSpPr>
            <p:spPr>
              <a:xfrm>
                <a:off x="3463" y="2482"/>
                <a:ext cx="313"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81" name="Google Shape;1881;p171"/>
              <p:cNvSpPr/>
              <p:nvPr/>
            </p:nvSpPr>
            <p:spPr>
              <a:xfrm>
                <a:off x="3463" y="2255"/>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82" name="Google Shape;1882;p171"/>
              <p:cNvSpPr/>
              <p:nvPr/>
            </p:nvSpPr>
            <p:spPr>
              <a:xfrm>
                <a:off x="3463" y="2027"/>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83" name="Google Shape;1883;p171"/>
            <p:cNvGrpSpPr/>
            <p:nvPr/>
          </p:nvGrpSpPr>
          <p:grpSpPr>
            <a:xfrm>
              <a:off x="3147" y="2027"/>
              <a:ext cx="314" cy="682"/>
              <a:chOff x="3147" y="2027"/>
              <a:chExt cx="314" cy="682"/>
            </a:xfrm>
          </p:grpSpPr>
          <p:sp>
            <p:nvSpPr>
              <p:cNvPr id="1884" name="Google Shape;1884;p171"/>
              <p:cNvSpPr/>
              <p:nvPr/>
            </p:nvSpPr>
            <p:spPr>
              <a:xfrm>
                <a:off x="3147" y="2482"/>
                <a:ext cx="314"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85" name="Google Shape;1885;p171"/>
              <p:cNvSpPr/>
              <p:nvPr/>
            </p:nvSpPr>
            <p:spPr>
              <a:xfrm>
                <a:off x="3147" y="2255"/>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86" name="Google Shape;1886;p171"/>
              <p:cNvSpPr txBox="1"/>
              <p:nvPr/>
            </p:nvSpPr>
            <p:spPr>
              <a:xfrm>
                <a:off x="3147" y="2027"/>
                <a:ext cx="314"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grpSp>
        <p:grpSp>
          <p:nvGrpSpPr>
            <p:cNvPr id="1887" name="Google Shape;1887;p171"/>
            <p:cNvGrpSpPr/>
            <p:nvPr/>
          </p:nvGrpSpPr>
          <p:grpSpPr>
            <a:xfrm>
              <a:off x="2833" y="2027"/>
              <a:ext cx="313" cy="682"/>
              <a:chOff x="2833" y="2027"/>
              <a:chExt cx="313" cy="682"/>
            </a:xfrm>
          </p:grpSpPr>
          <p:sp>
            <p:nvSpPr>
              <p:cNvPr id="1888" name="Google Shape;1888;p171"/>
              <p:cNvSpPr txBox="1"/>
              <p:nvPr/>
            </p:nvSpPr>
            <p:spPr>
              <a:xfrm>
                <a:off x="2833" y="2482"/>
                <a:ext cx="313" cy="227"/>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889" name="Google Shape;1889;p171"/>
              <p:cNvSpPr/>
              <p:nvPr/>
            </p:nvSpPr>
            <p:spPr>
              <a:xfrm>
                <a:off x="2833" y="2255"/>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90" name="Google Shape;1890;p171"/>
              <p:cNvSpPr/>
              <p:nvPr/>
            </p:nvSpPr>
            <p:spPr>
              <a:xfrm>
                <a:off x="2833" y="2027"/>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91" name="Google Shape;1891;p171"/>
            <p:cNvGrpSpPr/>
            <p:nvPr/>
          </p:nvGrpSpPr>
          <p:grpSpPr>
            <a:xfrm>
              <a:off x="2517" y="2027"/>
              <a:ext cx="314" cy="682"/>
              <a:chOff x="2517" y="2027"/>
              <a:chExt cx="314" cy="682"/>
            </a:xfrm>
          </p:grpSpPr>
          <p:sp>
            <p:nvSpPr>
              <p:cNvPr id="1892" name="Google Shape;1892;p171"/>
              <p:cNvSpPr/>
              <p:nvPr/>
            </p:nvSpPr>
            <p:spPr>
              <a:xfrm>
                <a:off x="2517" y="2482"/>
                <a:ext cx="314"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93" name="Google Shape;1893;p171"/>
              <p:cNvSpPr txBox="1"/>
              <p:nvPr/>
            </p:nvSpPr>
            <p:spPr>
              <a:xfrm>
                <a:off x="2517" y="2255"/>
                <a:ext cx="314"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1894" name="Google Shape;1894;p171"/>
              <p:cNvSpPr/>
              <p:nvPr/>
            </p:nvSpPr>
            <p:spPr>
              <a:xfrm>
                <a:off x="2517" y="2027"/>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895" name="Google Shape;1895;p171"/>
            <p:cNvGrpSpPr/>
            <p:nvPr/>
          </p:nvGrpSpPr>
          <p:grpSpPr>
            <a:xfrm>
              <a:off x="2201" y="2027"/>
              <a:ext cx="314" cy="682"/>
              <a:chOff x="2201" y="2027"/>
              <a:chExt cx="314" cy="682"/>
            </a:xfrm>
          </p:grpSpPr>
          <p:sp>
            <p:nvSpPr>
              <p:cNvPr id="1896" name="Google Shape;1896;p171"/>
              <p:cNvSpPr/>
              <p:nvPr/>
            </p:nvSpPr>
            <p:spPr>
              <a:xfrm>
                <a:off x="2201" y="2482"/>
                <a:ext cx="314"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97" name="Google Shape;1897;p171"/>
              <p:cNvSpPr/>
              <p:nvPr/>
            </p:nvSpPr>
            <p:spPr>
              <a:xfrm>
                <a:off x="2201" y="2255"/>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98" name="Google Shape;1898;p171"/>
              <p:cNvSpPr txBox="1"/>
              <p:nvPr/>
            </p:nvSpPr>
            <p:spPr>
              <a:xfrm>
                <a:off x="2201" y="2027"/>
                <a:ext cx="314"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grpSp>
        <p:grpSp>
          <p:nvGrpSpPr>
            <p:cNvPr id="1899" name="Google Shape;1899;p171"/>
            <p:cNvGrpSpPr/>
            <p:nvPr/>
          </p:nvGrpSpPr>
          <p:grpSpPr>
            <a:xfrm>
              <a:off x="1887" y="2027"/>
              <a:ext cx="313" cy="682"/>
              <a:chOff x="1887" y="2027"/>
              <a:chExt cx="313" cy="682"/>
            </a:xfrm>
          </p:grpSpPr>
          <p:sp>
            <p:nvSpPr>
              <p:cNvPr id="1900" name="Google Shape;1900;p171"/>
              <p:cNvSpPr txBox="1"/>
              <p:nvPr/>
            </p:nvSpPr>
            <p:spPr>
              <a:xfrm>
                <a:off x="1887" y="2482"/>
                <a:ext cx="313" cy="227"/>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901" name="Google Shape;1901;p171"/>
              <p:cNvSpPr/>
              <p:nvPr/>
            </p:nvSpPr>
            <p:spPr>
              <a:xfrm>
                <a:off x="1887" y="2255"/>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02" name="Google Shape;1902;p171"/>
              <p:cNvSpPr/>
              <p:nvPr/>
            </p:nvSpPr>
            <p:spPr>
              <a:xfrm>
                <a:off x="1887" y="2027"/>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903" name="Google Shape;1903;p171"/>
            <p:cNvGrpSpPr/>
            <p:nvPr/>
          </p:nvGrpSpPr>
          <p:grpSpPr>
            <a:xfrm>
              <a:off x="1572" y="2027"/>
              <a:ext cx="314" cy="682"/>
              <a:chOff x="1572" y="2027"/>
              <a:chExt cx="314" cy="682"/>
            </a:xfrm>
          </p:grpSpPr>
          <p:sp>
            <p:nvSpPr>
              <p:cNvPr id="1904" name="Google Shape;1904;p171"/>
              <p:cNvSpPr/>
              <p:nvPr/>
            </p:nvSpPr>
            <p:spPr>
              <a:xfrm>
                <a:off x="1572" y="2482"/>
                <a:ext cx="314"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05" name="Google Shape;1905;p171"/>
              <p:cNvSpPr txBox="1"/>
              <p:nvPr/>
            </p:nvSpPr>
            <p:spPr>
              <a:xfrm>
                <a:off x="1572" y="2255"/>
                <a:ext cx="314"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06" name="Google Shape;1906;p171"/>
              <p:cNvSpPr/>
              <p:nvPr/>
            </p:nvSpPr>
            <p:spPr>
              <a:xfrm>
                <a:off x="1572" y="2027"/>
                <a:ext cx="314"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907" name="Google Shape;1907;p171"/>
            <p:cNvGrpSpPr/>
            <p:nvPr/>
          </p:nvGrpSpPr>
          <p:grpSpPr>
            <a:xfrm>
              <a:off x="1257" y="2027"/>
              <a:ext cx="313" cy="682"/>
              <a:chOff x="1257" y="2027"/>
              <a:chExt cx="313" cy="682"/>
            </a:xfrm>
          </p:grpSpPr>
          <p:sp>
            <p:nvSpPr>
              <p:cNvPr id="1908" name="Google Shape;1908;p171"/>
              <p:cNvSpPr/>
              <p:nvPr/>
            </p:nvSpPr>
            <p:spPr>
              <a:xfrm>
                <a:off x="1257" y="2482"/>
                <a:ext cx="313" cy="227"/>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09" name="Google Shape;1909;p171"/>
              <p:cNvSpPr/>
              <p:nvPr/>
            </p:nvSpPr>
            <p:spPr>
              <a:xfrm>
                <a:off x="1257" y="2255"/>
                <a:ext cx="313" cy="226"/>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10" name="Google Shape;1910;p171"/>
              <p:cNvSpPr txBox="1"/>
              <p:nvPr/>
            </p:nvSpPr>
            <p:spPr>
              <a:xfrm>
                <a:off x="1257" y="2027"/>
                <a:ext cx="313"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grpSp>
        <p:sp>
          <p:nvSpPr>
            <p:cNvPr id="1911" name="Google Shape;1911;p171"/>
            <p:cNvSpPr txBox="1"/>
            <p:nvPr/>
          </p:nvSpPr>
          <p:spPr>
            <a:xfrm>
              <a:off x="4408"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1912" name="Google Shape;1912;p171"/>
            <p:cNvSpPr txBox="1"/>
            <p:nvPr/>
          </p:nvSpPr>
          <p:spPr>
            <a:xfrm>
              <a:off x="4094" y="1688"/>
              <a:ext cx="314"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913" name="Google Shape;1913;p171"/>
            <p:cNvSpPr txBox="1"/>
            <p:nvPr/>
          </p:nvSpPr>
          <p:spPr>
            <a:xfrm>
              <a:off x="3778"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14" name="Google Shape;1914;p171"/>
            <p:cNvSpPr txBox="1"/>
            <p:nvPr/>
          </p:nvSpPr>
          <p:spPr>
            <a:xfrm>
              <a:off x="3463" y="1688"/>
              <a:ext cx="314"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	</a:t>
              </a:r>
              <a:endParaRPr/>
            </a:p>
          </p:txBody>
        </p:sp>
        <p:sp>
          <p:nvSpPr>
            <p:cNvPr id="1915" name="Google Shape;1915;p171"/>
            <p:cNvSpPr txBox="1"/>
            <p:nvPr/>
          </p:nvSpPr>
          <p:spPr>
            <a:xfrm>
              <a:off x="3147"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sp>
          <p:nvSpPr>
            <p:cNvPr id="1916" name="Google Shape;1916;p171"/>
            <p:cNvSpPr txBox="1"/>
            <p:nvPr/>
          </p:nvSpPr>
          <p:spPr>
            <a:xfrm>
              <a:off x="2833" y="1688"/>
              <a:ext cx="314"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17" name="Google Shape;1917;p171"/>
            <p:cNvSpPr txBox="1"/>
            <p:nvPr/>
          </p:nvSpPr>
          <p:spPr>
            <a:xfrm>
              <a:off x="2517"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1918" name="Google Shape;1918;p171"/>
            <p:cNvSpPr txBox="1"/>
            <p:nvPr/>
          </p:nvSpPr>
          <p:spPr>
            <a:xfrm>
              <a:off x="2201"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1919" name="Google Shape;1919;p171"/>
            <p:cNvSpPr txBox="1"/>
            <p:nvPr/>
          </p:nvSpPr>
          <p:spPr>
            <a:xfrm>
              <a:off x="1887" y="1688"/>
              <a:ext cx="314"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920" name="Google Shape;1920;p171"/>
            <p:cNvSpPr txBox="1"/>
            <p:nvPr/>
          </p:nvSpPr>
          <p:spPr>
            <a:xfrm>
              <a:off x="1572"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21" name="Google Shape;1921;p171"/>
            <p:cNvSpPr txBox="1"/>
            <p:nvPr/>
          </p:nvSpPr>
          <p:spPr>
            <a:xfrm>
              <a:off x="1257" y="1688"/>
              <a:ext cx="314"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1922" name="Google Shape;1922;p171"/>
            <p:cNvSpPr txBox="1"/>
            <p:nvPr/>
          </p:nvSpPr>
          <p:spPr>
            <a:xfrm>
              <a:off x="4732" y="1688"/>
              <a:ext cx="315" cy="338"/>
            </a:xfrm>
            <a:prstGeom prst="rect">
              <a:avLst/>
            </a:prstGeom>
            <a:solidFill>
              <a:srgbClr val="99FFCC"/>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grpSp>
          <p:nvGrpSpPr>
            <p:cNvPr id="1923" name="Google Shape;1923;p171"/>
            <p:cNvGrpSpPr/>
            <p:nvPr/>
          </p:nvGrpSpPr>
          <p:grpSpPr>
            <a:xfrm>
              <a:off x="725" y="1688"/>
              <a:ext cx="4313" cy="1021"/>
              <a:chOff x="725" y="1688"/>
              <a:chExt cx="4313" cy="1021"/>
            </a:xfrm>
          </p:grpSpPr>
          <p:sp>
            <p:nvSpPr>
              <p:cNvPr id="1924" name="Google Shape;1924;p171"/>
              <p:cNvSpPr txBox="1"/>
              <p:nvPr/>
            </p:nvSpPr>
            <p:spPr>
              <a:xfrm>
                <a:off x="725" y="2482"/>
                <a:ext cx="531" cy="227"/>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p:txBody>
          </p:sp>
          <p:sp>
            <p:nvSpPr>
              <p:cNvPr id="1925" name="Google Shape;1925;p171"/>
              <p:cNvSpPr txBox="1"/>
              <p:nvPr/>
            </p:nvSpPr>
            <p:spPr>
              <a:xfrm>
                <a:off x="725" y="2254"/>
                <a:ext cx="531" cy="226"/>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p:txBody>
          </p:sp>
          <p:sp>
            <p:nvSpPr>
              <p:cNvPr id="1926" name="Google Shape;1926;p171"/>
              <p:cNvSpPr txBox="1"/>
              <p:nvPr/>
            </p:nvSpPr>
            <p:spPr>
              <a:xfrm>
                <a:off x="725" y="2026"/>
                <a:ext cx="531" cy="227"/>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a:t>
                </a:r>
                <a:endParaRPr/>
              </a:p>
            </p:txBody>
          </p:sp>
          <p:sp>
            <p:nvSpPr>
              <p:cNvPr id="1927" name="Google Shape;1927;p171"/>
              <p:cNvSpPr txBox="1"/>
              <p:nvPr/>
            </p:nvSpPr>
            <p:spPr>
              <a:xfrm>
                <a:off x="725" y="1688"/>
                <a:ext cx="531" cy="336"/>
              </a:xfrm>
              <a:prstGeom prst="rect">
                <a:avLst/>
              </a:prstGeom>
              <a:solidFill>
                <a:srgbClr val="99FFCC"/>
              </a:solidFill>
              <a:ln>
                <a:noFill/>
              </a:ln>
            </p:spPr>
            <p:txBody>
              <a:bodyPr spcFirstLastPara="1" wrap="square" lIns="90350" tIns="44275" rIns="90350" bIns="4427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Ref:</a:t>
                </a:r>
                <a:endParaRPr/>
              </a:p>
              <a:p>
                <a:pPr marL="0" marR="0" lvl="0" indent="0" algn="l" rtl="0">
                  <a:lnSpc>
                    <a:spcPct val="100000"/>
                  </a:lnSpc>
                  <a:spcBef>
                    <a:spcPts val="20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Page:</a:t>
                </a:r>
                <a:endParaRPr/>
              </a:p>
            </p:txBody>
          </p:sp>
          <p:cxnSp>
            <p:nvCxnSpPr>
              <p:cNvPr id="1928" name="Google Shape;1928;p171"/>
              <p:cNvCxnSpPr/>
              <p:nvPr/>
            </p:nvCxnSpPr>
            <p:spPr>
              <a:xfrm>
                <a:off x="725" y="2026"/>
                <a:ext cx="4313" cy="0"/>
              </a:xfrm>
              <a:prstGeom prst="straightConnector1">
                <a:avLst/>
              </a:prstGeom>
              <a:noFill/>
              <a:ln w="57225" cap="sq" cmpd="sng">
                <a:solidFill>
                  <a:srgbClr val="000000"/>
                </a:solidFill>
                <a:prstDash val="solid"/>
                <a:miter lim="800000"/>
                <a:headEnd type="none" w="med" len="med"/>
                <a:tailEnd type="none" w="med" len="med"/>
              </a:ln>
            </p:spPr>
          </p:cxnSp>
          <p:grpSp>
            <p:nvGrpSpPr>
              <p:cNvPr id="1929" name="Google Shape;1929;p171"/>
              <p:cNvGrpSpPr/>
              <p:nvPr/>
            </p:nvGrpSpPr>
            <p:grpSpPr>
              <a:xfrm>
                <a:off x="725" y="2254"/>
                <a:ext cx="4306" cy="226"/>
                <a:chOff x="725" y="2254"/>
                <a:chExt cx="4306" cy="226"/>
              </a:xfrm>
            </p:grpSpPr>
            <p:cxnSp>
              <p:nvCxnSpPr>
                <p:cNvPr id="1930" name="Google Shape;1930;p171"/>
                <p:cNvCxnSpPr/>
                <p:nvPr/>
              </p:nvCxnSpPr>
              <p:spPr>
                <a:xfrm>
                  <a:off x="725" y="2254"/>
                  <a:ext cx="4306" cy="0"/>
                </a:xfrm>
                <a:prstGeom prst="straightConnector1">
                  <a:avLst/>
                </a:prstGeom>
                <a:noFill/>
                <a:ln w="12600" cap="sq" cmpd="sng">
                  <a:solidFill>
                    <a:srgbClr val="000000"/>
                  </a:solidFill>
                  <a:prstDash val="solid"/>
                  <a:miter lim="800000"/>
                  <a:headEnd type="none" w="med" len="med"/>
                  <a:tailEnd type="none" w="med" len="med"/>
                </a:ln>
              </p:spPr>
            </p:cxnSp>
            <p:cxnSp>
              <p:nvCxnSpPr>
                <p:cNvPr id="1931" name="Google Shape;1931;p171"/>
                <p:cNvCxnSpPr/>
                <p:nvPr/>
              </p:nvCxnSpPr>
              <p:spPr>
                <a:xfrm>
                  <a:off x="725" y="2480"/>
                  <a:ext cx="4306" cy="0"/>
                </a:xfrm>
                <a:prstGeom prst="straightConnector1">
                  <a:avLst/>
                </a:prstGeom>
                <a:noFill/>
                <a:ln w="12600" cap="sq" cmpd="sng">
                  <a:solidFill>
                    <a:srgbClr val="000000"/>
                  </a:solidFill>
                  <a:prstDash val="solid"/>
                  <a:miter lim="800000"/>
                  <a:headEnd type="none" w="med" len="med"/>
                  <a:tailEnd type="none" w="med" len="med"/>
                </a:ln>
              </p:spPr>
            </p:cxnSp>
          </p:grpSp>
          <p:cxnSp>
            <p:nvCxnSpPr>
              <p:cNvPr id="1932" name="Google Shape;1932;p171"/>
              <p:cNvCxnSpPr/>
              <p:nvPr/>
            </p:nvCxnSpPr>
            <p:spPr>
              <a:xfrm>
                <a:off x="725" y="1688"/>
                <a:ext cx="0" cy="1021"/>
              </a:xfrm>
              <a:prstGeom prst="straightConnector1">
                <a:avLst/>
              </a:prstGeom>
              <a:noFill/>
              <a:ln w="28425" cap="sq" cmpd="sng">
                <a:solidFill>
                  <a:srgbClr val="000000"/>
                </a:solidFill>
                <a:prstDash val="solid"/>
                <a:miter lim="800000"/>
                <a:headEnd type="none" w="med" len="med"/>
                <a:tailEnd type="none" w="med" len="med"/>
              </a:ln>
            </p:spPr>
          </p:cxnSp>
          <p:cxnSp>
            <p:nvCxnSpPr>
              <p:cNvPr id="1933" name="Google Shape;1933;p171"/>
              <p:cNvCxnSpPr/>
              <p:nvPr/>
            </p:nvCxnSpPr>
            <p:spPr>
              <a:xfrm>
                <a:off x="1257" y="1688"/>
                <a:ext cx="0" cy="1021"/>
              </a:xfrm>
              <a:prstGeom prst="straightConnector1">
                <a:avLst/>
              </a:prstGeom>
              <a:noFill/>
              <a:ln w="57225" cap="sq" cmpd="sng">
                <a:solidFill>
                  <a:srgbClr val="000000"/>
                </a:solidFill>
                <a:prstDash val="solid"/>
                <a:miter lim="800000"/>
                <a:headEnd type="none" w="med" len="med"/>
                <a:tailEnd type="none" w="med" len="med"/>
              </a:ln>
            </p:spPr>
          </p:cxnSp>
          <p:cxnSp>
            <p:nvCxnSpPr>
              <p:cNvPr id="1934" name="Google Shape;1934;p171"/>
              <p:cNvCxnSpPr/>
              <p:nvPr/>
            </p:nvCxnSpPr>
            <p:spPr>
              <a:xfrm>
                <a:off x="1572"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35" name="Google Shape;1935;p171"/>
              <p:cNvCxnSpPr/>
              <p:nvPr/>
            </p:nvCxnSpPr>
            <p:spPr>
              <a:xfrm>
                <a:off x="1886"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36" name="Google Shape;1936;p171"/>
              <p:cNvCxnSpPr/>
              <p:nvPr/>
            </p:nvCxnSpPr>
            <p:spPr>
              <a:xfrm>
                <a:off x="2201"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37" name="Google Shape;1937;p171"/>
              <p:cNvCxnSpPr/>
              <p:nvPr/>
            </p:nvCxnSpPr>
            <p:spPr>
              <a:xfrm>
                <a:off x="2517"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38" name="Google Shape;1938;p171"/>
              <p:cNvCxnSpPr/>
              <p:nvPr/>
            </p:nvCxnSpPr>
            <p:spPr>
              <a:xfrm>
                <a:off x="2833"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39" name="Google Shape;1939;p171"/>
              <p:cNvCxnSpPr/>
              <p:nvPr/>
            </p:nvCxnSpPr>
            <p:spPr>
              <a:xfrm>
                <a:off x="3147"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40" name="Google Shape;1940;p171"/>
              <p:cNvCxnSpPr/>
              <p:nvPr/>
            </p:nvCxnSpPr>
            <p:spPr>
              <a:xfrm>
                <a:off x="3463"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41" name="Google Shape;1941;p171"/>
              <p:cNvCxnSpPr/>
              <p:nvPr/>
            </p:nvCxnSpPr>
            <p:spPr>
              <a:xfrm>
                <a:off x="3777"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42" name="Google Shape;1942;p171"/>
              <p:cNvCxnSpPr/>
              <p:nvPr/>
            </p:nvCxnSpPr>
            <p:spPr>
              <a:xfrm>
                <a:off x="4093" y="1688"/>
                <a:ext cx="0" cy="1021"/>
              </a:xfrm>
              <a:prstGeom prst="straightConnector1">
                <a:avLst/>
              </a:prstGeom>
              <a:noFill/>
              <a:ln w="12600" cap="sq" cmpd="sng">
                <a:solidFill>
                  <a:srgbClr val="000000"/>
                </a:solidFill>
                <a:prstDash val="solid"/>
                <a:miter lim="800000"/>
                <a:headEnd type="none" w="med" len="med"/>
                <a:tailEnd type="none" w="med" len="med"/>
              </a:ln>
            </p:spPr>
          </p:cxnSp>
          <p:cxnSp>
            <p:nvCxnSpPr>
              <p:cNvPr id="1943" name="Google Shape;1943;p171"/>
              <p:cNvCxnSpPr/>
              <p:nvPr/>
            </p:nvCxnSpPr>
            <p:spPr>
              <a:xfrm>
                <a:off x="4407" y="1688"/>
                <a:ext cx="0" cy="1021"/>
              </a:xfrm>
              <a:prstGeom prst="straightConnector1">
                <a:avLst/>
              </a:prstGeom>
              <a:noFill/>
              <a:ln w="12600" cap="sq" cmpd="sng">
                <a:solidFill>
                  <a:srgbClr val="000000"/>
                </a:solidFill>
                <a:prstDash val="solid"/>
                <a:miter lim="800000"/>
                <a:headEnd type="none" w="med" len="med"/>
                <a:tailEnd type="none" w="med" len="med"/>
              </a:ln>
            </p:spPr>
          </p:cxnSp>
          <p:grpSp>
            <p:nvGrpSpPr>
              <p:cNvPr id="1944" name="Google Shape;1944;p171"/>
              <p:cNvGrpSpPr/>
              <p:nvPr/>
            </p:nvGrpSpPr>
            <p:grpSpPr>
              <a:xfrm>
                <a:off x="725" y="1688"/>
                <a:ext cx="4305" cy="1020"/>
                <a:chOff x="725" y="1688"/>
                <a:chExt cx="4305" cy="1020"/>
              </a:xfrm>
            </p:grpSpPr>
            <p:cxnSp>
              <p:nvCxnSpPr>
                <p:cNvPr id="1945" name="Google Shape;1945;p171"/>
                <p:cNvCxnSpPr/>
                <p:nvPr/>
              </p:nvCxnSpPr>
              <p:spPr>
                <a:xfrm>
                  <a:off x="725" y="1688"/>
                  <a:ext cx="4304" cy="0"/>
                </a:xfrm>
                <a:prstGeom prst="straightConnector1">
                  <a:avLst/>
                </a:prstGeom>
                <a:noFill/>
                <a:ln w="28425" cap="sq" cmpd="sng">
                  <a:solidFill>
                    <a:srgbClr val="000000"/>
                  </a:solidFill>
                  <a:prstDash val="solid"/>
                  <a:miter lim="800000"/>
                  <a:headEnd type="none" w="med" len="med"/>
                  <a:tailEnd type="none" w="med" len="med"/>
                </a:ln>
              </p:spPr>
            </p:cxnSp>
            <p:cxnSp>
              <p:nvCxnSpPr>
                <p:cNvPr id="1946" name="Google Shape;1946;p171"/>
                <p:cNvCxnSpPr/>
                <p:nvPr/>
              </p:nvCxnSpPr>
              <p:spPr>
                <a:xfrm>
                  <a:off x="725" y="2708"/>
                  <a:ext cx="4304" cy="0"/>
                </a:xfrm>
                <a:prstGeom prst="straightConnector1">
                  <a:avLst/>
                </a:prstGeom>
                <a:noFill/>
                <a:ln w="28425" cap="sq" cmpd="sng">
                  <a:solidFill>
                    <a:srgbClr val="000000"/>
                  </a:solidFill>
                  <a:prstDash val="solid"/>
                  <a:miter lim="800000"/>
                  <a:headEnd type="none" w="med" len="med"/>
                  <a:tailEnd type="none" w="med" len="med"/>
                </a:ln>
              </p:spPr>
            </p:cxnSp>
            <p:cxnSp>
              <p:nvCxnSpPr>
                <p:cNvPr id="1947" name="Google Shape;1947;p171"/>
                <p:cNvCxnSpPr/>
                <p:nvPr/>
              </p:nvCxnSpPr>
              <p:spPr>
                <a:xfrm>
                  <a:off x="5030" y="1688"/>
                  <a:ext cx="0" cy="1019"/>
                </a:xfrm>
                <a:prstGeom prst="straightConnector1">
                  <a:avLst/>
                </a:prstGeom>
                <a:noFill/>
                <a:ln w="28425" cap="sq" cmpd="sng">
                  <a:solidFill>
                    <a:srgbClr val="000000"/>
                  </a:solidFill>
                  <a:prstDash val="solid"/>
                  <a:miter lim="800000"/>
                  <a:headEnd type="none" w="med" len="med"/>
                  <a:tailEnd type="none" w="med" len="med"/>
                </a:ln>
              </p:spPr>
            </p:cxnSp>
          </p:grpSp>
          <p:cxnSp>
            <p:nvCxnSpPr>
              <p:cNvPr id="1948" name="Google Shape;1948;p171"/>
              <p:cNvCxnSpPr/>
              <p:nvPr/>
            </p:nvCxnSpPr>
            <p:spPr>
              <a:xfrm>
                <a:off x="4718" y="1688"/>
                <a:ext cx="0" cy="1021"/>
              </a:xfrm>
              <a:prstGeom prst="straightConnector1">
                <a:avLst/>
              </a:prstGeom>
              <a:noFill/>
              <a:ln w="12600" cap="sq" cmpd="sng">
                <a:solidFill>
                  <a:srgbClr val="000000"/>
                </a:solidFill>
                <a:prstDash val="solid"/>
                <a:miter lim="800000"/>
                <a:headEnd type="none" w="med" len="med"/>
                <a:tailEnd type="none" w="med" len="med"/>
              </a:ln>
            </p:spPr>
          </p:cxnSp>
        </p:grpSp>
      </p:grpSp>
      <p:grpSp>
        <p:nvGrpSpPr>
          <p:cNvPr id="1949" name="Google Shape;1949;p171"/>
          <p:cNvGrpSpPr/>
          <p:nvPr/>
        </p:nvGrpSpPr>
        <p:grpSpPr>
          <a:xfrm>
            <a:off x="1143000" y="4362450"/>
            <a:ext cx="6869112" cy="1985962"/>
            <a:chOff x="720" y="2748"/>
            <a:chExt cx="4327" cy="1251"/>
          </a:xfrm>
        </p:grpSpPr>
        <p:sp>
          <p:nvSpPr>
            <p:cNvPr id="1950" name="Google Shape;1950;p171"/>
            <p:cNvSpPr/>
            <p:nvPr/>
          </p:nvSpPr>
          <p:spPr>
            <a:xfrm>
              <a:off x="1567" y="377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1" name="Google Shape;1951;p171"/>
            <p:cNvSpPr/>
            <p:nvPr/>
          </p:nvSpPr>
          <p:spPr>
            <a:xfrm>
              <a:off x="1252" y="377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2" name="Google Shape;1952;p171"/>
            <p:cNvSpPr/>
            <p:nvPr/>
          </p:nvSpPr>
          <p:spPr>
            <a:xfrm>
              <a:off x="1882" y="377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3" name="Google Shape;1953;p171"/>
            <p:cNvSpPr/>
            <p:nvPr/>
          </p:nvSpPr>
          <p:spPr>
            <a:xfrm>
              <a:off x="4714" y="377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4" name="Google Shape;1954;p171"/>
            <p:cNvSpPr/>
            <p:nvPr/>
          </p:nvSpPr>
          <p:spPr>
            <a:xfrm>
              <a:off x="4403" y="377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5" name="Google Shape;1955;p171"/>
            <p:cNvSpPr txBox="1"/>
            <p:nvPr/>
          </p:nvSpPr>
          <p:spPr>
            <a:xfrm>
              <a:off x="4088" y="3772"/>
              <a:ext cx="314"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956" name="Google Shape;1956;p171"/>
            <p:cNvSpPr/>
            <p:nvPr/>
          </p:nvSpPr>
          <p:spPr>
            <a:xfrm>
              <a:off x="3773" y="377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7" name="Google Shape;1957;p171"/>
            <p:cNvSpPr/>
            <p:nvPr/>
          </p:nvSpPr>
          <p:spPr>
            <a:xfrm>
              <a:off x="3458" y="377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8" name="Google Shape;1958;p171"/>
            <p:cNvSpPr/>
            <p:nvPr/>
          </p:nvSpPr>
          <p:spPr>
            <a:xfrm>
              <a:off x="3142" y="377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59" name="Google Shape;1959;p171"/>
            <p:cNvSpPr/>
            <p:nvPr/>
          </p:nvSpPr>
          <p:spPr>
            <a:xfrm>
              <a:off x="2827" y="377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0" name="Google Shape;1960;p171"/>
            <p:cNvSpPr/>
            <p:nvPr/>
          </p:nvSpPr>
          <p:spPr>
            <a:xfrm>
              <a:off x="2512" y="377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1" name="Google Shape;1961;p171"/>
            <p:cNvSpPr txBox="1"/>
            <p:nvPr/>
          </p:nvSpPr>
          <p:spPr>
            <a:xfrm>
              <a:off x="2197" y="3772"/>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1962" name="Google Shape;1962;p171"/>
            <p:cNvSpPr txBox="1"/>
            <p:nvPr/>
          </p:nvSpPr>
          <p:spPr>
            <a:xfrm>
              <a:off x="720" y="3772"/>
              <a:ext cx="531"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a:t>
              </a:r>
              <a:endParaRPr/>
            </a:p>
          </p:txBody>
        </p:sp>
        <p:sp>
          <p:nvSpPr>
            <p:cNvPr id="1963" name="Google Shape;1963;p171"/>
            <p:cNvSpPr/>
            <p:nvPr/>
          </p:nvSpPr>
          <p:spPr>
            <a:xfrm>
              <a:off x="4719"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4" name="Google Shape;1964;p171"/>
            <p:cNvSpPr txBox="1"/>
            <p:nvPr/>
          </p:nvSpPr>
          <p:spPr>
            <a:xfrm>
              <a:off x="4719" y="3314"/>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sp>
          <p:nvSpPr>
            <p:cNvPr id="1965" name="Google Shape;1965;p171"/>
            <p:cNvSpPr/>
            <p:nvPr/>
          </p:nvSpPr>
          <p:spPr>
            <a:xfrm>
              <a:off x="4719" y="3087"/>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6" name="Google Shape;1966;p171"/>
            <p:cNvSpPr/>
            <p:nvPr/>
          </p:nvSpPr>
          <p:spPr>
            <a:xfrm>
              <a:off x="4408"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7" name="Google Shape;1967;p171"/>
            <p:cNvSpPr/>
            <p:nvPr/>
          </p:nvSpPr>
          <p:spPr>
            <a:xfrm>
              <a:off x="4408" y="3314"/>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68" name="Google Shape;1968;p171"/>
            <p:cNvSpPr txBox="1"/>
            <p:nvPr/>
          </p:nvSpPr>
          <p:spPr>
            <a:xfrm>
              <a:off x="4408" y="3087"/>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1969" name="Google Shape;1969;p171"/>
            <p:cNvSpPr/>
            <p:nvPr/>
          </p:nvSpPr>
          <p:spPr>
            <a:xfrm>
              <a:off x="4093" y="354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0" name="Google Shape;1970;p171"/>
            <p:cNvSpPr/>
            <p:nvPr/>
          </p:nvSpPr>
          <p:spPr>
            <a:xfrm>
              <a:off x="4093" y="3314"/>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1" name="Google Shape;1971;p171"/>
            <p:cNvSpPr/>
            <p:nvPr/>
          </p:nvSpPr>
          <p:spPr>
            <a:xfrm>
              <a:off x="4093" y="3087"/>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2" name="Google Shape;1972;p171"/>
            <p:cNvSpPr txBox="1"/>
            <p:nvPr/>
          </p:nvSpPr>
          <p:spPr>
            <a:xfrm>
              <a:off x="3778" y="3542"/>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73" name="Google Shape;1973;p171"/>
            <p:cNvSpPr/>
            <p:nvPr/>
          </p:nvSpPr>
          <p:spPr>
            <a:xfrm>
              <a:off x="3778" y="3314"/>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4" name="Google Shape;1974;p171"/>
            <p:cNvSpPr/>
            <p:nvPr/>
          </p:nvSpPr>
          <p:spPr>
            <a:xfrm>
              <a:off x="3778" y="3087"/>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5" name="Google Shape;1975;p171"/>
            <p:cNvSpPr/>
            <p:nvPr/>
          </p:nvSpPr>
          <p:spPr>
            <a:xfrm>
              <a:off x="3463" y="354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6" name="Google Shape;1976;p171"/>
            <p:cNvSpPr txBox="1"/>
            <p:nvPr/>
          </p:nvSpPr>
          <p:spPr>
            <a:xfrm>
              <a:off x="3463" y="3314"/>
              <a:ext cx="314"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1977" name="Google Shape;1977;p171"/>
            <p:cNvSpPr/>
            <p:nvPr/>
          </p:nvSpPr>
          <p:spPr>
            <a:xfrm>
              <a:off x="3463" y="3087"/>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8" name="Google Shape;1978;p171"/>
            <p:cNvSpPr/>
            <p:nvPr/>
          </p:nvSpPr>
          <p:spPr>
            <a:xfrm>
              <a:off x="3147"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79" name="Google Shape;1979;p171"/>
            <p:cNvSpPr/>
            <p:nvPr/>
          </p:nvSpPr>
          <p:spPr>
            <a:xfrm>
              <a:off x="3147" y="3314"/>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0" name="Google Shape;1980;p171"/>
            <p:cNvSpPr txBox="1"/>
            <p:nvPr/>
          </p:nvSpPr>
          <p:spPr>
            <a:xfrm>
              <a:off x="3147" y="3087"/>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sp>
          <p:nvSpPr>
            <p:cNvPr id="1981" name="Google Shape;1981;p171"/>
            <p:cNvSpPr/>
            <p:nvPr/>
          </p:nvSpPr>
          <p:spPr>
            <a:xfrm>
              <a:off x="2833" y="354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2" name="Google Shape;1982;p171"/>
            <p:cNvSpPr/>
            <p:nvPr/>
          </p:nvSpPr>
          <p:spPr>
            <a:xfrm>
              <a:off x="2833" y="3314"/>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3" name="Google Shape;1983;p171"/>
            <p:cNvSpPr/>
            <p:nvPr/>
          </p:nvSpPr>
          <p:spPr>
            <a:xfrm>
              <a:off x="2833" y="3087"/>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4" name="Google Shape;1984;p171"/>
            <p:cNvSpPr/>
            <p:nvPr/>
          </p:nvSpPr>
          <p:spPr>
            <a:xfrm>
              <a:off x="2517"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5" name="Google Shape;1985;p171"/>
            <p:cNvSpPr/>
            <p:nvPr/>
          </p:nvSpPr>
          <p:spPr>
            <a:xfrm>
              <a:off x="2517" y="3314"/>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6" name="Google Shape;1986;p171"/>
            <p:cNvSpPr/>
            <p:nvPr/>
          </p:nvSpPr>
          <p:spPr>
            <a:xfrm>
              <a:off x="2517" y="3087"/>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7" name="Google Shape;1987;p171"/>
            <p:cNvSpPr/>
            <p:nvPr/>
          </p:nvSpPr>
          <p:spPr>
            <a:xfrm>
              <a:off x="2201"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8" name="Google Shape;1988;p171"/>
            <p:cNvSpPr/>
            <p:nvPr/>
          </p:nvSpPr>
          <p:spPr>
            <a:xfrm>
              <a:off x="2201" y="3314"/>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89" name="Google Shape;1989;p171"/>
            <p:cNvSpPr/>
            <p:nvPr/>
          </p:nvSpPr>
          <p:spPr>
            <a:xfrm>
              <a:off x="2201" y="3087"/>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0" name="Google Shape;1990;p171"/>
            <p:cNvSpPr txBox="1"/>
            <p:nvPr/>
          </p:nvSpPr>
          <p:spPr>
            <a:xfrm>
              <a:off x="1887" y="3542"/>
              <a:ext cx="314"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1991" name="Google Shape;1991;p171"/>
            <p:cNvSpPr/>
            <p:nvPr/>
          </p:nvSpPr>
          <p:spPr>
            <a:xfrm>
              <a:off x="1887" y="3314"/>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2" name="Google Shape;1992;p171"/>
            <p:cNvSpPr/>
            <p:nvPr/>
          </p:nvSpPr>
          <p:spPr>
            <a:xfrm>
              <a:off x="1887" y="3087"/>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3" name="Google Shape;1993;p171"/>
            <p:cNvSpPr/>
            <p:nvPr/>
          </p:nvSpPr>
          <p:spPr>
            <a:xfrm>
              <a:off x="1572" y="3542"/>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4" name="Google Shape;1994;p171"/>
            <p:cNvSpPr txBox="1"/>
            <p:nvPr/>
          </p:nvSpPr>
          <p:spPr>
            <a:xfrm>
              <a:off x="1572" y="3314"/>
              <a:ext cx="315"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1995" name="Google Shape;1995;p171"/>
            <p:cNvSpPr/>
            <p:nvPr/>
          </p:nvSpPr>
          <p:spPr>
            <a:xfrm>
              <a:off x="1572" y="3087"/>
              <a:ext cx="315"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6" name="Google Shape;1996;p171"/>
            <p:cNvSpPr/>
            <p:nvPr/>
          </p:nvSpPr>
          <p:spPr>
            <a:xfrm>
              <a:off x="1257" y="3542"/>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7" name="Google Shape;1997;p171"/>
            <p:cNvSpPr/>
            <p:nvPr/>
          </p:nvSpPr>
          <p:spPr>
            <a:xfrm>
              <a:off x="1257" y="3314"/>
              <a:ext cx="314" cy="22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98" name="Google Shape;1998;p171"/>
            <p:cNvSpPr txBox="1"/>
            <p:nvPr/>
          </p:nvSpPr>
          <p:spPr>
            <a:xfrm>
              <a:off x="1257" y="3087"/>
              <a:ext cx="314"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1999" name="Google Shape;1999;p171"/>
            <p:cNvSpPr txBox="1"/>
            <p:nvPr/>
          </p:nvSpPr>
          <p:spPr>
            <a:xfrm>
              <a:off x="4408"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2000" name="Google Shape;2000;p171"/>
            <p:cNvSpPr txBox="1"/>
            <p:nvPr/>
          </p:nvSpPr>
          <p:spPr>
            <a:xfrm>
              <a:off x="4093" y="2748"/>
              <a:ext cx="314"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2001" name="Google Shape;2001;p171"/>
            <p:cNvSpPr txBox="1"/>
            <p:nvPr/>
          </p:nvSpPr>
          <p:spPr>
            <a:xfrm>
              <a:off x="3778"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2002" name="Google Shape;2002;p171"/>
            <p:cNvSpPr txBox="1"/>
            <p:nvPr/>
          </p:nvSpPr>
          <p:spPr>
            <a:xfrm>
              <a:off x="3463" y="2748"/>
              <a:ext cx="314"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2003" name="Google Shape;2003;p171"/>
            <p:cNvSpPr txBox="1"/>
            <p:nvPr/>
          </p:nvSpPr>
          <p:spPr>
            <a:xfrm>
              <a:off x="3147"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sp>
          <p:nvSpPr>
            <p:cNvPr id="2004" name="Google Shape;2004;p171"/>
            <p:cNvSpPr txBox="1"/>
            <p:nvPr/>
          </p:nvSpPr>
          <p:spPr>
            <a:xfrm>
              <a:off x="2833" y="2748"/>
              <a:ext cx="314"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2005" name="Google Shape;2005;p171"/>
            <p:cNvSpPr txBox="1"/>
            <p:nvPr/>
          </p:nvSpPr>
          <p:spPr>
            <a:xfrm>
              <a:off x="2517"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2006" name="Google Shape;2006;p171"/>
            <p:cNvSpPr txBox="1"/>
            <p:nvPr/>
          </p:nvSpPr>
          <p:spPr>
            <a:xfrm>
              <a:off x="2201"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
              </a:r>
              <a:endParaRPr/>
            </a:p>
          </p:txBody>
        </p:sp>
        <p:sp>
          <p:nvSpPr>
            <p:cNvPr id="2007" name="Google Shape;2007;p171"/>
            <p:cNvSpPr txBox="1"/>
            <p:nvPr/>
          </p:nvSpPr>
          <p:spPr>
            <a:xfrm>
              <a:off x="1887" y="2748"/>
              <a:ext cx="314"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a:t>
              </a:r>
              <a:endParaRPr/>
            </a:p>
          </p:txBody>
        </p:sp>
        <p:sp>
          <p:nvSpPr>
            <p:cNvPr id="2008" name="Google Shape;2008;p171"/>
            <p:cNvSpPr txBox="1"/>
            <p:nvPr/>
          </p:nvSpPr>
          <p:spPr>
            <a:xfrm>
              <a:off x="1572"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p:txBody>
        </p:sp>
        <p:sp>
          <p:nvSpPr>
            <p:cNvPr id="2009" name="Google Shape;2009;p171"/>
            <p:cNvSpPr txBox="1"/>
            <p:nvPr/>
          </p:nvSpPr>
          <p:spPr>
            <a:xfrm>
              <a:off x="1257" y="2748"/>
              <a:ext cx="314"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p:txBody>
        </p:sp>
        <p:sp>
          <p:nvSpPr>
            <p:cNvPr id="2010" name="Google Shape;2010;p171"/>
            <p:cNvSpPr txBox="1"/>
            <p:nvPr/>
          </p:nvSpPr>
          <p:spPr>
            <a:xfrm>
              <a:off x="4732" y="2748"/>
              <a:ext cx="315"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t>
              </a:r>
              <a:endParaRPr/>
            </a:p>
          </p:txBody>
        </p:sp>
        <p:sp>
          <p:nvSpPr>
            <p:cNvPr id="2011" name="Google Shape;2011;p171"/>
            <p:cNvSpPr txBox="1"/>
            <p:nvPr/>
          </p:nvSpPr>
          <p:spPr>
            <a:xfrm>
              <a:off x="725" y="3542"/>
              <a:ext cx="531"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p:txBody>
        </p:sp>
        <p:sp>
          <p:nvSpPr>
            <p:cNvPr id="2012" name="Google Shape;2012;p171"/>
            <p:cNvSpPr txBox="1"/>
            <p:nvPr/>
          </p:nvSpPr>
          <p:spPr>
            <a:xfrm>
              <a:off x="725" y="3314"/>
              <a:ext cx="531"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p:txBody>
        </p:sp>
        <p:sp>
          <p:nvSpPr>
            <p:cNvPr id="2013" name="Google Shape;2013;p171"/>
            <p:cNvSpPr txBox="1"/>
            <p:nvPr/>
          </p:nvSpPr>
          <p:spPr>
            <a:xfrm>
              <a:off x="725" y="3087"/>
              <a:ext cx="531" cy="227"/>
            </a:xfrm>
            <a:prstGeom prst="rect">
              <a:avLst/>
            </a:prstGeom>
            <a:solidFill>
              <a:srgbClr val="00FFFF"/>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a:t>
              </a:r>
              <a:endParaRPr/>
            </a:p>
          </p:txBody>
        </p:sp>
        <p:sp>
          <p:nvSpPr>
            <p:cNvPr id="2014" name="Google Shape;2014;p171"/>
            <p:cNvSpPr txBox="1"/>
            <p:nvPr/>
          </p:nvSpPr>
          <p:spPr>
            <a:xfrm>
              <a:off x="725" y="2748"/>
              <a:ext cx="531" cy="338"/>
            </a:xfrm>
            <a:prstGeom prst="rect">
              <a:avLst/>
            </a:prstGeom>
            <a:solidFill>
              <a:srgbClr val="00FFFF"/>
            </a:solidFill>
            <a:ln>
              <a:noFill/>
            </a:ln>
          </p:spPr>
          <p:txBody>
            <a:bodyPr spcFirstLastPara="1" wrap="square" lIns="90350" tIns="44275" rIns="90350" bIns="4427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Ref:</a:t>
              </a:r>
              <a:endParaRPr/>
            </a:p>
            <a:p>
              <a:pPr marL="0" marR="0" lvl="0" indent="0" algn="l" rtl="0">
                <a:lnSpc>
                  <a:spcPct val="100000"/>
                </a:lnSpc>
                <a:spcBef>
                  <a:spcPts val="20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Page:</a:t>
              </a:r>
              <a:endParaRPr/>
            </a:p>
          </p:txBody>
        </p:sp>
        <p:cxnSp>
          <p:nvCxnSpPr>
            <p:cNvPr id="2015" name="Google Shape;2015;p171"/>
            <p:cNvCxnSpPr/>
            <p:nvPr/>
          </p:nvCxnSpPr>
          <p:spPr>
            <a:xfrm>
              <a:off x="725" y="3087"/>
              <a:ext cx="4313" cy="0"/>
            </a:xfrm>
            <a:prstGeom prst="straightConnector1">
              <a:avLst/>
            </a:prstGeom>
            <a:noFill/>
            <a:ln w="57225" cap="sq" cmpd="sng">
              <a:solidFill>
                <a:srgbClr val="000000"/>
              </a:solidFill>
              <a:prstDash val="solid"/>
              <a:miter lim="800000"/>
              <a:headEnd type="none" w="med" len="med"/>
              <a:tailEnd type="none" w="med" len="med"/>
            </a:ln>
          </p:spPr>
        </p:cxnSp>
        <p:cxnSp>
          <p:nvCxnSpPr>
            <p:cNvPr id="2016" name="Google Shape;2016;p171"/>
            <p:cNvCxnSpPr/>
            <p:nvPr/>
          </p:nvCxnSpPr>
          <p:spPr>
            <a:xfrm>
              <a:off x="725" y="3314"/>
              <a:ext cx="4308" cy="0"/>
            </a:xfrm>
            <a:prstGeom prst="straightConnector1">
              <a:avLst/>
            </a:prstGeom>
            <a:noFill/>
            <a:ln w="12600" cap="sq" cmpd="sng">
              <a:solidFill>
                <a:srgbClr val="000000"/>
              </a:solidFill>
              <a:prstDash val="solid"/>
              <a:miter lim="800000"/>
              <a:headEnd type="none" w="med" len="med"/>
              <a:tailEnd type="none" w="med" len="med"/>
            </a:ln>
          </p:spPr>
        </p:cxnSp>
        <p:cxnSp>
          <p:nvCxnSpPr>
            <p:cNvPr id="2017" name="Google Shape;2017;p171"/>
            <p:cNvCxnSpPr/>
            <p:nvPr/>
          </p:nvCxnSpPr>
          <p:spPr>
            <a:xfrm>
              <a:off x="725" y="3542"/>
              <a:ext cx="4308" cy="0"/>
            </a:xfrm>
            <a:prstGeom prst="straightConnector1">
              <a:avLst/>
            </a:prstGeom>
            <a:noFill/>
            <a:ln w="12600" cap="sq" cmpd="sng">
              <a:solidFill>
                <a:srgbClr val="000000"/>
              </a:solidFill>
              <a:prstDash val="solid"/>
              <a:miter lim="800000"/>
              <a:headEnd type="none" w="med" len="med"/>
              <a:tailEnd type="none" w="med" len="med"/>
            </a:ln>
          </p:spPr>
        </p:cxnSp>
        <p:cxnSp>
          <p:nvCxnSpPr>
            <p:cNvPr id="2018" name="Google Shape;2018;p171"/>
            <p:cNvCxnSpPr/>
            <p:nvPr/>
          </p:nvCxnSpPr>
          <p:spPr>
            <a:xfrm>
              <a:off x="1257" y="2748"/>
              <a:ext cx="0" cy="1235"/>
            </a:xfrm>
            <a:prstGeom prst="straightConnector1">
              <a:avLst/>
            </a:prstGeom>
            <a:noFill/>
            <a:ln w="57225" cap="sq" cmpd="sng">
              <a:solidFill>
                <a:srgbClr val="000000"/>
              </a:solidFill>
              <a:prstDash val="solid"/>
              <a:miter lim="800000"/>
              <a:headEnd type="none" w="med" len="med"/>
              <a:tailEnd type="none" w="med" len="med"/>
            </a:ln>
          </p:spPr>
        </p:cxnSp>
        <p:cxnSp>
          <p:nvCxnSpPr>
            <p:cNvPr id="2019" name="Google Shape;2019;p171"/>
            <p:cNvCxnSpPr/>
            <p:nvPr/>
          </p:nvCxnSpPr>
          <p:spPr>
            <a:xfrm>
              <a:off x="725" y="2748"/>
              <a:ext cx="4307" cy="0"/>
            </a:xfrm>
            <a:prstGeom prst="straightConnector1">
              <a:avLst/>
            </a:prstGeom>
            <a:noFill/>
            <a:ln w="28425" cap="sq" cmpd="sng">
              <a:solidFill>
                <a:srgbClr val="000000"/>
              </a:solidFill>
              <a:prstDash val="solid"/>
              <a:miter lim="800000"/>
              <a:headEnd type="none" w="med" len="med"/>
              <a:tailEnd type="none" w="med" len="med"/>
            </a:ln>
          </p:spPr>
        </p:cxnSp>
        <p:cxnSp>
          <p:nvCxnSpPr>
            <p:cNvPr id="2020" name="Google Shape;2020;p171"/>
            <p:cNvCxnSpPr/>
            <p:nvPr/>
          </p:nvCxnSpPr>
          <p:spPr>
            <a:xfrm>
              <a:off x="725" y="3984"/>
              <a:ext cx="4307" cy="0"/>
            </a:xfrm>
            <a:prstGeom prst="straightConnector1">
              <a:avLst/>
            </a:prstGeom>
            <a:noFill/>
            <a:ln w="28425" cap="sq" cmpd="sng">
              <a:solidFill>
                <a:srgbClr val="000000"/>
              </a:solidFill>
              <a:prstDash val="solid"/>
              <a:miter lim="800000"/>
              <a:headEnd type="none" w="med" len="med"/>
              <a:tailEnd type="none" w="med" len="med"/>
            </a:ln>
          </p:spPr>
        </p:cxnSp>
        <p:cxnSp>
          <p:nvCxnSpPr>
            <p:cNvPr id="2021" name="Google Shape;2021;p171"/>
            <p:cNvCxnSpPr/>
            <p:nvPr/>
          </p:nvCxnSpPr>
          <p:spPr>
            <a:xfrm>
              <a:off x="5033" y="2748"/>
              <a:ext cx="0" cy="1235"/>
            </a:xfrm>
            <a:prstGeom prst="straightConnector1">
              <a:avLst/>
            </a:prstGeom>
            <a:noFill/>
            <a:ln w="28425" cap="sq" cmpd="sng">
              <a:solidFill>
                <a:srgbClr val="000000"/>
              </a:solidFill>
              <a:prstDash val="solid"/>
              <a:miter lim="800000"/>
              <a:headEnd type="none" w="med" len="med"/>
              <a:tailEnd type="none" w="med" len="med"/>
            </a:ln>
          </p:spPr>
        </p:cxnSp>
        <p:cxnSp>
          <p:nvCxnSpPr>
            <p:cNvPr id="2022" name="Google Shape;2022;p171"/>
            <p:cNvCxnSpPr/>
            <p:nvPr/>
          </p:nvCxnSpPr>
          <p:spPr>
            <a:xfrm>
              <a:off x="1572"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3" name="Google Shape;2023;p171"/>
            <p:cNvCxnSpPr/>
            <p:nvPr/>
          </p:nvCxnSpPr>
          <p:spPr>
            <a:xfrm>
              <a:off x="1887"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4" name="Google Shape;2024;p171"/>
            <p:cNvCxnSpPr/>
            <p:nvPr/>
          </p:nvCxnSpPr>
          <p:spPr>
            <a:xfrm>
              <a:off x="2201"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5" name="Google Shape;2025;p171"/>
            <p:cNvCxnSpPr/>
            <p:nvPr/>
          </p:nvCxnSpPr>
          <p:spPr>
            <a:xfrm>
              <a:off x="2517"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6" name="Google Shape;2026;p171"/>
            <p:cNvCxnSpPr/>
            <p:nvPr/>
          </p:nvCxnSpPr>
          <p:spPr>
            <a:xfrm>
              <a:off x="2833"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7" name="Google Shape;2027;p171"/>
            <p:cNvCxnSpPr/>
            <p:nvPr/>
          </p:nvCxnSpPr>
          <p:spPr>
            <a:xfrm>
              <a:off x="3147"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8" name="Google Shape;2028;p171"/>
            <p:cNvCxnSpPr/>
            <p:nvPr/>
          </p:nvCxnSpPr>
          <p:spPr>
            <a:xfrm>
              <a:off x="3463"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29" name="Google Shape;2029;p171"/>
            <p:cNvCxnSpPr/>
            <p:nvPr/>
          </p:nvCxnSpPr>
          <p:spPr>
            <a:xfrm>
              <a:off x="3778"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30" name="Google Shape;2030;p171"/>
            <p:cNvCxnSpPr/>
            <p:nvPr/>
          </p:nvCxnSpPr>
          <p:spPr>
            <a:xfrm>
              <a:off x="4093"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31" name="Google Shape;2031;p171"/>
            <p:cNvCxnSpPr/>
            <p:nvPr/>
          </p:nvCxnSpPr>
          <p:spPr>
            <a:xfrm>
              <a:off x="4408"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32" name="Google Shape;2032;p171"/>
            <p:cNvCxnSpPr/>
            <p:nvPr/>
          </p:nvCxnSpPr>
          <p:spPr>
            <a:xfrm>
              <a:off x="4719" y="2748"/>
              <a:ext cx="0" cy="1235"/>
            </a:xfrm>
            <a:prstGeom prst="straightConnector1">
              <a:avLst/>
            </a:prstGeom>
            <a:noFill/>
            <a:ln w="12600" cap="sq" cmpd="sng">
              <a:solidFill>
                <a:srgbClr val="000000"/>
              </a:solidFill>
              <a:prstDash val="solid"/>
              <a:miter lim="800000"/>
              <a:headEnd type="none" w="med" len="med"/>
              <a:tailEnd type="none" w="med" len="med"/>
            </a:ln>
          </p:spPr>
        </p:cxnSp>
        <p:cxnSp>
          <p:nvCxnSpPr>
            <p:cNvPr id="2033" name="Google Shape;2033;p171"/>
            <p:cNvCxnSpPr/>
            <p:nvPr/>
          </p:nvCxnSpPr>
          <p:spPr>
            <a:xfrm>
              <a:off x="737" y="3767"/>
              <a:ext cx="4308" cy="0"/>
            </a:xfrm>
            <a:prstGeom prst="straightConnector1">
              <a:avLst/>
            </a:prstGeom>
            <a:noFill/>
            <a:ln w="12600" cap="sq" cmpd="sng">
              <a:solidFill>
                <a:srgbClr val="000000"/>
              </a:solidFill>
              <a:prstDash val="solid"/>
              <a:miter lim="800000"/>
              <a:headEnd type="none" w="med" len="med"/>
              <a:tailEnd type="none" w="med" len="med"/>
            </a:ln>
          </p:spPr>
        </p:cxnSp>
        <p:cxnSp>
          <p:nvCxnSpPr>
            <p:cNvPr id="2034" name="Google Shape;2034;p171"/>
            <p:cNvCxnSpPr/>
            <p:nvPr/>
          </p:nvCxnSpPr>
          <p:spPr>
            <a:xfrm>
              <a:off x="720" y="3772"/>
              <a:ext cx="4308" cy="0"/>
            </a:xfrm>
            <a:prstGeom prst="straightConnector1">
              <a:avLst/>
            </a:prstGeom>
            <a:noFill/>
            <a:ln w="12600" cap="sq" cmpd="sng">
              <a:solidFill>
                <a:srgbClr val="000000"/>
              </a:solidFill>
              <a:prstDash val="solid"/>
              <a:miter lim="800000"/>
              <a:headEnd type="none" w="med" len="med"/>
              <a:tailEnd type="none" w="med" len="med"/>
            </a:ln>
          </p:spPr>
        </p:cxnSp>
        <p:cxnSp>
          <p:nvCxnSpPr>
            <p:cNvPr id="2035" name="Google Shape;2035;p171"/>
            <p:cNvCxnSpPr/>
            <p:nvPr/>
          </p:nvCxnSpPr>
          <p:spPr>
            <a:xfrm>
              <a:off x="725" y="2748"/>
              <a:ext cx="0" cy="1235"/>
            </a:xfrm>
            <a:prstGeom prst="straightConnector1">
              <a:avLst/>
            </a:prstGeom>
            <a:noFill/>
            <a:ln w="28425" cap="sq" cmpd="sng">
              <a:solidFill>
                <a:srgbClr val="000000"/>
              </a:solidFill>
              <a:prstDash val="solid"/>
              <a:miter lim="800000"/>
              <a:headEnd type="none" w="med" len="med"/>
              <a:tailEnd type="none" w="med" len="med"/>
            </a:ln>
          </p:spPr>
        </p:cxnSp>
        <p:cxnSp>
          <p:nvCxnSpPr>
            <p:cNvPr id="2036" name="Google Shape;2036;p171"/>
            <p:cNvCxnSpPr/>
            <p:nvPr/>
          </p:nvCxnSpPr>
          <p:spPr>
            <a:xfrm>
              <a:off x="732" y="3996"/>
              <a:ext cx="4308" cy="0"/>
            </a:xfrm>
            <a:prstGeom prst="straightConnector1">
              <a:avLst/>
            </a:prstGeom>
            <a:noFill/>
            <a:ln w="12600"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61">
                                            <p:txEl>
                                              <p:pRg st="0" end="0"/>
                                            </p:txEl>
                                          </p:spTgt>
                                        </p:tgtEl>
                                        <p:attrNameLst>
                                          <p:attrName>style.visibility</p:attrName>
                                        </p:attrNameLst>
                                      </p:cBhvr>
                                      <p:to>
                                        <p:strVal val="visible"/>
                                      </p:to>
                                    </p:set>
                                    <p:anim calcmode="lin" valueType="num">
                                      <p:cBhvr additive="base">
                                        <p:cTn id="7" dur="500"/>
                                        <p:tgtEl>
                                          <p:spTgt spid="18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861">
                                            <p:txEl>
                                              <p:pRg st="1" end="1"/>
                                            </p:txEl>
                                          </p:spTgt>
                                        </p:tgtEl>
                                        <p:attrNameLst>
                                          <p:attrName>style.visibility</p:attrName>
                                        </p:attrNameLst>
                                      </p:cBhvr>
                                      <p:to>
                                        <p:strVal val="visible"/>
                                      </p:to>
                                    </p:set>
                                    <p:anim calcmode="lin" valueType="num">
                                      <p:cBhvr additive="base">
                                        <p:cTn id="12" dur="500"/>
                                        <p:tgtEl>
                                          <p:spTgt spid="18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861">
                                            <p:txEl>
                                              <p:pRg st="2" end="2"/>
                                            </p:txEl>
                                          </p:spTgt>
                                        </p:tgtEl>
                                        <p:attrNameLst>
                                          <p:attrName>style.visibility</p:attrName>
                                        </p:attrNameLst>
                                      </p:cBhvr>
                                      <p:to>
                                        <p:strVal val="visible"/>
                                      </p:to>
                                    </p:set>
                                    <p:anim calcmode="lin" valueType="num">
                                      <p:cBhvr additive="base">
                                        <p:cTn id="17" dur="500"/>
                                        <p:tgtEl>
                                          <p:spTgt spid="18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861">
                                            <p:txEl>
                                              <p:pRg st="3" end="3"/>
                                            </p:txEl>
                                          </p:spTgt>
                                        </p:tgtEl>
                                        <p:attrNameLst>
                                          <p:attrName>style.visibility</p:attrName>
                                        </p:attrNameLst>
                                      </p:cBhvr>
                                      <p:to>
                                        <p:strVal val="visible"/>
                                      </p:to>
                                    </p:set>
                                    <p:anim calcmode="lin" valueType="num">
                                      <p:cBhvr additive="base">
                                        <p:cTn id="22" dur="500"/>
                                        <p:tgtEl>
                                          <p:spTgt spid="186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861">
                                            <p:txEl>
                                              <p:pRg st="4" end="4"/>
                                            </p:txEl>
                                          </p:spTgt>
                                        </p:tgtEl>
                                        <p:attrNameLst>
                                          <p:attrName>style.visibility</p:attrName>
                                        </p:attrNameLst>
                                      </p:cBhvr>
                                      <p:to>
                                        <p:strVal val="visible"/>
                                      </p:to>
                                    </p:set>
                                    <p:anim calcmode="lin" valueType="num">
                                      <p:cBhvr additive="base">
                                        <p:cTn id="27" dur="500"/>
                                        <p:tgtEl>
                                          <p:spTgt spid="186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861">
                                            <p:txEl>
                                              <p:pRg st="5" end="5"/>
                                            </p:txEl>
                                          </p:spTgt>
                                        </p:tgtEl>
                                        <p:attrNameLst>
                                          <p:attrName>style.visibility</p:attrName>
                                        </p:attrNameLst>
                                      </p:cBhvr>
                                      <p:to>
                                        <p:strVal val="visible"/>
                                      </p:to>
                                    </p:set>
                                    <p:anim calcmode="lin" valueType="num">
                                      <p:cBhvr additive="base">
                                        <p:cTn id="32" dur="500"/>
                                        <p:tgtEl>
                                          <p:spTgt spid="186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861">
                                            <p:txEl>
                                              <p:pRg st="6" end="6"/>
                                            </p:txEl>
                                          </p:spTgt>
                                        </p:tgtEl>
                                        <p:attrNameLst>
                                          <p:attrName>style.visibility</p:attrName>
                                        </p:attrNameLst>
                                      </p:cBhvr>
                                      <p:to>
                                        <p:strVal val="visible"/>
                                      </p:to>
                                    </p:set>
                                    <p:anim calcmode="lin" valueType="num">
                                      <p:cBhvr additive="base">
                                        <p:cTn id="37" dur="500"/>
                                        <p:tgtEl>
                                          <p:spTgt spid="186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861">
                                            <p:txEl>
                                              <p:pRg st="7" end="7"/>
                                            </p:txEl>
                                          </p:spTgt>
                                        </p:tgtEl>
                                        <p:attrNameLst>
                                          <p:attrName>style.visibility</p:attrName>
                                        </p:attrNameLst>
                                      </p:cBhvr>
                                      <p:to>
                                        <p:strVal val="visible"/>
                                      </p:to>
                                    </p:set>
                                    <p:anim calcmode="lin" valueType="num">
                                      <p:cBhvr additive="base">
                                        <p:cTn id="42" dur="500"/>
                                        <p:tgtEl>
                                          <p:spTgt spid="1861">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861">
                                            <p:txEl>
                                              <p:pRg st="8" end="8"/>
                                            </p:txEl>
                                          </p:spTgt>
                                        </p:tgtEl>
                                        <p:attrNameLst>
                                          <p:attrName>style.visibility</p:attrName>
                                        </p:attrNameLst>
                                      </p:cBhvr>
                                      <p:to>
                                        <p:strVal val="visible"/>
                                      </p:to>
                                    </p:set>
                                    <p:anim calcmode="lin" valueType="num">
                                      <p:cBhvr additive="base">
                                        <p:cTn id="47" dur="500"/>
                                        <p:tgtEl>
                                          <p:spTgt spid="1861">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861">
                                            <p:txEl>
                                              <p:pRg st="9" end="9"/>
                                            </p:txEl>
                                          </p:spTgt>
                                        </p:tgtEl>
                                        <p:attrNameLst>
                                          <p:attrName>style.visibility</p:attrName>
                                        </p:attrNameLst>
                                      </p:cBhvr>
                                      <p:to>
                                        <p:strVal val="visible"/>
                                      </p:to>
                                    </p:set>
                                    <p:anim calcmode="lin" valueType="num">
                                      <p:cBhvr additive="base">
                                        <p:cTn id="52" dur="500"/>
                                        <p:tgtEl>
                                          <p:spTgt spid="1861">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861">
                                            <p:txEl>
                                              <p:pRg st="10" end="10"/>
                                            </p:txEl>
                                          </p:spTgt>
                                        </p:tgtEl>
                                        <p:attrNameLst>
                                          <p:attrName>style.visibility</p:attrName>
                                        </p:attrNameLst>
                                      </p:cBhvr>
                                      <p:to>
                                        <p:strVal val="visible"/>
                                      </p:to>
                                    </p:set>
                                    <p:anim calcmode="lin" valueType="num">
                                      <p:cBhvr additive="base">
                                        <p:cTn id="57" dur="500"/>
                                        <p:tgtEl>
                                          <p:spTgt spid="1861">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861">
                                            <p:txEl>
                                              <p:pRg st="11" end="11"/>
                                            </p:txEl>
                                          </p:spTgt>
                                        </p:tgtEl>
                                        <p:attrNameLst>
                                          <p:attrName>style.visibility</p:attrName>
                                        </p:attrNameLst>
                                      </p:cBhvr>
                                      <p:to>
                                        <p:strVal val="visible"/>
                                      </p:to>
                                    </p:set>
                                    <p:anim calcmode="lin" valueType="num">
                                      <p:cBhvr additive="base">
                                        <p:cTn id="62" dur="500"/>
                                        <p:tgtEl>
                                          <p:spTgt spid="1861">
                                            <p:txEl>
                                              <p:pRg st="11" end="1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1"/>
        <p:cNvGrpSpPr/>
        <p:nvPr/>
      </p:nvGrpSpPr>
      <p:grpSpPr>
        <a:xfrm>
          <a:off x="0" y="0"/>
          <a:ext cx="0" cy="0"/>
          <a:chOff x="0" y="0"/>
          <a:chExt cx="0" cy="0"/>
        </a:xfrm>
      </p:grpSpPr>
      <p:sp>
        <p:nvSpPr>
          <p:cNvPr id="2042" name="Google Shape;2042;p17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Comparison of Algorithms</a:t>
            </a:r>
            <a:endParaRPr/>
          </a:p>
        </p:txBody>
      </p:sp>
      <p:graphicFrame>
        <p:nvGraphicFramePr>
          <p:cNvPr id="2043" name="Google Shape;2043;p172"/>
          <p:cNvGraphicFramePr/>
          <p:nvPr/>
        </p:nvGraphicFramePr>
        <p:xfrm>
          <a:off x="457200" y="955675"/>
          <a:ext cx="3000000" cy="3000000"/>
        </p:xfrm>
        <a:graphic>
          <a:graphicData uri="http://schemas.openxmlformats.org/drawingml/2006/table">
            <a:tbl>
              <a:tblPr>
                <a:noFill/>
                <a:tableStyleId>{694F7841-F1F4-4275-9296-450AAA8F6FDA}</a:tableStyleId>
              </a:tblPr>
              <a:tblGrid>
                <a:gridCol w="2057400"/>
                <a:gridCol w="2057400"/>
                <a:gridCol w="2057400"/>
                <a:gridCol w="2057400"/>
              </a:tblGrid>
              <a:tr h="384175">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FIFO</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OPT/MIN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LRU</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Data structure for implementation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Queue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NA</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DLL using counter or stack method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Traversal of reference string</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Backward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91440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Implementation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Easy to understand n imple.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Diff. to impl.</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Approximation of OPT ,impl is possible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Performance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Not good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Mainly used for comparison study</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Good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145890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Time to be considered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Uses the time when page was brought into memory</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Uses the time when a page is to be used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Approximation of OPT , Uses the time when a page is used</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8"/>
        <p:cNvGrpSpPr/>
        <p:nvPr/>
      </p:nvGrpSpPr>
      <p:grpSpPr>
        <a:xfrm>
          <a:off x="0" y="0"/>
          <a:ext cx="0" cy="0"/>
          <a:chOff x="0" y="0"/>
          <a:chExt cx="0" cy="0"/>
        </a:xfrm>
      </p:grpSpPr>
      <p:sp>
        <p:nvSpPr>
          <p:cNvPr id="2049" name="Google Shape;2049;p17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Decisions involved in VM implementation</a:t>
            </a:r>
            <a:endParaRPr/>
          </a:p>
        </p:txBody>
      </p:sp>
      <p:sp>
        <p:nvSpPr>
          <p:cNvPr id="2050" name="Google Shape;2050;p173"/>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Whether or not to use virtual memory techniques?</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Depend on hardware support</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use of paging or segmentation or both</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Depend on hardware support</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algorithms employed for various aspects of memory management</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Depends on OS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54"/>
        <p:cNvGrpSpPr/>
        <p:nvPr/>
      </p:nvGrpSpPr>
      <p:grpSpPr>
        <a:xfrm>
          <a:off x="0" y="0"/>
          <a:ext cx="0" cy="0"/>
          <a:chOff x="0" y="0"/>
          <a:chExt cx="0" cy="0"/>
        </a:xfrm>
      </p:grpSpPr>
      <p:pic>
        <p:nvPicPr>
          <p:cNvPr id="2055" name="Google Shape;2055;p174"/>
          <p:cNvPicPr preferRelativeResize="0"/>
          <p:nvPr/>
        </p:nvPicPr>
        <p:blipFill rotWithShape="1">
          <a:blip r:embed="rId3">
            <a:alphaModFix/>
          </a:blip>
          <a:srcRect/>
          <a:stretch/>
        </p:blipFill>
        <p:spPr>
          <a:xfrm>
            <a:off x="533400" y="533400"/>
            <a:ext cx="7162800" cy="5191125"/>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1"/>
        <p:cNvGrpSpPr/>
        <p:nvPr/>
      </p:nvGrpSpPr>
      <p:grpSpPr>
        <a:xfrm>
          <a:off x="0" y="0"/>
          <a:ext cx="0" cy="0"/>
          <a:chOff x="0" y="0"/>
          <a:chExt cx="0" cy="0"/>
        </a:xfrm>
      </p:grpSpPr>
      <p:sp>
        <p:nvSpPr>
          <p:cNvPr id="292" name="Google Shape;292;p31"/>
          <p:cNvSpPr txBox="1"/>
          <p:nvPr/>
        </p:nvSpPr>
        <p:spPr>
          <a:xfrm>
            <a:off x="457200" y="228600"/>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Swapping</a:t>
            </a:r>
            <a:endParaRPr/>
          </a:p>
        </p:txBody>
      </p:sp>
      <p:sp>
        <p:nvSpPr>
          <p:cNvPr id="293" name="Google Shape;293;p31"/>
          <p:cNvSpPr txBox="1"/>
          <p:nvPr/>
        </p:nvSpPr>
        <p:spPr>
          <a:xfrm>
            <a:off x="457200" y="762000"/>
            <a:ext cx="8382000" cy="54864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3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process can be swapped temporarily out of memory to a backing store, and then brought back into memory for continued execution.</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Backing store</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fast disk large enough to accommodate copies of all memory images for all users; must provide direct access to these memory images</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Roll out, roll in</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swapping variant used for priority-based scheduling algorithms; lower-priority process is swapped out so higher-priority process can be loaded and executed</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Major part of swap time is transfer time; total transfer time is directly proportional to the amount of memory swapped</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Modified versions of swapping are found on many systems (i.e., UNIX, Linux, and Windows)</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System maintains a </a:t>
            </a:r>
            <a:r>
              <a:rPr lang="en-US" sz="1800" b="1" i="0" u="none">
                <a:solidFill>
                  <a:srgbClr val="3366FF"/>
                </a:solidFill>
                <a:latin typeface="Arial"/>
                <a:ea typeface="Arial"/>
                <a:cs typeface="Arial"/>
                <a:sym typeface="Arial"/>
              </a:rPr>
              <a:t>ready queue</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of ready-to-run processes which have memory images on disk</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60"/>
        <p:cNvGrpSpPr/>
        <p:nvPr/>
      </p:nvGrpSpPr>
      <p:grpSpPr>
        <a:xfrm>
          <a:off x="0" y="0"/>
          <a:ext cx="0" cy="0"/>
          <a:chOff x="0" y="0"/>
          <a:chExt cx="0" cy="0"/>
        </a:xfrm>
      </p:grpSpPr>
      <p:sp>
        <p:nvSpPr>
          <p:cNvPr id="2061" name="Google Shape;2061;p175"/>
          <p:cNvSpPr txBox="1"/>
          <p:nvPr/>
        </p:nvSpPr>
        <p:spPr>
          <a:xfrm>
            <a:off x="457200" y="377825"/>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Fetch policy</a:t>
            </a:r>
            <a:endParaRPr/>
          </a:p>
        </p:txBody>
      </p:sp>
      <p:sp>
        <p:nvSpPr>
          <p:cNvPr id="2062" name="Google Shape;2062;p175"/>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Determines when page should be brought into main memory.</a:t>
            </a:r>
            <a:endParaRPr/>
          </a:p>
          <a:p>
            <a:pPr marL="339725" marR="0" lvl="0" indent="-339725" algn="l" rtl="0">
              <a:lnSpc>
                <a:spcPct val="150000"/>
              </a:lnSpc>
              <a:spcBef>
                <a:spcPts val="8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1. Demand paging-page is brought into memory only when a reference is made to a location on that page.</a:t>
            </a:r>
            <a:endParaRPr/>
          </a:p>
          <a:p>
            <a:pPr marL="339725" marR="0" lvl="0" indent="-339725" algn="l" rtl="0">
              <a:lnSpc>
                <a:spcPct val="150000"/>
              </a:lnSpc>
              <a:spcBef>
                <a:spcPts val="8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2. Prepaging-pages other than the one demanded by a page fault are brought in.</a:t>
            </a:r>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66"/>
        <p:cNvGrpSpPr/>
        <p:nvPr/>
      </p:nvGrpSpPr>
      <p:grpSpPr>
        <a:xfrm>
          <a:off x="0" y="0"/>
          <a:ext cx="0" cy="0"/>
          <a:chOff x="0" y="0"/>
          <a:chExt cx="0" cy="0"/>
        </a:xfrm>
      </p:grpSpPr>
      <p:sp>
        <p:nvSpPr>
          <p:cNvPr id="2067" name="Google Shape;2067;p176"/>
          <p:cNvSpPr txBox="1"/>
          <p:nvPr/>
        </p:nvSpPr>
        <p:spPr>
          <a:xfrm>
            <a:off x="457200" y="7620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Prepaging  exploits the characteristics of most secondary memory devices,such as disks.</a:t>
            </a:r>
            <a:endParaRPr/>
          </a:p>
          <a:p>
            <a:pPr marL="341312" marR="0" lvl="0" indent="-341312"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If the pages of a process are stored contiguously in secondary memory, then it is more efficient to bring in a number of contiguous pages at one time rather than bringing them in one at a time over an extended period.</a:t>
            </a:r>
            <a:endParaRPr/>
          </a:p>
          <a:p>
            <a:pPr marL="341312" marR="0" lvl="0" indent="-341312"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this policy is ineffective if most of the extra pages that are brought in are not referenced.</a:t>
            </a:r>
            <a:endParaRPr/>
          </a:p>
        </p:txBody>
      </p:sp>
      <p:sp>
        <p:nvSpPr>
          <p:cNvPr id="2068" name="Google Shape;2068;p176"/>
          <p:cNvSpPr txBox="1"/>
          <p:nvPr/>
        </p:nvSpPr>
        <p:spPr>
          <a:xfrm>
            <a:off x="457200" y="457200"/>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Fetch policy</a:t>
            </a:r>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73"/>
        <p:cNvGrpSpPr/>
        <p:nvPr/>
      </p:nvGrpSpPr>
      <p:grpSpPr>
        <a:xfrm>
          <a:off x="0" y="0"/>
          <a:ext cx="0" cy="0"/>
          <a:chOff x="0" y="0"/>
          <a:chExt cx="0" cy="0"/>
        </a:xfrm>
      </p:grpSpPr>
      <p:sp>
        <p:nvSpPr>
          <p:cNvPr id="2074" name="Google Shape;2074;p177"/>
          <p:cNvSpPr txBox="1"/>
          <p:nvPr/>
        </p:nvSpPr>
        <p:spPr>
          <a:xfrm>
            <a:off x="457200" y="354012"/>
            <a:ext cx="821055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Placement Policy</a:t>
            </a:r>
            <a:br>
              <a:rPr lang="en-US" sz="2400" b="0" i="0" u="none">
                <a:solidFill>
                  <a:srgbClr val="006633"/>
                </a:solidFill>
                <a:latin typeface="Arial"/>
                <a:ea typeface="Arial"/>
                <a:cs typeface="Arial"/>
                <a:sym typeface="Arial"/>
              </a:rPr>
            </a:br>
            <a:endParaRPr/>
          </a:p>
        </p:txBody>
      </p:sp>
      <p:sp>
        <p:nvSpPr>
          <p:cNvPr id="2075" name="Google Shape;2075;p177"/>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determines where in real memory a process piece is to reside.</a:t>
            </a:r>
            <a:endParaRPr/>
          </a:p>
          <a:p>
            <a:pPr marL="339725" marR="0" lvl="0" indent="-339725" algn="just"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In a pure segmentation system, the placement policy is an important design issue;policies such as best-fit, first-fit, and so on</a:t>
            </a:r>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80"/>
        <p:cNvGrpSpPr/>
        <p:nvPr/>
      </p:nvGrpSpPr>
      <p:grpSpPr>
        <a:xfrm>
          <a:off x="0" y="0"/>
          <a:ext cx="0" cy="0"/>
          <a:chOff x="0" y="0"/>
          <a:chExt cx="0" cy="0"/>
        </a:xfrm>
      </p:grpSpPr>
      <p:sp>
        <p:nvSpPr>
          <p:cNvPr id="2081" name="Google Shape;2081;p17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200"/>
              <a:buFont typeface="Arial"/>
              <a:buNone/>
            </a:pPr>
            <a:r>
              <a:rPr lang="en-US" sz="2200" b="0" i="0" u="none">
                <a:solidFill>
                  <a:srgbClr val="006633"/>
                </a:solidFill>
                <a:latin typeface="Arial"/>
                <a:ea typeface="Arial"/>
                <a:cs typeface="Arial"/>
                <a:sym typeface="Arial"/>
              </a:rPr>
              <a:t>Replacement policy</a:t>
            </a:r>
            <a:endParaRPr/>
          </a:p>
        </p:txBody>
      </p:sp>
      <p:sp>
        <p:nvSpPr>
          <p:cNvPr id="2082" name="Google Shape;2082;p178"/>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511175" marR="0" lvl="0" indent="-511175" algn="just" rtl="0">
              <a:lnSpc>
                <a:spcPct val="150000"/>
              </a:lnSpc>
              <a:spcBef>
                <a:spcPts val="0"/>
              </a:spcBef>
              <a:spcAft>
                <a:spcPts val="0"/>
              </a:spcAft>
              <a:buClr>
                <a:srgbClr val="000000"/>
              </a:buClr>
              <a:buSzPts val="2600"/>
              <a:buFont typeface="Arial"/>
              <a:buNone/>
            </a:pPr>
            <a:r>
              <a:rPr lang="en-US" sz="2600" b="0" i="0" u="none">
                <a:solidFill>
                  <a:srgbClr val="000000"/>
                </a:solidFill>
                <a:latin typeface="Arial"/>
                <a:ea typeface="Arial"/>
                <a:cs typeface="Arial"/>
                <a:sym typeface="Arial"/>
              </a:rPr>
              <a:t>How many page frames are to be allocated to each active process</a:t>
            </a:r>
            <a:endParaRPr/>
          </a:p>
          <a:p>
            <a:pPr marL="511175" marR="0" lvl="0" indent="-511175" algn="just" rtl="0">
              <a:lnSpc>
                <a:spcPct val="150000"/>
              </a:lnSpc>
              <a:spcBef>
                <a:spcPts val="800"/>
              </a:spcBef>
              <a:spcAft>
                <a:spcPts val="0"/>
              </a:spcAft>
              <a:buClr>
                <a:srgbClr val="000000"/>
              </a:buClr>
              <a:buSzPts val="2600"/>
              <a:buFont typeface="Arial"/>
              <a:buNone/>
            </a:pPr>
            <a:r>
              <a:rPr lang="en-US" sz="2600" b="0" i="0" u="none">
                <a:solidFill>
                  <a:srgbClr val="000000"/>
                </a:solidFill>
                <a:latin typeface="Arial"/>
                <a:ea typeface="Arial"/>
                <a:cs typeface="Arial"/>
                <a:sym typeface="Arial"/>
              </a:rPr>
              <a:t>Global/local replacement</a:t>
            </a:r>
            <a:endParaRPr/>
          </a:p>
          <a:p>
            <a:pPr marL="511175" marR="0" lvl="0" indent="-511175" algn="l" rtl="0">
              <a:lnSpc>
                <a:spcPct val="150000"/>
              </a:lnSpc>
              <a:spcBef>
                <a:spcPts val="800"/>
              </a:spcBef>
              <a:spcAft>
                <a:spcPts val="0"/>
              </a:spcAft>
              <a:buClr>
                <a:srgbClr val="000000"/>
              </a:buClr>
              <a:buSzPts val="2600"/>
              <a:buFont typeface="Arial"/>
              <a:buNone/>
            </a:pPr>
            <a:r>
              <a:rPr lang="en-US" sz="2600" b="0" i="0" u="none">
                <a:solidFill>
                  <a:srgbClr val="000000"/>
                </a:solidFill>
                <a:latin typeface="Arial"/>
                <a:ea typeface="Arial"/>
                <a:cs typeface="Arial"/>
                <a:sym typeface="Arial"/>
              </a:rPr>
              <a:t>Victim page selection(Page Replacement).</a:t>
            </a:r>
            <a:endParaRPr/>
          </a:p>
          <a:p>
            <a:pPr marL="511175" marR="0" lvl="0" indent="-511175" algn="just" rtl="0">
              <a:lnSpc>
                <a:spcPct val="150000"/>
              </a:lnSpc>
              <a:spcBef>
                <a:spcPts val="800"/>
              </a:spcBef>
              <a:spcAft>
                <a:spcPts val="0"/>
              </a:spcAft>
              <a:buClr>
                <a:srgbClr val="000000"/>
              </a:buClr>
              <a:buSzPts val="2600"/>
              <a:buFont typeface="Times New Roman"/>
              <a:buChar char="•"/>
            </a:pPr>
            <a:r>
              <a:rPr lang="en-US" sz="2600" b="0" i="0" u="none">
                <a:solidFill>
                  <a:srgbClr val="000000"/>
                </a:solidFill>
                <a:latin typeface="Arial"/>
                <a:ea typeface="Arial"/>
                <a:cs typeface="Arial"/>
                <a:sym typeface="Arial"/>
              </a:rPr>
              <a:t>First two are resident set management</a:t>
            </a:r>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87"/>
        <p:cNvGrpSpPr/>
        <p:nvPr/>
      </p:nvGrpSpPr>
      <p:grpSpPr>
        <a:xfrm>
          <a:off x="0" y="0"/>
          <a:ext cx="0" cy="0"/>
          <a:chOff x="0" y="0"/>
          <a:chExt cx="0" cy="0"/>
        </a:xfrm>
      </p:grpSpPr>
      <p:sp>
        <p:nvSpPr>
          <p:cNvPr id="2088" name="Google Shape;2088;p17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Frame locking</a:t>
            </a:r>
            <a:endParaRPr/>
          </a:p>
        </p:txBody>
      </p:sp>
      <p:sp>
        <p:nvSpPr>
          <p:cNvPr id="2089" name="Google Shape;2089;p179"/>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Some of the frames in main memory may be locked.</a:t>
            </a:r>
            <a:endParaRPr/>
          </a:p>
          <a:p>
            <a:pPr marL="339725" marR="0" lvl="0" indent="-339725"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If frame is locked ,page stored in that may not be replaced.</a:t>
            </a:r>
            <a:endParaRPr/>
          </a:p>
          <a:p>
            <a:pPr marL="339725" marR="0" lvl="0" indent="-339725"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Kernel code ,control structures,i/o buffers are stored in locked frames.</a:t>
            </a:r>
            <a:endParaRPr/>
          </a:p>
          <a:p>
            <a:pPr marL="339725" marR="0" lvl="0" indent="-339725"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Associate lock bit with each frame.</a:t>
            </a:r>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094"/>
        <p:cNvGrpSpPr/>
        <p:nvPr/>
      </p:nvGrpSpPr>
      <p:grpSpPr>
        <a:xfrm>
          <a:off x="0" y="0"/>
          <a:ext cx="0" cy="0"/>
          <a:chOff x="0" y="0"/>
          <a:chExt cx="0" cy="0"/>
        </a:xfrm>
      </p:grpSpPr>
      <p:sp>
        <p:nvSpPr>
          <p:cNvPr id="2095" name="Google Shape;2095;p18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Buffering</a:t>
            </a:r>
            <a:endParaRPr/>
          </a:p>
        </p:txBody>
      </p:sp>
      <p:sp>
        <p:nvSpPr>
          <p:cNvPr id="2096" name="Google Shape;2096;p180"/>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0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LRU is better than FIFO, but is more complex</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Cost of replacing a page that has been modified is greater than for one that has not</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Interesting strategy: Page Buffering</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Page replacement algorithm is simple FIFO</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 replaced page is not lost but rather is assigned to one of two lists</a:t>
            </a:r>
            <a:endParaRPr/>
          </a:p>
          <a:p>
            <a:pPr marL="739775" marR="0" lvl="1" indent="-282575" algn="just" rtl="0">
              <a:lnSpc>
                <a:spcPct val="100000"/>
              </a:lnSpc>
              <a:spcBef>
                <a:spcPts val="70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Free page list if the page has not been modified, or the modified page list if it has</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Page is not physically moved about in main memory</a:t>
            </a:r>
            <a:endParaRPr/>
          </a:p>
          <a:p>
            <a:pPr marL="739775" marR="0" lvl="1" indent="-282575" algn="just" rtl="0">
              <a:lnSpc>
                <a:spcPct val="100000"/>
              </a:lnSpc>
              <a:spcBef>
                <a:spcPts val="70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Entry in the page table for this page is removed and placed in either the free or modified page list</a:t>
            </a:r>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101"/>
        <p:cNvGrpSpPr/>
        <p:nvPr/>
      </p:nvGrpSpPr>
      <p:grpSpPr>
        <a:xfrm>
          <a:off x="0" y="0"/>
          <a:ext cx="0" cy="0"/>
          <a:chOff x="0" y="0"/>
          <a:chExt cx="0" cy="0"/>
        </a:xfrm>
      </p:grpSpPr>
      <p:sp>
        <p:nvSpPr>
          <p:cNvPr id="2102" name="Google Shape;2102;p18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Buffering</a:t>
            </a:r>
            <a:endParaRPr/>
          </a:p>
        </p:txBody>
      </p:sp>
      <p:sp>
        <p:nvSpPr>
          <p:cNvPr id="2103" name="Google Shape;2103;p181"/>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3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When an unmodified page is to be replaced, it remains in memory and its page frame is added to the tail of the free page list</a:t>
            </a:r>
            <a:endParaRPr/>
          </a:p>
          <a:p>
            <a:pPr marL="339725" marR="0" lvl="0" indent="-339725" algn="just"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Free page list is a list of page frames available for reading in pages</a:t>
            </a:r>
            <a:endParaRPr/>
          </a:p>
          <a:p>
            <a:pPr marL="339725" marR="0" lvl="0" indent="-339725" algn="just"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When a page is to be read in, the page frame at the head of the list is used, destroying the page that was there</a:t>
            </a:r>
            <a:endParaRPr/>
          </a:p>
          <a:p>
            <a:pPr marL="339725" marR="0" lvl="0" indent="-339725" algn="just"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When a modified page is to be written out and replaced, its page frame is added to the tail of the modified page list</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2108"/>
        <p:cNvGrpSpPr/>
        <p:nvPr/>
      </p:nvGrpSpPr>
      <p:grpSpPr>
        <a:xfrm>
          <a:off x="0" y="0"/>
          <a:ext cx="0" cy="0"/>
          <a:chOff x="0" y="0"/>
          <a:chExt cx="0" cy="0"/>
        </a:xfrm>
      </p:grpSpPr>
      <p:sp>
        <p:nvSpPr>
          <p:cNvPr id="2109" name="Google Shape;2109;p18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a:t>
            </a:r>
            <a:endParaRPr/>
          </a:p>
        </p:txBody>
      </p:sp>
      <p:sp>
        <p:nvSpPr>
          <p:cNvPr id="2110" name="Google Shape;2110;p182"/>
          <p:cNvSpPr txBox="1"/>
          <p:nvPr/>
        </p:nvSpPr>
        <p:spPr>
          <a:xfrm>
            <a:off x="457200" y="838200"/>
            <a:ext cx="8210550" cy="48768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to be replaced remains in memory</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the process references that page, it is returned to the resident set of that process at little cost</a:t>
            </a:r>
            <a:endParaRPr/>
          </a:p>
          <a:p>
            <a:pPr marL="739775" marR="0" lvl="1" indent="-282575" algn="just"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In effect, the free and modified page lists act as a cache of pages</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Modified pages are written out in clusters rather than one at a time</a:t>
            </a:r>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5"/>
        <p:cNvGrpSpPr/>
        <p:nvPr/>
      </p:nvGrpSpPr>
      <p:grpSpPr>
        <a:xfrm>
          <a:off x="0" y="0"/>
          <a:ext cx="0" cy="0"/>
          <a:chOff x="0" y="0"/>
          <a:chExt cx="0" cy="0"/>
        </a:xfrm>
      </p:grpSpPr>
      <p:sp>
        <p:nvSpPr>
          <p:cNvPr id="2116" name="Google Shape;2116;p18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Decisions taken by OS</a:t>
            </a:r>
            <a:endParaRPr/>
          </a:p>
        </p:txBody>
      </p:sp>
      <p:sp>
        <p:nvSpPr>
          <p:cNvPr id="2117" name="Google Shape;2117;p183"/>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Resident Set Management</a:t>
            </a:r>
            <a:endParaRPr/>
          </a:p>
          <a:p>
            <a:pPr marL="739775" marR="0" lvl="1" indent="-282575" algn="l" rtl="0">
              <a:lnSpc>
                <a:spcPct val="100000"/>
              </a:lnSpc>
              <a:spcBef>
                <a:spcPts val="7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How many frames to be allocated to each active process</a:t>
            </a:r>
            <a:endParaRPr/>
          </a:p>
          <a:p>
            <a:pPr marL="739775" marR="0" lvl="1" indent="-282575" algn="l" rtl="0">
              <a:lnSpc>
                <a:spcPct val="100000"/>
              </a:lnSpc>
              <a:spcBef>
                <a:spcPts val="7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Victim should be from the same process or could be page from any process?(Local /Global)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2"/>
        <p:cNvGrpSpPr/>
        <p:nvPr/>
      </p:nvGrpSpPr>
      <p:grpSpPr>
        <a:xfrm>
          <a:off x="0" y="0"/>
          <a:ext cx="0" cy="0"/>
          <a:chOff x="0" y="0"/>
          <a:chExt cx="0" cy="0"/>
        </a:xfrm>
      </p:grpSpPr>
      <p:sp>
        <p:nvSpPr>
          <p:cNvPr id="2123" name="Google Shape;2123;p184"/>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Resident Set Management</a:t>
            </a:r>
            <a:endParaRPr/>
          </a:p>
        </p:txBody>
      </p:sp>
      <p:sp>
        <p:nvSpPr>
          <p:cNvPr id="2124" name="Google Shape;2124;p184"/>
          <p:cNvSpPr txBox="1"/>
          <p:nvPr/>
        </p:nvSpPr>
        <p:spPr>
          <a:xfrm>
            <a:off x="457200" y="838200"/>
            <a:ext cx="8210550" cy="5334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OS must decide how many pages to bring in</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how much main memory to allocate to a particular process</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Factors</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Less memory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more multi programming</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Less pages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more page faults</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Beyond a certain size, further allocations of pages will not affect the page fault rate due to principle of locality</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Two policies</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Fixed Allocation</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Variable Allocation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7"/>
        <p:cNvGrpSpPr/>
        <p:nvPr/>
      </p:nvGrpSpPr>
      <p:grpSpPr>
        <a:xfrm>
          <a:off x="0" y="0"/>
          <a:ext cx="0" cy="0"/>
          <a:chOff x="0" y="0"/>
          <a:chExt cx="0" cy="0"/>
        </a:xfrm>
      </p:grpSpPr>
      <p:sp>
        <p:nvSpPr>
          <p:cNvPr id="298" name="Google Shape;298;p3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Swapping</a:t>
            </a:r>
            <a:endParaRPr/>
          </a:p>
        </p:txBody>
      </p:sp>
      <p:pic>
        <p:nvPicPr>
          <p:cNvPr id="299" name="Google Shape;299;p32"/>
          <p:cNvPicPr preferRelativeResize="0"/>
          <p:nvPr/>
        </p:nvPicPr>
        <p:blipFill rotWithShape="1">
          <a:blip r:embed="rId3">
            <a:alphaModFix/>
          </a:blip>
          <a:srcRect/>
          <a:stretch/>
        </p:blipFill>
        <p:spPr>
          <a:xfrm>
            <a:off x="1447800" y="1219200"/>
            <a:ext cx="5927725" cy="4424362"/>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9"/>
        <p:cNvGrpSpPr/>
        <p:nvPr/>
      </p:nvGrpSpPr>
      <p:grpSpPr>
        <a:xfrm>
          <a:off x="0" y="0"/>
          <a:ext cx="0" cy="0"/>
          <a:chOff x="0" y="0"/>
          <a:chExt cx="0" cy="0"/>
        </a:xfrm>
      </p:grpSpPr>
      <p:sp>
        <p:nvSpPr>
          <p:cNvPr id="2130" name="Google Shape;2130;p185"/>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Allocation Policy</a:t>
            </a:r>
            <a:endParaRPr/>
          </a:p>
        </p:txBody>
      </p:sp>
      <p:sp>
        <p:nvSpPr>
          <p:cNvPr id="2131" name="Google Shape;2131;p185"/>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Gives a process a fixed number of frames in main memory within which to execute.</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Number is decided at initial load time (process creation time) </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Based upon</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Type of process (interactive, batch, type of application) </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Guidance from the programmer or system manager</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fault </a:t>
            </a:r>
            <a:r>
              <a:rPr lang="en-US" sz="2400" b="0" i="0" u="none">
                <a:solidFill>
                  <a:srgbClr val="000000"/>
                </a:solidFill>
                <a:latin typeface="Noto Sans Symbols"/>
                <a:ea typeface="Noto Sans Symbols"/>
                <a:cs typeface="Noto Sans Symbols"/>
                <a:sym typeface="Noto Sans Symbols"/>
              </a:rPr>
              <a:t>🡺</a:t>
            </a:r>
            <a:r>
              <a:rPr lang="en-US" sz="2400" b="0" i="0" u="none">
                <a:solidFill>
                  <a:srgbClr val="000000"/>
                </a:solidFill>
                <a:latin typeface="Arial"/>
                <a:ea typeface="Arial"/>
                <a:cs typeface="Arial"/>
                <a:sym typeface="Arial"/>
              </a:rPr>
              <a:t> one of the pages of that process must be replaced by the needed page.</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36"/>
        <p:cNvGrpSpPr/>
        <p:nvPr/>
      </p:nvGrpSpPr>
      <p:grpSpPr>
        <a:xfrm>
          <a:off x="0" y="0"/>
          <a:ext cx="0" cy="0"/>
          <a:chOff x="0" y="0"/>
          <a:chExt cx="0" cy="0"/>
        </a:xfrm>
      </p:grpSpPr>
      <p:sp>
        <p:nvSpPr>
          <p:cNvPr id="2137" name="Google Shape;2137;p18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Variable Allocation Policy</a:t>
            </a:r>
            <a:endParaRPr/>
          </a:p>
        </p:txBody>
      </p:sp>
      <p:sp>
        <p:nvSpPr>
          <p:cNvPr id="2138" name="Google Shape;2138;p186"/>
          <p:cNvSpPr txBox="1"/>
          <p:nvPr/>
        </p:nvSpPr>
        <p:spPr>
          <a:xfrm>
            <a:off x="457200" y="838200"/>
            <a:ext cx="8210550" cy="48768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Number of page frames allocated to a process to be varied over the lifetime of the process.</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process suffering from high page fault rate will be given more frames and vice versa.</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Related with the concept of replacement scope.</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Obviously better, but requires OS to assess the behavior of active processes.</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3"/>
        <p:cNvGrpSpPr/>
        <p:nvPr/>
      </p:nvGrpSpPr>
      <p:grpSpPr>
        <a:xfrm>
          <a:off x="0" y="0"/>
          <a:ext cx="0" cy="0"/>
          <a:chOff x="0" y="0"/>
          <a:chExt cx="0" cy="0"/>
        </a:xfrm>
      </p:grpSpPr>
      <p:sp>
        <p:nvSpPr>
          <p:cNvPr id="2144" name="Google Shape;2144;p18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Replacement Scope</a:t>
            </a:r>
            <a:endParaRPr/>
          </a:p>
        </p:txBody>
      </p:sp>
      <p:sp>
        <p:nvSpPr>
          <p:cNvPr id="2145" name="Google Shape;2145;p187"/>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9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Could be global or local</a:t>
            </a:r>
            <a:endParaRPr/>
          </a:p>
          <a:p>
            <a:pPr marL="339725" marR="0" lvl="0" indent="-339725" algn="just" rtl="0">
              <a:lnSpc>
                <a:spcPct val="9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Activated when there is a page fault and no free frame is available</a:t>
            </a:r>
            <a:endParaRPr/>
          </a:p>
          <a:p>
            <a:pPr marL="339725" marR="0" lvl="0" indent="-339725" algn="just" rtl="0">
              <a:lnSpc>
                <a:spcPct val="9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Local replacement policy</a:t>
            </a:r>
            <a:endParaRPr/>
          </a:p>
          <a:p>
            <a:pPr marL="739775" marR="0" lvl="1" indent="-282575" algn="just" rtl="0">
              <a:lnSpc>
                <a:spcPct val="9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Chooses only among the resident pages of the process that generated the page fault as victim</a:t>
            </a:r>
            <a:endParaRPr/>
          </a:p>
          <a:p>
            <a:pPr marL="739775" marR="0" lvl="1" indent="-282575" algn="just" rtl="0">
              <a:lnSpc>
                <a:spcPct val="9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Easier to analyze</a:t>
            </a:r>
            <a:endParaRPr/>
          </a:p>
          <a:p>
            <a:pPr marL="339725" marR="0" lvl="0" indent="-339725" algn="just" rtl="0">
              <a:lnSpc>
                <a:spcPct val="9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Global replacement policy</a:t>
            </a:r>
            <a:endParaRPr/>
          </a:p>
          <a:p>
            <a:pPr marL="739775" marR="0" lvl="1" indent="-282575" algn="just" rtl="0">
              <a:lnSpc>
                <a:spcPct val="9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Considers all unlocked page frames in main memory as candidates for replacement, regardless of which process owns a particular page</a:t>
            </a:r>
            <a:endParaRPr/>
          </a:p>
          <a:p>
            <a:pPr marL="739775" marR="0" lvl="1" indent="-282575" algn="just" rtl="0">
              <a:lnSpc>
                <a:spcPct val="9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Simple implementation, minimal overhead</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0"/>
        <p:cNvGrpSpPr/>
        <p:nvPr/>
      </p:nvGrpSpPr>
      <p:grpSpPr>
        <a:xfrm>
          <a:off x="0" y="0"/>
          <a:ext cx="0" cy="0"/>
          <a:chOff x="0" y="0"/>
          <a:chExt cx="0" cy="0"/>
        </a:xfrm>
      </p:grpSpPr>
      <p:sp>
        <p:nvSpPr>
          <p:cNvPr id="2151" name="Google Shape;2151;p18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Valid Combinations</a:t>
            </a:r>
            <a:endParaRPr/>
          </a:p>
        </p:txBody>
      </p:sp>
      <p:sp>
        <p:nvSpPr>
          <p:cNvPr id="2152" name="Google Shape;2152;p188"/>
          <p:cNvSpPr txBox="1"/>
          <p:nvPr/>
        </p:nvSpPr>
        <p:spPr>
          <a:xfrm>
            <a:off x="457200" y="838200"/>
            <a:ext cx="8210550" cy="4648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Fixed allocation </a:t>
            </a:r>
            <a:r>
              <a:rPr lang="en-US" sz="3200" b="0" i="0" u="none">
                <a:solidFill>
                  <a:srgbClr val="000000"/>
                </a:solidFill>
                <a:latin typeface="Noto Sans Symbols"/>
                <a:ea typeface="Noto Sans Symbols"/>
                <a:cs typeface="Noto Sans Symbols"/>
                <a:sym typeface="Noto Sans Symbols"/>
              </a:rPr>
              <a:t>🡺</a:t>
            </a:r>
            <a:r>
              <a:rPr lang="en-US" sz="3200" b="0" i="0" u="none">
                <a:solidFill>
                  <a:srgbClr val="000000"/>
                </a:solidFill>
                <a:latin typeface="Arial"/>
                <a:ea typeface="Arial"/>
                <a:cs typeface="Arial"/>
                <a:sym typeface="Arial"/>
              </a:rPr>
              <a:t> local replacement</a:t>
            </a:r>
            <a:endParaRPr/>
          </a:p>
          <a:p>
            <a:pPr marL="339725" marR="0" lvl="0" indent="-339725"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Variable </a:t>
            </a:r>
            <a:r>
              <a:rPr lang="en-US" sz="3200" b="0" i="0" u="none">
                <a:solidFill>
                  <a:srgbClr val="000000"/>
                </a:solidFill>
                <a:latin typeface="Noto Sans Symbols"/>
                <a:ea typeface="Noto Sans Symbols"/>
                <a:cs typeface="Noto Sans Symbols"/>
                <a:sym typeface="Noto Sans Symbols"/>
              </a:rPr>
              <a:t>🡺</a:t>
            </a:r>
            <a:r>
              <a:rPr lang="en-US" sz="3200" b="0" i="0" u="none">
                <a:solidFill>
                  <a:srgbClr val="000000"/>
                </a:solidFill>
                <a:latin typeface="Arial"/>
                <a:ea typeface="Arial"/>
                <a:cs typeface="Arial"/>
                <a:sym typeface="Arial"/>
              </a:rPr>
              <a:t> global or local</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8"/>
        <p:cNvGrpSpPr/>
        <p:nvPr/>
      </p:nvGrpSpPr>
      <p:grpSpPr>
        <a:xfrm>
          <a:off x="0" y="0"/>
          <a:ext cx="0" cy="0"/>
          <a:chOff x="0" y="0"/>
          <a:chExt cx="0" cy="0"/>
        </a:xfrm>
      </p:grpSpPr>
      <p:sp>
        <p:nvSpPr>
          <p:cNvPr id="2159" name="Google Shape;2159;p18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Allocation, Local Scope</a:t>
            </a:r>
            <a:endParaRPr/>
          </a:p>
        </p:txBody>
      </p:sp>
      <p:sp>
        <p:nvSpPr>
          <p:cNvPr id="2160" name="Google Shape;2160;p189"/>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0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Decide ahead of time the amount of allocation to give a process</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Allocation could depend upon type of application or amount requested by programmer.</a:t>
            </a:r>
            <a:endParaRPr/>
          </a:p>
          <a:p>
            <a:pPr marL="339725" marR="0" lvl="0" indent="-339725" algn="just"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Drawbacks:</a:t>
            </a:r>
            <a:endParaRPr/>
          </a:p>
          <a:p>
            <a:pPr marL="739775" marR="0" lvl="1" indent="-282575" algn="just" rtl="0">
              <a:lnSpc>
                <a:spcPct val="100000"/>
              </a:lnSpc>
              <a:spcBef>
                <a:spcPts val="700"/>
              </a:spcBef>
              <a:spcAft>
                <a:spcPts val="0"/>
              </a:spcAft>
              <a:buClr>
                <a:srgbClr val="000000"/>
              </a:buClr>
              <a:buSzPts val="2300"/>
              <a:buFont typeface="Times New Roman"/>
              <a:buChar char="–"/>
            </a:pPr>
            <a:r>
              <a:rPr lang="en-US" sz="2300" b="0" i="0" u="none" strike="noStrike" cap="none">
                <a:solidFill>
                  <a:srgbClr val="000000"/>
                </a:solidFill>
                <a:latin typeface="Arial"/>
                <a:ea typeface="Arial"/>
                <a:cs typeface="Arial"/>
                <a:sym typeface="Arial"/>
              </a:rPr>
              <a:t>If allocations tend to be too small, then there will be a high page fault rate, causing the entire multiprogramming system to run slowly.</a:t>
            </a:r>
            <a:endParaRPr/>
          </a:p>
          <a:p>
            <a:pPr marL="739775" marR="0" lvl="1" indent="-282575" algn="just" rtl="0">
              <a:lnSpc>
                <a:spcPct val="100000"/>
              </a:lnSpc>
              <a:spcBef>
                <a:spcPts val="700"/>
              </a:spcBef>
              <a:spcAft>
                <a:spcPts val="0"/>
              </a:spcAft>
              <a:buClr>
                <a:srgbClr val="000000"/>
              </a:buClr>
              <a:buSzPts val="2300"/>
              <a:buFont typeface="Times New Roman"/>
              <a:buChar char="–"/>
            </a:pPr>
            <a:r>
              <a:rPr lang="en-US" sz="2300" b="0" i="0" u="none" strike="noStrike" cap="none">
                <a:solidFill>
                  <a:srgbClr val="000000"/>
                </a:solidFill>
                <a:latin typeface="Arial"/>
                <a:ea typeface="Arial"/>
                <a:cs typeface="Arial"/>
                <a:sym typeface="Arial"/>
              </a:rPr>
              <a:t>If allocations tend to be unnecessarily large, then there will be too few programs in main memory and there will be either considerable processor idle time or considerable time spent in swapping.</a:t>
            </a:r>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6"/>
        <p:cNvGrpSpPr/>
        <p:nvPr/>
      </p:nvGrpSpPr>
      <p:grpSpPr>
        <a:xfrm>
          <a:off x="0" y="0"/>
          <a:ext cx="0" cy="0"/>
          <a:chOff x="0" y="0"/>
          <a:chExt cx="0" cy="0"/>
        </a:xfrm>
      </p:grpSpPr>
      <p:sp>
        <p:nvSpPr>
          <p:cNvPr id="2167" name="Google Shape;2167;p19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Variable Allocation, Global Scope</a:t>
            </a:r>
            <a:endParaRPr/>
          </a:p>
        </p:txBody>
      </p:sp>
      <p:sp>
        <p:nvSpPr>
          <p:cNvPr id="2168" name="Google Shape;2168;p190"/>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Easiest to implement</a:t>
            </a:r>
            <a:endParaRPr/>
          </a:p>
          <a:p>
            <a:pPr marL="739775" marR="0" lvl="1" indent="-282575" algn="just"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Adopted by many operating systems</a:t>
            </a:r>
            <a:endParaRPr/>
          </a:p>
          <a:p>
            <a:pPr marL="339725" marR="0" lvl="0" indent="-339725" algn="just"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Operating system keeps list of free frames</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When a page fault occurs, a free frame is added to the resident set of a process and the page is brought in</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 process experiencing page faults will gradually grow in size, which should help reduce overall page faults in the system</a:t>
            </a:r>
            <a:endParaRPr/>
          </a:p>
          <a:p>
            <a:pPr marL="339725" marR="0" lvl="0" indent="-339725" algn="just"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no free frame, replaces one from another process</a:t>
            </a:r>
            <a:endParaRPr/>
          </a:p>
          <a:p>
            <a:pPr marL="739775" marR="0" lvl="1" indent="-282575" algn="just"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Therein lies the difficulty … which to replace.</a:t>
            </a:r>
            <a:endParaRPr/>
          </a:p>
          <a:p>
            <a:pPr marL="739775" marR="0" lvl="1" indent="-282575" algn="just"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Use different page replacement algorithms</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4"/>
        <p:cNvGrpSpPr/>
        <p:nvPr/>
      </p:nvGrpSpPr>
      <p:grpSpPr>
        <a:xfrm>
          <a:off x="0" y="0"/>
          <a:ext cx="0" cy="0"/>
          <a:chOff x="0" y="0"/>
          <a:chExt cx="0" cy="0"/>
        </a:xfrm>
      </p:grpSpPr>
      <p:sp>
        <p:nvSpPr>
          <p:cNvPr id="2175" name="Google Shape;2175;p19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Variable Allocation,Local Scope</a:t>
            </a:r>
            <a:endParaRPr/>
          </a:p>
        </p:txBody>
      </p:sp>
      <p:sp>
        <p:nvSpPr>
          <p:cNvPr id="2176" name="Google Shape;2176;p191"/>
          <p:cNvSpPr txBox="1"/>
          <p:nvPr/>
        </p:nvSpPr>
        <p:spPr>
          <a:xfrm>
            <a:off x="381000" y="838200"/>
            <a:ext cx="8504237" cy="51054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3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When a new process is loaded into main memory, allocate to it a certain number of page frames as its resident set</a:t>
            </a:r>
            <a:endParaRPr/>
          </a:p>
          <a:p>
            <a:pPr marL="739775" marR="0" lvl="1" indent="-282575" algn="just"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Based on some factors</a:t>
            </a:r>
            <a:endParaRPr/>
          </a:p>
          <a:p>
            <a:pPr marL="739775" marR="0" lvl="1" indent="-282575" algn="just" rtl="0">
              <a:lnSpc>
                <a:spcPct val="130000"/>
              </a:lnSpc>
              <a:spcBef>
                <a:spcPts val="7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Use either prepaging or demand paging to fill up the allocation</a:t>
            </a:r>
            <a:endParaRPr/>
          </a:p>
          <a:p>
            <a:pPr marL="339725" marR="0" lvl="0" indent="-339725" algn="just"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When a page fault occurs, select the page to replace from among the resident set of the process that suffers the fault</a:t>
            </a:r>
            <a:endParaRPr/>
          </a:p>
          <a:p>
            <a:pPr marL="339725" marR="0" lvl="0" indent="-339725" algn="just"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From time to time, reevaluate the allocation provided to the process, and increase or decrease it to improve overall performance</a:t>
            </a:r>
            <a:endParaRPr/>
          </a:p>
          <a:p>
            <a:pPr marL="739775" marR="0" lvl="1" indent="-282575" algn="just" rtl="0">
              <a:lnSpc>
                <a:spcPct val="130000"/>
              </a:lnSpc>
              <a:spcBef>
                <a:spcPts val="7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Based on an assessment of the likely future demands of active processes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1"/>
        <p:cNvGrpSpPr/>
        <p:nvPr/>
      </p:nvGrpSpPr>
      <p:grpSpPr>
        <a:xfrm>
          <a:off x="0" y="0"/>
          <a:ext cx="0" cy="0"/>
          <a:chOff x="0" y="0"/>
          <a:chExt cx="0" cy="0"/>
        </a:xfrm>
      </p:grpSpPr>
      <p:sp>
        <p:nvSpPr>
          <p:cNvPr id="2182" name="Google Shape;2182;p19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Variable Allocation,Local Scope</a:t>
            </a:r>
            <a:endParaRPr/>
          </a:p>
        </p:txBody>
      </p:sp>
      <p:sp>
        <p:nvSpPr>
          <p:cNvPr id="2183" name="Google Shape;2183;p192"/>
          <p:cNvSpPr txBox="1"/>
          <p:nvPr/>
        </p:nvSpPr>
        <p:spPr>
          <a:xfrm>
            <a:off x="381000" y="1143000"/>
            <a:ext cx="8504237" cy="45720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More complex than variable, global</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May yield better performance</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Key parameters</a:t>
            </a:r>
            <a:endParaRPr/>
          </a:p>
          <a:p>
            <a:pPr marL="739775" marR="0" lvl="1" indent="-282575" algn="just"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Criteria used to determine resident set size and the timing of changes</a:t>
            </a:r>
            <a:endParaRPr/>
          </a:p>
          <a:p>
            <a:pPr marL="739775" marR="0" lvl="1" indent="-282575" algn="just"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One such strategy is </a:t>
            </a:r>
            <a:r>
              <a:rPr lang="en-US" sz="2400" b="1" i="0" u="none" strike="noStrike" cap="none">
                <a:solidFill>
                  <a:srgbClr val="000000"/>
                </a:solidFill>
                <a:latin typeface="Arial"/>
                <a:ea typeface="Arial"/>
                <a:cs typeface="Arial"/>
                <a:sym typeface="Arial"/>
              </a:rPr>
              <a:t>working set</a:t>
            </a:r>
            <a:r>
              <a:rPr lang="en-US" sz="2400" b="0" i="0" u="none" strike="noStrike" cap="none">
                <a:solidFill>
                  <a:srgbClr val="000000"/>
                </a:solidFill>
                <a:latin typeface="Arial"/>
                <a:ea typeface="Arial"/>
                <a:cs typeface="Arial"/>
                <a:sym typeface="Arial"/>
              </a:rPr>
              <a:t> strategy</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9"/>
        <p:cNvGrpSpPr/>
        <p:nvPr/>
      </p:nvGrpSpPr>
      <p:grpSpPr>
        <a:xfrm>
          <a:off x="0" y="0"/>
          <a:ext cx="0" cy="0"/>
          <a:chOff x="0" y="0"/>
          <a:chExt cx="0" cy="0"/>
        </a:xfrm>
      </p:grpSpPr>
      <p:sp>
        <p:nvSpPr>
          <p:cNvPr id="2190" name="Google Shape;2190;p19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Resident Set Management Summary</a:t>
            </a:r>
            <a:endParaRPr/>
          </a:p>
        </p:txBody>
      </p:sp>
      <p:pic>
        <p:nvPicPr>
          <p:cNvPr id="2191" name="Google Shape;2191;p193"/>
          <p:cNvPicPr preferRelativeResize="0"/>
          <p:nvPr/>
        </p:nvPicPr>
        <p:blipFill rotWithShape="1">
          <a:blip r:embed="rId3">
            <a:alphaModFix/>
          </a:blip>
          <a:srcRect/>
          <a:stretch/>
        </p:blipFill>
        <p:spPr>
          <a:xfrm>
            <a:off x="0" y="838200"/>
            <a:ext cx="9753600" cy="5629275"/>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6"/>
        <p:cNvGrpSpPr/>
        <p:nvPr/>
      </p:nvGrpSpPr>
      <p:grpSpPr>
        <a:xfrm>
          <a:off x="0" y="0"/>
          <a:ext cx="0" cy="0"/>
          <a:chOff x="0" y="0"/>
          <a:chExt cx="0" cy="0"/>
        </a:xfrm>
      </p:grpSpPr>
      <p:sp>
        <p:nvSpPr>
          <p:cNvPr id="2197" name="Google Shape;2197;p194"/>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Decisions taken by OS</a:t>
            </a:r>
            <a:endParaRPr/>
          </a:p>
        </p:txBody>
      </p:sp>
      <p:sp>
        <p:nvSpPr>
          <p:cNvPr id="2198" name="Google Shape;2198;p194"/>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Cleaning Policy</a:t>
            </a:r>
            <a:endParaRPr/>
          </a:p>
          <a:p>
            <a:pPr marL="739775" marR="0" lvl="1" indent="-282575" algn="just"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When a modified page should be written out to secondary memory?</a:t>
            </a:r>
            <a:endParaRPr/>
          </a:p>
          <a:p>
            <a:pPr marL="739775" marR="0" lvl="1" indent="-282575" algn="just"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Demand cleaning: page is written out to secondary memory only when it has been selected for replacement</a:t>
            </a:r>
            <a:endParaRPr/>
          </a:p>
          <a:p>
            <a:pPr marL="1141412" marR="0" lvl="2" indent="-227012" algn="just"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Process blocked for more time</a:t>
            </a:r>
            <a:endParaRPr/>
          </a:p>
          <a:p>
            <a:pPr marL="739775" marR="0" lvl="1" indent="-282575" algn="just"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Pre-cleaning: writes modified pages before their page frames are needed so that pages can be written out in batches</a:t>
            </a:r>
            <a:endParaRPr/>
          </a:p>
          <a:p>
            <a:pPr marL="1141412" marR="0" lvl="2" indent="-227012" algn="just"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Problem: writing could be waste if modified again while in memory</a:t>
            </a:r>
            <a:endParaRPr/>
          </a:p>
          <a:p>
            <a:pPr marL="739775" marR="0" lvl="1" indent="-282575" algn="just"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Best approach is page buffering</a:t>
            </a:r>
            <a:endParaRPr/>
          </a:p>
          <a:p>
            <a:pPr marL="339725" marR="0" lvl="0" indent="-339725"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Load Control</a:t>
            </a:r>
            <a:endParaRPr/>
          </a:p>
          <a:p>
            <a:pPr marL="739775" marR="0" lvl="1" indent="-282575" algn="just"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Determining the number of processes that will be resident in main memory – called multi programming level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5"/>
        <p:cNvGrpSpPr/>
        <p:nvPr/>
      </p:nvGrpSpPr>
      <p:grpSpPr>
        <a:xfrm>
          <a:off x="0" y="0"/>
          <a:ext cx="0" cy="0"/>
          <a:chOff x="0" y="0"/>
          <a:chExt cx="0" cy="0"/>
        </a:xfrm>
      </p:grpSpPr>
      <p:sp>
        <p:nvSpPr>
          <p:cNvPr id="306" name="Google Shape;306;p33"/>
          <p:cNvSpPr txBox="1"/>
          <p:nvPr/>
        </p:nvSpPr>
        <p:spPr>
          <a:xfrm>
            <a:off x="-11798300" y="-11798300"/>
            <a:ext cx="11799887" cy="117998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Georgia"/>
              <a:buNone/>
            </a:pPr>
            <a:r>
              <a:rPr lang="en-US" sz="1800" b="0" i="0" u="none">
                <a:solidFill>
                  <a:srgbClr val="000000"/>
                </a:solidFill>
                <a:latin typeface="Georgia"/>
                <a:ea typeface="Georgia"/>
                <a:cs typeface="Georgia"/>
                <a:sym typeface="Georgia"/>
              </a:rPr>
              <a:t>Vishal Kaushal</a:t>
            </a:r>
            <a:endParaRPr/>
          </a:p>
        </p:txBody>
      </p:sp>
      <p:sp>
        <p:nvSpPr>
          <p:cNvPr id="307" name="Google Shape;307;p3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Swapping </a:t>
            </a:r>
            <a:endParaRPr/>
          </a:p>
        </p:txBody>
      </p:sp>
      <p:sp>
        <p:nvSpPr>
          <p:cNvPr id="308" name="Google Shape;308;p33"/>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Benefits</a:t>
            </a:r>
            <a:r>
              <a:rPr lang="en-US" sz="2000" b="0" i="0" u="none">
                <a:solidFill>
                  <a:srgbClr val="000000"/>
                </a:solidFill>
                <a:latin typeface="Arial"/>
                <a:ea typeface="Arial"/>
                <a:cs typeface="Arial"/>
                <a:sym typeface="Arial"/>
              </a:rPr>
              <a:t>:</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Allows higher degree of multiprogramming</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Allow dynamic relocation</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Better memory utilization</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Less wastage of CPU time on compaction</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Can easily be applied on priority based scheduling algorithms to improve performance</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Limitations:</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Entire program must be resident in store when it is executing</a:t>
            </a:r>
            <a:endParaRPr/>
          </a:p>
          <a:p>
            <a:pPr marL="341312" marR="0" lvl="0" indent="-341312"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Processes with changing memory requirements will need to issue system calls for requesting &amp; releasing memory.</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4"/>
        <p:cNvGrpSpPr/>
        <p:nvPr/>
      </p:nvGrpSpPr>
      <p:grpSpPr>
        <a:xfrm>
          <a:off x="0" y="0"/>
          <a:ext cx="0" cy="0"/>
          <a:chOff x="0" y="0"/>
          <a:chExt cx="0" cy="0"/>
        </a:xfrm>
      </p:grpSpPr>
      <p:sp>
        <p:nvSpPr>
          <p:cNvPr id="2205" name="Google Shape;2205;p195"/>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2206" name="Google Shape;2206;p195"/>
          <p:cNvSpPr txBox="1"/>
          <p:nvPr/>
        </p:nvSpPr>
        <p:spPr>
          <a:xfrm>
            <a:off x="457200" y="1143000"/>
            <a:ext cx="8229600" cy="507365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38137" marR="0" lvl="0" indent="-338137"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07" name="Google Shape;2207;p195"/>
          <p:cNvSpPr/>
          <p:nvPr/>
        </p:nvSpPr>
        <p:spPr>
          <a:xfrm>
            <a:off x="304800" y="41148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5"/>
        <p:cNvGrpSpPr/>
        <p:nvPr/>
      </p:nvGrpSpPr>
      <p:grpSpPr>
        <a:xfrm>
          <a:off x="0" y="0"/>
          <a:ext cx="0" cy="0"/>
          <a:chOff x="0" y="0"/>
          <a:chExt cx="0" cy="0"/>
        </a:xfrm>
      </p:grpSpPr>
      <p:sp>
        <p:nvSpPr>
          <p:cNvPr id="2216" name="Google Shape;2216;p196"/>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a:t>
            </a:r>
            <a:endParaRPr/>
          </a:p>
        </p:txBody>
      </p:sp>
      <p:sp>
        <p:nvSpPr>
          <p:cNvPr id="2217" name="Google Shape;2217;p196"/>
          <p:cNvSpPr txBox="1"/>
          <p:nvPr/>
        </p:nvSpPr>
        <p:spPr>
          <a:xfrm>
            <a:off x="457200" y="927100"/>
            <a:ext cx="8229600" cy="589597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a process does not have “enough” pages, the page-fault rate is very high.  This leads to:</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low CPU utilization</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operating system thinks that it needs to increase the degree of multiprogramming</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another process added to the system</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Thrashing</a:t>
            </a:r>
            <a:r>
              <a:rPr lang="en-US" sz="1800" b="0" i="0" u="none">
                <a:solidFill>
                  <a:srgbClr val="3366FF"/>
                </a:solidFill>
                <a:latin typeface="Arial"/>
                <a:ea typeface="Arial"/>
                <a:cs typeface="Arial"/>
                <a:sym typeface="Arial"/>
              </a:rPr>
              <a:t>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a process is busy swapping pages in and out</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Swapping out a piece of a process just before that piece is needed</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processor spends most of its time swapping pieces rather than executing user instructions</a:t>
            </a:r>
            <a:endParaRPr/>
          </a:p>
          <a:p>
            <a:pPr marL="338137" marR="0" lvl="0" indent="-338137" algn="just"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5"/>
        <p:cNvGrpSpPr/>
        <p:nvPr/>
      </p:nvGrpSpPr>
      <p:grpSpPr>
        <a:xfrm>
          <a:off x="0" y="0"/>
          <a:ext cx="0" cy="0"/>
          <a:chOff x="0" y="0"/>
          <a:chExt cx="0" cy="0"/>
        </a:xfrm>
      </p:grpSpPr>
      <p:sp>
        <p:nvSpPr>
          <p:cNvPr id="2226" name="Google Shape;2226;p197"/>
          <p:cNvSpPr txBox="1"/>
          <p:nvPr/>
        </p:nvSpPr>
        <p:spPr>
          <a:xfrm>
            <a:off x="457200" y="277812"/>
            <a:ext cx="741045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 (Cont.)</a:t>
            </a:r>
            <a:endParaRPr/>
          </a:p>
        </p:txBody>
      </p:sp>
      <p:pic>
        <p:nvPicPr>
          <p:cNvPr id="2227" name="Google Shape;2227;p197"/>
          <p:cNvPicPr preferRelativeResize="0"/>
          <p:nvPr/>
        </p:nvPicPr>
        <p:blipFill rotWithShape="1">
          <a:blip r:embed="rId3">
            <a:alphaModFix/>
          </a:blip>
          <a:srcRect/>
          <a:stretch/>
        </p:blipFill>
        <p:spPr>
          <a:xfrm>
            <a:off x="1066800" y="1066800"/>
            <a:ext cx="6753225" cy="3894137"/>
          </a:xfrm>
          <a:prstGeom prst="rect">
            <a:avLst/>
          </a:prstGeom>
          <a:noFill/>
          <a:ln>
            <a:noFill/>
          </a:ln>
        </p:spPr>
      </p:pic>
      <p:sp>
        <p:nvSpPr>
          <p:cNvPr id="2228" name="Google Shape;2228;p197"/>
          <p:cNvSpPr txBox="1"/>
          <p:nvPr/>
        </p:nvSpPr>
        <p:spPr>
          <a:xfrm>
            <a:off x="381000" y="5029200"/>
            <a:ext cx="8229600" cy="152400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global page replacement algorithm is used then thrashing occurs</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To avoid this use local page replacement algorithm</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3"/>
        <p:cNvGrpSpPr/>
        <p:nvPr/>
      </p:nvGrpSpPr>
      <p:grpSpPr>
        <a:xfrm>
          <a:off x="0" y="0"/>
          <a:ext cx="0" cy="0"/>
          <a:chOff x="0" y="0"/>
          <a:chExt cx="0" cy="0"/>
        </a:xfrm>
      </p:grpSpPr>
      <p:sp>
        <p:nvSpPr>
          <p:cNvPr id="2234" name="Google Shape;2234;p19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 and Global Replacement Policy</a:t>
            </a:r>
            <a:endParaRPr/>
          </a:p>
        </p:txBody>
      </p:sp>
      <p:sp>
        <p:nvSpPr>
          <p:cNvPr id="2235" name="Google Shape;2235;p198"/>
          <p:cNvSpPr txBox="1"/>
          <p:nvPr/>
        </p:nvSpPr>
        <p:spPr>
          <a:xfrm>
            <a:off x="457200" y="838200"/>
            <a:ext cx="8210550" cy="54864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Global scope increases thrashing</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process scheduler see that CPU utilization is low.</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Increases the degree of multiprogramming by introducing a new process into the system</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One process now needs more frames</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It starts faulting and takes away frames from other processes. (i.e., global-page replacement).</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These processes need those pages and thus they start to fault, taking frames from other processes.</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These faulting processes must use the paging device to swap pages in and out.</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As they queue up on the paging device, the ready-queue empties.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However, as processes wait on the paging device, CPU utilization decreases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process scheduler sees the decreasing CPU utilization and increases the degree of multiprogramming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0"/>
        <p:cNvGrpSpPr/>
        <p:nvPr/>
      </p:nvGrpSpPr>
      <p:grpSpPr>
        <a:xfrm>
          <a:off x="0" y="0"/>
          <a:ext cx="0" cy="0"/>
          <a:chOff x="0" y="0"/>
          <a:chExt cx="0" cy="0"/>
        </a:xfrm>
      </p:grpSpPr>
      <p:sp>
        <p:nvSpPr>
          <p:cNvPr id="2241" name="Google Shape;2241;p19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 and Local Replacement Policy</a:t>
            </a:r>
            <a:endParaRPr/>
          </a:p>
        </p:txBody>
      </p:sp>
      <p:sp>
        <p:nvSpPr>
          <p:cNvPr id="2242" name="Google Shape;2242;p199"/>
          <p:cNvSpPr txBox="1"/>
          <p:nvPr/>
        </p:nvSpPr>
        <p:spPr>
          <a:xfrm>
            <a:off x="457200" y="838200"/>
            <a:ext cx="8210550" cy="44958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Only partially solves the problem</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one process starts thrashing, it cannot steal frames of another process and cause the later to thrash</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However, the thrashing processes will be in the paging device queue which will increase the time for a page fault to be serviced</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Effective access time will increase even for those processes not thrashing</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7"/>
        <p:cNvGrpSpPr/>
        <p:nvPr/>
      </p:nvGrpSpPr>
      <p:grpSpPr>
        <a:xfrm>
          <a:off x="0" y="0"/>
          <a:ext cx="0" cy="0"/>
          <a:chOff x="0" y="0"/>
          <a:chExt cx="0" cy="0"/>
        </a:xfrm>
      </p:grpSpPr>
      <p:sp>
        <p:nvSpPr>
          <p:cNvPr id="2248" name="Google Shape;2248;p20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How to avoid thrashing?</a:t>
            </a:r>
            <a:endParaRPr/>
          </a:p>
        </p:txBody>
      </p:sp>
      <p:sp>
        <p:nvSpPr>
          <p:cNvPr id="2249" name="Google Shape;2249;p200"/>
          <p:cNvSpPr txBox="1"/>
          <p:nvPr/>
        </p:nvSpPr>
        <p:spPr>
          <a:xfrm>
            <a:off x="304800" y="838200"/>
            <a:ext cx="8504237" cy="44958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Provide processes with as many frames as they need</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How to determine this?</a:t>
            </a:r>
            <a:endParaRPr/>
          </a:p>
          <a:p>
            <a:pPr marL="739775" marR="0" lvl="1" indent="-282575" algn="just"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Look at how many frames a process actually "uses“</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Locality model</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Working set model</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Fault Frequency Model</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4"/>
        <p:cNvGrpSpPr/>
        <p:nvPr/>
      </p:nvGrpSpPr>
      <p:grpSpPr>
        <a:xfrm>
          <a:off x="0" y="0"/>
          <a:ext cx="0" cy="0"/>
          <a:chOff x="0" y="0"/>
          <a:chExt cx="0" cy="0"/>
        </a:xfrm>
      </p:grpSpPr>
      <p:sp>
        <p:nvSpPr>
          <p:cNvPr id="2255" name="Google Shape;2255;p20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Self Study</a:t>
            </a:r>
            <a:endParaRPr/>
          </a:p>
        </p:txBody>
      </p:sp>
      <p:sp>
        <p:nvSpPr>
          <p:cNvPr id="2256" name="Google Shape;2256;p201"/>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Combined Paging and segmentation</a:t>
            </a:r>
            <a:endParaRPr/>
          </a:p>
          <a:p>
            <a:pPr marL="339725" marR="0" lvl="0" indent="-339725"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Working Set Model</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62"/>
        <p:cNvGrpSpPr/>
        <p:nvPr/>
      </p:nvGrpSpPr>
      <p:grpSpPr>
        <a:xfrm>
          <a:off x="0" y="0"/>
          <a:ext cx="0" cy="0"/>
          <a:chOff x="0" y="0"/>
          <a:chExt cx="0" cy="0"/>
        </a:xfrm>
      </p:grpSpPr>
      <p:sp>
        <p:nvSpPr>
          <p:cNvPr id="2263" name="Google Shape;2263;p202"/>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Principle of Locality</a:t>
            </a:r>
            <a:endParaRPr/>
          </a:p>
        </p:txBody>
      </p:sp>
      <p:sp>
        <p:nvSpPr>
          <p:cNvPr id="2264" name="Google Shape;2264;p202"/>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Program and data references within a process tend to cluster</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Only a few pieces of a process will be needed over a short period of time</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Possible to make intelligent guesses about which pieces will be needed in the future</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This suggests that virtual memory may work efficiently</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2"/>
        <p:cNvGrpSpPr/>
        <p:nvPr/>
      </p:nvGrpSpPr>
      <p:grpSpPr>
        <a:xfrm>
          <a:off x="0" y="0"/>
          <a:ext cx="0" cy="0"/>
          <a:chOff x="0" y="0"/>
          <a:chExt cx="0" cy="0"/>
        </a:xfrm>
      </p:grpSpPr>
      <p:sp>
        <p:nvSpPr>
          <p:cNvPr id="2273" name="Google Shape;2273;p203"/>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Working-Set Model</a:t>
            </a:r>
            <a:endParaRPr/>
          </a:p>
        </p:txBody>
      </p:sp>
      <p:sp>
        <p:nvSpPr>
          <p:cNvPr id="2274" name="Google Shape;2274;p203"/>
          <p:cNvSpPr txBox="1"/>
          <p:nvPr/>
        </p:nvSpPr>
        <p:spPr>
          <a:xfrm>
            <a:off x="457200" y="955675"/>
            <a:ext cx="7573962" cy="510857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Noto Sans Symbols"/>
                <a:ea typeface="Noto Sans Symbols"/>
                <a:cs typeface="Noto Sans Symbols"/>
                <a:sym typeface="Noto Sans Symbols"/>
              </a:rPr>
              <a:t>Δ</a:t>
            </a:r>
            <a:r>
              <a:rPr lang="en-US" sz="1800" b="0" i="0" u="none">
                <a:solidFill>
                  <a:srgbClr val="000000"/>
                </a:solidFill>
                <a:latin typeface="Arial"/>
                <a:ea typeface="Arial"/>
                <a:cs typeface="Arial"/>
                <a:sym typeface="Arial"/>
              </a:rPr>
              <a:t>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working-set window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a fixed number of page references </a:t>
            </a:r>
            <a:br>
              <a:rPr lang="en-US" sz="1800" b="0" i="0" u="none">
                <a:solidFill>
                  <a:srgbClr val="000000"/>
                </a:solidFill>
                <a:latin typeface="Arial"/>
                <a:ea typeface="Arial"/>
                <a:cs typeface="Arial"/>
                <a:sym typeface="Arial"/>
              </a:rPr>
            </a:br>
            <a:r>
              <a:rPr lang="en-US" sz="1800" b="0" i="0" u="none">
                <a:solidFill>
                  <a:srgbClr val="000000"/>
                </a:solidFill>
                <a:latin typeface="Arial"/>
                <a:ea typeface="Arial"/>
                <a:cs typeface="Arial"/>
                <a:sym typeface="Arial"/>
              </a:rPr>
              <a:t>Example:  10,000 instruction</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1" u="none">
                <a:solidFill>
                  <a:srgbClr val="000000"/>
                </a:solidFill>
                <a:latin typeface="Arial"/>
                <a:ea typeface="Arial"/>
                <a:cs typeface="Arial"/>
                <a:sym typeface="Arial"/>
              </a:rPr>
              <a:t>WSS</a:t>
            </a:r>
            <a:r>
              <a:rPr lang="en-US" sz="1800" b="0" i="1" u="none" baseline="-25000">
                <a:solidFill>
                  <a:srgbClr val="000000"/>
                </a:solidFill>
                <a:latin typeface="Arial"/>
                <a:ea typeface="Arial"/>
                <a:cs typeface="Arial"/>
                <a:sym typeface="Arial"/>
              </a:rPr>
              <a:t>i</a:t>
            </a:r>
            <a:r>
              <a:rPr lang="en-US" sz="1800" b="0" i="0" u="none">
                <a:solidFill>
                  <a:srgbClr val="000000"/>
                </a:solidFill>
                <a:latin typeface="Arial"/>
                <a:ea typeface="Arial"/>
                <a:cs typeface="Arial"/>
                <a:sym typeface="Arial"/>
              </a:rPr>
              <a:t> (working set of Process </a:t>
            </a:r>
            <a:r>
              <a:rPr lang="en-US" sz="1800" b="0" i="1" u="none">
                <a:solidFill>
                  <a:srgbClr val="000000"/>
                </a:solidFill>
                <a:latin typeface="Arial"/>
                <a:ea typeface="Arial"/>
                <a:cs typeface="Arial"/>
                <a:sym typeface="Arial"/>
              </a:rPr>
              <a:t>P</a:t>
            </a:r>
            <a:r>
              <a:rPr lang="en-US" sz="1800" b="0" i="1" u="none" baseline="-25000">
                <a:solidFill>
                  <a:srgbClr val="000000"/>
                </a:solidFill>
                <a:latin typeface="Arial"/>
                <a:ea typeface="Arial"/>
                <a:cs typeface="Arial"/>
                <a:sym typeface="Arial"/>
              </a:rPr>
              <a:t>i</a:t>
            </a:r>
            <a:r>
              <a:rPr lang="en-US" sz="1800" b="0" i="0" u="none">
                <a:solidFill>
                  <a:srgbClr val="000000"/>
                </a:solidFill>
                <a:latin typeface="Arial"/>
                <a:ea typeface="Arial"/>
                <a:cs typeface="Arial"/>
                <a:sym typeface="Arial"/>
              </a:rPr>
              <a:t>) =</a:t>
            </a:r>
            <a:br>
              <a:rPr lang="en-US" sz="1800" b="0" i="0" u="none">
                <a:solidFill>
                  <a:srgbClr val="000000"/>
                </a:solidFill>
                <a:latin typeface="Arial"/>
                <a:ea typeface="Arial"/>
                <a:cs typeface="Arial"/>
                <a:sym typeface="Arial"/>
              </a:rPr>
            </a:br>
            <a:r>
              <a:rPr lang="en-US" sz="1800" b="0" i="0" u="none">
                <a:solidFill>
                  <a:srgbClr val="000000"/>
                </a:solidFill>
                <a:latin typeface="Arial"/>
                <a:ea typeface="Arial"/>
                <a:cs typeface="Arial"/>
                <a:sym typeface="Arial"/>
              </a:rPr>
              <a:t>total number of pages referenced in the most recent </a:t>
            </a:r>
            <a:r>
              <a:rPr lang="en-US" sz="1800" b="0" i="0" u="none">
                <a:solidFill>
                  <a:srgbClr val="000000"/>
                </a:solidFill>
                <a:latin typeface="Noto Sans Symbols"/>
                <a:ea typeface="Noto Sans Symbols"/>
                <a:cs typeface="Noto Sans Symbols"/>
                <a:sym typeface="Noto Sans Symbols"/>
              </a:rPr>
              <a:t>Δ</a:t>
            </a:r>
            <a:r>
              <a:rPr lang="en-US" sz="1800" b="0" i="0" u="none">
                <a:solidFill>
                  <a:srgbClr val="000000"/>
                </a:solidFill>
                <a:latin typeface="Arial"/>
                <a:ea typeface="Arial"/>
                <a:cs typeface="Arial"/>
                <a:sym typeface="Arial"/>
              </a:rPr>
              <a:t> (varies in time)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t>
            </a:r>
            <a:r>
              <a:rPr lang="en-US" sz="1800" b="0" i="0" u="none" strike="noStrike" cap="none">
                <a:solidFill>
                  <a:srgbClr val="000000"/>
                </a:solidFill>
                <a:latin typeface="Noto Sans Symbols"/>
                <a:ea typeface="Noto Sans Symbols"/>
                <a:cs typeface="Noto Sans Symbols"/>
                <a:sym typeface="Noto Sans Symbols"/>
              </a:rPr>
              <a:t>Δ</a:t>
            </a:r>
            <a:r>
              <a:rPr lang="en-US" sz="1800" b="0" i="0" u="none" strike="noStrike" cap="none">
                <a:solidFill>
                  <a:srgbClr val="000000"/>
                </a:solidFill>
                <a:latin typeface="Arial"/>
                <a:ea typeface="Arial"/>
                <a:cs typeface="Arial"/>
                <a:sym typeface="Arial"/>
              </a:rPr>
              <a:t> too small will not encompass entire locality</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t>
            </a:r>
            <a:r>
              <a:rPr lang="en-US" sz="1800" b="0" i="0" u="none" strike="noStrike" cap="none">
                <a:solidFill>
                  <a:srgbClr val="000000"/>
                </a:solidFill>
                <a:latin typeface="Noto Sans Symbols"/>
                <a:ea typeface="Noto Sans Symbols"/>
                <a:cs typeface="Noto Sans Symbols"/>
                <a:sym typeface="Noto Sans Symbols"/>
              </a:rPr>
              <a:t>Δ</a:t>
            </a:r>
            <a:r>
              <a:rPr lang="en-US" sz="1800" b="0" i="0" u="none" strike="noStrike" cap="none">
                <a:solidFill>
                  <a:srgbClr val="000000"/>
                </a:solidFill>
                <a:latin typeface="Arial"/>
                <a:ea typeface="Arial"/>
                <a:cs typeface="Arial"/>
                <a:sym typeface="Arial"/>
              </a:rPr>
              <a:t> too large will encompass several localities</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t>
            </a:r>
            <a:r>
              <a:rPr lang="en-US" sz="1800" b="0" i="0" u="none" strike="noStrike" cap="none">
                <a:solidFill>
                  <a:srgbClr val="000000"/>
                </a:solidFill>
                <a:latin typeface="Noto Sans Symbols"/>
                <a:ea typeface="Noto Sans Symbols"/>
                <a:cs typeface="Noto Sans Symbols"/>
                <a:sym typeface="Noto Sans Symbols"/>
              </a:rPr>
              <a:t>Δ</a:t>
            </a:r>
            <a:r>
              <a:rPr lang="en-US" sz="1800" b="0" i="0" u="none" strike="noStrike" cap="none">
                <a:solidFill>
                  <a:srgbClr val="000000"/>
                </a:solidFill>
                <a:latin typeface="Arial"/>
                <a:ea typeface="Arial"/>
                <a:cs typeface="Arial"/>
                <a:sym typeface="Arial"/>
              </a:rPr>
              <a:t> = </a:t>
            </a:r>
            <a:r>
              <a:rPr lang="en-US" sz="1800" b="0" i="0" u="none" strike="noStrike" cap="none">
                <a:solidFill>
                  <a:srgbClr val="000000"/>
                </a:solidFill>
                <a:latin typeface="Noto Sans Symbols"/>
                <a:ea typeface="Noto Sans Symbols"/>
                <a:cs typeface="Noto Sans Symbols"/>
                <a:sym typeface="Noto Sans Symbols"/>
              </a:rPr>
              <a:t>∞</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Noto Sans Symbols"/>
                <a:ea typeface="Noto Sans Symbols"/>
                <a:cs typeface="Noto Sans Symbols"/>
                <a:sym typeface="Noto Sans Symbols"/>
              </a:rPr>
              <a:t>⇒</a:t>
            </a:r>
            <a:r>
              <a:rPr lang="en-US" sz="1800" b="0" i="0" u="none" strike="noStrike" cap="none">
                <a:solidFill>
                  <a:srgbClr val="000000"/>
                </a:solidFill>
                <a:latin typeface="Arial"/>
                <a:ea typeface="Arial"/>
                <a:cs typeface="Arial"/>
                <a:sym typeface="Arial"/>
              </a:rPr>
              <a:t> will encompass entire program</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1" u="none">
                <a:solidFill>
                  <a:srgbClr val="000000"/>
                </a:solidFill>
                <a:latin typeface="Arial"/>
                <a:ea typeface="Arial"/>
                <a:cs typeface="Arial"/>
                <a:sym typeface="Arial"/>
              </a:rPr>
              <a:t>D</a:t>
            </a:r>
            <a:r>
              <a:rPr lang="en-US" sz="1800" b="0" i="0" u="none">
                <a:solidFill>
                  <a:srgbClr val="000000"/>
                </a:solidFill>
                <a:latin typeface="Arial"/>
                <a:ea typeface="Arial"/>
                <a:cs typeface="Arial"/>
                <a:sym typeface="Arial"/>
              </a:rPr>
              <a:t> = </a:t>
            </a:r>
            <a:r>
              <a:rPr lang="en-US" sz="1800" b="0" i="0" u="none">
                <a:solidFill>
                  <a:srgbClr val="000000"/>
                </a:solidFill>
                <a:latin typeface="Noto Sans Symbols"/>
                <a:ea typeface="Noto Sans Symbols"/>
                <a:cs typeface="Noto Sans Symbols"/>
                <a:sym typeface="Noto Sans Symbols"/>
              </a:rPr>
              <a:t>Σ</a:t>
            </a:r>
            <a:r>
              <a:rPr lang="en-US" sz="1800" b="0" i="0" u="none">
                <a:solidFill>
                  <a:srgbClr val="000000"/>
                </a:solidFill>
                <a:latin typeface="Arial"/>
                <a:ea typeface="Arial"/>
                <a:cs typeface="Arial"/>
                <a:sym typeface="Arial"/>
              </a:rPr>
              <a:t> </a:t>
            </a:r>
            <a:r>
              <a:rPr lang="en-US" sz="1800" b="0" i="1" u="none">
                <a:solidFill>
                  <a:srgbClr val="000000"/>
                </a:solidFill>
                <a:latin typeface="Arial"/>
                <a:ea typeface="Arial"/>
                <a:cs typeface="Arial"/>
                <a:sym typeface="Arial"/>
              </a:rPr>
              <a:t>WSS</a:t>
            </a:r>
            <a:r>
              <a:rPr lang="en-US" sz="1800" b="0" i="1" u="none" baseline="-25000">
                <a:solidFill>
                  <a:srgbClr val="000000"/>
                </a:solidFill>
                <a:latin typeface="Arial"/>
                <a:ea typeface="Arial"/>
                <a:cs typeface="Arial"/>
                <a:sym typeface="Arial"/>
              </a:rPr>
              <a:t>i</a:t>
            </a:r>
            <a:r>
              <a:rPr lang="en-US" sz="1800" b="0" i="0" u="none">
                <a:solidFill>
                  <a:srgbClr val="000000"/>
                </a:solidFill>
                <a:latin typeface="Arial"/>
                <a:ea typeface="Arial"/>
                <a:cs typeface="Arial"/>
                <a:sym typeface="Arial"/>
              </a:rPr>
              <a:t>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total demand frames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a:t>
            </a:r>
            <a:r>
              <a:rPr lang="en-US" sz="1800" b="0" i="1" u="none">
                <a:solidFill>
                  <a:srgbClr val="000000"/>
                </a:solidFill>
                <a:latin typeface="Arial"/>
                <a:ea typeface="Arial"/>
                <a:cs typeface="Arial"/>
                <a:sym typeface="Arial"/>
              </a:rPr>
              <a:t>D</a:t>
            </a:r>
            <a:r>
              <a:rPr lang="en-US" sz="1800" b="0" i="0" u="none">
                <a:solidFill>
                  <a:srgbClr val="000000"/>
                </a:solidFill>
                <a:latin typeface="Arial"/>
                <a:ea typeface="Arial"/>
                <a:cs typeface="Arial"/>
                <a:sym typeface="Arial"/>
              </a:rPr>
              <a:t> &gt; </a:t>
            </a:r>
            <a:r>
              <a:rPr lang="en-US" sz="1800" b="0" i="1" u="none">
                <a:solidFill>
                  <a:srgbClr val="000000"/>
                </a:solidFill>
                <a:latin typeface="Arial"/>
                <a:ea typeface="Arial"/>
                <a:cs typeface="Arial"/>
                <a:sym typeface="Arial"/>
              </a:rPr>
              <a:t>m</a:t>
            </a:r>
            <a:r>
              <a:rPr lang="en-US" sz="1800" b="0" i="0" u="none">
                <a:solidFill>
                  <a:srgbClr val="000000"/>
                </a:solidFill>
                <a:latin typeface="Arial"/>
                <a:ea typeface="Arial"/>
                <a:cs typeface="Arial"/>
                <a:sym typeface="Arial"/>
              </a:rPr>
              <a:t>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Thrashing</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Policy if </a:t>
            </a:r>
            <a:r>
              <a:rPr lang="en-US" sz="1800" b="0" i="1" u="none">
                <a:solidFill>
                  <a:srgbClr val="000000"/>
                </a:solidFill>
                <a:latin typeface="Arial"/>
                <a:ea typeface="Arial"/>
                <a:cs typeface="Arial"/>
                <a:sym typeface="Arial"/>
              </a:rPr>
              <a:t>D</a:t>
            </a:r>
            <a:r>
              <a:rPr lang="en-US" sz="1800" b="0" i="0" u="none">
                <a:solidFill>
                  <a:srgbClr val="000000"/>
                </a:solidFill>
                <a:latin typeface="Arial"/>
                <a:ea typeface="Arial"/>
                <a:cs typeface="Arial"/>
                <a:sym typeface="Arial"/>
              </a:rPr>
              <a:t> &gt; m, then suspend one of the processes</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2"/>
        <p:cNvGrpSpPr/>
        <p:nvPr/>
      </p:nvGrpSpPr>
      <p:grpSpPr>
        <a:xfrm>
          <a:off x="0" y="0"/>
          <a:ext cx="0" cy="0"/>
          <a:chOff x="0" y="0"/>
          <a:chExt cx="0" cy="0"/>
        </a:xfrm>
      </p:grpSpPr>
      <p:sp>
        <p:nvSpPr>
          <p:cNvPr id="2283" name="Google Shape;2283;p204"/>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Working-set model</a:t>
            </a:r>
            <a:endParaRPr/>
          </a:p>
        </p:txBody>
      </p:sp>
      <p:pic>
        <p:nvPicPr>
          <p:cNvPr id="2284" name="Google Shape;2284;p204"/>
          <p:cNvPicPr preferRelativeResize="0"/>
          <p:nvPr/>
        </p:nvPicPr>
        <p:blipFill rotWithShape="1">
          <a:blip r:embed="rId3">
            <a:alphaModFix/>
          </a:blip>
          <a:srcRect/>
          <a:stretch/>
        </p:blipFill>
        <p:spPr>
          <a:xfrm>
            <a:off x="1376362" y="2068512"/>
            <a:ext cx="6772275" cy="180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2"/>
        <p:cNvGrpSpPr/>
        <p:nvPr/>
      </p:nvGrpSpPr>
      <p:grpSpPr>
        <a:xfrm>
          <a:off x="0" y="0"/>
          <a:ext cx="0" cy="0"/>
          <a:chOff x="0" y="0"/>
          <a:chExt cx="0" cy="0"/>
        </a:xfrm>
      </p:grpSpPr>
      <p:sp>
        <p:nvSpPr>
          <p:cNvPr id="313" name="Google Shape;313;p34"/>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Single process monitor(Monoprogramming)</a:t>
            </a:r>
            <a:endParaRPr/>
          </a:p>
        </p:txBody>
      </p:sp>
      <p:sp>
        <p:nvSpPr>
          <p:cNvPr id="314" name="Google Shape;314;p34"/>
          <p:cNvSpPr txBox="1"/>
          <p:nvPr/>
        </p:nvSpPr>
        <p:spPr>
          <a:xfrm>
            <a:off x="457200" y="838200"/>
            <a:ext cx="8208962" cy="25908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Only one process in main memory</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No address translation during execution of program</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Protection of OS</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Ex: MS-DOS</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Limited capacity &amp; performance</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pic>
        <p:nvPicPr>
          <p:cNvPr id="315" name="Google Shape;315;p34"/>
          <p:cNvPicPr preferRelativeResize="0"/>
          <p:nvPr/>
        </p:nvPicPr>
        <p:blipFill rotWithShape="1">
          <a:blip r:embed="rId3">
            <a:alphaModFix/>
          </a:blip>
          <a:srcRect/>
          <a:stretch/>
        </p:blipFill>
        <p:spPr>
          <a:xfrm>
            <a:off x="1371600" y="3505200"/>
            <a:ext cx="6184900" cy="2362200"/>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2"/>
        <p:cNvGrpSpPr/>
        <p:nvPr/>
      </p:nvGrpSpPr>
      <p:grpSpPr>
        <a:xfrm>
          <a:off x="0" y="0"/>
          <a:ext cx="0" cy="0"/>
          <a:chOff x="0" y="0"/>
          <a:chExt cx="0" cy="0"/>
        </a:xfrm>
      </p:grpSpPr>
      <p:sp>
        <p:nvSpPr>
          <p:cNvPr id="2293" name="Google Shape;2293;p205"/>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Keeping Track of the Working Set</a:t>
            </a:r>
            <a:endParaRPr/>
          </a:p>
        </p:txBody>
      </p:sp>
      <p:sp>
        <p:nvSpPr>
          <p:cNvPr id="2294" name="Google Shape;2294;p205"/>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Approximate with interval timer + a reference bit</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 </a:t>
            </a:r>
            <a:r>
              <a:rPr lang="en-US" sz="1800" b="0" i="0" u="none">
                <a:solidFill>
                  <a:srgbClr val="000000"/>
                </a:solidFill>
                <a:latin typeface="Noto Sans Symbols"/>
                <a:ea typeface="Noto Sans Symbols"/>
                <a:cs typeface="Noto Sans Symbols"/>
                <a:sym typeface="Noto Sans Symbols"/>
              </a:rPr>
              <a:t>Δ</a:t>
            </a:r>
            <a:r>
              <a:rPr lang="en-US" sz="1800" b="0" i="0" u="none">
                <a:solidFill>
                  <a:srgbClr val="000000"/>
                </a:solidFill>
                <a:latin typeface="Arial"/>
                <a:ea typeface="Arial"/>
                <a:cs typeface="Arial"/>
                <a:sym typeface="Arial"/>
              </a:rPr>
              <a:t> = 10,000</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Timer interrupts after every 5000 time units</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Keep in memory 2 bits for each page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Whenever a timer interrupts copy and sets the values of all reference bits to 0</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one of the bits in memory = 1 </a:t>
            </a:r>
            <a:r>
              <a:rPr lang="en-US" sz="1800" b="0" i="0" u="none" strike="noStrike" cap="none">
                <a:solidFill>
                  <a:srgbClr val="000000"/>
                </a:solidFill>
                <a:latin typeface="Noto Sans Symbols"/>
                <a:ea typeface="Noto Sans Symbols"/>
                <a:cs typeface="Noto Sans Symbols"/>
                <a:sym typeface="Noto Sans Symbols"/>
              </a:rPr>
              <a:t>⇒</a:t>
            </a:r>
            <a:r>
              <a:rPr lang="en-US" sz="1800" b="0" i="0" u="none" strike="noStrike" cap="none">
                <a:solidFill>
                  <a:srgbClr val="000000"/>
                </a:solidFill>
                <a:latin typeface="Arial"/>
                <a:ea typeface="Arial"/>
                <a:cs typeface="Arial"/>
                <a:sym typeface="Arial"/>
              </a:rPr>
              <a:t> page in working set</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Why is this not completely accurate?</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Improvement = 10 bits and interrupt every 1000 time units</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2"/>
        <p:cNvGrpSpPr/>
        <p:nvPr/>
      </p:nvGrpSpPr>
      <p:grpSpPr>
        <a:xfrm>
          <a:off x="0" y="0"/>
          <a:ext cx="0" cy="0"/>
          <a:chOff x="0" y="0"/>
          <a:chExt cx="0" cy="0"/>
        </a:xfrm>
      </p:grpSpPr>
      <p:sp>
        <p:nvSpPr>
          <p:cNvPr id="2303" name="Google Shape;2303;p206"/>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Page-Fault Frequency Scheme</a:t>
            </a:r>
            <a:endParaRPr/>
          </a:p>
        </p:txBody>
      </p:sp>
      <p:sp>
        <p:nvSpPr>
          <p:cNvPr id="2304" name="Google Shape;2304;p206"/>
          <p:cNvSpPr txBox="1"/>
          <p:nvPr/>
        </p:nvSpPr>
        <p:spPr>
          <a:xfrm>
            <a:off x="762000" y="1328737"/>
            <a:ext cx="7029450" cy="144780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Establish “acceptable” page-fault rate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actual rate too low, process loses frame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actual rate too high, process gains frame</a:t>
            </a:r>
            <a:endParaRPr/>
          </a:p>
        </p:txBody>
      </p:sp>
      <p:pic>
        <p:nvPicPr>
          <p:cNvPr id="2305" name="Google Shape;2305;p206"/>
          <p:cNvPicPr preferRelativeResize="0"/>
          <p:nvPr/>
        </p:nvPicPr>
        <p:blipFill rotWithShape="1">
          <a:blip r:embed="rId3">
            <a:alphaModFix/>
          </a:blip>
          <a:srcRect l="900" t="16349" r="1135" b="16665"/>
          <a:stretch/>
        </p:blipFill>
        <p:spPr>
          <a:xfrm>
            <a:off x="1530350" y="2933700"/>
            <a:ext cx="5886450" cy="3017837"/>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10"/>
        <p:cNvGrpSpPr/>
        <p:nvPr/>
      </p:nvGrpSpPr>
      <p:grpSpPr>
        <a:xfrm>
          <a:off x="0" y="0"/>
          <a:ext cx="0" cy="0"/>
          <a:chOff x="0" y="0"/>
          <a:chExt cx="0" cy="0"/>
        </a:xfrm>
      </p:grpSpPr>
      <p:sp>
        <p:nvSpPr>
          <p:cNvPr id="2311" name="Google Shape;2311;p20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Combined Segmentation and Paging</a:t>
            </a:r>
            <a:endParaRPr/>
          </a:p>
        </p:txBody>
      </p:sp>
      <p:sp>
        <p:nvSpPr>
          <p:cNvPr id="2312" name="Google Shape;2312;p207"/>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Single segment table</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pointer to page table(base address -&gt; page table)</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Present  &amp; modify bits are needed as they are handled at page level.</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Other control bits are used for sharing &amp; protection</a:t>
            </a:r>
            <a:endParaRPr/>
          </a:p>
          <a:p>
            <a:pPr marL="339725" marR="0" lvl="0" indent="-339725"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Multiple page tables</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Frame number for respective page number</a:t>
            </a:r>
            <a:endParaRPr/>
          </a:p>
          <a:p>
            <a:pPr marL="739775" marR="0" lvl="1" indent="-282575"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Present ,modify ,sharing &amp; protection bits are present.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17"/>
        <p:cNvGrpSpPr/>
        <p:nvPr/>
      </p:nvGrpSpPr>
      <p:grpSpPr>
        <a:xfrm>
          <a:off x="0" y="0"/>
          <a:ext cx="0" cy="0"/>
          <a:chOff x="0" y="0"/>
          <a:chExt cx="0" cy="0"/>
        </a:xfrm>
      </p:grpSpPr>
      <p:sp>
        <p:nvSpPr>
          <p:cNvPr id="2318" name="Google Shape;2318;p20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Combined Segmentation and Paging</a:t>
            </a:r>
            <a:endParaRPr/>
          </a:p>
        </p:txBody>
      </p:sp>
      <p:sp>
        <p:nvSpPr>
          <p:cNvPr id="2319" name="Google Shape;2319;p208"/>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User’s address space is broken up into a number of segments, at the discretion of the programmer</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Each segment is then broken up into a number of fixed size pages</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If segment is lesser, it just occupies one page</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Programmer’s view logical address </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Segment number and offset</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System’s view</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Segment offset = page number and page offset for a page within the specified  segment.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4"/>
        <p:cNvGrpSpPr/>
        <p:nvPr/>
      </p:nvGrpSpPr>
      <p:grpSpPr>
        <a:xfrm>
          <a:off x="0" y="0"/>
          <a:ext cx="0" cy="0"/>
          <a:chOff x="0" y="0"/>
          <a:chExt cx="0" cy="0"/>
        </a:xfrm>
      </p:grpSpPr>
      <p:sp>
        <p:nvSpPr>
          <p:cNvPr id="2325" name="Google Shape;2325;p209"/>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Combined Paging and Segmentation</a:t>
            </a:r>
            <a:endParaRPr/>
          </a:p>
        </p:txBody>
      </p:sp>
      <p:pic>
        <p:nvPicPr>
          <p:cNvPr id="2326" name="Google Shape;2326;p209"/>
          <p:cNvPicPr preferRelativeResize="0"/>
          <p:nvPr/>
        </p:nvPicPr>
        <p:blipFill rotWithShape="1">
          <a:blip r:embed="rId3">
            <a:alphaModFix/>
          </a:blip>
          <a:srcRect/>
          <a:stretch/>
        </p:blipFill>
        <p:spPr>
          <a:xfrm>
            <a:off x="609600" y="1905000"/>
            <a:ext cx="8007350" cy="33813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1"/>
        <p:cNvGrpSpPr/>
        <p:nvPr/>
      </p:nvGrpSpPr>
      <p:grpSpPr>
        <a:xfrm>
          <a:off x="0" y="0"/>
          <a:ext cx="0" cy="0"/>
          <a:chOff x="0" y="0"/>
          <a:chExt cx="0" cy="0"/>
        </a:xfrm>
      </p:grpSpPr>
      <p:sp>
        <p:nvSpPr>
          <p:cNvPr id="2332" name="Google Shape;2332;p210"/>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a:t>
            </a:r>
            <a:endParaRPr/>
          </a:p>
        </p:txBody>
      </p:sp>
      <p:pic>
        <p:nvPicPr>
          <p:cNvPr id="2333" name="Google Shape;2333;p210"/>
          <p:cNvPicPr preferRelativeResize="0"/>
          <p:nvPr/>
        </p:nvPicPr>
        <p:blipFill rotWithShape="1">
          <a:blip r:embed="rId3">
            <a:alphaModFix/>
          </a:blip>
          <a:srcRect/>
          <a:stretch/>
        </p:blipFill>
        <p:spPr>
          <a:xfrm>
            <a:off x="973137" y="1219200"/>
            <a:ext cx="7627937" cy="5410200"/>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8"/>
        <p:cNvGrpSpPr/>
        <p:nvPr/>
      </p:nvGrpSpPr>
      <p:grpSpPr>
        <a:xfrm>
          <a:off x="0" y="0"/>
          <a:ext cx="0" cy="0"/>
          <a:chOff x="0" y="0"/>
          <a:chExt cx="0" cy="0"/>
        </a:xfrm>
      </p:grpSpPr>
      <p:sp>
        <p:nvSpPr>
          <p:cNvPr id="2339" name="Google Shape;2339;p211"/>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Protection Relationships</a:t>
            </a:r>
            <a:endParaRPr/>
          </a:p>
        </p:txBody>
      </p:sp>
      <p:pic>
        <p:nvPicPr>
          <p:cNvPr id="2340" name="Google Shape;2340;p211"/>
          <p:cNvPicPr preferRelativeResize="0"/>
          <p:nvPr/>
        </p:nvPicPr>
        <p:blipFill rotWithShape="1">
          <a:blip r:embed="rId3">
            <a:alphaModFix/>
          </a:blip>
          <a:srcRect/>
          <a:stretch/>
        </p:blipFill>
        <p:spPr>
          <a:xfrm>
            <a:off x="2209800" y="1141412"/>
            <a:ext cx="4681537" cy="54117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17"/>
          <p:cNvSpPr txBox="1"/>
          <p:nvPr/>
        </p:nvSpPr>
        <p:spPr>
          <a:xfrm>
            <a:off x="685800" y="457200"/>
            <a:ext cx="8135937" cy="5638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1" i="0" u="none">
                <a:solidFill>
                  <a:srgbClr val="000000"/>
                </a:solidFill>
                <a:latin typeface="Verdana"/>
                <a:ea typeface="Verdana"/>
                <a:cs typeface="Verdana"/>
                <a:sym typeface="Verdana"/>
              </a:rPr>
              <a:t>Unit 5: Memory Management                     (7 Hours) </a:t>
            </a:r>
            <a:endParaRPr/>
          </a:p>
          <a:p>
            <a:pPr marL="0" marR="0" lvl="0" indent="0" algn="l" rtl="0">
              <a:lnSpc>
                <a:spcPct val="100000"/>
              </a:lnSpc>
              <a:spcBef>
                <a:spcPts val="0"/>
              </a:spcBef>
              <a:spcAft>
                <a:spcPts val="0"/>
              </a:spcAft>
              <a:buClr>
                <a:srgbClr val="FFFFFF"/>
              </a:buClr>
              <a:buSzPts val="2000"/>
              <a:buFont typeface="Arial"/>
              <a:buNone/>
            </a:pPr>
            <a:endParaRPr sz="2000" b="1"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Memory Management concepts: Memory Management requirements, Memory Partitioning: Fixed, Dynamic Partitioning, Buddy Systems, Fragmentation, Paging, Segmentation, Address translation. </a:t>
            </a:r>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Placement Strategies: First Fit, Best Fit, Next Fit and Worst Fit. </a:t>
            </a:r>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Virtual Memory: Concepts, Swapping, VM with Paging, Page Table Structure, Inverted Page Table, Translation Lookaside Buffer, Page Size, VM with Segmentation,VM with combined paging and segmentation. </a:t>
            </a:r>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Page Replacement Policies: FIFO, LRU, Optimal, Clock. 	</a:t>
            </a:r>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Swapping issues: Thrashing </a:t>
            </a:r>
            <a:endParaRPr/>
          </a:p>
          <a:p>
            <a:pPr marL="0" marR="0" lvl="0" indent="0" algn="just" rtl="0">
              <a:lnSpc>
                <a:spcPct val="100000"/>
              </a:lnSpc>
              <a:spcBef>
                <a:spcPts val="0"/>
              </a:spcBef>
              <a:spcAft>
                <a:spcPts val="0"/>
              </a:spcAft>
              <a:buClr>
                <a:srgbClr val="FFFFFF"/>
              </a:buClr>
              <a:buSzPts val="2000"/>
              <a:buFont typeface="Arial"/>
              <a:buNone/>
            </a:pPr>
            <a:endParaRPr sz="20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
        <p:nvSpPr>
          <p:cNvPr id="146" name="Google Shape;146;p1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ctr" rtl="0">
                <a:lnSpc>
                  <a:spcPct val="100000"/>
                </a:lnSpc>
                <a:spcBef>
                  <a:spcPts val="0"/>
                </a:spcBef>
                <a:spcAft>
                  <a:spcPts val="0"/>
                </a:spcAft>
                <a:buClr>
                  <a:srgbClr val="000000"/>
                </a:buClr>
                <a:buSzPts val="2400"/>
                <a:buFont typeface="Verdana"/>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4"/>
        <p:cNvGrpSpPr/>
        <p:nvPr/>
      </p:nvGrpSpPr>
      <p:grpSpPr>
        <a:xfrm>
          <a:off x="0" y="0"/>
          <a:ext cx="0" cy="0"/>
          <a:chOff x="0" y="0"/>
          <a:chExt cx="0" cy="0"/>
        </a:xfrm>
      </p:grpSpPr>
      <p:sp>
        <p:nvSpPr>
          <p:cNvPr id="325" name="Google Shape;325;p35"/>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326" name="Google Shape;326;p35"/>
          <p:cNvSpPr txBox="1"/>
          <p:nvPr/>
        </p:nvSpPr>
        <p:spPr>
          <a:xfrm>
            <a:off x="457200" y="1143000"/>
            <a:ext cx="8229600" cy="4953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20675" marR="0" lvl="0" indent="-320675"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327" name="Google Shape;327;p35"/>
          <p:cNvSpPr/>
          <p:nvPr/>
        </p:nvSpPr>
        <p:spPr>
          <a:xfrm>
            <a:off x="228600" y="18288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21</a:t>
            </a:fld>
            <a:endParaRPr/>
          </a:p>
        </p:txBody>
      </p:sp>
      <p:sp>
        <p:nvSpPr>
          <p:cNvPr id="334" name="Google Shape;334;p36"/>
          <p:cNvSpPr txBox="1"/>
          <p:nvPr/>
        </p:nvSpPr>
        <p:spPr>
          <a:xfrm>
            <a:off x="76200" y="533400"/>
            <a:ext cx="8915400" cy="1373187"/>
          </a:xfrm>
          <a:prstGeom prst="rect">
            <a:avLst/>
          </a:prstGeom>
          <a:solidFill>
            <a:srgbClr val="FFFFFF"/>
          </a:solid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Clr>
                <a:srgbClr val="FFFFFF"/>
              </a:buClr>
              <a:buSzPts val="2800"/>
              <a:buFont typeface="Times New Roman"/>
              <a:buNone/>
            </a:pPr>
            <a:r>
              <a:rPr lang="en-US" sz="2800" b="0" i="0" u="none">
                <a:solidFill>
                  <a:srgbClr val="FFFFFF"/>
                </a:solidFill>
                <a:latin typeface="Times New Roman"/>
                <a:ea typeface="Times New Roman"/>
                <a:cs typeface="Times New Roman"/>
                <a:sym typeface="Times New Roman"/>
              </a:rPr>
              <a:t>In multiprogramming, more than one program is in memory at the same time, and they are executed concurrently, with the CPU switching rapidly between the programs.</a:t>
            </a:r>
            <a:endParaRPr/>
          </a:p>
        </p:txBody>
      </p:sp>
      <p:pic>
        <p:nvPicPr>
          <p:cNvPr id="335" name="Google Shape;335;p36"/>
          <p:cNvPicPr preferRelativeResize="0"/>
          <p:nvPr/>
        </p:nvPicPr>
        <p:blipFill rotWithShape="1">
          <a:blip r:embed="rId3">
            <a:alphaModFix/>
          </a:blip>
          <a:srcRect/>
          <a:stretch/>
        </p:blipFill>
        <p:spPr>
          <a:xfrm>
            <a:off x="3429000" y="1676400"/>
            <a:ext cx="1873250" cy="2863850"/>
          </a:xfrm>
          <a:prstGeom prst="rect">
            <a:avLst/>
          </a:prstGeom>
          <a:noFill/>
          <a:ln>
            <a:noFill/>
          </a:ln>
        </p:spPr>
      </p:pic>
      <p:sp>
        <p:nvSpPr>
          <p:cNvPr id="336" name="Google Shape;336;p36"/>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Multiprogramming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1"/>
        <p:cNvGrpSpPr/>
        <p:nvPr/>
      </p:nvGrpSpPr>
      <p:grpSpPr>
        <a:xfrm>
          <a:off x="0" y="0"/>
          <a:ext cx="0" cy="0"/>
          <a:chOff x="0" y="0"/>
          <a:chExt cx="0" cy="0"/>
        </a:xfrm>
      </p:grpSpPr>
      <p:sp>
        <p:nvSpPr>
          <p:cNvPr id="342" name="Google Shape;342;p37"/>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22</a:t>
            </a:fld>
            <a:endParaRPr/>
          </a:p>
        </p:txBody>
      </p:sp>
      <p:pic>
        <p:nvPicPr>
          <p:cNvPr id="343" name="Google Shape;343;p37"/>
          <p:cNvPicPr preferRelativeResize="0"/>
          <p:nvPr/>
        </p:nvPicPr>
        <p:blipFill rotWithShape="1">
          <a:blip r:embed="rId3">
            <a:alphaModFix/>
          </a:blip>
          <a:srcRect/>
          <a:stretch/>
        </p:blipFill>
        <p:spPr>
          <a:xfrm>
            <a:off x="609600" y="1447800"/>
            <a:ext cx="7148512" cy="4343400"/>
          </a:xfrm>
          <a:prstGeom prst="rect">
            <a:avLst/>
          </a:prstGeom>
          <a:noFill/>
          <a:ln>
            <a:noFill/>
          </a:ln>
        </p:spPr>
      </p:pic>
      <p:pic>
        <p:nvPicPr>
          <p:cNvPr id="344" name="Google Shape;344;p37"/>
          <p:cNvPicPr preferRelativeResize="0"/>
          <p:nvPr/>
        </p:nvPicPr>
        <p:blipFill rotWithShape="1">
          <a:blip r:embed="rId4">
            <a:alphaModFix/>
          </a:blip>
          <a:srcRect/>
          <a:stretch/>
        </p:blipFill>
        <p:spPr>
          <a:xfrm>
            <a:off x="3048000" y="1524000"/>
            <a:ext cx="2438400" cy="457200"/>
          </a:xfrm>
          <a:prstGeom prst="rect">
            <a:avLst/>
          </a:prstGeom>
          <a:noFill/>
          <a:ln>
            <a:noFill/>
          </a:ln>
        </p:spPr>
      </p:pic>
      <p:sp>
        <p:nvSpPr>
          <p:cNvPr id="345" name="Google Shape;345;p37"/>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Allocation Methods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
        <p:cNvGrpSpPr/>
        <p:nvPr/>
      </p:nvGrpSpPr>
      <p:grpSpPr>
        <a:xfrm>
          <a:off x="0" y="0"/>
          <a:ext cx="0" cy="0"/>
          <a:chOff x="0" y="0"/>
          <a:chExt cx="0" cy="0"/>
        </a:xfrm>
      </p:grpSpPr>
      <p:sp>
        <p:nvSpPr>
          <p:cNvPr id="350" name="Google Shape;350;p3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Single partition System</a:t>
            </a:r>
            <a:endParaRPr/>
          </a:p>
        </p:txBody>
      </p:sp>
      <p:sp>
        <p:nvSpPr>
          <p:cNvPr id="351" name="Google Shape;351;p38"/>
          <p:cNvSpPr txBox="1"/>
          <p:nvPr/>
        </p:nvSpPr>
        <p:spPr>
          <a:xfrm>
            <a:off x="457200" y="838200"/>
            <a:ext cx="8208962" cy="27432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OS can be protected by keeping  it in lower part and user processes in upper part of memory</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Dynamic relocation is used using relocation register &amp; base register</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Relocation register contains smallest physical address </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Limit register contains logical address range</a:t>
            </a:r>
            <a:endParaRPr/>
          </a:p>
          <a:p>
            <a:pPr marL="341312" marR="0" lvl="0" indent="-341312"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logical address space is 0 to MAX then physical address space is R+0 to R+MAX</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pic>
        <p:nvPicPr>
          <p:cNvPr id="352" name="Google Shape;352;p38"/>
          <p:cNvPicPr preferRelativeResize="0"/>
          <p:nvPr/>
        </p:nvPicPr>
        <p:blipFill rotWithShape="1">
          <a:blip r:embed="rId3">
            <a:alphaModFix/>
          </a:blip>
          <a:srcRect/>
          <a:stretch/>
        </p:blipFill>
        <p:spPr>
          <a:xfrm>
            <a:off x="295275" y="3887787"/>
            <a:ext cx="8848725" cy="266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p3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a:t>
            </a:r>
            <a:endParaRPr/>
          </a:p>
        </p:txBody>
      </p:sp>
      <p:sp>
        <p:nvSpPr>
          <p:cNvPr id="359" name="Google Shape;359;p39"/>
          <p:cNvSpPr txBox="1"/>
          <p:nvPr/>
        </p:nvSpPr>
        <p:spPr>
          <a:xfrm>
            <a:off x="457200" y="838200"/>
            <a:ext cx="8210550" cy="5334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Principal operation of MM is to bring process from secondary memory to main memory</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This typically involves Virtual Memory which in turn involves segmentation and/or paging</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Prior to Virtual Memory, other simpler techniques were used</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Partitioning</a:t>
            </a:r>
            <a:endParaRPr/>
          </a:p>
          <a:p>
            <a:pPr marL="1141412" marR="0" lvl="2" indent="-227012" algn="l" rtl="0">
              <a:lnSpc>
                <a:spcPct val="150000"/>
              </a:lnSpc>
              <a:spcBef>
                <a:spcPts val="6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Fixed</a:t>
            </a:r>
            <a:endParaRPr/>
          </a:p>
          <a:p>
            <a:pPr marL="1141412" marR="0" lvl="2" indent="-227012" algn="l" rtl="0">
              <a:lnSpc>
                <a:spcPct val="150000"/>
              </a:lnSpc>
              <a:spcBef>
                <a:spcPts val="6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Variable / Dynamic</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Concept of paging</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Concept of segmentation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sp>
        <p:nvSpPr>
          <p:cNvPr id="365" name="Google Shape;365;p40"/>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25</a:t>
            </a:fld>
            <a:endParaRPr/>
          </a:p>
        </p:txBody>
      </p:sp>
      <p:pic>
        <p:nvPicPr>
          <p:cNvPr id="366" name="Google Shape;366;p40"/>
          <p:cNvPicPr preferRelativeResize="0"/>
          <p:nvPr/>
        </p:nvPicPr>
        <p:blipFill rotWithShape="1">
          <a:blip r:embed="rId3">
            <a:alphaModFix/>
          </a:blip>
          <a:srcRect/>
          <a:stretch/>
        </p:blipFill>
        <p:spPr>
          <a:xfrm>
            <a:off x="676275" y="2146300"/>
            <a:ext cx="7705725" cy="242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Google Shape;376;p41"/>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Contiguous Memory Partitioning</a:t>
            </a:r>
            <a:endParaRPr/>
          </a:p>
        </p:txBody>
      </p:sp>
      <p:sp>
        <p:nvSpPr>
          <p:cNvPr id="377" name="Google Shape;377;p41"/>
          <p:cNvSpPr txBox="1"/>
          <p:nvPr/>
        </p:nvSpPr>
        <p:spPr>
          <a:xfrm>
            <a:off x="1295400" y="990600"/>
            <a:ext cx="7391400" cy="5029200"/>
          </a:xfrm>
          <a:prstGeom prst="rect">
            <a:avLst/>
          </a:prstGeom>
          <a:noFill/>
          <a:ln>
            <a:noFill/>
          </a:ln>
        </p:spPr>
        <p:txBody>
          <a:bodyPr spcFirstLastPara="1" wrap="square" lIns="90000" tIns="46800" rIns="90000" bIns="46800" anchor="t" anchorCtr="0">
            <a:noAutofit/>
          </a:bodyPr>
          <a:lstStyle/>
          <a:p>
            <a:pPr marL="327025" marR="0" lvl="0" indent="-322262"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Partition the available memory into regions with fixed boundaries.	</a:t>
            </a:r>
            <a:endParaRPr/>
          </a:p>
          <a:p>
            <a:pPr marL="327025" marR="0" lvl="0" indent="-322262" algn="l" rtl="0">
              <a:lnSpc>
                <a:spcPct val="150000"/>
              </a:lnSpc>
              <a:spcBef>
                <a:spcPts val="4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		1. Fixed Partitioning:</a:t>
            </a:r>
            <a:endParaRPr/>
          </a:p>
          <a:p>
            <a:pPr marL="1457325" marR="0" lvl="3" indent="-333375" algn="l" rtl="0">
              <a:lnSpc>
                <a:spcPct val="15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Equal-size Partitions</a:t>
            </a:r>
            <a:endParaRPr/>
          </a:p>
          <a:p>
            <a:pPr marL="1457325" marR="0" lvl="3" indent="-333375" algn="l" rtl="0">
              <a:lnSpc>
                <a:spcPct val="15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Unequal-size Partitions</a:t>
            </a:r>
            <a:endParaRPr/>
          </a:p>
          <a:p>
            <a:pPr marL="1009650" marR="0" lvl="2" indent="-333375" algn="l" rtl="0">
              <a:lnSpc>
                <a:spcPct val="150000"/>
              </a:lnSpc>
              <a:spcBef>
                <a:spcPts val="40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  Variable Partitioning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6"/>
        <p:cNvGrpSpPr/>
        <p:nvPr/>
      </p:nvGrpSpPr>
      <p:grpSpPr>
        <a:xfrm>
          <a:off x="0" y="0"/>
          <a:ext cx="0" cy="0"/>
          <a:chOff x="0" y="0"/>
          <a:chExt cx="0" cy="0"/>
        </a:xfrm>
      </p:grpSpPr>
      <p:sp>
        <p:nvSpPr>
          <p:cNvPr id="387" name="Google Shape;387;p4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388" name="Google Shape;388;p42"/>
          <p:cNvSpPr txBox="1"/>
          <p:nvPr/>
        </p:nvSpPr>
        <p:spPr>
          <a:xfrm>
            <a:off x="457200" y="838200"/>
            <a:ext cx="51054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Equal-size partitions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Any process whose size is less than or equal to the partition size can be loaded into an available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all partitions are full, the operating system can swap a process out of a partition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89" name="Google Shape;389;p42"/>
          <p:cNvPicPr preferRelativeResize="0"/>
          <p:nvPr/>
        </p:nvPicPr>
        <p:blipFill rotWithShape="1">
          <a:blip r:embed="rId3">
            <a:alphaModFix/>
          </a:blip>
          <a:srcRect r="44573" b="5863"/>
          <a:stretch/>
        </p:blipFill>
        <p:spPr>
          <a:xfrm>
            <a:off x="5715000" y="685800"/>
            <a:ext cx="3095625" cy="520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8"/>
        <p:cNvGrpSpPr/>
        <p:nvPr/>
      </p:nvGrpSpPr>
      <p:grpSpPr>
        <a:xfrm>
          <a:off x="0" y="0"/>
          <a:ext cx="0" cy="0"/>
          <a:chOff x="0" y="0"/>
          <a:chExt cx="0" cy="0"/>
        </a:xfrm>
      </p:grpSpPr>
      <p:sp>
        <p:nvSpPr>
          <p:cNvPr id="399" name="Google Shape;399;p43"/>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400" name="Google Shape;400;p43"/>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1" indent="-320675" algn="l" rtl="0">
              <a:lnSpc>
                <a:spcPct val="150000"/>
              </a:lnSpc>
              <a:spcBef>
                <a:spcPts val="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Problems:</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A program may be too big to fit in any partition.</a:t>
            </a:r>
            <a:endParaRPr/>
          </a:p>
          <a:p>
            <a:pPr marL="720725" marR="0" lvl="2" indent="-3206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Use of overlays is compulsory.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Main memory use is inefficient. </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 Any program, no matter how small, occupies an entire partition. </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Wasted space internal to the partition called </a:t>
            </a:r>
            <a:r>
              <a:rPr lang="en-US" sz="1800" b="0" i="0" u="sng" strike="noStrike" cap="none">
                <a:solidFill>
                  <a:srgbClr val="996600"/>
                </a:solidFill>
                <a:latin typeface="Arial"/>
                <a:ea typeface="Arial"/>
                <a:cs typeface="Arial"/>
                <a:sym typeface="Arial"/>
              </a:rPr>
              <a:t>internal fragmentation</a:t>
            </a:r>
            <a:endParaRPr/>
          </a:p>
          <a:p>
            <a:pPr marL="0" marR="0" lvl="0" indent="0" algn="l" rtl="0">
              <a:lnSpc>
                <a:spcPct val="100000"/>
              </a:lnSpc>
              <a:spcBef>
                <a:spcPts val="0"/>
              </a:spcBef>
              <a:spcAft>
                <a:spcPts val="0"/>
              </a:spcAft>
              <a:buNone/>
            </a:pPr>
            <a:endParaRPr sz="1800" b="0" i="0" u="sng" strike="noStrike" cap="none">
              <a:solidFill>
                <a:srgbClr val="9966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9"/>
        <p:cNvGrpSpPr/>
        <p:nvPr/>
      </p:nvGrpSpPr>
      <p:grpSpPr>
        <a:xfrm>
          <a:off x="0" y="0"/>
          <a:ext cx="0" cy="0"/>
          <a:chOff x="0" y="0"/>
          <a:chExt cx="0" cy="0"/>
        </a:xfrm>
      </p:grpSpPr>
      <p:sp>
        <p:nvSpPr>
          <p:cNvPr id="410" name="Google Shape;410;p4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Solution: Unequal Size Partitions</a:t>
            </a:r>
            <a:endParaRPr/>
          </a:p>
        </p:txBody>
      </p:sp>
      <p:sp>
        <p:nvSpPr>
          <p:cNvPr id="411" name="Google Shape;411;p44"/>
          <p:cNvSpPr txBox="1"/>
          <p:nvPr/>
        </p:nvSpPr>
        <p:spPr>
          <a:xfrm>
            <a:off x="457200" y="838200"/>
            <a:ext cx="54864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Lessens both problems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 but doesn’t  solve completely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Figure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Programs up to 16M can be accommodated without overlay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Smaller programs can be placed in smaller partitions, reducing internal fragmentation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412" name="Google Shape;412;p44"/>
          <p:cNvPicPr preferRelativeResize="0"/>
          <p:nvPr/>
        </p:nvPicPr>
        <p:blipFill rotWithShape="1">
          <a:blip r:embed="rId3">
            <a:alphaModFix/>
          </a:blip>
          <a:srcRect l="56661" b="7027"/>
          <a:stretch/>
        </p:blipFill>
        <p:spPr>
          <a:xfrm>
            <a:off x="5943600" y="990600"/>
            <a:ext cx="2514600" cy="510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18"/>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a:t>
            </a:r>
            <a:endParaRPr/>
          </a:p>
        </p:txBody>
      </p:sp>
      <p:sp>
        <p:nvSpPr>
          <p:cNvPr id="157" name="Google Shape;157;p18"/>
          <p:cNvSpPr txBox="1"/>
          <p:nvPr/>
        </p:nvSpPr>
        <p:spPr>
          <a:xfrm>
            <a:off x="457200" y="9906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a  uniprogramming system, main memory is divided into two parts: </a:t>
            </a:r>
            <a:endParaRPr/>
          </a:p>
          <a:p>
            <a:pPr marL="647700" marR="0" lvl="1" indent="-325437" algn="l" rtl="0">
              <a:lnSpc>
                <a:spcPct val="150000"/>
              </a:lnSpc>
              <a:spcBef>
                <a:spcPts val="400"/>
              </a:spcBef>
              <a:spcAft>
                <a:spcPts val="0"/>
              </a:spcAft>
              <a:buClr>
                <a:srgbClr val="3B812F"/>
              </a:buClr>
              <a:buSzPts val="1800"/>
              <a:buFont typeface="Arial"/>
              <a:buChar char="•"/>
            </a:pPr>
            <a:r>
              <a:rPr lang="en-US" sz="1800" b="0" i="0" u="none" strike="noStrike" cap="none">
                <a:solidFill>
                  <a:srgbClr val="000000"/>
                </a:solidFill>
                <a:latin typeface="Arial"/>
                <a:ea typeface="Arial"/>
                <a:cs typeface="Arial"/>
                <a:sym typeface="Arial"/>
              </a:rPr>
              <a:t>one part for the operating system (resident monitor, kernel) and </a:t>
            </a:r>
            <a:endParaRPr/>
          </a:p>
          <a:p>
            <a:pPr marL="647700" marR="0" lvl="1" indent="-325437" algn="l" rtl="0">
              <a:lnSpc>
                <a:spcPct val="150000"/>
              </a:lnSpc>
              <a:spcBef>
                <a:spcPts val="400"/>
              </a:spcBef>
              <a:spcAft>
                <a:spcPts val="0"/>
              </a:spcAft>
              <a:buClr>
                <a:srgbClr val="3B812F"/>
              </a:buClr>
              <a:buSzPts val="1800"/>
              <a:buFont typeface="Arial"/>
              <a:buChar char="•"/>
            </a:pPr>
            <a:r>
              <a:rPr lang="en-US" sz="1800" b="0" i="0" u="none" strike="noStrike" cap="none">
                <a:solidFill>
                  <a:srgbClr val="000000"/>
                </a:solidFill>
                <a:latin typeface="Arial"/>
                <a:ea typeface="Arial"/>
                <a:cs typeface="Arial"/>
                <a:sym typeface="Arial"/>
              </a:rPr>
              <a:t>one part for the program currently being executed.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a multiprogramming system, the “user” part of memory must be further subdivided to accommodate multiple processes.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task of subdivision is carried out dynamically by OS is known as </a:t>
            </a:r>
            <a:r>
              <a:rPr lang="en-US" sz="1800" b="1" i="0" u="none">
                <a:solidFill>
                  <a:srgbClr val="000000"/>
                </a:solidFill>
                <a:latin typeface="Arial"/>
                <a:ea typeface="Arial"/>
                <a:cs typeface="Arial"/>
                <a:sym typeface="Arial"/>
              </a:rPr>
              <a:t>Memory Management.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needs to be allocated to ensure a reasonable supply of ready processes to consume available processor time.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involves swapping blocks of data from secondary storage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1"/>
        <p:cNvGrpSpPr/>
        <p:nvPr/>
      </p:nvGrpSpPr>
      <p:grpSpPr>
        <a:xfrm>
          <a:off x="0" y="0"/>
          <a:ext cx="0" cy="0"/>
          <a:chOff x="0" y="0"/>
          <a:chExt cx="0" cy="0"/>
        </a:xfrm>
      </p:grpSpPr>
      <p:sp>
        <p:nvSpPr>
          <p:cNvPr id="422" name="Google Shape;422;p4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Placement Algorithm with Partitions</a:t>
            </a:r>
            <a:endParaRPr/>
          </a:p>
        </p:txBody>
      </p:sp>
      <p:sp>
        <p:nvSpPr>
          <p:cNvPr id="423" name="Google Shape;423;p45"/>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Equal-size partitions</a:t>
            </a:r>
            <a:endParaRPr/>
          </a:p>
          <a:p>
            <a:pPr marL="647700" marR="0" lvl="1" indent="-325437"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Because all partitions are of equal size, it does not matter which partition is used. </a:t>
            </a:r>
            <a:endParaRPr/>
          </a:p>
          <a:p>
            <a:pPr marL="647700" marR="0" lvl="1" indent="-325437"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all partitions occupied with processes not ready to run, swap one out and load this guy in -Which one to swap out is a scheduling decision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Unequal-size partitions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Can assign each process to the smallest partition within which it will fit.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Queue for each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Processes are assigned in such a way as to minimize wasted memory within a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Two possible strategies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9"/>
        <p:cNvGrpSpPr/>
        <p:nvPr/>
      </p:nvGrpSpPr>
      <p:grpSpPr>
        <a:xfrm>
          <a:off x="0" y="0"/>
          <a:ext cx="0" cy="0"/>
          <a:chOff x="0" y="0"/>
          <a:chExt cx="0" cy="0"/>
        </a:xfrm>
      </p:grpSpPr>
      <p:sp>
        <p:nvSpPr>
          <p:cNvPr id="430" name="Google Shape;430;p4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Strategy 1</a:t>
            </a:r>
            <a:endParaRPr/>
          </a:p>
        </p:txBody>
      </p:sp>
      <p:sp>
        <p:nvSpPr>
          <p:cNvPr id="431" name="Google Shape;431;p46"/>
          <p:cNvSpPr txBox="1"/>
          <p:nvPr/>
        </p:nvSpPr>
        <p:spPr>
          <a:xfrm>
            <a:off x="457200" y="990600"/>
            <a:ext cx="4803775" cy="479742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Assign to smallest partition possible</a:t>
            </a:r>
            <a:endParaRPr/>
          </a:p>
          <a:p>
            <a:pPr marL="739775" marR="0" lvl="1" indent="-282575" algn="l" rtl="0">
              <a:lnSpc>
                <a:spcPct val="100000"/>
              </a:lnSpc>
              <a:spcBef>
                <a:spcPts val="4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May have to wait because somebody else is already there</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Needs a scheduling queue for each partition to hold swapped out processes destined for that partition</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If memory requirement is not clear, overlaying or virtual memory are the only solutions</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Advantage: minimum internal fragmentation</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Disadvantage?</a:t>
            </a:r>
            <a:endParaRPr/>
          </a:p>
          <a:p>
            <a:pPr marL="739775" marR="0" lvl="1" indent="-282575" algn="l" rtl="0">
              <a:lnSpc>
                <a:spcPct val="100000"/>
              </a:lnSpc>
              <a:spcBef>
                <a:spcPts val="4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Small process cannot go to bigger partition even if available</a:t>
            </a:r>
            <a:endParaRPr/>
          </a:p>
          <a:p>
            <a:pPr marL="339725" marR="0" lvl="0" indent="-33972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endParaRPr/>
          </a:p>
          <a:p>
            <a:pPr marL="339725" marR="0" lvl="0" indent="-339725"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432" name="Google Shape;432;p46"/>
          <p:cNvPicPr preferRelativeResize="0"/>
          <p:nvPr/>
        </p:nvPicPr>
        <p:blipFill rotWithShape="1">
          <a:blip r:embed="rId3">
            <a:alphaModFix/>
          </a:blip>
          <a:srcRect r="45924" b="19983"/>
          <a:stretch/>
        </p:blipFill>
        <p:spPr>
          <a:xfrm>
            <a:off x="5257800" y="914400"/>
            <a:ext cx="3594100" cy="38592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7"/>
        <p:cNvGrpSpPr/>
        <p:nvPr/>
      </p:nvGrpSpPr>
      <p:grpSpPr>
        <a:xfrm>
          <a:off x="0" y="0"/>
          <a:ext cx="0" cy="0"/>
          <a:chOff x="0" y="0"/>
          <a:chExt cx="0" cy="0"/>
        </a:xfrm>
      </p:grpSpPr>
      <p:sp>
        <p:nvSpPr>
          <p:cNvPr id="438" name="Google Shape;438;p4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Strategy 2</a:t>
            </a:r>
            <a:endParaRPr/>
          </a:p>
        </p:txBody>
      </p:sp>
      <p:sp>
        <p:nvSpPr>
          <p:cNvPr id="439" name="Google Shape;439;p47"/>
          <p:cNvSpPr txBox="1"/>
          <p:nvPr/>
        </p:nvSpPr>
        <p:spPr>
          <a:xfrm>
            <a:off x="301625" y="1527175"/>
            <a:ext cx="4956175" cy="4572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Single queue</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Smallest available partition is selected when needed</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If all are occupied, then swap out somebody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Smallest partition process that is enough to hold this guy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Priority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Process state</a:t>
            </a:r>
            <a:endParaRPr/>
          </a:p>
          <a:p>
            <a:pPr marL="339725" marR="0" lvl="0" indent="-339725" algn="l" rtl="0">
              <a:lnSpc>
                <a:spcPct val="15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440" name="Google Shape;440;p47"/>
          <p:cNvPicPr preferRelativeResize="0"/>
          <p:nvPr/>
        </p:nvPicPr>
        <p:blipFill rotWithShape="1">
          <a:blip r:embed="rId3">
            <a:alphaModFix/>
          </a:blip>
          <a:srcRect l="53064" b="18923"/>
          <a:stretch/>
        </p:blipFill>
        <p:spPr>
          <a:xfrm>
            <a:off x="5638800" y="1905000"/>
            <a:ext cx="3119437" cy="39100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5"/>
        <p:cNvGrpSpPr/>
        <p:nvPr/>
      </p:nvGrpSpPr>
      <p:grpSpPr>
        <a:xfrm>
          <a:off x="0" y="0"/>
          <a:ext cx="0" cy="0"/>
          <a:chOff x="0" y="0"/>
          <a:chExt cx="0" cy="0"/>
        </a:xfrm>
      </p:grpSpPr>
      <p:sp>
        <p:nvSpPr>
          <p:cNvPr id="446" name="Google Shape;446;p4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447" name="Google Shape;447;p48"/>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Advantages</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Simple, require minimal OS and processing overhead</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Disadvantages</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Number of partitions specified at system generation time limits the number of active processes system can support</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Internal fragmentation cannot be completely eliminated</a:t>
            </a:r>
            <a:endParaRPr/>
          </a:p>
          <a:p>
            <a:pPr marL="1141412" marR="0" lvl="2" indent="-227012" algn="l" rtl="0">
              <a:lnSpc>
                <a:spcPct val="15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It is always possible to get small jobs which do not utilize partitions fully</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Fixed partitioning is no where to be seen today</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Example: IBM Mainframe's  OS/MFT(Multiprogramming with fixed number of tasks)</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6"/>
        <p:cNvGrpSpPr/>
        <p:nvPr/>
      </p:nvGrpSpPr>
      <p:grpSpPr>
        <a:xfrm>
          <a:off x="0" y="0"/>
          <a:ext cx="0" cy="0"/>
          <a:chOff x="0" y="0"/>
          <a:chExt cx="0" cy="0"/>
        </a:xfrm>
      </p:grpSpPr>
      <p:sp>
        <p:nvSpPr>
          <p:cNvPr id="457" name="Google Shape;457;p4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a:t>
            </a:r>
            <a:endParaRPr/>
          </a:p>
        </p:txBody>
      </p:sp>
      <p:sp>
        <p:nvSpPr>
          <p:cNvPr id="458" name="Google Shape;458;p49"/>
          <p:cNvSpPr txBox="1"/>
          <p:nvPr/>
        </p:nvSpPr>
        <p:spPr>
          <a:xfrm>
            <a:off x="457200" y="914400"/>
            <a:ext cx="79248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Purpose:to overcome the difficulties of fixed partitioning</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Partitions are of variable length and number.</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Process is allocated exactly as much memory as required.</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Eventually get holes in the memory. This is called </a:t>
            </a:r>
            <a:r>
              <a:rPr lang="en-US" sz="1800" b="0" i="0" u="sng">
                <a:solidFill>
                  <a:srgbClr val="996600"/>
                </a:solidFill>
                <a:latin typeface="Arial"/>
                <a:ea typeface="Arial"/>
                <a:cs typeface="Arial"/>
                <a:sym typeface="Arial"/>
              </a:rPr>
              <a:t>external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Example:I BM Mainframe's OS/MVT OS/MFT(Multiprogramming with variable number of tasks)</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5"/>
        <p:cNvGrpSpPr/>
        <p:nvPr/>
      </p:nvGrpSpPr>
      <p:grpSpPr>
        <a:xfrm>
          <a:off x="0" y="0"/>
          <a:ext cx="0" cy="0"/>
          <a:chOff x="0" y="0"/>
          <a:chExt cx="0" cy="0"/>
        </a:xfrm>
      </p:grpSpPr>
      <p:sp>
        <p:nvSpPr>
          <p:cNvPr id="466" name="Google Shape;466;p50"/>
          <p:cNvSpPr txBox="1"/>
          <p:nvPr/>
        </p:nvSpPr>
        <p:spPr>
          <a:xfrm>
            <a:off x="1600200" y="274637"/>
            <a:ext cx="7086600" cy="7159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Example</a:t>
            </a:r>
            <a:endParaRPr/>
          </a:p>
        </p:txBody>
      </p:sp>
      <p:sp>
        <p:nvSpPr>
          <p:cNvPr id="467" name="Google Shape;467;p50"/>
          <p:cNvSpPr txBox="1"/>
          <p:nvPr/>
        </p:nvSpPr>
        <p:spPr>
          <a:xfrm>
            <a:off x="3581400" y="1219200"/>
            <a:ext cx="5105400" cy="487680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000000"/>
              </a:buClr>
              <a:buSzPts val="2000"/>
              <a:buFont typeface="Times New Roman"/>
              <a:buChar char="•"/>
            </a:pPr>
            <a:r>
              <a:rPr lang="en-US" sz="2000" b="1" i="1" u="none">
                <a:solidFill>
                  <a:srgbClr val="000000"/>
                </a:solidFill>
                <a:latin typeface="Arial"/>
                <a:ea typeface="Arial"/>
                <a:cs typeface="Arial"/>
                <a:sym typeface="Arial"/>
              </a:rPr>
              <a:t>External Fragmentation</a:t>
            </a:r>
            <a:endParaRPr/>
          </a:p>
          <a:p>
            <a:pPr marL="338137" marR="0" lvl="0" indent="-338137"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Memory external to all processes is fragmented</a:t>
            </a:r>
            <a:endParaRPr/>
          </a:p>
          <a:p>
            <a:pPr marL="338137" marR="0" lvl="0" indent="-338137"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Can resolve using </a:t>
            </a:r>
            <a:r>
              <a:rPr lang="en-US" sz="2000" b="1" i="0" u="none">
                <a:solidFill>
                  <a:srgbClr val="000000"/>
                </a:solidFill>
                <a:latin typeface="Arial"/>
                <a:ea typeface="Arial"/>
                <a:cs typeface="Arial"/>
                <a:sym typeface="Arial"/>
              </a:rPr>
              <a:t>coalescing holes </a:t>
            </a:r>
            <a:r>
              <a:rPr lang="en-US" sz="2000" b="0" i="0" u="none">
                <a:solidFill>
                  <a:srgbClr val="000000"/>
                </a:solidFill>
                <a:latin typeface="Arial"/>
                <a:ea typeface="Arial"/>
                <a:cs typeface="Arial"/>
                <a:sym typeface="Arial"/>
              </a:rPr>
              <a:t>&amp;  </a:t>
            </a:r>
            <a:r>
              <a:rPr lang="en-US" sz="2000" b="1" i="1" u="none">
                <a:solidFill>
                  <a:srgbClr val="000000"/>
                </a:solidFill>
                <a:latin typeface="Arial"/>
                <a:ea typeface="Arial"/>
                <a:cs typeface="Arial"/>
                <a:sym typeface="Arial"/>
              </a:rPr>
              <a:t>compaction</a:t>
            </a:r>
            <a:endParaRPr/>
          </a:p>
          <a:p>
            <a:pPr marL="738187" marR="0" lvl="1" indent="-280987" algn="l" rtl="0">
              <a:lnSpc>
                <a:spcPct val="150000"/>
              </a:lnSpc>
              <a:spcBef>
                <a:spcPts val="7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468" name="Google Shape;468;p50"/>
          <p:cNvGrpSpPr/>
          <p:nvPr/>
        </p:nvGrpSpPr>
        <p:grpSpPr>
          <a:xfrm>
            <a:off x="1489075" y="1600200"/>
            <a:ext cx="1595437" cy="4719637"/>
            <a:chOff x="938" y="1008"/>
            <a:chExt cx="1005" cy="2973"/>
          </a:xfrm>
        </p:grpSpPr>
        <p:sp>
          <p:nvSpPr>
            <p:cNvPr id="469" name="Google Shape;469;p50"/>
            <p:cNvSpPr/>
            <p:nvPr/>
          </p:nvSpPr>
          <p:spPr>
            <a:xfrm>
              <a:off x="938" y="1008"/>
              <a:ext cx="1005" cy="2973"/>
            </a:xfrm>
            <a:prstGeom prst="rect">
              <a:avLst/>
            </a:prstGeom>
            <a:solidFill>
              <a:srgbClr val="FFFFFF"/>
            </a:solidFill>
            <a:ln w="28425" cap="sq" cmpd="sng">
              <a:solidFill>
                <a:srgbClr val="00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470" name="Google Shape;470;p50"/>
            <p:cNvSpPr txBox="1"/>
            <p:nvPr/>
          </p:nvSpPr>
          <p:spPr>
            <a:xfrm>
              <a:off x="938" y="1008"/>
              <a:ext cx="1005" cy="478"/>
            </a:xfrm>
            <a:prstGeom prst="rect">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OS (8M)</a:t>
              </a:r>
              <a:endParaRPr/>
            </a:p>
          </p:txBody>
        </p:sp>
      </p:grpSp>
      <p:sp>
        <p:nvSpPr>
          <p:cNvPr id="471" name="Google Shape;471;p50"/>
          <p:cNvSpPr txBox="1"/>
          <p:nvPr/>
        </p:nvSpPr>
        <p:spPr>
          <a:xfrm>
            <a:off x="1489075" y="2362200"/>
            <a:ext cx="1600200" cy="1295400"/>
          </a:xfrm>
          <a:prstGeom prst="rect">
            <a:avLst/>
          </a:prstGeom>
          <a:solidFill>
            <a:srgbClr val="ADADEB"/>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P1 </a:t>
            </a:r>
            <a:endParaRPr/>
          </a:p>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(20M)</a:t>
            </a:r>
            <a:endParaRPr/>
          </a:p>
        </p:txBody>
      </p:sp>
      <p:sp>
        <p:nvSpPr>
          <p:cNvPr id="472" name="Google Shape;472;p50"/>
          <p:cNvSpPr txBox="1"/>
          <p:nvPr/>
        </p:nvSpPr>
        <p:spPr>
          <a:xfrm>
            <a:off x="1489075" y="3657600"/>
            <a:ext cx="1600200" cy="914400"/>
          </a:xfrm>
          <a:prstGeom prst="rect">
            <a:avLst/>
          </a:prstGeom>
          <a:solidFill>
            <a:srgbClr val="8585E0"/>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P2</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(14M)</a:t>
            </a:r>
            <a:endParaRPr/>
          </a:p>
        </p:txBody>
      </p:sp>
      <p:sp>
        <p:nvSpPr>
          <p:cNvPr id="473" name="Google Shape;473;p50"/>
          <p:cNvSpPr txBox="1"/>
          <p:nvPr/>
        </p:nvSpPr>
        <p:spPr>
          <a:xfrm>
            <a:off x="1489075" y="4572000"/>
            <a:ext cx="1600200" cy="1295400"/>
          </a:xfrm>
          <a:prstGeom prst="rect">
            <a:avLst/>
          </a:prstGeom>
          <a:solidFill>
            <a:srgbClr val="2626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P3</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(18M)</a:t>
            </a:r>
            <a:endParaRPr/>
          </a:p>
        </p:txBody>
      </p:sp>
      <p:sp>
        <p:nvSpPr>
          <p:cNvPr id="474" name="Google Shape;474;p50"/>
          <p:cNvSpPr txBox="1"/>
          <p:nvPr/>
        </p:nvSpPr>
        <p:spPr>
          <a:xfrm>
            <a:off x="1717675" y="3733800"/>
            <a:ext cx="990600"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(56M)</a:t>
            </a:r>
            <a:endParaRPr/>
          </a:p>
        </p:txBody>
      </p:sp>
      <p:sp>
        <p:nvSpPr>
          <p:cNvPr id="475" name="Google Shape;475;p50"/>
          <p:cNvSpPr txBox="1"/>
          <p:nvPr/>
        </p:nvSpPr>
        <p:spPr>
          <a:xfrm>
            <a:off x="1489075" y="59436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(4M)</a:t>
            </a:r>
            <a:endParaRPr/>
          </a:p>
        </p:txBody>
      </p:sp>
      <p:sp>
        <p:nvSpPr>
          <p:cNvPr id="476" name="Google Shape;476;p50"/>
          <p:cNvSpPr txBox="1"/>
          <p:nvPr/>
        </p:nvSpPr>
        <p:spPr>
          <a:xfrm>
            <a:off x="1489075" y="3657600"/>
            <a:ext cx="1600200" cy="533400"/>
          </a:xfrm>
          <a:prstGeom prst="rect">
            <a:avLst/>
          </a:prstGeom>
          <a:solidFill>
            <a:srgbClr val="191966"/>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P4(8M)</a:t>
            </a:r>
            <a:endParaRPr/>
          </a:p>
        </p:txBody>
      </p:sp>
      <p:sp>
        <p:nvSpPr>
          <p:cNvPr id="477" name="Google Shape;477;p50"/>
          <p:cNvSpPr txBox="1"/>
          <p:nvPr/>
        </p:nvSpPr>
        <p:spPr>
          <a:xfrm>
            <a:off x="1489075" y="41910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(6M)</a:t>
            </a:r>
            <a:endParaRPr/>
          </a:p>
        </p:txBody>
      </p:sp>
      <p:sp>
        <p:nvSpPr>
          <p:cNvPr id="478" name="Google Shape;478;p50"/>
          <p:cNvSpPr txBox="1"/>
          <p:nvPr/>
        </p:nvSpPr>
        <p:spPr>
          <a:xfrm>
            <a:off x="1489075" y="2362200"/>
            <a:ext cx="1600200" cy="914400"/>
          </a:xfrm>
          <a:prstGeom prst="rect">
            <a:avLst/>
          </a:prstGeom>
          <a:solidFill>
            <a:srgbClr val="8585E0"/>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P2</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(14M)</a:t>
            </a:r>
            <a:endParaRPr/>
          </a:p>
        </p:txBody>
      </p:sp>
      <p:sp>
        <p:nvSpPr>
          <p:cNvPr id="479" name="Google Shape;479;p50"/>
          <p:cNvSpPr txBox="1"/>
          <p:nvPr/>
        </p:nvSpPr>
        <p:spPr>
          <a:xfrm>
            <a:off x="1489075" y="32766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(6M)</a:t>
            </a:r>
            <a:endParaRPr/>
          </a:p>
        </p:txBody>
      </p:sp>
      <p:sp>
        <p:nvSpPr>
          <p:cNvPr id="480" name="Google Shape;480;p50"/>
          <p:cNvSpPr txBox="1"/>
          <p:nvPr/>
        </p:nvSpPr>
        <p:spPr>
          <a:xfrm>
            <a:off x="1231900" y="6488112"/>
            <a:ext cx="2084387"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Refer to Figure 7.4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74"/>
                                        </p:tgtEl>
                                      </p:cBhvr>
                                    </p:animEffect>
                                    <p:set>
                                      <p:cBhvr>
                                        <p:cTn id="7" dur="1" fill="hold">
                                          <p:stCondLst>
                                            <p:cond delay="500"/>
                                          </p:stCondLst>
                                        </p:cTn>
                                        <p:tgtEl>
                                          <p:spTgt spid="474"/>
                                        </p:tgtEl>
                                        <p:attrNameLst>
                                          <p:attrName>style.visibility</p:attrName>
                                        </p:attrNameLst>
                                      </p:cBhvr>
                                      <p:to>
                                        <p:strVal val="hidden"/>
                                      </p:to>
                                    </p:set>
                                  </p:childTnLst>
                                </p:cTn>
                              </p:par>
                              <p:par>
                                <p:cTn id="8" presetID="2" presetClass="entr" presetSubtype="2" fill="hold" nodeType="withEffect">
                                  <p:stCondLst>
                                    <p:cond delay="0"/>
                                  </p:stCondLst>
                                  <p:childTnLst>
                                    <p:set>
                                      <p:cBhvr>
                                        <p:cTn id="9" dur="1" fill="hold">
                                          <p:stCondLst>
                                            <p:cond delay="0"/>
                                          </p:stCondLst>
                                        </p:cTn>
                                        <p:tgtEl>
                                          <p:spTgt spid="471"/>
                                        </p:tgtEl>
                                        <p:attrNameLst>
                                          <p:attrName>style.visibility</p:attrName>
                                        </p:attrNameLst>
                                      </p:cBhvr>
                                      <p:to>
                                        <p:strVal val="visible"/>
                                      </p:to>
                                    </p:set>
                                    <p:anim calcmode="lin" valueType="num">
                                      <p:cBhvr additive="base">
                                        <p:cTn id="10" dur="1000"/>
                                        <p:tgtEl>
                                          <p:spTgt spid="47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anim calcmode="lin" valueType="num">
                                      <p:cBhvr additive="base">
                                        <p:cTn id="13" dur="1000"/>
                                        <p:tgtEl>
                                          <p:spTgt spid="472"/>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73"/>
                                        </p:tgtEl>
                                        <p:attrNameLst>
                                          <p:attrName>style.visibility</p:attrName>
                                        </p:attrNameLst>
                                      </p:cBhvr>
                                      <p:to>
                                        <p:strVal val="visible"/>
                                      </p:to>
                                    </p:set>
                                    <p:anim calcmode="lin" valueType="num">
                                      <p:cBhvr additive="base">
                                        <p:cTn id="16" dur="1000"/>
                                        <p:tgtEl>
                                          <p:spTgt spid="473"/>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75"/>
                                        </p:tgtEl>
                                        <p:attrNameLst>
                                          <p:attrName>style.visibility</p:attrName>
                                        </p:attrNameLst>
                                      </p:cBhvr>
                                      <p:to>
                                        <p:strVal val="visible"/>
                                      </p:to>
                                    </p:set>
                                    <p:animEffect transition="in" filter="fade">
                                      <p:cBhvr>
                                        <p:cTn id="19" dur="1000"/>
                                        <p:tgtEl>
                                          <p:spTgt spid="47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2" fill="hold" nodeType="clickEffect">
                                  <p:stCondLst>
                                    <p:cond delay="0"/>
                                  </p:stCondLst>
                                  <p:childTnLst>
                                    <p:anim calcmode="lin" valueType="num">
                                      <p:cBhvr additive="base">
                                        <p:cTn id="23" dur="500"/>
                                        <p:tgtEl>
                                          <p:spTgt spid="472"/>
                                        </p:tgtEl>
                                        <p:attrNameLst>
                                          <p:attrName>ppt_x</p:attrName>
                                        </p:attrNameLst>
                                      </p:cBhvr>
                                      <p:tavLst>
                                        <p:tav tm="0">
                                          <p:val>
                                            <p:strVal val="#ppt_x"/>
                                          </p:val>
                                        </p:tav>
                                        <p:tav tm="100000">
                                          <p:val>
                                            <p:strVal val="#ppt_x+1"/>
                                          </p:val>
                                        </p:tav>
                                      </p:tavLst>
                                    </p:anim>
                                    <p:set>
                                      <p:cBhvr>
                                        <p:cTn id="24" dur="1" fill="hold">
                                          <p:stCondLst>
                                            <p:cond delay="500"/>
                                          </p:stCondLst>
                                        </p:cTn>
                                        <p:tgtEl>
                                          <p:spTgt spid="472"/>
                                        </p:tgtEl>
                                        <p:attrNameLst>
                                          <p:attrName>style.visibility</p:attrName>
                                        </p:attrNameLst>
                                      </p:cBhvr>
                                      <p:to>
                                        <p:strVal val="hidden"/>
                                      </p:to>
                                    </p:set>
                                  </p:childTnLst>
                                </p:cTn>
                              </p:par>
                              <p:par>
                                <p:cTn id="25" presetID="2" presetClass="entr" presetSubtype="2" fill="hold" nodeType="withEffect">
                                  <p:stCondLst>
                                    <p:cond delay="0"/>
                                  </p:stCondLst>
                                  <p:childTnLst>
                                    <p:set>
                                      <p:cBhvr>
                                        <p:cTn id="26" dur="1" fill="hold">
                                          <p:stCondLst>
                                            <p:cond delay="0"/>
                                          </p:stCondLst>
                                        </p:cTn>
                                        <p:tgtEl>
                                          <p:spTgt spid="476"/>
                                        </p:tgtEl>
                                        <p:attrNameLst>
                                          <p:attrName>style.visibility</p:attrName>
                                        </p:attrNameLst>
                                      </p:cBhvr>
                                      <p:to>
                                        <p:strVal val="visible"/>
                                      </p:to>
                                    </p:set>
                                    <p:anim calcmode="lin" valueType="num">
                                      <p:cBhvr additive="base">
                                        <p:cTn id="27" dur="1000"/>
                                        <p:tgtEl>
                                          <p:spTgt spid="476"/>
                                        </p:tgtEl>
                                        <p:attrNameLst>
                                          <p:attrName>ppt_x</p:attrName>
                                        </p:attrNameLst>
                                      </p:cBhvr>
                                      <p:tavLst>
                                        <p:tav tm="0">
                                          <p:val>
                                            <p:strVal val="#ppt_x+1"/>
                                          </p:val>
                                        </p:tav>
                                        <p:tav tm="100000">
                                          <p:val>
                                            <p:strVal val="#ppt_x"/>
                                          </p:val>
                                        </p:tav>
                                      </p:tavLst>
                                    </p:anim>
                                  </p:childTnLst>
                                </p:cTn>
                              </p:par>
                              <p:par>
                                <p:cTn id="28" presetID="10" presetClass="entr" presetSubtype="0" fill="hold" nodeType="withEffect">
                                  <p:stCondLst>
                                    <p:cond delay="0"/>
                                  </p:stCondLst>
                                  <p:childTnLst>
                                    <p:set>
                                      <p:cBhvr>
                                        <p:cTn id="29" dur="1" fill="hold">
                                          <p:stCondLst>
                                            <p:cond delay="0"/>
                                          </p:stCondLst>
                                        </p:cTn>
                                        <p:tgtEl>
                                          <p:spTgt spid="477"/>
                                        </p:tgtEl>
                                        <p:attrNameLst>
                                          <p:attrName>style.visibility</p:attrName>
                                        </p:attrNameLst>
                                      </p:cBhvr>
                                      <p:to>
                                        <p:strVal val="visible"/>
                                      </p:to>
                                    </p:set>
                                    <p:animEffect transition="in" filter="fade">
                                      <p:cBhvr>
                                        <p:cTn id="30" dur="1000"/>
                                        <p:tgtEl>
                                          <p:spTgt spid="47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nodeType="clickEffect">
                                  <p:stCondLst>
                                    <p:cond delay="0"/>
                                  </p:stCondLst>
                                  <p:childTnLst>
                                    <p:anim calcmode="lin" valueType="num">
                                      <p:cBhvr additive="base">
                                        <p:cTn id="34" dur="500"/>
                                        <p:tgtEl>
                                          <p:spTgt spid="471"/>
                                        </p:tgtEl>
                                        <p:attrNameLst>
                                          <p:attrName>ppt_x</p:attrName>
                                        </p:attrNameLst>
                                      </p:cBhvr>
                                      <p:tavLst>
                                        <p:tav tm="0">
                                          <p:val>
                                            <p:strVal val="#ppt_x"/>
                                          </p:val>
                                        </p:tav>
                                        <p:tav tm="100000">
                                          <p:val>
                                            <p:strVal val="#ppt_x+1"/>
                                          </p:val>
                                        </p:tav>
                                      </p:tavLst>
                                    </p:anim>
                                    <p:set>
                                      <p:cBhvr>
                                        <p:cTn id="35" dur="1" fill="hold">
                                          <p:stCondLst>
                                            <p:cond delay="500"/>
                                          </p:stCondLst>
                                        </p:cTn>
                                        <p:tgtEl>
                                          <p:spTgt spid="471"/>
                                        </p:tgtEl>
                                        <p:attrNameLst>
                                          <p:attrName>style.visibility</p:attrName>
                                        </p:attrNameLst>
                                      </p:cBhvr>
                                      <p:to>
                                        <p:strVal val="hidden"/>
                                      </p:to>
                                    </p:set>
                                  </p:childTnLst>
                                </p:cTn>
                              </p:par>
                              <p:par>
                                <p:cTn id="36" presetID="2" presetClass="entr" presetSubtype="2" fill="hold" nodeType="withEffect">
                                  <p:stCondLst>
                                    <p:cond delay="0"/>
                                  </p:stCondLst>
                                  <p:childTnLst>
                                    <p:set>
                                      <p:cBhvr>
                                        <p:cTn id="37" dur="1" fill="hold">
                                          <p:stCondLst>
                                            <p:cond delay="0"/>
                                          </p:stCondLst>
                                        </p:cTn>
                                        <p:tgtEl>
                                          <p:spTgt spid="478"/>
                                        </p:tgtEl>
                                        <p:attrNameLst>
                                          <p:attrName>style.visibility</p:attrName>
                                        </p:attrNameLst>
                                      </p:cBhvr>
                                      <p:to>
                                        <p:strVal val="visible"/>
                                      </p:to>
                                    </p:set>
                                    <p:anim calcmode="lin" valueType="num">
                                      <p:cBhvr additive="base">
                                        <p:cTn id="38" dur="1000"/>
                                        <p:tgtEl>
                                          <p:spTgt spid="478"/>
                                        </p:tgtEl>
                                        <p:attrNameLst>
                                          <p:attrName>ppt_x</p:attrName>
                                        </p:attrNameLst>
                                      </p:cBhvr>
                                      <p:tavLst>
                                        <p:tav tm="0">
                                          <p:val>
                                            <p:strVal val="#ppt_x+1"/>
                                          </p:val>
                                        </p:tav>
                                        <p:tav tm="100000">
                                          <p:val>
                                            <p:strVal val="#ppt_x"/>
                                          </p:val>
                                        </p:tav>
                                      </p:tavLst>
                                    </p:anim>
                                  </p:childTnLst>
                                </p:cTn>
                              </p:par>
                              <p:par>
                                <p:cTn id="39" presetID="10" presetClass="entr" presetSubtype="0" fill="hold" nodeType="withEffect">
                                  <p:stCondLst>
                                    <p:cond delay="0"/>
                                  </p:stCondLst>
                                  <p:childTnLst>
                                    <p:set>
                                      <p:cBhvr>
                                        <p:cTn id="40" dur="1" fill="hold">
                                          <p:stCondLst>
                                            <p:cond delay="0"/>
                                          </p:stCondLst>
                                        </p:cTn>
                                        <p:tgtEl>
                                          <p:spTgt spid="479"/>
                                        </p:tgtEl>
                                        <p:attrNameLst>
                                          <p:attrName>style.visibility</p:attrName>
                                        </p:attrNameLst>
                                      </p:cBhvr>
                                      <p:to>
                                        <p:strVal val="visible"/>
                                      </p:to>
                                    </p:set>
                                    <p:animEffect transition="in" filter="fade">
                                      <p:cBhvr>
                                        <p:cTn id="41" dur="1000"/>
                                        <p:tgtEl>
                                          <p:spTgt spid="479"/>
                                        </p:tgtEl>
                                      </p:cBhvr>
                                    </p:animEffect>
                                  </p:childTnLst>
                                </p:cTn>
                              </p:par>
                              <p:par>
                                <p:cTn id="42" presetID="10" presetClass="entr" presetSubtype="0" fill="hold" nodeType="withEffect">
                                  <p:stCondLst>
                                    <p:cond delay="0"/>
                                  </p:stCondLst>
                                  <p:childTnLst>
                                    <p:set>
                                      <p:cBhvr>
                                        <p:cTn id="43" dur="1" fill="hold">
                                          <p:stCondLst>
                                            <p:cond delay="0"/>
                                          </p:stCondLst>
                                        </p:cTn>
                                        <p:tgtEl>
                                          <p:spTgt spid="467">
                                            <p:txEl>
                                              <p:pRg st="0" end="0"/>
                                            </p:txEl>
                                          </p:spTgt>
                                        </p:tgtEl>
                                        <p:attrNameLst>
                                          <p:attrName>style.visibility</p:attrName>
                                        </p:attrNameLst>
                                      </p:cBhvr>
                                      <p:to>
                                        <p:strVal val="visible"/>
                                      </p:to>
                                    </p:set>
                                    <p:animEffect transition="in" filter="fade">
                                      <p:cBhvr>
                                        <p:cTn id="44" dur="500"/>
                                        <p:tgtEl>
                                          <p:spTgt spid="467">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67">
                                            <p:txEl>
                                              <p:pRg st="1" end="1"/>
                                            </p:txEl>
                                          </p:spTgt>
                                        </p:tgtEl>
                                        <p:attrNameLst>
                                          <p:attrName>style.visibility</p:attrName>
                                        </p:attrNameLst>
                                      </p:cBhvr>
                                      <p:to>
                                        <p:strVal val="visible"/>
                                      </p:to>
                                    </p:set>
                                    <p:animEffect transition="in" filter="fade">
                                      <p:cBhvr>
                                        <p:cTn id="47" dur="500"/>
                                        <p:tgtEl>
                                          <p:spTgt spid="467">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67">
                                            <p:txEl>
                                              <p:pRg st="2" end="2"/>
                                            </p:txEl>
                                          </p:spTgt>
                                        </p:tgtEl>
                                        <p:attrNameLst>
                                          <p:attrName>style.visibility</p:attrName>
                                        </p:attrNameLst>
                                      </p:cBhvr>
                                      <p:to>
                                        <p:strVal val="visible"/>
                                      </p:to>
                                    </p:set>
                                    <p:animEffect transition="in" filter="fade">
                                      <p:cBhvr>
                                        <p:cTn id="50" dur="500"/>
                                        <p:tgtEl>
                                          <p:spTgt spid="467">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67">
                                            <p:txEl>
                                              <p:pRg st="3" end="3"/>
                                            </p:txEl>
                                          </p:spTgt>
                                        </p:tgtEl>
                                        <p:attrNameLst>
                                          <p:attrName>style.visibility</p:attrName>
                                        </p:attrNameLst>
                                      </p:cBhvr>
                                      <p:to>
                                        <p:strVal val="visible"/>
                                      </p:to>
                                    </p:set>
                                    <p:animEffect transition="in" filter="fade">
                                      <p:cBhvr>
                                        <p:cTn id="53" dur="500"/>
                                        <p:tgtEl>
                                          <p:spTgt spid="467">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67">
                                            <p:txEl>
                                              <p:pRg st="4" end="4"/>
                                            </p:txEl>
                                          </p:spTgt>
                                        </p:tgtEl>
                                        <p:attrNameLst>
                                          <p:attrName>style.visibility</p:attrName>
                                        </p:attrNameLst>
                                      </p:cBhvr>
                                      <p:to>
                                        <p:strVal val="visible"/>
                                      </p:to>
                                    </p:set>
                                    <p:animEffect transition="in" filter="fade">
                                      <p:cBhvr>
                                        <p:cTn id="56" dur="500"/>
                                        <p:tgtEl>
                                          <p:spTgt spid="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9"/>
        <p:cNvGrpSpPr/>
        <p:nvPr/>
      </p:nvGrpSpPr>
      <p:grpSpPr>
        <a:xfrm>
          <a:off x="0" y="0"/>
          <a:ext cx="0" cy="0"/>
          <a:chOff x="0" y="0"/>
          <a:chExt cx="0" cy="0"/>
        </a:xfrm>
      </p:grpSpPr>
      <p:sp>
        <p:nvSpPr>
          <p:cNvPr id="490" name="Google Shape;490;p51"/>
          <p:cNvSpPr txBox="1"/>
          <p:nvPr/>
        </p:nvSpPr>
        <p:spPr>
          <a:xfrm>
            <a:off x="457200" y="354012"/>
            <a:ext cx="8229600" cy="5603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Example</a:t>
            </a:r>
            <a:endParaRPr/>
          </a:p>
        </p:txBody>
      </p:sp>
      <p:grpSp>
        <p:nvGrpSpPr>
          <p:cNvPr id="491" name="Google Shape;491;p51"/>
          <p:cNvGrpSpPr/>
          <p:nvPr/>
        </p:nvGrpSpPr>
        <p:grpSpPr>
          <a:xfrm>
            <a:off x="685800" y="852487"/>
            <a:ext cx="8228012" cy="5241925"/>
            <a:chOff x="432" y="537"/>
            <a:chExt cx="5183" cy="3302"/>
          </a:xfrm>
        </p:grpSpPr>
        <p:pic>
          <p:nvPicPr>
            <p:cNvPr id="492" name="Google Shape;492;p51"/>
            <p:cNvPicPr preferRelativeResize="0"/>
            <p:nvPr/>
          </p:nvPicPr>
          <p:blipFill rotWithShape="1">
            <a:blip r:embed="rId3">
              <a:alphaModFix/>
            </a:blip>
            <a:srcRect/>
            <a:stretch/>
          </p:blipFill>
          <p:spPr>
            <a:xfrm>
              <a:off x="1362" y="537"/>
              <a:ext cx="3029" cy="3287"/>
            </a:xfrm>
            <a:prstGeom prst="rect">
              <a:avLst/>
            </a:prstGeom>
            <a:noFill/>
            <a:ln>
              <a:noFill/>
            </a:ln>
          </p:spPr>
        </p:pic>
        <p:sp>
          <p:nvSpPr>
            <p:cNvPr id="493" name="Google Shape;493;p51"/>
            <p:cNvSpPr/>
            <p:nvPr/>
          </p:nvSpPr>
          <p:spPr>
            <a:xfrm>
              <a:off x="432" y="552"/>
              <a:ext cx="5183" cy="32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p5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a:t>
            </a:r>
            <a:endParaRPr/>
          </a:p>
        </p:txBody>
      </p:sp>
      <p:sp>
        <p:nvSpPr>
          <p:cNvPr id="499" name="Google Shape;499;p52"/>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738187" marR="0" lvl="1" indent="-280987" algn="just"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Coalescing holes is the process of merging existing hole adjacent   to a process that will terminate and free its allocation space. So that new adjacent hole &amp; existing holes can be viewed as a single large hole and can be efficiently used.</a:t>
            </a:r>
            <a:endParaRPr/>
          </a:p>
          <a:p>
            <a:pPr marL="738187" marR="0" lvl="1" indent="-280987"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In Compaction, shuffle all occupied  areas of memory to one end and leave all free memory space as a large block</a:t>
            </a:r>
            <a:endParaRPr/>
          </a:p>
          <a:p>
            <a:pPr marL="338137" marR="0" lvl="0" indent="-338137" algn="just" rtl="0">
              <a:lnSpc>
                <a:spcPct val="150000"/>
              </a:lnSpc>
              <a:spcBef>
                <a:spcPts val="800"/>
              </a:spcBef>
              <a:spcAft>
                <a:spcPts val="0"/>
              </a:spcAft>
              <a:buClr>
                <a:srgbClr val="000000"/>
              </a:buClr>
              <a:buSzPts val="3200"/>
              <a:buFont typeface="Arial"/>
              <a:buChar char="•"/>
            </a:pPr>
            <a:r>
              <a:rPr lang="en-US" sz="3200" b="0" i="0" u="none">
                <a:solidFill>
                  <a:srgbClr val="000000"/>
                </a:solidFill>
                <a:latin typeface="Arial"/>
                <a:ea typeface="Arial"/>
                <a:cs typeface="Arial"/>
                <a:sym typeface="Arial"/>
              </a:rPr>
              <a:t> Problem with compaction?</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a:solidFill>
                  <a:srgbClr val="000000"/>
                </a:solidFill>
                <a:latin typeface="Arial"/>
                <a:ea typeface="Arial"/>
                <a:cs typeface="Arial"/>
                <a:sym typeface="Arial"/>
              </a:rPr>
              <a:t>Extra overhead in terms of resource utilization &amp; large response time</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a:solidFill>
                  <a:srgbClr val="000000"/>
                </a:solidFill>
                <a:latin typeface="Arial"/>
                <a:ea typeface="Arial"/>
                <a:cs typeface="Arial"/>
                <a:sym typeface="Arial"/>
              </a:rPr>
              <a:t>Expensive </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a:solidFill>
                  <a:srgbClr val="000000"/>
                </a:solidFill>
                <a:latin typeface="Arial"/>
                <a:ea typeface="Arial"/>
                <a:cs typeface="Arial"/>
                <a:sym typeface="Arial"/>
              </a:rPr>
              <a:t>Needs dynamic relocation of processes in memory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8"/>
        <p:cNvGrpSpPr/>
        <p:nvPr/>
      </p:nvGrpSpPr>
      <p:grpSpPr>
        <a:xfrm>
          <a:off x="0" y="0"/>
          <a:ext cx="0" cy="0"/>
          <a:chOff x="0" y="0"/>
          <a:chExt cx="0" cy="0"/>
        </a:xfrm>
      </p:grpSpPr>
      <p:sp>
        <p:nvSpPr>
          <p:cNvPr id="509" name="Google Shape;509;p53"/>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510" name="Google Shape;510;p53"/>
          <p:cNvSpPr txBox="1"/>
          <p:nvPr/>
        </p:nvSpPr>
        <p:spPr>
          <a:xfrm>
            <a:off x="457200" y="1143000"/>
            <a:ext cx="8229600" cy="4953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OS Services layer in the Mobile OS: Multimedia and Graphics Services, Connectivity Services. </a:t>
            </a:r>
            <a:endParaRPr/>
          </a:p>
          <a:p>
            <a:pPr marL="320675" marR="0" lvl="0" indent="-320675"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1" name="Google Shape;511;p53"/>
          <p:cNvSpPr/>
          <p:nvPr/>
        </p:nvSpPr>
        <p:spPr>
          <a:xfrm>
            <a:off x="304800" y="22860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5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22" name="Google Shape;522;p54"/>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33375" marR="0" lvl="0" indent="-3333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Purpose: To overcome on problem of compaction</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must decide which free block to allocate to a process</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When more than one choice available, OS must decide cleverly which hole to fill</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Hole must be big enough to accommodate the to-be-loaded process</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Placement algorithms:</a:t>
            </a:r>
            <a:endParaRPr/>
          </a:p>
          <a:p>
            <a:pPr marL="333375" marR="0" lvl="0" indent="-3333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First fit</a:t>
            </a:r>
            <a:endParaRPr/>
          </a:p>
          <a:p>
            <a:pPr marL="333375" marR="0" lvl="0" indent="-3333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Best fit</a:t>
            </a:r>
            <a:endParaRPr/>
          </a:p>
          <a:p>
            <a:pPr marL="333375" marR="0" lvl="0" indent="-3333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  Next fit</a:t>
            </a:r>
            <a:endParaRPr/>
          </a:p>
          <a:p>
            <a:pPr marL="333375" marR="0" lvl="0" indent="-3333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  Worst fit</a:t>
            </a:r>
            <a:endParaRPr/>
          </a:p>
          <a:p>
            <a:pPr marL="333375" marR="0" lvl="0" indent="-333375" algn="l" rtl="0">
              <a:lnSpc>
                <a:spcPct val="150000"/>
              </a:lnSpc>
              <a:spcBef>
                <a:spcPts val="5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Execution of a Program</a:t>
            </a:r>
            <a:endParaRPr/>
          </a:p>
        </p:txBody>
      </p:sp>
      <p:sp>
        <p:nvSpPr>
          <p:cNvPr id="168" name="Google Shape;168;p19"/>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brings into main memory a few pieces of the program.</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Resident set - portion of process that is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An interrupt is generated when an address is needed that is not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places the process in a blocking state.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1"/>
        <p:cNvGrpSpPr/>
        <p:nvPr/>
      </p:nvGrpSpPr>
      <p:grpSpPr>
        <a:xfrm>
          <a:off x="0" y="0"/>
          <a:ext cx="0" cy="0"/>
          <a:chOff x="0" y="0"/>
          <a:chExt cx="0" cy="0"/>
        </a:xfrm>
      </p:grpSpPr>
      <p:sp>
        <p:nvSpPr>
          <p:cNvPr id="532" name="Google Shape;532;p5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33" name="Google Shape;533;p55"/>
          <p:cNvSpPr txBox="1"/>
          <p:nvPr/>
        </p:nvSpPr>
        <p:spPr>
          <a:xfrm>
            <a:off x="457200" y="990600"/>
            <a:ext cx="8229600" cy="51054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First-fit algorithm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Scans memory from the beginning and chooses the first available block that is large enough</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Simplest, Fastest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May have many process loaded in the front end of memory that must be searched over when trying to find a free block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2"/>
        <p:cNvGrpSpPr/>
        <p:nvPr/>
      </p:nvGrpSpPr>
      <p:grpSpPr>
        <a:xfrm>
          <a:off x="0" y="0"/>
          <a:ext cx="0" cy="0"/>
          <a:chOff x="0" y="0"/>
          <a:chExt cx="0" cy="0"/>
        </a:xfrm>
      </p:grpSpPr>
      <p:sp>
        <p:nvSpPr>
          <p:cNvPr id="543" name="Google Shape;543;p5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44" name="Google Shape;544;p56"/>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39725" marR="0" lvl="0" indent="-320675" algn="l"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Best-fit algorithm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 all holes to see which is best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Chooses the block that is closest in size to the request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Worst performer overall</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Since smallest block is found for process, the smallest amount of fragmentation is left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compaction must be done more often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5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55" name="Google Shape;555;p5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Next-fit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Scans memory from the location of the last placement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More often allocate a block of memory at the end of memory where the largest block is found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The largest block of memory is broken up into smaller blocks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Compaction is required to obtain a large block at the end of memory</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grpSp>
        <p:nvGrpSpPr>
          <p:cNvPr id="565" name="Google Shape;565;p58"/>
          <p:cNvGrpSpPr/>
          <p:nvPr/>
        </p:nvGrpSpPr>
        <p:grpSpPr>
          <a:xfrm>
            <a:off x="4114800" y="533400"/>
            <a:ext cx="4465637" cy="6083300"/>
            <a:chOff x="2592" y="336"/>
            <a:chExt cx="2813" cy="3832"/>
          </a:xfrm>
        </p:grpSpPr>
        <p:pic>
          <p:nvPicPr>
            <p:cNvPr id="566" name="Google Shape;566;p58"/>
            <p:cNvPicPr preferRelativeResize="0"/>
            <p:nvPr/>
          </p:nvPicPr>
          <p:blipFill rotWithShape="1">
            <a:blip r:embed="rId3">
              <a:alphaModFix/>
            </a:blip>
            <a:srcRect/>
            <a:stretch/>
          </p:blipFill>
          <p:spPr>
            <a:xfrm>
              <a:off x="2592" y="336"/>
              <a:ext cx="2813" cy="3832"/>
            </a:xfrm>
            <a:prstGeom prst="rect">
              <a:avLst/>
            </a:prstGeom>
            <a:noFill/>
            <a:ln>
              <a:noFill/>
            </a:ln>
          </p:spPr>
        </p:pic>
        <p:sp>
          <p:nvSpPr>
            <p:cNvPr id="567" name="Google Shape;567;p58"/>
            <p:cNvSpPr/>
            <p:nvPr/>
          </p:nvSpPr>
          <p:spPr>
            <a:xfrm>
              <a:off x="2592" y="336"/>
              <a:ext cx="2813" cy="38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568" name="Google Shape;568;p58"/>
          <p:cNvSpPr txBox="1"/>
          <p:nvPr/>
        </p:nvSpPr>
        <p:spPr>
          <a:xfrm>
            <a:off x="228600" y="1752600"/>
            <a:ext cx="3886200" cy="917575"/>
          </a:xfrm>
          <a:prstGeom prst="rect">
            <a:avLst/>
          </a:prstGeom>
          <a:noFill/>
          <a:ln>
            <a:noFill/>
          </a:ln>
        </p:spPr>
        <p:txBody>
          <a:bodyPr spcFirstLastPara="1" wrap="square" lIns="90000" tIns="46800" rIns="90000" bIns="46800" anchor="t" anchorCtr="0">
            <a:noAutofit/>
          </a:bodyPr>
          <a:lstStyle/>
          <a:p>
            <a:pPr marL="0" marR="0" lvl="0" indent="-114300"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last block that was used was a 22-Mbyte block from which a 14-Mbyte partition was created.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5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Comparison</a:t>
            </a:r>
            <a:endParaRPr/>
          </a:p>
        </p:txBody>
      </p:sp>
      <p:sp>
        <p:nvSpPr>
          <p:cNvPr id="575" name="Google Shape;575;p59"/>
          <p:cNvSpPr txBox="1"/>
          <p:nvPr/>
        </p:nvSpPr>
        <p:spPr>
          <a:xfrm>
            <a:off x="609600" y="762000"/>
            <a:ext cx="8210550" cy="4953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Depends on exact sequence of process swapping and size of processes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First fit  </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Simplest and usually the best and fastest</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Splits regions towards beginning requiring more searches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Next fit produces slightly worse results than first fit</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Tends to allocate more frequently towards the end of the memory, thus largest block of free memory which usually appears at the end is quickly fragmented requiring more frequent compaction</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Best fit is usually the worst performer</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Every allocation leaves behind smallest fragment of no good use</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Requires compaction even more frequently</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How about worst-fit strategy?</a:t>
            </a:r>
            <a:endParaRPr/>
          </a:p>
          <a:p>
            <a:pPr marL="339725" marR="0" lvl="0" indent="-33972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Worst-fit:  Allocate the largest hole; must also search entire list  </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Produces the largest leftover hole</a:t>
            </a:r>
            <a:endParaRPr/>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76" name="Google Shape;576;p59"/>
          <p:cNvSpPr txBox="1"/>
          <p:nvPr/>
        </p:nvSpPr>
        <p:spPr>
          <a:xfrm>
            <a:off x="838200" y="6135687"/>
            <a:ext cx="7924800" cy="642937"/>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First-fit and best-fit better than worst-fit in terms of speed and storage utilization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graphicFrame>
        <p:nvGraphicFramePr>
          <p:cNvPr id="581" name="Google Shape;581;p60"/>
          <p:cNvGraphicFramePr/>
          <p:nvPr/>
        </p:nvGraphicFramePr>
        <p:xfrm>
          <a:off x="609600" y="1066800"/>
          <a:ext cx="8001000" cy="4800600"/>
        </p:xfrm>
        <a:graphic>
          <a:graphicData uri="http://schemas.openxmlformats.org/drawingml/2006/table">
            <a:tbl>
              <a:tblPr>
                <a:noFill/>
                <a:tableStyleId>{694F7841-F1F4-4275-9296-450AAA8F6FDA}</a:tableStyleId>
              </a:tblPr>
              <a:tblGrid>
                <a:gridCol w="8001000"/>
              </a:tblGrid>
              <a:tr h="4800600">
                <a:tc>
                  <a:txBody>
                    <a:bodyPr/>
                    <a:lstStyle/>
                    <a:p>
                      <a:pPr marL="455612" marR="0" lvl="0" indent="-455612" algn="l" rtl="0">
                        <a:lnSpc>
                          <a:spcPct val="93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Given memory partitions of 100 KB, 500 KB, 200 KB, 300 KB, and 600 KB. How would each of the First fit, Best-Fit and Worst-Fit algorithms place processes of 212 KB, 417 KB, 112 KB, and 426 KB ?</a:t>
                      </a:r>
                      <a:endParaRPr/>
                    </a:p>
                    <a:p>
                      <a:pPr marL="455612" marR="0" lvl="0" indent="-455612" algn="l" rtl="0">
                        <a:lnSpc>
                          <a:spcPct val="93000"/>
                        </a:lnSpc>
                        <a:spcBef>
                          <a:spcPts val="0"/>
                        </a:spcBef>
                        <a:spcAft>
                          <a:spcPts val="0"/>
                        </a:spcAft>
                        <a:buClr>
                          <a:srgbClr val="FFFFFF"/>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5612" marR="0" lvl="0" indent="-455612" algn="l" rtl="0">
                        <a:lnSpc>
                          <a:spcPct val="93000"/>
                        </a:lnSpc>
                        <a:spcBef>
                          <a:spcPts val="0"/>
                        </a:spcBef>
                        <a:spcAft>
                          <a:spcPts val="0"/>
                        </a:spcAft>
                        <a:buClr>
                          <a:srgbClr val="FFFFFF"/>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5612" marR="0" lvl="0" indent="-455612" algn="l" rtl="0">
                        <a:lnSpc>
                          <a:spcPct val="93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2.  Given memory partition of 100 KB, 500 KB, 200 KB and 600 KB (in order). Show with neat sketch how would each of the first-fit, best-fit and worst fit algorithms place processes of 412 KB, 317 KB, 112 KB and 326 KB (in order). Which algorithm is most efficient in memory allocation?</a:t>
                      </a:r>
                      <a:endParaRPr/>
                    </a:p>
                  </a:txBody>
                  <a:tcPr marL="9350" marR="9350" marT="307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2"/>
        <p:cNvGrpSpPr/>
        <p:nvPr/>
      </p:nvGrpSpPr>
      <p:grpSpPr>
        <a:xfrm>
          <a:off x="0" y="0"/>
          <a:ext cx="0" cy="0"/>
          <a:chOff x="0" y="0"/>
          <a:chExt cx="0" cy="0"/>
        </a:xfrm>
      </p:grpSpPr>
      <p:sp>
        <p:nvSpPr>
          <p:cNvPr id="593" name="Google Shape;593;p61"/>
          <p:cNvSpPr txBox="1"/>
          <p:nvPr/>
        </p:nvSpPr>
        <p:spPr>
          <a:xfrm>
            <a:off x="533400" y="2555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Fragmentation</a:t>
            </a:r>
            <a:endParaRPr/>
          </a:p>
        </p:txBody>
      </p:sp>
      <p:sp>
        <p:nvSpPr>
          <p:cNvPr id="594" name="Google Shape;594;p61"/>
          <p:cNvSpPr txBox="1"/>
          <p:nvPr/>
        </p:nvSpPr>
        <p:spPr>
          <a:xfrm>
            <a:off x="381000" y="838200"/>
            <a:ext cx="8229600" cy="5334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30000"/>
              </a:lnSpc>
              <a:spcBef>
                <a:spcPts val="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External Fragmentation</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Total memory space exists to satisfy a request, but it is not contiguous.</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Internal Fragmentation</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allocated memory may be slightly larger than requested memory; this size difference in memory is internal to a partition, but not being used.</a:t>
            </a:r>
            <a:endParaRPr/>
          </a:p>
          <a:p>
            <a:pPr marL="320675" marR="0" lvl="0" indent="-320675" algn="l" rtl="0">
              <a:lnSpc>
                <a:spcPct val="13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Reduce external fragmentation by </a:t>
            </a:r>
            <a:r>
              <a:rPr lang="en-US" sz="1800" b="1" i="0" u="none">
                <a:solidFill>
                  <a:srgbClr val="3366FF"/>
                </a:solidFill>
                <a:latin typeface="Arial"/>
                <a:ea typeface="Arial"/>
                <a:cs typeface="Arial"/>
                <a:sym typeface="Arial"/>
              </a:rPr>
              <a:t>compaction</a:t>
            </a:r>
            <a:endParaRPr/>
          </a:p>
          <a:p>
            <a:pPr marL="720725" marR="0" lvl="1" indent="-263525"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Shuffle memory contents to place all free memory together in one large block</a:t>
            </a:r>
            <a:endParaRPr/>
          </a:p>
          <a:p>
            <a:pPr marL="720725" marR="0" lvl="1" indent="-263525"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Compaction is possible </a:t>
            </a:r>
            <a:r>
              <a:rPr lang="en-US" sz="1800" b="0" i="1" u="none" strike="noStrike" cap="none">
                <a:solidFill>
                  <a:srgbClr val="000000"/>
                </a:solidFill>
                <a:latin typeface="Arial"/>
                <a:ea typeface="Arial"/>
                <a:cs typeface="Arial"/>
                <a:sym typeface="Arial"/>
              </a:rPr>
              <a:t>only</a:t>
            </a:r>
            <a:r>
              <a:rPr lang="en-US" sz="1800" b="0" i="0" u="none" strike="noStrike" cap="none">
                <a:solidFill>
                  <a:srgbClr val="000000"/>
                </a:solidFill>
                <a:latin typeface="Arial"/>
                <a:ea typeface="Arial"/>
                <a:cs typeface="Arial"/>
                <a:sym typeface="Arial"/>
              </a:rPr>
              <a:t> if relocation is dynamic, and is done at execution time</a:t>
            </a:r>
            <a:endParaRPr/>
          </a:p>
          <a:p>
            <a:pPr marL="720725" marR="0" lvl="1" indent="-263525" algn="l" rtl="0">
              <a:lnSpc>
                <a:spcPct val="13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I/O problem</a:t>
            </a:r>
            <a:endParaRPr/>
          </a:p>
          <a:p>
            <a:pPr marL="1063625" marR="0" lvl="2" indent="-211137" algn="l" rtl="0">
              <a:lnSpc>
                <a:spcPct val="13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Latch job in memory while it is involved in I/O</a:t>
            </a:r>
            <a:endParaRPr/>
          </a:p>
          <a:p>
            <a:pPr marL="1063625" marR="0" lvl="2" indent="-211137" algn="l" rtl="0">
              <a:lnSpc>
                <a:spcPct val="13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Do I/O only into OS buffers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6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Buddy System</a:t>
            </a:r>
            <a:endParaRPr/>
          </a:p>
        </p:txBody>
      </p:sp>
      <p:sp>
        <p:nvSpPr>
          <p:cNvPr id="601" name="Google Shape;601;p62"/>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To overcome on the drawbacks  of  Fixed &amp; Variable partitioning scheme.</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Memory blocks are available of size 2</a:t>
            </a:r>
            <a:r>
              <a:rPr lang="en-US" sz="2000" b="0" i="0" u="none" baseline="30000">
                <a:solidFill>
                  <a:srgbClr val="000000"/>
                </a:solidFill>
                <a:latin typeface="Arial"/>
                <a:ea typeface="Arial"/>
                <a:cs typeface="Arial"/>
                <a:sym typeface="Arial"/>
              </a:rPr>
              <a:t>K</a:t>
            </a:r>
            <a:r>
              <a:rPr lang="en-US" sz="2000" b="0" i="0" u="none">
                <a:solidFill>
                  <a:srgbClr val="000000"/>
                </a:solidFill>
                <a:latin typeface="Arial"/>
                <a:ea typeface="Arial"/>
                <a:cs typeface="Arial"/>
                <a:sym typeface="Arial"/>
              </a:rPr>
              <a:t> words, where L&lt;=K&lt;=U</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2</a:t>
            </a:r>
            <a:r>
              <a:rPr lang="en-US" sz="2000" b="0" i="0" u="none" baseline="30000">
                <a:solidFill>
                  <a:srgbClr val="000000"/>
                </a:solidFill>
                <a:latin typeface="Arial"/>
                <a:ea typeface="Arial"/>
                <a:cs typeface="Arial"/>
                <a:sym typeface="Arial"/>
              </a:rPr>
              <a:t>L</a:t>
            </a:r>
            <a:r>
              <a:rPr lang="en-US" sz="2000" b="0" i="0" u="none">
                <a:solidFill>
                  <a:srgbClr val="000000"/>
                </a:solidFill>
                <a:latin typeface="Arial"/>
                <a:ea typeface="Arial"/>
                <a:cs typeface="Arial"/>
                <a:sym typeface="Arial"/>
              </a:rPr>
              <a:t>   Smallest size block that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2</a:t>
            </a:r>
            <a:r>
              <a:rPr lang="en-US" sz="2000" b="0" i="0" u="none" baseline="30000">
                <a:solidFill>
                  <a:srgbClr val="000000"/>
                </a:solidFill>
                <a:latin typeface="Arial"/>
                <a:ea typeface="Arial"/>
                <a:cs typeface="Arial"/>
                <a:sym typeface="Arial"/>
              </a:rPr>
              <a:t>U  </a:t>
            </a:r>
            <a:r>
              <a:rPr lang="en-US" sz="2000" b="0" i="0" u="none">
                <a:solidFill>
                  <a:srgbClr val="000000"/>
                </a:solidFill>
                <a:latin typeface="Arial"/>
                <a:ea typeface="Arial"/>
                <a:cs typeface="Arial"/>
                <a:sym typeface="Arial"/>
              </a:rPr>
              <a:t> largest block that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Generally 2U is the size of entire memory available  for allocation</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Entire space available is treated as a single block of size 2</a:t>
            </a:r>
            <a:r>
              <a:rPr lang="en-US" sz="2000" b="0" i="0" u="none" baseline="30000">
                <a:solidFill>
                  <a:srgbClr val="000000"/>
                </a:solidFill>
                <a:latin typeface="Arial"/>
                <a:ea typeface="Arial"/>
                <a:cs typeface="Arial"/>
                <a:sym typeface="Arial"/>
              </a:rPr>
              <a:t>U</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a request of size </a:t>
            </a:r>
            <a:r>
              <a:rPr lang="en-US" sz="2000" b="0" i="1" u="none">
                <a:solidFill>
                  <a:srgbClr val="000000"/>
                </a:solidFill>
                <a:latin typeface="Arial"/>
                <a:ea typeface="Arial"/>
                <a:cs typeface="Arial"/>
                <a:sym typeface="Arial"/>
              </a:rPr>
              <a:t>s </a:t>
            </a:r>
            <a:r>
              <a:rPr lang="en-US" sz="2000" b="0" i="0" u="none">
                <a:solidFill>
                  <a:srgbClr val="000000"/>
                </a:solidFill>
                <a:latin typeface="Arial"/>
                <a:ea typeface="Arial"/>
                <a:cs typeface="Arial"/>
                <a:sym typeface="Arial"/>
              </a:rPr>
              <a:t>where 2</a:t>
            </a:r>
            <a:r>
              <a:rPr lang="en-US" sz="2000" b="0" i="1" u="none" baseline="30000">
                <a:solidFill>
                  <a:srgbClr val="000000"/>
                </a:solidFill>
                <a:latin typeface="Arial"/>
                <a:ea typeface="Arial"/>
                <a:cs typeface="Arial"/>
                <a:sym typeface="Arial"/>
              </a:rPr>
              <a:t>U</a:t>
            </a:r>
            <a:r>
              <a:rPr lang="en-US" sz="2000" b="0" i="0" u="none" baseline="30000">
                <a:solidFill>
                  <a:srgbClr val="000000"/>
                </a:solidFill>
                <a:latin typeface="Arial"/>
                <a:ea typeface="Arial"/>
                <a:cs typeface="Arial"/>
                <a:sym typeface="Arial"/>
              </a:rPr>
              <a:t>-1</a:t>
            </a:r>
            <a:r>
              <a:rPr lang="en-US" sz="2000" b="0" i="0" u="none">
                <a:solidFill>
                  <a:srgbClr val="000000"/>
                </a:solidFill>
                <a:latin typeface="Arial"/>
                <a:ea typeface="Arial"/>
                <a:cs typeface="Arial"/>
                <a:sym typeface="Arial"/>
              </a:rPr>
              <a:t> &lt; </a:t>
            </a:r>
            <a:r>
              <a:rPr lang="en-US" sz="2000" b="0" i="1" u="none">
                <a:solidFill>
                  <a:srgbClr val="000000"/>
                </a:solidFill>
                <a:latin typeface="Arial"/>
                <a:ea typeface="Arial"/>
                <a:cs typeface="Arial"/>
                <a:sym typeface="Arial"/>
              </a:rPr>
              <a:t>s </a:t>
            </a:r>
            <a:r>
              <a:rPr lang="en-US" sz="2000" b="0" i="0" u="none">
                <a:solidFill>
                  <a:srgbClr val="000000"/>
                </a:solidFill>
                <a:latin typeface="Arial"/>
                <a:ea typeface="Arial"/>
                <a:cs typeface="Arial"/>
                <a:sym typeface="Arial"/>
              </a:rPr>
              <a:t>&lt;= 2</a:t>
            </a:r>
            <a:r>
              <a:rPr lang="en-US" sz="2000" b="0" i="1" u="none" baseline="30000">
                <a:solidFill>
                  <a:srgbClr val="000000"/>
                </a:solidFill>
                <a:latin typeface="Arial"/>
                <a:ea typeface="Arial"/>
                <a:cs typeface="Arial"/>
                <a:sym typeface="Arial"/>
              </a:rPr>
              <a:t>U</a:t>
            </a:r>
            <a:endParaRPr/>
          </a:p>
          <a:p>
            <a:pPr marL="741362" marR="0" lvl="1" indent="-284162"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entire block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Otherwise block is split into two equal buddies of size 2</a:t>
            </a:r>
            <a:r>
              <a:rPr lang="en-US" sz="2000" b="0" i="1" u="none" baseline="30000">
                <a:solidFill>
                  <a:srgbClr val="000000"/>
                </a:solidFill>
                <a:latin typeface="Arial"/>
                <a:ea typeface="Arial"/>
                <a:cs typeface="Arial"/>
                <a:sym typeface="Arial"/>
              </a:rPr>
              <a:t>U</a:t>
            </a:r>
            <a:r>
              <a:rPr lang="en-US" sz="2000" b="0" i="0" u="none" baseline="30000">
                <a:solidFill>
                  <a:srgbClr val="000000"/>
                </a:solidFill>
                <a:latin typeface="Arial"/>
                <a:ea typeface="Arial"/>
                <a:cs typeface="Arial"/>
                <a:sym typeface="Arial"/>
              </a:rPr>
              <a:t>-1.</a:t>
            </a:r>
            <a:endParaRPr/>
          </a:p>
          <a:p>
            <a:pPr marL="741362" marR="0" lvl="1" indent="-284162"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Process continues until smallest block greater than or equal to </a:t>
            </a:r>
            <a:r>
              <a:rPr lang="en-US" sz="2000" b="0" i="1" u="none" strike="noStrike" cap="none">
                <a:solidFill>
                  <a:srgbClr val="000000"/>
                </a:solidFill>
                <a:latin typeface="Arial"/>
                <a:ea typeface="Arial"/>
                <a:cs typeface="Arial"/>
                <a:sym typeface="Arial"/>
              </a:rPr>
              <a:t>s </a:t>
            </a:r>
            <a:r>
              <a:rPr lang="en-US" sz="2000" b="0" i="0" u="none" strike="noStrike" cap="none">
                <a:solidFill>
                  <a:srgbClr val="000000"/>
                </a:solidFill>
                <a:latin typeface="Arial"/>
                <a:ea typeface="Arial"/>
                <a:cs typeface="Arial"/>
                <a:sym typeface="Arial"/>
              </a:rPr>
              <a:t>is generated</a:t>
            </a:r>
            <a:endParaRPr/>
          </a:p>
          <a:p>
            <a:pPr marL="341312" marR="0" lvl="0" indent="-341312" algn="l" rtl="0">
              <a:lnSpc>
                <a:spcPct val="100000"/>
              </a:lnSpc>
              <a:spcBef>
                <a:spcPts val="80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6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Buddy System</a:t>
            </a:r>
            <a:endParaRPr/>
          </a:p>
        </p:txBody>
      </p:sp>
      <p:sp>
        <p:nvSpPr>
          <p:cNvPr id="607" name="Google Shape;607;p63"/>
          <p:cNvSpPr txBox="1"/>
          <p:nvPr/>
        </p:nvSpPr>
        <p:spPr>
          <a:xfrm>
            <a:off x="457200" y="838200"/>
            <a:ext cx="8208962" cy="5257800"/>
          </a:xfrm>
          <a:prstGeom prst="rect">
            <a:avLst/>
          </a:prstGeom>
          <a:noFill/>
          <a:ln>
            <a:noFill/>
          </a:ln>
        </p:spPr>
        <p:txBody>
          <a:bodyPr spcFirstLastPara="1" wrap="square" lIns="90000" tIns="46800" rIns="90000" bIns="46800" anchor="t" anchorCtr="0">
            <a:noAutofit/>
          </a:bodyPr>
          <a:lstStyle/>
          <a:p>
            <a:pPr marL="341312" marR="0" lvl="0" indent="-341312"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buddy system of partitioning relies on the fact that space</a:t>
            </a:r>
            <a:endParaRPr/>
          </a:p>
          <a:p>
            <a:pPr marL="341312" marR="0" lvl="0" indent="-341312" algn="just"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allocations can be conveniently handled in sizes of power of 2.</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There are two ways in which the buddy system allocates space.</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Suppose we have a hole which is the closest power of two. In that case, that hole is used for allocation.</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In case we do not have that situation then we look for the next power of 2 hole size, split it in two equal halves and allocate one of these.</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Because we always split the holes in two equal sizes, the two are “buddies”. Hence, the name buddy system.</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buddy system has the advantage that it minimizes the internal fragmentation.</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In practice, some Linux flavors use it.</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2"/>
        <p:cNvGrpSpPr/>
        <p:nvPr/>
      </p:nvGrpSpPr>
      <p:grpSpPr>
        <a:xfrm>
          <a:off x="0" y="0"/>
          <a:ext cx="0" cy="0"/>
          <a:chOff x="0" y="0"/>
          <a:chExt cx="0" cy="0"/>
        </a:xfrm>
      </p:grpSpPr>
      <p:sp>
        <p:nvSpPr>
          <p:cNvPr id="613" name="Google Shape;613;p64"/>
          <p:cNvSpPr txBox="1"/>
          <p:nvPr/>
        </p:nvSpPr>
        <p:spPr>
          <a:xfrm>
            <a:off x="1524000" y="274637"/>
            <a:ext cx="7162800" cy="1143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of Buddy System</a:t>
            </a:r>
            <a:endParaRPr/>
          </a:p>
        </p:txBody>
      </p:sp>
      <p:pic>
        <p:nvPicPr>
          <p:cNvPr id="614" name="Google Shape;614;p64"/>
          <p:cNvPicPr preferRelativeResize="0"/>
          <p:nvPr/>
        </p:nvPicPr>
        <p:blipFill rotWithShape="1">
          <a:blip r:embed="rId3">
            <a:alphaModFix/>
          </a:blip>
          <a:srcRect/>
          <a:stretch/>
        </p:blipFill>
        <p:spPr>
          <a:xfrm>
            <a:off x="533400" y="990600"/>
            <a:ext cx="8412162" cy="559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20"/>
          <p:cNvSpPr txBox="1"/>
          <p:nvPr/>
        </p:nvSpPr>
        <p:spPr>
          <a:xfrm>
            <a:off x="457200" y="3540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180" name="Google Shape;180;p20"/>
          <p:cNvSpPr txBox="1"/>
          <p:nvPr/>
        </p:nvSpPr>
        <p:spPr>
          <a:xfrm>
            <a:off x="457200" y="1447800"/>
            <a:ext cx="8229600" cy="46482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Relocation</a:t>
            </a:r>
            <a:endParaRPr/>
          </a:p>
          <a:p>
            <a:pPr marL="341312" marR="0" lvl="0" indent="-341312"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Protection</a:t>
            </a:r>
            <a:endParaRPr/>
          </a:p>
          <a:p>
            <a:pPr marL="341312" marR="0" lvl="0" indent="-341312"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Sharing</a:t>
            </a:r>
            <a:endParaRPr/>
          </a:p>
          <a:p>
            <a:pPr marL="341312" marR="0" lvl="0" indent="-341312"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Logical organisation</a:t>
            </a:r>
            <a:endParaRPr/>
          </a:p>
          <a:p>
            <a:pPr marL="341312" marR="0" lvl="0" indent="-341312"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Physical organisation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65"/>
          <p:cNvSpPr txBox="1"/>
          <p:nvPr/>
        </p:nvSpPr>
        <p:spPr>
          <a:xfrm>
            <a:off x="1371600" y="274637"/>
            <a:ext cx="7315200" cy="1143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Tree Representation of Buddy System</a:t>
            </a:r>
            <a:endParaRPr/>
          </a:p>
        </p:txBody>
      </p:sp>
      <p:pic>
        <p:nvPicPr>
          <p:cNvPr id="621" name="Google Shape;621;p65"/>
          <p:cNvPicPr preferRelativeResize="0"/>
          <p:nvPr/>
        </p:nvPicPr>
        <p:blipFill rotWithShape="1">
          <a:blip r:embed="rId3">
            <a:alphaModFix/>
          </a:blip>
          <a:srcRect/>
          <a:stretch/>
        </p:blipFill>
        <p:spPr>
          <a:xfrm>
            <a:off x="1295400" y="1066800"/>
            <a:ext cx="6530975" cy="5181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66"/>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Tree Representation of Buddy System</a:t>
            </a:r>
            <a:endParaRPr/>
          </a:p>
        </p:txBody>
      </p:sp>
      <p:sp>
        <p:nvSpPr>
          <p:cNvPr id="627" name="Google Shape;627;p66"/>
          <p:cNvSpPr txBox="1"/>
          <p:nvPr/>
        </p:nvSpPr>
        <p:spPr>
          <a:xfrm>
            <a:off x="0" y="609600"/>
            <a:ext cx="9144000" cy="6248400"/>
          </a:xfrm>
          <a:prstGeom prst="rect">
            <a:avLst/>
          </a:prstGeom>
          <a:noFill/>
          <a:ln>
            <a:noFill/>
          </a:ln>
        </p:spPr>
        <p:txBody>
          <a:bodyPr spcFirstLastPara="1" wrap="square" lIns="90000" tIns="46800" rIns="90000" bIns="46800" anchor="t" anchorCtr="0">
            <a:noAutofit/>
          </a:bodyPr>
          <a:lstStyle/>
          <a:p>
            <a:pPr marL="341312" marR="0" lvl="0" indent="-341312" algn="just"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Figure 7.7 shows a binary tree representation of the buddy allocation immediately after the Release B request.</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leaf nodes represent the current partitioning the memory. </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two buddies are leaf nodes, </a:t>
            </a:r>
            <a:r>
              <a:rPr lang="en-US" sz="2000" b="1" i="0" u="none">
                <a:solidFill>
                  <a:srgbClr val="000000"/>
                </a:solidFill>
                <a:latin typeface="Arial"/>
                <a:ea typeface="Arial"/>
                <a:cs typeface="Arial"/>
                <a:sym typeface="Arial"/>
              </a:rPr>
              <a:t>then at least one must be allocated;</a:t>
            </a:r>
            <a:endParaRPr/>
          </a:p>
          <a:p>
            <a:pPr marL="741362" marR="0" lvl="1" indent="-284162"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otherwise they would be coalesced into a larger block.</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buddy system is a reasonable compromise to overcome the disadvantages of both the fixed and variable partitioning schemes, </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 But in contemporary operating systems, virtual memory based on paging and segmentation is superior. </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However, the buddy system has found application in parallel systems as an efficient means of allocation and release for parallel programs. A modified form of the buddy system is used for UNIX kernel memory allocation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67"/>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a:t>
            </a:r>
            <a:endParaRPr/>
          </a:p>
        </p:txBody>
      </p:sp>
      <p:sp>
        <p:nvSpPr>
          <p:cNvPr id="633" name="Google Shape;633;p67"/>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A minicomputer uses the buddy system for memory management. Initially it has one</a:t>
            </a:r>
            <a:endParaRPr/>
          </a:p>
          <a:p>
            <a:pPr marL="341312" marR="0" lvl="0" indent="-341312" algn="l" rtl="0">
              <a:lnSpc>
                <a:spcPct val="150000"/>
              </a:lnSpc>
              <a:spcBef>
                <a:spcPts val="8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block of 256K at address 0. After successive requests of 7K, 26K, 34K and 19K come in,</a:t>
            </a:r>
            <a:endParaRPr/>
          </a:p>
          <a:p>
            <a:pPr marL="341312" marR="0" lvl="0" indent="-341312" algn="l" rtl="0">
              <a:lnSpc>
                <a:spcPct val="150000"/>
              </a:lnSpc>
              <a:spcBef>
                <a:spcPts val="8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how many blocks are left and what are their sizes and addresses?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7"/>
        <p:cNvGrpSpPr/>
        <p:nvPr/>
      </p:nvGrpSpPr>
      <p:grpSpPr>
        <a:xfrm>
          <a:off x="0" y="0"/>
          <a:ext cx="0" cy="0"/>
          <a:chOff x="0" y="0"/>
          <a:chExt cx="0" cy="0"/>
        </a:xfrm>
      </p:grpSpPr>
      <p:sp>
        <p:nvSpPr>
          <p:cNvPr id="638" name="Google Shape;638;p6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a:t>
            </a:r>
            <a:endParaRPr/>
          </a:p>
        </p:txBody>
      </p:sp>
      <p:sp>
        <p:nvSpPr>
          <p:cNvPr id="639" name="Google Shape;639;p68"/>
          <p:cNvSpPr txBox="1"/>
          <p:nvPr/>
        </p:nvSpPr>
        <p:spPr>
          <a:xfrm>
            <a:off x="457200" y="838200"/>
            <a:ext cx="8686800"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Solution:</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7K: We recursively break the address space into 2 halves until we have:</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- 32K - 64K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first segment is used to satisfy the 7K request.</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26K: We use the 32K block to allocate the request.</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- 64K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34K: We use the 64K block to satisfy the request:</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a:t>
            </a:r>
            <a:r>
              <a:rPr lang="en-US" sz="1800" b="0" i="0" u="none">
                <a:solidFill>
                  <a:srgbClr val="FF0000"/>
                </a:solidFill>
                <a:latin typeface="Arial"/>
                <a:ea typeface="Arial"/>
                <a:cs typeface="Arial"/>
                <a:sym typeface="Arial"/>
              </a:rPr>
              <a:t>64K</a:t>
            </a:r>
            <a:r>
              <a:rPr lang="en-US" sz="1800" b="0" i="0" u="none">
                <a:solidFill>
                  <a:srgbClr val="000000"/>
                </a:solidFill>
                <a:latin typeface="Arial"/>
                <a:ea typeface="Arial"/>
                <a:cs typeface="Arial"/>
                <a:sym typeface="Arial"/>
              </a:rPr>
              <a:t>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19K: Since 8K and 16K cannot satisfy the request on their own, we need to break the big</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128K block recursively until we get the size we need. The blocks will look like:</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 </a:t>
            </a: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64K</a:t>
            </a:r>
            <a:r>
              <a:rPr lang="en-US" sz="1800" b="0" i="0" u="none">
                <a:solidFill>
                  <a:srgbClr val="000000"/>
                </a:solidFill>
                <a:latin typeface="Arial"/>
                <a:ea typeface="Arial"/>
                <a:cs typeface="Arial"/>
                <a:sym typeface="Arial"/>
              </a:rPr>
              <a:t>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- 32K - 64K</a:t>
            </a:r>
            <a:endParaRPr/>
          </a:p>
          <a:p>
            <a:pPr marL="341312" marR="0" lvl="0" indent="-341312"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341312" marR="0" lvl="0" indent="-341312"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69"/>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 </a:t>
            </a:r>
            <a:endParaRPr/>
          </a:p>
        </p:txBody>
      </p:sp>
      <p:sp>
        <p:nvSpPr>
          <p:cNvPr id="645" name="Google Shape;645;p69"/>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A 1MB block of memory is allocated using the buddy system.Show the result of the following sequence:Request A 70,request B 35,request C 80, return A,request D 60,return B,return D,return C.</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Show  the binary tree representation following Return B</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4"/>
        <p:cNvGrpSpPr/>
        <p:nvPr/>
      </p:nvGrpSpPr>
      <p:grpSpPr>
        <a:xfrm>
          <a:off x="0" y="0"/>
          <a:ext cx="0" cy="0"/>
          <a:chOff x="0" y="0"/>
          <a:chExt cx="0" cy="0"/>
        </a:xfrm>
      </p:grpSpPr>
      <p:sp>
        <p:nvSpPr>
          <p:cNvPr id="655" name="Google Shape;655;p70"/>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656" name="Google Shape;656;p70"/>
          <p:cNvSpPr txBox="1"/>
          <p:nvPr/>
        </p:nvSpPr>
        <p:spPr>
          <a:xfrm>
            <a:off x="762000" y="1143000"/>
            <a:ext cx="7924800" cy="46482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Paging, Segmentation,  Address Translation,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20675" marR="0" lvl="0" indent="-320675"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7" name="Google Shape;657;p70"/>
          <p:cNvSpPr/>
          <p:nvPr/>
        </p:nvSpPr>
        <p:spPr>
          <a:xfrm>
            <a:off x="228600" y="32004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6"/>
        <p:cNvGrpSpPr/>
        <p:nvPr/>
      </p:nvGrpSpPr>
      <p:grpSpPr>
        <a:xfrm>
          <a:off x="0" y="0"/>
          <a:ext cx="0" cy="0"/>
          <a:chOff x="0" y="0"/>
          <a:chExt cx="0" cy="0"/>
        </a:xfrm>
      </p:grpSpPr>
      <p:sp>
        <p:nvSpPr>
          <p:cNvPr id="667" name="Google Shape;667;p71"/>
          <p:cNvSpPr txBox="1"/>
          <p:nvPr/>
        </p:nvSpPr>
        <p:spPr>
          <a:xfrm>
            <a:off x="457200" y="685800"/>
            <a:ext cx="8183562"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00000"/>
              </a:lnSpc>
              <a:spcBef>
                <a:spcPts val="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Logical</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Reference to a memory location independent of the current assignment of data/instruction to memory. Generated by CPU</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Relative</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Type of logical address wherein address is specified as a location relative to some known point, say a value in a register</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Physical or Absolute</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The absolute address or actual location in main memory.</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Typically, all of the memory references in a loaded process are relative to the base address</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Hardware mechanism is used to translate logical/relative to physical at the time of execution of instruction that contains the reference</a:t>
            </a:r>
            <a:endParaRPr/>
          </a:p>
          <a:p>
            <a:pPr marL="647700" marR="0" lvl="1" indent="-325437" algn="l" rtl="0">
              <a:lnSpc>
                <a:spcPct val="100000"/>
              </a:lnSpc>
              <a:spcBef>
                <a:spcPts val="700"/>
              </a:spcBef>
              <a:spcAft>
                <a:spcPts val="0"/>
              </a:spcAft>
              <a:buClr>
                <a:srgbClr val="FFFFFF"/>
              </a:buClr>
              <a:buSzPts val="2200"/>
              <a:buFont typeface="Arial"/>
              <a:buNone/>
            </a:pPr>
            <a:endParaRPr sz="2200" b="0" i="0" u="none" strike="noStrike" cap="none">
              <a:solidFill>
                <a:srgbClr val="000000"/>
              </a:solidFill>
              <a:latin typeface="Arial"/>
              <a:ea typeface="Arial"/>
              <a:cs typeface="Arial"/>
              <a:sym typeface="Arial"/>
            </a:endParaRPr>
          </a:p>
          <a:p>
            <a:pPr marL="647700" marR="0" lvl="1" indent="-325437" algn="l" rtl="0">
              <a:lnSpc>
                <a:spcPct val="100000"/>
              </a:lnSpc>
              <a:spcBef>
                <a:spcPts val="700"/>
              </a:spcBef>
              <a:spcAft>
                <a:spcPts val="0"/>
              </a:spcAft>
              <a:buClr>
                <a:srgbClr val="FFFFFF"/>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668" name="Google Shape;668;p71"/>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Addresses</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2"/>
        <p:cNvGrpSpPr/>
        <p:nvPr/>
      </p:nvGrpSpPr>
      <p:grpSpPr>
        <a:xfrm>
          <a:off x="0" y="0"/>
          <a:ext cx="0" cy="0"/>
          <a:chOff x="0" y="0"/>
          <a:chExt cx="0" cy="0"/>
        </a:xfrm>
      </p:grpSpPr>
      <p:sp>
        <p:nvSpPr>
          <p:cNvPr id="673" name="Google Shape;673;p7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Unit</a:t>
            </a:r>
            <a:endParaRPr/>
          </a:p>
        </p:txBody>
      </p:sp>
      <p:sp>
        <p:nvSpPr>
          <p:cNvPr id="674" name="Google Shape;674;p72"/>
          <p:cNvSpPr txBox="1"/>
          <p:nvPr/>
        </p:nvSpPr>
        <p:spPr>
          <a:xfrm>
            <a:off x="457200" y="838200"/>
            <a:ext cx="8208962" cy="25908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MMU is the hardware device that maps logical address to physical address</a:t>
            </a:r>
            <a:endParaRPr/>
          </a:p>
        </p:txBody>
      </p:sp>
      <p:pic>
        <p:nvPicPr>
          <p:cNvPr id="675" name="Google Shape;675;p72"/>
          <p:cNvPicPr preferRelativeResize="0"/>
          <p:nvPr/>
        </p:nvPicPr>
        <p:blipFill rotWithShape="1">
          <a:blip r:embed="rId3">
            <a:alphaModFix/>
          </a:blip>
          <a:srcRect/>
          <a:stretch/>
        </p:blipFill>
        <p:spPr>
          <a:xfrm>
            <a:off x="1371600" y="3352800"/>
            <a:ext cx="6324600" cy="1447800"/>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4"/>
        <p:cNvGrpSpPr/>
        <p:nvPr/>
      </p:nvGrpSpPr>
      <p:grpSpPr>
        <a:xfrm>
          <a:off x="0" y="0"/>
          <a:ext cx="0" cy="0"/>
          <a:chOff x="0" y="0"/>
          <a:chExt cx="0" cy="0"/>
        </a:xfrm>
      </p:grpSpPr>
      <p:sp>
        <p:nvSpPr>
          <p:cNvPr id="685" name="Google Shape;685;p73"/>
          <p:cNvSpPr txBox="1"/>
          <p:nvPr/>
        </p:nvSpPr>
        <p:spPr>
          <a:xfrm>
            <a:off x="360362" y="0"/>
            <a:ext cx="8229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Relocation</a:t>
            </a:r>
            <a:endParaRPr/>
          </a:p>
        </p:txBody>
      </p:sp>
      <p:grpSp>
        <p:nvGrpSpPr>
          <p:cNvPr id="686" name="Google Shape;686;p73"/>
          <p:cNvGrpSpPr/>
          <p:nvPr/>
        </p:nvGrpSpPr>
        <p:grpSpPr>
          <a:xfrm>
            <a:off x="1524000" y="1098550"/>
            <a:ext cx="6472237" cy="5749925"/>
            <a:chOff x="960" y="692"/>
            <a:chExt cx="4077" cy="3622"/>
          </a:xfrm>
        </p:grpSpPr>
        <p:pic>
          <p:nvPicPr>
            <p:cNvPr id="687" name="Google Shape;687;p73"/>
            <p:cNvPicPr preferRelativeResize="0"/>
            <p:nvPr/>
          </p:nvPicPr>
          <p:blipFill rotWithShape="1">
            <a:blip r:embed="rId3">
              <a:alphaModFix/>
            </a:blip>
            <a:srcRect/>
            <a:stretch/>
          </p:blipFill>
          <p:spPr>
            <a:xfrm>
              <a:off x="960" y="692"/>
              <a:ext cx="3642" cy="3235"/>
            </a:xfrm>
            <a:prstGeom prst="rect">
              <a:avLst/>
            </a:prstGeom>
            <a:noFill/>
            <a:ln>
              <a:noFill/>
            </a:ln>
          </p:spPr>
        </p:pic>
        <p:sp>
          <p:nvSpPr>
            <p:cNvPr id="688" name="Google Shape;688;p73"/>
            <p:cNvSpPr/>
            <p:nvPr/>
          </p:nvSpPr>
          <p:spPr>
            <a:xfrm>
              <a:off x="960" y="692"/>
              <a:ext cx="4077" cy="362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689" name="Google Shape;689;p73"/>
          <p:cNvSpPr txBox="1"/>
          <p:nvPr/>
        </p:nvSpPr>
        <p:spPr>
          <a:xfrm>
            <a:off x="228600" y="3657600"/>
            <a:ext cx="1600200"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Limit register</a:t>
            </a:r>
            <a:endParaRPr/>
          </a:p>
        </p:txBody>
      </p:sp>
      <p:cxnSp>
        <p:nvCxnSpPr>
          <p:cNvPr id="690" name="Google Shape;690;p73"/>
          <p:cNvCxnSpPr/>
          <p:nvPr/>
        </p:nvCxnSpPr>
        <p:spPr>
          <a:xfrm rot="10800000" flipH="1">
            <a:off x="1066800" y="3275012"/>
            <a:ext cx="685800" cy="260350"/>
          </a:xfrm>
          <a:prstGeom prst="straightConnector1">
            <a:avLst/>
          </a:prstGeom>
          <a:noFill/>
          <a:ln w="9525" cap="sq" cmpd="sng">
            <a:solidFill>
              <a:srgbClr val="000000"/>
            </a:solidFill>
            <a:prstDash val="solid"/>
            <a:miter lim="800000"/>
            <a:headEnd type="none" w="med" len="med"/>
            <a:tailEnd type="triangle" w="med" len="me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9"/>
        <p:cNvGrpSpPr/>
        <p:nvPr/>
      </p:nvGrpSpPr>
      <p:grpSpPr>
        <a:xfrm>
          <a:off x="0" y="0"/>
          <a:ext cx="0" cy="0"/>
          <a:chOff x="0" y="0"/>
          <a:chExt cx="0" cy="0"/>
        </a:xfrm>
      </p:grpSpPr>
      <p:sp>
        <p:nvSpPr>
          <p:cNvPr id="700" name="Google Shape;700;p74"/>
          <p:cNvSpPr txBox="1"/>
          <p:nvPr/>
        </p:nvSpPr>
        <p:spPr>
          <a:xfrm>
            <a:off x="457200" y="274637"/>
            <a:ext cx="8229600" cy="63976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Registers Used during Execution</a:t>
            </a:r>
            <a:endParaRPr/>
          </a:p>
        </p:txBody>
      </p:sp>
      <p:sp>
        <p:nvSpPr>
          <p:cNvPr id="701" name="Google Shape;701;p74"/>
          <p:cNvSpPr txBox="1"/>
          <p:nvPr/>
        </p:nvSpPr>
        <p:spPr>
          <a:xfrm>
            <a:off x="457200" y="6858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Base register: Starting address for the process.</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Bounds register: Ending location of the process.</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These values are set when the process is loaded or when the process is swapped in.</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The value of the base register is added to a relative address to produce an absolute address.</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The resulting address is compared with the value in the bounds register.</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the address is not within bounds, an interrupt is generated to the operating system otherwise instruction gets executed.</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p21"/>
          <p:cNvSpPr txBox="1"/>
          <p:nvPr/>
        </p:nvSpPr>
        <p:spPr>
          <a:xfrm>
            <a:off x="1447800" y="274637"/>
            <a:ext cx="7239000" cy="563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Terms</a:t>
            </a:r>
            <a:endParaRPr/>
          </a:p>
        </p:txBody>
      </p:sp>
      <p:graphicFrame>
        <p:nvGraphicFramePr>
          <p:cNvPr id="192" name="Google Shape;192;p21"/>
          <p:cNvGraphicFramePr/>
          <p:nvPr/>
        </p:nvGraphicFramePr>
        <p:xfrm>
          <a:off x="533400" y="1981200"/>
          <a:ext cx="8232775" cy="4291000"/>
        </p:xfrm>
        <a:graphic>
          <a:graphicData uri="http://schemas.openxmlformats.org/drawingml/2006/table">
            <a:tbl>
              <a:tblPr>
                <a:noFill/>
                <a:tableStyleId>{694F7841-F1F4-4275-9296-450AAA8F6FDA}</a:tableStyleId>
              </a:tblPr>
              <a:tblGrid>
                <a:gridCol w="1905000"/>
                <a:gridCol w="6327775"/>
              </a:tblGrid>
              <a:tr h="661975">
                <a:tc>
                  <a:txBody>
                    <a:bodyPr/>
                    <a:lstStyle/>
                    <a:p>
                      <a:pPr marL="0" marR="0" lvl="0" indent="0" algn="l" rtl="0">
                        <a:lnSpc>
                          <a:spcPct val="81000"/>
                        </a:lnSpc>
                        <a:spcBef>
                          <a:spcPts val="0"/>
                        </a:spcBef>
                        <a:spcAft>
                          <a:spcPts val="0"/>
                        </a:spcAft>
                        <a:buClr>
                          <a:srgbClr val="FFFFFF"/>
                        </a:buClr>
                        <a:buSzPts val="3200"/>
                        <a:buFont typeface="Arial"/>
                        <a:buNone/>
                      </a:pPr>
                      <a:r>
                        <a:rPr lang="en-US" sz="3200" b="1" i="0" u="none" strike="noStrike" cap="none">
                          <a:solidFill>
                            <a:srgbClr val="FFFFFF"/>
                          </a:solidFill>
                          <a:latin typeface="Arial"/>
                          <a:ea typeface="Arial"/>
                          <a:cs typeface="Arial"/>
                          <a:sym typeface="Arial"/>
                        </a:rPr>
                        <a:t>Term</a:t>
                      </a:r>
                      <a:endParaRPr/>
                    </a:p>
                  </a:txBody>
                  <a:tcPr marL="90000" marR="90000" marT="204650" marB="46800">
                    <a:solidFill>
                      <a:srgbClr val="00CC99"/>
                    </a:solidFill>
                  </a:tcPr>
                </a:tc>
                <a:tc>
                  <a:txBody>
                    <a:bodyPr/>
                    <a:lstStyle/>
                    <a:p>
                      <a:pPr marL="0" marR="0" lvl="0" indent="0" algn="l" rtl="0">
                        <a:lnSpc>
                          <a:spcPct val="81000"/>
                        </a:lnSpc>
                        <a:spcBef>
                          <a:spcPts val="0"/>
                        </a:spcBef>
                        <a:spcAft>
                          <a:spcPts val="0"/>
                        </a:spcAft>
                        <a:buClr>
                          <a:srgbClr val="FFFFFF"/>
                        </a:buClr>
                        <a:buSzPts val="3200"/>
                        <a:buFont typeface="Arial"/>
                        <a:buNone/>
                      </a:pPr>
                      <a:r>
                        <a:rPr lang="en-US" sz="3200" b="1" i="0" u="none" strike="noStrike" cap="none">
                          <a:solidFill>
                            <a:srgbClr val="FFFFFF"/>
                          </a:solidFill>
                          <a:latin typeface="Arial"/>
                          <a:ea typeface="Arial"/>
                          <a:cs typeface="Arial"/>
                          <a:sym typeface="Arial"/>
                        </a:rPr>
                        <a:t>Description</a:t>
                      </a:r>
                      <a:endParaRPr/>
                    </a:p>
                  </a:txBody>
                  <a:tcPr marL="90000" marR="90000" marT="204650" marB="46800">
                    <a:solidFill>
                      <a:srgbClr val="00CC99"/>
                    </a:solidFill>
                  </a:tcPr>
                </a:tc>
              </a:tr>
              <a:tr h="1085850">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Frame</a:t>
                      </a:r>
                      <a:endParaRPr/>
                    </a:p>
                  </a:txBody>
                  <a:tcPr marL="90000" marR="90000" marT="204650" marB="46800">
                    <a:solidFill>
                      <a:srgbClr val="CBECDE"/>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Fixed</a:t>
                      </a:r>
                      <a:r>
                        <a:rPr lang="en-US" sz="3200" b="0" i="0" u="none" strike="noStrike" cap="none">
                          <a:solidFill>
                            <a:srgbClr val="000000"/>
                          </a:solidFill>
                          <a:latin typeface="Arial"/>
                          <a:ea typeface="Arial"/>
                          <a:cs typeface="Arial"/>
                          <a:sym typeface="Arial"/>
                        </a:rPr>
                        <a:t>-length block of main memory.</a:t>
                      </a:r>
                      <a:endParaRPr/>
                    </a:p>
                  </a:txBody>
                  <a:tcPr marL="90000" marR="90000" marT="204650" marB="46800">
                    <a:solidFill>
                      <a:srgbClr val="CBECDE"/>
                    </a:solidFill>
                  </a:tcPr>
                </a:tc>
              </a:tr>
              <a:tr h="1085850">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Page</a:t>
                      </a:r>
                      <a:endParaRPr/>
                    </a:p>
                  </a:txBody>
                  <a:tcPr marL="90000" marR="90000" marT="204650" marB="46800">
                    <a:solidFill>
                      <a:srgbClr val="E7F6EF"/>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Fixed</a:t>
                      </a:r>
                      <a:r>
                        <a:rPr lang="en-US" sz="3200" b="0" i="0" u="none" strike="noStrike" cap="none">
                          <a:solidFill>
                            <a:srgbClr val="000000"/>
                          </a:solidFill>
                          <a:latin typeface="Arial"/>
                          <a:ea typeface="Arial"/>
                          <a:cs typeface="Arial"/>
                          <a:sym typeface="Arial"/>
                        </a:rPr>
                        <a:t>-length block of data in secondary memory (e.g. on disk). </a:t>
                      </a:r>
                      <a:endParaRPr/>
                    </a:p>
                  </a:txBody>
                  <a:tcPr marL="90000" marR="90000" marT="204650" marB="46800">
                    <a:solidFill>
                      <a:srgbClr val="E7F6EF"/>
                    </a:solidFill>
                  </a:tcPr>
                </a:tc>
              </a:tr>
              <a:tr h="1457325">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Segment</a:t>
                      </a:r>
                      <a:endParaRPr/>
                    </a:p>
                  </a:txBody>
                  <a:tcPr marL="90000" marR="90000" marT="204650" marB="46800">
                    <a:solidFill>
                      <a:srgbClr val="CBECDE"/>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Variable-length</a:t>
                      </a:r>
                      <a:r>
                        <a:rPr lang="en-US" sz="3200" b="0" i="0" u="none" strike="noStrike" cap="none">
                          <a:solidFill>
                            <a:srgbClr val="000000"/>
                          </a:solidFill>
                          <a:latin typeface="Arial"/>
                          <a:ea typeface="Arial"/>
                          <a:cs typeface="Arial"/>
                          <a:sym typeface="Arial"/>
                        </a:rPr>
                        <a:t> block of data that resides in secondary memory. </a:t>
                      </a:r>
                      <a:endParaRPr/>
                    </a:p>
                  </a:txBody>
                  <a:tcPr marL="90000" marR="90000" marT="204650" marB="46800">
                    <a:solidFill>
                      <a:srgbClr val="CBECDE"/>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0"/>
        <p:cNvGrpSpPr/>
        <p:nvPr/>
      </p:nvGrpSpPr>
      <p:grpSpPr>
        <a:xfrm>
          <a:off x="0" y="0"/>
          <a:ext cx="0" cy="0"/>
          <a:chOff x="0" y="0"/>
          <a:chExt cx="0" cy="0"/>
        </a:xfrm>
      </p:grpSpPr>
      <p:sp>
        <p:nvSpPr>
          <p:cNvPr id="711" name="Google Shape;711;p7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Paging</a:t>
            </a:r>
            <a:endParaRPr/>
          </a:p>
        </p:txBody>
      </p:sp>
      <p:sp>
        <p:nvSpPr>
          <p:cNvPr id="712" name="Google Shape;712;p75"/>
          <p:cNvSpPr txBox="1"/>
          <p:nvPr/>
        </p:nvSpPr>
        <p:spPr>
          <a:xfrm>
            <a:off x="457200" y="838200"/>
            <a:ext cx="8305800" cy="5791200"/>
          </a:xfrm>
          <a:prstGeom prst="rect">
            <a:avLst/>
          </a:prstGeom>
          <a:noFill/>
          <a:ln>
            <a:noFill/>
          </a:ln>
        </p:spPr>
        <p:txBody>
          <a:bodyPr spcFirstLastPara="1" wrap="square" lIns="90000" tIns="46800" rIns="90000" bIns="46800" anchor="t" anchorCtr="0">
            <a:noAutofit/>
          </a:bodyPr>
          <a:lstStyle/>
          <a:p>
            <a:pPr marL="325437" marR="0" lvl="0" indent="-320673"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Fixed &amp; variable size partitions are insufficient as involves internal / external fragmentation.</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contiguous </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What were the two problems with equal sized fixed partitions?</a:t>
            </a:r>
            <a:endParaRPr/>
          </a:p>
          <a:p>
            <a:pPr marL="739775" marR="0" lvl="1" indent="-282575"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Program too large for a partition</a:t>
            </a:r>
            <a:endParaRPr/>
          </a:p>
          <a:p>
            <a:pPr marL="739775" marR="0" lvl="1" indent="-282575"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Program too small for a partition</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Partition memory into small equal fixed-size chunks and divide each process into the same size chunks.</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chunks of a process are called pages and chunks of memory are called frames.</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maintains a page table for each process</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Contains the frame location for each page in the process</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address consist of a page number and offset within the page</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Page number is used as an index to page table.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1"/>
        <p:cNvGrpSpPr/>
        <p:nvPr/>
      </p:nvGrpSpPr>
      <p:grpSpPr>
        <a:xfrm>
          <a:off x="0" y="0"/>
          <a:ext cx="0" cy="0"/>
          <a:chOff x="0" y="0"/>
          <a:chExt cx="0" cy="0"/>
        </a:xfrm>
      </p:grpSpPr>
      <p:sp>
        <p:nvSpPr>
          <p:cNvPr id="722" name="Google Shape;722;p7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Paging</a:t>
            </a:r>
            <a:endParaRPr/>
          </a:p>
        </p:txBody>
      </p:sp>
      <p:sp>
        <p:nvSpPr>
          <p:cNvPr id="723" name="Google Shape;723;p76"/>
          <p:cNvSpPr txBox="1"/>
          <p:nvPr/>
        </p:nvSpPr>
        <p:spPr>
          <a:xfrm>
            <a:off x="457200" y="762000"/>
            <a:ext cx="8305800" cy="47244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Each process has its own page table.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Each page table entry contains the frame number of the corresponding page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bit is needed to indicate whether the page is in main memory or not.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No external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 frames (physical memory) can be used by processes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Possibility of Internal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physical memory used by a process is no longer contiguous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logical memory of a process is still contiguous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logical and physical addresses are separated</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process does not see the translation or the difference to having physical memory</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2"/>
        <p:cNvGrpSpPr/>
        <p:nvPr/>
      </p:nvGrpSpPr>
      <p:grpSpPr>
        <a:xfrm>
          <a:off x="0" y="0"/>
          <a:ext cx="0" cy="0"/>
          <a:chOff x="0" y="0"/>
          <a:chExt cx="0" cy="0"/>
        </a:xfrm>
      </p:grpSpPr>
      <p:sp>
        <p:nvSpPr>
          <p:cNvPr id="733" name="Google Shape;733;p7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Advantages of Breaking up a Process</a:t>
            </a:r>
            <a:endParaRPr/>
          </a:p>
        </p:txBody>
      </p:sp>
      <p:sp>
        <p:nvSpPr>
          <p:cNvPr id="734" name="Google Shape;734;p77"/>
          <p:cNvSpPr txBox="1"/>
          <p:nvPr/>
        </p:nvSpPr>
        <p:spPr>
          <a:xfrm>
            <a:off x="457200" y="1336675"/>
            <a:ext cx="8229600" cy="5140325"/>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More processes may be maintained in main memory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Only load in some of the pieces of each process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With so many processes in main memory, it is very likely a process will be in the Ready state at any particular time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process may be larger than all of main memory</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9"/>
        <p:cNvGrpSpPr/>
        <p:nvPr/>
      </p:nvGrpSpPr>
      <p:grpSpPr>
        <a:xfrm>
          <a:off x="0" y="0"/>
          <a:ext cx="0" cy="0"/>
          <a:chOff x="0" y="0"/>
          <a:chExt cx="0" cy="0"/>
        </a:xfrm>
      </p:grpSpPr>
      <p:sp>
        <p:nvSpPr>
          <p:cNvPr id="740" name="Google Shape;740;p78"/>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63</a:t>
            </a:fld>
            <a:endParaRPr/>
          </a:p>
        </p:txBody>
      </p:sp>
      <p:pic>
        <p:nvPicPr>
          <p:cNvPr id="741" name="Google Shape;741;p78"/>
          <p:cNvPicPr preferRelativeResize="0"/>
          <p:nvPr/>
        </p:nvPicPr>
        <p:blipFill rotWithShape="1">
          <a:blip r:embed="rId3">
            <a:alphaModFix/>
          </a:blip>
          <a:srcRect/>
          <a:stretch/>
        </p:blipFill>
        <p:spPr>
          <a:xfrm>
            <a:off x="1985962" y="1238250"/>
            <a:ext cx="4872037" cy="363855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0"/>
        <p:cNvGrpSpPr/>
        <p:nvPr/>
      </p:nvGrpSpPr>
      <p:grpSpPr>
        <a:xfrm>
          <a:off x="0" y="0"/>
          <a:ext cx="0" cy="0"/>
          <a:chOff x="0" y="0"/>
          <a:chExt cx="0" cy="0"/>
        </a:xfrm>
      </p:grpSpPr>
      <p:sp>
        <p:nvSpPr>
          <p:cNvPr id="751" name="Google Shape;751;p79"/>
          <p:cNvSpPr txBox="1"/>
          <p:nvPr/>
        </p:nvSpPr>
        <p:spPr>
          <a:xfrm>
            <a:off x="457200" y="274637"/>
            <a:ext cx="8229600" cy="56356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Processes and Frames</a:t>
            </a:r>
            <a:endParaRPr/>
          </a:p>
        </p:txBody>
      </p:sp>
      <p:pic>
        <p:nvPicPr>
          <p:cNvPr id="752" name="Google Shape;752;p79"/>
          <p:cNvPicPr preferRelativeResize="0"/>
          <p:nvPr/>
        </p:nvPicPr>
        <p:blipFill rotWithShape="1">
          <a:blip r:embed="rId3">
            <a:alphaModFix/>
          </a:blip>
          <a:srcRect/>
          <a:stretch/>
        </p:blipFill>
        <p:spPr>
          <a:xfrm>
            <a:off x="990600" y="914400"/>
            <a:ext cx="4419600" cy="5410200"/>
          </a:xfrm>
          <a:prstGeom prst="rect">
            <a:avLst/>
          </a:prstGeom>
          <a:noFill/>
          <a:ln>
            <a:noFill/>
          </a:ln>
        </p:spPr>
      </p:pic>
      <p:sp>
        <p:nvSpPr>
          <p:cNvPr id="753" name="Google Shape;753;p79"/>
          <p:cNvSpPr txBox="1"/>
          <p:nvPr/>
        </p:nvSpPr>
        <p:spPr>
          <a:xfrm>
            <a:off x="2590800" y="14478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A.0</a:t>
            </a:r>
            <a:endParaRPr/>
          </a:p>
        </p:txBody>
      </p:sp>
      <p:sp>
        <p:nvSpPr>
          <p:cNvPr id="754" name="Google Shape;754;p79"/>
          <p:cNvSpPr txBox="1"/>
          <p:nvPr/>
        </p:nvSpPr>
        <p:spPr>
          <a:xfrm>
            <a:off x="2590800" y="17526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A.1</a:t>
            </a:r>
            <a:endParaRPr/>
          </a:p>
        </p:txBody>
      </p:sp>
      <p:sp>
        <p:nvSpPr>
          <p:cNvPr id="755" name="Google Shape;755;p79"/>
          <p:cNvSpPr txBox="1"/>
          <p:nvPr/>
        </p:nvSpPr>
        <p:spPr>
          <a:xfrm>
            <a:off x="2590800" y="20574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A.2</a:t>
            </a:r>
            <a:endParaRPr/>
          </a:p>
        </p:txBody>
      </p:sp>
      <p:sp>
        <p:nvSpPr>
          <p:cNvPr id="756" name="Google Shape;756;p79"/>
          <p:cNvSpPr txBox="1"/>
          <p:nvPr/>
        </p:nvSpPr>
        <p:spPr>
          <a:xfrm>
            <a:off x="2590800" y="23622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A.3</a:t>
            </a:r>
            <a:endParaRPr/>
          </a:p>
        </p:txBody>
      </p:sp>
      <p:sp>
        <p:nvSpPr>
          <p:cNvPr id="757" name="Google Shape;757;p79"/>
          <p:cNvSpPr txBox="1"/>
          <p:nvPr/>
        </p:nvSpPr>
        <p:spPr>
          <a:xfrm>
            <a:off x="2590800" y="26670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B.0</a:t>
            </a:r>
            <a:endParaRPr/>
          </a:p>
        </p:txBody>
      </p:sp>
      <p:sp>
        <p:nvSpPr>
          <p:cNvPr id="758" name="Google Shape;758;p79"/>
          <p:cNvSpPr txBox="1"/>
          <p:nvPr/>
        </p:nvSpPr>
        <p:spPr>
          <a:xfrm>
            <a:off x="2590800" y="29718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B.1</a:t>
            </a:r>
            <a:endParaRPr/>
          </a:p>
        </p:txBody>
      </p:sp>
      <p:sp>
        <p:nvSpPr>
          <p:cNvPr id="759" name="Google Shape;759;p79"/>
          <p:cNvSpPr txBox="1"/>
          <p:nvPr/>
        </p:nvSpPr>
        <p:spPr>
          <a:xfrm>
            <a:off x="2590800" y="32766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B.2</a:t>
            </a:r>
            <a:endParaRPr/>
          </a:p>
        </p:txBody>
      </p:sp>
      <p:sp>
        <p:nvSpPr>
          <p:cNvPr id="760" name="Google Shape;760;p79"/>
          <p:cNvSpPr txBox="1"/>
          <p:nvPr/>
        </p:nvSpPr>
        <p:spPr>
          <a:xfrm>
            <a:off x="2590800" y="36210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C.0</a:t>
            </a:r>
            <a:endParaRPr/>
          </a:p>
        </p:txBody>
      </p:sp>
      <p:sp>
        <p:nvSpPr>
          <p:cNvPr id="761" name="Google Shape;761;p79"/>
          <p:cNvSpPr txBox="1"/>
          <p:nvPr/>
        </p:nvSpPr>
        <p:spPr>
          <a:xfrm>
            <a:off x="2590800" y="39258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C.1</a:t>
            </a:r>
            <a:endParaRPr/>
          </a:p>
        </p:txBody>
      </p:sp>
      <p:sp>
        <p:nvSpPr>
          <p:cNvPr id="762" name="Google Shape;762;p79"/>
          <p:cNvSpPr txBox="1"/>
          <p:nvPr/>
        </p:nvSpPr>
        <p:spPr>
          <a:xfrm>
            <a:off x="2590800" y="42306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C.2</a:t>
            </a:r>
            <a:endParaRPr/>
          </a:p>
        </p:txBody>
      </p:sp>
      <p:sp>
        <p:nvSpPr>
          <p:cNvPr id="763" name="Google Shape;763;p79"/>
          <p:cNvSpPr txBox="1"/>
          <p:nvPr/>
        </p:nvSpPr>
        <p:spPr>
          <a:xfrm>
            <a:off x="2590800" y="45354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C.3</a:t>
            </a:r>
            <a:endParaRPr/>
          </a:p>
        </p:txBody>
      </p:sp>
      <p:sp>
        <p:nvSpPr>
          <p:cNvPr id="764" name="Google Shape;764;p79"/>
          <p:cNvSpPr txBox="1"/>
          <p:nvPr/>
        </p:nvSpPr>
        <p:spPr>
          <a:xfrm>
            <a:off x="2590800" y="26670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D.0</a:t>
            </a:r>
            <a:endParaRPr/>
          </a:p>
        </p:txBody>
      </p:sp>
      <p:sp>
        <p:nvSpPr>
          <p:cNvPr id="765" name="Google Shape;765;p79"/>
          <p:cNvSpPr txBox="1"/>
          <p:nvPr/>
        </p:nvSpPr>
        <p:spPr>
          <a:xfrm>
            <a:off x="2590800" y="29718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D.1</a:t>
            </a:r>
            <a:endParaRPr/>
          </a:p>
        </p:txBody>
      </p:sp>
      <p:sp>
        <p:nvSpPr>
          <p:cNvPr id="766" name="Google Shape;766;p79"/>
          <p:cNvSpPr txBox="1"/>
          <p:nvPr/>
        </p:nvSpPr>
        <p:spPr>
          <a:xfrm>
            <a:off x="2590800" y="32766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D.2</a:t>
            </a:r>
            <a:endParaRPr/>
          </a:p>
        </p:txBody>
      </p:sp>
      <p:sp>
        <p:nvSpPr>
          <p:cNvPr id="767" name="Google Shape;767;p79"/>
          <p:cNvSpPr txBox="1"/>
          <p:nvPr/>
        </p:nvSpPr>
        <p:spPr>
          <a:xfrm>
            <a:off x="2590800" y="48768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D.3</a:t>
            </a:r>
            <a:endParaRPr/>
          </a:p>
        </p:txBody>
      </p:sp>
      <p:sp>
        <p:nvSpPr>
          <p:cNvPr id="768" name="Google Shape;768;p79"/>
          <p:cNvSpPr txBox="1"/>
          <p:nvPr/>
        </p:nvSpPr>
        <p:spPr>
          <a:xfrm>
            <a:off x="2590800" y="51816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D.4</a:t>
            </a:r>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3"/>
                                        </p:tgtEl>
                                        <p:attrNameLst>
                                          <p:attrName>style.visibility</p:attrName>
                                        </p:attrNameLst>
                                      </p:cBhvr>
                                      <p:to>
                                        <p:strVal val="visible"/>
                                      </p:to>
                                    </p:set>
                                    <p:anim calcmode="lin" valueType="num">
                                      <p:cBhvr additive="base">
                                        <p:cTn id="7" dur="500"/>
                                        <p:tgtEl>
                                          <p:spTgt spid="75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54"/>
                                        </p:tgtEl>
                                        <p:attrNameLst>
                                          <p:attrName>style.visibility</p:attrName>
                                        </p:attrNameLst>
                                      </p:cBhvr>
                                      <p:to>
                                        <p:strVal val="visible"/>
                                      </p:to>
                                    </p:set>
                                    <p:anim calcmode="lin" valueType="num">
                                      <p:cBhvr additive="base">
                                        <p:cTn id="10" dur="500"/>
                                        <p:tgtEl>
                                          <p:spTgt spid="75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755"/>
                                        </p:tgtEl>
                                        <p:attrNameLst>
                                          <p:attrName>style.visibility</p:attrName>
                                        </p:attrNameLst>
                                      </p:cBhvr>
                                      <p:to>
                                        <p:strVal val="visible"/>
                                      </p:to>
                                    </p:set>
                                    <p:anim calcmode="lin" valueType="num">
                                      <p:cBhvr additive="base">
                                        <p:cTn id="13" dur="500"/>
                                        <p:tgtEl>
                                          <p:spTgt spid="75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756"/>
                                        </p:tgtEl>
                                        <p:attrNameLst>
                                          <p:attrName>style.visibility</p:attrName>
                                        </p:attrNameLst>
                                      </p:cBhvr>
                                      <p:to>
                                        <p:strVal val="visible"/>
                                      </p:to>
                                    </p:set>
                                    <p:anim calcmode="lin" valueType="num">
                                      <p:cBhvr additive="base">
                                        <p:cTn id="16" dur="500"/>
                                        <p:tgtEl>
                                          <p:spTgt spid="756"/>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57"/>
                                        </p:tgtEl>
                                        <p:attrNameLst>
                                          <p:attrName>style.visibility</p:attrName>
                                        </p:attrNameLst>
                                      </p:cBhvr>
                                      <p:to>
                                        <p:strVal val="visible"/>
                                      </p:to>
                                    </p:set>
                                    <p:anim calcmode="lin" valueType="num">
                                      <p:cBhvr additive="base">
                                        <p:cTn id="21" dur="500"/>
                                        <p:tgtEl>
                                          <p:spTgt spid="757"/>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758"/>
                                        </p:tgtEl>
                                        <p:attrNameLst>
                                          <p:attrName>style.visibility</p:attrName>
                                        </p:attrNameLst>
                                      </p:cBhvr>
                                      <p:to>
                                        <p:strVal val="visible"/>
                                      </p:to>
                                    </p:set>
                                    <p:anim calcmode="lin" valueType="num">
                                      <p:cBhvr additive="base">
                                        <p:cTn id="24" dur="500"/>
                                        <p:tgtEl>
                                          <p:spTgt spid="758"/>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759"/>
                                        </p:tgtEl>
                                        <p:attrNameLst>
                                          <p:attrName>style.visibility</p:attrName>
                                        </p:attrNameLst>
                                      </p:cBhvr>
                                      <p:to>
                                        <p:strVal val="visible"/>
                                      </p:to>
                                    </p:set>
                                    <p:anim calcmode="lin" valueType="num">
                                      <p:cBhvr additive="base">
                                        <p:cTn id="27" dur="500"/>
                                        <p:tgtEl>
                                          <p:spTgt spid="759"/>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760"/>
                                        </p:tgtEl>
                                        <p:attrNameLst>
                                          <p:attrName>style.visibility</p:attrName>
                                        </p:attrNameLst>
                                      </p:cBhvr>
                                      <p:to>
                                        <p:strVal val="visible"/>
                                      </p:to>
                                    </p:set>
                                    <p:anim calcmode="lin" valueType="num">
                                      <p:cBhvr additive="base">
                                        <p:cTn id="30" dur="500"/>
                                        <p:tgtEl>
                                          <p:spTgt spid="760"/>
                                        </p:tgtEl>
                                        <p:attrNameLst>
                                          <p:attrName>ppt_x</p:attrName>
                                        </p:attrNameLst>
                                      </p:cBhvr>
                                      <p:tavLst>
                                        <p:tav tm="0">
                                          <p:val>
                                            <p:strVal val="#ppt_x-1"/>
                                          </p:val>
                                        </p:tav>
                                        <p:tav tm="100000">
                                          <p:val>
                                            <p:strVal val="#ppt_x"/>
                                          </p:val>
                                        </p:tav>
                                      </p:tavLst>
                                    </p:anim>
                                  </p:childTnLst>
                                </p:cTn>
                              </p:par>
                              <p:par>
                                <p:cTn id="31" presetID="2" presetClass="entr" presetSubtype="8" fill="hold" nodeType="withEffect">
                                  <p:stCondLst>
                                    <p:cond delay="0"/>
                                  </p:stCondLst>
                                  <p:childTnLst>
                                    <p:set>
                                      <p:cBhvr>
                                        <p:cTn id="32" dur="1" fill="hold">
                                          <p:stCondLst>
                                            <p:cond delay="0"/>
                                          </p:stCondLst>
                                        </p:cTn>
                                        <p:tgtEl>
                                          <p:spTgt spid="761"/>
                                        </p:tgtEl>
                                        <p:attrNameLst>
                                          <p:attrName>style.visibility</p:attrName>
                                        </p:attrNameLst>
                                      </p:cBhvr>
                                      <p:to>
                                        <p:strVal val="visible"/>
                                      </p:to>
                                    </p:set>
                                    <p:anim calcmode="lin" valueType="num">
                                      <p:cBhvr additive="base">
                                        <p:cTn id="33" dur="500"/>
                                        <p:tgtEl>
                                          <p:spTgt spid="761"/>
                                        </p:tgtEl>
                                        <p:attrNameLst>
                                          <p:attrName>ppt_x</p:attrName>
                                        </p:attrNameLst>
                                      </p:cBhvr>
                                      <p:tavLst>
                                        <p:tav tm="0">
                                          <p:val>
                                            <p:strVal val="#ppt_x-1"/>
                                          </p:val>
                                        </p:tav>
                                        <p:tav tm="100000">
                                          <p:val>
                                            <p:strVal val="#ppt_x"/>
                                          </p:val>
                                        </p:tav>
                                      </p:tavLst>
                                    </p:anim>
                                  </p:childTnLst>
                                </p:cTn>
                              </p:par>
                              <p:par>
                                <p:cTn id="34" presetID="2" presetClass="entr" presetSubtype="8" fill="hold" nodeType="withEffect">
                                  <p:stCondLst>
                                    <p:cond delay="0"/>
                                  </p:stCondLst>
                                  <p:childTnLst>
                                    <p:set>
                                      <p:cBhvr>
                                        <p:cTn id="35" dur="1" fill="hold">
                                          <p:stCondLst>
                                            <p:cond delay="0"/>
                                          </p:stCondLst>
                                        </p:cTn>
                                        <p:tgtEl>
                                          <p:spTgt spid="762"/>
                                        </p:tgtEl>
                                        <p:attrNameLst>
                                          <p:attrName>style.visibility</p:attrName>
                                        </p:attrNameLst>
                                      </p:cBhvr>
                                      <p:to>
                                        <p:strVal val="visible"/>
                                      </p:to>
                                    </p:set>
                                    <p:anim calcmode="lin" valueType="num">
                                      <p:cBhvr additive="base">
                                        <p:cTn id="36" dur="500"/>
                                        <p:tgtEl>
                                          <p:spTgt spid="762"/>
                                        </p:tgtEl>
                                        <p:attrNameLst>
                                          <p:attrName>ppt_x</p:attrName>
                                        </p:attrNameLst>
                                      </p:cBhvr>
                                      <p:tavLst>
                                        <p:tav tm="0">
                                          <p:val>
                                            <p:strVal val="#ppt_x-1"/>
                                          </p:val>
                                        </p:tav>
                                        <p:tav tm="100000">
                                          <p:val>
                                            <p:strVal val="#ppt_x"/>
                                          </p:val>
                                        </p:tav>
                                      </p:tavLst>
                                    </p:anim>
                                  </p:childTnLst>
                                </p:cTn>
                              </p:par>
                              <p:par>
                                <p:cTn id="37" presetID="2" presetClass="entr" presetSubtype="8" fill="hold" nodeType="withEffect">
                                  <p:stCondLst>
                                    <p:cond delay="0"/>
                                  </p:stCondLst>
                                  <p:childTnLst>
                                    <p:set>
                                      <p:cBhvr>
                                        <p:cTn id="38" dur="1" fill="hold">
                                          <p:stCondLst>
                                            <p:cond delay="0"/>
                                          </p:stCondLst>
                                        </p:cTn>
                                        <p:tgtEl>
                                          <p:spTgt spid="763"/>
                                        </p:tgtEl>
                                        <p:attrNameLst>
                                          <p:attrName>style.visibility</p:attrName>
                                        </p:attrNameLst>
                                      </p:cBhvr>
                                      <p:to>
                                        <p:strVal val="visible"/>
                                      </p:to>
                                    </p:set>
                                    <p:anim calcmode="lin" valueType="num">
                                      <p:cBhvr additive="base">
                                        <p:cTn id="39" dur="500"/>
                                        <p:tgtEl>
                                          <p:spTgt spid="763"/>
                                        </p:tgtEl>
                                        <p:attrNameLst>
                                          <p:attrName>ppt_x</p:attrName>
                                        </p:attrNameLst>
                                      </p:cBhvr>
                                      <p:tavLst>
                                        <p:tav tm="0">
                                          <p:val>
                                            <p:strVal val="#ppt_x-1"/>
                                          </p:val>
                                        </p:tav>
                                        <p:tav tm="100000">
                                          <p:val>
                                            <p:strVal val="#ppt_x"/>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8" fill="hold" nodeType="clickEffect">
                                  <p:stCondLst>
                                    <p:cond delay="0"/>
                                  </p:stCondLst>
                                  <p:childTnLst>
                                    <p:anim calcmode="lin" valueType="num">
                                      <p:cBhvr additive="base">
                                        <p:cTn id="43" dur="500"/>
                                        <p:tgtEl>
                                          <p:spTgt spid="757"/>
                                        </p:tgtEl>
                                        <p:attrNameLst>
                                          <p:attrName>ppt_x</p:attrName>
                                        </p:attrNameLst>
                                      </p:cBhvr>
                                      <p:tavLst>
                                        <p:tav tm="0">
                                          <p:val>
                                            <p:strVal val="#ppt_x"/>
                                          </p:val>
                                        </p:tav>
                                        <p:tav tm="100000">
                                          <p:val>
                                            <p:strVal val="#ppt_x-1"/>
                                          </p:val>
                                        </p:tav>
                                      </p:tavLst>
                                    </p:anim>
                                    <p:set>
                                      <p:cBhvr>
                                        <p:cTn id="44" dur="1" fill="hold">
                                          <p:stCondLst>
                                            <p:cond delay="500"/>
                                          </p:stCondLst>
                                        </p:cTn>
                                        <p:tgtEl>
                                          <p:spTgt spid="757"/>
                                        </p:tgtEl>
                                        <p:attrNameLst>
                                          <p:attrName>style.visibility</p:attrName>
                                        </p:attrNameLst>
                                      </p:cBhvr>
                                      <p:to>
                                        <p:strVal val="hidden"/>
                                      </p:to>
                                    </p:set>
                                  </p:childTnLst>
                                </p:cTn>
                              </p:par>
                              <p:par>
                                <p:cTn id="45" presetID="2" presetClass="exit" presetSubtype="8" fill="hold" nodeType="withEffect">
                                  <p:stCondLst>
                                    <p:cond delay="0"/>
                                  </p:stCondLst>
                                  <p:childTnLst>
                                    <p:anim calcmode="lin" valueType="num">
                                      <p:cBhvr additive="base">
                                        <p:cTn id="46" dur="500"/>
                                        <p:tgtEl>
                                          <p:spTgt spid="758"/>
                                        </p:tgtEl>
                                        <p:attrNameLst>
                                          <p:attrName>ppt_x</p:attrName>
                                        </p:attrNameLst>
                                      </p:cBhvr>
                                      <p:tavLst>
                                        <p:tav tm="0">
                                          <p:val>
                                            <p:strVal val="#ppt_x"/>
                                          </p:val>
                                        </p:tav>
                                        <p:tav tm="100000">
                                          <p:val>
                                            <p:strVal val="#ppt_x-1"/>
                                          </p:val>
                                        </p:tav>
                                      </p:tavLst>
                                    </p:anim>
                                    <p:set>
                                      <p:cBhvr>
                                        <p:cTn id="47" dur="1" fill="hold">
                                          <p:stCondLst>
                                            <p:cond delay="500"/>
                                          </p:stCondLst>
                                        </p:cTn>
                                        <p:tgtEl>
                                          <p:spTgt spid="758"/>
                                        </p:tgtEl>
                                        <p:attrNameLst>
                                          <p:attrName>style.visibility</p:attrName>
                                        </p:attrNameLst>
                                      </p:cBhvr>
                                      <p:to>
                                        <p:strVal val="hidden"/>
                                      </p:to>
                                    </p:set>
                                  </p:childTnLst>
                                </p:cTn>
                              </p:par>
                              <p:par>
                                <p:cTn id="48" presetID="2" presetClass="exit" presetSubtype="8" fill="hold" nodeType="withEffect">
                                  <p:stCondLst>
                                    <p:cond delay="0"/>
                                  </p:stCondLst>
                                  <p:childTnLst>
                                    <p:anim calcmode="lin" valueType="num">
                                      <p:cBhvr additive="base">
                                        <p:cTn id="49" dur="500"/>
                                        <p:tgtEl>
                                          <p:spTgt spid="759"/>
                                        </p:tgtEl>
                                        <p:attrNameLst>
                                          <p:attrName>ppt_x</p:attrName>
                                        </p:attrNameLst>
                                      </p:cBhvr>
                                      <p:tavLst>
                                        <p:tav tm="0">
                                          <p:val>
                                            <p:strVal val="#ppt_x"/>
                                          </p:val>
                                        </p:tav>
                                        <p:tav tm="100000">
                                          <p:val>
                                            <p:strVal val="#ppt_x-1"/>
                                          </p:val>
                                        </p:tav>
                                      </p:tavLst>
                                    </p:anim>
                                    <p:set>
                                      <p:cBhvr>
                                        <p:cTn id="50" dur="1" fill="hold">
                                          <p:stCondLst>
                                            <p:cond delay="500"/>
                                          </p:stCondLst>
                                        </p:cTn>
                                        <p:tgtEl>
                                          <p:spTgt spid="75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64"/>
                                        </p:tgtEl>
                                        <p:attrNameLst>
                                          <p:attrName>style.visibility</p:attrName>
                                        </p:attrNameLst>
                                      </p:cBhvr>
                                      <p:to>
                                        <p:strVal val="visible"/>
                                      </p:to>
                                    </p:set>
                                    <p:anim calcmode="lin" valueType="num">
                                      <p:cBhvr additive="base">
                                        <p:cTn id="55" dur="500"/>
                                        <p:tgtEl>
                                          <p:spTgt spid="764"/>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765"/>
                                        </p:tgtEl>
                                        <p:attrNameLst>
                                          <p:attrName>style.visibility</p:attrName>
                                        </p:attrNameLst>
                                      </p:cBhvr>
                                      <p:to>
                                        <p:strVal val="visible"/>
                                      </p:to>
                                    </p:set>
                                    <p:anim calcmode="lin" valueType="num">
                                      <p:cBhvr additive="base">
                                        <p:cTn id="58" dur="500"/>
                                        <p:tgtEl>
                                          <p:spTgt spid="765"/>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0"/>
                                  </p:stCondLst>
                                  <p:childTnLst>
                                    <p:set>
                                      <p:cBhvr>
                                        <p:cTn id="60" dur="1" fill="hold">
                                          <p:stCondLst>
                                            <p:cond delay="0"/>
                                          </p:stCondLst>
                                        </p:cTn>
                                        <p:tgtEl>
                                          <p:spTgt spid="766"/>
                                        </p:tgtEl>
                                        <p:attrNameLst>
                                          <p:attrName>style.visibility</p:attrName>
                                        </p:attrNameLst>
                                      </p:cBhvr>
                                      <p:to>
                                        <p:strVal val="visible"/>
                                      </p:to>
                                    </p:set>
                                    <p:anim calcmode="lin" valueType="num">
                                      <p:cBhvr additive="base">
                                        <p:cTn id="61" dur="500"/>
                                        <p:tgtEl>
                                          <p:spTgt spid="766"/>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0"/>
                                  </p:stCondLst>
                                  <p:childTnLst>
                                    <p:set>
                                      <p:cBhvr>
                                        <p:cTn id="63" dur="1" fill="hold">
                                          <p:stCondLst>
                                            <p:cond delay="0"/>
                                          </p:stCondLst>
                                        </p:cTn>
                                        <p:tgtEl>
                                          <p:spTgt spid="767"/>
                                        </p:tgtEl>
                                        <p:attrNameLst>
                                          <p:attrName>style.visibility</p:attrName>
                                        </p:attrNameLst>
                                      </p:cBhvr>
                                      <p:to>
                                        <p:strVal val="visible"/>
                                      </p:to>
                                    </p:set>
                                    <p:anim calcmode="lin" valueType="num">
                                      <p:cBhvr additive="base">
                                        <p:cTn id="64" dur="500"/>
                                        <p:tgtEl>
                                          <p:spTgt spid="767"/>
                                        </p:tgtEl>
                                        <p:attrNameLst>
                                          <p:attrName>ppt_x</p:attrName>
                                        </p:attrNameLst>
                                      </p:cBhvr>
                                      <p:tavLst>
                                        <p:tav tm="0">
                                          <p:val>
                                            <p:strVal val="#ppt_x-1"/>
                                          </p:val>
                                        </p:tav>
                                        <p:tav tm="100000">
                                          <p:val>
                                            <p:strVal val="#ppt_x"/>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68"/>
                                        </p:tgtEl>
                                        <p:attrNameLst>
                                          <p:attrName>style.visibility</p:attrName>
                                        </p:attrNameLst>
                                      </p:cBhvr>
                                      <p:to>
                                        <p:strVal val="visible"/>
                                      </p:to>
                                    </p:set>
                                    <p:anim calcmode="lin" valueType="num">
                                      <p:cBhvr additive="base">
                                        <p:cTn id="69" dur="500"/>
                                        <p:tgtEl>
                                          <p:spTgt spid="7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7"/>
        <p:cNvGrpSpPr/>
        <p:nvPr/>
      </p:nvGrpSpPr>
      <p:grpSpPr>
        <a:xfrm>
          <a:off x="0" y="0"/>
          <a:ext cx="0" cy="0"/>
          <a:chOff x="0" y="0"/>
          <a:chExt cx="0" cy="0"/>
        </a:xfrm>
      </p:grpSpPr>
      <p:sp>
        <p:nvSpPr>
          <p:cNvPr id="778" name="Google Shape;778;p80"/>
          <p:cNvSpPr txBox="1"/>
          <p:nvPr/>
        </p:nvSpPr>
        <p:spPr>
          <a:xfrm>
            <a:off x="457200" y="354012"/>
            <a:ext cx="8229600" cy="3968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Assignment of Process Pages to Free Frames</a:t>
            </a:r>
            <a:endParaRPr/>
          </a:p>
        </p:txBody>
      </p:sp>
      <p:grpSp>
        <p:nvGrpSpPr>
          <p:cNvPr id="779" name="Google Shape;779;p80"/>
          <p:cNvGrpSpPr/>
          <p:nvPr/>
        </p:nvGrpSpPr>
        <p:grpSpPr>
          <a:xfrm>
            <a:off x="1066800" y="1219200"/>
            <a:ext cx="6629400" cy="4206875"/>
            <a:chOff x="672" y="768"/>
            <a:chExt cx="4176" cy="2650"/>
          </a:xfrm>
        </p:grpSpPr>
        <p:pic>
          <p:nvPicPr>
            <p:cNvPr id="780" name="Google Shape;780;p80"/>
            <p:cNvPicPr preferRelativeResize="0"/>
            <p:nvPr/>
          </p:nvPicPr>
          <p:blipFill rotWithShape="1">
            <a:blip r:embed="rId3">
              <a:alphaModFix/>
            </a:blip>
            <a:srcRect/>
            <a:stretch/>
          </p:blipFill>
          <p:spPr>
            <a:xfrm>
              <a:off x="672" y="768"/>
              <a:ext cx="4176" cy="2650"/>
            </a:xfrm>
            <a:prstGeom prst="rect">
              <a:avLst/>
            </a:prstGeom>
            <a:noFill/>
            <a:ln>
              <a:noFill/>
            </a:ln>
          </p:spPr>
        </p:pic>
        <p:sp>
          <p:nvSpPr>
            <p:cNvPr id="781" name="Google Shape;781;p80"/>
            <p:cNvSpPr/>
            <p:nvPr/>
          </p:nvSpPr>
          <p:spPr>
            <a:xfrm>
              <a:off x="672" y="768"/>
              <a:ext cx="4176" cy="2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81"/>
          <p:cNvSpPr txBox="1"/>
          <p:nvPr/>
        </p:nvSpPr>
        <p:spPr>
          <a:xfrm>
            <a:off x="457200" y="354012"/>
            <a:ext cx="8229600" cy="3968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Assignment of Process Pages to Free Frames</a:t>
            </a:r>
            <a:endParaRPr/>
          </a:p>
        </p:txBody>
      </p:sp>
      <p:grpSp>
        <p:nvGrpSpPr>
          <p:cNvPr id="792" name="Google Shape;792;p81"/>
          <p:cNvGrpSpPr/>
          <p:nvPr/>
        </p:nvGrpSpPr>
        <p:grpSpPr>
          <a:xfrm>
            <a:off x="1260475" y="1079500"/>
            <a:ext cx="6646862" cy="4667250"/>
            <a:chOff x="794" y="680"/>
            <a:chExt cx="4187" cy="2940"/>
          </a:xfrm>
        </p:grpSpPr>
        <p:pic>
          <p:nvPicPr>
            <p:cNvPr id="793" name="Google Shape;793;p81"/>
            <p:cNvPicPr preferRelativeResize="0"/>
            <p:nvPr/>
          </p:nvPicPr>
          <p:blipFill rotWithShape="1">
            <a:blip r:embed="rId3">
              <a:alphaModFix/>
            </a:blip>
            <a:srcRect/>
            <a:stretch/>
          </p:blipFill>
          <p:spPr>
            <a:xfrm>
              <a:off x="794" y="680"/>
              <a:ext cx="4187" cy="2940"/>
            </a:xfrm>
            <a:prstGeom prst="rect">
              <a:avLst/>
            </a:prstGeom>
            <a:noFill/>
            <a:ln>
              <a:noFill/>
            </a:ln>
          </p:spPr>
        </p:pic>
        <p:sp>
          <p:nvSpPr>
            <p:cNvPr id="794" name="Google Shape;794;p81"/>
            <p:cNvSpPr/>
            <p:nvPr/>
          </p:nvSpPr>
          <p:spPr>
            <a:xfrm>
              <a:off x="794" y="680"/>
              <a:ext cx="4187" cy="29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3"/>
        <p:cNvGrpSpPr/>
        <p:nvPr/>
      </p:nvGrpSpPr>
      <p:grpSpPr>
        <a:xfrm>
          <a:off x="0" y="0"/>
          <a:ext cx="0" cy="0"/>
          <a:chOff x="0" y="0"/>
          <a:chExt cx="0" cy="0"/>
        </a:xfrm>
      </p:grpSpPr>
      <p:sp>
        <p:nvSpPr>
          <p:cNvPr id="804" name="Google Shape;804;p8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Tables for Example</a:t>
            </a:r>
            <a:endParaRPr/>
          </a:p>
        </p:txBody>
      </p:sp>
      <p:grpSp>
        <p:nvGrpSpPr>
          <p:cNvPr id="805" name="Google Shape;805;p82"/>
          <p:cNvGrpSpPr/>
          <p:nvPr/>
        </p:nvGrpSpPr>
        <p:grpSpPr>
          <a:xfrm>
            <a:off x="544512" y="1539875"/>
            <a:ext cx="8081962" cy="4206875"/>
            <a:chOff x="343" y="970"/>
            <a:chExt cx="5091" cy="2650"/>
          </a:xfrm>
        </p:grpSpPr>
        <p:pic>
          <p:nvPicPr>
            <p:cNvPr id="806" name="Google Shape;806;p82"/>
            <p:cNvPicPr preferRelativeResize="0"/>
            <p:nvPr/>
          </p:nvPicPr>
          <p:blipFill rotWithShape="1">
            <a:blip r:embed="rId3">
              <a:alphaModFix/>
            </a:blip>
            <a:srcRect/>
            <a:stretch/>
          </p:blipFill>
          <p:spPr>
            <a:xfrm>
              <a:off x="343" y="970"/>
              <a:ext cx="5091" cy="2650"/>
            </a:xfrm>
            <a:prstGeom prst="rect">
              <a:avLst/>
            </a:prstGeom>
            <a:noFill/>
            <a:ln>
              <a:noFill/>
            </a:ln>
          </p:spPr>
        </p:pic>
        <p:sp>
          <p:nvSpPr>
            <p:cNvPr id="807" name="Google Shape;807;p82"/>
            <p:cNvSpPr/>
            <p:nvPr/>
          </p:nvSpPr>
          <p:spPr>
            <a:xfrm>
              <a:off x="343" y="970"/>
              <a:ext cx="5091" cy="2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6"/>
        <p:cNvGrpSpPr/>
        <p:nvPr/>
      </p:nvGrpSpPr>
      <p:grpSpPr>
        <a:xfrm>
          <a:off x="0" y="0"/>
          <a:ext cx="0" cy="0"/>
          <a:chOff x="0" y="0"/>
          <a:chExt cx="0" cy="0"/>
        </a:xfrm>
      </p:grpSpPr>
      <p:sp>
        <p:nvSpPr>
          <p:cNvPr id="817" name="Google Shape;817;p83"/>
          <p:cNvSpPr txBox="1"/>
          <p:nvPr/>
        </p:nvSpPr>
        <p:spPr>
          <a:xfrm>
            <a:off x="457200" y="354012"/>
            <a:ext cx="8223250"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Paging</a:t>
            </a:r>
            <a:endParaRPr/>
          </a:p>
        </p:txBody>
      </p:sp>
      <p:sp>
        <p:nvSpPr>
          <p:cNvPr id="818" name="Google Shape;818;p83"/>
          <p:cNvSpPr txBox="1"/>
          <p:nvPr/>
        </p:nvSpPr>
        <p:spPr>
          <a:xfrm>
            <a:off x="457200" y="685800"/>
            <a:ext cx="8382000" cy="5638800"/>
          </a:xfrm>
          <a:prstGeom prst="rect">
            <a:avLst/>
          </a:prstGeom>
          <a:noFill/>
          <a:ln>
            <a:noFill/>
          </a:ln>
        </p:spPr>
        <p:txBody>
          <a:bodyPr spcFirstLastPara="1" wrap="square" lIns="0" tIns="0" rIns="0" bIns="0" anchor="ctr" anchorCtr="0">
            <a:noAutofit/>
          </a:bodyPr>
          <a:lstStyle/>
          <a:p>
            <a:pPr marL="328612" marR="0" lvl="0" indent="-328612" algn="l" rtl="0">
              <a:lnSpc>
                <a:spcPct val="150000"/>
              </a:lnSpc>
              <a:spcBef>
                <a:spcPts val="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page size is defined by the hardware.</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page size is typically a power of 2.The size can be 512 bytes to 16 MB.</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selection of power of 2 as a page size makes translation of logical address into a page number and page offset easy.</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Address generated by CPU is divided into:</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Page number (p) – used as an index into a page table which contains base address of each page in physical memory</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Page offset (d) – combined with base address to define the physical memory address that is sent to the memory unit.</a:t>
            </a:r>
            <a:endParaRPr/>
          </a:p>
        </p:txBody>
      </p:sp>
      <p:pic>
        <p:nvPicPr>
          <p:cNvPr id="819" name="Google Shape;819;p83"/>
          <p:cNvPicPr preferRelativeResize="0"/>
          <p:nvPr/>
        </p:nvPicPr>
        <p:blipFill rotWithShape="1">
          <a:blip r:embed="rId3">
            <a:alphaModFix/>
          </a:blip>
          <a:srcRect/>
          <a:stretch/>
        </p:blipFill>
        <p:spPr>
          <a:xfrm>
            <a:off x="6562725" y="5953125"/>
            <a:ext cx="2581275" cy="904875"/>
          </a:xfrm>
          <a:prstGeom prst="rect">
            <a:avLst/>
          </a:prstGeom>
          <a:noFill/>
          <a:ln>
            <a:noFill/>
          </a:ln>
        </p:spPr>
      </p:pic>
      <p:sp>
        <p:nvSpPr>
          <p:cNvPr id="820" name="Google Shape;820;p83"/>
          <p:cNvSpPr txBox="1"/>
          <p:nvPr/>
        </p:nvSpPr>
        <p:spPr>
          <a:xfrm>
            <a:off x="762000" y="6096000"/>
            <a:ext cx="5943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 given logical address space 2</a:t>
            </a:r>
            <a:r>
              <a:rPr lang="en-US" sz="1800" b="0" i="0" u="none" baseline="30000">
                <a:solidFill>
                  <a:srgbClr val="000000"/>
                </a:solidFill>
                <a:latin typeface="Arial"/>
                <a:ea typeface="Arial"/>
                <a:cs typeface="Arial"/>
                <a:sym typeface="Arial"/>
              </a:rPr>
              <a:t>m</a:t>
            </a:r>
            <a:r>
              <a:rPr lang="en-US" sz="1800" b="0" i="0" u="none">
                <a:solidFill>
                  <a:srgbClr val="000000"/>
                </a:solidFill>
                <a:latin typeface="Arial"/>
                <a:ea typeface="Arial"/>
                <a:cs typeface="Arial"/>
                <a:sym typeface="Arial"/>
              </a:rPr>
              <a:t>  and page size 2</a:t>
            </a:r>
            <a:r>
              <a:rPr lang="en-US" sz="1800" b="0" i="0" u="none" baseline="30000">
                <a:solidFill>
                  <a:srgbClr val="000000"/>
                </a:solidFill>
                <a:latin typeface="Arial"/>
                <a:ea typeface="Arial"/>
                <a:cs typeface="Arial"/>
                <a:sym typeface="Arial"/>
              </a:rPr>
              <a:t>n</a:t>
            </a: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4"/>
        <p:cNvGrpSpPr/>
        <p:nvPr/>
      </p:nvGrpSpPr>
      <p:grpSpPr>
        <a:xfrm>
          <a:off x="0" y="0"/>
          <a:ext cx="0" cy="0"/>
          <a:chOff x="0" y="0"/>
          <a:chExt cx="0" cy="0"/>
        </a:xfrm>
      </p:grpSpPr>
      <p:pic>
        <p:nvPicPr>
          <p:cNvPr id="825" name="Google Shape;825;p84"/>
          <p:cNvPicPr preferRelativeResize="0"/>
          <p:nvPr/>
        </p:nvPicPr>
        <p:blipFill rotWithShape="1">
          <a:blip r:embed="rId3">
            <a:alphaModFix/>
          </a:blip>
          <a:srcRect/>
          <a:stretch/>
        </p:blipFill>
        <p:spPr>
          <a:xfrm>
            <a:off x="228600" y="2438400"/>
            <a:ext cx="8677275" cy="3667125"/>
          </a:xfrm>
          <a:prstGeom prst="rect">
            <a:avLst/>
          </a:prstGeom>
          <a:noFill/>
          <a:ln>
            <a:noFill/>
          </a:ln>
        </p:spPr>
      </p:pic>
      <p:sp>
        <p:nvSpPr>
          <p:cNvPr id="826" name="Google Shape;826;p84"/>
          <p:cNvSpPr txBox="1"/>
          <p:nvPr/>
        </p:nvSpPr>
        <p:spPr>
          <a:xfrm>
            <a:off x="457200" y="354012"/>
            <a:ext cx="8223250"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Paging</a:t>
            </a:r>
            <a:endParaRPr/>
          </a:p>
        </p:txBody>
      </p:sp>
      <p:sp>
        <p:nvSpPr>
          <p:cNvPr id="827" name="Google Shape;827;p84"/>
          <p:cNvSpPr txBox="1"/>
          <p:nvPr/>
        </p:nvSpPr>
        <p:spPr>
          <a:xfrm>
            <a:off x="1828800" y="1371600"/>
            <a:ext cx="4572000" cy="368300"/>
          </a:xfrm>
          <a:prstGeom prst="rect">
            <a:avLst/>
          </a:prstGeom>
          <a:noFill/>
          <a:ln>
            <a:noFill/>
          </a:ln>
        </p:spPr>
        <p:txBody>
          <a:bodyPr spcFirstLastPara="1" wrap="square" lIns="90000" tIns="46800" rIns="90000" bIns="46800" anchor="t" anchorCtr="0">
            <a:noAutofit/>
          </a:bodyPr>
          <a:lstStyle/>
          <a:p>
            <a:pPr marL="741362" marR="0" lvl="1" indent="-282574"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Assume 16 bit address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2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03" name="Google Shape;203;p22"/>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1. </a:t>
            </a:r>
            <a:r>
              <a:rPr lang="en-US" sz="1800" b="0" i="0" u="sng">
                <a:solidFill>
                  <a:srgbClr val="996600"/>
                </a:solidFill>
                <a:latin typeface="Arial"/>
                <a:ea typeface="Arial"/>
                <a:cs typeface="Arial"/>
                <a:sym typeface="Arial"/>
              </a:rPr>
              <a:t>Relocation: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Programmer does not know where the program will be placed in memory when it is executed.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While the program is executing, it may be swapped to disk and returned to main memory at a different location (relocated).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references must be translated in the code to actual physical memory address.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2"/>
        <p:cNvGrpSpPr/>
        <p:nvPr/>
      </p:nvGrpSpPr>
      <p:grpSpPr>
        <a:xfrm>
          <a:off x="0" y="0"/>
          <a:ext cx="0" cy="0"/>
          <a:chOff x="0" y="0"/>
          <a:chExt cx="0" cy="0"/>
        </a:xfrm>
      </p:grpSpPr>
      <p:sp>
        <p:nvSpPr>
          <p:cNvPr id="833" name="Google Shape;833;p85"/>
          <p:cNvSpPr txBox="1"/>
          <p:nvPr/>
        </p:nvSpPr>
        <p:spPr>
          <a:xfrm>
            <a:off x="457200" y="533400"/>
            <a:ext cx="75247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Logical Address vs Relative Address</a:t>
            </a:r>
            <a:endParaRPr/>
          </a:p>
        </p:txBody>
      </p:sp>
      <p:sp>
        <p:nvSpPr>
          <p:cNvPr id="834" name="Google Shape;834;p85"/>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Vishal Kaushal</a:t>
            </a:r>
            <a:endParaRPr/>
          </a:p>
        </p:txBody>
      </p:sp>
      <p:sp>
        <p:nvSpPr>
          <p:cNvPr id="835" name="Google Shape;835;p85"/>
          <p:cNvSpPr txBox="1"/>
          <p:nvPr/>
        </p:nvSpPr>
        <p:spPr>
          <a:xfrm>
            <a:off x="533400" y="914400"/>
            <a:ext cx="6553200" cy="5334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What does relative address 1502 mean?</a:t>
            </a:r>
            <a:endParaRPr/>
          </a:p>
          <a:p>
            <a:pPr marL="739775" marR="0" lvl="1" indent="-282575" algn="l" rtl="0">
              <a:lnSpc>
                <a:spcPct val="15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Start from base relative address of the process</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What logical address would this correspond to?</a:t>
            </a:r>
            <a:endParaRPr/>
          </a:p>
          <a:p>
            <a:pPr marL="739775" marR="0" lvl="1" indent="-282575" algn="l" rtl="0">
              <a:lnSpc>
                <a:spcPct val="15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Let page size be 1000 bytes</a:t>
            </a:r>
            <a:endParaRPr/>
          </a:p>
          <a:p>
            <a:pPr marL="739775" marR="0" lvl="1" indent="-282575" algn="l" rtl="0">
              <a:lnSpc>
                <a:spcPct val="15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Logical address = page 1, offset 502</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That is, relative address 1502 corresponds to logical address (1,502)</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Expressed as 16 bit values, relative address is </a:t>
            </a:r>
            <a:r>
              <a:rPr lang="en-US" sz="1800" b="0" i="0" u="none" dirty="0">
                <a:solidFill>
                  <a:srgbClr val="FF0000"/>
                </a:solidFill>
                <a:latin typeface="Arial"/>
                <a:ea typeface="Arial"/>
                <a:cs typeface="Arial"/>
                <a:sym typeface="Arial"/>
              </a:rPr>
              <a:t>000001</a:t>
            </a:r>
            <a:r>
              <a:rPr lang="en-US" sz="1800" b="0" i="0" u="none" dirty="0">
                <a:solidFill>
                  <a:srgbClr val="0070C0"/>
                </a:solidFill>
                <a:latin typeface="Arial"/>
                <a:ea typeface="Arial"/>
                <a:cs typeface="Arial"/>
                <a:sym typeface="Arial"/>
              </a:rPr>
              <a:t>0111011110</a:t>
            </a:r>
            <a:r>
              <a:rPr lang="en-US" sz="1800" b="0" i="0" u="none" dirty="0">
                <a:solidFill>
                  <a:srgbClr val="000000"/>
                </a:solidFill>
                <a:latin typeface="Arial"/>
                <a:ea typeface="Arial"/>
                <a:cs typeface="Arial"/>
                <a:sym typeface="Arial"/>
              </a:rPr>
              <a:t> and </a:t>
            </a:r>
            <a:endParaRPr/>
          </a:p>
          <a:p>
            <a:pPr marL="339725" marR="0" lvl="0" indent="-339725" algn="l" rtl="0">
              <a:lnSpc>
                <a:spcPct val="150000"/>
              </a:lnSpc>
              <a:spcBef>
                <a:spcPts val="800"/>
              </a:spcBef>
              <a:spcAft>
                <a:spcPts val="0"/>
              </a:spcAft>
              <a:buClr>
                <a:srgbClr val="000000"/>
              </a:buClr>
              <a:buSzPts val="1800"/>
              <a:buFont typeface="Arial"/>
              <a:buNone/>
            </a:pPr>
            <a:r>
              <a:rPr lang="en-US" sz="1800" b="0" i="0" u="none" dirty="0">
                <a:solidFill>
                  <a:srgbClr val="000000"/>
                </a:solidFill>
                <a:latin typeface="Arial"/>
                <a:ea typeface="Arial"/>
                <a:cs typeface="Arial"/>
                <a:sym typeface="Arial"/>
              </a:rPr>
              <a:t>	logical address is (</a:t>
            </a:r>
            <a:r>
              <a:rPr lang="en-US" sz="1800" b="0" i="0" u="none" dirty="0">
                <a:solidFill>
                  <a:srgbClr val="FF0000"/>
                </a:solidFill>
                <a:latin typeface="Arial"/>
                <a:ea typeface="Arial"/>
                <a:cs typeface="Arial"/>
                <a:sym typeface="Arial"/>
              </a:rPr>
              <a:t>000001</a:t>
            </a:r>
            <a:r>
              <a:rPr lang="en-US" sz="1800" b="0" i="0" u="none" dirty="0">
                <a:solidFill>
                  <a:srgbClr val="000000"/>
                </a:solidFill>
                <a:latin typeface="Arial"/>
                <a:ea typeface="Arial"/>
                <a:cs typeface="Arial"/>
                <a:sym typeface="Arial"/>
              </a:rPr>
              <a:t>, </a:t>
            </a:r>
            <a:r>
              <a:rPr lang="en-US" sz="1800" b="0" i="0" u="none" dirty="0">
                <a:solidFill>
                  <a:srgbClr val="0070C0"/>
                </a:solidFill>
                <a:latin typeface="Arial"/>
                <a:ea typeface="Arial"/>
                <a:cs typeface="Arial"/>
                <a:sym typeface="Arial"/>
              </a:rPr>
              <a:t>0111100110</a:t>
            </a:r>
            <a:r>
              <a:rPr lang="en-US" sz="1800" b="0" i="0" u="none" dirty="0">
                <a:solidFill>
                  <a:srgbClr val="000000"/>
                </a:solidFill>
                <a:latin typeface="Arial"/>
                <a:ea typeface="Arial"/>
                <a:cs typeface="Arial"/>
                <a:sym typeface="Arial"/>
              </a:rPr>
              <a:t>)</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1" i="0" u="none" dirty="0">
                <a:solidFill>
                  <a:srgbClr val="000000"/>
                </a:solidFill>
                <a:latin typeface="Arial"/>
                <a:ea typeface="Arial"/>
                <a:cs typeface="Arial"/>
                <a:sym typeface="Arial"/>
              </a:rPr>
              <a:t>They are different</a:t>
            </a:r>
            <a:endParaRPr/>
          </a:p>
          <a:p>
            <a:pPr marL="0" marR="0" lvl="0" indent="0" algn="l" rtl="0">
              <a:lnSpc>
                <a:spcPct val="100000"/>
              </a:lnSpc>
              <a:spcBef>
                <a:spcPts val="0"/>
              </a:spcBef>
              <a:spcAft>
                <a:spcPts val="0"/>
              </a:spcAft>
              <a:buNone/>
            </a:pPr>
            <a:endParaRPr sz="1800" b="1" i="0" u="none">
              <a:solidFill>
                <a:srgbClr val="000000"/>
              </a:solidFill>
              <a:latin typeface="Arial"/>
              <a:ea typeface="Arial"/>
              <a:cs typeface="Arial"/>
              <a:sym typeface="Arial"/>
            </a:endParaRPr>
          </a:p>
        </p:txBody>
      </p:sp>
      <p:pic>
        <p:nvPicPr>
          <p:cNvPr id="836" name="Google Shape;836;p85"/>
          <p:cNvPicPr preferRelativeResize="0"/>
          <p:nvPr/>
        </p:nvPicPr>
        <p:blipFill rotWithShape="1">
          <a:blip r:embed="rId3">
            <a:alphaModFix/>
          </a:blip>
          <a:srcRect l="33015" t="13809" r="45857" b="20196"/>
          <a:stretch/>
        </p:blipFill>
        <p:spPr>
          <a:xfrm>
            <a:off x="6858000" y="3352800"/>
            <a:ext cx="1474787" cy="3124200"/>
          </a:xfrm>
          <a:prstGeom prst="rect">
            <a:avLst/>
          </a:prstGeom>
          <a:noFill/>
          <a:ln>
            <a:noFill/>
          </a:ln>
        </p:spPr>
      </p:pic>
      <p:pic>
        <p:nvPicPr>
          <p:cNvPr id="837" name="Google Shape;837;p85"/>
          <p:cNvPicPr preferRelativeResize="0"/>
          <p:nvPr/>
        </p:nvPicPr>
        <p:blipFill rotWithShape="1">
          <a:blip r:embed="rId4">
            <a:alphaModFix/>
          </a:blip>
          <a:srcRect/>
          <a:stretch/>
        </p:blipFill>
        <p:spPr>
          <a:xfrm>
            <a:off x="6934200" y="304800"/>
            <a:ext cx="1543050" cy="3028950"/>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5"/>
        <p:cNvGrpSpPr/>
        <p:nvPr/>
      </p:nvGrpSpPr>
      <p:grpSpPr>
        <a:xfrm>
          <a:off x="0" y="0"/>
          <a:ext cx="0" cy="0"/>
          <a:chOff x="0" y="0"/>
          <a:chExt cx="0" cy="0"/>
        </a:xfrm>
      </p:grpSpPr>
      <p:sp>
        <p:nvSpPr>
          <p:cNvPr id="846" name="Google Shape;846;p86"/>
          <p:cNvSpPr txBox="1"/>
          <p:nvPr/>
        </p:nvSpPr>
        <p:spPr>
          <a:xfrm>
            <a:off x="539750" y="457200"/>
            <a:ext cx="8223250" cy="5715000"/>
          </a:xfrm>
          <a:prstGeom prst="rect">
            <a:avLst/>
          </a:prstGeom>
          <a:noFill/>
          <a:ln>
            <a:noFill/>
          </a:ln>
        </p:spPr>
        <p:txBody>
          <a:bodyPr spcFirstLastPara="1" wrap="square" lIns="90000" tIns="45000" rIns="90000" bIns="45000" anchor="t" anchorCtr="0">
            <a:noAutofit/>
          </a:bodyPr>
          <a:lstStyle/>
          <a:p>
            <a:pPr marL="0" marR="0" lvl="0" indent="-139700" algn="just" rtl="0">
              <a:lnSpc>
                <a:spcPct val="100000"/>
              </a:lnSpc>
              <a:spcBef>
                <a:spcPts val="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In this example, 16-bit addresses are used, and the page size is    1K =1024 bytes=2</a:t>
            </a:r>
            <a:r>
              <a:rPr lang="en-US" sz="2200" b="0" i="0" u="none" baseline="30000" dirty="0">
                <a:solidFill>
                  <a:srgbClr val="000000"/>
                </a:solidFill>
                <a:latin typeface="Times New Roman"/>
                <a:ea typeface="Times New Roman"/>
                <a:cs typeface="Times New Roman"/>
                <a:sym typeface="Times New Roman"/>
              </a:rPr>
              <a:t>10</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The relative address 1502, in binary form, is 	  0000010111011110.</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From page size, we understand how many bits the offset would need</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Remaining bits are then available for page number</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Logical address simply corresponds to the two portions of relative address</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With a page size of 1K, an offset field of 10 bits is needed,</a:t>
            </a:r>
            <a:endParaRPr/>
          </a:p>
          <a:p>
            <a:pPr marL="0" marR="0" lvl="0" indent="0" algn="just" rtl="0">
              <a:lnSpc>
                <a:spcPct val="100000"/>
              </a:lnSpc>
              <a:spcBef>
                <a:spcPts val="400"/>
              </a:spcBef>
              <a:spcAft>
                <a:spcPts val="0"/>
              </a:spcAft>
              <a:buClr>
                <a:srgbClr val="000000"/>
              </a:buClr>
              <a:buSzPts val="2200"/>
              <a:buFont typeface="Times New Roman"/>
              <a:buNone/>
            </a:pPr>
            <a:r>
              <a:rPr lang="en-US" sz="2200" b="0" i="0" u="none" dirty="0">
                <a:solidFill>
                  <a:srgbClr val="000000"/>
                </a:solidFill>
                <a:latin typeface="Times New Roman"/>
                <a:ea typeface="Times New Roman"/>
                <a:cs typeface="Times New Roman"/>
                <a:sym typeface="Times New Roman"/>
              </a:rPr>
              <a:t>leaving 6 bits for the page number.</a:t>
            </a:r>
            <a:endParaRPr/>
          </a:p>
          <a:p>
            <a:pPr marL="0" marR="0" lvl="0" indent="-139700" algn="l"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Can you compute maximum number of pages a program can contain?</a:t>
            </a:r>
            <a:endParaRPr/>
          </a:p>
          <a:p>
            <a:pPr marL="0" marR="0" lvl="0" indent="0" algn="l" rtl="0">
              <a:lnSpc>
                <a:spcPct val="100000"/>
              </a:lnSpc>
              <a:spcBef>
                <a:spcPts val="400"/>
              </a:spcBef>
              <a:spcAft>
                <a:spcPts val="0"/>
              </a:spcAft>
              <a:buClr>
                <a:srgbClr val="000000"/>
              </a:buClr>
              <a:buSzPts val="2200"/>
              <a:buFont typeface="Times New Roman"/>
              <a:buNone/>
            </a:pPr>
            <a:r>
              <a:rPr lang="en-US" sz="2200" b="0" i="0" u="none" dirty="0">
                <a:solidFill>
                  <a:srgbClr val="000000"/>
                </a:solidFill>
                <a:latin typeface="Times New Roman"/>
                <a:ea typeface="Times New Roman"/>
                <a:cs typeface="Times New Roman"/>
                <a:sym typeface="Times New Roman"/>
              </a:rPr>
              <a:t>     -  2</a:t>
            </a:r>
            <a:r>
              <a:rPr lang="en-US" sz="2200" b="0" i="0" u="none" baseline="30000" dirty="0">
                <a:solidFill>
                  <a:srgbClr val="000000"/>
                </a:solidFill>
                <a:latin typeface="Times New Roman"/>
                <a:ea typeface="Times New Roman"/>
                <a:cs typeface="Times New Roman"/>
                <a:sym typeface="Times New Roman"/>
              </a:rPr>
              <a:t>6 </a:t>
            </a:r>
            <a:r>
              <a:rPr lang="en-US" sz="2200" b="0" i="0" u="none" dirty="0">
                <a:solidFill>
                  <a:srgbClr val="000000"/>
                </a:solidFill>
                <a:latin typeface="Times New Roman"/>
                <a:ea typeface="Times New Roman"/>
                <a:cs typeface="Times New Roman"/>
                <a:sym typeface="Times New Roman"/>
              </a:rPr>
              <a:t>=64 pages of 1K bytes each. </a:t>
            </a:r>
            <a:endParaRPr/>
          </a:p>
          <a:p>
            <a:pPr marL="0" marR="0" lvl="0" indent="-139700" algn="just" rtl="0">
              <a:lnSpc>
                <a:spcPct val="100000"/>
              </a:lnSpc>
              <a:spcBef>
                <a:spcPts val="400"/>
              </a:spcBef>
              <a:spcAft>
                <a:spcPts val="0"/>
              </a:spcAft>
              <a:buClr>
                <a:srgbClr val="000000"/>
              </a:buClr>
              <a:buSzPts val="2200"/>
              <a:buFont typeface="Noto Sans Symbols"/>
              <a:buChar char="●"/>
            </a:pPr>
            <a:r>
              <a:rPr lang="en-US" sz="2200" b="0" i="0" u="none" dirty="0">
                <a:solidFill>
                  <a:srgbClr val="000000"/>
                </a:solidFill>
                <a:latin typeface="Times New Roman"/>
                <a:ea typeface="Times New Roman"/>
                <a:cs typeface="Times New Roman"/>
                <a:sym typeface="Times New Roman"/>
              </a:rPr>
              <a:t>As Figure 7.11b shows, relative address 1502 corresponds to </a:t>
            </a:r>
            <a:endParaRPr/>
          </a:p>
          <a:p>
            <a:pPr marL="0" marR="0" lvl="0" indent="0" algn="just" rtl="0">
              <a:lnSpc>
                <a:spcPct val="100000"/>
              </a:lnSpc>
              <a:spcBef>
                <a:spcPts val="400"/>
              </a:spcBef>
              <a:spcAft>
                <a:spcPts val="0"/>
              </a:spcAft>
              <a:buClr>
                <a:srgbClr val="000000"/>
              </a:buClr>
              <a:buSzPts val="2200"/>
              <a:buFont typeface="Times New Roman"/>
              <a:buNone/>
            </a:pPr>
            <a:r>
              <a:rPr lang="en-US" sz="2200" b="0" i="0" u="none" dirty="0">
                <a:solidFill>
                  <a:srgbClr val="000000"/>
                </a:solidFill>
                <a:latin typeface="Times New Roman"/>
                <a:ea typeface="Times New Roman"/>
                <a:cs typeface="Times New Roman"/>
                <a:sym typeface="Times New Roman"/>
              </a:rPr>
              <a:t>an offset of 478 (0111011110) on page 1 (000001), </a:t>
            </a:r>
            <a:endParaRPr/>
          </a:p>
          <a:p>
            <a:pPr marL="0" marR="0" lvl="0" indent="0" algn="just" rtl="0">
              <a:lnSpc>
                <a:spcPct val="100000"/>
              </a:lnSpc>
              <a:spcBef>
                <a:spcPts val="400"/>
              </a:spcBef>
              <a:spcAft>
                <a:spcPts val="0"/>
              </a:spcAft>
              <a:buClr>
                <a:srgbClr val="000000"/>
              </a:buClr>
              <a:buSzPts val="2200"/>
              <a:buFont typeface="Times New Roman"/>
              <a:buNone/>
            </a:pPr>
            <a:r>
              <a:rPr lang="en-US" sz="2200" b="0" i="0" u="none" dirty="0">
                <a:solidFill>
                  <a:srgbClr val="000000"/>
                </a:solidFill>
                <a:latin typeface="Times New Roman"/>
                <a:ea typeface="Times New Roman"/>
                <a:cs typeface="Times New Roman"/>
                <a:sym typeface="Times New Roman"/>
              </a:rPr>
              <a:t> which yields the same 16-bit number, </a:t>
            </a:r>
            <a:r>
              <a:rPr lang="en-US" sz="2200" b="0" i="0" u="none" dirty="0">
                <a:solidFill>
                  <a:srgbClr val="FF0000"/>
                </a:solidFill>
                <a:latin typeface="Times New Roman"/>
                <a:ea typeface="Times New Roman"/>
                <a:cs typeface="Times New Roman"/>
                <a:sym typeface="Times New Roman"/>
              </a:rPr>
              <a:t>000001</a:t>
            </a:r>
            <a:r>
              <a:rPr lang="en-US" sz="2200" b="0" i="0" u="none" dirty="0">
                <a:solidFill>
                  <a:srgbClr val="000000"/>
                </a:solidFill>
                <a:latin typeface="Times New Roman"/>
                <a:ea typeface="Times New Roman"/>
                <a:cs typeface="Times New Roman"/>
                <a:sym typeface="Times New Roman"/>
              </a:rPr>
              <a:t>0111011110.</a:t>
            </a:r>
            <a:endParaRPr/>
          </a:p>
          <a:p>
            <a:pPr marL="0" marR="0" lvl="0" indent="0" algn="l" rtl="0">
              <a:lnSpc>
                <a:spcPct val="100000"/>
              </a:lnSpc>
              <a:spcBef>
                <a:spcPts val="0"/>
              </a:spcBef>
              <a:spcAft>
                <a:spcPts val="0"/>
              </a:spcAft>
              <a:buNone/>
            </a:pPr>
            <a:endParaRPr sz="2200" b="0" i="0" u="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5"/>
        <p:cNvGrpSpPr/>
        <p:nvPr/>
      </p:nvGrpSpPr>
      <p:grpSpPr>
        <a:xfrm>
          <a:off x="0" y="0"/>
          <a:ext cx="0" cy="0"/>
          <a:chOff x="0" y="0"/>
          <a:chExt cx="0" cy="0"/>
        </a:xfrm>
      </p:grpSpPr>
      <p:pic>
        <p:nvPicPr>
          <p:cNvPr id="856" name="Google Shape;856;p87"/>
          <p:cNvPicPr preferRelativeResize="0"/>
          <p:nvPr/>
        </p:nvPicPr>
        <p:blipFill rotWithShape="1">
          <a:blip r:embed="rId3">
            <a:alphaModFix/>
          </a:blip>
          <a:srcRect r="29287" b="10724"/>
          <a:stretch/>
        </p:blipFill>
        <p:spPr>
          <a:xfrm>
            <a:off x="1295400" y="685800"/>
            <a:ext cx="6324600" cy="5413375"/>
          </a:xfrm>
          <a:prstGeom prst="rect">
            <a:avLst/>
          </a:prstGeom>
          <a:noFill/>
          <a:ln>
            <a:noFill/>
          </a:ln>
        </p:spPr>
      </p:pic>
      <p:sp>
        <p:nvSpPr>
          <p:cNvPr id="857" name="Google Shape;857;p8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Illustration</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2"/>
        <p:cNvGrpSpPr/>
        <p:nvPr/>
      </p:nvGrpSpPr>
      <p:grpSpPr>
        <a:xfrm>
          <a:off x="0" y="0"/>
          <a:ext cx="0" cy="0"/>
          <a:chOff x="0" y="0"/>
          <a:chExt cx="0" cy="0"/>
        </a:xfrm>
      </p:grpSpPr>
      <p:sp>
        <p:nvSpPr>
          <p:cNvPr id="863" name="Google Shape;863;p8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Logical to physical address translation</a:t>
            </a:r>
            <a:endParaRPr/>
          </a:p>
        </p:txBody>
      </p:sp>
      <p:sp>
        <p:nvSpPr>
          <p:cNvPr id="864" name="Google Shape;864;p88"/>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Consider a logical address of n+m bits</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First n bits = page number</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Last m bits = offset </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Use the page number as an index into process page table to find frame number, k</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Starting physical address of that frame then would be k X 2^m</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Desired physical address = this + offset, m</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Again, doesn’t need to be calculated</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Just append offset to the frame number k</a:t>
            </a: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3"/>
        <p:cNvGrpSpPr/>
        <p:nvPr/>
      </p:nvGrpSpPr>
      <p:grpSpPr>
        <a:xfrm>
          <a:off x="0" y="0"/>
          <a:ext cx="0" cy="0"/>
          <a:chOff x="0" y="0"/>
          <a:chExt cx="0" cy="0"/>
        </a:xfrm>
      </p:grpSpPr>
      <p:sp>
        <p:nvSpPr>
          <p:cNvPr id="874" name="Google Shape;874;p89"/>
          <p:cNvSpPr/>
          <p:nvPr/>
        </p:nvSpPr>
        <p:spPr>
          <a:xfrm>
            <a:off x="2514600" y="5334000"/>
            <a:ext cx="4800600" cy="3667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875" name="Google Shape;875;p89"/>
          <p:cNvSpPr txBox="1"/>
          <p:nvPr/>
        </p:nvSpPr>
        <p:spPr>
          <a:xfrm>
            <a:off x="457200" y="304800"/>
            <a:ext cx="75438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Logical to Physical Address Translation in Paging</a:t>
            </a:r>
            <a:endParaRPr/>
          </a:p>
        </p:txBody>
      </p:sp>
      <p:sp>
        <p:nvSpPr>
          <p:cNvPr id="876" name="Google Shape;876;p89"/>
          <p:cNvSpPr txBox="1"/>
          <p:nvPr/>
        </p:nvSpPr>
        <p:spPr>
          <a:xfrm>
            <a:off x="228600" y="4191000"/>
            <a:ext cx="8534400" cy="2209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 logical address is </a:t>
            </a:r>
            <a:r>
              <a:rPr lang="en-US" sz="2400" b="0" i="0" u="none">
                <a:solidFill>
                  <a:srgbClr val="FF0000"/>
                </a:solidFill>
                <a:latin typeface="Times New Roman"/>
                <a:ea typeface="Times New Roman"/>
                <a:cs typeface="Times New Roman"/>
                <a:sym typeface="Times New Roman"/>
              </a:rPr>
              <a:t>000001</a:t>
            </a:r>
            <a:r>
              <a:rPr lang="en-US" sz="2400" b="0" i="0" u="none">
                <a:solidFill>
                  <a:srgbClr val="000000"/>
                </a:solidFill>
                <a:latin typeface="Times New Roman"/>
                <a:ea typeface="Times New Roman"/>
                <a:cs typeface="Times New Roman"/>
                <a:sym typeface="Times New Roman"/>
              </a:rPr>
              <a:t>0111011110, which is page number 1, offset 478. </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Suppose that this page is residing in main memory frame 6 = binary 000110. Then the physical address is frame number 6, offset 478 = </a:t>
            </a:r>
            <a:r>
              <a:rPr lang="en-US" sz="2400" b="0" i="0" u="none">
                <a:solidFill>
                  <a:srgbClr val="7030A0"/>
                </a:solidFill>
                <a:latin typeface="Times New Roman"/>
                <a:ea typeface="Times New Roman"/>
                <a:cs typeface="Times New Roman"/>
                <a:sym typeface="Times New Roman"/>
              </a:rPr>
              <a:t>000110</a:t>
            </a:r>
            <a:r>
              <a:rPr lang="en-US" sz="2400" b="0" i="0" u="none">
                <a:solidFill>
                  <a:srgbClr val="000000"/>
                </a:solidFill>
                <a:latin typeface="Times New Roman"/>
                <a:ea typeface="Times New Roman"/>
                <a:cs typeface="Times New Roman"/>
                <a:sym typeface="Times New Roman"/>
              </a:rPr>
              <a:t>0111011110 </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( 6*2^10=6144+478=6622           </a:t>
            </a:r>
            <a:r>
              <a:rPr lang="en-US" sz="2400" b="0" i="0" u="none">
                <a:solidFill>
                  <a:srgbClr val="7030A0"/>
                </a:solidFill>
                <a:latin typeface="Times New Roman"/>
                <a:ea typeface="Times New Roman"/>
                <a:cs typeface="Times New Roman"/>
                <a:sym typeface="Times New Roman"/>
              </a:rPr>
              <a:t>       (</a:t>
            </a:r>
            <a:r>
              <a:rPr lang="en-US" sz="2400" b="0" i="0" u="none">
                <a:solidFill>
                  <a:srgbClr val="FF0000"/>
                </a:solidFill>
                <a:latin typeface="Times New Roman"/>
                <a:ea typeface="Times New Roman"/>
                <a:cs typeface="Times New Roman"/>
                <a:sym typeface="Times New Roman"/>
              </a:rPr>
              <a:t>000110</a:t>
            </a:r>
            <a:r>
              <a:rPr lang="en-US" sz="2400" b="0" i="0" u="none">
                <a:solidFill>
                  <a:srgbClr val="000000"/>
                </a:solidFill>
                <a:latin typeface="Times New Roman"/>
                <a:ea typeface="Times New Roman"/>
                <a:cs typeface="Times New Roman"/>
                <a:sym typeface="Times New Roman"/>
              </a:rPr>
              <a:t>0111011110 )</a:t>
            </a:r>
            <a:endParaRPr/>
          </a:p>
        </p:txBody>
      </p:sp>
      <p:pic>
        <p:nvPicPr>
          <p:cNvPr id="877" name="Google Shape;877;p89"/>
          <p:cNvPicPr preferRelativeResize="0"/>
          <p:nvPr/>
        </p:nvPicPr>
        <p:blipFill rotWithShape="1">
          <a:blip r:embed="rId3">
            <a:alphaModFix/>
          </a:blip>
          <a:srcRect/>
          <a:stretch/>
        </p:blipFill>
        <p:spPr>
          <a:xfrm>
            <a:off x="914400" y="990600"/>
            <a:ext cx="7696200" cy="2971800"/>
          </a:xfrm>
          <a:prstGeom prst="rect">
            <a:avLst/>
          </a:prstGeom>
          <a:noFill/>
          <a:ln>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2"/>
        <p:cNvGrpSpPr/>
        <p:nvPr/>
      </p:nvGrpSpPr>
      <p:grpSpPr>
        <a:xfrm>
          <a:off x="0" y="0"/>
          <a:ext cx="0" cy="0"/>
          <a:chOff x="0" y="0"/>
          <a:chExt cx="0" cy="0"/>
        </a:xfrm>
      </p:grpSpPr>
      <p:sp>
        <p:nvSpPr>
          <p:cNvPr id="883" name="Google Shape;883;p9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endParaRPr/>
          </a:p>
        </p:txBody>
      </p:sp>
      <p:sp>
        <p:nvSpPr>
          <p:cNvPr id="884" name="Google Shape;884;p90"/>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Consider a logical address space of 64 pages of 1024 words each, mapped onto a physical memory of 32 frames.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How many bits are there in the logical address?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Sol:64 pages=64*1024=2^6*2^10=2^16=16 bits </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How many bits are there in the physical address?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Sol: 32 frames= 32 *1024=2^5*2^10=2^15=15 bits</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9"/>
        <p:cNvGrpSpPr/>
        <p:nvPr/>
      </p:nvGrpSpPr>
      <p:grpSpPr>
        <a:xfrm>
          <a:off x="0" y="0"/>
          <a:ext cx="0" cy="0"/>
          <a:chOff x="0" y="0"/>
          <a:chExt cx="0" cy="0"/>
        </a:xfrm>
      </p:grpSpPr>
      <p:sp>
        <p:nvSpPr>
          <p:cNvPr id="890" name="Google Shape;890;p9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endParaRPr/>
          </a:p>
        </p:txBody>
      </p:sp>
      <p:sp>
        <p:nvSpPr>
          <p:cNvPr id="891" name="Google Shape;891;p91"/>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Consider a logical address space of 32 pages of 1024 words per page, mapped onto a physical memory of 16 frames.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How many bits are there in the logical address?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Sol:32 pages=32*1024=2^5*2^10=2^15=15 bits </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 How many bits are there in the physical address?</a:t>
            </a:r>
            <a:endParaRPr/>
          </a:p>
          <a:p>
            <a:pPr marL="339725" marR="0" lvl="0" indent="-339725" algn="l" rtl="0">
              <a:lnSpc>
                <a:spcPct val="15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Sol:16 pages=16*1024=2^4*2^10=2^14=14 bits </a:t>
            </a:r>
            <a:endParaRPr/>
          </a:p>
          <a:p>
            <a:pPr marL="339725" marR="0" lvl="0" indent="-339725" algn="l" rtl="0">
              <a:lnSpc>
                <a:spcPct val="150000"/>
              </a:lnSpc>
              <a:spcBef>
                <a:spcPts val="80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6"/>
        <p:cNvGrpSpPr/>
        <p:nvPr/>
      </p:nvGrpSpPr>
      <p:grpSpPr>
        <a:xfrm>
          <a:off x="0" y="0"/>
          <a:ext cx="0" cy="0"/>
          <a:chOff x="0" y="0"/>
          <a:chExt cx="0" cy="0"/>
        </a:xfrm>
      </p:grpSpPr>
      <p:sp>
        <p:nvSpPr>
          <p:cNvPr id="897" name="Google Shape;897;p9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endParaRPr/>
          </a:p>
        </p:txBody>
      </p:sp>
      <p:sp>
        <p:nvSpPr>
          <p:cNvPr id="898" name="Google Shape;898;p92"/>
          <p:cNvSpPr txBox="1"/>
          <p:nvPr/>
        </p:nvSpPr>
        <p:spPr>
          <a:xfrm>
            <a:off x="457200" y="8382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Consider a computer system with a 32 bit logical address  and 4KB page size. The system supports up to  512 MB of physical memory. How many entries are there in a conventional page table?</a:t>
            </a:r>
            <a:endParaRPr/>
          </a:p>
          <a:p>
            <a:pPr marL="339725" marR="0" lvl="0" indent="-339725" algn="just" rtl="0">
              <a:lnSpc>
                <a:spcPct val="150000"/>
              </a:lnSpc>
              <a:spcBef>
                <a:spcPts val="80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Logical address =32 bit</a:t>
            </a:r>
            <a:endParaRPr/>
          </a:p>
          <a:p>
            <a:pPr marL="339725" marR="0" lvl="0" indent="-339725" algn="just" rtl="0">
              <a:lnSpc>
                <a:spcPct val="150000"/>
              </a:lnSpc>
              <a:spcBef>
                <a:spcPts val="80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Page size=4KB=4*1024=2^2*10^2=10^12</a:t>
            </a:r>
            <a:endParaRPr/>
          </a:p>
          <a:p>
            <a:pPr marL="339725" marR="0" lvl="0" indent="-339725" algn="just" rtl="0">
              <a:lnSpc>
                <a:spcPct val="150000"/>
              </a:lnSpc>
              <a:spcBef>
                <a:spcPts val="80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page number =32-12=20 bits,  offset=12 bits</a:t>
            </a:r>
            <a:endParaRPr/>
          </a:p>
          <a:p>
            <a:pPr marL="339725" marR="0" lvl="0" indent="-339725" algn="just" rtl="0">
              <a:lnSpc>
                <a:spcPct val="150000"/>
              </a:lnSpc>
              <a:spcBef>
                <a:spcPts val="80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Physical address=512 MB=512*1024*1024=2^9*2^20=2^29</a:t>
            </a:r>
            <a:endParaRPr/>
          </a:p>
          <a:p>
            <a:pPr marL="339725" marR="0" lvl="0" indent="-339725" algn="just" rtl="0">
              <a:lnSpc>
                <a:spcPct val="150000"/>
              </a:lnSpc>
              <a:spcBef>
                <a:spcPts val="800"/>
              </a:spcBef>
              <a:spcAft>
                <a:spcPts val="0"/>
              </a:spcAft>
              <a:buClr>
                <a:srgbClr val="000000"/>
              </a:buClr>
              <a:buSzPts val="2200"/>
              <a:buFont typeface="Times New Roman"/>
              <a:buChar char="•"/>
            </a:pPr>
            <a:r>
              <a:rPr lang="en-US" sz="2200" b="0" i="0" u="none" dirty="0">
                <a:solidFill>
                  <a:srgbClr val="000000"/>
                </a:solidFill>
                <a:latin typeface="Arial"/>
                <a:ea typeface="Arial"/>
                <a:cs typeface="Arial"/>
                <a:sym typeface="Arial"/>
              </a:rPr>
              <a:t>Page table entry=total frames=2^20</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3"/>
        <p:cNvGrpSpPr/>
        <p:nvPr/>
      </p:nvGrpSpPr>
      <p:grpSpPr>
        <a:xfrm>
          <a:off x="0" y="0"/>
          <a:ext cx="0" cy="0"/>
          <a:chOff x="0" y="0"/>
          <a:chExt cx="0" cy="0"/>
        </a:xfrm>
      </p:grpSpPr>
      <p:sp>
        <p:nvSpPr>
          <p:cNvPr id="904" name="Google Shape;904;p9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endParaRPr/>
          </a:p>
        </p:txBody>
      </p:sp>
      <p:sp>
        <p:nvSpPr>
          <p:cNvPr id="905" name="Google Shape;905;p93"/>
          <p:cNvSpPr/>
          <p:nvPr/>
        </p:nvSpPr>
        <p:spPr>
          <a:xfrm>
            <a:off x="457200" y="838200"/>
            <a:ext cx="8210550" cy="5819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pic>
        <p:nvPicPr>
          <p:cNvPr id="906" name="Google Shape;906;p93"/>
          <p:cNvPicPr preferRelativeResize="0"/>
          <p:nvPr/>
        </p:nvPicPr>
        <p:blipFill rotWithShape="1">
          <a:blip r:embed="rId3">
            <a:alphaModFix/>
          </a:blip>
          <a:srcRect/>
          <a:stretch/>
        </p:blipFill>
        <p:spPr>
          <a:xfrm>
            <a:off x="290512" y="838200"/>
            <a:ext cx="8562975" cy="4953000"/>
          </a:xfrm>
          <a:prstGeom prst="rect">
            <a:avLst/>
          </a:prstGeom>
          <a:noFill/>
          <a:ln>
            <a:noFill/>
          </a:ln>
        </p:spPr>
      </p:pic>
      <p:cxnSp>
        <p:nvCxnSpPr>
          <p:cNvPr id="907" name="Google Shape;907;p93"/>
          <p:cNvCxnSpPr/>
          <p:nvPr/>
        </p:nvCxnSpPr>
        <p:spPr>
          <a:xfrm>
            <a:off x="6400800" y="3581400"/>
            <a:ext cx="1066800" cy="1587"/>
          </a:xfrm>
          <a:prstGeom prst="straightConnector1">
            <a:avLst/>
          </a:prstGeom>
          <a:noFill/>
          <a:ln w="9525" cap="sq" cmpd="sng">
            <a:solidFill>
              <a:srgbClr val="000000"/>
            </a:solidFill>
            <a:prstDash val="solid"/>
            <a:miter lim="800000"/>
            <a:headEnd type="none" w="med" len="med"/>
            <a:tailEnd type="stealth" w="med" len="med"/>
          </a:ln>
        </p:spPr>
      </p:cxnSp>
      <p:sp>
        <p:nvSpPr>
          <p:cNvPr id="908" name="Google Shape;908;p93"/>
          <p:cNvSpPr txBox="1"/>
          <p:nvPr/>
        </p:nvSpPr>
        <p:spPr>
          <a:xfrm>
            <a:off x="5105400" y="3048000"/>
            <a:ext cx="25908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2^10 bytes:1Kb</a:t>
            </a:r>
            <a:endParaRPr/>
          </a:p>
        </p:txBody>
      </p:sp>
      <p:sp>
        <p:nvSpPr>
          <p:cNvPr id="909" name="Google Shape;909;p93"/>
          <p:cNvSpPr txBox="1"/>
          <p:nvPr/>
        </p:nvSpPr>
        <p:spPr>
          <a:xfrm>
            <a:off x="5867400" y="39624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2^16</a:t>
            </a:r>
            <a:endParaRPr/>
          </a:p>
        </p:txBody>
      </p:sp>
      <p:sp>
        <p:nvSpPr>
          <p:cNvPr id="910" name="Google Shape;910;p93"/>
          <p:cNvSpPr txBox="1"/>
          <p:nvPr/>
        </p:nvSpPr>
        <p:spPr>
          <a:xfrm>
            <a:off x="5867400" y="2373312"/>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26 BITS</a:t>
            </a:r>
            <a:endParaRPr/>
          </a:p>
        </p:txBody>
      </p:sp>
      <p:sp>
        <p:nvSpPr>
          <p:cNvPr id="911" name="Google Shape;911;p93"/>
          <p:cNvSpPr txBox="1"/>
          <p:nvPr/>
        </p:nvSpPr>
        <p:spPr>
          <a:xfrm>
            <a:off x="7543800" y="34290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22 BITS</a:t>
            </a:r>
            <a:endParaRPr/>
          </a:p>
        </p:txBody>
      </p:sp>
      <p:cxnSp>
        <p:nvCxnSpPr>
          <p:cNvPr id="912" name="Google Shape;912;p93"/>
          <p:cNvCxnSpPr/>
          <p:nvPr/>
        </p:nvCxnSpPr>
        <p:spPr>
          <a:xfrm>
            <a:off x="3886200" y="3200400"/>
            <a:ext cx="1066800" cy="1587"/>
          </a:xfrm>
          <a:prstGeom prst="straightConnector1">
            <a:avLst/>
          </a:prstGeom>
          <a:noFill/>
          <a:ln w="9525" cap="sq" cmpd="sng">
            <a:solidFill>
              <a:srgbClr val="000000"/>
            </a:solidFill>
            <a:prstDash val="solid"/>
            <a:miter lim="800000"/>
            <a:headEnd type="none" w="med" len="med"/>
            <a:tailEnd type="stealth" w="med" len="med"/>
          </a:ln>
        </p:spPr>
      </p:cxnSp>
      <p:cxnSp>
        <p:nvCxnSpPr>
          <p:cNvPr id="913" name="Google Shape;913;p93"/>
          <p:cNvCxnSpPr/>
          <p:nvPr/>
        </p:nvCxnSpPr>
        <p:spPr>
          <a:xfrm>
            <a:off x="4572000" y="2438400"/>
            <a:ext cx="1066800" cy="1587"/>
          </a:xfrm>
          <a:prstGeom prst="straightConnector1">
            <a:avLst/>
          </a:prstGeom>
          <a:noFill/>
          <a:ln w="9525" cap="sq" cmpd="sng">
            <a:solidFill>
              <a:srgbClr val="000000"/>
            </a:solidFill>
            <a:prstDash val="solid"/>
            <a:miter lim="800000"/>
            <a:headEnd type="none" w="med" len="med"/>
            <a:tailEnd type="stealth" w="med" len="med"/>
          </a:ln>
        </p:spPr>
      </p:cxnSp>
      <p:cxnSp>
        <p:nvCxnSpPr>
          <p:cNvPr id="914" name="Google Shape;914;p93"/>
          <p:cNvCxnSpPr/>
          <p:nvPr/>
        </p:nvCxnSpPr>
        <p:spPr>
          <a:xfrm>
            <a:off x="4495800" y="4191000"/>
            <a:ext cx="1066800" cy="1587"/>
          </a:xfrm>
          <a:prstGeom prst="straightConnector1">
            <a:avLst/>
          </a:prstGeom>
          <a:noFill/>
          <a:ln w="9525" cap="sq" cmpd="sng">
            <a:solidFill>
              <a:srgbClr val="000000"/>
            </a:solidFill>
            <a:prstDash val="solid"/>
            <a:miter lim="800000"/>
            <a:headEnd type="none" w="med" len="med"/>
            <a:tailEnd type="stealth" w="med" len="med"/>
          </a:ln>
        </p:spPr>
      </p:cxnSp>
      <p:cxnSp>
        <p:nvCxnSpPr>
          <p:cNvPr id="915" name="Google Shape;915;p93"/>
          <p:cNvCxnSpPr/>
          <p:nvPr/>
        </p:nvCxnSpPr>
        <p:spPr>
          <a:xfrm>
            <a:off x="2667000" y="5486400"/>
            <a:ext cx="1066800" cy="1587"/>
          </a:xfrm>
          <a:prstGeom prst="straightConnector1">
            <a:avLst/>
          </a:prstGeom>
          <a:noFill/>
          <a:ln w="9525" cap="sq" cmpd="sng">
            <a:solidFill>
              <a:srgbClr val="000000"/>
            </a:solidFill>
            <a:prstDash val="solid"/>
            <a:miter lim="800000"/>
            <a:headEnd type="none" w="med" len="med"/>
            <a:tailEnd type="stealth" w="med" len="med"/>
          </a:ln>
        </p:spPr>
      </p:cxnSp>
      <p:sp>
        <p:nvSpPr>
          <p:cNvPr id="916" name="Google Shape;916;p93"/>
          <p:cNvSpPr txBox="1"/>
          <p:nvPr/>
        </p:nvSpPr>
        <p:spPr>
          <a:xfrm>
            <a:off x="4343400" y="53340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22+1 BITS</a:t>
            </a:r>
            <a:endParaRPr/>
          </a:p>
        </p:txBody>
      </p:sp>
      <p:sp>
        <p:nvSpPr>
          <p:cNvPr id="917" name="Google Shape;917;p93"/>
          <p:cNvSpPr txBox="1"/>
          <p:nvPr/>
        </p:nvSpPr>
        <p:spPr>
          <a:xfrm>
            <a:off x="685800" y="6019800"/>
            <a:ext cx="80010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Solve same by replacing 2^ 32 bytes with 2^32 frames of physical memory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0"/>
                                        </p:tgtEl>
                                        <p:attrNameLst>
                                          <p:attrName>style.visibility</p:attrName>
                                        </p:attrNameLst>
                                      </p:cBhvr>
                                      <p:to>
                                        <p:strVal val="visible"/>
                                      </p:to>
                                    </p:set>
                                    <p:anim calcmode="lin" valueType="num">
                                      <p:cBhvr additive="base">
                                        <p:cTn id="7" dur="500"/>
                                        <p:tgtEl>
                                          <p:spTgt spid="91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08"/>
                                        </p:tgtEl>
                                        <p:attrNameLst>
                                          <p:attrName>style.visibility</p:attrName>
                                        </p:attrNameLst>
                                      </p:cBhvr>
                                      <p:to>
                                        <p:strVal val="visible"/>
                                      </p:to>
                                    </p:set>
                                    <p:anim calcmode="lin" valueType="num">
                                      <p:cBhvr additive="base">
                                        <p:cTn id="12" dur="500"/>
                                        <p:tgtEl>
                                          <p:spTgt spid="90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11"/>
                                        </p:tgtEl>
                                        <p:attrNameLst>
                                          <p:attrName>style.visibility</p:attrName>
                                        </p:attrNameLst>
                                      </p:cBhvr>
                                      <p:to>
                                        <p:strVal val="visible"/>
                                      </p:to>
                                    </p:set>
                                    <p:anim calcmode="lin" valueType="num">
                                      <p:cBhvr additive="base">
                                        <p:cTn id="17" dur="500"/>
                                        <p:tgtEl>
                                          <p:spTgt spid="9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09"/>
                                        </p:tgtEl>
                                        <p:attrNameLst>
                                          <p:attrName>style.visibility</p:attrName>
                                        </p:attrNameLst>
                                      </p:cBhvr>
                                      <p:to>
                                        <p:strVal val="visible"/>
                                      </p:to>
                                    </p:set>
                                    <p:anim calcmode="lin" valueType="num">
                                      <p:cBhvr additive="base">
                                        <p:cTn id="22" dur="500"/>
                                        <p:tgtEl>
                                          <p:spTgt spid="90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16"/>
                                        </p:tgtEl>
                                        <p:attrNameLst>
                                          <p:attrName>style.visibility</p:attrName>
                                        </p:attrNameLst>
                                      </p:cBhvr>
                                      <p:to>
                                        <p:strVal val="visible"/>
                                      </p:to>
                                    </p:set>
                                    <p:anim calcmode="lin" valueType="num">
                                      <p:cBhvr additive="base">
                                        <p:cTn id="27" dur="500"/>
                                        <p:tgtEl>
                                          <p:spTgt spid="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21"/>
        <p:cNvGrpSpPr/>
        <p:nvPr/>
      </p:nvGrpSpPr>
      <p:grpSpPr>
        <a:xfrm>
          <a:off x="0" y="0"/>
          <a:ext cx="0" cy="0"/>
          <a:chOff x="0" y="0"/>
          <a:chExt cx="0" cy="0"/>
        </a:xfrm>
      </p:grpSpPr>
      <p:sp>
        <p:nvSpPr>
          <p:cNvPr id="922" name="Google Shape;922;p94"/>
          <p:cNvSpPr txBox="1"/>
          <p:nvPr/>
        </p:nvSpPr>
        <p:spPr>
          <a:xfrm>
            <a:off x="228600" y="1066800"/>
            <a:ext cx="8686800" cy="49720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Consider a simple paging system with the following parameters: 2</a:t>
            </a:r>
            <a:r>
              <a:rPr lang="en-US" sz="2000" b="0" i="0" u="none" baseline="30000">
                <a:solidFill>
                  <a:srgbClr val="000000"/>
                </a:solidFill>
                <a:latin typeface="Arial"/>
                <a:ea typeface="Arial"/>
                <a:cs typeface="Arial"/>
                <a:sym typeface="Arial"/>
              </a:rPr>
              <a:t>32</a:t>
            </a:r>
            <a:r>
              <a:rPr lang="en-US" sz="2000" b="0" i="0" u="none">
                <a:solidFill>
                  <a:srgbClr val="000000"/>
                </a:solidFill>
                <a:latin typeface="Arial"/>
                <a:ea typeface="Arial"/>
                <a:cs typeface="Arial"/>
                <a:sym typeface="Arial"/>
              </a:rPr>
              <a:t> bytes of physical memory; page size of 2</a:t>
            </a:r>
            <a:r>
              <a:rPr lang="en-US" sz="2000" b="0" i="0" u="none" baseline="30000">
                <a:solidFill>
                  <a:srgbClr val="000000"/>
                </a:solidFill>
                <a:latin typeface="Arial"/>
                <a:ea typeface="Arial"/>
                <a:cs typeface="Arial"/>
                <a:sym typeface="Arial"/>
              </a:rPr>
              <a:t>10 </a:t>
            </a:r>
            <a:r>
              <a:rPr lang="en-US" sz="2000" b="0" i="0" u="none">
                <a:solidFill>
                  <a:srgbClr val="000000"/>
                </a:solidFill>
                <a:latin typeface="Arial"/>
                <a:ea typeface="Arial"/>
                <a:cs typeface="Arial"/>
                <a:sym typeface="Arial"/>
              </a:rPr>
              <a:t>bytes; 2</a:t>
            </a:r>
            <a:r>
              <a:rPr lang="en-US" sz="2000" b="0" i="0" u="none" baseline="30000">
                <a:solidFill>
                  <a:srgbClr val="000000"/>
                </a:solidFill>
                <a:latin typeface="Arial"/>
                <a:ea typeface="Arial"/>
                <a:cs typeface="Arial"/>
                <a:sym typeface="Arial"/>
              </a:rPr>
              <a:t>16</a:t>
            </a:r>
            <a:r>
              <a:rPr lang="en-US" sz="2000" b="0" i="0" u="none">
                <a:solidFill>
                  <a:srgbClr val="000000"/>
                </a:solidFill>
                <a:latin typeface="Arial"/>
                <a:ea typeface="Arial"/>
                <a:cs typeface="Arial"/>
                <a:sym typeface="Arial"/>
              </a:rPr>
              <a:t> pages of logical address space.</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How many bits are in a logical address?</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b. </a:t>
            </a:r>
            <a:r>
              <a:rPr lang="en-US" sz="2000" b="0" i="0" u="none">
                <a:solidFill>
                  <a:srgbClr val="000000"/>
                </a:solidFill>
                <a:latin typeface="Arial"/>
                <a:ea typeface="Arial"/>
                <a:cs typeface="Arial"/>
                <a:sym typeface="Arial"/>
              </a:rPr>
              <a:t>How many bytes in a frame?</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c. </a:t>
            </a:r>
            <a:r>
              <a:rPr lang="en-US" sz="2000" b="0" i="0" u="none">
                <a:solidFill>
                  <a:srgbClr val="000000"/>
                </a:solidFill>
                <a:latin typeface="Arial"/>
                <a:ea typeface="Arial"/>
                <a:cs typeface="Arial"/>
                <a:sym typeface="Arial"/>
              </a:rPr>
              <a:t>How many bits in the physical address specify the frame?</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d. </a:t>
            </a:r>
            <a:r>
              <a:rPr lang="en-US" sz="2000" b="0" i="0" u="none">
                <a:solidFill>
                  <a:srgbClr val="000000"/>
                </a:solidFill>
                <a:latin typeface="Arial"/>
                <a:ea typeface="Arial"/>
                <a:cs typeface="Arial"/>
                <a:sym typeface="Arial"/>
              </a:rPr>
              <a:t>How many entries in the page table?</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e. </a:t>
            </a:r>
            <a:r>
              <a:rPr lang="en-US" sz="2000" b="0" i="0" u="none">
                <a:solidFill>
                  <a:srgbClr val="000000"/>
                </a:solidFill>
                <a:latin typeface="Arial"/>
                <a:ea typeface="Arial"/>
                <a:cs typeface="Arial"/>
                <a:sym typeface="Arial"/>
              </a:rPr>
              <a:t>How many bits in each page table entry? Assume each page table entry contains a valid/invalid bit.</a:t>
            </a:r>
            <a:endParaRPr/>
          </a:p>
          <a:p>
            <a:pPr marL="0" marR="0" lvl="0" indent="0" algn="l" rtl="0">
              <a:lnSpc>
                <a:spcPct val="100000"/>
              </a:lnSpc>
              <a:spcBef>
                <a:spcPts val="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grpSp>
        <p:nvGrpSpPr>
          <p:cNvPr id="213" name="Google Shape;213;p23"/>
          <p:cNvGrpSpPr/>
          <p:nvPr/>
        </p:nvGrpSpPr>
        <p:grpSpPr>
          <a:xfrm>
            <a:off x="304800" y="838200"/>
            <a:ext cx="4559300" cy="5168900"/>
            <a:chOff x="192" y="528"/>
            <a:chExt cx="2872" cy="3256"/>
          </a:xfrm>
        </p:grpSpPr>
        <p:pic>
          <p:nvPicPr>
            <p:cNvPr id="214" name="Google Shape;214;p23"/>
            <p:cNvPicPr preferRelativeResize="0"/>
            <p:nvPr/>
          </p:nvPicPr>
          <p:blipFill rotWithShape="1">
            <a:blip r:embed="rId3">
              <a:alphaModFix/>
            </a:blip>
            <a:srcRect/>
            <a:stretch/>
          </p:blipFill>
          <p:spPr>
            <a:xfrm>
              <a:off x="192" y="528"/>
              <a:ext cx="2872" cy="3256"/>
            </a:xfrm>
            <a:prstGeom prst="rect">
              <a:avLst/>
            </a:prstGeom>
            <a:noFill/>
            <a:ln>
              <a:noFill/>
            </a:ln>
          </p:spPr>
        </p:pic>
        <p:sp>
          <p:nvSpPr>
            <p:cNvPr id="215" name="Google Shape;215;p23"/>
            <p:cNvSpPr/>
            <p:nvPr/>
          </p:nvSpPr>
          <p:spPr>
            <a:xfrm>
              <a:off x="192" y="528"/>
              <a:ext cx="2872" cy="32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216" name="Google Shape;216;p23"/>
          <p:cNvSpPr txBox="1"/>
          <p:nvPr/>
        </p:nvSpPr>
        <p:spPr>
          <a:xfrm>
            <a:off x="1447800" y="274637"/>
            <a:ext cx="7239000" cy="563562"/>
          </a:xfrm>
          <a:prstGeom prst="rect">
            <a:avLst/>
          </a:prstGeom>
          <a:noFill/>
          <a:ln>
            <a:noFill/>
          </a:ln>
        </p:spPr>
        <p:txBody>
          <a:bodyPr spcFirstLastPara="1" wrap="square" lIns="90000" tIns="46800" rIns="90000" bIns="46800" anchor="t" anchorCtr="0">
            <a:noAutofit/>
          </a:bodyPr>
          <a:lstStyle/>
          <a:p>
            <a:pPr marL="342900" marR="0" lvl="0" indent="-320675" algn="ctr" rtl="0">
              <a:lnSpc>
                <a:spcPct val="15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Addressing</a:t>
            </a:r>
            <a:endParaRPr/>
          </a:p>
        </p:txBody>
      </p:sp>
      <p:sp>
        <p:nvSpPr>
          <p:cNvPr id="217" name="Google Shape;217;p23"/>
          <p:cNvSpPr txBox="1"/>
          <p:nvPr/>
        </p:nvSpPr>
        <p:spPr>
          <a:xfrm>
            <a:off x="4953000" y="1143000"/>
            <a:ext cx="3810000" cy="31115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The OS needs to know the location of:</a:t>
            </a:r>
            <a:endParaRPr/>
          </a:p>
          <a:p>
            <a:pPr marL="436562"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process control information </a:t>
            </a:r>
            <a:endParaRPr/>
          </a:p>
          <a:p>
            <a:pPr marL="436562"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 execution stack, </a:t>
            </a:r>
            <a:endParaRPr/>
          </a:p>
          <a:p>
            <a:pPr marL="436562"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 entry point to begin execution of the program for this process. </a:t>
            </a:r>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8" name="Google Shape;218;p23"/>
          <p:cNvSpPr txBox="1"/>
          <p:nvPr/>
        </p:nvSpPr>
        <p:spPr>
          <a:xfrm>
            <a:off x="4899025" y="3743325"/>
            <a:ext cx="3813175" cy="24479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There will be memory references within the program</a:t>
            </a:r>
            <a:endParaRPr/>
          </a:p>
          <a:p>
            <a:pPr marL="741362" marR="0" lvl="1" indent="-280987"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Eg. BT, GD, PD</a:t>
            </a:r>
            <a:endParaRPr/>
          </a:p>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Processor HW and OS should be able to translate these into actual physical memory addresses</a:t>
            </a:r>
            <a:endParaRPr/>
          </a:p>
          <a:p>
            <a:pPr marL="741362" marR="0" lvl="1" indent="-280987"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Changes every time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1"/>
        <p:cNvGrpSpPr/>
        <p:nvPr/>
      </p:nvGrpSpPr>
      <p:grpSpPr>
        <a:xfrm>
          <a:off x="0" y="0"/>
          <a:ext cx="0" cy="0"/>
          <a:chOff x="0" y="0"/>
          <a:chExt cx="0" cy="0"/>
        </a:xfrm>
      </p:grpSpPr>
      <p:sp>
        <p:nvSpPr>
          <p:cNvPr id="932" name="Google Shape;932;p9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Segmentation</a:t>
            </a:r>
            <a:endParaRPr/>
          </a:p>
        </p:txBody>
      </p:sp>
      <p:sp>
        <p:nvSpPr>
          <p:cNvPr id="933" name="Google Shape;933;p95"/>
          <p:cNvSpPr txBox="1"/>
          <p:nvPr/>
        </p:nvSpPr>
        <p:spPr>
          <a:xfrm>
            <a:off x="457200" y="838200"/>
            <a:ext cx="8229600" cy="54102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User program and associated data now divided not into pages, but segments which could be of unequal size</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All segments of all programs do not have to be of the same length, May be unequal, dynamic size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There is a maximum segment length, Simplifies handling of growing data structures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Logical Address consist of two parts - a segment number and an offset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Similar to dynamic partitioning</a:t>
            </a:r>
            <a:endParaRPr/>
          </a:p>
          <a:p>
            <a:pPr marL="320675" marR="0" lvl="1" indent="-320675"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program however can now occupy more than one partitions</a:t>
            </a:r>
            <a:endParaRPr/>
          </a:p>
          <a:p>
            <a:pPr marL="320675" marR="0" lvl="1" indent="-320675"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Partitions need not be contiguous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No internal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No external fragmentation?</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9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Segmentation</a:t>
            </a:r>
            <a:endParaRPr/>
          </a:p>
        </p:txBody>
      </p:sp>
      <p:sp>
        <p:nvSpPr>
          <p:cNvPr id="940" name="Google Shape;940;p96"/>
          <p:cNvSpPr txBox="1"/>
          <p:nvPr/>
        </p:nvSpPr>
        <p:spPr>
          <a:xfrm>
            <a:off x="457200" y="838200"/>
            <a:ext cx="8210550" cy="52578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Paging is invisible to the programmer, segmentation is usually visible and is provided as a convenience for organizing programs and data</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Compiler or programmer assigns programs and data to different segments</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One program may be further broken down into multiple segments for purposes of modular programming</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Allows programs to be altered and recompiled independently</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Lends itself well to sharing data among processes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Lends itself well to protection</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Simplifies handling of growing data structures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Logical address to physical address translation is now little complicated but similar</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Segment table</a:t>
            </a:r>
            <a:endParaRPr/>
          </a:p>
          <a:p>
            <a:pPr marL="1141412" marR="0" lvl="2" indent="-227012" algn="l" rtl="0">
              <a:lnSpc>
                <a:spcPct val="100000"/>
              </a:lnSpc>
              <a:spcBef>
                <a:spcPts val="6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Length of segment and starting physical address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9"/>
        <p:cNvGrpSpPr/>
        <p:nvPr/>
      </p:nvGrpSpPr>
      <p:grpSpPr>
        <a:xfrm>
          <a:off x="0" y="0"/>
          <a:ext cx="0" cy="0"/>
          <a:chOff x="0" y="0"/>
          <a:chExt cx="0" cy="0"/>
        </a:xfrm>
      </p:grpSpPr>
      <p:sp>
        <p:nvSpPr>
          <p:cNvPr id="950" name="Google Shape;950;p97"/>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 Organization</a:t>
            </a:r>
            <a:endParaRPr/>
          </a:p>
        </p:txBody>
      </p:sp>
      <p:sp>
        <p:nvSpPr>
          <p:cNvPr id="951" name="Google Shape;951;p97"/>
          <p:cNvSpPr txBox="1"/>
          <p:nvPr/>
        </p:nvSpPr>
        <p:spPr>
          <a:xfrm>
            <a:off x="411162" y="1347787"/>
            <a:ext cx="8229600" cy="4953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Starting address corresponding segment in main memory</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Each entry contains the length of the segment</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 bit is needed to determine if segment is already in main memory</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Another bit is needed to determine if the segment has been modified since it was loaded in main memory</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9"/>
        <p:cNvGrpSpPr/>
        <p:nvPr/>
      </p:nvGrpSpPr>
      <p:grpSpPr>
        <a:xfrm>
          <a:off x="0" y="0"/>
          <a:ext cx="0" cy="0"/>
          <a:chOff x="0" y="0"/>
          <a:chExt cx="0" cy="0"/>
        </a:xfrm>
      </p:grpSpPr>
      <p:sp>
        <p:nvSpPr>
          <p:cNvPr id="960" name="Google Shape;960;p98"/>
          <p:cNvSpPr txBox="1"/>
          <p:nvPr/>
        </p:nvSpPr>
        <p:spPr>
          <a:xfrm>
            <a:off x="360362" y="1096962"/>
            <a:ext cx="5354637" cy="5151437"/>
          </a:xfrm>
          <a:prstGeom prst="rect">
            <a:avLst/>
          </a:prstGeom>
          <a:noFill/>
          <a:ln>
            <a:noFill/>
          </a:ln>
        </p:spPr>
        <p:txBody>
          <a:bodyPr spcFirstLastPara="1" wrap="square" lIns="90000" tIns="45000" rIns="90000" bIns="45000" anchor="t" anchorCtr="0">
            <a:noAutofit/>
          </a:bodyPr>
          <a:lstStyle/>
          <a:p>
            <a:pPr marL="0" marR="0" lvl="0" indent="-152400" algn="l" rtl="0">
              <a:lnSpc>
                <a:spcPct val="100000"/>
              </a:lnSpc>
              <a:spcBef>
                <a:spcPts val="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In this example, 16-bit addresses are used, </a:t>
            </a:r>
            <a:endParaRPr/>
          </a:p>
          <a:p>
            <a:pPr marL="0" marR="0" lvl="0" indent="-152400" algn="l" rtl="0">
              <a:lnSpc>
                <a:spcPct val="100000"/>
              </a:lnSpc>
              <a:spcBef>
                <a:spcPts val="40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The relative address 1502, in binary form, is 0000010111011110.</a:t>
            </a:r>
            <a:endParaRPr/>
          </a:p>
          <a:p>
            <a:pPr marL="0" marR="0" lvl="0" indent="-152400" algn="l" rtl="0">
              <a:lnSpc>
                <a:spcPct val="100000"/>
              </a:lnSpc>
              <a:spcBef>
                <a:spcPts val="40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Consider an address of n + m bits, where the leftmost n bits are the segment number and the rightmost m bits are the offset. </a:t>
            </a:r>
            <a:endParaRPr/>
          </a:p>
          <a:p>
            <a:pPr marL="0" marR="0" lvl="0" indent="-152400" algn="l" rtl="0">
              <a:lnSpc>
                <a:spcPct val="100000"/>
              </a:lnSpc>
              <a:spcBef>
                <a:spcPts val="400"/>
              </a:spcBef>
              <a:spcAft>
                <a:spcPts val="0"/>
              </a:spcAft>
              <a:buClr>
                <a:srgbClr val="000000"/>
              </a:buClr>
              <a:buSzPts val="2400"/>
              <a:buFont typeface="Noto Sans Symbols"/>
              <a:buChar char="●"/>
            </a:pPr>
            <a:r>
              <a:rPr lang="en-US" sz="2400" b="0" i="0" u="none">
                <a:solidFill>
                  <a:srgbClr val="000000"/>
                </a:solidFill>
                <a:latin typeface="Times New Roman"/>
                <a:ea typeface="Times New Roman"/>
                <a:cs typeface="Times New Roman"/>
                <a:sym typeface="Times New Roman"/>
              </a:rPr>
              <a:t>In the example on the slide n = 4 </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And  m =12.</a:t>
            </a:r>
            <a:endParaRPr/>
          </a:p>
        </p:txBody>
      </p:sp>
      <p:sp>
        <p:nvSpPr>
          <p:cNvPr id="961" name="Google Shape;961;p98"/>
          <p:cNvSpPr txBox="1"/>
          <p:nvPr/>
        </p:nvSpPr>
        <p:spPr>
          <a:xfrm>
            <a:off x="457200" y="304800"/>
            <a:ext cx="81835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Logical to Physical Address Translation in Segmentation</a:t>
            </a:r>
            <a:endParaRPr/>
          </a:p>
        </p:txBody>
      </p:sp>
      <p:pic>
        <p:nvPicPr>
          <p:cNvPr id="962" name="Google Shape;962;p98"/>
          <p:cNvPicPr preferRelativeResize="0"/>
          <p:nvPr/>
        </p:nvPicPr>
        <p:blipFill rotWithShape="1">
          <a:blip r:embed="rId3">
            <a:alphaModFix/>
          </a:blip>
          <a:srcRect/>
          <a:stretch/>
        </p:blipFill>
        <p:spPr>
          <a:xfrm>
            <a:off x="5410200" y="990600"/>
            <a:ext cx="3352800" cy="5491162"/>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7"/>
        <p:cNvGrpSpPr/>
        <p:nvPr/>
      </p:nvGrpSpPr>
      <p:grpSpPr>
        <a:xfrm>
          <a:off x="0" y="0"/>
          <a:ext cx="0" cy="0"/>
          <a:chOff x="0" y="0"/>
          <a:chExt cx="0" cy="0"/>
        </a:xfrm>
      </p:grpSpPr>
      <p:sp>
        <p:nvSpPr>
          <p:cNvPr id="968" name="Google Shape;968;p9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a:t>
            </a:r>
            <a:endParaRPr/>
          </a:p>
        </p:txBody>
      </p:sp>
      <p:sp>
        <p:nvSpPr>
          <p:cNvPr id="969" name="Google Shape;969;p99"/>
          <p:cNvSpPr txBox="1"/>
          <p:nvPr/>
        </p:nvSpPr>
        <p:spPr>
          <a:xfrm>
            <a:off x="457200" y="838200"/>
            <a:ext cx="8210550" cy="4953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Extract segment number from logical address (left most n bits)</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Find base address of this segment from segment table</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Compare offset (rightmost m bits) with segment length</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ok, desired physical address = base address + offset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8"/>
        <p:cNvGrpSpPr/>
        <p:nvPr/>
      </p:nvGrpSpPr>
      <p:grpSpPr>
        <a:xfrm>
          <a:off x="0" y="0"/>
          <a:ext cx="0" cy="0"/>
          <a:chOff x="0" y="0"/>
          <a:chExt cx="0" cy="0"/>
        </a:xfrm>
      </p:grpSpPr>
      <p:sp>
        <p:nvSpPr>
          <p:cNvPr id="979" name="Google Shape;979;p100"/>
          <p:cNvSpPr txBox="1"/>
          <p:nvPr/>
        </p:nvSpPr>
        <p:spPr>
          <a:xfrm>
            <a:off x="457200" y="304800"/>
            <a:ext cx="81835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Logical to Physical Address Translation in Segmentation</a:t>
            </a:r>
            <a:endParaRPr/>
          </a:p>
        </p:txBody>
      </p:sp>
      <p:sp>
        <p:nvSpPr>
          <p:cNvPr id="980" name="Google Shape;980;p100"/>
          <p:cNvSpPr txBox="1"/>
          <p:nvPr/>
        </p:nvSpPr>
        <p:spPr>
          <a:xfrm>
            <a:off x="609600" y="4114800"/>
            <a:ext cx="8077200" cy="2133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 logical address is </a:t>
            </a:r>
            <a:r>
              <a:rPr lang="en-US" sz="2400" b="0" i="0" u="none">
                <a:solidFill>
                  <a:srgbClr val="FF0000"/>
                </a:solidFill>
                <a:latin typeface="Times New Roman"/>
                <a:ea typeface="Times New Roman"/>
                <a:cs typeface="Times New Roman"/>
                <a:sym typeface="Times New Roman"/>
              </a:rPr>
              <a:t>0001</a:t>
            </a:r>
            <a:r>
              <a:rPr lang="en-US" sz="2400" b="0" i="0" u="none">
                <a:solidFill>
                  <a:srgbClr val="000000"/>
                </a:solidFill>
                <a:latin typeface="Times New Roman"/>
                <a:ea typeface="Times New Roman"/>
                <a:cs typeface="Times New Roman"/>
                <a:sym typeface="Times New Roman"/>
              </a:rPr>
              <a:t>001011110000, which is segment number 1, offset 752. </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Suppose that this segment is residing in main memory starting at physical address 0010000000100000.</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Then the physical address(base addess+offset): 0010000000100000 + </a:t>
            </a:r>
            <a:endParaRPr/>
          </a:p>
          <a:p>
            <a:pPr marL="0" marR="0" lvl="0" indent="0" algn="l" rtl="0">
              <a:lnSpc>
                <a:spcPct val="100000"/>
              </a:lnSpc>
              <a:spcBef>
                <a:spcPts val="40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        001011110000 =0010001100010000</a:t>
            </a:r>
            <a:endParaRPr/>
          </a:p>
        </p:txBody>
      </p:sp>
      <p:pic>
        <p:nvPicPr>
          <p:cNvPr id="981" name="Google Shape;981;p100"/>
          <p:cNvPicPr preferRelativeResize="0"/>
          <p:nvPr/>
        </p:nvPicPr>
        <p:blipFill rotWithShape="1">
          <a:blip r:embed="rId3">
            <a:alphaModFix/>
          </a:blip>
          <a:srcRect/>
          <a:stretch/>
        </p:blipFill>
        <p:spPr>
          <a:xfrm>
            <a:off x="685800" y="762000"/>
            <a:ext cx="7696200" cy="3200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6"/>
        <p:cNvGrpSpPr/>
        <p:nvPr/>
      </p:nvGrpSpPr>
      <p:grpSpPr>
        <a:xfrm>
          <a:off x="0" y="0"/>
          <a:ext cx="0" cy="0"/>
          <a:chOff x="0" y="0"/>
          <a:chExt cx="0" cy="0"/>
        </a:xfrm>
      </p:grpSpPr>
      <p:sp>
        <p:nvSpPr>
          <p:cNvPr id="987" name="Google Shape;987;p10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Examples</a:t>
            </a:r>
            <a:endParaRPr/>
          </a:p>
        </p:txBody>
      </p:sp>
      <p:grpSp>
        <p:nvGrpSpPr>
          <p:cNvPr id="988" name="Google Shape;988;p101"/>
          <p:cNvGrpSpPr/>
          <p:nvPr/>
        </p:nvGrpSpPr>
        <p:grpSpPr>
          <a:xfrm>
            <a:off x="838200" y="1220787"/>
            <a:ext cx="7464425" cy="5102225"/>
            <a:chOff x="528" y="769"/>
            <a:chExt cx="4702" cy="3214"/>
          </a:xfrm>
        </p:grpSpPr>
        <p:pic>
          <p:nvPicPr>
            <p:cNvPr id="989" name="Google Shape;989;p101"/>
            <p:cNvPicPr preferRelativeResize="0"/>
            <p:nvPr/>
          </p:nvPicPr>
          <p:blipFill rotWithShape="1">
            <a:blip r:embed="rId3">
              <a:alphaModFix/>
            </a:blip>
            <a:srcRect/>
            <a:stretch/>
          </p:blipFill>
          <p:spPr>
            <a:xfrm>
              <a:off x="528" y="769"/>
              <a:ext cx="4702" cy="3214"/>
            </a:xfrm>
            <a:prstGeom prst="rect">
              <a:avLst/>
            </a:prstGeom>
            <a:noFill/>
            <a:ln>
              <a:noFill/>
            </a:ln>
          </p:spPr>
        </p:pic>
        <p:sp>
          <p:nvSpPr>
            <p:cNvPr id="990" name="Google Shape;990;p101"/>
            <p:cNvSpPr/>
            <p:nvPr/>
          </p:nvSpPr>
          <p:spPr>
            <a:xfrm>
              <a:off x="528" y="769"/>
              <a:ext cx="4702" cy="321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4"/>
        <p:cNvGrpSpPr/>
        <p:nvPr/>
      </p:nvGrpSpPr>
      <p:grpSpPr>
        <a:xfrm>
          <a:off x="0" y="0"/>
          <a:ext cx="0" cy="0"/>
          <a:chOff x="0" y="0"/>
          <a:chExt cx="0" cy="0"/>
        </a:xfrm>
      </p:grpSpPr>
      <p:graphicFrame>
        <p:nvGraphicFramePr>
          <p:cNvPr id="995" name="Google Shape;995;p102"/>
          <p:cNvGraphicFramePr/>
          <p:nvPr/>
        </p:nvGraphicFramePr>
        <p:xfrm>
          <a:off x="990600" y="685800"/>
          <a:ext cx="6096000" cy="2124050"/>
        </p:xfrm>
        <a:graphic>
          <a:graphicData uri="http://schemas.openxmlformats.org/drawingml/2006/table">
            <a:tbl>
              <a:tblPr>
                <a:noFill/>
                <a:tableStyleId>{694F7841-F1F4-4275-9296-450AAA8F6FDA}</a:tableStyleId>
              </a:tblPr>
              <a:tblGrid>
                <a:gridCol w="1524000"/>
                <a:gridCol w="1143000"/>
                <a:gridCol w="1447800"/>
                <a:gridCol w="1981200"/>
              </a:tblGrid>
              <a:tr h="639750">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Segment no</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Start</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Length</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End (start+length)</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222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198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420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660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248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908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r h="3698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S3</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996</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604</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1600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S1</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1752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422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2174</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r>
            </a:tbl>
          </a:graphicData>
        </a:graphic>
      </p:graphicFrame>
      <p:sp>
        <p:nvSpPr>
          <p:cNvPr id="996" name="Google Shape;996;p102"/>
          <p:cNvSpPr txBox="1"/>
          <p:nvPr/>
        </p:nvSpPr>
        <p:spPr>
          <a:xfrm>
            <a:off x="457200" y="2895600"/>
            <a:ext cx="8208962" cy="37607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(0,198): 660+198=858</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(2,156)=222+156=377</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(1,530)=invalid,as offset &gt; length</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(3,444)=996+444=1440</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(0,222)=Invalid as offset &gt; length</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0"/>
        <p:cNvGrpSpPr/>
        <p:nvPr/>
      </p:nvGrpSpPr>
      <p:grpSpPr>
        <a:xfrm>
          <a:off x="0" y="0"/>
          <a:ext cx="0" cy="0"/>
          <a:chOff x="0" y="0"/>
          <a:chExt cx="0" cy="0"/>
        </a:xfrm>
      </p:grpSpPr>
      <p:sp>
        <p:nvSpPr>
          <p:cNvPr id="1001" name="Google Shape;1001;p10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br>
              <a:rPr lang="en-US" sz="2400" b="0" i="0" u="none">
                <a:solidFill>
                  <a:srgbClr val="006633"/>
                </a:solidFill>
                <a:latin typeface="Arial"/>
                <a:ea typeface="Arial"/>
                <a:cs typeface="Arial"/>
                <a:sym typeface="Arial"/>
              </a:rPr>
            </a:br>
            <a:endParaRPr/>
          </a:p>
        </p:txBody>
      </p:sp>
      <p:sp>
        <p:nvSpPr>
          <p:cNvPr id="1002" name="Google Shape;1002;p103"/>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8-bit virtual address, 10-bit physical address, and each page is 64 bytes.</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virtual pages?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physical pages?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entries in page table?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Given page table = [2, 5, 1, 8], what’s the physical address for virtual address 241?</a:t>
            </a:r>
            <a:endParaRPr/>
          </a:p>
        </p:txBody>
      </p:sp>
      <p:sp>
        <p:nvSpPr>
          <p:cNvPr id="1003" name="Google Shape;1003;p103"/>
          <p:cNvSpPr txBox="1"/>
          <p:nvPr/>
        </p:nvSpPr>
        <p:spPr>
          <a:xfrm>
            <a:off x="5867400" y="23622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4 pages</a:t>
            </a:r>
            <a:endParaRPr/>
          </a:p>
        </p:txBody>
      </p:sp>
      <p:sp>
        <p:nvSpPr>
          <p:cNvPr id="1004" name="Google Shape;1004;p103"/>
          <p:cNvSpPr txBox="1"/>
          <p:nvPr/>
        </p:nvSpPr>
        <p:spPr>
          <a:xfrm>
            <a:off x="6019800" y="3135312"/>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16 frames</a:t>
            </a:r>
            <a:endParaRPr/>
          </a:p>
        </p:txBody>
      </p:sp>
      <p:sp>
        <p:nvSpPr>
          <p:cNvPr id="1005" name="Google Shape;1005;p103"/>
          <p:cNvSpPr txBox="1"/>
          <p:nvPr/>
        </p:nvSpPr>
        <p:spPr>
          <a:xfrm>
            <a:off x="6705600" y="40386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4 PTE</a:t>
            </a:r>
            <a:endParaRPr/>
          </a:p>
        </p:txBody>
      </p:sp>
      <p:sp>
        <p:nvSpPr>
          <p:cNvPr id="1006" name="Google Shape;1006;p103"/>
          <p:cNvSpPr txBox="1"/>
          <p:nvPr/>
        </p:nvSpPr>
        <p:spPr>
          <a:xfrm>
            <a:off x="7543800" y="53340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561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
                                        </p:tgtEl>
                                        <p:attrNameLst>
                                          <p:attrName>style.visibility</p:attrName>
                                        </p:attrNameLst>
                                      </p:cBhvr>
                                      <p:to>
                                        <p:strVal val="visible"/>
                                      </p:to>
                                    </p:set>
                                    <p:anim calcmode="lin" valueType="num">
                                      <p:cBhvr additive="base">
                                        <p:cTn id="7" dur="500"/>
                                        <p:tgtEl>
                                          <p:spTgt spid="10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4"/>
                                        </p:tgtEl>
                                        <p:attrNameLst>
                                          <p:attrName>style.visibility</p:attrName>
                                        </p:attrNameLst>
                                      </p:cBhvr>
                                      <p:to>
                                        <p:strVal val="visible"/>
                                      </p:to>
                                    </p:set>
                                    <p:anim calcmode="lin" valueType="num">
                                      <p:cBhvr additive="base">
                                        <p:cTn id="12" dur="500"/>
                                        <p:tgtEl>
                                          <p:spTgt spid="100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5"/>
                                        </p:tgtEl>
                                        <p:attrNameLst>
                                          <p:attrName>style.visibility</p:attrName>
                                        </p:attrNameLst>
                                      </p:cBhvr>
                                      <p:to>
                                        <p:strVal val="visible"/>
                                      </p:to>
                                    </p:set>
                                    <p:anim calcmode="lin" valueType="num">
                                      <p:cBhvr additive="base">
                                        <p:cTn id="17" dur="500"/>
                                        <p:tgtEl>
                                          <p:spTgt spid="100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06"/>
                                        </p:tgtEl>
                                        <p:attrNameLst>
                                          <p:attrName>style.visibility</p:attrName>
                                        </p:attrNameLst>
                                      </p:cBhvr>
                                      <p:to>
                                        <p:strVal val="visible"/>
                                      </p:to>
                                    </p:set>
                                    <p:anim calcmode="lin" valueType="num">
                                      <p:cBhvr additive="base">
                                        <p:cTn id="22" dur="500"/>
                                        <p:tgtEl>
                                          <p:spTgt spid="10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1"/>
        <p:cNvGrpSpPr/>
        <p:nvPr/>
      </p:nvGrpSpPr>
      <p:grpSpPr>
        <a:xfrm>
          <a:off x="0" y="0"/>
          <a:ext cx="0" cy="0"/>
          <a:chOff x="0" y="0"/>
          <a:chExt cx="0" cy="0"/>
        </a:xfrm>
      </p:grpSpPr>
      <p:sp>
        <p:nvSpPr>
          <p:cNvPr id="1012" name="Google Shape;1012;p104"/>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endParaRPr/>
          </a:p>
        </p:txBody>
      </p:sp>
      <p:grpSp>
        <p:nvGrpSpPr>
          <p:cNvPr id="1013" name="Google Shape;1013;p104"/>
          <p:cNvGrpSpPr/>
          <p:nvPr/>
        </p:nvGrpSpPr>
        <p:grpSpPr>
          <a:xfrm>
            <a:off x="304800" y="1143000"/>
            <a:ext cx="8455025" cy="4492625"/>
            <a:chOff x="192" y="720"/>
            <a:chExt cx="5326" cy="2830"/>
          </a:xfrm>
        </p:grpSpPr>
        <p:pic>
          <p:nvPicPr>
            <p:cNvPr id="1014" name="Google Shape;1014;p104"/>
            <p:cNvPicPr preferRelativeResize="0"/>
            <p:nvPr/>
          </p:nvPicPr>
          <p:blipFill rotWithShape="1">
            <a:blip r:embed="rId3">
              <a:alphaModFix/>
            </a:blip>
            <a:srcRect/>
            <a:stretch/>
          </p:blipFill>
          <p:spPr>
            <a:xfrm>
              <a:off x="192" y="720"/>
              <a:ext cx="5326" cy="2830"/>
            </a:xfrm>
            <a:prstGeom prst="rect">
              <a:avLst/>
            </a:prstGeom>
            <a:noFill/>
            <a:ln>
              <a:noFill/>
            </a:ln>
          </p:spPr>
        </p:pic>
        <p:sp>
          <p:nvSpPr>
            <p:cNvPr id="1015" name="Google Shape;1015;p104"/>
            <p:cNvSpPr/>
            <p:nvPr/>
          </p:nvSpPr>
          <p:spPr>
            <a:xfrm>
              <a:off x="192" y="720"/>
              <a:ext cx="5326" cy="28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2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29" name="Google Shape;229;p24"/>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2. </a:t>
            </a:r>
            <a:r>
              <a:rPr lang="en-US" sz="1800" b="0" i="0" u="sng">
                <a:solidFill>
                  <a:srgbClr val="996600"/>
                </a:solidFill>
                <a:latin typeface="Arial"/>
                <a:ea typeface="Arial"/>
                <a:cs typeface="Arial"/>
                <a:sym typeface="Arial"/>
              </a:rPr>
              <a:t>Protection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Processes should not be able to reference memory locations in another process without permission.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Impossible to check absolute addresses at compile time.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Must be checked at run time.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protection requirement must be satisfied by the processor (hardware) rather than the operating system (software)</a:t>
            </a:r>
            <a:endParaRPr/>
          </a:p>
          <a:p>
            <a:pPr marL="1000125" marR="0" lvl="2" indent="-333375" algn="l" rtl="0">
              <a:lnSpc>
                <a:spcPct val="15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Operating system cannot anticipate all of the memory references a program will make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2"/>
        <p:cNvGrpSpPr/>
        <p:nvPr/>
      </p:nvGrpSpPr>
      <p:grpSpPr>
        <a:xfrm>
          <a:off x="0" y="0"/>
          <a:ext cx="0" cy="0"/>
          <a:chOff x="0" y="0"/>
          <a:chExt cx="0" cy="0"/>
        </a:xfrm>
      </p:grpSpPr>
      <p:sp>
        <p:nvSpPr>
          <p:cNvPr id="1023" name="Google Shape;1023;p105"/>
          <p:cNvSpPr txBox="1"/>
          <p:nvPr/>
        </p:nvSpPr>
        <p:spPr>
          <a:xfrm>
            <a:off x="636587" y="1520825"/>
            <a:ext cx="81835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 &amp;  Segmentation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2"/>
        <p:cNvGrpSpPr/>
        <p:nvPr/>
      </p:nvGrpSpPr>
      <p:grpSpPr>
        <a:xfrm>
          <a:off x="0" y="0"/>
          <a:ext cx="0" cy="0"/>
          <a:chOff x="0" y="0"/>
          <a:chExt cx="0" cy="0"/>
        </a:xfrm>
      </p:grpSpPr>
      <p:sp>
        <p:nvSpPr>
          <p:cNvPr id="1033" name="Google Shape;1033;p10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Addresses</a:t>
            </a:r>
            <a:endParaRPr/>
          </a:p>
        </p:txBody>
      </p:sp>
      <p:pic>
        <p:nvPicPr>
          <p:cNvPr id="1034" name="Google Shape;1034;p106"/>
          <p:cNvPicPr preferRelativeResize="0"/>
          <p:nvPr/>
        </p:nvPicPr>
        <p:blipFill rotWithShape="1">
          <a:blip r:embed="rId3">
            <a:alphaModFix/>
          </a:blip>
          <a:srcRect/>
          <a:stretch/>
        </p:blipFill>
        <p:spPr>
          <a:xfrm>
            <a:off x="381000" y="1079500"/>
            <a:ext cx="8258175" cy="485933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3"/>
        <p:cNvGrpSpPr/>
        <p:nvPr/>
      </p:nvGrpSpPr>
      <p:grpSpPr>
        <a:xfrm>
          <a:off x="0" y="0"/>
          <a:ext cx="0" cy="0"/>
          <a:chOff x="0" y="0"/>
          <a:chExt cx="0" cy="0"/>
        </a:xfrm>
      </p:grpSpPr>
      <p:sp>
        <p:nvSpPr>
          <p:cNvPr id="1044" name="Google Shape;1044;p107"/>
          <p:cNvSpPr txBox="1"/>
          <p:nvPr/>
        </p:nvSpPr>
        <p:spPr>
          <a:xfrm>
            <a:off x="457200" y="274637"/>
            <a:ext cx="8229600" cy="9858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Key points in Memory Management</a:t>
            </a:r>
            <a:endParaRPr/>
          </a:p>
        </p:txBody>
      </p:sp>
      <p:sp>
        <p:nvSpPr>
          <p:cNvPr id="1045" name="Google Shape;1045;p107"/>
          <p:cNvSpPr txBox="1"/>
          <p:nvPr/>
        </p:nvSpPr>
        <p:spPr>
          <a:xfrm>
            <a:off x="590550" y="1260475"/>
            <a:ext cx="8229600" cy="49530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1) Memory references are logical addresses dynamically translated into physical addresses at run time</a:t>
            </a:r>
            <a:endParaRPr/>
          </a:p>
          <a:p>
            <a:pPr marL="647700" marR="0" lvl="1" indent="-325437" algn="l"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A process may be swapped in and out of main memory occupying different regions at different times during execution</a:t>
            </a:r>
            <a:endParaRPr/>
          </a:p>
          <a:p>
            <a:pPr marL="342900" marR="0" lvl="0" indent="-320675" algn="l" rtl="0">
              <a:lnSpc>
                <a:spcPct val="150000"/>
              </a:lnSpc>
              <a:spcBef>
                <a:spcPts val="8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2) A process may be broken up into pieces that do not need to located contiguously in main memory</a:t>
            </a:r>
            <a:endParaRPr/>
          </a:p>
          <a:p>
            <a:pPr marL="342900" marR="0" lvl="0" indent="-320675" algn="l" rtl="0">
              <a:lnSpc>
                <a:spcPct val="150000"/>
              </a:lnSpc>
              <a:spcBef>
                <a:spcPts val="800"/>
              </a:spcBef>
              <a:spcAft>
                <a:spcPts val="0"/>
              </a:spcAft>
              <a:buClr>
                <a:srgbClr val="000000"/>
              </a:buClr>
              <a:buSzPts val="2400"/>
              <a:buFont typeface="Noto Sans Symbols"/>
              <a:buChar char="❑"/>
            </a:pPr>
            <a:r>
              <a:rPr lang="en-US" sz="2400" b="1" i="0" u="none">
                <a:solidFill>
                  <a:srgbClr val="000000"/>
                </a:solidFill>
                <a:latin typeface="Arial"/>
                <a:ea typeface="Arial"/>
                <a:cs typeface="Arial"/>
                <a:sym typeface="Arial"/>
              </a:rPr>
              <a:t>Portion </a:t>
            </a:r>
            <a:r>
              <a:rPr lang="en-US" sz="2400" b="0" i="0" u="none">
                <a:solidFill>
                  <a:srgbClr val="000000"/>
                </a:solidFill>
                <a:latin typeface="Arial"/>
                <a:ea typeface="Arial"/>
                <a:cs typeface="Arial"/>
                <a:sym typeface="Arial"/>
              </a:rPr>
              <a:t>of a process that is in memory at any given time is called </a:t>
            </a:r>
            <a:r>
              <a:rPr lang="en-US" sz="2400" b="1" i="0" u="none">
                <a:solidFill>
                  <a:srgbClr val="000000"/>
                </a:solidFill>
                <a:latin typeface="Arial"/>
                <a:ea typeface="Arial"/>
                <a:cs typeface="Arial"/>
                <a:sym typeface="Arial"/>
              </a:rPr>
              <a:t>resident set </a:t>
            </a:r>
            <a:r>
              <a:rPr lang="en-US" sz="2400" b="0" i="0" u="none">
                <a:solidFill>
                  <a:srgbClr val="000000"/>
                </a:solidFill>
                <a:latin typeface="Arial"/>
                <a:ea typeface="Arial"/>
                <a:cs typeface="Arial"/>
                <a:sym typeface="Arial"/>
              </a:rPr>
              <a:t>of the process</a:t>
            </a:r>
            <a:endParaRPr/>
          </a:p>
          <a:p>
            <a:pPr marL="342900" marR="0" lvl="0" indent="-320675" algn="l" rtl="0">
              <a:lnSpc>
                <a:spcPct val="150000"/>
              </a:lnSpc>
              <a:spcBef>
                <a:spcPts val="80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4"/>
        <p:cNvGrpSpPr/>
        <p:nvPr/>
      </p:nvGrpSpPr>
      <p:grpSpPr>
        <a:xfrm>
          <a:off x="0" y="0"/>
          <a:ext cx="0" cy="0"/>
          <a:chOff x="0" y="0"/>
          <a:chExt cx="0" cy="0"/>
        </a:xfrm>
      </p:grpSpPr>
      <p:sp>
        <p:nvSpPr>
          <p:cNvPr id="1055" name="Google Shape;1055;p108"/>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Breakthrough in Memory Management</a:t>
            </a:r>
            <a:endParaRPr/>
          </a:p>
        </p:txBody>
      </p:sp>
      <p:sp>
        <p:nvSpPr>
          <p:cNvPr id="1056" name="Google Shape;1056;p108"/>
          <p:cNvSpPr txBox="1"/>
          <p:nvPr/>
        </p:nvSpPr>
        <p:spPr>
          <a:xfrm>
            <a:off x="457200" y="1143000"/>
            <a:ext cx="8229600" cy="54102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200"/>
              <a:buFont typeface="Noto Sans Symbols"/>
              <a:buChar char="■"/>
            </a:pPr>
            <a:r>
              <a:rPr lang="en-US" sz="2200" b="1" i="0" u="none">
                <a:solidFill>
                  <a:srgbClr val="000000"/>
                </a:solidFill>
                <a:latin typeface="Arial"/>
                <a:ea typeface="Arial"/>
                <a:cs typeface="Arial"/>
                <a:sym typeface="Arial"/>
              </a:rPr>
              <a:t>If both </a:t>
            </a:r>
            <a:r>
              <a:rPr lang="en-US" sz="2200" b="0" i="0" u="none">
                <a:solidFill>
                  <a:srgbClr val="000000"/>
                </a:solidFill>
                <a:latin typeface="Arial"/>
                <a:ea typeface="Arial"/>
                <a:cs typeface="Arial"/>
                <a:sym typeface="Arial"/>
              </a:rPr>
              <a:t>of those two characteristics are present, </a:t>
            </a:r>
            <a:endParaRPr/>
          </a:p>
          <a:p>
            <a:pPr marL="647700" marR="0" lvl="1" indent="-325437" algn="just"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then it is not necessary that all of the pages or all of the segments of a process be in main memory during execution.</a:t>
            </a:r>
            <a:endParaRPr/>
          </a:p>
          <a:p>
            <a:pPr marL="320675" marR="0" lvl="0" indent="-320675" algn="just" rtl="0">
              <a:lnSpc>
                <a:spcPct val="15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If the next instruction, and the next data location are in memory then execution can proceed </a:t>
            </a:r>
            <a:endParaRPr/>
          </a:p>
          <a:p>
            <a:pPr marL="647700" marR="0" lvl="1" indent="-325437" algn="just"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at least for a time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4"/>
        <p:cNvGrpSpPr/>
        <p:nvPr/>
      </p:nvGrpSpPr>
      <p:grpSpPr>
        <a:xfrm>
          <a:off x="0" y="0"/>
          <a:ext cx="0" cy="0"/>
          <a:chOff x="0" y="0"/>
          <a:chExt cx="0" cy="0"/>
        </a:xfrm>
      </p:grpSpPr>
      <p:sp>
        <p:nvSpPr>
          <p:cNvPr id="1065" name="Google Shape;1065;p109"/>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Background</a:t>
            </a:r>
            <a:endParaRPr/>
          </a:p>
        </p:txBody>
      </p:sp>
      <p:sp>
        <p:nvSpPr>
          <p:cNvPr id="1066" name="Google Shape;1066;p109"/>
          <p:cNvSpPr txBox="1"/>
          <p:nvPr/>
        </p:nvSpPr>
        <p:spPr>
          <a:xfrm>
            <a:off x="461962"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Virtual memory</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separation of user logical memory from physical memory.</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Only part of the program needs to be in memory for execution</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Logical address space can therefore be much larger than physical address space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Allows address spaces to be shared by several processes</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Allows for more efficient process creation</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can be implemented via:</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Demand paging </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Demand segmentation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1"/>
        <p:cNvGrpSpPr/>
        <p:nvPr/>
      </p:nvGrpSpPr>
      <p:grpSpPr>
        <a:xfrm>
          <a:off x="0" y="0"/>
          <a:ext cx="0" cy="0"/>
          <a:chOff x="0" y="0"/>
          <a:chExt cx="0" cy="0"/>
        </a:xfrm>
      </p:grpSpPr>
      <p:sp>
        <p:nvSpPr>
          <p:cNvPr id="1072" name="Google Shape;1072;p110"/>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95</a:t>
            </a:fld>
            <a:endParaRPr/>
          </a:p>
        </p:txBody>
      </p:sp>
      <p:sp>
        <p:nvSpPr>
          <p:cNvPr id="1073" name="Google Shape;1073;p110"/>
          <p:cNvSpPr txBox="1"/>
          <p:nvPr/>
        </p:nvSpPr>
        <p:spPr>
          <a:xfrm>
            <a:off x="0" y="990600"/>
            <a:ext cx="8915400" cy="5213350"/>
          </a:xfrm>
          <a:prstGeom prst="rect">
            <a:avLst/>
          </a:prstGeom>
          <a:solidFill>
            <a:srgbClr val="FFFFFF"/>
          </a:solid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Demand paging and demand segmentation mean that, when a program is being executed, part of the program is in memory and part is on disk.</a:t>
            </a:r>
            <a:endParaRPr/>
          </a:p>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 This means that, for example, a memory size of 10 MB can execute 10 programs, each of size 3 MB, for a total of 30 MB.</a:t>
            </a:r>
            <a:endParaRPr/>
          </a:p>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 At any moment, 10 MB of the 10 programs are in memory and 20 MB are on disk. There is therefore an actual memory size of 10 MB, but a virtual memory size of 30 MB. Figure 7.11 shows the concept. </a:t>
            </a:r>
            <a:r>
              <a:rPr lang="en-US" sz="2800" b="1" i="0" u="none">
                <a:solidFill>
                  <a:srgbClr val="000000"/>
                </a:solidFill>
                <a:latin typeface="Times New Roman"/>
                <a:ea typeface="Times New Roman"/>
                <a:cs typeface="Times New Roman"/>
                <a:sym typeface="Times New Roman"/>
              </a:rPr>
              <a:t>Virtual memory</a:t>
            </a:r>
            <a:r>
              <a:rPr lang="en-US" sz="2800" b="0" i="0" u="none">
                <a:solidFill>
                  <a:srgbClr val="000000"/>
                </a:solidFill>
                <a:latin typeface="Times New Roman"/>
                <a:ea typeface="Times New Roman"/>
                <a:cs typeface="Times New Roman"/>
                <a:sym typeface="Times New Roman"/>
              </a:rPr>
              <a:t>, which implies demand paging, demand segmentation or both, is used in almost all operating systems today.</a:t>
            </a:r>
            <a:endParaRPr/>
          </a:p>
        </p:txBody>
      </p:sp>
      <p:sp>
        <p:nvSpPr>
          <p:cNvPr id="1074" name="Google Shape;1074;p11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9"/>
        <p:cNvGrpSpPr/>
        <p:nvPr/>
      </p:nvGrpSpPr>
      <p:grpSpPr>
        <a:xfrm>
          <a:off x="0" y="0"/>
          <a:ext cx="0" cy="0"/>
          <a:chOff x="0" y="0"/>
          <a:chExt cx="0" cy="0"/>
        </a:xfrm>
      </p:grpSpPr>
      <p:sp>
        <p:nvSpPr>
          <p:cNvPr id="1080" name="Google Shape;1080;p111"/>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96</a:t>
            </a:fld>
            <a:endParaRPr/>
          </a:p>
        </p:txBody>
      </p:sp>
      <p:pic>
        <p:nvPicPr>
          <p:cNvPr id="1081" name="Google Shape;1081;p111"/>
          <p:cNvPicPr preferRelativeResize="0"/>
          <p:nvPr/>
        </p:nvPicPr>
        <p:blipFill rotWithShape="1">
          <a:blip r:embed="rId3">
            <a:alphaModFix/>
          </a:blip>
          <a:srcRect/>
          <a:stretch/>
        </p:blipFill>
        <p:spPr>
          <a:xfrm>
            <a:off x="1266825" y="1401762"/>
            <a:ext cx="6353175" cy="4008437"/>
          </a:xfrm>
          <a:prstGeom prst="rect">
            <a:avLst/>
          </a:prstGeom>
          <a:noFill/>
          <a:ln>
            <a:noFill/>
          </a:ln>
        </p:spPr>
      </p:pic>
      <p:sp>
        <p:nvSpPr>
          <p:cNvPr id="1082" name="Google Shape;1082;p11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7"/>
        <p:cNvGrpSpPr/>
        <p:nvPr/>
      </p:nvGrpSpPr>
      <p:grpSpPr>
        <a:xfrm>
          <a:off x="0" y="0"/>
          <a:ext cx="0" cy="0"/>
          <a:chOff x="0" y="0"/>
          <a:chExt cx="0" cy="0"/>
        </a:xfrm>
      </p:grpSpPr>
      <p:sp>
        <p:nvSpPr>
          <p:cNvPr id="1088" name="Google Shape;1088;p11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
        <p:nvSpPr>
          <p:cNvPr id="1089" name="Google Shape;1089;p112"/>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a ‘piece’ is not in memory and is required, processor generates interrupt indicating memory access fault</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OS takes charge, puts process in blocked state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OS issues disk I/O to bring in the desired piece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Schedules another process in the mean time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Once brought in, I/O interrupt is raised, OS takes control again and puts the process in Ready queue</a:t>
            </a:r>
            <a:endParaRPr/>
          </a:p>
          <a:p>
            <a:pPr marL="339725" marR="0" lvl="0" indent="-339725"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VM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Virtual Memory, Virtual Machine</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4"/>
        <p:cNvGrpSpPr/>
        <p:nvPr/>
      </p:nvGrpSpPr>
      <p:grpSpPr>
        <a:xfrm>
          <a:off x="0" y="0"/>
          <a:ext cx="0" cy="0"/>
          <a:chOff x="0" y="0"/>
          <a:chExt cx="0" cy="0"/>
        </a:xfrm>
      </p:grpSpPr>
      <p:sp>
        <p:nvSpPr>
          <p:cNvPr id="1095" name="Google Shape;1095;p11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Advantages of having only a portion </a:t>
            </a:r>
            <a:endParaRPr/>
          </a:p>
        </p:txBody>
      </p:sp>
      <p:sp>
        <p:nvSpPr>
          <p:cNvPr id="1096" name="Google Shape;1096;p113"/>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More processes in memory at a given time with increase in CPU utilization, throughput but no increase in response time &amp; turnaround time</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Processes can now be larger than main memory without any tension on part of the programmer (overlaying)</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Why to waste memory with portions of program/data which are being used only rarely</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Time is saved as unused pieces are not being swapped in/out</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Less I/O needed to load or swap user programs into memory, so each user program would run faster.</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1"/>
        <p:cNvGrpSpPr/>
        <p:nvPr/>
      </p:nvGrpSpPr>
      <p:grpSpPr>
        <a:xfrm>
          <a:off x="0" y="0"/>
          <a:ext cx="0" cy="0"/>
          <a:chOff x="0" y="0"/>
          <a:chExt cx="0" cy="0"/>
        </a:xfrm>
      </p:grpSpPr>
      <p:sp>
        <p:nvSpPr>
          <p:cNvPr id="1102" name="Google Shape;1102;p114"/>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Steps in handling a page fault</a:t>
            </a:r>
            <a:endParaRPr/>
          </a:p>
        </p:txBody>
      </p:sp>
      <p:pic>
        <p:nvPicPr>
          <p:cNvPr id="1103" name="Google Shape;1103;p114"/>
          <p:cNvPicPr preferRelativeResize="0"/>
          <p:nvPr/>
        </p:nvPicPr>
        <p:blipFill rotWithShape="1">
          <a:blip r:embed="rId3">
            <a:alphaModFix/>
          </a:blip>
          <a:srcRect/>
          <a:stretch/>
        </p:blipFill>
        <p:spPr>
          <a:xfrm>
            <a:off x="1447800" y="1447800"/>
            <a:ext cx="6156325" cy="4635500"/>
          </a:xfrm>
          <a:prstGeom prst="rect">
            <a:avLst/>
          </a:prstGeom>
          <a:noFill/>
          <a:ln>
            <a:noFill/>
          </a:ln>
        </p:spPr>
      </p:pic>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11345</Words>
  <PresentationFormat>On-screen Show (4:3)</PresentationFormat>
  <Paragraphs>1923</Paragraphs>
  <Slides>196</Slides>
  <Notes>196</Notes>
  <HiddenSlides>25</HiddenSlides>
  <MMClips>0</MMClips>
  <ScaleCrop>false</ScaleCrop>
  <HeadingPairs>
    <vt:vector size="4" baseType="variant">
      <vt:variant>
        <vt:lpstr>Theme</vt:lpstr>
      </vt:variant>
      <vt:variant>
        <vt:i4>13</vt:i4>
      </vt:variant>
      <vt:variant>
        <vt:lpstr>Slide Titles</vt:lpstr>
      </vt:variant>
      <vt:variant>
        <vt:i4>196</vt:i4>
      </vt:variant>
    </vt:vector>
  </HeadingPairs>
  <TitlesOfParts>
    <vt:vector size="209" baseType="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Sangita Lade</dc:creator>
  <cp:lastModifiedBy>Sangita Lade</cp:lastModifiedBy>
  <cp:revision>1</cp:revision>
  <dcterms:modified xsi:type="dcterms:W3CDTF">2020-10-13T11:47:16Z</dcterms:modified>
</cp:coreProperties>
</file>