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43.xml" ContentType="application/vnd.openxmlformats-officedocument.presentationml.slideLayout+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 id="2147483697" r:id="rId2"/>
    <p:sldMasterId id="2147483698" r:id="rId3"/>
    <p:sldMasterId id="2147483699" r:id="rId4"/>
  </p:sldMasterIdLst>
  <p:notesMasterIdLst>
    <p:notesMasterId r:id="rId10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08080F0-08F1-4FB6-A048-70753165D916}">
  <a:tblStyle styleId="{108080F0-08F1-4FB6-A048-70753165D91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presProps" Target="pres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IN" sz="1400" b="0" i="0" u="none" strike="noStrike" cap="none">
                <a:latin typeface="Times New Roman"/>
                <a:ea typeface="Times New Roman"/>
                <a:cs typeface="Times New Roman"/>
                <a:sym typeface="Times New Roman"/>
              </a:rPr>
              <a:pPr marL="0" marR="0" lvl="0" indent="0" algn="r" rtl="0">
                <a:spcBef>
                  <a:spcPts val="0"/>
                </a:spcBef>
                <a:spcAft>
                  <a:spcPts val="0"/>
                </a:spcAft>
                <a:buNone/>
              </a:pPr>
              <a:t>‹#›</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9" name="Google Shape;219;p1: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0" name="Google Shape;300;p10: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p100: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0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5" name="Google Shape;1015;p100: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p101: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0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2" name="Google Shape;1022;p101: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p102: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0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9" name="Google Shape;1029;p102: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103: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0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36" name="Google Shape;1036;p103: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1: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9" name="Google Shape;309;p11: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2: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5" name="Google Shape;315;p12: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3: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24" name="Google Shape;324;p13: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4: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31" name="Google Shape;331;p14: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5: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40" name="Google Shape;340;p15: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46" name="Google Shape;346;p16: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7: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56" name="Google Shape;356;p17: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8: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64" name="Google Shape;364;p18: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9: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71" name="Google Shape;371;p19: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5" name="Google Shape;225;p2: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0: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79" name="Google Shape;379;p20: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1: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86" name="Google Shape;386;p21: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2:notes"/>
          <p:cNvSpPr/>
          <p:nvPr/>
        </p:nvSpPr>
        <p:spPr>
          <a:xfrm>
            <a:off x="912960" y="4343400"/>
            <a:ext cx="5005800" cy="409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01" name="Google Shape;401;p22: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3: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08" name="Google Shape;408;p23: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4:notes"/>
          <p:cNvSpPr/>
          <p:nvPr/>
        </p:nvSpPr>
        <p:spPr>
          <a:xfrm>
            <a:off x="912960" y="4343400"/>
            <a:ext cx="5002560" cy="40881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1200" b="0" i="0" u="none" strike="noStrike" cap="none">
                <a:solidFill>
                  <a:srgbClr val="000000"/>
                </a:solidFill>
                <a:latin typeface="Times New Roman"/>
                <a:ea typeface="Times New Roman"/>
                <a:cs typeface="Times New Roman"/>
                <a:sym typeface="Times New Roman"/>
              </a:rPr>
              <a:t>Cycle, but no deadlock</a:t>
            </a:r>
            <a:endParaRPr sz="1200" b="0" i="0" u="none" strike="noStrike" cap="none">
              <a:latin typeface="Arial"/>
              <a:ea typeface="Arial"/>
              <a:cs typeface="Arial"/>
              <a:sym typeface="Arial"/>
            </a:endParaRPr>
          </a:p>
        </p:txBody>
      </p:sp>
      <p:sp>
        <p:nvSpPr>
          <p:cNvPr id="413" name="Google Shape;413;p24:notes"/>
          <p:cNvSpPr/>
          <p:nvPr/>
        </p:nvSpPr>
        <p:spPr>
          <a:xfrm>
            <a:off x="3884760" y="8685360"/>
            <a:ext cx="2970720" cy="456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15" name="Google Shape;415;p24: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5:notes"/>
          <p:cNvSpPr/>
          <p:nvPr/>
        </p:nvSpPr>
        <p:spPr>
          <a:xfrm>
            <a:off x="912960" y="4343400"/>
            <a:ext cx="5002560" cy="40881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1200" b="0" i="0" u="none" strike="noStrike" cap="none">
                <a:solidFill>
                  <a:srgbClr val="000000"/>
                </a:solidFill>
                <a:latin typeface="Times New Roman"/>
                <a:ea typeface="Times New Roman"/>
                <a:cs typeface="Times New Roman"/>
                <a:sym typeface="Times New Roman"/>
              </a:rPr>
              <a:t>Deadlock</a:t>
            </a:r>
            <a:endParaRPr sz="1200" b="0" i="0" u="none" strike="noStrike" cap="none">
              <a:latin typeface="Arial"/>
              <a:ea typeface="Arial"/>
              <a:cs typeface="Arial"/>
              <a:sym typeface="Arial"/>
            </a:endParaRPr>
          </a:p>
        </p:txBody>
      </p:sp>
      <p:sp>
        <p:nvSpPr>
          <p:cNvPr id="420" name="Google Shape;420;p25:notes"/>
          <p:cNvSpPr/>
          <p:nvPr/>
        </p:nvSpPr>
        <p:spPr>
          <a:xfrm>
            <a:off x="3884760" y="8685360"/>
            <a:ext cx="2970720" cy="456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22" name="Google Shape;422;p25: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6:notes"/>
          <p:cNvSpPr/>
          <p:nvPr/>
        </p:nvSpPr>
        <p:spPr>
          <a:xfrm>
            <a:off x="912960" y="4343400"/>
            <a:ext cx="5002560" cy="40881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1200" b="0" i="0" u="none" strike="noStrike" cap="none">
                <a:solidFill>
                  <a:srgbClr val="000000"/>
                </a:solidFill>
                <a:latin typeface="Times New Roman"/>
                <a:ea typeface="Times New Roman"/>
                <a:cs typeface="Times New Roman"/>
                <a:sym typeface="Times New Roman"/>
              </a:rPr>
              <a:t>Cycle but no deadlock</a:t>
            </a:r>
            <a:endParaRPr sz="1200" b="0" i="0" u="none" strike="noStrike" cap="none">
              <a:latin typeface="Arial"/>
              <a:ea typeface="Arial"/>
              <a:cs typeface="Arial"/>
              <a:sym typeface="Arial"/>
            </a:endParaRPr>
          </a:p>
        </p:txBody>
      </p:sp>
      <p:sp>
        <p:nvSpPr>
          <p:cNvPr id="429" name="Google Shape;429;p26:notes"/>
          <p:cNvSpPr/>
          <p:nvPr/>
        </p:nvSpPr>
        <p:spPr>
          <a:xfrm>
            <a:off x="3884760" y="8685360"/>
            <a:ext cx="2970720" cy="456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31" name="Google Shape;431;p26: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27: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40" name="Google Shape;440;p27: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28: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47" name="Google Shape;447;p28: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9: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54" name="Google Shape;454;p29: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3:notes"/>
          <p:cNvSpPr/>
          <p:nvPr/>
        </p:nvSpPr>
        <p:spPr>
          <a:xfrm>
            <a:off x="685800" y="4343400"/>
            <a:ext cx="5485320" cy="411372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IN" sz="1200" b="1" i="0" u="none" strike="noStrike" cap="none">
                <a:solidFill>
                  <a:srgbClr val="000000"/>
                </a:solidFill>
                <a:latin typeface="Times New Roman"/>
                <a:ea typeface="Times New Roman"/>
                <a:cs typeface="Times New Roman"/>
                <a:sym typeface="Times New Roman"/>
              </a:rPr>
              <a:t>Animated Slide</a:t>
            </a:r>
            <a:endParaRPr sz="1200" b="0" i="0" u="none" strike="noStrike" cap="none">
              <a:latin typeface="Arial"/>
              <a:ea typeface="Arial"/>
              <a:cs typeface="Arial"/>
              <a:sym typeface="Arial"/>
            </a:endParaRPr>
          </a:p>
          <a:p>
            <a:pPr marL="0" marR="0" lvl="0" indent="0" algn="l" rtl="0">
              <a:lnSpc>
                <a:spcPct val="90000"/>
              </a:lnSpc>
              <a:spcBef>
                <a:spcPts val="451"/>
              </a:spcBef>
              <a:spcAft>
                <a:spcPts val="0"/>
              </a:spcAft>
              <a:buNone/>
            </a:pPr>
            <a:r>
              <a:rPr lang="en-IN" sz="1200" b="1" i="1" u="none" strike="noStrike" cap="none">
                <a:solidFill>
                  <a:srgbClr val="000000"/>
                </a:solidFill>
                <a:latin typeface="Times New Roman"/>
                <a:ea typeface="Times New Roman"/>
                <a:cs typeface="Times New Roman"/>
                <a:sym typeface="Times New Roman"/>
              </a:rPr>
              <a:t>Click 1</a:t>
            </a:r>
            <a:r>
              <a:rPr lang="en-IN" sz="1200" b="0" i="0" u="none" strike="noStrike" cap="none">
                <a:solidFill>
                  <a:srgbClr val="000000"/>
                </a:solidFill>
                <a:latin typeface="Times New Roman"/>
                <a:ea typeface="Times New Roman"/>
                <a:cs typeface="Times New Roman"/>
                <a:sym typeface="Times New Roman"/>
              </a:rPr>
              <a:t> Cars approach intersection</a:t>
            </a:r>
            <a:endParaRPr sz="1200" b="0" i="0" u="none" strike="noStrike" cap="none">
              <a:latin typeface="Arial"/>
              <a:ea typeface="Arial"/>
              <a:cs typeface="Arial"/>
              <a:sym typeface="Arial"/>
            </a:endParaRPr>
          </a:p>
          <a:p>
            <a:pPr marL="0" marR="0" lvl="0" indent="0" algn="l" rtl="0">
              <a:lnSpc>
                <a:spcPct val="90000"/>
              </a:lnSpc>
              <a:spcBef>
                <a:spcPts val="451"/>
              </a:spcBef>
              <a:spcAft>
                <a:spcPts val="0"/>
              </a:spcAft>
              <a:buNone/>
            </a:pPr>
            <a:r>
              <a:rPr lang="en-IN" sz="1200" b="0" i="0" u="none" strike="noStrike" cap="none">
                <a:solidFill>
                  <a:srgbClr val="000000"/>
                </a:solidFill>
                <a:latin typeface="Times New Roman"/>
                <a:ea typeface="Times New Roman"/>
                <a:cs typeface="Times New Roman"/>
                <a:sym typeface="Times New Roman"/>
              </a:rPr>
              <a:t> </a:t>
            </a:r>
            <a:r>
              <a:rPr lang="en-IN" sz="1200" b="1" i="1" u="none" strike="noStrike" cap="none">
                <a:solidFill>
                  <a:srgbClr val="000000"/>
                </a:solidFill>
                <a:latin typeface="Times New Roman"/>
                <a:ea typeface="Times New Roman"/>
                <a:cs typeface="Times New Roman"/>
                <a:sym typeface="Times New Roman"/>
              </a:rPr>
              <a:t>Then </a:t>
            </a:r>
            <a:r>
              <a:rPr lang="en-IN" sz="1200" b="0" i="0" u="none" strike="noStrike" cap="none">
                <a:solidFill>
                  <a:srgbClr val="000000"/>
                </a:solidFill>
                <a:latin typeface="Times New Roman"/>
                <a:ea typeface="Times New Roman"/>
                <a:cs typeface="Times New Roman"/>
                <a:sym typeface="Times New Roman"/>
              </a:rPr>
              <a:t>Cars announce their resource needs</a:t>
            </a:r>
            <a:endParaRPr sz="1200" b="0" i="0" u="none" strike="noStrike" cap="none">
              <a:latin typeface="Arial"/>
              <a:ea typeface="Arial"/>
              <a:cs typeface="Arial"/>
              <a:sym typeface="Arial"/>
            </a:endParaRPr>
          </a:p>
          <a:p>
            <a:pPr marL="0" marR="0" lvl="0" indent="0" algn="l" rtl="0">
              <a:lnSpc>
                <a:spcPct val="90000"/>
              </a:lnSpc>
              <a:spcBef>
                <a:spcPts val="451"/>
              </a:spcBef>
              <a:spcAft>
                <a:spcPts val="0"/>
              </a:spcAft>
              <a:buNone/>
            </a:pPr>
            <a:endParaRPr sz="1200" b="0" i="0" u="none" strike="noStrike" cap="none">
              <a:latin typeface="Arial"/>
              <a:ea typeface="Arial"/>
              <a:cs typeface="Arial"/>
              <a:sym typeface="Arial"/>
            </a:endParaRPr>
          </a:p>
          <a:p>
            <a:pPr marL="0" marR="0" lvl="0" indent="0" algn="l" rtl="0">
              <a:lnSpc>
                <a:spcPct val="90000"/>
              </a:lnSpc>
              <a:spcBef>
                <a:spcPts val="451"/>
              </a:spcBef>
              <a:spcAft>
                <a:spcPts val="0"/>
              </a:spcAft>
              <a:buNone/>
            </a:pPr>
            <a:r>
              <a:rPr lang="en-IN" sz="1200" b="0" i="0" u="none" strike="noStrike" cap="none">
                <a:solidFill>
                  <a:srgbClr val="000000"/>
                </a:solidFill>
                <a:latin typeface="Times New Roman"/>
                <a:ea typeface="Times New Roman"/>
                <a:cs typeface="Times New Roman"/>
                <a:sym typeface="Times New Roman"/>
              </a:rPr>
              <a:t>All deadlocks involve conflicting needs for resources by two or more processes.   A common example is the traffic deadlock. </a:t>
            </a:r>
            <a:endParaRPr sz="1200" b="0" i="0" u="none" strike="noStrike" cap="none">
              <a:latin typeface="Arial"/>
              <a:ea typeface="Arial"/>
              <a:cs typeface="Arial"/>
              <a:sym typeface="Arial"/>
            </a:endParaRPr>
          </a:p>
          <a:p>
            <a:pPr marL="0" marR="0" lvl="0" indent="0" algn="l" rtl="0">
              <a:lnSpc>
                <a:spcPct val="90000"/>
              </a:lnSpc>
              <a:spcBef>
                <a:spcPts val="451"/>
              </a:spcBef>
              <a:spcAft>
                <a:spcPts val="0"/>
              </a:spcAft>
              <a:buNone/>
            </a:pPr>
            <a:r>
              <a:rPr lang="en-IN" sz="1200" b="0" i="0" u="none" strike="noStrike" cap="none">
                <a:solidFill>
                  <a:srgbClr val="000000"/>
                </a:solidFill>
                <a:latin typeface="Times New Roman"/>
                <a:ea typeface="Times New Roman"/>
                <a:cs typeface="Times New Roman"/>
                <a:sym typeface="Times New Roman"/>
              </a:rPr>
              <a:t>The typical rule of the road in the United States is that a car at a four-way stop should defer to a car immediately to its right.</a:t>
            </a:r>
            <a:endParaRPr sz="1200" b="0" i="0" u="none" strike="noStrike" cap="none">
              <a:latin typeface="Arial"/>
              <a:ea typeface="Arial"/>
              <a:cs typeface="Arial"/>
              <a:sym typeface="Arial"/>
            </a:endParaRPr>
          </a:p>
          <a:p>
            <a:pPr marL="0" marR="0" lvl="0" indent="0" algn="l" rtl="0">
              <a:lnSpc>
                <a:spcPct val="90000"/>
              </a:lnSpc>
              <a:spcBef>
                <a:spcPts val="451"/>
              </a:spcBef>
              <a:spcAft>
                <a:spcPts val="0"/>
              </a:spcAft>
              <a:buNone/>
            </a:pPr>
            <a:endParaRPr sz="1200" b="0" i="0" u="none" strike="noStrike" cap="none">
              <a:latin typeface="Arial"/>
              <a:ea typeface="Arial"/>
              <a:cs typeface="Arial"/>
              <a:sym typeface="Arial"/>
            </a:endParaRPr>
          </a:p>
          <a:p>
            <a:pPr marL="0" marR="0" lvl="0" indent="0" algn="l" rtl="0">
              <a:lnSpc>
                <a:spcPct val="90000"/>
              </a:lnSpc>
              <a:spcBef>
                <a:spcPts val="451"/>
              </a:spcBef>
              <a:spcAft>
                <a:spcPts val="0"/>
              </a:spcAft>
              <a:buNone/>
            </a:pPr>
            <a:r>
              <a:rPr lang="en-IN" sz="1200" b="0" i="0" u="none" strike="noStrike" cap="none">
                <a:solidFill>
                  <a:srgbClr val="000000"/>
                </a:solidFill>
                <a:latin typeface="Times New Roman"/>
                <a:ea typeface="Times New Roman"/>
                <a:cs typeface="Times New Roman"/>
                <a:sym typeface="Times New Roman"/>
              </a:rPr>
              <a:t>This rule works if there are only two or three cars at the intersection. </a:t>
            </a:r>
            <a:endParaRPr sz="1200" b="0" i="0" u="none" strike="noStrike" cap="none">
              <a:latin typeface="Arial"/>
              <a:ea typeface="Arial"/>
              <a:cs typeface="Arial"/>
              <a:sym typeface="Arial"/>
            </a:endParaRPr>
          </a:p>
          <a:p>
            <a:pPr marL="0" marR="0" lvl="0" indent="0" algn="l" rtl="0">
              <a:lnSpc>
                <a:spcPct val="90000"/>
              </a:lnSpc>
              <a:spcBef>
                <a:spcPts val="451"/>
              </a:spcBef>
              <a:spcAft>
                <a:spcPts val="0"/>
              </a:spcAft>
              <a:buNone/>
            </a:pPr>
            <a:endParaRPr sz="1200" b="0" i="0" u="none" strike="noStrike" cap="none">
              <a:latin typeface="Arial"/>
              <a:ea typeface="Arial"/>
              <a:cs typeface="Arial"/>
              <a:sym typeface="Arial"/>
            </a:endParaRPr>
          </a:p>
          <a:p>
            <a:pPr marL="0" marR="0" lvl="0" indent="0" algn="l" rtl="0">
              <a:lnSpc>
                <a:spcPct val="90000"/>
              </a:lnSpc>
              <a:spcBef>
                <a:spcPts val="451"/>
              </a:spcBef>
              <a:spcAft>
                <a:spcPts val="0"/>
              </a:spcAft>
              <a:buNone/>
            </a:pPr>
            <a:r>
              <a:rPr lang="en-IN" sz="1200" b="0" i="0" u="none" strike="noStrike" cap="none">
                <a:solidFill>
                  <a:srgbClr val="000000"/>
                </a:solidFill>
                <a:latin typeface="Times New Roman"/>
                <a:ea typeface="Times New Roman"/>
                <a:cs typeface="Times New Roman"/>
                <a:sym typeface="Times New Roman"/>
              </a:rPr>
              <a:t>If all four cars arrive at about the same time, each will refrain from entering the intersection, this causes a  </a:t>
            </a:r>
            <a:r>
              <a:rPr lang="en-IN" sz="1200" b="1" i="0" u="none" strike="noStrike" cap="none">
                <a:solidFill>
                  <a:srgbClr val="000000"/>
                </a:solidFill>
                <a:latin typeface="Times New Roman"/>
                <a:ea typeface="Times New Roman"/>
                <a:cs typeface="Times New Roman"/>
                <a:sym typeface="Times New Roman"/>
              </a:rPr>
              <a:t>potential deadlock.</a:t>
            </a:r>
            <a:endParaRPr sz="1200" b="0" i="0" u="none" strike="noStrike" cap="none">
              <a:latin typeface="Arial"/>
              <a:ea typeface="Arial"/>
              <a:cs typeface="Arial"/>
              <a:sym typeface="Arial"/>
            </a:endParaRPr>
          </a:p>
          <a:p>
            <a:pPr marL="438120" marR="0" lvl="1" indent="-215640" algn="l" rtl="0">
              <a:lnSpc>
                <a:spcPct val="90000"/>
              </a:lnSpc>
              <a:spcBef>
                <a:spcPts val="451"/>
              </a:spcBef>
              <a:spcAft>
                <a:spcPts val="0"/>
              </a:spcAft>
              <a:buClr>
                <a:srgbClr val="000000"/>
              </a:buClr>
              <a:buSzPts val="1200"/>
              <a:buFont typeface="Calibri"/>
              <a:buChar char="•"/>
            </a:pPr>
            <a:r>
              <a:rPr lang="en-IN" sz="1200" b="0" i="0" u="none" strike="noStrike" cap="none">
                <a:solidFill>
                  <a:srgbClr val="000000"/>
                </a:solidFill>
                <a:latin typeface="Times New Roman"/>
                <a:ea typeface="Times New Roman"/>
                <a:cs typeface="Times New Roman"/>
                <a:sym typeface="Times New Roman"/>
              </a:rPr>
              <a:t>The deadlock is only potential, not actual, because the necessary resources are available for any of the cars to proceed. </a:t>
            </a:r>
            <a:endParaRPr sz="1200" b="0" i="0" u="none" strike="noStrike" cap="none">
              <a:latin typeface="Arial"/>
              <a:ea typeface="Arial"/>
              <a:cs typeface="Arial"/>
              <a:sym typeface="Arial"/>
            </a:endParaRPr>
          </a:p>
          <a:p>
            <a:pPr marL="438120" marR="0" lvl="1" indent="-215640" algn="l" rtl="0">
              <a:lnSpc>
                <a:spcPct val="90000"/>
              </a:lnSpc>
              <a:spcBef>
                <a:spcPts val="451"/>
              </a:spcBef>
              <a:spcAft>
                <a:spcPts val="0"/>
              </a:spcAft>
              <a:buClr>
                <a:srgbClr val="000000"/>
              </a:buClr>
              <a:buSzPts val="1200"/>
              <a:buFont typeface="Calibri"/>
              <a:buChar char="•"/>
            </a:pPr>
            <a:r>
              <a:rPr lang="en-IN" sz="1200" b="0" i="0" u="none" strike="noStrike" cap="none">
                <a:solidFill>
                  <a:srgbClr val="000000"/>
                </a:solidFill>
                <a:latin typeface="Times New Roman"/>
                <a:ea typeface="Times New Roman"/>
                <a:cs typeface="Times New Roman"/>
                <a:sym typeface="Times New Roman"/>
              </a:rPr>
              <a:t>If one car eventually does proceed, it can do so.</a:t>
            </a:r>
            <a:endParaRPr sz="1200" b="0" i="0" u="none" strike="noStrike" cap="none">
              <a:latin typeface="Arial"/>
              <a:ea typeface="Arial"/>
              <a:cs typeface="Arial"/>
              <a:sym typeface="Arial"/>
            </a:endParaRPr>
          </a:p>
        </p:txBody>
      </p:sp>
      <p:sp>
        <p:nvSpPr>
          <p:cNvPr id="232" name="Google Shape;232;p3:notes"/>
          <p:cNvSpPr/>
          <p:nvPr/>
        </p:nvSpPr>
        <p:spPr>
          <a:xfrm>
            <a:off x="3884760" y="8685360"/>
            <a:ext cx="2970720" cy="456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4" name="Google Shape;234;p3: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0: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notes"/>
          <p:cNvSpPr/>
          <p:nvPr/>
        </p:nvSpPr>
        <p:spPr>
          <a:xfrm>
            <a:off x="932040" y="4410000"/>
            <a:ext cx="5132880" cy="4175640"/>
          </a:xfrm>
          <a:prstGeom prst="rect">
            <a:avLst/>
          </a:prstGeom>
          <a:noFill/>
          <a:ln>
            <a:noFill/>
          </a:ln>
        </p:spPr>
        <p:txBody>
          <a:bodyPr spcFirstLastPara="1" wrap="square" lIns="92875" tIns="46425" rIns="92875" bIns="46425" anchor="ctr" anchorCtr="0">
            <a:noAutofit/>
          </a:bodyPr>
          <a:lstStyle/>
          <a:p>
            <a:pPr marL="0" marR="0" lvl="0" indent="0" algn="l" rtl="0">
              <a:lnSpc>
                <a:spcPct val="100000"/>
              </a:lnSpc>
              <a:spcBef>
                <a:spcPts val="0"/>
              </a:spcBef>
              <a:spcAft>
                <a:spcPts val="0"/>
              </a:spcAft>
              <a:buNone/>
            </a:pPr>
            <a:r>
              <a:rPr lang="en-IN" sz="1200" b="0" i="0" u="none" strike="noStrike" cap="none">
                <a:solidFill>
                  <a:srgbClr val="000000"/>
                </a:solidFill>
                <a:latin typeface="Times New Roman"/>
                <a:ea typeface="Times New Roman"/>
                <a:cs typeface="Times New Roman"/>
                <a:sym typeface="Times New Roman"/>
              </a:rPr>
              <a:t>Example of copying file from tape drive to disk &amp; then printing it.</a:t>
            </a:r>
            <a:endParaRPr sz="1200" b="0" i="0" u="none" strike="noStrike" cap="none">
              <a:latin typeface="Arial"/>
              <a:ea typeface="Arial"/>
              <a:cs typeface="Arial"/>
              <a:sym typeface="Arial"/>
            </a:endParaRPr>
          </a:p>
        </p:txBody>
      </p:sp>
      <p:sp>
        <p:nvSpPr>
          <p:cNvPr id="461" name="Google Shape;461;p3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2" name="Google Shape;462;p30: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31: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9" name="Google Shape;469;p31: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32:notes"/>
          <p:cNvSpPr/>
          <p:nvPr/>
        </p:nvSpPr>
        <p:spPr>
          <a:xfrm>
            <a:off x="912960" y="4343400"/>
            <a:ext cx="5002560" cy="40881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1200" b="0" i="0" u="none" strike="noStrike" cap="none">
                <a:solidFill>
                  <a:srgbClr val="000000"/>
                </a:solidFill>
                <a:latin typeface="Times New Roman"/>
                <a:ea typeface="Times New Roman"/>
                <a:cs typeface="Times New Roman"/>
                <a:sym typeface="Times New Roman"/>
              </a:rPr>
              <a:t>Low resource utilization</a:t>
            </a:r>
            <a:endParaRPr sz="1200" b="0" i="0" u="none" strike="noStrike" cap="none">
              <a:latin typeface="Arial"/>
              <a:ea typeface="Arial"/>
              <a:cs typeface="Arial"/>
              <a:sym typeface="Arial"/>
            </a:endParaRPr>
          </a:p>
          <a:p>
            <a:pPr marL="0" marR="0" lvl="0" indent="0" algn="l" rtl="0">
              <a:lnSpc>
                <a:spcPct val="100000"/>
              </a:lnSpc>
              <a:spcBef>
                <a:spcPts val="451"/>
              </a:spcBef>
              <a:spcAft>
                <a:spcPts val="0"/>
              </a:spcAft>
              <a:buNone/>
            </a:pPr>
            <a:r>
              <a:rPr lang="en-IN" sz="1200" b="0" i="0" u="none" strike="noStrike" cap="none">
                <a:solidFill>
                  <a:srgbClr val="000000"/>
                </a:solidFill>
                <a:latin typeface="Times New Roman"/>
                <a:ea typeface="Times New Roman"/>
                <a:cs typeface="Times New Roman"/>
                <a:sym typeface="Times New Roman"/>
              </a:rPr>
              <a:t>Process may not know what all resources it may need right upfront</a:t>
            </a:r>
            <a:endParaRPr sz="1200" b="0" i="0" u="none" strike="noStrike" cap="none">
              <a:latin typeface="Arial"/>
              <a:ea typeface="Arial"/>
              <a:cs typeface="Arial"/>
              <a:sym typeface="Arial"/>
            </a:endParaRPr>
          </a:p>
        </p:txBody>
      </p:sp>
      <p:sp>
        <p:nvSpPr>
          <p:cNvPr id="475" name="Google Shape;475;p32:notes"/>
          <p:cNvSpPr/>
          <p:nvPr/>
        </p:nvSpPr>
        <p:spPr>
          <a:xfrm>
            <a:off x="3884760" y="8685360"/>
            <a:ext cx="2970720" cy="456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7" name="Google Shape;477;p32: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3: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85" name="Google Shape;485;p33: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34: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92" name="Google Shape;492;p34: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35: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99" name="Google Shape;499;p35: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6: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07" name="Google Shape;507;p36: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7: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14" name="Google Shape;514;p37: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38: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21" name="Google Shape;521;p38: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39: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29" name="Google Shape;529;p39: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p:nvPr/>
        </p:nvSpPr>
        <p:spPr>
          <a:xfrm>
            <a:off x="685800" y="4343400"/>
            <a:ext cx="5485320" cy="411372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1200" b="1" i="0" u="none" strike="noStrike" cap="none">
                <a:solidFill>
                  <a:srgbClr val="000000"/>
                </a:solidFill>
                <a:latin typeface="Times New Roman"/>
                <a:ea typeface="Times New Roman"/>
                <a:cs typeface="Times New Roman"/>
                <a:sym typeface="Times New Roman"/>
              </a:rPr>
              <a:t>Animated Slide</a:t>
            </a:r>
            <a:endParaRPr sz="1200" b="0" i="0" u="none" strike="noStrike" cap="none">
              <a:latin typeface="Arial"/>
              <a:ea typeface="Arial"/>
              <a:cs typeface="Arial"/>
              <a:sym typeface="Arial"/>
            </a:endParaRPr>
          </a:p>
          <a:p>
            <a:pPr marL="0" marR="0" lvl="0" indent="0" algn="l" rtl="0">
              <a:lnSpc>
                <a:spcPct val="100000"/>
              </a:lnSpc>
              <a:spcBef>
                <a:spcPts val="451"/>
              </a:spcBef>
              <a:spcAft>
                <a:spcPts val="0"/>
              </a:spcAft>
              <a:buNone/>
            </a:pPr>
            <a:r>
              <a:rPr lang="en-IN" sz="1200" b="1" i="1" u="none" strike="noStrike" cap="none">
                <a:solidFill>
                  <a:srgbClr val="000000"/>
                </a:solidFill>
                <a:latin typeface="Times New Roman"/>
                <a:ea typeface="Times New Roman"/>
                <a:cs typeface="Times New Roman"/>
                <a:sym typeface="Times New Roman"/>
              </a:rPr>
              <a:t>Click 1</a:t>
            </a:r>
            <a:r>
              <a:rPr lang="en-IN" sz="1200" b="0" i="0" u="none" strike="noStrike" cap="none">
                <a:solidFill>
                  <a:srgbClr val="000000"/>
                </a:solidFill>
                <a:latin typeface="Times New Roman"/>
                <a:ea typeface="Times New Roman"/>
                <a:cs typeface="Times New Roman"/>
                <a:sym typeface="Times New Roman"/>
              </a:rPr>
              <a:t> Cars move to deadlock</a:t>
            </a:r>
            <a:endParaRPr sz="1200" b="0" i="0" u="none" strike="noStrike" cap="none">
              <a:latin typeface="Arial"/>
              <a:ea typeface="Arial"/>
              <a:cs typeface="Arial"/>
              <a:sym typeface="Arial"/>
            </a:endParaRPr>
          </a:p>
          <a:p>
            <a:pPr marL="0" marR="0" lvl="0" indent="0" algn="l" rtl="0">
              <a:lnSpc>
                <a:spcPct val="100000"/>
              </a:lnSpc>
              <a:spcBef>
                <a:spcPts val="451"/>
              </a:spcBef>
              <a:spcAft>
                <a:spcPts val="0"/>
              </a:spcAft>
              <a:buNone/>
            </a:pPr>
            <a:r>
              <a:rPr lang="en-IN" sz="1200" b="1" i="1" u="none" strike="noStrike" cap="none">
                <a:solidFill>
                  <a:srgbClr val="000000"/>
                </a:solidFill>
                <a:latin typeface="Times New Roman"/>
                <a:ea typeface="Times New Roman"/>
                <a:cs typeface="Times New Roman"/>
                <a:sym typeface="Times New Roman"/>
              </a:rPr>
              <a:t>Then  </a:t>
            </a:r>
            <a:r>
              <a:rPr lang="en-IN" sz="1200" b="0" i="0" u="none" strike="noStrike" cap="none">
                <a:solidFill>
                  <a:srgbClr val="000000"/>
                </a:solidFill>
                <a:latin typeface="Times New Roman"/>
                <a:ea typeface="Times New Roman"/>
                <a:cs typeface="Times New Roman"/>
                <a:sym typeface="Times New Roman"/>
              </a:rPr>
              <a:t>Cars announce their resource need</a:t>
            </a:r>
            <a:endParaRPr sz="1200" b="0" i="0" u="none" strike="noStrike" cap="none">
              <a:latin typeface="Arial"/>
              <a:ea typeface="Arial"/>
              <a:cs typeface="Arial"/>
              <a:sym typeface="Arial"/>
            </a:endParaRPr>
          </a:p>
          <a:p>
            <a:pPr marL="0" marR="0" lvl="0" indent="0" algn="l" rtl="0">
              <a:lnSpc>
                <a:spcPct val="100000"/>
              </a:lnSpc>
              <a:spcBef>
                <a:spcPts val="451"/>
              </a:spcBef>
              <a:spcAft>
                <a:spcPts val="0"/>
              </a:spcAft>
              <a:buNone/>
            </a:pPr>
            <a:endParaRPr sz="1200" b="0" i="0" u="none" strike="noStrike" cap="none">
              <a:latin typeface="Arial"/>
              <a:ea typeface="Arial"/>
              <a:cs typeface="Arial"/>
              <a:sym typeface="Arial"/>
            </a:endParaRPr>
          </a:p>
          <a:p>
            <a:pPr marL="0" marR="0" lvl="0" indent="0" algn="l" rtl="0">
              <a:lnSpc>
                <a:spcPct val="100000"/>
              </a:lnSpc>
              <a:spcBef>
                <a:spcPts val="451"/>
              </a:spcBef>
              <a:spcAft>
                <a:spcPts val="0"/>
              </a:spcAft>
              <a:buNone/>
            </a:pPr>
            <a:r>
              <a:rPr lang="en-IN" sz="1200" b="1" i="1" u="none" strike="noStrike" cap="none">
                <a:solidFill>
                  <a:srgbClr val="000000"/>
                </a:solidFill>
                <a:latin typeface="Times New Roman"/>
                <a:ea typeface="Times New Roman"/>
                <a:cs typeface="Times New Roman"/>
                <a:sym typeface="Times New Roman"/>
              </a:rPr>
              <a:t>But </a:t>
            </a:r>
            <a:r>
              <a:rPr lang="en-IN" sz="1200" b="0" i="0" u="none" strike="noStrike" cap="none">
                <a:solidFill>
                  <a:srgbClr val="000000"/>
                </a:solidFill>
                <a:latin typeface="Times New Roman"/>
                <a:ea typeface="Times New Roman"/>
                <a:cs typeface="Times New Roman"/>
                <a:sym typeface="Times New Roman"/>
              </a:rPr>
              <a:t>if all four cars ignore the rules and proceed (cautiously) into the intersection at the same time, then </a:t>
            </a:r>
            <a:r>
              <a:rPr lang="en-IN" sz="1200" b="1" i="0" u="none" strike="noStrike" cap="none">
                <a:solidFill>
                  <a:srgbClr val="000000"/>
                </a:solidFill>
                <a:latin typeface="Times New Roman"/>
                <a:ea typeface="Times New Roman"/>
                <a:cs typeface="Times New Roman"/>
                <a:sym typeface="Times New Roman"/>
              </a:rPr>
              <a:t>each car seizes one resource </a:t>
            </a:r>
            <a:r>
              <a:rPr lang="en-IN" sz="1200" b="0" i="0" u="none" strike="noStrike" cap="none">
                <a:solidFill>
                  <a:srgbClr val="000000"/>
                </a:solidFill>
                <a:latin typeface="Times New Roman"/>
                <a:ea typeface="Times New Roman"/>
                <a:cs typeface="Times New Roman"/>
                <a:sym typeface="Times New Roman"/>
              </a:rPr>
              <a:t>(one quadrant) but cannot proceed because the required second resource has already been seized by another car.</a:t>
            </a:r>
            <a:endParaRPr sz="1200" b="0" i="0" u="none" strike="noStrike" cap="none">
              <a:latin typeface="Arial"/>
              <a:ea typeface="Arial"/>
              <a:cs typeface="Arial"/>
              <a:sym typeface="Arial"/>
            </a:endParaRPr>
          </a:p>
          <a:p>
            <a:pPr marL="0" marR="0" lvl="0" indent="0" algn="l" rtl="0">
              <a:lnSpc>
                <a:spcPct val="100000"/>
              </a:lnSpc>
              <a:spcBef>
                <a:spcPts val="451"/>
              </a:spcBef>
              <a:spcAft>
                <a:spcPts val="0"/>
              </a:spcAft>
              <a:buNone/>
            </a:pPr>
            <a:endParaRPr sz="1200" b="0" i="0" u="none" strike="noStrike" cap="none">
              <a:latin typeface="Arial"/>
              <a:ea typeface="Arial"/>
              <a:cs typeface="Arial"/>
              <a:sym typeface="Arial"/>
            </a:endParaRPr>
          </a:p>
          <a:p>
            <a:pPr marL="0" marR="0" lvl="0" indent="0" algn="l" rtl="0">
              <a:lnSpc>
                <a:spcPct val="100000"/>
              </a:lnSpc>
              <a:spcBef>
                <a:spcPts val="451"/>
              </a:spcBef>
              <a:spcAft>
                <a:spcPts val="0"/>
              </a:spcAft>
              <a:buNone/>
            </a:pPr>
            <a:r>
              <a:rPr lang="en-IN" sz="1200" b="0" i="0" u="none" strike="noStrike" cap="none">
                <a:solidFill>
                  <a:srgbClr val="000000"/>
                </a:solidFill>
                <a:latin typeface="Times New Roman"/>
                <a:ea typeface="Times New Roman"/>
                <a:cs typeface="Times New Roman"/>
                <a:sym typeface="Times New Roman"/>
              </a:rPr>
              <a:t>This is an actual deadlock.</a:t>
            </a:r>
            <a:endParaRPr sz="1200" b="0" i="0" u="none" strike="noStrike" cap="none">
              <a:latin typeface="Arial"/>
              <a:ea typeface="Arial"/>
              <a:cs typeface="Arial"/>
              <a:sym typeface="Arial"/>
            </a:endParaRPr>
          </a:p>
          <a:p>
            <a:pPr marL="0" marR="0" lvl="0" indent="0" algn="l" rtl="0">
              <a:lnSpc>
                <a:spcPct val="100000"/>
              </a:lnSpc>
              <a:spcBef>
                <a:spcPts val="451"/>
              </a:spcBef>
              <a:spcAft>
                <a:spcPts val="0"/>
              </a:spcAft>
              <a:buNone/>
            </a:pPr>
            <a:endParaRPr sz="1200" b="0" i="0" u="none" strike="noStrike" cap="none">
              <a:latin typeface="Arial"/>
              <a:ea typeface="Arial"/>
              <a:cs typeface="Arial"/>
              <a:sym typeface="Arial"/>
            </a:endParaRPr>
          </a:p>
        </p:txBody>
      </p:sp>
      <p:sp>
        <p:nvSpPr>
          <p:cNvPr id="249" name="Google Shape;249;p4:notes"/>
          <p:cNvSpPr/>
          <p:nvPr/>
        </p:nvSpPr>
        <p:spPr>
          <a:xfrm>
            <a:off x="3884760" y="8685360"/>
            <a:ext cx="2970720" cy="456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1" name="Google Shape;251;p4: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0: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37" name="Google Shape;537;p40: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41: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45" name="Google Shape;545;p41: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2: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3" name="Google Shape;553;p42: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43: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61" name="Google Shape;561;p43: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44: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4: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69" name="Google Shape;569;p44: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45: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5: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7" name="Google Shape;577;p45: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46: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6: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7" name="Google Shape;587;p46: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47: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7: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95" name="Google Shape;595;p47: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48: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8: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03" name="Google Shape;603;p48: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49: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10" name="Google Shape;610;p49: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5: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7" name="Google Shape;267;p5: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50: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16" name="Google Shape;616;p50: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51: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1: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24" name="Google Shape;624;p51: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52: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32" name="Google Shape;632;p52: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53: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40" name="Google Shape;640;p53: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54: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48" name="Google Shape;648;p54: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55: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56" name="Google Shape;656;p55: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56: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64" name="Google Shape;664;p56: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57: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2" name="Google Shape;672;p57: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58: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0" name="Google Shape;680;p58: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59: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8" name="Google Shape;688;p59: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3" name="Google Shape;273;p6: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60: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0: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98" name="Google Shape;698;p60: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61: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1: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6" name="Google Shape;706;p61: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62: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3" name="Google Shape;713;p62: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63: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1" name="Google Shape;721;p63: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64: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9" name="Google Shape;729;p64: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65: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7" name="Google Shape;737;p65: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66: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5" name="Google Shape;745;p66: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67: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3" name="Google Shape;753;p67: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p68: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1" name="Google Shape;761;p68: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69: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0" name="Google Shape;770;p69: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7: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0" name="Google Shape;280;p7: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70: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7" name="Google Shape;777;p70: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71: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85" name="Google Shape;785;p71: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72: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3" name="Google Shape;793;p72: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73: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1" name="Google Shape;801;p73: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p74: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9" name="Google Shape;809;p74: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75: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7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6" name="Google Shape;816;p75: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76:notes"/>
          <p:cNvSpPr/>
          <p:nvPr/>
        </p:nvSpPr>
        <p:spPr>
          <a:xfrm>
            <a:off x="912960" y="4343400"/>
            <a:ext cx="5005800" cy="409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23" name="Google Shape;823;p76: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77: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7: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32" name="Google Shape;832;p77: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78: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2" name="Google Shape;842;p78: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7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8" name="Google Shape;848;p79: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8: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7" name="Google Shape;287;p8: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80: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8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55" name="Google Shape;855;p80: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81: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8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63" name="Google Shape;863;p81: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82: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8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73" name="Google Shape;873;p82: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83: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8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82" name="Google Shape;882;p83: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p84: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8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91" name="Google Shape;891;p84: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85: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8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99" name="Google Shape;899;p85: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86: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8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07" name="Google Shape;907;p86: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p87: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8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15" name="Google Shape;915;p87: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p88: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8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23" name="Google Shape;923;p88: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p89: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8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32" name="Google Shape;932;p89: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9: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4" name="Google Shape;294;p9: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90: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9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41" name="Google Shape;941;p90: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p91: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9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49" name="Google Shape;949;p91: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9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57" name="Google Shape;957;p92: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9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63" name="Google Shape;963;p93: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p94:notes"/>
          <p:cNvSpPr/>
          <p:nvPr/>
        </p:nvSpPr>
        <p:spPr>
          <a:xfrm>
            <a:off x="3967200" y="8820000"/>
            <a:ext cx="3029400" cy="46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94: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9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71" name="Google Shape;971;p94: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95:notes"/>
          <p:cNvSpPr/>
          <p:nvPr/>
        </p:nvSpPr>
        <p:spPr>
          <a:xfrm>
            <a:off x="912960" y="4343400"/>
            <a:ext cx="5007600" cy="40946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9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78" name="Google Shape;978;p95: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96: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9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87" name="Google Shape;987;p96: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p97: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9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4" name="Google Shape;994;p97: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p98: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9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1" name="Google Shape;1001;p98: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p99:notes"/>
          <p:cNvSpPr/>
          <p:nvPr/>
        </p:nvSpPr>
        <p:spPr>
          <a:xfrm>
            <a:off x="912960" y="4343400"/>
            <a:ext cx="5002560" cy="4088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9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8" name="Google Shape;1008;p99: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2"/>
        <p:cNvGrpSpPr/>
        <p:nvPr/>
      </p:nvGrpSpPr>
      <p:grpSpPr>
        <a:xfrm>
          <a:off x="0" y="0"/>
          <a:ext cx="0" cy="0"/>
          <a:chOff x="0" y="0"/>
          <a:chExt cx="0" cy="0"/>
        </a:xfrm>
      </p:grpSpPr>
      <p:sp>
        <p:nvSpPr>
          <p:cNvPr id="43" name="Google Shape;43;p1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1"/>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6"/>
        <p:cNvGrpSpPr/>
        <p:nvPr/>
      </p:nvGrpSpPr>
      <p:grpSpPr>
        <a:xfrm>
          <a:off x="0" y="0"/>
          <a:ext cx="0" cy="0"/>
          <a:chOff x="0" y="0"/>
          <a:chExt cx="0" cy="0"/>
        </a:xfrm>
      </p:grpSpPr>
      <p:sp>
        <p:nvSpPr>
          <p:cNvPr id="47" name="Google Shape;47;p1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12"/>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3"/>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7"/>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3" name="Google Shape;73;p18"/>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6"/>
        <p:cNvGrpSpPr/>
        <p:nvPr/>
      </p:nvGrpSpPr>
      <p:grpSpPr>
        <a:xfrm>
          <a:off x="0" y="0"/>
          <a:ext cx="0" cy="0"/>
          <a:chOff x="0" y="0"/>
          <a:chExt cx="0" cy="0"/>
        </a:xfrm>
      </p:grpSpPr>
      <p:sp>
        <p:nvSpPr>
          <p:cNvPr id="77" name="Google Shape;77;p20"/>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1"/>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1" name="Google Shape;81;p21"/>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2" name="Google Shape;82;p21"/>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2"/>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22"/>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22"/>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8"/>
        <p:cNvGrpSpPr/>
        <p:nvPr/>
      </p:nvGrpSpPr>
      <p:grpSpPr>
        <a:xfrm>
          <a:off x="0" y="0"/>
          <a:ext cx="0" cy="0"/>
          <a:chOff x="0" y="0"/>
          <a:chExt cx="0" cy="0"/>
        </a:xfrm>
      </p:grpSpPr>
      <p:sp>
        <p:nvSpPr>
          <p:cNvPr id="89" name="Google Shape;89;p2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23"/>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23"/>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3"/>
        <p:cNvGrpSpPr/>
        <p:nvPr/>
      </p:nvGrpSpPr>
      <p:grpSpPr>
        <a:xfrm>
          <a:off x="0" y="0"/>
          <a:ext cx="0" cy="0"/>
          <a:chOff x="0" y="0"/>
          <a:chExt cx="0" cy="0"/>
        </a:xfrm>
      </p:grpSpPr>
      <p:sp>
        <p:nvSpPr>
          <p:cNvPr id="94" name="Google Shape;94;p2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24"/>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7"/>
        <p:cNvGrpSpPr/>
        <p:nvPr/>
      </p:nvGrpSpPr>
      <p:grpSpPr>
        <a:xfrm>
          <a:off x="0" y="0"/>
          <a:ext cx="0" cy="0"/>
          <a:chOff x="0" y="0"/>
          <a:chExt cx="0" cy="0"/>
        </a:xfrm>
      </p:grpSpPr>
      <p:sp>
        <p:nvSpPr>
          <p:cNvPr id="98" name="Google Shape;98;p2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25"/>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5"/>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5"/>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6"/>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26"/>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6"/>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6"/>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6"/>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6"/>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5"/>
        <p:cNvGrpSpPr/>
        <p:nvPr/>
      </p:nvGrpSpPr>
      <p:grpSpPr>
        <a:xfrm>
          <a:off x="0" y="0"/>
          <a:ext cx="0" cy="0"/>
          <a:chOff x="0" y="0"/>
          <a:chExt cx="0" cy="0"/>
        </a:xfrm>
      </p:grpSpPr>
      <p:sp>
        <p:nvSpPr>
          <p:cNvPr id="116" name="Google Shape;116;p2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9"/>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8"/>
        <p:cNvGrpSpPr/>
        <p:nvPr/>
      </p:nvGrpSpPr>
      <p:grpSpPr>
        <a:xfrm>
          <a:off x="0" y="0"/>
          <a:ext cx="0" cy="0"/>
          <a:chOff x="0" y="0"/>
          <a:chExt cx="0" cy="0"/>
        </a:xfrm>
      </p:grpSpPr>
      <p:sp>
        <p:nvSpPr>
          <p:cNvPr id="119" name="Google Shape;119;p3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1"/>
        <p:cNvGrpSpPr/>
        <p:nvPr/>
      </p:nvGrpSpPr>
      <p:grpSpPr>
        <a:xfrm>
          <a:off x="0" y="0"/>
          <a:ext cx="0" cy="0"/>
          <a:chOff x="0" y="0"/>
          <a:chExt cx="0" cy="0"/>
        </a:xfrm>
      </p:grpSpPr>
      <p:sp>
        <p:nvSpPr>
          <p:cNvPr id="122" name="Google Shape;122;p3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1"/>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31"/>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3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7"/>
        <p:cNvGrpSpPr/>
        <p:nvPr/>
      </p:nvGrpSpPr>
      <p:grpSpPr>
        <a:xfrm>
          <a:off x="0" y="0"/>
          <a:ext cx="0" cy="0"/>
          <a:chOff x="0" y="0"/>
          <a:chExt cx="0" cy="0"/>
        </a:xfrm>
      </p:grpSpPr>
      <p:sp>
        <p:nvSpPr>
          <p:cNvPr id="128" name="Google Shape;128;p33"/>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9"/>
        <p:cNvGrpSpPr/>
        <p:nvPr/>
      </p:nvGrpSpPr>
      <p:grpSpPr>
        <a:xfrm>
          <a:off x="0" y="0"/>
          <a:ext cx="0" cy="0"/>
          <a:chOff x="0" y="0"/>
          <a:chExt cx="0" cy="0"/>
        </a:xfrm>
      </p:grpSpPr>
      <p:sp>
        <p:nvSpPr>
          <p:cNvPr id="130" name="Google Shape;130;p3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4"/>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34"/>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34"/>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4"/>
        <p:cNvGrpSpPr/>
        <p:nvPr/>
      </p:nvGrpSpPr>
      <p:grpSpPr>
        <a:xfrm>
          <a:off x="0" y="0"/>
          <a:ext cx="0" cy="0"/>
          <a:chOff x="0" y="0"/>
          <a:chExt cx="0" cy="0"/>
        </a:xfrm>
      </p:grpSpPr>
      <p:sp>
        <p:nvSpPr>
          <p:cNvPr id="135" name="Google Shape;135;p3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5"/>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7" name="Google Shape;137;p35"/>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8" name="Google Shape;138;p35"/>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9"/>
        <p:cNvGrpSpPr/>
        <p:nvPr/>
      </p:nvGrpSpPr>
      <p:grpSpPr>
        <a:xfrm>
          <a:off x="0" y="0"/>
          <a:ext cx="0" cy="0"/>
          <a:chOff x="0" y="0"/>
          <a:chExt cx="0" cy="0"/>
        </a:xfrm>
      </p:grpSpPr>
      <p:sp>
        <p:nvSpPr>
          <p:cNvPr id="140" name="Google Shape;140;p3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2" name="Google Shape;142;p3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3" name="Google Shape;143;p36"/>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4"/>
        <p:cNvGrpSpPr/>
        <p:nvPr/>
      </p:nvGrpSpPr>
      <p:grpSpPr>
        <a:xfrm>
          <a:off x="0" y="0"/>
          <a:ext cx="0" cy="0"/>
          <a:chOff x="0" y="0"/>
          <a:chExt cx="0" cy="0"/>
        </a:xfrm>
      </p:grpSpPr>
      <p:sp>
        <p:nvSpPr>
          <p:cNvPr id="145" name="Google Shape;145;p3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7"/>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7" name="Google Shape;147;p37"/>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8"/>
        <p:cNvGrpSpPr/>
        <p:nvPr/>
      </p:nvGrpSpPr>
      <p:grpSpPr>
        <a:xfrm>
          <a:off x="0" y="0"/>
          <a:ext cx="0" cy="0"/>
          <a:chOff x="0" y="0"/>
          <a:chExt cx="0" cy="0"/>
        </a:xfrm>
      </p:grpSpPr>
      <p:sp>
        <p:nvSpPr>
          <p:cNvPr id="149" name="Google Shape;149;p3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1" name="Google Shape;151;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2" name="Google Shape;152;p38"/>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3" name="Google Shape;153;p38"/>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4"/>
        <p:cNvGrpSpPr/>
        <p:nvPr/>
      </p:nvGrpSpPr>
      <p:grpSpPr>
        <a:xfrm>
          <a:off x="0" y="0"/>
          <a:ext cx="0" cy="0"/>
          <a:chOff x="0" y="0"/>
          <a:chExt cx="0" cy="0"/>
        </a:xfrm>
      </p:grpSpPr>
      <p:sp>
        <p:nvSpPr>
          <p:cNvPr id="155" name="Google Shape;155;p3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9"/>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7" name="Google Shape;157;p39"/>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8" name="Google Shape;158;p39"/>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9" name="Google Shape;159;p39"/>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0" name="Google Shape;160;p39"/>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1" name="Google Shape;161;p39"/>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70"/>
        <p:cNvGrpSpPr/>
        <p:nvPr/>
      </p:nvGrpSpPr>
      <p:grpSpPr>
        <a:xfrm>
          <a:off x="0" y="0"/>
          <a:ext cx="0" cy="0"/>
          <a:chOff x="0" y="0"/>
          <a:chExt cx="0" cy="0"/>
        </a:xfrm>
      </p:grpSpPr>
      <p:sp>
        <p:nvSpPr>
          <p:cNvPr id="171" name="Google Shape;171;p4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42"/>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3"/>
        <p:cNvGrpSpPr/>
        <p:nvPr/>
      </p:nvGrpSpPr>
      <p:grpSpPr>
        <a:xfrm>
          <a:off x="0" y="0"/>
          <a:ext cx="0" cy="0"/>
          <a:chOff x="0" y="0"/>
          <a:chExt cx="0" cy="0"/>
        </a:xfrm>
      </p:grpSpPr>
      <p:sp>
        <p:nvSpPr>
          <p:cNvPr id="174" name="Google Shape;174;p4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43"/>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 name="Google Shape;22;p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76"/>
        <p:cNvGrpSpPr/>
        <p:nvPr/>
      </p:nvGrpSpPr>
      <p:grpSpPr>
        <a:xfrm>
          <a:off x="0" y="0"/>
          <a:ext cx="0" cy="0"/>
          <a:chOff x="0" y="0"/>
          <a:chExt cx="0" cy="0"/>
        </a:xfrm>
      </p:grpSpPr>
      <p:sp>
        <p:nvSpPr>
          <p:cNvPr id="177" name="Google Shape;177;p4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44"/>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9" name="Google Shape;179;p44"/>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0"/>
        <p:cNvGrpSpPr/>
        <p:nvPr/>
      </p:nvGrpSpPr>
      <p:grpSpPr>
        <a:xfrm>
          <a:off x="0" y="0"/>
          <a:ext cx="0" cy="0"/>
          <a:chOff x="0" y="0"/>
          <a:chExt cx="0" cy="0"/>
        </a:xfrm>
      </p:grpSpPr>
      <p:sp>
        <p:nvSpPr>
          <p:cNvPr id="181" name="Google Shape;181;p4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82"/>
        <p:cNvGrpSpPr/>
        <p:nvPr/>
      </p:nvGrpSpPr>
      <p:grpSpPr>
        <a:xfrm>
          <a:off x="0" y="0"/>
          <a:ext cx="0" cy="0"/>
          <a:chOff x="0" y="0"/>
          <a:chExt cx="0" cy="0"/>
        </a:xfrm>
      </p:grpSpPr>
      <p:sp>
        <p:nvSpPr>
          <p:cNvPr id="183" name="Google Shape;183;p46"/>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84"/>
        <p:cNvGrpSpPr/>
        <p:nvPr/>
      </p:nvGrpSpPr>
      <p:grpSpPr>
        <a:xfrm>
          <a:off x="0" y="0"/>
          <a:ext cx="0" cy="0"/>
          <a:chOff x="0" y="0"/>
          <a:chExt cx="0" cy="0"/>
        </a:xfrm>
      </p:grpSpPr>
      <p:sp>
        <p:nvSpPr>
          <p:cNvPr id="185" name="Google Shape;185;p4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4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7" name="Google Shape;187;p47"/>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8" name="Google Shape;188;p47"/>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89"/>
        <p:cNvGrpSpPr/>
        <p:nvPr/>
      </p:nvGrpSpPr>
      <p:grpSpPr>
        <a:xfrm>
          <a:off x="0" y="0"/>
          <a:ext cx="0" cy="0"/>
          <a:chOff x="0" y="0"/>
          <a:chExt cx="0" cy="0"/>
        </a:xfrm>
      </p:grpSpPr>
      <p:sp>
        <p:nvSpPr>
          <p:cNvPr id="190" name="Google Shape;190;p4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48"/>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2" name="Google Shape;192;p4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3" name="Google Shape;193;p48"/>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94"/>
        <p:cNvGrpSpPr/>
        <p:nvPr/>
      </p:nvGrpSpPr>
      <p:grpSpPr>
        <a:xfrm>
          <a:off x="0" y="0"/>
          <a:ext cx="0" cy="0"/>
          <a:chOff x="0" y="0"/>
          <a:chExt cx="0" cy="0"/>
        </a:xfrm>
      </p:grpSpPr>
      <p:sp>
        <p:nvSpPr>
          <p:cNvPr id="195" name="Google Shape;195;p4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4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7" name="Google Shape;197;p4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8" name="Google Shape;198;p49"/>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99"/>
        <p:cNvGrpSpPr/>
        <p:nvPr/>
      </p:nvGrpSpPr>
      <p:grpSpPr>
        <a:xfrm>
          <a:off x="0" y="0"/>
          <a:ext cx="0" cy="0"/>
          <a:chOff x="0" y="0"/>
          <a:chExt cx="0" cy="0"/>
        </a:xfrm>
      </p:grpSpPr>
      <p:sp>
        <p:nvSpPr>
          <p:cNvPr id="200" name="Google Shape;200;p5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50"/>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2" name="Google Shape;202;p50"/>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03"/>
        <p:cNvGrpSpPr/>
        <p:nvPr/>
      </p:nvGrpSpPr>
      <p:grpSpPr>
        <a:xfrm>
          <a:off x="0" y="0"/>
          <a:ext cx="0" cy="0"/>
          <a:chOff x="0" y="0"/>
          <a:chExt cx="0" cy="0"/>
        </a:xfrm>
      </p:grpSpPr>
      <p:sp>
        <p:nvSpPr>
          <p:cNvPr id="204" name="Google Shape;204;p5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51"/>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6" name="Google Shape;206;p51"/>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7" name="Google Shape;207;p51"/>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8" name="Google Shape;208;p51"/>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09"/>
        <p:cNvGrpSpPr/>
        <p:nvPr/>
      </p:nvGrpSpPr>
      <p:grpSpPr>
        <a:xfrm>
          <a:off x="0" y="0"/>
          <a:ext cx="0" cy="0"/>
          <a:chOff x="0" y="0"/>
          <a:chExt cx="0" cy="0"/>
        </a:xfrm>
      </p:grpSpPr>
      <p:sp>
        <p:nvSpPr>
          <p:cNvPr id="210" name="Google Shape;210;p5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52"/>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2" name="Google Shape;212;p52"/>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3" name="Google Shape;213;p52"/>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4" name="Google Shape;214;p52"/>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5" name="Google Shape;215;p52"/>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6" name="Google Shape;216;p52"/>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
        <p:cNvGrpSpPr/>
        <p:nvPr/>
      </p:nvGrpSpPr>
      <p:grpSpPr>
        <a:xfrm>
          <a:off x="0" y="0"/>
          <a:ext cx="0" cy="0"/>
          <a:chOff x="0" y="0"/>
          <a:chExt cx="0" cy="0"/>
        </a:xfrm>
      </p:grpSpPr>
      <p:sp>
        <p:nvSpPr>
          <p:cNvPr id="26" name="Google Shape;26;p7"/>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8"/>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8"/>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9"/>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9"/>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0"/>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3600"/>
            <a:ext cx="8228880" cy="11444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body" idx="1"/>
          </p:nvPr>
        </p:nvSpPr>
        <p:spPr>
          <a:xfrm>
            <a:off x="457200" y="1604520"/>
            <a:ext cx="8228880" cy="39765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2" name="Google Shape;62;p14"/>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3" name="Google Shape;113;p27"/>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2"/>
        <p:cNvGrpSpPr/>
        <p:nvPr/>
      </p:nvGrpSpPr>
      <p:grpSpPr>
        <a:xfrm>
          <a:off x="0" y="0"/>
          <a:ext cx="0" cy="0"/>
          <a:chOff x="0" y="0"/>
          <a:chExt cx="0" cy="0"/>
        </a:xfrm>
      </p:grpSpPr>
      <p:sp>
        <p:nvSpPr>
          <p:cNvPr id="163" name="Google Shape;163;p40"/>
          <p:cNvSpPr/>
          <p:nvPr/>
        </p:nvSpPr>
        <p:spPr>
          <a:xfrm>
            <a:off x="457200" y="6237360"/>
            <a:ext cx="2129400" cy="4593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0"/>
          <p:cNvSpPr/>
          <p:nvPr/>
        </p:nvSpPr>
        <p:spPr>
          <a:xfrm>
            <a:off x="3124080" y="6242040"/>
            <a:ext cx="2891520" cy="4593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0"/>
          <p:cNvSpPr/>
          <p:nvPr/>
        </p:nvSpPr>
        <p:spPr>
          <a:xfrm>
            <a:off x="380880" y="228600"/>
            <a:ext cx="8228520" cy="608400"/>
          </a:xfrm>
          <a:custGeom>
            <a:avLst/>
            <a:gdLst/>
            <a:ahLst/>
            <a:cxnLst/>
            <a:rect l="l" t="t" r="r" b="b"/>
            <a:pathLst>
              <a:path w="1000" h="1000" extrusionOk="0">
                <a:moveTo>
                  <a:pt x="0" y="1000"/>
                </a:moveTo>
                <a:lnTo>
                  <a:pt x="0" y="0"/>
                </a:lnTo>
                <a:lnTo>
                  <a:pt x="1000" y="0"/>
                </a:lnTo>
              </a:path>
            </a:pathLst>
          </a:custGeom>
          <a:noFill/>
          <a:ln w="19075" cap="flat" cmpd="sng">
            <a:solidFill>
              <a:srgbClr val="CC9900"/>
            </a:solidFill>
            <a:prstDash val="solid"/>
            <a:miter lim="8000"/>
            <a:headEnd type="none" w="sm" len="sm"/>
            <a:tailEnd type="none" w="sm" len="sm"/>
          </a:ln>
        </p:spPr>
      </p:sp>
      <p:cxnSp>
        <p:nvCxnSpPr>
          <p:cNvPr id="166" name="Google Shape;166;p40"/>
          <p:cNvCxnSpPr/>
          <p:nvPr/>
        </p:nvCxnSpPr>
        <p:spPr>
          <a:xfrm>
            <a:off x="457200" y="6172200"/>
            <a:ext cx="8229600" cy="1440"/>
          </a:xfrm>
          <a:prstGeom prst="straightConnector1">
            <a:avLst/>
          </a:prstGeom>
          <a:noFill/>
          <a:ln w="19075" cap="flat" cmpd="sng">
            <a:solidFill>
              <a:srgbClr val="CC9900"/>
            </a:solidFill>
            <a:prstDash val="solid"/>
            <a:miter lim="8000"/>
            <a:headEnd type="none" w="sm" len="sm"/>
            <a:tailEnd type="none" w="sm" len="sm"/>
          </a:ln>
        </p:spPr>
      </p:cxnSp>
      <p:sp>
        <p:nvSpPr>
          <p:cNvPr id="167" name="Google Shape;167;p4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68" name="Google Shape;168;p4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7.xml"/><Relationship Id="rId4" Type="http://schemas.openxmlformats.org/officeDocument/2006/relationships/image" Target="../media/image9.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7.xml"/></Relationships>
</file>

<file path=ppt/slides/_rels/slide10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3.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37.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0.xml"/><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7.xml"/></Relationships>
</file>

<file path=ppt/slides/_rels/slide7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6.xml"/><Relationship Id="rId1" Type="http://schemas.openxmlformats.org/officeDocument/2006/relationships/slideLayout" Target="../slideLayouts/slideLayout37.xml"/><Relationship Id="rId4" Type="http://schemas.openxmlformats.org/officeDocument/2006/relationships/image" Target="../media/image30.png"/></Relationships>
</file>

<file path=ppt/slides/_rels/slide7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7.xml"/><Relationship Id="rId1" Type="http://schemas.openxmlformats.org/officeDocument/2006/relationships/slideLayout" Target="../slideLayouts/slideLayout37.xml"/><Relationship Id="rId4" Type="http://schemas.openxmlformats.org/officeDocument/2006/relationships/image" Target="../media/image32.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9.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0.xml"/><Relationship Id="rId1" Type="http://schemas.openxmlformats.org/officeDocument/2006/relationships/slideLayout" Target="../slideLayouts/slideLayout37.xml"/></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1.xml"/><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7.xml"/></Relationships>
</file>

<file path=ppt/slides/_rels/slide9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2.xml"/><Relationship Id="rId1" Type="http://schemas.openxmlformats.org/officeDocument/2006/relationships/slideLayout" Target="../slideLayouts/slideLayout37.xml"/></Relationships>
</file>

<file path=ppt/slides/_rels/slide9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3.xml"/><Relationship Id="rId1" Type="http://schemas.openxmlformats.org/officeDocument/2006/relationships/slideLayout" Target="../slideLayouts/slideLayout3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53"/>
          <p:cNvSpPr/>
          <p:nvPr/>
        </p:nvSpPr>
        <p:spPr>
          <a:xfrm>
            <a:off x="685800" y="2130480"/>
            <a:ext cx="7771320" cy="1468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4400" b="1" i="0" u="none" strike="noStrike" cap="none">
                <a:solidFill>
                  <a:srgbClr val="000000"/>
                </a:solidFill>
                <a:latin typeface="Calibri"/>
                <a:ea typeface="Calibri"/>
                <a:cs typeface="Calibri"/>
                <a:sym typeface="Calibri"/>
              </a:rPr>
              <a:t>Deadlocks</a:t>
            </a:r>
            <a:endParaRPr sz="4400" b="0" i="0" u="none" strike="noStrike" cap="none">
              <a:latin typeface="Arial"/>
              <a:ea typeface="Arial"/>
              <a:cs typeface="Arial"/>
              <a:sym typeface="Arial"/>
            </a:endParaRPr>
          </a:p>
        </p:txBody>
      </p:sp>
      <p:sp>
        <p:nvSpPr>
          <p:cNvPr id="222" name="Google Shape;222;p53"/>
          <p:cNvSpPr/>
          <p:nvPr/>
        </p:nvSpPr>
        <p:spPr>
          <a:xfrm>
            <a:off x="1371600" y="3886200"/>
            <a:ext cx="6399720" cy="175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62"/>
          <p:cNvSpPr/>
          <p:nvPr/>
        </p:nvSpPr>
        <p:spPr>
          <a:xfrm>
            <a:off x="457200" y="304920"/>
            <a:ext cx="8201520" cy="53244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Resources</a:t>
            </a:r>
            <a:r>
              <a:rPr lang="en-IN" sz="1800" b="0" i="0" u="none" strike="noStrike" cap="none">
                <a:latin typeface="Arial"/>
                <a:ea typeface="Arial"/>
                <a:cs typeface="Arial"/>
                <a:sym typeface="Arial"/>
              </a:rPr>
              <a:t/>
            </a:r>
            <a:br>
              <a:rPr lang="en-IN" sz="1800" b="0" i="0" u="none" strike="noStrike" cap="none">
                <a:latin typeface="Arial"/>
                <a:ea typeface="Arial"/>
                <a:cs typeface="Arial"/>
                <a:sym typeface="Arial"/>
              </a:rPr>
            </a:br>
            <a:endParaRPr sz="2400" b="0" i="0" u="none" strike="noStrike" cap="none">
              <a:latin typeface="Arial"/>
              <a:ea typeface="Arial"/>
              <a:cs typeface="Arial"/>
              <a:sym typeface="Arial"/>
            </a:endParaRPr>
          </a:p>
        </p:txBody>
      </p:sp>
      <p:sp>
        <p:nvSpPr>
          <p:cNvPr id="303" name="Google Shape;303;p62"/>
          <p:cNvSpPr/>
          <p:nvPr/>
        </p:nvSpPr>
        <p:spPr>
          <a:xfrm>
            <a:off x="457200" y="914400"/>
            <a:ext cx="5180400" cy="5550480"/>
          </a:xfrm>
          <a:prstGeom prst="rect">
            <a:avLst/>
          </a:prstGeom>
          <a:noFill/>
          <a:ln>
            <a:noFill/>
          </a:ln>
        </p:spPr>
        <p:txBody>
          <a:bodyPr spcFirstLastPara="1" wrap="square" lIns="90000" tIns="46800" rIns="90000" bIns="46800" anchor="t" anchorCtr="0">
            <a:noAutofit/>
          </a:bodyPr>
          <a:lstStyle/>
          <a:p>
            <a:pPr marL="341280" marR="0" lvl="0" indent="-340200" algn="l" rtl="0">
              <a:lnSpc>
                <a:spcPct val="150000"/>
              </a:lnSpc>
              <a:spcBef>
                <a:spcPts val="0"/>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Process must wait if request is denied</a:t>
            </a:r>
            <a:endParaRPr sz="2000" b="0" i="0" u="none" strike="noStrike" cap="none">
              <a:latin typeface="Arial"/>
              <a:ea typeface="Arial"/>
              <a:cs typeface="Arial"/>
              <a:sym typeface="Arial"/>
            </a:endParaRPr>
          </a:p>
          <a:p>
            <a:pPr marL="741240" marR="0" lvl="1" indent="-282959" algn="l" rtl="0">
              <a:lnSpc>
                <a:spcPct val="150000"/>
              </a:lnSpc>
              <a:spcBef>
                <a:spcPts val="451"/>
              </a:spcBef>
              <a:spcAft>
                <a:spcPts val="0"/>
              </a:spcAft>
              <a:buClr>
                <a:srgbClr val="000000"/>
              </a:buClr>
              <a:buSzPts val="1600"/>
              <a:buFont typeface="Noto Sans Symbols"/>
              <a:buChar char="❑"/>
            </a:pPr>
            <a:r>
              <a:rPr lang="en-IN" sz="1600" b="0" i="0" u="none" strike="noStrike" cap="none">
                <a:solidFill>
                  <a:srgbClr val="000000"/>
                </a:solidFill>
                <a:latin typeface="Arial"/>
                <a:ea typeface="Arial"/>
                <a:cs typeface="Arial"/>
                <a:sym typeface="Arial"/>
              </a:rPr>
              <a:t> Requesting process may be blocked</a:t>
            </a:r>
            <a:endParaRPr sz="1600" b="0" i="0" u="none" strike="noStrike" cap="none">
              <a:latin typeface="Arial"/>
              <a:ea typeface="Arial"/>
              <a:cs typeface="Arial"/>
              <a:sym typeface="Arial"/>
            </a:endParaRPr>
          </a:p>
          <a:p>
            <a:pPr marL="741240" marR="0" lvl="1" indent="-282959" algn="l" rtl="0">
              <a:lnSpc>
                <a:spcPct val="150000"/>
              </a:lnSpc>
              <a:spcBef>
                <a:spcPts val="451"/>
              </a:spcBef>
              <a:spcAft>
                <a:spcPts val="0"/>
              </a:spcAft>
              <a:buClr>
                <a:srgbClr val="000000"/>
              </a:buClr>
              <a:buSzPts val="1600"/>
              <a:buFont typeface="Noto Sans Symbols"/>
              <a:buChar char="❑"/>
            </a:pPr>
            <a:r>
              <a:rPr lang="en-IN" sz="1600" b="0" i="0" u="none" strike="noStrike" cap="none">
                <a:solidFill>
                  <a:srgbClr val="000000"/>
                </a:solidFill>
                <a:latin typeface="Arial"/>
                <a:ea typeface="Arial"/>
                <a:cs typeface="Arial"/>
                <a:sym typeface="Arial"/>
              </a:rPr>
              <a:t>May fail with error code</a:t>
            </a:r>
            <a:endParaRPr sz="1600" b="0" i="0" u="none" strike="noStrike" cap="none">
              <a:latin typeface="Arial"/>
              <a:ea typeface="Arial"/>
              <a:cs typeface="Arial"/>
              <a:sym typeface="Arial"/>
            </a:endParaRPr>
          </a:p>
          <a:p>
            <a:pPr marL="741240" marR="0" lvl="0" indent="-282959" algn="l" rtl="0">
              <a:lnSpc>
                <a:spcPct val="150000"/>
              </a:lnSpc>
              <a:spcBef>
                <a:spcPts val="451"/>
              </a:spcBef>
              <a:spcAft>
                <a:spcPts val="0"/>
              </a:spcAft>
              <a:buNone/>
            </a:pPr>
            <a:endParaRPr sz="1600" b="0" i="0" u="none" strike="noStrike" cap="none">
              <a:latin typeface="Arial"/>
              <a:ea typeface="Arial"/>
              <a:cs typeface="Arial"/>
              <a:sym typeface="Arial"/>
            </a:endParaRPr>
          </a:p>
          <a:p>
            <a:pPr marL="341280" marR="0" lvl="0" indent="-340200" algn="l" rtl="0">
              <a:lnSpc>
                <a:spcPct val="15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Deadlocks</a:t>
            </a:r>
            <a:endParaRPr sz="2000" b="0" i="0" u="none" strike="noStrike" cap="none">
              <a:latin typeface="Arial"/>
              <a:ea typeface="Arial"/>
              <a:cs typeface="Arial"/>
              <a:sym typeface="Arial"/>
            </a:endParaRPr>
          </a:p>
          <a:p>
            <a:pPr marL="341280" marR="0" lvl="0" indent="-340200" algn="l" rtl="0">
              <a:lnSpc>
                <a:spcPct val="150000"/>
              </a:lnSpc>
              <a:spcBef>
                <a:spcPts val="451"/>
              </a:spcBef>
              <a:spcAft>
                <a:spcPts val="0"/>
              </a:spcAft>
              <a:buClr>
                <a:srgbClr val="000000"/>
              </a:buClr>
              <a:buSzPts val="2000"/>
              <a:buFont typeface="Noto Sans Symbols"/>
              <a:buChar char="❑"/>
            </a:pPr>
            <a:r>
              <a:rPr lang="en-IN" sz="2000" b="0" i="0" u="none" strike="noStrike" cap="none">
                <a:solidFill>
                  <a:srgbClr val="000000"/>
                </a:solidFill>
                <a:latin typeface="Arial"/>
                <a:ea typeface="Arial"/>
                <a:cs typeface="Arial"/>
                <a:sym typeface="Arial"/>
              </a:rPr>
              <a:t> Occur only when processes are granted</a:t>
            </a:r>
            <a:endParaRPr sz="2000" b="0" i="0" u="none" strike="noStrike" cap="none">
              <a:latin typeface="Arial"/>
              <a:ea typeface="Arial"/>
              <a:cs typeface="Arial"/>
              <a:sym typeface="Arial"/>
            </a:endParaRPr>
          </a:p>
          <a:p>
            <a:pPr marL="343080" marR="0" lvl="0" indent="-340200" algn="l" rtl="0">
              <a:lnSpc>
                <a:spcPct val="150000"/>
              </a:lnSpc>
              <a:spcBef>
                <a:spcPts val="451"/>
              </a:spcBef>
              <a:spcAft>
                <a:spcPts val="0"/>
              </a:spcAft>
              <a:buNone/>
            </a:pPr>
            <a:r>
              <a:rPr lang="en-IN" sz="2000" b="0" i="0" u="none" strike="noStrike" cap="none">
                <a:solidFill>
                  <a:srgbClr val="000000"/>
                </a:solidFill>
                <a:latin typeface="Arial"/>
                <a:ea typeface="Arial"/>
                <a:cs typeface="Arial"/>
                <a:sym typeface="Arial"/>
              </a:rPr>
              <a:t>exclusive access to resources</a:t>
            </a:r>
            <a:endParaRPr sz="2000" b="0" i="0" u="none" strike="noStrike" cap="none">
              <a:latin typeface="Arial"/>
              <a:ea typeface="Arial"/>
              <a:cs typeface="Arial"/>
              <a:sym typeface="Arial"/>
            </a:endParaRPr>
          </a:p>
        </p:txBody>
      </p:sp>
      <p:pic>
        <p:nvPicPr>
          <p:cNvPr id="304" name="Google Shape;304;p62"/>
          <p:cNvPicPr preferRelativeResize="0"/>
          <p:nvPr/>
        </p:nvPicPr>
        <p:blipFill rotWithShape="1">
          <a:blip r:embed="rId3">
            <a:alphaModFix/>
          </a:blip>
          <a:srcRect/>
          <a:stretch/>
        </p:blipFill>
        <p:spPr>
          <a:xfrm>
            <a:off x="6072120" y="533520"/>
            <a:ext cx="3070800" cy="2513520"/>
          </a:xfrm>
          <a:prstGeom prst="rect">
            <a:avLst/>
          </a:prstGeom>
          <a:noFill/>
          <a:ln>
            <a:noFill/>
          </a:ln>
        </p:spPr>
      </p:pic>
      <p:pic>
        <p:nvPicPr>
          <p:cNvPr id="305" name="Google Shape;305;p62"/>
          <p:cNvPicPr preferRelativeResize="0"/>
          <p:nvPr/>
        </p:nvPicPr>
        <p:blipFill rotWithShape="1">
          <a:blip r:embed="rId4">
            <a:alphaModFix/>
          </a:blip>
          <a:srcRect/>
          <a:stretch/>
        </p:blipFill>
        <p:spPr>
          <a:xfrm>
            <a:off x="6248520" y="3886200"/>
            <a:ext cx="2180160" cy="181836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152"/>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Selecting a victim</a:t>
            </a:r>
            <a:endParaRPr sz="2400" b="0" i="0" u="none" strike="noStrike" cap="none">
              <a:latin typeface="Arial"/>
              <a:ea typeface="Arial"/>
              <a:cs typeface="Arial"/>
              <a:sym typeface="Arial"/>
            </a:endParaRPr>
          </a:p>
        </p:txBody>
      </p:sp>
      <p:sp>
        <p:nvSpPr>
          <p:cNvPr id="1018" name="Google Shape;1018;p152"/>
          <p:cNvSpPr/>
          <p:nvPr/>
        </p:nvSpPr>
        <p:spPr>
          <a:xfrm>
            <a:off x="457200" y="914400"/>
            <a:ext cx="8202960" cy="520416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50000"/>
              </a:lnSpc>
              <a:spcBef>
                <a:spcPts val="0"/>
              </a:spcBef>
              <a:spcAft>
                <a:spcPts val="0"/>
              </a:spcAft>
              <a:buClr>
                <a:srgbClr val="000000"/>
              </a:buClr>
              <a:buSzPts val="3200"/>
              <a:buFont typeface="Times New Roman"/>
              <a:buChar char="•"/>
            </a:pPr>
            <a:r>
              <a:rPr lang="en-IN" sz="3200" b="0" i="0" u="none" strike="noStrike" cap="none">
                <a:solidFill>
                  <a:srgbClr val="000000"/>
                </a:solidFill>
                <a:latin typeface="Arial"/>
                <a:ea typeface="Arial"/>
                <a:cs typeface="Arial"/>
                <a:sym typeface="Arial"/>
              </a:rPr>
              <a:t>Which resources and of which processes next in order to minimize cost</a:t>
            </a:r>
            <a:endParaRPr sz="3200" b="0" i="0" u="none" strike="noStrike" cap="none">
              <a:latin typeface="Arial"/>
              <a:ea typeface="Arial"/>
              <a:cs typeface="Arial"/>
              <a:sym typeface="Arial"/>
            </a:endParaRPr>
          </a:p>
          <a:p>
            <a:pPr marL="341280" marR="0" lvl="0" indent="-338760" algn="l" rtl="0">
              <a:lnSpc>
                <a:spcPct val="150000"/>
              </a:lnSpc>
              <a:spcBef>
                <a:spcPts val="451"/>
              </a:spcBef>
              <a:spcAft>
                <a:spcPts val="0"/>
              </a:spcAft>
              <a:buNone/>
            </a:pPr>
            <a:endParaRPr sz="3200" b="0" i="0" u="none" strike="noStrike" cap="none">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153"/>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Rollback</a:t>
            </a:r>
            <a:endParaRPr sz="2400" b="0" i="0" u="none" strike="noStrike" cap="none">
              <a:latin typeface="Arial"/>
              <a:ea typeface="Arial"/>
              <a:cs typeface="Arial"/>
              <a:sym typeface="Arial"/>
            </a:endParaRPr>
          </a:p>
        </p:txBody>
      </p:sp>
      <p:sp>
        <p:nvSpPr>
          <p:cNvPr id="1025" name="Google Shape;1025;p153"/>
          <p:cNvSpPr/>
          <p:nvPr/>
        </p:nvSpPr>
        <p:spPr>
          <a:xfrm>
            <a:off x="457200" y="914400"/>
            <a:ext cx="8202960" cy="520416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00000"/>
              </a:lnSpc>
              <a:spcBef>
                <a:spcPts val="0"/>
              </a:spcBef>
              <a:spcAft>
                <a:spcPts val="0"/>
              </a:spcAft>
              <a:buClr>
                <a:srgbClr val="000000"/>
              </a:buClr>
              <a:buSzPts val="3200"/>
              <a:buFont typeface="Times New Roman"/>
              <a:buChar char="•"/>
            </a:pPr>
            <a:r>
              <a:rPr lang="en-IN" sz="3200" b="0" i="0" u="none" strike="noStrike" cap="none">
                <a:solidFill>
                  <a:srgbClr val="000000"/>
                </a:solidFill>
                <a:latin typeface="Arial"/>
                <a:ea typeface="Arial"/>
                <a:cs typeface="Arial"/>
                <a:sym typeface="Arial"/>
              </a:rPr>
              <a:t>What to do with the process from whom resource has been preempted? It cannot continue normal execution</a:t>
            </a:r>
            <a:endParaRPr sz="3200" b="0" i="0" u="none" strike="noStrike" cap="none">
              <a:latin typeface="Arial"/>
              <a:ea typeface="Arial"/>
              <a:cs typeface="Arial"/>
              <a:sym typeface="Arial"/>
            </a:endParaRPr>
          </a:p>
          <a:p>
            <a:pPr marL="339840" marR="0" lvl="0" indent="-338760" algn="l" rtl="0">
              <a:lnSpc>
                <a:spcPct val="100000"/>
              </a:lnSpc>
              <a:spcBef>
                <a:spcPts val="451"/>
              </a:spcBef>
              <a:spcAft>
                <a:spcPts val="0"/>
              </a:spcAft>
              <a:buClr>
                <a:srgbClr val="000000"/>
              </a:buClr>
              <a:buSzPts val="3200"/>
              <a:buFont typeface="Times New Roman"/>
              <a:buChar char="•"/>
            </a:pPr>
            <a:r>
              <a:rPr lang="en-IN" sz="3200" b="0" i="0" u="none" strike="noStrike" cap="none">
                <a:solidFill>
                  <a:srgbClr val="000000"/>
                </a:solidFill>
                <a:latin typeface="Arial"/>
                <a:ea typeface="Arial"/>
                <a:cs typeface="Arial"/>
                <a:sym typeface="Arial"/>
              </a:rPr>
              <a:t>Rollback to some safe state and restart it from that state</a:t>
            </a:r>
            <a:endParaRPr sz="3200" b="0" i="0" u="none" strike="noStrike" cap="none">
              <a:latin typeface="Arial"/>
              <a:ea typeface="Arial"/>
              <a:cs typeface="Arial"/>
              <a:sym typeface="Arial"/>
            </a:endParaRPr>
          </a:p>
          <a:p>
            <a:pPr marL="739800" marR="0" lvl="1" indent="-281519" algn="l" rtl="0">
              <a:lnSpc>
                <a:spcPct val="100000"/>
              </a:lnSpc>
              <a:spcBef>
                <a:spcPts val="451"/>
              </a:spcBef>
              <a:spcAft>
                <a:spcPts val="0"/>
              </a:spcAft>
              <a:buClr>
                <a:srgbClr val="000000"/>
              </a:buClr>
              <a:buSzPts val="2800"/>
              <a:buFont typeface="Times New Roman"/>
              <a:buChar char="–"/>
            </a:pPr>
            <a:r>
              <a:rPr lang="en-IN" sz="2800" b="0" i="0" u="none" strike="noStrike" cap="none">
                <a:solidFill>
                  <a:srgbClr val="000000"/>
                </a:solidFill>
                <a:latin typeface="Arial"/>
                <a:ea typeface="Arial"/>
                <a:cs typeface="Arial"/>
                <a:sym typeface="Arial"/>
              </a:rPr>
              <a:t>What is safe state, also system will require to keep states of all processes</a:t>
            </a:r>
            <a:endParaRPr sz="2800" b="0" i="0" u="none" strike="noStrike" cap="none">
              <a:latin typeface="Arial"/>
              <a:ea typeface="Arial"/>
              <a:cs typeface="Arial"/>
              <a:sym typeface="Arial"/>
            </a:endParaRPr>
          </a:p>
          <a:p>
            <a:pPr marL="739800" marR="0" lvl="1" indent="-281519" algn="l" rtl="0">
              <a:lnSpc>
                <a:spcPct val="100000"/>
              </a:lnSpc>
              <a:spcBef>
                <a:spcPts val="451"/>
              </a:spcBef>
              <a:spcAft>
                <a:spcPts val="0"/>
              </a:spcAft>
              <a:buClr>
                <a:srgbClr val="000000"/>
              </a:buClr>
              <a:buSzPts val="2800"/>
              <a:buFont typeface="Times New Roman"/>
              <a:buChar char="–"/>
            </a:pPr>
            <a:r>
              <a:rPr lang="en-IN" sz="2800" b="0" i="0" u="none" strike="noStrike" cap="none">
                <a:solidFill>
                  <a:srgbClr val="000000"/>
                </a:solidFill>
                <a:latin typeface="Arial"/>
                <a:ea typeface="Arial"/>
                <a:cs typeface="Arial"/>
                <a:sym typeface="Arial"/>
              </a:rPr>
              <a:t>Thus some systems prefer total rollback</a:t>
            </a:r>
            <a:endParaRPr sz="2800" b="0" i="0" u="none" strike="noStrike" cap="none">
              <a:latin typeface="Arial"/>
              <a:ea typeface="Arial"/>
              <a:cs typeface="Arial"/>
              <a:sym typeface="Arial"/>
            </a:endParaRPr>
          </a:p>
          <a:p>
            <a:pPr marL="341280" marR="0" lvl="0" indent="-338760" algn="l" rtl="0">
              <a:lnSpc>
                <a:spcPct val="100000"/>
              </a:lnSpc>
              <a:spcBef>
                <a:spcPts val="451"/>
              </a:spcBef>
              <a:spcAft>
                <a:spcPts val="0"/>
              </a:spcAft>
              <a:buNone/>
            </a:pPr>
            <a:endParaRPr sz="2800" b="0" i="0" u="none" strike="noStrike" cap="none">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154"/>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Starvation</a:t>
            </a:r>
            <a:endParaRPr sz="2400" b="0" i="0" u="none" strike="noStrike" cap="none">
              <a:latin typeface="Arial"/>
              <a:ea typeface="Arial"/>
              <a:cs typeface="Arial"/>
              <a:sym typeface="Arial"/>
            </a:endParaRPr>
          </a:p>
        </p:txBody>
      </p:sp>
      <p:sp>
        <p:nvSpPr>
          <p:cNvPr id="1032" name="Google Shape;1032;p154"/>
          <p:cNvSpPr/>
          <p:nvPr/>
        </p:nvSpPr>
        <p:spPr>
          <a:xfrm>
            <a:off x="457200" y="914400"/>
            <a:ext cx="8202960" cy="550440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00000"/>
              </a:lnSpc>
              <a:spcBef>
                <a:spcPts val="0"/>
              </a:spcBef>
              <a:spcAft>
                <a:spcPts val="0"/>
              </a:spcAft>
              <a:buClr>
                <a:srgbClr val="000000"/>
              </a:buClr>
              <a:buSzPts val="3200"/>
              <a:buFont typeface="Times New Roman"/>
              <a:buChar char="•"/>
            </a:pPr>
            <a:r>
              <a:rPr lang="en-IN" sz="3200" b="0" i="0" u="none" strike="noStrike" cap="none">
                <a:solidFill>
                  <a:srgbClr val="000000"/>
                </a:solidFill>
                <a:latin typeface="Arial"/>
                <a:ea typeface="Arial"/>
                <a:cs typeface="Arial"/>
                <a:sym typeface="Arial"/>
              </a:rPr>
              <a:t>How can we guarantee that resources will not always be preempted from the same process</a:t>
            </a:r>
            <a:endParaRPr sz="3200" b="0" i="0" u="none" strike="noStrike" cap="none">
              <a:latin typeface="Arial"/>
              <a:ea typeface="Arial"/>
              <a:cs typeface="Arial"/>
              <a:sym typeface="Arial"/>
            </a:endParaRPr>
          </a:p>
          <a:p>
            <a:pPr marL="339840" marR="0" lvl="0" indent="-338760" algn="l" rtl="0">
              <a:lnSpc>
                <a:spcPct val="100000"/>
              </a:lnSpc>
              <a:spcBef>
                <a:spcPts val="451"/>
              </a:spcBef>
              <a:spcAft>
                <a:spcPts val="0"/>
              </a:spcAft>
              <a:buClr>
                <a:srgbClr val="000000"/>
              </a:buClr>
              <a:buSzPts val="3200"/>
              <a:buFont typeface="Times New Roman"/>
              <a:buChar char="•"/>
            </a:pPr>
            <a:r>
              <a:rPr lang="en-IN" sz="3200" b="0" i="0" u="none" strike="noStrike" cap="none">
                <a:solidFill>
                  <a:srgbClr val="000000"/>
                </a:solidFill>
                <a:latin typeface="Arial"/>
                <a:ea typeface="Arial"/>
                <a:cs typeface="Arial"/>
                <a:sym typeface="Arial"/>
              </a:rPr>
              <a:t>If decision to pick is primarily based on cost factors, same unfortunate fellow may get picked up every time!</a:t>
            </a:r>
            <a:endParaRPr sz="3200" b="0" i="0" u="none" strike="noStrike" cap="none">
              <a:latin typeface="Arial"/>
              <a:ea typeface="Arial"/>
              <a:cs typeface="Arial"/>
              <a:sym typeface="Arial"/>
            </a:endParaRPr>
          </a:p>
          <a:p>
            <a:pPr marL="339840" marR="0" lvl="0" indent="-338760" algn="l" rtl="0">
              <a:lnSpc>
                <a:spcPct val="100000"/>
              </a:lnSpc>
              <a:spcBef>
                <a:spcPts val="451"/>
              </a:spcBef>
              <a:spcAft>
                <a:spcPts val="0"/>
              </a:spcAft>
              <a:buClr>
                <a:srgbClr val="000000"/>
              </a:buClr>
              <a:buSzPts val="3200"/>
              <a:buFont typeface="Times New Roman"/>
              <a:buChar char="•"/>
            </a:pPr>
            <a:r>
              <a:rPr lang="en-IN" sz="3200" b="0" i="0" u="none" strike="noStrike" cap="none">
                <a:solidFill>
                  <a:srgbClr val="000000"/>
                </a:solidFill>
                <a:latin typeface="Arial"/>
                <a:ea typeface="Arial"/>
                <a:cs typeface="Arial"/>
                <a:sym typeface="Arial"/>
              </a:rPr>
              <a:t>We thus need an upper bound (small and finite) on how many times you can be chosen as a victim</a:t>
            </a:r>
            <a:endParaRPr sz="3200" b="0" i="0" u="none" strike="noStrike" cap="none">
              <a:latin typeface="Arial"/>
              <a:ea typeface="Arial"/>
              <a:cs typeface="Arial"/>
              <a:sym typeface="Arial"/>
            </a:endParaRPr>
          </a:p>
          <a:p>
            <a:pPr marL="739800" marR="0" lvl="1" indent="-281519" algn="l" rtl="0">
              <a:lnSpc>
                <a:spcPct val="100000"/>
              </a:lnSpc>
              <a:spcBef>
                <a:spcPts val="451"/>
              </a:spcBef>
              <a:spcAft>
                <a:spcPts val="0"/>
              </a:spcAft>
              <a:buClr>
                <a:srgbClr val="000000"/>
              </a:buClr>
              <a:buSzPts val="2800"/>
              <a:buFont typeface="Times New Roman"/>
              <a:buChar char="–"/>
            </a:pPr>
            <a:r>
              <a:rPr lang="en-IN" sz="2800" b="0" i="0" u="none" strike="noStrike" cap="none">
                <a:solidFill>
                  <a:srgbClr val="000000"/>
                </a:solidFill>
                <a:latin typeface="Arial"/>
                <a:ea typeface="Arial"/>
                <a:cs typeface="Arial"/>
                <a:sym typeface="Arial"/>
              </a:rPr>
              <a:t>Include the number of rollbacks in the cost factor</a:t>
            </a:r>
            <a:endParaRPr sz="2800" b="0" i="0" u="none" strike="noStrike" cap="none">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pic>
        <p:nvPicPr>
          <p:cNvPr id="1038" name="Google Shape;1038;p155"/>
          <p:cNvPicPr preferRelativeResize="0"/>
          <p:nvPr/>
        </p:nvPicPr>
        <p:blipFill rotWithShape="1">
          <a:blip r:embed="rId3">
            <a:alphaModFix/>
          </a:blip>
          <a:srcRect/>
          <a:stretch/>
        </p:blipFill>
        <p:spPr>
          <a:xfrm>
            <a:off x="457200" y="423720"/>
            <a:ext cx="8161920" cy="6433200"/>
          </a:xfrm>
          <a:prstGeom prst="rect">
            <a:avLst/>
          </a:prstGeom>
          <a:noFill/>
          <a:ln>
            <a:noFill/>
          </a:ln>
        </p:spPr>
      </p:pic>
      <p:sp>
        <p:nvSpPr>
          <p:cNvPr id="1039" name="Google Shape;1039;p155"/>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Summary of Deadlock prevention, Avoidance,Detection</a:t>
            </a:r>
            <a:endParaRPr sz="2400" b="0" i="0" u="none" strike="noStrike" cap="non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310"/>
        <p:cNvGrpSpPr/>
        <p:nvPr/>
      </p:nvGrpSpPr>
      <p:grpSpPr>
        <a:xfrm>
          <a:off x="0" y="0"/>
          <a:ext cx="0" cy="0"/>
          <a:chOff x="0" y="0"/>
          <a:chExt cx="0" cy="0"/>
        </a:xfrm>
      </p:grpSpPr>
      <p:sp>
        <p:nvSpPr>
          <p:cNvPr id="311" name="Google Shape;311;p63"/>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Example of accessing Disk file and Tape drive</a:t>
            </a:r>
            <a:endParaRPr sz="2400" b="0" i="0" u="none" strike="noStrike" cap="none">
              <a:latin typeface="Arial"/>
              <a:ea typeface="Arial"/>
              <a:cs typeface="Arial"/>
              <a:sym typeface="Aria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64"/>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Another Example</a:t>
            </a:r>
            <a:endParaRPr sz="2400" b="0" i="0" u="none" strike="noStrike" cap="none">
              <a:latin typeface="Arial"/>
              <a:ea typeface="Arial"/>
              <a:cs typeface="Arial"/>
              <a:sym typeface="Arial"/>
            </a:endParaRPr>
          </a:p>
        </p:txBody>
      </p:sp>
      <p:sp>
        <p:nvSpPr>
          <p:cNvPr id="318" name="Google Shape;318;p64"/>
          <p:cNvSpPr/>
          <p:nvPr/>
        </p:nvSpPr>
        <p:spPr>
          <a:xfrm>
            <a:off x="457200" y="914400"/>
            <a:ext cx="8202960" cy="5410800"/>
          </a:xfrm>
          <a:prstGeom prst="rect">
            <a:avLst/>
          </a:prstGeom>
          <a:noFill/>
          <a:ln>
            <a:noFill/>
          </a:ln>
        </p:spPr>
        <p:txBody>
          <a:bodyPr spcFirstLastPara="1" wrap="square" lIns="90000" tIns="46800" rIns="90000" bIns="46800" anchor="t" anchorCtr="0">
            <a:noAutofit/>
          </a:bodyPr>
          <a:lstStyle/>
          <a:p>
            <a:pPr marL="339840" marR="0" lvl="0" indent="-338760" algn="just" rtl="0">
              <a:lnSpc>
                <a:spcPct val="100000"/>
              </a:lnSpc>
              <a:spcBef>
                <a:spcPts val="0"/>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Space is available for allocation of 200Kbytes, and the following sequence of events occur</a:t>
            </a:r>
            <a:endParaRPr sz="2200" b="0" i="0" u="none" strike="noStrike" cap="none">
              <a:latin typeface="Arial"/>
              <a:ea typeface="Arial"/>
              <a:cs typeface="Arial"/>
              <a:sym typeface="Arial"/>
            </a:endParaRPr>
          </a:p>
          <a:p>
            <a:pPr marL="341280" marR="0" lvl="0" indent="-338760" algn="l" rtl="0">
              <a:lnSpc>
                <a:spcPct val="100000"/>
              </a:lnSpc>
              <a:spcBef>
                <a:spcPts val="451"/>
              </a:spcBef>
              <a:spcAft>
                <a:spcPts val="0"/>
              </a:spcAft>
              <a:buNone/>
            </a:pPr>
            <a:endParaRPr sz="2200" b="0" i="0" u="none" strike="noStrike" cap="none">
              <a:latin typeface="Arial"/>
              <a:ea typeface="Arial"/>
              <a:cs typeface="Arial"/>
              <a:sym typeface="Arial"/>
            </a:endParaRPr>
          </a:p>
          <a:p>
            <a:pPr marL="341280" marR="0" lvl="0" indent="-338760" algn="l" rtl="0">
              <a:lnSpc>
                <a:spcPct val="100000"/>
              </a:lnSpc>
              <a:spcBef>
                <a:spcPts val="451"/>
              </a:spcBef>
              <a:spcAft>
                <a:spcPts val="0"/>
              </a:spcAft>
              <a:buNone/>
            </a:pPr>
            <a:endParaRPr sz="2200" b="0" i="0" u="none" strike="noStrike" cap="none">
              <a:latin typeface="Arial"/>
              <a:ea typeface="Arial"/>
              <a:cs typeface="Arial"/>
              <a:sym typeface="Arial"/>
            </a:endParaRPr>
          </a:p>
          <a:p>
            <a:pPr marL="341280" marR="0" lvl="0" indent="-338760" algn="l" rtl="0">
              <a:lnSpc>
                <a:spcPct val="100000"/>
              </a:lnSpc>
              <a:spcBef>
                <a:spcPts val="451"/>
              </a:spcBef>
              <a:spcAft>
                <a:spcPts val="0"/>
              </a:spcAft>
              <a:buNone/>
            </a:pPr>
            <a:endParaRPr sz="2200" b="0" i="0" u="none" strike="noStrike" cap="none">
              <a:latin typeface="Arial"/>
              <a:ea typeface="Arial"/>
              <a:cs typeface="Arial"/>
              <a:sym typeface="Arial"/>
            </a:endParaRPr>
          </a:p>
          <a:p>
            <a:pPr marL="341280" marR="0" lvl="0" indent="-338760" algn="l" rtl="0">
              <a:lnSpc>
                <a:spcPct val="100000"/>
              </a:lnSpc>
              <a:spcBef>
                <a:spcPts val="451"/>
              </a:spcBef>
              <a:spcAft>
                <a:spcPts val="0"/>
              </a:spcAft>
              <a:buNone/>
            </a:pPr>
            <a:endParaRPr sz="2200" b="0" i="0" u="none" strike="noStrike" cap="none">
              <a:latin typeface="Arial"/>
              <a:ea typeface="Arial"/>
              <a:cs typeface="Arial"/>
              <a:sym typeface="Arial"/>
            </a:endParaRPr>
          </a:p>
          <a:p>
            <a:pPr marL="341280" marR="0" lvl="0" indent="-338760" algn="l" rtl="0">
              <a:lnSpc>
                <a:spcPct val="100000"/>
              </a:lnSpc>
              <a:spcBef>
                <a:spcPts val="451"/>
              </a:spcBef>
              <a:spcAft>
                <a:spcPts val="0"/>
              </a:spcAft>
              <a:buNone/>
            </a:pPr>
            <a:endParaRPr sz="2200" b="0" i="0" u="none" strike="noStrike" cap="none">
              <a:latin typeface="Arial"/>
              <a:ea typeface="Arial"/>
              <a:cs typeface="Arial"/>
              <a:sym typeface="Arial"/>
            </a:endParaRPr>
          </a:p>
          <a:p>
            <a:pPr marL="341280" marR="0" lvl="0" indent="-338760" algn="l" rtl="0">
              <a:lnSpc>
                <a:spcPct val="100000"/>
              </a:lnSpc>
              <a:spcBef>
                <a:spcPts val="451"/>
              </a:spcBef>
              <a:spcAft>
                <a:spcPts val="0"/>
              </a:spcAft>
              <a:buNone/>
            </a:pPr>
            <a:endParaRPr sz="2200" b="0" i="0" u="none" strike="noStrike" cap="none">
              <a:latin typeface="Arial"/>
              <a:ea typeface="Arial"/>
              <a:cs typeface="Arial"/>
              <a:sym typeface="Arial"/>
            </a:endParaRPr>
          </a:p>
          <a:p>
            <a:pPr marL="341280" marR="0" lvl="0" indent="-338760" algn="l" rtl="0">
              <a:lnSpc>
                <a:spcPct val="100000"/>
              </a:lnSpc>
              <a:spcBef>
                <a:spcPts val="451"/>
              </a:spcBef>
              <a:spcAft>
                <a:spcPts val="0"/>
              </a:spcAft>
              <a:buNone/>
            </a:pPr>
            <a:endParaRPr sz="2200" b="0" i="0" u="none" strike="noStrike" cap="none">
              <a:latin typeface="Arial"/>
              <a:ea typeface="Arial"/>
              <a:cs typeface="Arial"/>
              <a:sym typeface="Arial"/>
            </a:endParaRPr>
          </a:p>
          <a:p>
            <a:pPr marL="341280" marR="0" lvl="0" indent="-338760" algn="l" rtl="0">
              <a:lnSpc>
                <a:spcPct val="100000"/>
              </a:lnSpc>
              <a:spcBef>
                <a:spcPts val="451"/>
              </a:spcBef>
              <a:spcAft>
                <a:spcPts val="0"/>
              </a:spcAft>
              <a:buNone/>
            </a:pPr>
            <a:endParaRPr sz="2200" b="0" i="0" u="none" strike="noStrike" cap="none">
              <a:latin typeface="Arial"/>
              <a:ea typeface="Arial"/>
              <a:cs typeface="Arial"/>
              <a:sym typeface="Arial"/>
            </a:endParaRPr>
          </a:p>
          <a:p>
            <a:pPr marL="341280" marR="0" lvl="0" indent="-338760" algn="l" rtl="0">
              <a:lnSpc>
                <a:spcPct val="100000"/>
              </a:lnSpc>
              <a:spcBef>
                <a:spcPts val="451"/>
              </a:spcBef>
              <a:spcAft>
                <a:spcPts val="0"/>
              </a:spcAft>
              <a:buNone/>
            </a:pPr>
            <a:endParaRPr sz="2200" b="0" i="0" u="none" strike="noStrike" cap="none">
              <a:latin typeface="Arial"/>
              <a:ea typeface="Arial"/>
              <a:cs typeface="Arial"/>
              <a:sym typeface="Arial"/>
            </a:endParaRPr>
          </a:p>
          <a:p>
            <a:pPr marL="339840" marR="0" lvl="0" indent="-338760" algn="just" rtl="0">
              <a:lnSpc>
                <a:spcPct val="100000"/>
              </a:lnSpc>
              <a:spcBef>
                <a:spcPts val="451"/>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Deadlock occurs if both processes progress to their second request</a:t>
            </a:r>
            <a:endParaRPr sz="2200" b="0" i="0" u="none" strike="noStrike" cap="none">
              <a:latin typeface="Arial"/>
              <a:ea typeface="Arial"/>
              <a:cs typeface="Arial"/>
              <a:sym typeface="Arial"/>
            </a:endParaRPr>
          </a:p>
          <a:p>
            <a:pPr marL="341280" marR="0" lvl="0" indent="-338760" algn="l" rtl="0">
              <a:lnSpc>
                <a:spcPct val="100000"/>
              </a:lnSpc>
              <a:spcBef>
                <a:spcPts val="451"/>
              </a:spcBef>
              <a:spcAft>
                <a:spcPts val="0"/>
              </a:spcAft>
              <a:buNone/>
            </a:pPr>
            <a:endParaRPr sz="2200" b="0" i="0" u="none" strike="noStrike" cap="none">
              <a:latin typeface="Arial"/>
              <a:ea typeface="Arial"/>
              <a:cs typeface="Arial"/>
              <a:sym typeface="Arial"/>
            </a:endParaRPr>
          </a:p>
        </p:txBody>
      </p:sp>
      <p:pic>
        <p:nvPicPr>
          <p:cNvPr id="319" name="Google Shape;319;p64"/>
          <p:cNvPicPr preferRelativeResize="0"/>
          <p:nvPr/>
        </p:nvPicPr>
        <p:blipFill rotWithShape="1">
          <a:blip r:embed="rId3">
            <a:alphaModFix/>
          </a:blip>
          <a:srcRect/>
          <a:stretch/>
        </p:blipFill>
        <p:spPr>
          <a:xfrm>
            <a:off x="457200" y="2666880"/>
            <a:ext cx="3846960" cy="1884960"/>
          </a:xfrm>
          <a:prstGeom prst="rect">
            <a:avLst/>
          </a:prstGeom>
          <a:noFill/>
          <a:ln>
            <a:noFill/>
          </a:ln>
        </p:spPr>
      </p:pic>
      <p:pic>
        <p:nvPicPr>
          <p:cNvPr id="320" name="Google Shape;320;p64"/>
          <p:cNvPicPr preferRelativeResize="0"/>
          <p:nvPr/>
        </p:nvPicPr>
        <p:blipFill rotWithShape="1">
          <a:blip r:embed="rId4">
            <a:alphaModFix/>
          </a:blip>
          <a:srcRect/>
          <a:stretch/>
        </p:blipFill>
        <p:spPr>
          <a:xfrm>
            <a:off x="4952880" y="2782800"/>
            <a:ext cx="3789720" cy="18561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65"/>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Consumable Resources</a:t>
            </a:r>
            <a:endParaRPr sz="2400" b="0" i="0" u="none" strike="noStrike" cap="none">
              <a:latin typeface="Arial"/>
              <a:ea typeface="Arial"/>
              <a:cs typeface="Arial"/>
              <a:sym typeface="Arial"/>
            </a:endParaRPr>
          </a:p>
        </p:txBody>
      </p:sp>
      <p:sp>
        <p:nvSpPr>
          <p:cNvPr id="327" name="Google Shape;327;p65"/>
          <p:cNvSpPr/>
          <p:nvPr/>
        </p:nvSpPr>
        <p:spPr>
          <a:xfrm>
            <a:off x="457200" y="914400"/>
            <a:ext cx="8202960" cy="5280480"/>
          </a:xfrm>
          <a:prstGeom prst="rect">
            <a:avLst/>
          </a:prstGeom>
          <a:noFill/>
          <a:ln>
            <a:noFill/>
          </a:ln>
        </p:spPr>
        <p:txBody>
          <a:bodyPr spcFirstLastPara="1" wrap="square" lIns="90000" tIns="46800" rIns="90000" bIns="46800" anchor="t" anchorCtr="0">
            <a:noAutofit/>
          </a:bodyPr>
          <a:lstStyle/>
          <a:p>
            <a:pPr marL="339840" marR="0" lvl="0" indent="-338760" algn="just" rtl="0">
              <a:lnSpc>
                <a:spcPct val="150000"/>
              </a:lnSpc>
              <a:spcBef>
                <a:spcPts val="0"/>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One that can be created/produced and destroyed/consumed</a:t>
            </a:r>
            <a:endParaRPr sz="2400" b="0" i="0" u="none" strike="noStrike" cap="none">
              <a:latin typeface="Arial"/>
              <a:ea typeface="Arial"/>
              <a:cs typeface="Arial"/>
              <a:sym typeface="Arial"/>
            </a:endParaRPr>
          </a:p>
          <a:p>
            <a:pPr marL="339840" marR="0" lvl="0" indent="-338760" algn="just" rtl="0">
              <a:lnSpc>
                <a:spcPct val="15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Typically no limit on the number of consumable resources of a particular type</a:t>
            </a:r>
            <a:endParaRPr sz="2400" b="0" i="0" u="none" strike="noStrike" cap="none">
              <a:latin typeface="Arial"/>
              <a:ea typeface="Arial"/>
              <a:cs typeface="Arial"/>
              <a:sym typeface="Arial"/>
            </a:endParaRPr>
          </a:p>
          <a:p>
            <a:pPr marL="339840" marR="0" lvl="0" indent="-338760" algn="just" rtl="0">
              <a:lnSpc>
                <a:spcPct val="15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Resource ceases to exist after consumption</a:t>
            </a:r>
            <a:endParaRPr sz="2400" b="0" i="0" u="none" strike="noStrike" cap="none">
              <a:latin typeface="Arial"/>
              <a:ea typeface="Arial"/>
              <a:cs typeface="Arial"/>
              <a:sym typeface="Arial"/>
            </a:endParaRPr>
          </a:p>
          <a:p>
            <a:pPr marL="339840" marR="0" lvl="0" indent="-338760" algn="just" rtl="0">
              <a:lnSpc>
                <a:spcPct val="15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Examples</a:t>
            </a:r>
            <a:endParaRPr sz="2400" b="0" i="0" u="none" strike="noStrike" cap="none">
              <a:latin typeface="Arial"/>
              <a:ea typeface="Arial"/>
              <a:cs typeface="Arial"/>
              <a:sym typeface="Arial"/>
            </a:endParaRPr>
          </a:p>
          <a:p>
            <a:pPr marL="739800" marR="0" lvl="1" indent="-281519" algn="just" rtl="0">
              <a:lnSpc>
                <a:spcPct val="15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Interrupts, signals, messages, contents of I/O buffers</a:t>
            </a:r>
            <a:endParaRPr sz="2400" b="0" i="0" u="none" strike="noStrike" cap="none">
              <a:latin typeface="Arial"/>
              <a:ea typeface="Arial"/>
              <a:cs typeface="Arial"/>
              <a:sym typeface="Arial"/>
            </a:endParaRPr>
          </a:p>
          <a:p>
            <a:pPr marL="339840" marR="0" lvl="0" indent="-338760" algn="just" rtl="0">
              <a:lnSpc>
                <a:spcPct val="15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Can there be deadlock involving consumable resources?</a:t>
            </a:r>
            <a:endParaRPr sz="2400" b="0" i="0" u="none" strike="noStrike" cap="none">
              <a:latin typeface="Arial"/>
              <a:ea typeface="Arial"/>
              <a:cs typeface="Arial"/>
              <a:sym typeface="Arial"/>
            </a:endParaRPr>
          </a:p>
          <a:p>
            <a:pPr marL="741240" marR="0" lvl="0" indent="-281519" algn="just" rtl="0">
              <a:lnSpc>
                <a:spcPct val="150000"/>
              </a:lnSpc>
              <a:spcBef>
                <a:spcPts val="451"/>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332"/>
        <p:cNvGrpSpPr/>
        <p:nvPr/>
      </p:nvGrpSpPr>
      <p:grpSpPr>
        <a:xfrm>
          <a:off x="0" y="0"/>
          <a:ext cx="0" cy="0"/>
          <a:chOff x="0" y="0"/>
          <a:chExt cx="0" cy="0"/>
        </a:xfrm>
      </p:grpSpPr>
      <p:sp>
        <p:nvSpPr>
          <p:cNvPr id="333" name="Google Shape;333;p66"/>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Example</a:t>
            </a:r>
            <a:endParaRPr sz="2400" b="0" i="0" u="none" strike="noStrike" cap="none">
              <a:latin typeface="Arial"/>
              <a:ea typeface="Arial"/>
              <a:cs typeface="Arial"/>
              <a:sym typeface="Arial"/>
            </a:endParaRPr>
          </a:p>
        </p:txBody>
      </p:sp>
      <p:sp>
        <p:nvSpPr>
          <p:cNvPr id="334" name="Google Shape;334;p66"/>
          <p:cNvSpPr/>
          <p:nvPr/>
        </p:nvSpPr>
        <p:spPr>
          <a:xfrm>
            <a:off x="457200" y="914400"/>
            <a:ext cx="8202960" cy="557424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50000"/>
              </a:lnSpc>
              <a:spcBef>
                <a:spcPts val="0"/>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Each process attempts to receive a message from the other and then sends a message to it</a:t>
            </a:r>
            <a:endParaRPr sz="2200" b="0" i="0" u="none" strike="noStrike" cap="none">
              <a:latin typeface="Arial"/>
              <a:ea typeface="Arial"/>
              <a:cs typeface="Arial"/>
              <a:sym typeface="Arial"/>
            </a:endParaRPr>
          </a:p>
          <a:p>
            <a:pPr marL="341280" marR="0" lvl="0" indent="-338760" algn="l" rtl="0">
              <a:lnSpc>
                <a:spcPct val="150000"/>
              </a:lnSpc>
              <a:spcBef>
                <a:spcPts val="451"/>
              </a:spcBef>
              <a:spcAft>
                <a:spcPts val="0"/>
              </a:spcAft>
              <a:buNone/>
            </a:pPr>
            <a:endParaRPr sz="2200" b="0" i="0" u="none" strike="noStrike" cap="none">
              <a:latin typeface="Arial"/>
              <a:ea typeface="Arial"/>
              <a:cs typeface="Arial"/>
              <a:sym typeface="Arial"/>
            </a:endParaRPr>
          </a:p>
          <a:p>
            <a:pPr marL="341280" marR="0" lvl="0" indent="-338760" algn="l" rtl="0">
              <a:lnSpc>
                <a:spcPct val="150000"/>
              </a:lnSpc>
              <a:spcBef>
                <a:spcPts val="451"/>
              </a:spcBef>
              <a:spcAft>
                <a:spcPts val="0"/>
              </a:spcAft>
              <a:buNone/>
            </a:pPr>
            <a:endParaRPr sz="2200" b="0" i="0" u="none" strike="noStrike" cap="none">
              <a:latin typeface="Arial"/>
              <a:ea typeface="Arial"/>
              <a:cs typeface="Arial"/>
              <a:sym typeface="Arial"/>
            </a:endParaRPr>
          </a:p>
          <a:p>
            <a:pPr marL="341280" marR="0" lvl="0" indent="-338760" algn="l" rtl="0">
              <a:lnSpc>
                <a:spcPct val="150000"/>
              </a:lnSpc>
              <a:spcBef>
                <a:spcPts val="451"/>
              </a:spcBef>
              <a:spcAft>
                <a:spcPts val="0"/>
              </a:spcAft>
              <a:buNone/>
            </a:pPr>
            <a:endParaRPr sz="2200" b="0" i="0" u="none" strike="noStrike" cap="none">
              <a:latin typeface="Arial"/>
              <a:ea typeface="Arial"/>
              <a:cs typeface="Arial"/>
              <a:sym typeface="Arial"/>
            </a:endParaRPr>
          </a:p>
          <a:p>
            <a:pPr marL="341280" marR="0" lvl="0" indent="-338760" algn="l" rtl="0">
              <a:lnSpc>
                <a:spcPct val="150000"/>
              </a:lnSpc>
              <a:spcBef>
                <a:spcPts val="451"/>
              </a:spcBef>
              <a:spcAft>
                <a:spcPts val="0"/>
              </a:spcAft>
              <a:buNone/>
            </a:pPr>
            <a:endParaRPr sz="2200" b="0" i="0" u="none" strike="noStrike" cap="none">
              <a:latin typeface="Arial"/>
              <a:ea typeface="Arial"/>
              <a:cs typeface="Arial"/>
              <a:sym typeface="Arial"/>
            </a:endParaRPr>
          </a:p>
          <a:p>
            <a:pPr marL="339840" marR="0" lvl="0" indent="-338760" algn="l" rtl="0">
              <a:lnSpc>
                <a:spcPct val="150000"/>
              </a:lnSpc>
              <a:spcBef>
                <a:spcPts val="451"/>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Deadlock occurs if the “receive” is blocking</a:t>
            </a:r>
            <a:endParaRPr sz="2200" b="0" i="0" u="none" strike="noStrike" cap="none">
              <a:latin typeface="Arial"/>
              <a:ea typeface="Arial"/>
              <a:cs typeface="Arial"/>
              <a:sym typeface="Arial"/>
            </a:endParaRPr>
          </a:p>
          <a:p>
            <a:pPr marL="339840" marR="0" lvl="0" indent="-338760" algn="l" rtl="0">
              <a:lnSpc>
                <a:spcPct val="150000"/>
              </a:lnSpc>
              <a:spcBef>
                <a:spcPts val="451"/>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Takes a rare combination of events!</a:t>
            </a:r>
            <a:endParaRPr sz="2200" b="0" i="0" u="none" strike="noStrike" cap="none">
              <a:latin typeface="Arial"/>
              <a:ea typeface="Arial"/>
              <a:cs typeface="Arial"/>
              <a:sym typeface="Arial"/>
            </a:endParaRPr>
          </a:p>
          <a:p>
            <a:pPr marL="739800" marR="0" lvl="1" indent="-281519" algn="l" rtl="0">
              <a:lnSpc>
                <a:spcPct val="150000"/>
              </a:lnSpc>
              <a:spcBef>
                <a:spcPts val="451"/>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Ever heard that a s/w is never bug free?</a:t>
            </a:r>
            <a:endParaRPr sz="2200" b="0" i="0" u="none" strike="noStrike" cap="none">
              <a:latin typeface="Arial"/>
              <a:ea typeface="Arial"/>
              <a:cs typeface="Arial"/>
              <a:sym typeface="Arial"/>
            </a:endParaRPr>
          </a:p>
          <a:p>
            <a:pPr marL="341280" marR="0" lvl="0" indent="-338760" algn="l" rtl="0">
              <a:lnSpc>
                <a:spcPct val="150000"/>
              </a:lnSpc>
              <a:spcBef>
                <a:spcPts val="451"/>
              </a:spcBef>
              <a:spcAft>
                <a:spcPts val="0"/>
              </a:spcAft>
              <a:buNone/>
            </a:pPr>
            <a:endParaRPr sz="2200" b="0" i="0" u="none" strike="noStrike" cap="none">
              <a:latin typeface="Arial"/>
              <a:ea typeface="Arial"/>
              <a:cs typeface="Arial"/>
              <a:sym typeface="Arial"/>
            </a:endParaRPr>
          </a:p>
        </p:txBody>
      </p:sp>
      <p:pic>
        <p:nvPicPr>
          <p:cNvPr id="335" name="Google Shape;335;p66"/>
          <p:cNvPicPr preferRelativeResize="0"/>
          <p:nvPr/>
        </p:nvPicPr>
        <p:blipFill rotWithShape="1">
          <a:blip r:embed="rId3">
            <a:alphaModFix/>
          </a:blip>
          <a:srcRect/>
          <a:stretch/>
        </p:blipFill>
        <p:spPr>
          <a:xfrm>
            <a:off x="704880" y="2362320"/>
            <a:ext cx="3789720" cy="1827720"/>
          </a:xfrm>
          <a:prstGeom prst="rect">
            <a:avLst/>
          </a:prstGeom>
          <a:noFill/>
          <a:ln>
            <a:noFill/>
          </a:ln>
        </p:spPr>
      </p:pic>
      <p:pic>
        <p:nvPicPr>
          <p:cNvPr id="336" name="Google Shape;336;p66"/>
          <p:cNvPicPr preferRelativeResize="0"/>
          <p:nvPr/>
        </p:nvPicPr>
        <p:blipFill rotWithShape="1">
          <a:blip r:embed="rId4">
            <a:alphaModFix/>
          </a:blip>
          <a:srcRect/>
          <a:stretch/>
        </p:blipFill>
        <p:spPr>
          <a:xfrm>
            <a:off x="4848120" y="2362320"/>
            <a:ext cx="3761280" cy="1799280"/>
          </a:xfrm>
          <a:prstGeom prst="rect">
            <a:avLst/>
          </a:prstGeom>
          <a:noFill/>
          <a:ln>
            <a:no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67"/>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Other Kinds</a:t>
            </a:r>
            <a:endParaRPr sz="2400" b="0" i="0" u="none" strike="noStrike" cap="none">
              <a:latin typeface="Arial"/>
              <a:ea typeface="Arial"/>
              <a:cs typeface="Arial"/>
              <a:sym typeface="Arial"/>
            </a:endParaRPr>
          </a:p>
        </p:txBody>
      </p:sp>
      <p:sp>
        <p:nvSpPr>
          <p:cNvPr id="343" name="Google Shape;343;p67"/>
          <p:cNvSpPr/>
          <p:nvPr/>
        </p:nvSpPr>
        <p:spPr>
          <a:xfrm>
            <a:off x="457200" y="914400"/>
            <a:ext cx="8380800" cy="5204160"/>
          </a:xfrm>
          <a:prstGeom prst="rect">
            <a:avLst/>
          </a:prstGeom>
          <a:noFill/>
          <a:ln>
            <a:noFill/>
          </a:ln>
        </p:spPr>
        <p:txBody>
          <a:bodyPr spcFirstLastPara="1" wrap="square" lIns="90000" tIns="46800" rIns="90000" bIns="46800" anchor="t" anchorCtr="0">
            <a:noAutofit/>
          </a:bodyPr>
          <a:lstStyle/>
          <a:p>
            <a:pPr marL="339840" marR="0" lvl="0" indent="-338760" algn="just" rtl="0">
              <a:lnSpc>
                <a:spcPct val="100000"/>
              </a:lnSpc>
              <a:spcBef>
                <a:spcPts val="0"/>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Physical</a:t>
            </a:r>
            <a:endParaRPr sz="2400" b="0" i="0" u="none" strike="noStrike" cap="none">
              <a:latin typeface="Arial"/>
              <a:ea typeface="Arial"/>
              <a:cs typeface="Arial"/>
              <a:sym typeface="Arial"/>
            </a:endParaRPr>
          </a:p>
          <a:p>
            <a:pPr marL="739800" marR="0" lvl="1" indent="-281519" algn="just"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Printer, tape drive</a:t>
            </a:r>
            <a:endParaRPr sz="2400" b="0" i="0" u="none" strike="noStrike" cap="none">
              <a:latin typeface="Arial"/>
              <a:ea typeface="Arial"/>
              <a:cs typeface="Arial"/>
              <a:sym typeface="Arial"/>
            </a:endParaRPr>
          </a:p>
          <a:p>
            <a:pPr marL="339840" marR="0" lvl="0" indent="-338760" algn="just"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Logical</a:t>
            </a:r>
            <a:endParaRPr sz="2400" b="0" i="0" u="none" strike="noStrike" cap="none">
              <a:latin typeface="Arial"/>
              <a:ea typeface="Arial"/>
              <a:cs typeface="Arial"/>
              <a:sym typeface="Arial"/>
            </a:endParaRPr>
          </a:p>
          <a:p>
            <a:pPr marL="739800" marR="0" lvl="1" indent="-281519" algn="just"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File, semaphore, data structure</a:t>
            </a:r>
            <a:endParaRPr sz="2400" b="0" i="0" u="none" strike="noStrike" cap="none">
              <a:latin typeface="Arial"/>
              <a:ea typeface="Arial"/>
              <a:cs typeface="Arial"/>
              <a:sym typeface="Arial"/>
            </a:endParaRPr>
          </a:p>
          <a:p>
            <a:pPr marL="339840" marR="0" lvl="0" indent="-338760" algn="just"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Preemptable</a:t>
            </a:r>
            <a:endParaRPr sz="2400" b="0" i="0" u="none" strike="noStrike" cap="none">
              <a:latin typeface="Arial"/>
              <a:ea typeface="Arial"/>
              <a:cs typeface="Arial"/>
              <a:sym typeface="Arial"/>
            </a:endParaRPr>
          </a:p>
          <a:p>
            <a:pPr marL="739800" marR="0" lvl="1" indent="-281519" algn="just"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Can be taken away from process for some time with no ill effects</a:t>
            </a:r>
            <a:endParaRPr sz="2400" b="0" i="0" u="none" strike="noStrike" cap="none">
              <a:latin typeface="Arial"/>
              <a:ea typeface="Arial"/>
              <a:cs typeface="Arial"/>
              <a:sym typeface="Arial"/>
            </a:endParaRPr>
          </a:p>
          <a:p>
            <a:pPr marL="739800" marR="0" lvl="1" indent="-281519" algn="just"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CPU,memory</a:t>
            </a:r>
            <a:endParaRPr sz="2400" b="0" i="0" u="none" strike="noStrike" cap="none">
              <a:latin typeface="Arial"/>
              <a:ea typeface="Arial"/>
              <a:cs typeface="Arial"/>
              <a:sym typeface="Arial"/>
            </a:endParaRPr>
          </a:p>
          <a:p>
            <a:pPr marL="339840" marR="0" lvl="0" indent="-338760" algn="just"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Non Preemptable</a:t>
            </a:r>
            <a:endParaRPr sz="2400" b="0" i="0" u="none" strike="noStrike" cap="none">
              <a:latin typeface="Arial"/>
              <a:ea typeface="Arial"/>
              <a:cs typeface="Arial"/>
              <a:sym typeface="Arial"/>
            </a:endParaRPr>
          </a:p>
          <a:p>
            <a:pPr marL="739800" marR="0" lvl="1" indent="-281519" algn="just"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Will cause process to fail if taken away</a:t>
            </a:r>
            <a:endParaRPr sz="2400" b="0" i="0" u="none" strike="noStrike" cap="none">
              <a:latin typeface="Arial"/>
              <a:ea typeface="Arial"/>
              <a:cs typeface="Arial"/>
              <a:sym typeface="Arial"/>
            </a:endParaRPr>
          </a:p>
          <a:p>
            <a:pPr marL="739800" marR="0" lvl="1" indent="-281519" algn="just"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Printer</a:t>
            </a:r>
            <a:endParaRPr sz="2400" b="0" i="0" u="none" strike="noStrike" cap="none">
              <a:latin typeface="Arial"/>
              <a:ea typeface="Arial"/>
              <a:cs typeface="Arial"/>
              <a:sym typeface="Arial"/>
            </a:endParaRPr>
          </a:p>
          <a:p>
            <a:pPr marL="339840" marR="0" lvl="0" indent="-338760" algn="just"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Resource type (e.g. Printer) vs resource instances (e.g. 2)</a:t>
            </a:r>
            <a:endParaRPr sz="2400" b="0" i="0" u="none" strike="noStrike" cap="non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347"/>
        <p:cNvGrpSpPr/>
        <p:nvPr/>
      </p:nvGrpSpPr>
      <p:grpSpPr>
        <a:xfrm>
          <a:off x="0" y="0"/>
          <a:ext cx="0" cy="0"/>
          <a:chOff x="0" y="0"/>
          <a:chExt cx="0" cy="0"/>
        </a:xfrm>
      </p:grpSpPr>
      <p:sp>
        <p:nvSpPr>
          <p:cNvPr id="348" name="Google Shape;348;p68"/>
          <p:cNvSpPr/>
          <p:nvPr/>
        </p:nvSpPr>
        <p:spPr>
          <a:xfrm>
            <a:off x="457200" y="304920"/>
            <a:ext cx="8201520" cy="53244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Deadlock Example</a:t>
            </a:r>
            <a:endParaRPr sz="2400" b="0" i="0" u="none" strike="noStrike" cap="none">
              <a:latin typeface="Arial"/>
              <a:ea typeface="Arial"/>
              <a:cs typeface="Arial"/>
              <a:sym typeface="Arial"/>
            </a:endParaRPr>
          </a:p>
        </p:txBody>
      </p:sp>
      <p:sp>
        <p:nvSpPr>
          <p:cNvPr id="349" name="Google Shape;349;p68"/>
          <p:cNvSpPr/>
          <p:nvPr/>
        </p:nvSpPr>
        <p:spPr>
          <a:xfrm>
            <a:off x="457200" y="914400"/>
            <a:ext cx="4951800" cy="5550480"/>
          </a:xfrm>
          <a:prstGeom prst="rect">
            <a:avLst/>
          </a:prstGeom>
          <a:noFill/>
          <a:ln>
            <a:noFill/>
          </a:ln>
        </p:spPr>
        <p:txBody>
          <a:bodyPr spcFirstLastPara="1" wrap="square" lIns="90000" tIns="46800" rIns="90000" bIns="46800" anchor="t" anchorCtr="0">
            <a:noAutofit/>
          </a:bodyPr>
          <a:lstStyle/>
          <a:p>
            <a:pPr marL="341280" marR="0" lvl="0" indent="-340200" algn="l" rtl="0">
              <a:lnSpc>
                <a:spcPct val="150000"/>
              </a:lnSpc>
              <a:spcBef>
                <a:spcPts val="0"/>
              </a:spcBef>
              <a:spcAft>
                <a:spcPts val="0"/>
              </a:spcAft>
              <a:buClr>
                <a:srgbClr val="000000"/>
              </a:buClr>
              <a:buSzPts val="2800"/>
              <a:buFont typeface="Times New Roman"/>
              <a:buChar char="•"/>
            </a:pPr>
            <a:r>
              <a:rPr lang="en-IN" sz="2800" b="0" i="0" u="none" strike="noStrike" cap="none">
                <a:solidFill>
                  <a:srgbClr val="000000"/>
                </a:solidFill>
                <a:latin typeface="Arial"/>
                <a:ea typeface="Arial"/>
                <a:cs typeface="Arial"/>
                <a:sym typeface="Arial"/>
              </a:rPr>
              <a:t>utility program</a:t>
            </a:r>
            <a:endParaRPr sz="2800" b="0" i="0" u="none" strike="noStrike" cap="none">
              <a:latin typeface="Arial"/>
              <a:ea typeface="Arial"/>
              <a:cs typeface="Arial"/>
              <a:sym typeface="Arial"/>
            </a:endParaRPr>
          </a:p>
          <a:p>
            <a:pPr marL="341280" marR="0" lvl="0" indent="-340200" algn="l" rtl="0">
              <a:lnSpc>
                <a:spcPct val="150000"/>
              </a:lnSpc>
              <a:spcBef>
                <a:spcPts val="451"/>
              </a:spcBef>
              <a:spcAft>
                <a:spcPts val="0"/>
              </a:spcAft>
              <a:buClr>
                <a:srgbClr val="000000"/>
              </a:buClr>
              <a:buSzPts val="2800"/>
              <a:buFont typeface="Noto Sans Symbols"/>
              <a:buChar char="❑"/>
            </a:pPr>
            <a:r>
              <a:rPr lang="en-IN" sz="2800" b="0" i="0" u="none" strike="noStrike" cap="none">
                <a:solidFill>
                  <a:srgbClr val="000000"/>
                </a:solidFill>
                <a:latin typeface="Arial"/>
                <a:ea typeface="Arial"/>
                <a:cs typeface="Arial"/>
                <a:sym typeface="Arial"/>
              </a:rPr>
              <a:t>Copies a file from a tape to disk</a:t>
            </a:r>
            <a:endParaRPr sz="2800" b="0" i="0" u="none" strike="noStrike" cap="none">
              <a:latin typeface="Arial"/>
              <a:ea typeface="Arial"/>
              <a:cs typeface="Arial"/>
              <a:sym typeface="Arial"/>
            </a:endParaRPr>
          </a:p>
          <a:p>
            <a:pPr marL="341280" marR="0" lvl="0" indent="-340200" algn="l" rtl="0">
              <a:lnSpc>
                <a:spcPct val="150000"/>
              </a:lnSpc>
              <a:spcBef>
                <a:spcPts val="451"/>
              </a:spcBef>
              <a:spcAft>
                <a:spcPts val="0"/>
              </a:spcAft>
              <a:buClr>
                <a:srgbClr val="000000"/>
              </a:buClr>
              <a:buSzPts val="2800"/>
              <a:buFont typeface="Noto Sans Symbols"/>
              <a:buChar char="❑"/>
            </a:pPr>
            <a:r>
              <a:rPr lang="en-IN" sz="2800" b="0" i="0" u="none" strike="noStrike" cap="none">
                <a:solidFill>
                  <a:srgbClr val="000000"/>
                </a:solidFill>
                <a:latin typeface="Arial"/>
                <a:ea typeface="Arial"/>
                <a:cs typeface="Arial"/>
                <a:sym typeface="Arial"/>
              </a:rPr>
              <a:t> Prints the file to a printer</a:t>
            </a:r>
            <a:endParaRPr sz="2800" b="0" i="0" u="none" strike="noStrike" cap="none">
              <a:latin typeface="Arial"/>
              <a:ea typeface="Arial"/>
              <a:cs typeface="Arial"/>
              <a:sym typeface="Arial"/>
            </a:endParaRPr>
          </a:p>
          <a:p>
            <a:pPr marL="341280" marR="0" lvl="0" indent="-340200" algn="l" rtl="0">
              <a:lnSpc>
                <a:spcPct val="150000"/>
              </a:lnSpc>
              <a:spcBef>
                <a:spcPts val="451"/>
              </a:spcBef>
              <a:spcAft>
                <a:spcPts val="0"/>
              </a:spcAft>
              <a:buClr>
                <a:srgbClr val="000000"/>
              </a:buClr>
              <a:buSzPts val="2800"/>
              <a:buFont typeface="Arial"/>
              <a:buChar char="•"/>
            </a:pPr>
            <a:r>
              <a:rPr lang="en-IN" sz="2800" b="0" i="0" u="none" strike="noStrike" cap="none">
                <a:solidFill>
                  <a:srgbClr val="000000"/>
                </a:solidFill>
                <a:latin typeface="Arial"/>
                <a:ea typeface="Arial"/>
                <a:cs typeface="Arial"/>
                <a:sym typeface="Arial"/>
              </a:rPr>
              <a:t> Resources</a:t>
            </a:r>
            <a:endParaRPr sz="2800" b="0" i="0" u="none" strike="noStrike" cap="none">
              <a:latin typeface="Arial"/>
              <a:ea typeface="Arial"/>
              <a:cs typeface="Arial"/>
              <a:sym typeface="Arial"/>
            </a:endParaRPr>
          </a:p>
          <a:p>
            <a:pPr marL="341280" marR="0" lvl="0" indent="-340200" algn="l" rtl="0">
              <a:lnSpc>
                <a:spcPct val="150000"/>
              </a:lnSpc>
              <a:spcBef>
                <a:spcPts val="451"/>
              </a:spcBef>
              <a:spcAft>
                <a:spcPts val="0"/>
              </a:spcAft>
              <a:buClr>
                <a:srgbClr val="000000"/>
              </a:buClr>
              <a:buSzPts val="2800"/>
              <a:buFont typeface="Noto Sans Symbols"/>
              <a:buChar char="❑"/>
            </a:pPr>
            <a:r>
              <a:rPr lang="en-IN" sz="2800" b="0" i="0" u="none" strike="noStrike" cap="none">
                <a:solidFill>
                  <a:srgbClr val="000000"/>
                </a:solidFill>
                <a:latin typeface="Arial"/>
                <a:ea typeface="Arial"/>
                <a:cs typeface="Arial"/>
                <a:sym typeface="Arial"/>
              </a:rPr>
              <a:t> Tape</a:t>
            </a:r>
            <a:endParaRPr sz="2800" b="0" i="0" u="none" strike="noStrike" cap="none">
              <a:latin typeface="Arial"/>
              <a:ea typeface="Arial"/>
              <a:cs typeface="Arial"/>
              <a:sym typeface="Arial"/>
            </a:endParaRPr>
          </a:p>
          <a:p>
            <a:pPr marL="341280" marR="0" lvl="0" indent="-340200" algn="l" rtl="0">
              <a:lnSpc>
                <a:spcPct val="150000"/>
              </a:lnSpc>
              <a:spcBef>
                <a:spcPts val="451"/>
              </a:spcBef>
              <a:spcAft>
                <a:spcPts val="0"/>
              </a:spcAft>
              <a:buClr>
                <a:srgbClr val="000000"/>
              </a:buClr>
              <a:buSzPts val="2800"/>
              <a:buFont typeface="Noto Sans Symbols"/>
              <a:buChar char="❑"/>
            </a:pPr>
            <a:r>
              <a:rPr lang="en-IN" sz="2800" b="0" i="0" u="none" strike="noStrike" cap="none">
                <a:solidFill>
                  <a:srgbClr val="000000"/>
                </a:solidFill>
                <a:latin typeface="Arial"/>
                <a:ea typeface="Arial"/>
                <a:cs typeface="Arial"/>
                <a:sym typeface="Arial"/>
              </a:rPr>
              <a:t> Disk</a:t>
            </a:r>
            <a:endParaRPr sz="2800" b="0" i="0" u="none" strike="noStrike" cap="none">
              <a:latin typeface="Arial"/>
              <a:ea typeface="Arial"/>
              <a:cs typeface="Arial"/>
              <a:sym typeface="Arial"/>
            </a:endParaRPr>
          </a:p>
          <a:p>
            <a:pPr marL="341280" marR="0" lvl="0" indent="-340200" algn="l" rtl="0">
              <a:lnSpc>
                <a:spcPct val="150000"/>
              </a:lnSpc>
              <a:spcBef>
                <a:spcPts val="451"/>
              </a:spcBef>
              <a:spcAft>
                <a:spcPts val="0"/>
              </a:spcAft>
              <a:buClr>
                <a:srgbClr val="000000"/>
              </a:buClr>
              <a:buSzPts val="2800"/>
              <a:buFont typeface="Noto Sans Symbols"/>
              <a:buChar char="❑"/>
            </a:pPr>
            <a:r>
              <a:rPr lang="en-IN" sz="2800" b="0" i="0" u="none" strike="noStrike" cap="none">
                <a:solidFill>
                  <a:srgbClr val="000000"/>
                </a:solidFill>
                <a:latin typeface="Arial"/>
                <a:ea typeface="Arial"/>
                <a:cs typeface="Arial"/>
                <a:sym typeface="Arial"/>
              </a:rPr>
              <a:t> Printer</a:t>
            </a:r>
            <a:endParaRPr sz="2800" b="0" i="0" u="none" strike="noStrike" cap="none">
              <a:latin typeface="Arial"/>
              <a:ea typeface="Arial"/>
              <a:cs typeface="Arial"/>
              <a:sym typeface="Arial"/>
            </a:endParaRPr>
          </a:p>
        </p:txBody>
      </p:sp>
      <p:sp>
        <p:nvSpPr>
          <p:cNvPr id="350" name="Google Shape;350;p68"/>
          <p:cNvSpPr/>
          <p:nvPr/>
        </p:nvSpPr>
        <p:spPr>
          <a:xfrm>
            <a:off x="5867280" y="914400"/>
            <a:ext cx="1676880" cy="48924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IN" sz="2600" b="0" i="0" u="none" strike="noStrike" cap="none">
                <a:solidFill>
                  <a:srgbClr val="000000"/>
                </a:solidFill>
                <a:latin typeface="Times New Roman"/>
                <a:ea typeface="Times New Roman"/>
                <a:cs typeface="Times New Roman"/>
                <a:sym typeface="Times New Roman"/>
              </a:rPr>
              <a:t>A deadlock</a:t>
            </a:r>
            <a:endParaRPr sz="2600" b="0" i="0" u="none" strike="noStrike" cap="none">
              <a:latin typeface="Arial"/>
              <a:ea typeface="Arial"/>
              <a:cs typeface="Arial"/>
              <a:sym typeface="Arial"/>
            </a:endParaRPr>
          </a:p>
        </p:txBody>
      </p:sp>
      <p:pic>
        <p:nvPicPr>
          <p:cNvPr id="351" name="Google Shape;351;p68"/>
          <p:cNvPicPr preferRelativeResize="0"/>
          <p:nvPr/>
        </p:nvPicPr>
        <p:blipFill rotWithShape="1">
          <a:blip r:embed="rId3">
            <a:alphaModFix/>
          </a:blip>
          <a:srcRect/>
          <a:stretch/>
        </p:blipFill>
        <p:spPr>
          <a:xfrm>
            <a:off x="4952880" y="2133720"/>
            <a:ext cx="3632760" cy="3656520"/>
          </a:xfrm>
          <a:prstGeom prst="rect">
            <a:avLst/>
          </a:prstGeom>
          <a:noFill/>
          <a:ln>
            <a:noFill/>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7"/>
        <p:cNvGrpSpPr/>
        <p:nvPr/>
      </p:nvGrpSpPr>
      <p:grpSpPr>
        <a:xfrm>
          <a:off x="0" y="0"/>
          <a:ext cx="0" cy="0"/>
          <a:chOff x="0" y="0"/>
          <a:chExt cx="0" cy="0"/>
        </a:xfrm>
      </p:grpSpPr>
      <p:sp>
        <p:nvSpPr>
          <p:cNvPr id="358" name="Google Shape;358;p69"/>
          <p:cNvSpPr/>
          <p:nvPr/>
        </p:nvSpPr>
        <p:spPr>
          <a:xfrm>
            <a:off x="500040" y="333360"/>
            <a:ext cx="8228520" cy="55944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600" b="1" i="0" u="none" strike="noStrike" cap="none">
                <a:solidFill>
                  <a:srgbClr val="006633"/>
                </a:solidFill>
                <a:latin typeface="Arial"/>
                <a:ea typeface="Arial"/>
                <a:cs typeface="Arial"/>
                <a:sym typeface="Arial"/>
              </a:rPr>
              <a:t>System Model</a:t>
            </a:r>
            <a:endParaRPr sz="2600" b="0" i="0" u="none" strike="noStrike" cap="none">
              <a:latin typeface="Arial"/>
              <a:ea typeface="Arial"/>
              <a:cs typeface="Arial"/>
              <a:sym typeface="Arial"/>
            </a:endParaRPr>
          </a:p>
        </p:txBody>
      </p:sp>
      <p:sp>
        <p:nvSpPr>
          <p:cNvPr id="359" name="Google Shape;359;p69"/>
          <p:cNvSpPr/>
          <p:nvPr/>
        </p:nvSpPr>
        <p:spPr>
          <a:xfrm>
            <a:off x="826920" y="1425600"/>
            <a:ext cx="7350480" cy="4482000"/>
          </a:xfrm>
          <a:prstGeom prst="rect">
            <a:avLst/>
          </a:prstGeom>
          <a:noFill/>
          <a:ln>
            <a:noFill/>
          </a:ln>
        </p:spPr>
        <p:txBody>
          <a:bodyPr spcFirstLastPara="1" wrap="square" lIns="90000" tIns="46800" rIns="90000" bIns="46800" anchor="t" anchorCtr="0">
            <a:noAutofit/>
          </a:bodyPr>
          <a:lstStyle/>
          <a:p>
            <a:pPr marL="314280" marR="0" lvl="0" indent="-313200" algn="just" rtl="0">
              <a:lnSpc>
                <a:spcPct val="150000"/>
              </a:lnSpc>
              <a:spcBef>
                <a:spcPts val="0"/>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Resource types </a:t>
            </a:r>
            <a:r>
              <a:rPr lang="en-IN" sz="2200" b="0" i="1" u="none" strike="noStrike" cap="none">
                <a:solidFill>
                  <a:srgbClr val="000000"/>
                </a:solidFill>
                <a:latin typeface="Arial"/>
                <a:ea typeface="Arial"/>
                <a:cs typeface="Arial"/>
                <a:sym typeface="Arial"/>
              </a:rPr>
              <a:t>R</a:t>
            </a:r>
            <a:r>
              <a:rPr lang="en-IN" sz="2200" b="0" i="0" u="none" strike="noStrike" cap="none" baseline="-25000">
                <a:solidFill>
                  <a:srgbClr val="000000"/>
                </a:solidFill>
                <a:latin typeface="Arial"/>
                <a:ea typeface="Arial"/>
                <a:cs typeface="Arial"/>
                <a:sym typeface="Arial"/>
              </a:rPr>
              <a:t>1</a:t>
            </a:r>
            <a:r>
              <a:rPr lang="en-IN" sz="2200" b="0" i="0" u="none" strike="noStrike" cap="none">
                <a:solidFill>
                  <a:srgbClr val="000000"/>
                </a:solidFill>
                <a:latin typeface="Arial"/>
                <a:ea typeface="Arial"/>
                <a:cs typeface="Arial"/>
                <a:sym typeface="Arial"/>
              </a:rPr>
              <a:t>, </a:t>
            </a:r>
            <a:r>
              <a:rPr lang="en-IN" sz="2200" b="0" i="1" u="none" strike="noStrike" cap="none">
                <a:solidFill>
                  <a:srgbClr val="000000"/>
                </a:solidFill>
                <a:latin typeface="Arial"/>
                <a:ea typeface="Arial"/>
                <a:cs typeface="Arial"/>
                <a:sym typeface="Arial"/>
              </a:rPr>
              <a:t>R</a:t>
            </a:r>
            <a:r>
              <a:rPr lang="en-IN" sz="2200" b="0" i="0" u="none" strike="noStrike" cap="none" baseline="-25000">
                <a:solidFill>
                  <a:srgbClr val="000000"/>
                </a:solidFill>
                <a:latin typeface="Arial"/>
                <a:ea typeface="Arial"/>
                <a:cs typeface="Arial"/>
                <a:sym typeface="Arial"/>
              </a:rPr>
              <a:t>2</a:t>
            </a:r>
            <a:r>
              <a:rPr lang="en-IN" sz="2200" b="0" i="0" u="none" strike="noStrike" cap="none">
                <a:solidFill>
                  <a:srgbClr val="000000"/>
                </a:solidFill>
                <a:latin typeface="Arial"/>
                <a:ea typeface="Arial"/>
                <a:cs typeface="Arial"/>
                <a:sym typeface="Arial"/>
              </a:rPr>
              <a:t>, . . ., </a:t>
            </a:r>
            <a:r>
              <a:rPr lang="en-IN" sz="2200" b="0" i="1" u="none" strike="noStrike" cap="none">
                <a:solidFill>
                  <a:srgbClr val="000000"/>
                </a:solidFill>
                <a:latin typeface="Arial"/>
                <a:ea typeface="Arial"/>
                <a:cs typeface="Arial"/>
                <a:sym typeface="Arial"/>
              </a:rPr>
              <a:t>R</a:t>
            </a:r>
            <a:r>
              <a:rPr lang="en-IN" sz="2200" b="0" i="0" u="none" strike="noStrike" cap="none" baseline="-25000">
                <a:solidFill>
                  <a:srgbClr val="000000"/>
                </a:solidFill>
                <a:latin typeface="Arial"/>
                <a:ea typeface="Arial"/>
                <a:cs typeface="Arial"/>
                <a:sym typeface="Arial"/>
              </a:rPr>
              <a:t>m</a:t>
            </a:r>
            <a:endParaRPr sz="2200" b="0" i="0" u="none" strike="noStrike" cap="none">
              <a:latin typeface="Arial"/>
              <a:ea typeface="Arial"/>
              <a:cs typeface="Arial"/>
              <a:sym typeface="Arial"/>
            </a:endParaRPr>
          </a:p>
          <a:p>
            <a:pPr marL="1022400" marR="0" lvl="0" indent="-321119" algn="just" rtl="0">
              <a:lnSpc>
                <a:spcPct val="150000"/>
              </a:lnSpc>
              <a:spcBef>
                <a:spcPts val="499"/>
              </a:spcBef>
              <a:spcAft>
                <a:spcPts val="0"/>
              </a:spcAft>
              <a:buNone/>
            </a:pPr>
            <a:r>
              <a:rPr lang="en-IN" sz="2200" b="0" i="1" u="none" strike="noStrike" cap="none">
                <a:solidFill>
                  <a:srgbClr val="000000"/>
                </a:solidFill>
                <a:latin typeface="Arial"/>
                <a:ea typeface="Arial"/>
                <a:cs typeface="Arial"/>
                <a:sym typeface="Arial"/>
              </a:rPr>
              <a:t>CPU cycles, memory space, I/O devices</a:t>
            </a:r>
            <a:endParaRPr sz="2200" b="0" i="0" u="none" strike="noStrike" cap="none">
              <a:latin typeface="Arial"/>
              <a:ea typeface="Arial"/>
              <a:cs typeface="Arial"/>
              <a:sym typeface="Arial"/>
            </a:endParaRPr>
          </a:p>
          <a:p>
            <a:pPr marL="314280" marR="0" lvl="0" indent="-313200" algn="just" rtl="0">
              <a:lnSpc>
                <a:spcPct val="15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Each resource type </a:t>
            </a:r>
            <a:r>
              <a:rPr lang="en-IN" sz="2200" b="0" i="1" u="none" strike="noStrike" cap="none">
                <a:solidFill>
                  <a:srgbClr val="000000"/>
                </a:solidFill>
                <a:latin typeface="Arial"/>
                <a:ea typeface="Arial"/>
                <a:cs typeface="Arial"/>
                <a:sym typeface="Arial"/>
              </a:rPr>
              <a:t>R</a:t>
            </a:r>
            <a:r>
              <a:rPr lang="en-IN" sz="2200" b="0" i="0" u="none" strike="noStrike" cap="none" baseline="-25000">
                <a:solidFill>
                  <a:srgbClr val="000000"/>
                </a:solidFill>
                <a:latin typeface="Arial"/>
                <a:ea typeface="Arial"/>
                <a:cs typeface="Arial"/>
                <a:sym typeface="Arial"/>
              </a:rPr>
              <a:t>i</a:t>
            </a:r>
            <a:r>
              <a:rPr lang="en-IN" sz="2200" b="0" i="0" u="none" strike="noStrike" cap="none">
                <a:solidFill>
                  <a:srgbClr val="000000"/>
                </a:solidFill>
                <a:latin typeface="Arial"/>
                <a:ea typeface="Arial"/>
                <a:cs typeface="Arial"/>
                <a:sym typeface="Arial"/>
              </a:rPr>
              <a:t> has </a:t>
            </a:r>
            <a:r>
              <a:rPr lang="en-IN" sz="2200" b="0" i="1" u="none" strike="noStrike" cap="none">
                <a:solidFill>
                  <a:srgbClr val="000000"/>
                </a:solidFill>
                <a:latin typeface="Arial"/>
                <a:ea typeface="Arial"/>
                <a:cs typeface="Arial"/>
                <a:sym typeface="Arial"/>
              </a:rPr>
              <a:t>W</a:t>
            </a:r>
            <a:r>
              <a:rPr lang="en-IN" sz="2200" b="0" i="0" u="none" strike="noStrike" cap="none" baseline="-25000">
                <a:solidFill>
                  <a:srgbClr val="000000"/>
                </a:solidFill>
                <a:latin typeface="Arial"/>
                <a:ea typeface="Arial"/>
                <a:cs typeface="Arial"/>
                <a:sym typeface="Arial"/>
              </a:rPr>
              <a:t>i</a:t>
            </a:r>
            <a:r>
              <a:rPr lang="en-IN" sz="2200" b="0" i="0" u="none" strike="noStrike" cap="none">
                <a:solidFill>
                  <a:srgbClr val="000000"/>
                </a:solidFill>
                <a:latin typeface="Arial"/>
                <a:ea typeface="Arial"/>
                <a:cs typeface="Arial"/>
                <a:sym typeface="Arial"/>
              </a:rPr>
              <a:t> instances.</a:t>
            </a:r>
            <a:endParaRPr sz="2200" b="0" i="0" u="none" strike="noStrike" cap="none">
              <a:latin typeface="Arial"/>
              <a:ea typeface="Arial"/>
              <a:cs typeface="Arial"/>
              <a:sym typeface="Arial"/>
            </a:endParaRPr>
          </a:p>
          <a:p>
            <a:pPr marL="314280" marR="0" lvl="0" indent="-313200" algn="just" rtl="0">
              <a:lnSpc>
                <a:spcPct val="15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Each process utilizes a resource as follows:</a:t>
            </a:r>
            <a:endParaRPr sz="2200" b="0" i="0" u="none" strike="noStrike" cap="none">
              <a:latin typeface="Arial"/>
              <a:ea typeface="Arial"/>
              <a:cs typeface="Arial"/>
              <a:sym typeface="Arial"/>
            </a:endParaRPr>
          </a:p>
          <a:p>
            <a:pPr marL="641520" marR="0" lvl="1" indent="-324360" algn="just" rtl="0">
              <a:lnSpc>
                <a:spcPct val="150000"/>
              </a:lnSpc>
              <a:spcBef>
                <a:spcPts val="499"/>
              </a:spcBef>
              <a:spcAft>
                <a:spcPts val="0"/>
              </a:spcAft>
              <a:buClr>
                <a:srgbClr val="3B812F"/>
              </a:buClr>
              <a:buSzPts val="2200"/>
              <a:buFont typeface="Noto Sans Symbols"/>
              <a:buChar char="❑"/>
            </a:pPr>
            <a:r>
              <a:rPr lang="en-IN" sz="2200" b="1" i="0" u="none" strike="noStrike" cap="none">
                <a:solidFill>
                  <a:srgbClr val="000000"/>
                </a:solidFill>
                <a:latin typeface="Arial"/>
                <a:ea typeface="Arial"/>
                <a:cs typeface="Arial"/>
                <a:sym typeface="Arial"/>
              </a:rPr>
              <a:t>request </a:t>
            </a:r>
            <a:endParaRPr sz="2200" b="0" i="0" u="none" strike="noStrike" cap="none">
              <a:latin typeface="Arial"/>
              <a:ea typeface="Arial"/>
              <a:cs typeface="Arial"/>
              <a:sym typeface="Arial"/>
            </a:endParaRPr>
          </a:p>
          <a:p>
            <a:pPr marL="641520" marR="0" lvl="1" indent="-324360" algn="just" rtl="0">
              <a:lnSpc>
                <a:spcPct val="150000"/>
              </a:lnSpc>
              <a:spcBef>
                <a:spcPts val="499"/>
              </a:spcBef>
              <a:spcAft>
                <a:spcPts val="0"/>
              </a:spcAft>
              <a:buClr>
                <a:srgbClr val="3B812F"/>
              </a:buClr>
              <a:buSzPts val="2200"/>
              <a:buFont typeface="Noto Sans Symbols"/>
              <a:buChar char="❑"/>
            </a:pPr>
            <a:r>
              <a:rPr lang="en-IN" sz="2200" b="1" i="0" u="none" strike="noStrike" cap="none">
                <a:solidFill>
                  <a:srgbClr val="000000"/>
                </a:solidFill>
                <a:latin typeface="Arial"/>
                <a:ea typeface="Arial"/>
                <a:cs typeface="Arial"/>
                <a:sym typeface="Arial"/>
              </a:rPr>
              <a:t>use </a:t>
            </a:r>
            <a:endParaRPr sz="2200" b="0" i="0" u="none" strike="noStrike" cap="none">
              <a:latin typeface="Arial"/>
              <a:ea typeface="Arial"/>
              <a:cs typeface="Arial"/>
              <a:sym typeface="Arial"/>
            </a:endParaRPr>
          </a:p>
          <a:p>
            <a:pPr marL="641520" marR="0" lvl="1" indent="-324360" algn="just" rtl="0">
              <a:lnSpc>
                <a:spcPct val="150000"/>
              </a:lnSpc>
              <a:spcBef>
                <a:spcPts val="499"/>
              </a:spcBef>
              <a:spcAft>
                <a:spcPts val="0"/>
              </a:spcAft>
              <a:buClr>
                <a:srgbClr val="3B812F"/>
              </a:buClr>
              <a:buSzPts val="2200"/>
              <a:buFont typeface="Noto Sans Symbols"/>
              <a:buChar char="❑"/>
            </a:pPr>
            <a:r>
              <a:rPr lang="en-IN" sz="2200" b="1" i="0" u="none" strike="noStrike" cap="none">
                <a:solidFill>
                  <a:srgbClr val="000000"/>
                </a:solidFill>
                <a:latin typeface="Arial"/>
                <a:ea typeface="Arial"/>
                <a:cs typeface="Arial"/>
                <a:sym typeface="Arial"/>
              </a:rPr>
              <a:t>release</a:t>
            </a:r>
            <a:endParaRPr sz="2200" b="0" i="0" u="none" strike="noStrike" cap="non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5"/>
        <p:cNvGrpSpPr/>
        <p:nvPr/>
      </p:nvGrpSpPr>
      <p:grpSpPr>
        <a:xfrm>
          <a:off x="0" y="0"/>
          <a:ext cx="0" cy="0"/>
          <a:chOff x="0" y="0"/>
          <a:chExt cx="0" cy="0"/>
        </a:xfrm>
      </p:grpSpPr>
      <p:sp>
        <p:nvSpPr>
          <p:cNvPr id="366" name="Google Shape;366;p70"/>
          <p:cNvSpPr/>
          <p:nvPr/>
        </p:nvSpPr>
        <p:spPr>
          <a:xfrm>
            <a:off x="500040" y="333360"/>
            <a:ext cx="8228520" cy="55944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600" b="1" i="0" u="none" strike="noStrike" cap="none">
                <a:solidFill>
                  <a:srgbClr val="006633"/>
                </a:solidFill>
                <a:latin typeface="Arial"/>
                <a:ea typeface="Arial"/>
                <a:cs typeface="Arial"/>
                <a:sym typeface="Arial"/>
              </a:rPr>
              <a:t>Deadlock Characterization</a:t>
            </a:r>
            <a:endParaRPr sz="2600" b="0" i="0" u="none" strike="noStrike" cap="none">
              <a:latin typeface="Arial"/>
              <a:ea typeface="Arial"/>
              <a:cs typeface="Arial"/>
              <a:sym typeface="Arial"/>
            </a:endParaRPr>
          </a:p>
        </p:txBody>
      </p:sp>
      <p:sp>
        <p:nvSpPr>
          <p:cNvPr id="367" name="Google Shape;367;p70"/>
          <p:cNvSpPr/>
          <p:nvPr/>
        </p:nvSpPr>
        <p:spPr>
          <a:xfrm>
            <a:off x="469800" y="990720"/>
            <a:ext cx="8215920" cy="5028120"/>
          </a:xfrm>
          <a:prstGeom prst="rect">
            <a:avLst/>
          </a:prstGeom>
          <a:noFill/>
          <a:ln>
            <a:noFill/>
          </a:ln>
        </p:spPr>
        <p:txBody>
          <a:bodyPr spcFirstLastPara="1" wrap="square" lIns="90000" tIns="46800" rIns="90000" bIns="46800" anchor="t" anchorCtr="0">
            <a:noAutofit/>
          </a:bodyPr>
          <a:lstStyle/>
          <a:p>
            <a:pPr marL="317520" marR="0" lvl="0" indent="-313200" algn="l" rtl="0">
              <a:lnSpc>
                <a:spcPct val="100000"/>
              </a:lnSpc>
              <a:spcBef>
                <a:spcPts val="0"/>
              </a:spcBef>
              <a:spcAft>
                <a:spcPts val="0"/>
              </a:spcAft>
              <a:buNone/>
            </a:pPr>
            <a:r>
              <a:rPr lang="en-IN" sz="2200" b="0" i="0" u="none" strike="noStrike" cap="none">
                <a:solidFill>
                  <a:srgbClr val="000000"/>
                </a:solidFill>
                <a:latin typeface="Arial"/>
                <a:ea typeface="Arial"/>
                <a:cs typeface="Arial"/>
                <a:sym typeface="Arial"/>
              </a:rPr>
              <a:t>Deadlock can arise if four conditions hold simultaneously.</a:t>
            </a:r>
            <a:endParaRPr sz="2200" b="0" i="0" u="none" strike="noStrike" cap="none">
              <a:latin typeface="Arial"/>
              <a:ea typeface="Arial"/>
              <a:cs typeface="Arial"/>
              <a:sym typeface="Arial"/>
            </a:endParaRPr>
          </a:p>
          <a:p>
            <a:pPr marL="316080" marR="0" lvl="0" indent="-313200" algn="l" rtl="0">
              <a:lnSpc>
                <a:spcPct val="100000"/>
              </a:lnSpc>
              <a:spcBef>
                <a:spcPts val="451"/>
              </a:spcBef>
              <a:spcAft>
                <a:spcPts val="0"/>
              </a:spcAft>
              <a:buClr>
                <a:srgbClr val="000000"/>
              </a:buClr>
              <a:buSzPts val="2200"/>
              <a:buFont typeface="Times New Roman"/>
              <a:buAutoNum type="arabicPeriod"/>
            </a:pPr>
            <a:r>
              <a:rPr lang="en-IN" sz="2200" b="1" i="0" u="none" strike="noStrike" cap="none">
                <a:solidFill>
                  <a:srgbClr val="000000"/>
                </a:solidFill>
                <a:latin typeface="Arial"/>
                <a:ea typeface="Arial"/>
                <a:cs typeface="Arial"/>
                <a:sym typeface="Arial"/>
              </a:rPr>
              <a:t>Mutual exclusion</a:t>
            </a:r>
            <a:r>
              <a:rPr lang="en-IN" sz="2200" b="0" i="0" u="none" strike="noStrike" cap="none">
                <a:solidFill>
                  <a:srgbClr val="000000"/>
                </a:solidFill>
                <a:latin typeface="Arial"/>
                <a:ea typeface="Arial"/>
                <a:cs typeface="Arial"/>
                <a:sym typeface="Arial"/>
              </a:rPr>
              <a:t> :Only single process is allowed to use the resource.</a:t>
            </a:r>
            <a:endParaRPr sz="2200" b="0" i="0" u="none" strike="noStrike" cap="none">
              <a:latin typeface="Arial"/>
              <a:ea typeface="Arial"/>
              <a:cs typeface="Arial"/>
              <a:sym typeface="Arial"/>
            </a:endParaRPr>
          </a:p>
          <a:p>
            <a:pPr marL="316080" marR="0" lvl="0" indent="-313200" algn="l" rtl="0">
              <a:lnSpc>
                <a:spcPct val="100000"/>
              </a:lnSpc>
              <a:spcBef>
                <a:spcPts val="451"/>
              </a:spcBef>
              <a:spcAft>
                <a:spcPts val="0"/>
              </a:spcAft>
              <a:buClr>
                <a:srgbClr val="CC9900"/>
              </a:buClr>
              <a:buSzPts val="2200"/>
              <a:buFont typeface="Times New Roman"/>
              <a:buAutoNum type="arabicPeriod"/>
            </a:pPr>
            <a:r>
              <a:rPr lang="en-IN" sz="2200" b="1" i="0" u="none" strike="noStrike" cap="none">
                <a:solidFill>
                  <a:srgbClr val="000000"/>
                </a:solidFill>
                <a:latin typeface="Arial"/>
                <a:ea typeface="Arial"/>
                <a:cs typeface="Arial"/>
                <a:sym typeface="Arial"/>
              </a:rPr>
              <a:t>Hold and wait</a:t>
            </a:r>
            <a:r>
              <a:rPr lang="en-IN" sz="2200" b="0" i="0" u="none" strike="noStrike" cap="none">
                <a:solidFill>
                  <a:srgbClr val="000000"/>
                </a:solidFill>
                <a:latin typeface="Arial"/>
                <a:ea typeface="Arial"/>
                <a:cs typeface="Arial"/>
                <a:sym typeface="Arial"/>
              </a:rPr>
              <a:t> :Process holding at least one resource and waiting to acquire additional resources currently held by other processes.</a:t>
            </a:r>
            <a:endParaRPr sz="2200" b="0" i="0" u="none" strike="noStrike" cap="none">
              <a:latin typeface="Arial"/>
              <a:ea typeface="Arial"/>
              <a:cs typeface="Arial"/>
              <a:sym typeface="Arial"/>
            </a:endParaRPr>
          </a:p>
          <a:p>
            <a:pPr marL="316080" marR="0" lvl="0" indent="-313200" algn="l" rtl="0">
              <a:lnSpc>
                <a:spcPct val="100000"/>
              </a:lnSpc>
              <a:spcBef>
                <a:spcPts val="451"/>
              </a:spcBef>
              <a:spcAft>
                <a:spcPts val="0"/>
              </a:spcAft>
              <a:buClr>
                <a:srgbClr val="CC9900"/>
              </a:buClr>
              <a:buSzPts val="2200"/>
              <a:buFont typeface="Times New Roman"/>
              <a:buAutoNum type="arabicPeriod"/>
            </a:pPr>
            <a:r>
              <a:rPr lang="en-IN" sz="2200" b="1" i="0" u="none" strike="noStrike" cap="none">
                <a:solidFill>
                  <a:srgbClr val="000000"/>
                </a:solidFill>
                <a:latin typeface="Arial"/>
                <a:ea typeface="Arial"/>
                <a:cs typeface="Arial"/>
                <a:sym typeface="Arial"/>
              </a:rPr>
              <a:t>No preemption</a:t>
            </a:r>
            <a:r>
              <a:rPr lang="en-IN" sz="2200" b="0" i="0" u="none" strike="noStrike" cap="none">
                <a:solidFill>
                  <a:srgbClr val="000000"/>
                </a:solidFill>
                <a:latin typeface="Arial"/>
                <a:ea typeface="Arial"/>
                <a:cs typeface="Arial"/>
                <a:sym typeface="Arial"/>
              </a:rPr>
              <a:t> :No resource can be removed forcibly from a process.</a:t>
            </a:r>
            <a:endParaRPr sz="2200" b="0" i="0" u="none" strike="noStrike" cap="none">
              <a:latin typeface="Arial"/>
              <a:ea typeface="Arial"/>
              <a:cs typeface="Arial"/>
              <a:sym typeface="Arial"/>
            </a:endParaRPr>
          </a:p>
          <a:p>
            <a:pPr marL="317520" marR="0" lvl="0" indent="-313200" algn="l" rtl="0">
              <a:lnSpc>
                <a:spcPct val="100000"/>
              </a:lnSpc>
              <a:spcBef>
                <a:spcPts val="451"/>
              </a:spcBef>
              <a:spcAft>
                <a:spcPts val="0"/>
              </a:spcAft>
              <a:buNone/>
            </a:pPr>
            <a:r>
              <a:rPr lang="en-IN" sz="2200" b="1" i="0" u="none" strike="noStrike" cap="none">
                <a:solidFill>
                  <a:srgbClr val="000000"/>
                </a:solidFill>
                <a:latin typeface="Arial"/>
                <a:ea typeface="Arial"/>
                <a:cs typeface="Arial"/>
                <a:sym typeface="Arial"/>
              </a:rPr>
              <a:t>4. Circular wait: </a:t>
            </a:r>
            <a:r>
              <a:rPr lang="en-IN" sz="2200" b="0" i="0" u="none" strike="noStrike" cap="none">
                <a:solidFill>
                  <a:srgbClr val="000000"/>
                </a:solidFill>
                <a:latin typeface="Arial"/>
                <a:ea typeface="Arial"/>
                <a:cs typeface="Arial"/>
                <a:sym typeface="Arial"/>
              </a:rPr>
              <a:t>A closed chain of processes exists, such that each process holds at least one resource needed by the next process in the chain</a:t>
            </a:r>
            <a:endParaRPr sz="2200" b="0" i="0" u="none" strike="noStrike" cap="none">
              <a:latin typeface="Arial"/>
              <a:ea typeface="Arial"/>
              <a:cs typeface="Arial"/>
              <a:sym typeface="Arial"/>
            </a:endParaRPr>
          </a:p>
          <a:p>
            <a:pPr marL="316080" marR="0" lvl="1" indent="-313200" algn="l" rtl="0">
              <a:lnSpc>
                <a:spcPct val="100000"/>
              </a:lnSpc>
              <a:spcBef>
                <a:spcPts val="451"/>
              </a:spcBef>
              <a:spcAft>
                <a:spcPts val="0"/>
              </a:spcAft>
              <a:buClr>
                <a:srgbClr val="000000"/>
              </a:buClr>
              <a:buSzPts val="2200"/>
              <a:buFont typeface="Noto Sans Symbols"/>
              <a:buChar char="▪"/>
            </a:pPr>
            <a:r>
              <a:rPr lang="en-IN" sz="2200" b="0" i="0" u="none" strike="noStrike" cap="none">
                <a:solidFill>
                  <a:srgbClr val="000000"/>
                </a:solidFill>
                <a:latin typeface="Arial"/>
                <a:ea typeface="Arial"/>
                <a:cs typeface="Arial"/>
                <a:sym typeface="Arial"/>
              </a:rPr>
              <a:t>First three are necessary but not sufficient conditions for a deadlock to exist</a:t>
            </a:r>
            <a:endParaRPr sz="2200" b="0" i="0" u="none" strike="noStrike" cap="none">
              <a:latin typeface="Arial"/>
              <a:ea typeface="Arial"/>
              <a:cs typeface="Arial"/>
              <a:sym typeface="Arial"/>
            </a:endParaRPr>
          </a:p>
          <a:p>
            <a:pPr marL="317520" marR="0" lvl="0" indent="-313200" algn="l" rtl="0">
              <a:lnSpc>
                <a:spcPct val="100000"/>
              </a:lnSpc>
              <a:spcBef>
                <a:spcPts val="451"/>
              </a:spcBef>
              <a:spcAft>
                <a:spcPts val="0"/>
              </a:spcAft>
              <a:buNone/>
            </a:pPr>
            <a:endParaRPr sz="2200" b="0" i="0" u="none" strike="noStrike" cap="none">
              <a:latin typeface="Arial"/>
              <a:ea typeface="Arial"/>
              <a:cs typeface="Arial"/>
              <a:sym typeface="Arial"/>
            </a:endParaRPr>
          </a:p>
          <a:p>
            <a:pPr marL="317520" marR="0" lvl="0" indent="-313200" algn="l" rtl="0">
              <a:lnSpc>
                <a:spcPct val="100000"/>
              </a:lnSpc>
              <a:spcBef>
                <a:spcPts val="451"/>
              </a:spcBef>
              <a:spcAft>
                <a:spcPts val="0"/>
              </a:spcAft>
              <a:buNone/>
            </a:pPr>
            <a:endParaRPr sz="2200" b="0" i="0" u="none" strike="noStrike" cap="non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p71"/>
          <p:cNvPicPr preferRelativeResize="0"/>
          <p:nvPr/>
        </p:nvPicPr>
        <p:blipFill rotWithShape="1">
          <a:blip r:embed="rId3">
            <a:alphaModFix/>
          </a:blip>
          <a:srcRect/>
          <a:stretch/>
        </p:blipFill>
        <p:spPr>
          <a:xfrm>
            <a:off x="1066680" y="990720"/>
            <a:ext cx="5561640" cy="5142600"/>
          </a:xfrm>
          <a:prstGeom prst="rect">
            <a:avLst/>
          </a:prstGeom>
          <a:noFill/>
          <a:ln>
            <a:noFill/>
          </a:ln>
        </p:spPr>
      </p:pic>
      <p:sp>
        <p:nvSpPr>
          <p:cNvPr id="374" name="Google Shape;374;p71"/>
          <p:cNvSpPr/>
          <p:nvPr/>
        </p:nvSpPr>
        <p:spPr>
          <a:xfrm>
            <a:off x="500040" y="333360"/>
            <a:ext cx="8228520" cy="55944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600" b="1" i="0" u="none" strike="noStrike" cap="none">
                <a:solidFill>
                  <a:srgbClr val="006633"/>
                </a:solidFill>
                <a:latin typeface="Arial"/>
                <a:ea typeface="Arial"/>
                <a:cs typeface="Arial"/>
                <a:sym typeface="Arial"/>
              </a:rPr>
              <a:t>Resource-Allocation Graph</a:t>
            </a:r>
            <a:endParaRPr sz="2600" b="0" i="0" u="none" strike="noStrike" cap="non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54"/>
          <p:cNvSpPr/>
          <p:nvPr/>
        </p:nvSpPr>
        <p:spPr>
          <a:xfrm>
            <a:off x="457200" y="274680"/>
            <a:ext cx="8228520" cy="11419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4"/>
          <p:cNvSpPr/>
          <p:nvPr/>
        </p:nvSpPr>
        <p:spPr>
          <a:xfrm>
            <a:off x="457200" y="1600200"/>
            <a:ext cx="8228520" cy="4524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4"/>
          <p:cNvSpPr/>
          <p:nvPr/>
        </p:nvSpPr>
        <p:spPr>
          <a:xfrm>
            <a:off x="457200" y="1752480"/>
            <a:ext cx="8076240" cy="37180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285840" marR="0" lvl="0" indent="-284760" algn="l" rtl="0">
              <a:lnSpc>
                <a:spcPct val="100000"/>
              </a:lnSpc>
              <a:spcBef>
                <a:spcPts val="0"/>
              </a:spcBef>
              <a:spcAft>
                <a:spcPts val="0"/>
              </a:spcAft>
              <a:buClr>
                <a:srgbClr val="000000"/>
              </a:buClr>
              <a:buSzPts val="2000"/>
              <a:buFont typeface="Arial"/>
              <a:buChar char="•"/>
            </a:pPr>
            <a:r>
              <a:rPr lang="en-IN" sz="2000" b="0" i="0" u="none" strike="noStrike" cap="none" dirty="0">
                <a:solidFill>
                  <a:srgbClr val="000000"/>
                </a:solidFill>
                <a:latin typeface="Calibri"/>
                <a:ea typeface="Calibri"/>
                <a:cs typeface="Calibri"/>
                <a:sym typeface="Calibri"/>
              </a:rPr>
              <a:t>Principles of deadlock,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latin typeface="Arial"/>
              <a:ea typeface="Arial"/>
              <a:cs typeface="Arial"/>
              <a:sym typeface="Arial"/>
            </a:endParaRPr>
          </a:p>
          <a:p>
            <a:pPr marL="285840" marR="0" lvl="0" indent="-284760" algn="l" rtl="0">
              <a:lnSpc>
                <a:spcPct val="100000"/>
              </a:lnSpc>
              <a:spcBef>
                <a:spcPts val="0"/>
              </a:spcBef>
              <a:spcAft>
                <a:spcPts val="0"/>
              </a:spcAft>
              <a:buClr>
                <a:srgbClr val="000000"/>
              </a:buClr>
              <a:buSzPts val="2000"/>
              <a:buFont typeface="Arial"/>
              <a:buChar char="•"/>
            </a:pPr>
            <a:r>
              <a:rPr lang="en-IN" sz="2000" b="0" i="0" u="none" strike="noStrike" cap="none" dirty="0">
                <a:solidFill>
                  <a:srgbClr val="000000"/>
                </a:solidFill>
                <a:latin typeface="Calibri"/>
                <a:ea typeface="Calibri"/>
                <a:cs typeface="Calibri"/>
                <a:sym typeface="Calibri"/>
              </a:rPr>
              <a:t>Deadlock Prevention,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latin typeface="Arial"/>
              <a:ea typeface="Arial"/>
              <a:cs typeface="Arial"/>
              <a:sym typeface="Arial"/>
            </a:endParaRPr>
          </a:p>
          <a:p>
            <a:pPr marL="285840" marR="0" lvl="0" indent="-284760" algn="l" rtl="0">
              <a:lnSpc>
                <a:spcPct val="100000"/>
              </a:lnSpc>
              <a:spcBef>
                <a:spcPts val="0"/>
              </a:spcBef>
              <a:spcAft>
                <a:spcPts val="0"/>
              </a:spcAft>
              <a:buClr>
                <a:srgbClr val="000000"/>
              </a:buClr>
              <a:buSzPts val="2000"/>
              <a:buFont typeface="Arial"/>
              <a:buChar char="•"/>
            </a:pPr>
            <a:r>
              <a:rPr lang="en-IN" sz="2000" b="0" i="0" u="none" strike="noStrike" cap="none" dirty="0">
                <a:solidFill>
                  <a:srgbClr val="000000"/>
                </a:solidFill>
                <a:latin typeface="Calibri"/>
                <a:ea typeface="Calibri"/>
                <a:cs typeface="Calibri"/>
                <a:sym typeface="Calibri"/>
              </a:rPr>
              <a:t>Deadlock Avoidance,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latin typeface="Arial"/>
              <a:ea typeface="Arial"/>
              <a:cs typeface="Arial"/>
              <a:sym typeface="Arial"/>
            </a:endParaRPr>
          </a:p>
          <a:p>
            <a:pPr marL="285840" marR="0" lvl="0" indent="-284760" algn="l" rtl="0">
              <a:lnSpc>
                <a:spcPct val="100000"/>
              </a:lnSpc>
              <a:spcBef>
                <a:spcPts val="0"/>
              </a:spcBef>
              <a:spcAft>
                <a:spcPts val="0"/>
              </a:spcAft>
              <a:buClr>
                <a:srgbClr val="000000"/>
              </a:buClr>
              <a:buSzPts val="2000"/>
              <a:buFont typeface="Arial"/>
              <a:buChar char="•"/>
            </a:pPr>
            <a:r>
              <a:rPr lang="en-IN" sz="2000" b="0" i="0" u="none" strike="noStrike" cap="none" dirty="0">
                <a:solidFill>
                  <a:srgbClr val="000000"/>
                </a:solidFill>
                <a:latin typeface="Calibri"/>
                <a:ea typeface="Calibri"/>
                <a:cs typeface="Calibri"/>
                <a:sym typeface="Calibri"/>
              </a:rPr>
              <a:t>Deadlock Detection,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latin typeface="Arial"/>
              <a:ea typeface="Arial"/>
              <a:cs typeface="Arial"/>
              <a:sym typeface="Arial"/>
            </a:endParaRPr>
          </a:p>
          <a:p>
            <a:pPr marL="285840" marR="0" lvl="0" indent="-284760" algn="l" rtl="0">
              <a:lnSpc>
                <a:spcPct val="100000"/>
              </a:lnSpc>
              <a:spcBef>
                <a:spcPts val="0"/>
              </a:spcBef>
              <a:spcAft>
                <a:spcPts val="0"/>
              </a:spcAft>
              <a:buClr>
                <a:srgbClr val="000000"/>
              </a:buClr>
              <a:buSzPts val="2000"/>
              <a:buFont typeface="Arial"/>
              <a:buChar char="•"/>
            </a:pPr>
            <a:r>
              <a:rPr lang="en-IN" sz="2000" b="0" i="0" u="none" strike="noStrike" cap="none" dirty="0">
                <a:solidFill>
                  <a:srgbClr val="000000"/>
                </a:solidFill>
                <a:latin typeface="Calibri"/>
                <a:ea typeface="Calibri"/>
                <a:cs typeface="Calibri"/>
                <a:sym typeface="Calibri"/>
              </a:rPr>
              <a:t>Deadlock Recovery.</a:t>
            </a:r>
            <a:endParaRPr sz="2000" b="0" i="0" u="none" strike="noStrike" cap="non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0"/>
        <p:cNvGrpSpPr/>
        <p:nvPr/>
      </p:nvGrpSpPr>
      <p:grpSpPr>
        <a:xfrm>
          <a:off x="0" y="0"/>
          <a:ext cx="0" cy="0"/>
          <a:chOff x="0" y="0"/>
          <a:chExt cx="0" cy="0"/>
        </a:xfrm>
      </p:grpSpPr>
      <p:sp>
        <p:nvSpPr>
          <p:cNvPr id="381" name="Google Shape;381;p72"/>
          <p:cNvSpPr/>
          <p:nvPr/>
        </p:nvSpPr>
        <p:spPr>
          <a:xfrm>
            <a:off x="500040" y="333360"/>
            <a:ext cx="8228520" cy="55944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600" b="1" i="0" u="none" strike="noStrike" cap="none">
                <a:solidFill>
                  <a:srgbClr val="006633"/>
                </a:solidFill>
                <a:latin typeface="Arial"/>
                <a:ea typeface="Arial"/>
                <a:cs typeface="Arial"/>
                <a:sym typeface="Arial"/>
              </a:rPr>
              <a:t>Resource-Allocation Graph</a:t>
            </a:r>
            <a:endParaRPr sz="2600" b="0" i="0" u="none" strike="noStrike" cap="none">
              <a:latin typeface="Arial"/>
              <a:ea typeface="Arial"/>
              <a:cs typeface="Arial"/>
              <a:sym typeface="Arial"/>
            </a:endParaRPr>
          </a:p>
        </p:txBody>
      </p:sp>
      <p:sp>
        <p:nvSpPr>
          <p:cNvPr id="382" name="Google Shape;382;p72"/>
          <p:cNvSpPr/>
          <p:nvPr/>
        </p:nvSpPr>
        <p:spPr>
          <a:xfrm>
            <a:off x="609480" y="1219320"/>
            <a:ext cx="7879320" cy="4951800"/>
          </a:xfrm>
          <a:prstGeom prst="rect">
            <a:avLst/>
          </a:prstGeom>
          <a:noFill/>
          <a:ln>
            <a:noFill/>
          </a:ln>
        </p:spPr>
        <p:txBody>
          <a:bodyPr spcFirstLastPara="1" wrap="square" lIns="90000" tIns="46800" rIns="90000" bIns="46800" anchor="t" anchorCtr="0">
            <a:noAutofit/>
          </a:bodyPr>
          <a:lstStyle/>
          <a:p>
            <a:pPr marL="314280" marR="0" lvl="0" indent="-313200" algn="l" rtl="0">
              <a:lnSpc>
                <a:spcPct val="150000"/>
              </a:lnSpc>
              <a:spcBef>
                <a:spcPts val="0"/>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Characterizes allocation of resources to processes.</a:t>
            </a:r>
            <a:endParaRPr sz="2200" b="0" i="0" u="none" strike="noStrike" cap="none">
              <a:latin typeface="Arial"/>
              <a:ea typeface="Arial"/>
              <a:cs typeface="Arial"/>
              <a:sym typeface="Arial"/>
            </a:endParaRPr>
          </a:p>
          <a:p>
            <a:pPr marL="314280" marR="0" lvl="0" indent="-313200" algn="l" rtl="0">
              <a:lnSpc>
                <a:spcPct val="15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Directed graph to describe deadlocks</a:t>
            </a:r>
            <a:endParaRPr sz="2200" b="0" i="0" u="none" strike="noStrike" cap="none">
              <a:latin typeface="Arial"/>
              <a:ea typeface="Arial"/>
              <a:cs typeface="Arial"/>
              <a:sym typeface="Arial"/>
            </a:endParaRPr>
          </a:p>
          <a:p>
            <a:pPr marL="314280" marR="0" lvl="0" indent="-313200" algn="l" rtl="0">
              <a:lnSpc>
                <a:spcPct val="15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A set of vertices V and a set of edges E.</a:t>
            </a:r>
            <a:endParaRPr sz="2200" b="0" i="0" u="none" strike="noStrike" cap="none">
              <a:latin typeface="Arial"/>
              <a:ea typeface="Arial"/>
              <a:cs typeface="Arial"/>
              <a:sym typeface="Arial"/>
            </a:endParaRPr>
          </a:p>
          <a:p>
            <a:pPr marL="314280" marR="0" lvl="0" indent="-313200" algn="l" rtl="0">
              <a:lnSpc>
                <a:spcPct val="15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V is partitioned into two types:</a:t>
            </a:r>
            <a:endParaRPr sz="2200" b="0" i="0" u="none" strike="noStrike" cap="none">
              <a:latin typeface="Arial"/>
              <a:ea typeface="Arial"/>
              <a:cs typeface="Arial"/>
              <a:sym typeface="Arial"/>
            </a:endParaRPr>
          </a:p>
          <a:p>
            <a:pPr marL="641520" marR="0" lvl="1" indent="-324360" algn="l" rtl="0">
              <a:lnSpc>
                <a:spcPct val="150000"/>
              </a:lnSpc>
              <a:spcBef>
                <a:spcPts val="499"/>
              </a:spcBef>
              <a:spcAft>
                <a:spcPts val="0"/>
              </a:spcAft>
              <a:buClr>
                <a:srgbClr val="3B812F"/>
              </a:buClr>
              <a:buSzPts val="2200"/>
              <a:buFont typeface="Noto Sans Symbols"/>
              <a:buChar char="❑"/>
            </a:pPr>
            <a:r>
              <a:rPr lang="en-IN" sz="2200" b="0" i="1" u="none" strike="noStrike" cap="none">
                <a:solidFill>
                  <a:srgbClr val="000000"/>
                </a:solidFill>
                <a:latin typeface="Arial"/>
                <a:ea typeface="Arial"/>
                <a:cs typeface="Arial"/>
                <a:sym typeface="Arial"/>
              </a:rPr>
              <a:t>P</a:t>
            </a:r>
            <a:r>
              <a:rPr lang="en-IN" sz="2200" b="0" i="0" u="none" strike="noStrike" cap="none">
                <a:solidFill>
                  <a:srgbClr val="000000"/>
                </a:solidFill>
                <a:latin typeface="Arial"/>
                <a:ea typeface="Arial"/>
                <a:cs typeface="Arial"/>
                <a:sym typeface="Arial"/>
              </a:rPr>
              <a:t> = {</a:t>
            </a:r>
            <a:r>
              <a:rPr lang="en-IN" sz="2200" b="0" i="1" u="none" strike="noStrike" cap="none">
                <a:solidFill>
                  <a:srgbClr val="000000"/>
                </a:solidFill>
                <a:latin typeface="Arial"/>
                <a:ea typeface="Arial"/>
                <a:cs typeface="Arial"/>
                <a:sym typeface="Arial"/>
              </a:rPr>
              <a:t>P</a:t>
            </a:r>
            <a:r>
              <a:rPr lang="en-IN" sz="2200" b="0" i="0" u="none" strike="noStrike" cap="none" baseline="-25000">
                <a:solidFill>
                  <a:srgbClr val="000000"/>
                </a:solidFill>
                <a:latin typeface="Arial"/>
                <a:ea typeface="Arial"/>
                <a:cs typeface="Arial"/>
                <a:sym typeface="Arial"/>
              </a:rPr>
              <a:t>1</a:t>
            </a:r>
            <a:r>
              <a:rPr lang="en-IN" sz="2200" b="0" i="0" u="none" strike="noStrike" cap="none">
                <a:solidFill>
                  <a:srgbClr val="000000"/>
                </a:solidFill>
                <a:latin typeface="Arial"/>
                <a:ea typeface="Arial"/>
                <a:cs typeface="Arial"/>
                <a:sym typeface="Arial"/>
              </a:rPr>
              <a:t>, </a:t>
            </a:r>
            <a:r>
              <a:rPr lang="en-IN" sz="2200" b="0" i="1" u="none" strike="noStrike" cap="none">
                <a:solidFill>
                  <a:srgbClr val="000000"/>
                </a:solidFill>
                <a:latin typeface="Arial"/>
                <a:ea typeface="Arial"/>
                <a:cs typeface="Arial"/>
                <a:sym typeface="Arial"/>
              </a:rPr>
              <a:t>P</a:t>
            </a:r>
            <a:r>
              <a:rPr lang="en-IN" sz="2200" b="0" i="0" u="none" strike="noStrike" cap="none" baseline="-25000">
                <a:solidFill>
                  <a:srgbClr val="000000"/>
                </a:solidFill>
                <a:latin typeface="Arial"/>
                <a:ea typeface="Arial"/>
                <a:cs typeface="Arial"/>
                <a:sym typeface="Arial"/>
              </a:rPr>
              <a:t>2</a:t>
            </a:r>
            <a:r>
              <a:rPr lang="en-IN" sz="2200" b="0" i="0" u="none" strike="noStrike" cap="none">
                <a:solidFill>
                  <a:srgbClr val="000000"/>
                </a:solidFill>
                <a:latin typeface="Arial"/>
                <a:ea typeface="Arial"/>
                <a:cs typeface="Arial"/>
                <a:sym typeface="Arial"/>
              </a:rPr>
              <a:t>, …, </a:t>
            </a:r>
            <a:r>
              <a:rPr lang="en-IN" sz="2200" b="0" i="1" u="none" strike="noStrike" cap="none">
                <a:solidFill>
                  <a:srgbClr val="000000"/>
                </a:solidFill>
                <a:latin typeface="Arial"/>
                <a:ea typeface="Arial"/>
                <a:cs typeface="Arial"/>
                <a:sym typeface="Arial"/>
              </a:rPr>
              <a:t>P</a:t>
            </a:r>
            <a:r>
              <a:rPr lang="en-IN" sz="2200" b="0" i="1" u="none" strike="noStrike" cap="none" baseline="-25000">
                <a:solidFill>
                  <a:srgbClr val="000000"/>
                </a:solidFill>
                <a:latin typeface="Arial"/>
                <a:ea typeface="Arial"/>
                <a:cs typeface="Arial"/>
                <a:sym typeface="Arial"/>
              </a:rPr>
              <a:t>n</a:t>
            </a:r>
            <a:r>
              <a:rPr lang="en-IN" sz="2200" b="0" i="0" u="none" strike="noStrike" cap="none">
                <a:solidFill>
                  <a:srgbClr val="000000"/>
                </a:solidFill>
                <a:latin typeface="Arial"/>
                <a:ea typeface="Arial"/>
                <a:cs typeface="Arial"/>
                <a:sym typeface="Arial"/>
              </a:rPr>
              <a:t>}, the set consisting of all the processes in the system.</a:t>
            </a:r>
            <a:endParaRPr sz="2200" b="0" i="0" u="none" strike="noStrike" cap="none">
              <a:latin typeface="Arial"/>
              <a:ea typeface="Arial"/>
              <a:cs typeface="Arial"/>
              <a:sym typeface="Arial"/>
            </a:endParaRPr>
          </a:p>
          <a:p>
            <a:pPr marL="641520" marR="0" lvl="1" indent="-324360" algn="l" rtl="0">
              <a:lnSpc>
                <a:spcPct val="150000"/>
              </a:lnSpc>
              <a:spcBef>
                <a:spcPts val="499"/>
              </a:spcBef>
              <a:spcAft>
                <a:spcPts val="0"/>
              </a:spcAft>
              <a:buClr>
                <a:srgbClr val="3B812F"/>
              </a:buClr>
              <a:buSzPts val="2200"/>
              <a:buFont typeface="Noto Sans Symbols"/>
              <a:buChar char="❑"/>
            </a:pPr>
            <a:r>
              <a:rPr lang="en-IN" sz="2200" b="0" i="1" u="none" strike="noStrike" cap="none">
                <a:solidFill>
                  <a:srgbClr val="000000"/>
                </a:solidFill>
                <a:latin typeface="Arial"/>
                <a:ea typeface="Arial"/>
                <a:cs typeface="Arial"/>
                <a:sym typeface="Arial"/>
              </a:rPr>
              <a:t>R</a:t>
            </a:r>
            <a:r>
              <a:rPr lang="en-IN" sz="2200" b="0" i="0" u="none" strike="noStrike" cap="none">
                <a:solidFill>
                  <a:srgbClr val="000000"/>
                </a:solidFill>
                <a:latin typeface="Arial"/>
                <a:ea typeface="Arial"/>
                <a:cs typeface="Arial"/>
                <a:sym typeface="Arial"/>
              </a:rPr>
              <a:t> = {</a:t>
            </a:r>
            <a:r>
              <a:rPr lang="en-IN" sz="2200" b="0" i="1" u="none" strike="noStrike" cap="none">
                <a:solidFill>
                  <a:srgbClr val="000000"/>
                </a:solidFill>
                <a:latin typeface="Arial"/>
                <a:ea typeface="Arial"/>
                <a:cs typeface="Arial"/>
                <a:sym typeface="Arial"/>
              </a:rPr>
              <a:t>R</a:t>
            </a:r>
            <a:r>
              <a:rPr lang="en-IN" sz="2200" b="0" i="0" u="none" strike="noStrike" cap="none" baseline="-25000">
                <a:solidFill>
                  <a:srgbClr val="000000"/>
                </a:solidFill>
                <a:latin typeface="Arial"/>
                <a:ea typeface="Arial"/>
                <a:cs typeface="Arial"/>
                <a:sym typeface="Arial"/>
              </a:rPr>
              <a:t>1</a:t>
            </a:r>
            <a:r>
              <a:rPr lang="en-IN" sz="2200" b="0" i="0" u="none" strike="noStrike" cap="none">
                <a:solidFill>
                  <a:srgbClr val="000000"/>
                </a:solidFill>
                <a:latin typeface="Arial"/>
                <a:ea typeface="Arial"/>
                <a:cs typeface="Arial"/>
                <a:sym typeface="Arial"/>
              </a:rPr>
              <a:t>, </a:t>
            </a:r>
            <a:r>
              <a:rPr lang="en-IN" sz="2200" b="0" i="1" u="none" strike="noStrike" cap="none">
                <a:solidFill>
                  <a:srgbClr val="000000"/>
                </a:solidFill>
                <a:latin typeface="Arial"/>
                <a:ea typeface="Arial"/>
                <a:cs typeface="Arial"/>
                <a:sym typeface="Arial"/>
              </a:rPr>
              <a:t>R</a:t>
            </a:r>
            <a:r>
              <a:rPr lang="en-IN" sz="2200" b="0" i="0" u="none" strike="noStrike" cap="none" baseline="-25000">
                <a:solidFill>
                  <a:srgbClr val="000000"/>
                </a:solidFill>
                <a:latin typeface="Arial"/>
                <a:ea typeface="Arial"/>
                <a:cs typeface="Arial"/>
                <a:sym typeface="Arial"/>
              </a:rPr>
              <a:t>2</a:t>
            </a:r>
            <a:r>
              <a:rPr lang="en-IN" sz="2200" b="0" i="0" u="none" strike="noStrike" cap="none">
                <a:solidFill>
                  <a:srgbClr val="000000"/>
                </a:solidFill>
                <a:latin typeface="Arial"/>
                <a:ea typeface="Arial"/>
                <a:cs typeface="Arial"/>
                <a:sym typeface="Arial"/>
              </a:rPr>
              <a:t>, …, </a:t>
            </a:r>
            <a:r>
              <a:rPr lang="en-IN" sz="2200" b="0" i="1" u="none" strike="noStrike" cap="none">
                <a:solidFill>
                  <a:srgbClr val="000000"/>
                </a:solidFill>
                <a:latin typeface="Arial"/>
                <a:ea typeface="Arial"/>
                <a:cs typeface="Arial"/>
                <a:sym typeface="Arial"/>
              </a:rPr>
              <a:t>R</a:t>
            </a:r>
            <a:r>
              <a:rPr lang="en-IN" sz="2200" b="0" i="1" u="none" strike="noStrike" cap="none" baseline="-25000">
                <a:solidFill>
                  <a:srgbClr val="000000"/>
                </a:solidFill>
                <a:latin typeface="Arial"/>
                <a:ea typeface="Arial"/>
                <a:cs typeface="Arial"/>
                <a:sym typeface="Arial"/>
              </a:rPr>
              <a:t>m</a:t>
            </a:r>
            <a:r>
              <a:rPr lang="en-IN" sz="2200" b="0" i="0" u="none" strike="noStrike" cap="none">
                <a:solidFill>
                  <a:srgbClr val="000000"/>
                </a:solidFill>
                <a:latin typeface="Arial"/>
                <a:ea typeface="Arial"/>
                <a:cs typeface="Arial"/>
                <a:sym typeface="Arial"/>
              </a:rPr>
              <a:t>}, the set consisting of all resource types in the system.</a:t>
            </a:r>
            <a:endParaRPr sz="2200" b="0" i="0" u="none" strike="noStrike" cap="none">
              <a:latin typeface="Arial"/>
              <a:ea typeface="Arial"/>
              <a:cs typeface="Arial"/>
              <a:sym typeface="Arial"/>
            </a:endParaRPr>
          </a:p>
          <a:p>
            <a:pPr marL="314280" marR="0" lvl="0" indent="-313200" algn="l" rtl="0">
              <a:lnSpc>
                <a:spcPct val="150000"/>
              </a:lnSpc>
              <a:spcBef>
                <a:spcPts val="499"/>
              </a:spcBef>
              <a:spcAft>
                <a:spcPts val="0"/>
              </a:spcAft>
              <a:buClr>
                <a:srgbClr val="CC9900"/>
              </a:buClr>
              <a:buSzPts val="2200"/>
              <a:buFont typeface="Noto Sans Symbols"/>
              <a:buChar char="■"/>
            </a:pPr>
            <a:r>
              <a:rPr lang="en-IN" sz="2200" b="0" i="0" u="none" strike="noStrike" cap="none">
                <a:solidFill>
                  <a:srgbClr val="3366FF"/>
                </a:solidFill>
                <a:latin typeface="Arial"/>
                <a:ea typeface="Arial"/>
                <a:cs typeface="Arial"/>
                <a:sym typeface="Arial"/>
              </a:rPr>
              <a:t>request edge </a:t>
            </a:r>
            <a:r>
              <a:rPr lang="en-IN" sz="2200" b="0" i="0" u="none" strike="noStrike" cap="none">
                <a:solidFill>
                  <a:srgbClr val="000000"/>
                </a:solidFill>
                <a:latin typeface="Arial"/>
                <a:ea typeface="Arial"/>
                <a:cs typeface="Arial"/>
                <a:sym typeface="Arial"/>
              </a:rPr>
              <a:t>– directed edge </a:t>
            </a:r>
            <a:r>
              <a:rPr lang="en-IN" sz="2200" b="0" i="1" u="none" strike="noStrike" cap="none">
                <a:solidFill>
                  <a:srgbClr val="000000"/>
                </a:solidFill>
                <a:latin typeface="Arial"/>
                <a:ea typeface="Arial"/>
                <a:cs typeface="Arial"/>
                <a:sym typeface="Arial"/>
              </a:rPr>
              <a:t>P</a:t>
            </a:r>
            <a:r>
              <a:rPr lang="en-IN" sz="2200" b="0" i="1" u="none" strike="noStrike" cap="none" baseline="-25000">
                <a:solidFill>
                  <a:srgbClr val="000000"/>
                </a:solidFill>
                <a:latin typeface="Arial"/>
                <a:ea typeface="Arial"/>
                <a:cs typeface="Arial"/>
                <a:sym typeface="Arial"/>
              </a:rPr>
              <a:t>i   --</a:t>
            </a:r>
            <a:r>
              <a:rPr lang="en-IN" sz="2200" b="0" i="1" u="none" strike="noStrike" cap="none" baseline="-25000">
                <a:solidFill>
                  <a:srgbClr val="000000"/>
                </a:solidFill>
                <a:latin typeface="Noto Sans Symbols"/>
                <a:ea typeface="Noto Sans Symbols"/>
                <a:cs typeface="Noto Sans Symbols"/>
                <a:sym typeface="Noto Sans Symbols"/>
              </a:rPr>
              <a:t>🡪</a:t>
            </a:r>
            <a:r>
              <a:rPr lang="en-IN" sz="2200" b="0" i="0" u="none" strike="noStrike" cap="none">
                <a:solidFill>
                  <a:srgbClr val="000000"/>
                </a:solidFill>
                <a:latin typeface="Arial"/>
                <a:ea typeface="Arial"/>
                <a:cs typeface="Arial"/>
                <a:sym typeface="Arial"/>
              </a:rPr>
              <a:t> </a:t>
            </a:r>
            <a:r>
              <a:rPr lang="en-IN" sz="2200" b="0" i="1" u="none" strike="noStrike" cap="none">
                <a:solidFill>
                  <a:srgbClr val="000000"/>
                </a:solidFill>
                <a:latin typeface="Arial"/>
                <a:ea typeface="Arial"/>
                <a:cs typeface="Arial"/>
                <a:sym typeface="Arial"/>
              </a:rPr>
              <a:t>R</a:t>
            </a:r>
            <a:r>
              <a:rPr lang="en-IN" sz="2200" b="0" i="1" u="none" strike="noStrike" cap="none" baseline="-25000">
                <a:solidFill>
                  <a:srgbClr val="000000"/>
                </a:solidFill>
                <a:latin typeface="Arial"/>
                <a:ea typeface="Arial"/>
                <a:cs typeface="Arial"/>
                <a:sym typeface="Arial"/>
              </a:rPr>
              <a:t>j</a:t>
            </a:r>
            <a:endParaRPr sz="2200" b="0" i="0" u="none" strike="noStrike" cap="none">
              <a:latin typeface="Arial"/>
              <a:ea typeface="Arial"/>
              <a:cs typeface="Arial"/>
              <a:sym typeface="Arial"/>
            </a:endParaRPr>
          </a:p>
          <a:p>
            <a:pPr marL="314280" marR="0" lvl="0" indent="-313200" algn="l" rtl="0">
              <a:lnSpc>
                <a:spcPct val="150000"/>
              </a:lnSpc>
              <a:spcBef>
                <a:spcPts val="499"/>
              </a:spcBef>
              <a:spcAft>
                <a:spcPts val="0"/>
              </a:spcAft>
              <a:buClr>
                <a:srgbClr val="CC9900"/>
              </a:buClr>
              <a:buSzPts val="2200"/>
              <a:buFont typeface="Noto Sans Symbols"/>
              <a:buChar char="■"/>
            </a:pPr>
            <a:r>
              <a:rPr lang="en-IN" sz="2200" b="0" i="0" u="none" strike="noStrike" cap="none">
                <a:solidFill>
                  <a:srgbClr val="3366FF"/>
                </a:solidFill>
                <a:latin typeface="Arial"/>
                <a:ea typeface="Arial"/>
                <a:cs typeface="Arial"/>
                <a:sym typeface="Arial"/>
              </a:rPr>
              <a:t>assignment edge </a:t>
            </a:r>
            <a:r>
              <a:rPr lang="en-IN" sz="2200" b="0" i="0" u="none" strike="noStrike" cap="none">
                <a:solidFill>
                  <a:srgbClr val="000000"/>
                </a:solidFill>
                <a:latin typeface="Arial"/>
                <a:ea typeface="Arial"/>
                <a:cs typeface="Arial"/>
                <a:sym typeface="Arial"/>
              </a:rPr>
              <a:t>– directed edge </a:t>
            </a:r>
            <a:r>
              <a:rPr lang="en-IN" sz="2200" b="0" i="1" u="none" strike="noStrike" cap="none">
                <a:solidFill>
                  <a:srgbClr val="000000"/>
                </a:solidFill>
                <a:latin typeface="Arial"/>
                <a:ea typeface="Arial"/>
                <a:cs typeface="Arial"/>
                <a:sym typeface="Arial"/>
              </a:rPr>
              <a:t>R</a:t>
            </a:r>
            <a:r>
              <a:rPr lang="en-IN" sz="2200" b="0" i="1" u="none" strike="noStrike" cap="none" baseline="-25000">
                <a:solidFill>
                  <a:srgbClr val="000000"/>
                </a:solidFill>
                <a:latin typeface="Arial"/>
                <a:ea typeface="Arial"/>
                <a:cs typeface="Arial"/>
                <a:sym typeface="Arial"/>
              </a:rPr>
              <a:t>j</a:t>
            </a:r>
            <a:r>
              <a:rPr lang="en-IN" sz="2200" b="0" i="1" u="none" strike="noStrike" cap="none">
                <a:solidFill>
                  <a:srgbClr val="000000"/>
                </a:solidFill>
                <a:latin typeface="Arial"/>
                <a:ea typeface="Arial"/>
                <a:cs typeface="Arial"/>
                <a:sym typeface="Arial"/>
              </a:rPr>
              <a:t> ---</a:t>
            </a:r>
            <a:r>
              <a:rPr lang="en-IN" sz="2200" b="0" i="1" u="none" strike="noStrike" cap="none">
                <a:solidFill>
                  <a:srgbClr val="000000"/>
                </a:solidFill>
                <a:latin typeface="Noto Sans Symbols"/>
                <a:ea typeface="Noto Sans Symbols"/>
                <a:cs typeface="Noto Sans Symbols"/>
                <a:sym typeface="Noto Sans Symbols"/>
              </a:rPr>
              <a:t>🡪</a:t>
            </a:r>
            <a:r>
              <a:rPr lang="en-IN" sz="2200" b="0" i="0" u="none" strike="noStrike" cap="none">
                <a:solidFill>
                  <a:srgbClr val="000000"/>
                </a:solidFill>
                <a:latin typeface="Arial"/>
                <a:ea typeface="Arial"/>
                <a:cs typeface="Arial"/>
                <a:sym typeface="Arial"/>
              </a:rPr>
              <a:t> </a:t>
            </a:r>
            <a:r>
              <a:rPr lang="en-IN" sz="2200" b="0" i="1" u="none" strike="noStrike" cap="none">
                <a:solidFill>
                  <a:srgbClr val="000000"/>
                </a:solidFill>
                <a:latin typeface="Arial"/>
                <a:ea typeface="Arial"/>
                <a:cs typeface="Arial"/>
                <a:sym typeface="Arial"/>
              </a:rPr>
              <a:t>P</a:t>
            </a:r>
            <a:r>
              <a:rPr lang="en-IN" sz="2200" b="0" i="1" u="none" strike="noStrike" cap="none" baseline="-25000">
                <a:solidFill>
                  <a:srgbClr val="000000"/>
                </a:solidFill>
                <a:latin typeface="Arial"/>
                <a:ea typeface="Arial"/>
                <a:cs typeface="Arial"/>
                <a:sym typeface="Arial"/>
              </a:rPr>
              <a:t>i</a:t>
            </a:r>
            <a:endParaRPr sz="2200" b="0" i="0" u="none" strike="noStrike" cap="non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7"/>
        <p:cNvGrpSpPr/>
        <p:nvPr/>
      </p:nvGrpSpPr>
      <p:grpSpPr>
        <a:xfrm>
          <a:off x="0" y="0"/>
          <a:ext cx="0" cy="0"/>
          <a:chOff x="0" y="0"/>
          <a:chExt cx="0" cy="0"/>
        </a:xfrm>
      </p:grpSpPr>
      <p:sp>
        <p:nvSpPr>
          <p:cNvPr id="388" name="Google Shape;388;p73"/>
          <p:cNvSpPr/>
          <p:nvPr/>
        </p:nvSpPr>
        <p:spPr>
          <a:xfrm>
            <a:off x="457200" y="209520"/>
            <a:ext cx="8228520" cy="63864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IN" sz="3600" b="0" i="0" u="none" strike="noStrike" cap="none">
                <a:solidFill>
                  <a:srgbClr val="006633"/>
                </a:solidFill>
                <a:latin typeface="Arial"/>
                <a:ea typeface="Arial"/>
                <a:cs typeface="Arial"/>
                <a:sym typeface="Arial"/>
              </a:rPr>
              <a:t>Resource-Allocation Graph (Symbols)</a:t>
            </a:r>
            <a:endParaRPr sz="3600" b="0" i="0" u="none" strike="noStrike" cap="none">
              <a:latin typeface="Arial"/>
              <a:ea typeface="Arial"/>
              <a:cs typeface="Arial"/>
              <a:sym typeface="Arial"/>
            </a:endParaRPr>
          </a:p>
        </p:txBody>
      </p:sp>
      <p:sp>
        <p:nvSpPr>
          <p:cNvPr id="389" name="Google Shape;389;p73"/>
          <p:cNvSpPr/>
          <p:nvPr/>
        </p:nvSpPr>
        <p:spPr>
          <a:xfrm>
            <a:off x="533520" y="1295280"/>
            <a:ext cx="8228520" cy="4190040"/>
          </a:xfrm>
          <a:prstGeom prst="rect">
            <a:avLst/>
          </a:prstGeom>
          <a:noFill/>
          <a:ln>
            <a:noFill/>
          </a:ln>
        </p:spPr>
        <p:txBody>
          <a:bodyPr spcFirstLastPara="1" wrap="square" lIns="90000" tIns="46800" rIns="90000" bIns="46800" anchor="t" anchorCtr="0">
            <a:noAutofit/>
          </a:bodyPr>
          <a:lstStyle/>
          <a:p>
            <a:pPr marL="314280" marR="0" lvl="0" indent="-313200" algn="l" rtl="0">
              <a:lnSpc>
                <a:spcPct val="100000"/>
              </a:lnSpc>
              <a:spcBef>
                <a:spcPts val="0"/>
              </a:spcBef>
              <a:spcAft>
                <a:spcPts val="0"/>
              </a:spcAft>
              <a:buClr>
                <a:srgbClr val="000000"/>
              </a:buClr>
              <a:buSzPts val="2800"/>
              <a:buFont typeface="Arial"/>
              <a:buChar char="•"/>
            </a:pPr>
            <a:r>
              <a:rPr lang="en-IN" sz="2800" b="0" i="0" u="none" strike="noStrike" cap="none">
                <a:solidFill>
                  <a:srgbClr val="000000"/>
                </a:solidFill>
                <a:latin typeface="Times New Roman"/>
                <a:ea typeface="Times New Roman"/>
                <a:cs typeface="Times New Roman"/>
                <a:sym typeface="Times New Roman"/>
              </a:rPr>
              <a:t>Process node</a:t>
            </a:r>
            <a:endParaRPr sz="2800" b="0" i="0" u="none" strike="noStrike" cap="none">
              <a:latin typeface="Arial"/>
              <a:ea typeface="Arial"/>
              <a:cs typeface="Arial"/>
              <a:sym typeface="Arial"/>
            </a:endParaRPr>
          </a:p>
          <a:p>
            <a:pPr marL="316080" marR="0" lvl="0" indent="-313200" algn="l" rtl="0">
              <a:lnSpc>
                <a:spcPct val="100000"/>
              </a:lnSpc>
              <a:spcBef>
                <a:spcPts val="700"/>
              </a:spcBef>
              <a:spcAft>
                <a:spcPts val="0"/>
              </a:spcAft>
              <a:buNone/>
            </a:pPr>
            <a:endParaRPr sz="2800" b="0" i="0" u="none" strike="noStrike" cap="none">
              <a:latin typeface="Arial"/>
              <a:ea typeface="Arial"/>
              <a:cs typeface="Arial"/>
              <a:sym typeface="Arial"/>
            </a:endParaRPr>
          </a:p>
          <a:p>
            <a:pPr marL="316080" marR="0" lvl="0" indent="-313200" algn="l" rtl="0">
              <a:lnSpc>
                <a:spcPct val="100000"/>
              </a:lnSpc>
              <a:spcBef>
                <a:spcPts val="700"/>
              </a:spcBef>
              <a:spcAft>
                <a:spcPts val="0"/>
              </a:spcAft>
              <a:buNone/>
            </a:pPr>
            <a:endParaRPr sz="2800" b="0" i="0" u="none" strike="noStrike" cap="none">
              <a:latin typeface="Arial"/>
              <a:ea typeface="Arial"/>
              <a:cs typeface="Arial"/>
              <a:sym typeface="Arial"/>
            </a:endParaRPr>
          </a:p>
          <a:p>
            <a:pPr marL="314280" marR="0" lvl="0" indent="-313200" algn="l" rtl="0">
              <a:lnSpc>
                <a:spcPct val="100000"/>
              </a:lnSpc>
              <a:spcBef>
                <a:spcPts val="700"/>
              </a:spcBef>
              <a:spcAft>
                <a:spcPts val="0"/>
              </a:spcAft>
              <a:buClr>
                <a:srgbClr val="000000"/>
              </a:buClr>
              <a:buSzPts val="2800"/>
              <a:buFont typeface="Arial"/>
              <a:buChar char="•"/>
            </a:pPr>
            <a:r>
              <a:rPr lang="en-IN" sz="2800" b="0" i="0" u="none" strike="noStrike" cap="none">
                <a:solidFill>
                  <a:srgbClr val="000000"/>
                </a:solidFill>
                <a:latin typeface="Times New Roman"/>
                <a:ea typeface="Times New Roman"/>
                <a:cs typeface="Times New Roman"/>
                <a:sym typeface="Times New Roman"/>
              </a:rPr>
              <a:t>Resource node</a:t>
            </a:r>
            <a:endParaRPr sz="2800" b="0" i="0" u="none" strike="noStrike" cap="none">
              <a:latin typeface="Arial"/>
              <a:ea typeface="Arial"/>
              <a:cs typeface="Arial"/>
              <a:sym typeface="Arial"/>
            </a:endParaRPr>
          </a:p>
          <a:p>
            <a:pPr marL="316080" marR="0" lvl="0" indent="-313200" algn="l" rtl="0">
              <a:lnSpc>
                <a:spcPct val="100000"/>
              </a:lnSpc>
              <a:spcBef>
                <a:spcPts val="700"/>
              </a:spcBef>
              <a:spcAft>
                <a:spcPts val="0"/>
              </a:spcAft>
              <a:buNone/>
            </a:pPr>
            <a:endParaRPr sz="2800" b="0" i="0" u="none" strike="noStrike" cap="none">
              <a:latin typeface="Arial"/>
              <a:ea typeface="Arial"/>
              <a:cs typeface="Arial"/>
              <a:sym typeface="Arial"/>
            </a:endParaRPr>
          </a:p>
          <a:p>
            <a:pPr marL="314280" marR="0" lvl="0" indent="-313200" algn="l" rtl="0">
              <a:lnSpc>
                <a:spcPct val="100000"/>
              </a:lnSpc>
              <a:spcBef>
                <a:spcPts val="700"/>
              </a:spcBef>
              <a:spcAft>
                <a:spcPts val="0"/>
              </a:spcAft>
              <a:buClr>
                <a:srgbClr val="000000"/>
              </a:buClr>
              <a:buSzPts val="2800"/>
              <a:buFont typeface="Arial"/>
              <a:buChar char="•"/>
            </a:pPr>
            <a:r>
              <a:rPr lang="en-IN" sz="2800" b="0" i="0" u="none" strike="noStrike" cap="none">
                <a:solidFill>
                  <a:srgbClr val="000000"/>
                </a:solidFill>
                <a:latin typeface="Times New Roman"/>
                <a:ea typeface="Times New Roman"/>
                <a:cs typeface="Times New Roman"/>
                <a:sym typeface="Times New Roman"/>
              </a:rPr>
              <a:t>Assignment edge</a:t>
            </a:r>
            <a:endParaRPr sz="2800" b="0" i="0" u="none" strike="noStrike" cap="none">
              <a:latin typeface="Arial"/>
              <a:ea typeface="Arial"/>
              <a:cs typeface="Arial"/>
              <a:sym typeface="Arial"/>
            </a:endParaRPr>
          </a:p>
          <a:p>
            <a:pPr marL="316080" marR="0" lvl="0" indent="-313200" algn="l" rtl="0">
              <a:lnSpc>
                <a:spcPct val="100000"/>
              </a:lnSpc>
              <a:spcBef>
                <a:spcPts val="700"/>
              </a:spcBef>
              <a:spcAft>
                <a:spcPts val="0"/>
              </a:spcAft>
              <a:buNone/>
            </a:pPr>
            <a:endParaRPr sz="2800" b="0" i="0" u="none" strike="noStrike" cap="none">
              <a:latin typeface="Arial"/>
              <a:ea typeface="Arial"/>
              <a:cs typeface="Arial"/>
              <a:sym typeface="Arial"/>
            </a:endParaRPr>
          </a:p>
          <a:p>
            <a:pPr marL="314280" marR="0" lvl="0" indent="-313200" algn="l" rtl="0">
              <a:lnSpc>
                <a:spcPct val="100000"/>
              </a:lnSpc>
              <a:spcBef>
                <a:spcPts val="700"/>
              </a:spcBef>
              <a:spcAft>
                <a:spcPts val="0"/>
              </a:spcAft>
              <a:buClr>
                <a:srgbClr val="000000"/>
              </a:buClr>
              <a:buSzPts val="2800"/>
              <a:buFont typeface="Arial"/>
              <a:buChar char="•"/>
            </a:pPr>
            <a:r>
              <a:rPr lang="en-IN" sz="2800" b="0" i="0" u="none" strike="noStrike" cap="none">
                <a:solidFill>
                  <a:srgbClr val="000000"/>
                </a:solidFill>
                <a:latin typeface="Times New Roman"/>
                <a:ea typeface="Times New Roman"/>
                <a:cs typeface="Times New Roman"/>
                <a:sym typeface="Times New Roman"/>
              </a:rPr>
              <a:t>Request  edge</a:t>
            </a:r>
            <a:endParaRPr sz="2800" b="0" i="0" u="none" strike="noStrike" cap="none">
              <a:latin typeface="Arial"/>
              <a:ea typeface="Arial"/>
              <a:cs typeface="Arial"/>
              <a:sym typeface="Arial"/>
            </a:endParaRPr>
          </a:p>
        </p:txBody>
      </p:sp>
      <p:sp>
        <p:nvSpPr>
          <p:cNvPr id="390" name="Google Shape;390;p73"/>
          <p:cNvSpPr/>
          <p:nvPr/>
        </p:nvSpPr>
        <p:spPr>
          <a:xfrm>
            <a:off x="4803840" y="1447920"/>
            <a:ext cx="713160" cy="713160"/>
          </a:xfrm>
          <a:prstGeom prst="ellipse">
            <a:avLst/>
          </a:prstGeom>
          <a:solidFill>
            <a:srgbClr val="BBE0E3"/>
          </a:solidFill>
          <a:ln w="25550"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IN" sz="2800" b="0" i="0" u="none" strike="noStrike" cap="none">
                <a:solidFill>
                  <a:srgbClr val="000000"/>
                </a:solidFill>
                <a:latin typeface="Times New Roman"/>
                <a:ea typeface="Times New Roman"/>
                <a:cs typeface="Times New Roman"/>
                <a:sym typeface="Times New Roman"/>
              </a:rPr>
              <a:t>P</a:t>
            </a:r>
            <a:r>
              <a:rPr lang="en-IN" sz="2800" b="0" i="0" u="none" strike="noStrike" cap="none" baseline="-25000">
                <a:solidFill>
                  <a:srgbClr val="000000"/>
                </a:solidFill>
                <a:latin typeface="Times New Roman"/>
                <a:ea typeface="Times New Roman"/>
                <a:cs typeface="Times New Roman"/>
                <a:sym typeface="Times New Roman"/>
              </a:rPr>
              <a:t>i</a:t>
            </a:r>
            <a:endParaRPr sz="2800" b="0" i="0" u="none" strike="noStrike" cap="none">
              <a:latin typeface="Arial"/>
              <a:ea typeface="Arial"/>
              <a:cs typeface="Arial"/>
              <a:sym typeface="Arial"/>
            </a:endParaRPr>
          </a:p>
        </p:txBody>
      </p:sp>
      <p:sp>
        <p:nvSpPr>
          <p:cNvPr id="391" name="Google Shape;391;p73"/>
          <p:cNvSpPr/>
          <p:nvPr/>
        </p:nvSpPr>
        <p:spPr>
          <a:xfrm>
            <a:off x="5375160" y="2838600"/>
            <a:ext cx="141840" cy="141840"/>
          </a:xfrm>
          <a:custGeom>
            <a:avLst/>
            <a:gdLst/>
            <a:ahLst/>
            <a:cxnLst/>
            <a:rect l="l" t="t" r="r" b="b"/>
            <a:pathLst>
              <a:path w="142875" h="142875" extrusionOk="0">
                <a:moveTo>
                  <a:pt x="0" y="71438"/>
                </a:moveTo>
                <a:lnTo>
                  <a:pt x="0" y="71438"/>
                </a:lnTo>
                <a:cubicBezTo>
                  <a:pt x="0" y="31983"/>
                  <a:pt x="31983" y="0"/>
                  <a:pt x="71437" y="0"/>
                </a:cubicBezTo>
                <a:cubicBezTo>
                  <a:pt x="110892" y="0"/>
                  <a:pt x="142876" y="31983"/>
                  <a:pt x="142876" y="71438"/>
                </a:cubicBezTo>
                <a:cubicBezTo>
                  <a:pt x="142876" y="110892"/>
                  <a:pt x="110892" y="142875"/>
                  <a:pt x="71438" y="142876"/>
                </a:cubicBezTo>
                <a:cubicBezTo>
                  <a:pt x="31983" y="142876"/>
                  <a:pt x="0" y="110892"/>
                  <a:pt x="0" y="71438"/>
                </a:cubicBezTo>
                <a:close/>
                <a:moveTo>
                  <a:pt x="35719" y="71438"/>
                </a:moveTo>
                <a:lnTo>
                  <a:pt x="35719" y="71438"/>
                </a:lnTo>
                <a:cubicBezTo>
                  <a:pt x="35719" y="91165"/>
                  <a:pt x="51710" y="107156"/>
                  <a:pt x="71437" y="107157"/>
                </a:cubicBezTo>
                <a:lnTo>
                  <a:pt x="71438" y="107157"/>
                </a:lnTo>
                <a:cubicBezTo>
                  <a:pt x="91165" y="107156"/>
                  <a:pt x="107157" y="91165"/>
                  <a:pt x="107157" y="71438"/>
                </a:cubicBezTo>
                <a:cubicBezTo>
                  <a:pt x="107157" y="51710"/>
                  <a:pt x="91165" y="35719"/>
                  <a:pt x="71438" y="35719"/>
                </a:cubicBezTo>
                <a:lnTo>
                  <a:pt x="71437" y="35719"/>
                </a:lnTo>
                <a:cubicBezTo>
                  <a:pt x="51710" y="35719"/>
                  <a:pt x="35719" y="51710"/>
                  <a:pt x="35719" y="71437"/>
                </a:cubicBezTo>
                <a:lnTo>
                  <a:pt x="35719" y="71438"/>
                </a:lnTo>
                <a:close/>
              </a:path>
            </a:pathLst>
          </a:custGeom>
          <a:solidFill>
            <a:srgbClr val="BBE0E3"/>
          </a:solidFill>
          <a:ln w="25550" cap="flat" cmpd="sng">
            <a:solidFill>
              <a:srgbClr val="89A4A7"/>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3"/>
          <p:cNvSpPr/>
          <p:nvPr/>
        </p:nvSpPr>
        <p:spPr>
          <a:xfrm>
            <a:off x="4732200" y="2743200"/>
            <a:ext cx="927720" cy="713160"/>
          </a:xfrm>
          <a:prstGeom prst="rect">
            <a:avLst/>
          </a:prstGeom>
          <a:solidFill>
            <a:srgbClr val="BBE0E3"/>
          </a:solidFill>
          <a:ln w="25550"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IN" sz="2800" b="0" i="0" u="none" strike="noStrike" cap="none">
                <a:solidFill>
                  <a:srgbClr val="000000"/>
                </a:solidFill>
                <a:latin typeface="Times New Roman"/>
                <a:ea typeface="Times New Roman"/>
                <a:cs typeface="Times New Roman"/>
                <a:sym typeface="Times New Roman"/>
              </a:rPr>
              <a:t>R</a:t>
            </a:r>
            <a:r>
              <a:rPr lang="en-IN" sz="2800" b="0" i="0" u="none" strike="noStrike" cap="none" baseline="-25000">
                <a:solidFill>
                  <a:srgbClr val="000000"/>
                </a:solidFill>
                <a:latin typeface="Times New Roman"/>
                <a:ea typeface="Times New Roman"/>
                <a:cs typeface="Times New Roman"/>
                <a:sym typeface="Times New Roman"/>
              </a:rPr>
              <a:t>j</a:t>
            </a:r>
            <a:endParaRPr sz="2800" b="0" i="0" u="none" strike="noStrike" cap="none">
              <a:latin typeface="Arial"/>
              <a:ea typeface="Arial"/>
              <a:cs typeface="Arial"/>
              <a:sym typeface="Arial"/>
            </a:endParaRPr>
          </a:p>
        </p:txBody>
      </p:sp>
      <p:sp>
        <p:nvSpPr>
          <p:cNvPr id="393" name="Google Shape;393;p73"/>
          <p:cNvSpPr/>
          <p:nvPr/>
        </p:nvSpPr>
        <p:spPr>
          <a:xfrm>
            <a:off x="5375160" y="2766960"/>
            <a:ext cx="141840" cy="141840"/>
          </a:xfrm>
          <a:custGeom>
            <a:avLst/>
            <a:gdLst/>
            <a:ahLst/>
            <a:cxnLst/>
            <a:rect l="l" t="t" r="r" b="b"/>
            <a:pathLst>
              <a:path w="142875" h="142875" extrusionOk="0">
                <a:moveTo>
                  <a:pt x="0" y="71438"/>
                </a:moveTo>
                <a:lnTo>
                  <a:pt x="0" y="71438"/>
                </a:lnTo>
                <a:cubicBezTo>
                  <a:pt x="0" y="31983"/>
                  <a:pt x="31983" y="0"/>
                  <a:pt x="71437" y="0"/>
                </a:cubicBezTo>
                <a:cubicBezTo>
                  <a:pt x="110892" y="0"/>
                  <a:pt x="142876" y="31983"/>
                  <a:pt x="142876" y="71438"/>
                </a:cubicBezTo>
                <a:cubicBezTo>
                  <a:pt x="142876" y="110892"/>
                  <a:pt x="110892" y="142875"/>
                  <a:pt x="71438" y="142876"/>
                </a:cubicBezTo>
                <a:cubicBezTo>
                  <a:pt x="31983" y="142876"/>
                  <a:pt x="0" y="110892"/>
                  <a:pt x="0" y="71438"/>
                </a:cubicBezTo>
                <a:close/>
                <a:moveTo>
                  <a:pt x="35719" y="71438"/>
                </a:moveTo>
                <a:lnTo>
                  <a:pt x="35719" y="71438"/>
                </a:lnTo>
                <a:cubicBezTo>
                  <a:pt x="35719" y="91165"/>
                  <a:pt x="51710" y="107156"/>
                  <a:pt x="71437" y="107157"/>
                </a:cubicBezTo>
                <a:lnTo>
                  <a:pt x="71438" y="107157"/>
                </a:lnTo>
                <a:cubicBezTo>
                  <a:pt x="91165" y="107156"/>
                  <a:pt x="107157" y="91165"/>
                  <a:pt x="107157" y="71438"/>
                </a:cubicBezTo>
                <a:cubicBezTo>
                  <a:pt x="107157" y="51710"/>
                  <a:pt x="91165" y="35719"/>
                  <a:pt x="71438" y="35719"/>
                </a:cubicBezTo>
                <a:lnTo>
                  <a:pt x="71437" y="35719"/>
                </a:lnTo>
                <a:cubicBezTo>
                  <a:pt x="51710" y="35719"/>
                  <a:pt x="35719" y="51710"/>
                  <a:pt x="35719" y="71437"/>
                </a:cubicBezTo>
                <a:lnTo>
                  <a:pt x="35719" y="71438"/>
                </a:lnTo>
                <a:close/>
              </a:path>
            </a:pathLst>
          </a:custGeom>
          <a:solidFill>
            <a:srgbClr val="BBE0E3"/>
          </a:solidFill>
          <a:ln w="25550" cap="flat" cmpd="sng">
            <a:solidFill>
              <a:srgbClr val="89A4A7"/>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3"/>
          <p:cNvSpPr/>
          <p:nvPr/>
        </p:nvSpPr>
        <p:spPr>
          <a:xfrm>
            <a:off x="5375160" y="2981160"/>
            <a:ext cx="141840" cy="141840"/>
          </a:xfrm>
          <a:custGeom>
            <a:avLst/>
            <a:gdLst/>
            <a:ahLst/>
            <a:cxnLst/>
            <a:rect l="l" t="t" r="r" b="b"/>
            <a:pathLst>
              <a:path w="142875" h="142875" extrusionOk="0">
                <a:moveTo>
                  <a:pt x="0" y="71438"/>
                </a:moveTo>
                <a:lnTo>
                  <a:pt x="0" y="71438"/>
                </a:lnTo>
                <a:cubicBezTo>
                  <a:pt x="0" y="31983"/>
                  <a:pt x="31983" y="0"/>
                  <a:pt x="71437" y="0"/>
                </a:cubicBezTo>
                <a:cubicBezTo>
                  <a:pt x="110892" y="0"/>
                  <a:pt x="142876" y="31983"/>
                  <a:pt x="142876" y="71438"/>
                </a:cubicBezTo>
                <a:cubicBezTo>
                  <a:pt x="142876" y="110892"/>
                  <a:pt x="110892" y="142875"/>
                  <a:pt x="71438" y="142876"/>
                </a:cubicBezTo>
                <a:cubicBezTo>
                  <a:pt x="31983" y="142876"/>
                  <a:pt x="0" y="110892"/>
                  <a:pt x="0" y="71438"/>
                </a:cubicBezTo>
                <a:close/>
                <a:moveTo>
                  <a:pt x="35719" y="71438"/>
                </a:moveTo>
                <a:lnTo>
                  <a:pt x="35719" y="71438"/>
                </a:lnTo>
                <a:cubicBezTo>
                  <a:pt x="35719" y="91165"/>
                  <a:pt x="51710" y="107156"/>
                  <a:pt x="71437" y="107157"/>
                </a:cubicBezTo>
                <a:lnTo>
                  <a:pt x="71438" y="107157"/>
                </a:lnTo>
                <a:cubicBezTo>
                  <a:pt x="91165" y="107156"/>
                  <a:pt x="107157" y="91165"/>
                  <a:pt x="107157" y="71438"/>
                </a:cubicBezTo>
                <a:cubicBezTo>
                  <a:pt x="107157" y="51710"/>
                  <a:pt x="91165" y="35719"/>
                  <a:pt x="71438" y="35719"/>
                </a:cubicBezTo>
                <a:lnTo>
                  <a:pt x="71437" y="35719"/>
                </a:lnTo>
                <a:cubicBezTo>
                  <a:pt x="51710" y="35719"/>
                  <a:pt x="35719" y="51710"/>
                  <a:pt x="35719" y="71437"/>
                </a:cubicBezTo>
                <a:lnTo>
                  <a:pt x="35719" y="71438"/>
                </a:lnTo>
                <a:close/>
              </a:path>
            </a:pathLst>
          </a:custGeom>
          <a:solidFill>
            <a:srgbClr val="BBE0E3"/>
          </a:solidFill>
          <a:ln w="25550" cap="flat" cmpd="sng">
            <a:solidFill>
              <a:srgbClr val="89A4A7"/>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3"/>
          <p:cNvSpPr/>
          <p:nvPr/>
        </p:nvSpPr>
        <p:spPr>
          <a:xfrm>
            <a:off x="5375160" y="3195720"/>
            <a:ext cx="141840" cy="141840"/>
          </a:xfrm>
          <a:custGeom>
            <a:avLst/>
            <a:gdLst/>
            <a:ahLst/>
            <a:cxnLst/>
            <a:rect l="l" t="t" r="r" b="b"/>
            <a:pathLst>
              <a:path w="142875" h="142875" extrusionOk="0">
                <a:moveTo>
                  <a:pt x="0" y="71438"/>
                </a:moveTo>
                <a:lnTo>
                  <a:pt x="0" y="71438"/>
                </a:lnTo>
                <a:cubicBezTo>
                  <a:pt x="0" y="31983"/>
                  <a:pt x="31983" y="0"/>
                  <a:pt x="71437" y="0"/>
                </a:cubicBezTo>
                <a:cubicBezTo>
                  <a:pt x="110892" y="0"/>
                  <a:pt x="142876" y="31983"/>
                  <a:pt x="142876" y="71438"/>
                </a:cubicBezTo>
                <a:cubicBezTo>
                  <a:pt x="142876" y="110892"/>
                  <a:pt x="110892" y="142875"/>
                  <a:pt x="71438" y="142876"/>
                </a:cubicBezTo>
                <a:cubicBezTo>
                  <a:pt x="31983" y="142876"/>
                  <a:pt x="0" y="110892"/>
                  <a:pt x="0" y="71438"/>
                </a:cubicBezTo>
                <a:close/>
                <a:moveTo>
                  <a:pt x="35719" y="71438"/>
                </a:moveTo>
                <a:lnTo>
                  <a:pt x="35719" y="71438"/>
                </a:lnTo>
                <a:cubicBezTo>
                  <a:pt x="35719" y="91165"/>
                  <a:pt x="51710" y="107156"/>
                  <a:pt x="71437" y="107157"/>
                </a:cubicBezTo>
                <a:lnTo>
                  <a:pt x="71438" y="107157"/>
                </a:lnTo>
                <a:cubicBezTo>
                  <a:pt x="91165" y="107156"/>
                  <a:pt x="107157" y="91165"/>
                  <a:pt x="107157" y="71438"/>
                </a:cubicBezTo>
                <a:cubicBezTo>
                  <a:pt x="107157" y="51710"/>
                  <a:pt x="91165" y="35719"/>
                  <a:pt x="71438" y="35719"/>
                </a:cubicBezTo>
                <a:lnTo>
                  <a:pt x="71437" y="35719"/>
                </a:lnTo>
                <a:cubicBezTo>
                  <a:pt x="51710" y="35719"/>
                  <a:pt x="35719" y="51710"/>
                  <a:pt x="35719" y="71437"/>
                </a:cubicBezTo>
                <a:lnTo>
                  <a:pt x="35719" y="71438"/>
                </a:lnTo>
                <a:close/>
              </a:path>
            </a:pathLst>
          </a:custGeom>
          <a:solidFill>
            <a:srgbClr val="BBE0E3"/>
          </a:solidFill>
          <a:ln w="25550" cap="flat" cmpd="sng">
            <a:solidFill>
              <a:srgbClr val="89A4A7"/>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6" name="Google Shape;396;p73"/>
          <p:cNvPicPr preferRelativeResize="0"/>
          <p:nvPr/>
        </p:nvPicPr>
        <p:blipFill rotWithShape="1">
          <a:blip r:embed="rId3">
            <a:alphaModFix/>
          </a:blip>
          <a:srcRect/>
          <a:stretch/>
        </p:blipFill>
        <p:spPr>
          <a:xfrm>
            <a:off x="4724280" y="3886200"/>
            <a:ext cx="2724480" cy="700560"/>
          </a:xfrm>
          <a:prstGeom prst="rect">
            <a:avLst/>
          </a:prstGeom>
          <a:noFill/>
          <a:ln>
            <a:noFill/>
          </a:ln>
        </p:spPr>
      </p:pic>
      <p:pic>
        <p:nvPicPr>
          <p:cNvPr id="397" name="Google Shape;397;p73"/>
          <p:cNvPicPr preferRelativeResize="0"/>
          <p:nvPr/>
        </p:nvPicPr>
        <p:blipFill rotWithShape="1">
          <a:blip r:embed="rId4">
            <a:alphaModFix/>
          </a:blip>
          <a:srcRect/>
          <a:stretch/>
        </p:blipFill>
        <p:spPr>
          <a:xfrm>
            <a:off x="4724280" y="4876920"/>
            <a:ext cx="3023280" cy="6940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2"/>
        <p:cNvGrpSpPr/>
        <p:nvPr/>
      </p:nvGrpSpPr>
      <p:grpSpPr>
        <a:xfrm>
          <a:off x="0" y="0"/>
          <a:ext cx="0" cy="0"/>
          <a:chOff x="0" y="0"/>
          <a:chExt cx="0" cy="0"/>
        </a:xfrm>
      </p:grpSpPr>
      <p:sp>
        <p:nvSpPr>
          <p:cNvPr id="403" name="Google Shape;403;p74"/>
          <p:cNvSpPr/>
          <p:nvPr/>
        </p:nvSpPr>
        <p:spPr>
          <a:xfrm>
            <a:off x="457200" y="304920"/>
            <a:ext cx="8206200" cy="53712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Example of a Resource allocation graph</a:t>
            </a:r>
            <a:endParaRPr sz="2400" b="0" i="0" u="none" strike="noStrike" cap="none">
              <a:latin typeface="Arial"/>
              <a:ea typeface="Arial"/>
              <a:cs typeface="Arial"/>
              <a:sym typeface="Arial"/>
            </a:endParaRPr>
          </a:p>
        </p:txBody>
      </p:sp>
      <p:pic>
        <p:nvPicPr>
          <p:cNvPr id="404" name="Google Shape;404;p74"/>
          <p:cNvPicPr preferRelativeResize="0"/>
          <p:nvPr/>
        </p:nvPicPr>
        <p:blipFill rotWithShape="1">
          <a:blip r:embed="rId3">
            <a:alphaModFix/>
          </a:blip>
          <a:srcRect/>
          <a:stretch/>
        </p:blipFill>
        <p:spPr>
          <a:xfrm>
            <a:off x="720720" y="1000080"/>
            <a:ext cx="8044200" cy="52473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75"/>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Case Study</a:t>
            </a:r>
            <a:endParaRPr sz="2400" b="0" i="0" u="none" strike="noStrike" cap="non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76"/>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Case Study</a:t>
            </a:r>
            <a:endParaRPr sz="2400" b="0" i="0" u="none" strike="noStrike" cap="non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7"/>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And this?</a:t>
            </a:r>
            <a:endParaRPr sz="2400" b="0" i="0" u="none" strike="noStrike" cap="none">
              <a:latin typeface="Arial"/>
              <a:ea typeface="Arial"/>
              <a:cs typeface="Arial"/>
              <a:sym typeface="Arial"/>
            </a:endParaRPr>
          </a:p>
        </p:txBody>
      </p:sp>
      <p:pic>
        <p:nvPicPr>
          <p:cNvPr id="425" name="Google Shape;425;p77"/>
          <p:cNvPicPr preferRelativeResize="0"/>
          <p:nvPr/>
        </p:nvPicPr>
        <p:blipFill rotWithShape="1">
          <a:blip r:embed="rId3">
            <a:alphaModFix/>
          </a:blip>
          <a:srcRect/>
          <a:stretch/>
        </p:blipFill>
        <p:spPr>
          <a:xfrm>
            <a:off x="1447920" y="914400"/>
            <a:ext cx="4570920" cy="4097880"/>
          </a:xfrm>
          <a:prstGeom prst="rect">
            <a:avLst/>
          </a:prstGeom>
          <a:noFill/>
          <a:ln>
            <a:noFill/>
          </a:ln>
        </p:spPr>
      </p:pic>
      <p:sp>
        <p:nvSpPr>
          <p:cNvPr id="426" name="Google Shape;426;p77"/>
          <p:cNvSpPr/>
          <p:nvPr/>
        </p:nvSpPr>
        <p:spPr>
          <a:xfrm>
            <a:off x="5029200" y="5562720"/>
            <a:ext cx="3885120" cy="70236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IN" sz="4000" b="0" i="0" u="none" strike="noStrike" cap="none">
                <a:solidFill>
                  <a:srgbClr val="000000"/>
                </a:solidFill>
                <a:latin typeface="Times New Roman"/>
                <a:ea typeface="Times New Roman"/>
                <a:cs typeface="Times New Roman"/>
                <a:sym typeface="Times New Roman"/>
              </a:rPr>
              <a:t>Yes deadlock</a:t>
            </a:r>
            <a:endParaRPr sz="4000" b="0" i="0" u="none" strike="noStrike" cap="none">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6">
                                            <p:txEl>
                                              <p:pRg st="0" end="0"/>
                                            </p:txEl>
                                          </p:spTgt>
                                        </p:tgtEl>
                                        <p:attrNameLst>
                                          <p:attrName>style.visibility</p:attrName>
                                        </p:attrNameLst>
                                      </p:cBhvr>
                                      <p:to>
                                        <p:strVal val="visible"/>
                                      </p:to>
                                    </p:set>
                                    <p:anim calcmode="lin" valueType="num">
                                      <p:cBhvr additive="base">
                                        <p:cTn id="7" dur="500"/>
                                        <p:tgtEl>
                                          <p:spTgt spid="4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78"/>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 and this?</a:t>
            </a:r>
            <a:endParaRPr sz="2400" b="0" i="0" u="none" strike="noStrike" cap="none">
              <a:latin typeface="Arial"/>
              <a:ea typeface="Arial"/>
              <a:cs typeface="Arial"/>
              <a:sym typeface="Arial"/>
            </a:endParaRPr>
          </a:p>
        </p:txBody>
      </p:sp>
      <p:pic>
        <p:nvPicPr>
          <p:cNvPr id="434" name="Google Shape;434;p78"/>
          <p:cNvPicPr preferRelativeResize="0"/>
          <p:nvPr/>
        </p:nvPicPr>
        <p:blipFill rotWithShape="1">
          <a:blip r:embed="rId3">
            <a:alphaModFix/>
          </a:blip>
          <a:srcRect/>
          <a:stretch/>
        </p:blipFill>
        <p:spPr>
          <a:xfrm>
            <a:off x="2971800" y="1219320"/>
            <a:ext cx="3246840" cy="4156560"/>
          </a:xfrm>
          <a:prstGeom prst="rect">
            <a:avLst/>
          </a:prstGeom>
          <a:noFill/>
          <a:ln>
            <a:noFill/>
          </a:ln>
        </p:spPr>
      </p:pic>
      <p:sp>
        <p:nvSpPr>
          <p:cNvPr id="435" name="Google Shape;435;p78"/>
          <p:cNvSpPr/>
          <p:nvPr/>
        </p:nvSpPr>
        <p:spPr>
          <a:xfrm>
            <a:off x="990720" y="5410080"/>
            <a:ext cx="5180400" cy="70236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IN" sz="4000" b="0" i="0" u="none" strike="noStrike" cap="none">
                <a:solidFill>
                  <a:srgbClr val="000000"/>
                </a:solidFill>
                <a:latin typeface="Times New Roman"/>
                <a:ea typeface="Times New Roman"/>
                <a:cs typeface="Times New Roman"/>
                <a:sym typeface="Times New Roman"/>
              </a:rPr>
              <a:t>Cycle but no deadlock</a:t>
            </a:r>
            <a:endParaRPr sz="4000" b="0" i="0" u="none" strike="noStrike" cap="none">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5">
                                            <p:txEl>
                                              <p:pRg st="0" end="0"/>
                                            </p:txEl>
                                          </p:spTgt>
                                        </p:tgtEl>
                                        <p:attrNameLst>
                                          <p:attrName>style.visibility</p:attrName>
                                        </p:attrNameLst>
                                      </p:cBhvr>
                                      <p:to>
                                        <p:strVal val="visible"/>
                                      </p:to>
                                    </p:set>
                                    <p:anim calcmode="lin" valueType="num">
                                      <p:cBhvr additive="base">
                                        <p:cTn id="7" dur="500"/>
                                        <p:tgtEl>
                                          <p:spTgt spid="43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1"/>
        <p:cNvGrpSpPr/>
        <p:nvPr/>
      </p:nvGrpSpPr>
      <p:grpSpPr>
        <a:xfrm>
          <a:off x="0" y="0"/>
          <a:ext cx="0" cy="0"/>
          <a:chOff x="0" y="0"/>
          <a:chExt cx="0" cy="0"/>
        </a:xfrm>
      </p:grpSpPr>
      <p:sp>
        <p:nvSpPr>
          <p:cNvPr id="442" name="Google Shape;442;p79"/>
          <p:cNvSpPr/>
          <p:nvPr/>
        </p:nvSpPr>
        <p:spPr>
          <a:xfrm>
            <a:off x="500040" y="333360"/>
            <a:ext cx="8228520" cy="55944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600" b="1" i="0" u="none" strike="noStrike" cap="none">
                <a:solidFill>
                  <a:srgbClr val="006633"/>
                </a:solidFill>
                <a:latin typeface="Arial"/>
                <a:ea typeface="Arial"/>
                <a:cs typeface="Arial"/>
                <a:sym typeface="Arial"/>
              </a:rPr>
              <a:t>Basic Facts</a:t>
            </a:r>
            <a:endParaRPr sz="2600" b="0" i="0" u="none" strike="noStrike" cap="none">
              <a:latin typeface="Arial"/>
              <a:ea typeface="Arial"/>
              <a:cs typeface="Arial"/>
              <a:sym typeface="Arial"/>
            </a:endParaRPr>
          </a:p>
        </p:txBody>
      </p:sp>
      <p:sp>
        <p:nvSpPr>
          <p:cNvPr id="443" name="Google Shape;443;p79"/>
          <p:cNvSpPr/>
          <p:nvPr/>
        </p:nvSpPr>
        <p:spPr>
          <a:xfrm>
            <a:off x="628560" y="1076400"/>
            <a:ext cx="7830000" cy="5263200"/>
          </a:xfrm>
          <a:prstGeom prst="rect">
            <a:avLst/>
          </a:prstGeom>
          <a:noFill/>
          <a:ln>
            <a:noFill/>
          </a:ln>
        </p:spPr>
        <p:txBody>
          <a:bodyPr spcFirstLastPara="1" wrap="square" lIns="90000" tIns="46800" rIns="90000" bIns="46800" anchor="t" anchorCtr="0">
            <a:noAutofit/>
          </a:bodyPr>
          <a:lstStyle/>
          <a:p>
            <a:pPr marL="216000" marR="0" lvl="0" indent="-215279" algn="just" rtl="0">
              <a:lnSpc>
                <a:spcPct val="100000"/>
              </a:lnSpc>
              <a:spcBef>
                <a:spcPts val="0"/>
              </a:spcBef>
              <a:spcAft>
                <a:spcPts val="0"/>
              </a:spcAft>
              <a:buClr>
                <a:srgbClr val="000000"/>
              </a:buClr>
              <a:buSzPts val="2400"/>
              <a:buFont typeface="Noto Sans Symbols"/>
              <a:buChar char="▪"/>
            </a:pPr>
            <a:r>
              <a:rPr lang="en-IN" sz="2400" b="0" i="0" u="none" strike="noStrike" cap="none">
                <a:solidFill>
                  <a:srgbClr val="000000"/>
                </a:solidFill>
                <a:latin typeface="Arial"/>
                <a:ea typeface="Arial"/>
                <a:cs typeface="Arial"/>
                <a:sym typeface="Arial"/>
              </a:rPr>
              <a:t>Deadlock </a:t>
            </a:r>
            <a:r>
              <a:rPr lang="en-IN" sz="2400" b="0" i="0" u="none" strike="noStrike" cap="none">
                <a:solidFill>
                  <a:srgbClr val="000000"/>
                </a:solidFill>
                <a:latin typeface="Noto Sans Symbols"/>
                <a:ea typeface="Noto Sans Symbols"/>
                <a:cs typeface="Noto Sans Symbols"/>
                <a:sym typeface="Noto Sans Symbols"/>
              </a:rPr>
              <a:t>🡺</a:t>
            </a:r>
            <a:r>
              <a:rPr lang="en-IN" sz="2400" b="0" i="0" u="none" strike="noStrike" cap="none">
                <a:solidFill>
                  <a:srgbClr val="000000"/>
                </a:solidFill>
                <a:latin typeface="Arial"/>
                <a:ea typeface="Arial"/>
                <a:cs typeface="Arial"/>
                <a:sym typeface="Arial"/>
              </a:rPr>
              <a:t> cycle</a:t>
            </a:r>
            <a:endParaRPr sz="2400" b="0" i="0" u="none" strike="noStrike" cap="none">
              <a:latin typeface="Arial"/>
              <a:ea typeface="Arial"/>
              <a:cs typeface="Arial"/>
              <a:sym typeface="Arial"/>
            </a:endParaRPr>
          </a:p>
          <a:p>
            <a:pPr marL="216000" marR="0" lvl="0" indent="-215279" algn="just" rtl="0">
              <a:lnSpc>
                <a:spcPct val="100000"/>
              </a:lnSpc>
              <a:spcBef>
                <a:spcPts val="499"/>
              </a:spcBef>
              <a:spcAft>
                <a:spcPts val="0"/>
              </a:spcAft>
              <a:buClr>
                <a:srgbClr val="000000"/>
              </a:buClr>
              <a:buSzPts val="2400"/>
              <a:buFont typeface="Noto Sans Symbols"/>
              <a:buChar char="▪"/>
            </a:pPr>
            <a:r>
              <a:rPr lang="en-IN" sz="2400" b="0" i="0" u="none" strike="noStrike" cap="none">
                <a:solidFill>
                  <a:srgbClr val="000000"/>
                </a:solidFill>
                <a:latin typeface="Arial"/>
                <a:ea typeface="Arial"/>
                <a:cs typeface="Arial"/>
                <a:sym typeface="Arial"/>
              </a:rPr>
              <a:t>No cycle </a:t>
            </a:r>
            <a:r>
              <a:rPr lang="en-IN" sz="2400" b="0" i="0" u="none" strike="noStrike" cap="none">
                <a:solidFill>
                  <a:srgbClr val="000000"/>
                </a:solidFill>
                <a:latin typeface="Noto Sans Symbols"/>
                <a:ea typeface="Noto Sans Symbols"/>
                <a:cs typeface="Noto Sans Symbols"/>
                <a:sym typeface="Noto Sans Symbols"/>
              </a:rPr>
              <a:t>🡺</a:t>
            </a:r>
            <a:r>
              <a:rPr lang="en-IN" sz="2400" b="0" i="0" u="none" strike="noStrike" cap="none">
                <a:solidFill>
                  <a:srgbClr val="000000"/>
                </a:solidFill>
                <a:latin typeface="Arial"/>
                <a:ea typeface="Arial"/>
                <a:cs typeface="Arial"/>
                <a:sym typeface="Arial"/>
              </a:rPr>
              <a:t> no deadlock</a:t>
            </a:r>
            <a:endParaRPr sz="2400" b="0" i="0" u="none" strike="noStrike" cap="none">
              <a:latin typeface="Arial"/>
              <a:ea typeface="Arial"/>
              <a:cs typeface="Arial"/>
              <a:sym typeface="Arial"/>
            </a:endParaRPr>
          </a:p>
          <a:p>
            <a:pPr marL="216000" marR="0" lvl="0" indent="-215279" algn="just" rtl="0">
              <a:lnSpc>
                <a:spcPct val="100000"/>
              </a:lnSpc>
              <a:spcBef>
                <a:spcPts val="499"/>
              </a:spcBef>
              <a:spcAft>
                <a:spcPts val="0"/>
              </a:spcAft>
              <a:buClr>
                <a:srgbClr val="000000"/>
              </a:buClr>
              <a:buSzPts val="2400"/>
              <a:buFont typeface="Noto Sans Symbols"/>
              <a:buChar char="▪"/>
            </a:pPr>
            <a:r>
              <a:rPr lang="en-IN" sz="2400" b="0" i="0" u="none" strike="noStrike" cap="none">
                <a:solidFill>
                  <a:srgbClr val="000000"/>
                </a:solidFill>
                <a:latin typeface="Arial"/>
                <a:ea typeface="Arial"/>
                <a:cs typeface="Arial"/>
                <a:sym typeface="Arial"/>
              </a:rPr>
              <a:t>Cycle </a:t>
            </a:r>
            <a:r>
              <a:rPr lang="en-IN" sz="2400" b="0" i="0" u="none" strike="noStrike" cap="none">
                <a:solidFill>
                  <a:srgbClr val="000000"/>
                </a:solidFill>
                <a:latin typeface="Noto Sans Symbols"/>
                <a:ea typeface="Noto Sans Symbols"/>
                <a:cs typeface="Noto Sans Symbols"/>
                <a:sym typeface="Noto Sans Symbols"/>
              </a:rPr>
              <a:t>🡺</a:t>
            </a:r>
            <a:r>
              <a:rPr lang="en-IN" sz="2400" b="0" i="0" u="none" strike="noStrike" cap="none">
                <a:solidFill>
                  <a:srgbClr val="000000"/>
                </a:solidFill>
                <a:latin typeface="Arial"/>
                <a:ea typeface="Arial"/>
                <a:cs typeface="Arial"/>
                <a:sym typeface="Arial"/>
              </a:rPr>
              <a:t> deadlock</a:t>
            </a:r>
            <a:endParaRPr sz="2400" b="0" i="0" u="none" strike="noStrike" cap="none">
              <a:latin typeface="Arial"/>
              <a:ea typeface="Arial"/>
              <a:cs typeface="Arial"/>
              <a:sym typeface="Arial"/>
            </a:endParaRPr>
          </a:p>
          <a:p>
            <a:pPr marL="739800" marR="0" lvl="1" indent="-281519" algn="just" rtl="0">
              <a:lnSpc>
                <a:spcPct val="100000"/>
              </a:lnSpc>
              <a:spcBef>
                <a:spcPts val="499"/>
              </a:spcBef>
              <a:spcAft>
                <a:spcPts val="0"/>
              </a:spcAft>
              <a:buClr>
                <a:srgbClr val="000000"/>
              </a:buClr>
              <a:buSzPts val="2400"/>
              <a:buFont typeface="Noto Sans Symbols"/>
              <a:buChar char="▪"/>
            </a:pPr>
            <a:r>
              <a:rPr lang="en-IN" sz="2400" b="0" i="0" u="none" strike="noStrike" cap="none">
                <a:solidFill>
                  <a:srgbClr val="000000"/>
                </a:solidFill>
                <a:latin typeface="Arial"/>
                <a:ea typeface="Arial"/>
                <a:cs typeface="Arial"/>
                <a:sym typeface="Arial"/>
              </a:rPr>
              <a:t>if only one instance per resource type</a:t>
            </a:r>
            <a:endParaRPr sz="2400" b="0" i="0" u="none" strike="noStrike" cap="none">
              <a:latin typeface="Arial"/>
              <a:ea typeface="Arial"/>
              <a:cs typeface="Arial"/>
              <a:sym typeface="Arial"/>
            </a:endParaRPr>
          </a:p>
          <a:p>
            <a:pPr marL="739800" marR="0" lvl="1" indent="-281519" algn="just" rtl="0">
              <a:lnSpc>
                <a:spcPct val="100000"/>
              </a:lnSpc>
              <a:spcBef>
                <a:spcPts val="499"/>
              </a:spcBef>
              <a:spcAft>
                <a:spcPts val="0"/>
              </a:spcAft>
              <a:buClr>
                <a:srgbClr val="000000"/>
              </a:buClr>
              <a:buSzPts val="2400"/>
              <a:buFont typeface="Noto Sans Symbols"/>
              <a:buChar char="▪"/>
            </a:pPr>
            <a:r>
              <a:rPr lang="en-IN" sz="2400" b="0" i="0" u="none" strike="noStrike" cap="none">
                <a:solidFill>
                  <a:srgbClr val="000000"/>
                </a:solidFill>
                <a:latin typeface="Arial"/>
                <a:ea typeface="Arial"/>
                <a:cs typeface="Arial"/>
                <a:sym typeface="Arial"/>
              </a:rPr>
              <a:t>if several instances per resource type then there is a possibility of a deadlock</a:t>
            </a:r>
            <a:endParaRPr sz="2400" b="0" i="0" u="none" strike="noStrike" cap="none">
              <a:latin typeface="Arial"/>
              <a:ea typeface="Arial"/>
              <a:cs typeface="Arial"/>
              <a:sym typeface="Arial"/>
            </a:endParaRPr>
          </a:p>
          <a:p>
            <a:pPr marL="216000" marR="0" lvl="0" indent="-215279" algn="just" rtl="0">
              <a:lnSpc>
                <a:spcPct val="100000"/>
              </a:lnSpc>
              <a:spcBef>
                <a:spcPts val="499"/>
              </a:spcBef>
              <a:spcAft>
                <a:spcPts val="0"/>
              </a:spcAft>
              <a:buClr>
                <a:srgbClr val="000000"/>
              </a:buClr>
              <a:buSzPts val="2400"/>
              <a:buFont typeface="Noto Sans Symbols"/>
              <a:buChar char="▪"/>
            </a:pPr>
            <a:r>
              <a:rPr lang="en-IN" sz="2400" b="0" i="0" u="none" strike="noStrike" cap="none">
                <a:solidFill>
                  <a:srgbClr val="000000"/>
                </a:solidFill>
                <a:latin typeface="Arial"/>
                <a:ea typeface="Arial"/>
                <a:cs typeface="Arial"/>
                <a:sym typeface="Arial"/>
              </a:rPr>
              <a:t>If there is single instance of each resource type then cycle in the RAG is necessary and sufficient condition for the existence of a deadlock</a:t>
            </a:r>
            <a:endParaRPr sz="2400" b="0" i="0" u="none" strike="noStrike" cap="none">
              <a:latin typeface="Arial"/>
              <a:ea typeface="Arial"/>
              <a:cs typeface="Arial"/>
              <a:sym typeface="Arial"/>
            </a:endParaRPr>
          </a:p>
          <a:p>
            <a:pPr marL="216000" marR="0" lvl="0" indent="-215279" algn="just" rtl="0">
              <a:lnSpc>
                <a:spcPct val="100000"/>
              </a:lnSpc>
              <a:spcBef>
                <a:spcPts val="499"/>
              </a:spcBef>
              <a:spcAft>
                <a:spcPts val="0"/>
              </a:spcAft>
              <a:buClr>
                <a:srgbClr val="000000"/>
              </a:buClr>
              <a:buSzPts val="2400"/>
              <a:buFont typeface="Noto Sans Symbols"/>
              <a:buChar char="▪"/>
            </a:pPr>
            <a:r>
              <a:rPr lang="en-IN" sz="2400" b="0" i="0" u="none" strike="noStrike" cap="none">
                <a:solidFill>
                  <a:srgbClr val="000000"/>
                </a:solidFill>
                <a:latin typeface="Arial"/>
                <a:ea typeface="Arial"/>
                <a:cs typeface="Arial"/>
                <a:sym typeface="Arial"/>
              </a:rPr>
              <a:t>If each resource type has multiple instances ,then a cycle is a necessary but not sufficient condition for the existence of a deadlock</a:t>
            </a:r>
            <a:endParaRPr sz="2400" b="0" i="0" u="none" strike="noStrike" cap="none">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80"/>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Dealing with deadlocks</a:t>
            </a:r>
            <a:endParaRPr sz="2400" b="0" i="0" u="none" strike="noStrike" cap="none">
              <a:latin typeface="Arial"/>
              <a:ea typeface="Arial"/>
              <a:cs typeface="Arial"/>
              <a:sym typeface="Arial"/>
            </a:endParaRPr>
          </a:p>
        </p:txBody>
      </p:sp>
      <p:sp>
        <p:nvSpPr>
          <p:cNvPr id="450" name="Google Shape;450;p80"/>
          <p:cNvSpPr/>
          <p:nvPr/>
        </p:nvSpPr>
        <p:spPr>
          <a:xfrm>
            <a:off x="457200" y="914400"/>
            <a:ext cx="8202960" cy="5637600"/>
          </a:xfrm>
          <a:prstGeom prst="rect">
            <a:avLst/>
          </a:prstGeom>
          <a:noFill/>
          <a:ln>
            <a:noFill/>
          </a:ln>
        </p:spPr>
        <p:txBody>
          <a:bodyPr spcFirstLastPara="1" wrap="square" lIns="90000" tIns="46800" rIns="90000" bIns="46800" anchor="t" anchorCtr="0">
            <a:noAutofit/>
          </a:bodyPr>
          <a:lstStyle/>
          <a:p>
            <a:pPr marL="339840" marR="0" lvl="0" indent="-338760" algn="just" rtl="0">
              <a:lnSpc>
                <a:spcPct val="100000"/>
              </a:lnSpc>
              <a:spcBef>
                <a:spcPts val="0"/>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Four general approaches</a:t>
            </a:r>
            <a:endParaRPr sz="2400" b="0" i="0" u="none" strike="noStrike" cap="none">
              <a:latin typeface="Arial"/>
              <a:ea typeface="Arial"/>
              <a:cs typeface="Arial"/>
              <a:sym typeface="Arial"/>
            </a:endParaRPr>
          </a:p>
          <a:p>
            <a:pPr marL="739800" marR="0" lvl="1" indent="-281519" algn="just"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Deadlock </a:t>
            </a:r>
            <a:r>
              <a:rPr lang="en-IN" sz="2400" b="1" i="0" u="none" strike="noStrike" cap="none">
                <a:solidFill>
                  <a:srgbClr val="000000"/>
                </a:solidFill>
                <a:latin typeface="Arial"/>
                <a:ea typeface="Arial"/>
                <a:cs typeface="Arial"/>
                <a:sym typeface="Arial"/>
              </a:rPr>
              <a:t>prevention</a:t>
            </a:r>
            <a:r>
              <a:rPr lang="en-IN" sz="2400" b="0" i="0" u="none" strike="noStrike" cap="none">
                <a:solidFill>
                  <a:srgbClr val="000000"/>
                </a:solidFill>
                <a:latin typeface="Arial"/>
                <a:ea typeface="Arial"/>
                <a:cs typeface="Arial"/>
                <a:sym typeface="Arial"/>
              </a:rPr>
              <a:t> – by adopting a policy that eliminates one of the four conditions</a:t>
            </a:r>
            <a:endParaRPr sz="2400" b="0" i="0" u="none" strike="noStrike" cap="none">
              <a:latin typeface="Arial"/>
              <a:ea typeface="Arial"/>
              <a:cs typeface="Arial"/>
              <a:sym typeface="Arial"/>
            </a:endParaRPr>
          </a:p>
          <a:p>
            <a:pPr marL="739800" marR="0" lvl="1" indent="-281519" algn="just"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Deadlock </a:t>
            </a:r>
            <a:r>
              <a:rPr lang="en-IN" sz="2400" b="1" i="0" u="none" strike="noStrike" cap="none">
                <a:solidFill>
                  <a:srgbClr val="000000"/>
                </a:solidFill>
                <a:latin typeface="Arial"/>
                <a:ea typeface="Arial"/>
                <a:cs typeface="Arial"/>
                <a:sym typeface="Arial"/>
              </a:rPr>
              <a:t>avoidance</a:t>
            </a:r>
            <a:r>
              <a:rPr lang="en-IN" sz="2400" b="0" i="0" u="none" strike="noStrike" cap="none">
                <a:solidFill>
                  <a:srgbClr val="000000"/>
                </a:solidFill>
                <a:latin typeface="Arial"/>
                <a:ea typeface="Arial"/>
                <a:cs typeface="Arial"/>
                <a:sym typeface="Arial"/>
              </a:rPr>
              <a:t> – by making the appropriate dynamic choices based on the current state of resource allocation</a:t>
            </a:r>
            <a:endParaRPr sz="2400" b="0" i="0" u="none" strike="noStrike" cap="none">
              <a:latin typeface="Arial"/>
              <a:ea typeface="Arial"/>
              <a:cs typeface="Arial"/>
              <a:sym typeface="Arial"/>
            </a:endParaRPr>
          </a:p>
          <a:p>
            <a:pPr marL="739800" marR="0" lvl="1" indent="-281519" algn="just"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Deadlock </a:t>
            </a:r>
            <a:r>
              <a:rPr lang="en-IN" sz="2400" b="1" i="0" u="none" strike="noStrike" cap="none">
                <a:solidFill>
                  <a:srgbClr val="000000"/>
                </a:solidFill>
                <a:latin typeface="Arial"/>
                <a:ea typeface="Arial"/>
                <a:cs typeface="Arial"/>
                <a:sym typeface="Arial"/>
              </a:rPr>
              <a:t>detection</a:t>
            </a:r>
            <a:r>
              <a:rPr lang="en-IN" sz="2400" b="0" i="0" u="none" strike="noStrike" cap="none">
                <a:solidFill>
                  <a:srgbClr val="000000"/>
                </a:solidFill>
                <a:latin typeface="Arial"/>
                <a:ea typeface="Arial"/>
                <a:cs typeface="Arial"/>
                <a:sym typeface="Arial"/>
              </a:rPr>
              <a:t> and </a:t>
            </a:r>
            <a:r>
              <a:rPr lang="en-IN" sz="2400" b="1" i="0" u="none" strike="noStrike" cap="none">
                <a:solidFill>
                  <a:srgbClr val="000000"/>
                </a:solidFill>
                <a:latin typeface="Arial"/>
                <a:ea typeface="Arial"/>
                <a:cs typeface="Arial"/>
                <a:sym typeface="Arial"/>
              </a:rPr>
              <a:t>recovery</a:t>
            </a:r>
            <a:r>
              <a:rPr lang="en-IN" sz="2400" b="0" i="0" u="none" strike="noStrike" cap="none">
                <a:solidFill>
                  <a:srgbClr val="000000"/>
                </a:solidFill>
                <a:latin typeface="Arial"/>
                <a:ea typeface="Arial"/>
                <a:cs typeface="Arial"/>
                <a:sym typeface="Arial"/>
              </a:rPr>
              <a:t> – attempt to detect presence of deadlock and take actions to recover</a:t>
            </a:r>
            <a:endParaRPr sz="2400" b="0" i="0" u="none" strike="noStrike" cap="none">
              <a:latin typeface="Arial"/>
              <a:ea typeface="Arial"/>
              <a:cs typeface="Arial"/>
              <a:sym typeface="Arial"/>
            </a:endParaRPr>
          </a:p>
          <a:p>
            <a:pPr marL="739800" marR="0" lvl="1" indent="-281519" algn="just" rtl="0">
              <a:lnSpc>
                <a:spcPct val="100000"/>
              </a:lnSpc>
              <a:spcBef>
                <a:spcPts val="451"/>
              </a:spcBef>
              <a:spcAft>
                <a:spcPts val="0"/>
              </a:spcAft>
              <a:buClr>
                <a:srgbClr val="000000"/>
              </a:buClr>
              <a:buSzPts val="2400"/>
              <a:buFont typeface="Times New Roman"/>
              <a:buChar char="–"/>
            </a:pPr>
            <a:r>
              <a:rPr lang="en-IN" sz="2400" b="1" i="0" u="none" strike="noStrike" cap="none">
                <a:solidFill>
                  <a:srgbClr val="000000"/>
                </a:solidFill>
                <a:latin typeface="Arial"/>
                <a:ea typeface="Arial"/>
                <a:cs typeface="Arial"/>
                <a:sym typeface="Arial"/>
              </a:rPr>
              <a:t>Ignore</a:t>
            </a:r>
            <a:r>
              <a:rPr lang="en-IN" sz="2400" b="0" i="0" u="none" strike="noStrike" cap="none">
                <a:solidFill>
                  <a:srgbClr val="000000"/>
                </a:solidFill>
                <a:latin typeface="Arial"/>
                <a:ea typeface="Arial"/>
                <a:cs typeface="Arial"/>
                <a:sym typeface="Arial"/>
              </a:rPr>
              <a:t> the problem and pretend that deadlocks never occur in the system</a:t>
            </a:r>
            <a:endParaRPr sz="2400" b="0" i="0" u="none" strike="noStrike" cap="none">
              <a:latin typeface="Arial"/>
              <a:ea typeface="Arial"/>
              <a:cs typeface="Arial"/>
              <a:sym typeface="Arial"/>
            </a:endParaRPr>
          </a:p>
          <a:p>
            <a:pPr marL="1141560" marR="0" lvl="2" indent="-226080" algn="just"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Used by most operating systems, including UNIX &amp; windows</a:t>
            </a:r>
            <a:endParaRPr sz="2400" b="0" i="0" u="none" strike="noStrike" cap="none">
              <a:latin typeface="Arial"/>
              <a:ea typeface="Arial"/>
              <a:cs typeface="Arial"/>
              <a:sym typeface="Arial"/>
            </a:endParaRPr>
          </a:p>
          <a:p>
            <a:pPr marL="1141560" marR="0" lvl="2" indent="-226080" algn="just"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Remains a programmer’s responsibility to write deadlock free code</a:t>
            </a:r>
            <a:endParaRPr sz="2400" b="0" i="0" u="none" strike="noStrike" cap="non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5"/>
        <p:cNvGrpSpPr/>
        <p:nvPr/>
      </p:nvGrpSpPr>
      <p:grpSpPr>
        <a:xfrm>
          <a:off x="0" y="0"/>
          <a:ext cx="0" cy="0"/>
          <a:chOff x="0" y="0"/>
          <a:chExt cx="0" cy="0"/>
        </a:xfrm>
      </p:grpSpPr>
      <p:sp>
        <p:nvSpPr>
          <p:cNvPr id="456" name="Google Shape;456;p81"/>
          <p:cNvSpPr/>
          <p:nvPr/>
        </p:nvSpPr>
        <p:spPr>
          <a:xfrm>
            <a:off x="457200" y="304920"/>
            <a:ext cx="8225280" cy="55944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8000"/>
                </a:solidFill>
                <a:latin typeface="Arial"/>
                <a:ea typeface="Arial"/>
                <a:cs typeface="Arial"/>
                <a:sym typeface="Arial"/>
              </a:rPr>
              <a:t>Deadlock prevention</a:t>
            </a:r>
            <a:endParaRPr sz="2400" b="0" i="0" u="none" strike="noStrike" cap="none">
              <a:latin typeface="Arial"/>
              <a:ea typeface="Arial"/>
              <a:cs typeface="Arial"/>
              <a:sym typeface="Arial"/>
            </a:endParaRPr>
          </a:p>
        </p:txBody>
      </p:sp>
      <p:sp>
        <p:nvSpPr>
          <p:cNvPr id="457" name="Google Shape;457;p81"/>
          <p:cNvSpPr/>
          <p:nvPr/>
        </p:nvSpPr>
        <p:spPr>
          <a:xfrm>
            <a:off x="900000" y="958680"/>
            <a:ext cx="7782480" cy="4831200"/>
          </a:xfrm>
          <a:prstGeom prst="rect">
            <a:avLst/>
          </a:prstGeom>
          <a:noFill/>
          <a:ln>
            <a:noFill/>
          </a:ln>
        </p:spPr>
        <p:txBody>
          <a:bodyPr spcFirstLastPara="1" wrap="square" lIns="0" tIns="0" rIns="0" bIns="0" anchor="ctr" anchorCtr="0">
            <a:noAutofit/>
          </a:bodyPr>
          <a:lstStyle/>
          <a:p>
            <a:pPr marL="339840" marR="0" lvl="0" indent="-319680" algn="just" rtl="0">
              <a:lnSpc>
                <a:spcPct val="150000"/>
              </a:lnSpc>
              <a:spcBef>
                <a:spcPts val="0"/>
              </a:spcBef>
              <a:spcAft>
                <a:spcPts val="0"/>
              </a:spcAft>
              <a:buClr>
                <a:srgbClr val="000000"/>
              </a:buClr>
              <a:buSzPts val="2400"/>
              <a:buFont typeface="Arial"/>
              <a:buChar char="•"/>
            </a:pPr>
            <a:r>
              <a:rPr lang="en-IN" sz="2400" b="0" i="0" u="none" strike="noStrike" cap="none">
                <a:solidFill>
                  <a:srgbClr val="000000"/>
                </a:solidFill>
                <a:latin typeface="Arial"/>
                <a:ea typeface="Arial"/>
                <a:cs typeface="Arial"/>
                <a:sym typeface="Arial"/>
              </a:rPr>
              <a:t>Design a system in such a way that the possibility of deadlock is excluded by ensuring that at least one of the necessary conditions cannot hold</a:t>
            </a:r>
            <a:endParaRPr sz="2400" b="0" i="0" u="none" strike="noStrike" cap="none">
              <a:latin typeface="Arial"/>
              <a:ea typeface="Arial"/>
              <a:cs typeface="Arial"/>
              <a:sym typeface="Arial"/>
            </a:endParaRPr>
          </a:p>
          <a:p>
            <a:pPr marL="339840" marR="0" lvl="0" indent="-319680" algn="just" rtl="0">
              <a:lnSpc>
                <a:spcPct val="150000"/>
              </a:lnSpc>
              <a:spcBef>
                <a:spcPts val="451"/>
              </a:spcBef>
              <a:spcAft>
                <a:spcPts val="0"/>
              </a:spcAft>
              <a:buClr>
                <a:srgbClr val="000000"/>
              </a:buClr>
              <a:buSzPts val="2400"/>
              <a:buFont typeface="Arial"/>
              <a:buChar char="•"/>
            </a:pPr>
            <a:r>
              <a:rPr lang="en-IN" sz="2400" b="0" i="0" u="none" strike="noStrike" cap="none">
                <a:solidFill>
                  <a:srgbClr val="000000"/>
                </a:solidFill>
                <a:latin typeface="Arial"/>
                <a:ea typeface="Arial"/>
                <a:cs typeface="Arial"/>
                <a:sym typeface="Arial"/>
              </a:rPr>
              <a:t>Two main methods</a:t>
            </a:r>
            <a:endParaRPr sz="2400" b="0" i="0" u="none" strike="noStrike" cap="none">
              <a:latin typeface="Arial"/>
              <a:ea typeface="Arial"/>
              <a:cs typeface="Arial"/>
              <a:sym typeface="Arial"/>
            </a:endParaRPr>
          </a:p>
          <a:p>
            <a:pPr marL="341280" marR="0" lvl="0" indent="-317880" algn="just" rtl="0">
              <a:lnSpc>
                <a:spcPct val="150000"/>
              </a:lnSpc>
              <a:spcBef>
                <a:spcPts val="451"/>
              </a:spcBef>
              <a:spcAft>
                <a:spcPts val="0"/>
              </a:spcAft>
              <a:buNone/>
            </a:pPr>
            <a:r>
              <a:rPr lang="en-IN" sz="2400" b="0" i="0" u="none" strike="noStrike" cap="none">
                <a:solidFill>
                  <a:srgbClr val="000000"/>
                </a:solidFill>
                <a:latin typeface="Arial"/>
                <a:ea typeface="Arial"/>
                <a:cs typeface="Arial"/>
                <a:sym typeface="Arial"/>
              </a:rPr>
              <a:t>1. Indirect – prevent all three of the necessary conditions occurring at once (Mutual exclusion, Hold-wait,No-preemption)</a:t>
            </a:r>
            <a:endParaRPr sz="2400" b="0" i="0" u="none" strike="noStrike" cap="none">
              <a:latin typeface="Arial"/>
              <a:ea typeface="Arial"/>
              <a:cs typeface="Arial"/>
              <a:sym typeface="Arial"/>
            </a:endParaRPr>
          </a:p>
          <a:p>
            <a:pPr marL="341280" marR="0" lvl="0" indent="-317880" algn="just" rtl="0">
              <a:lnSpc>
                <a:spcPct val="150000"/>
              </a:lnSpc>
              <a:spcBef>
                <a:spcPts val="451"/>
              </a:spcBef>
              <a:spcAft>
                <a:spcPts val="0"/>
              </a:spcAft>
              <a:buNone/>
            </a:pPr>
            <a:r>
              <a:rPr lang="en-IN" sz="2400" b="0" i="0" u="none" strike="noStrike" cap="none">
                <a:solidFill>
                  <a:srgbClr val="000000"/>
                </a:solidFill>
                <a:latin typeface="Arial"/>
                <a:ea typeface="Arial"/>
                <a:cs typeface="Arial"/>
                <a:sym typeface="Arial"/>
              </a:rPr>
              <a:t>2. Direct – prevent Circular wait</a:t>
            </a:r>
            <a:endParaRPr sz="2400" b="0" i="0" u="none" strike="noStrike" cap="non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235"/>
        <p:cNvGrpSpPr/>
        <p:nvPr/>
      </p:nvGrpSpPr>
      <p:grpSpPr>
        <a:xfrm>
          <a:off x="0" y="0"/>
          <a:ext cx="0" cy="0"/>
          <a:chOff x="0" y="0"/>
          <a:chExt cx="0" cy="0"/>
        </a:xfrm>
      </p:grpSpPr>
      <p:sp>
        <p:nvSpPr>
          <p:cNvPr id="236" name="Google Shape;236;p55"/>
          <p:cNvSpPr/>
          <p:nvPr/>
        </p:nvSpPr>
        <p:spPr>
          <a:xfrm>
            <a:off x="457200" y="274680"/>
            <a:ext cx="8228520" cy="114192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IN" sz="2600" b="0" i="0" u="none" strike="noStrike" cap="none">
                <a:solidFill>
                  <a:srgbClr val="006633"/>
                </a:solidFill>
                <a:latin typeface="Arial"/>
                <a:ea typeface="Arial"/>
                <a:cs typeface="Arial"/>
                <a:sym typeface="Arial"/>
              </a:rPr>
              <a:t>Potential Deadlock </a:t>
            </a:r>
            <a:endParaRPr sz="2600" b="0" i="0" u="none" strike="noStrike" cap="none">
              <a:latin typeface="Arial"/>
              <a:ea typeface="Arial"/>
              <a:cs typeface="Arial"/>
              <a:sym typeface="Arial"/>
            </a:endParaRPr>
          </a:p>
        </p:txBody>
      </p:sp>
      <p:pic>
        <p:nvPicPr>
          <p:cNvPr id="237" name="Google Shape;237;p55"/>
          <p:cNvPicPr preferRelativeResize="0"/>
          <p:nvPr/>
        </p:nvPicPr>
        <p:blipFill rotWithShape="1">
          <a:blip r:embed="rId3">
            <a:alphaModFix/>
          </a:blip>
          <a:srcRect/>
          <a:stretch/>
        </p:blipFill>
        <p:spPr>
          <a:xfrm>
            <a:off x="2471760" y="1839960"/>
            <a:ext cx="4199400" cy="4178880"/>
          </a:xfrm>
          <a:prstGeom prst="rect">
            <a:avLst/>
          </a:prstGeom>
          <a:noFill/>
          <a:ln>
            <a:noFill/>
          </a:ln>
        </p:spPr>
      </p:pic>
      <p:pic>
        <p:nvPicPr>
          <p:cNvPr id="238" name="Google Shape;238;p55"/>
          <p:cNvPicPr preferRelativeResize="0"/>
          <p:nvPr/>
        </p:nvPicPr>
        <p:blipFill rotWithShape="1">
          <a:blip r:embed="rId4">
            <a:alphaModFix/>
          </a:blip>
          <a:srcRect/>
          <a:stretch/>
        </p:blipFill>
        <p:spPr>
          <a:xfrm>
            <a:off x="4168800" y="-838080"/>
            <a:ext cx="348120" cy="729000"/>
          </a:xfrm>
          <a:prstGeom prst="rect">
            <a:avLst/>
          </a:prstGeom>
          <a:noFill/>
          <a:ln>
            <a:noFill/>
          </a:ln>
        </p:spPr>
      </p:pic>
      <p:pic>
        <p:nvPicPr>
          <p:cNvPr id="239" name="Google Shape;239;p55"/>
          <p:cNvPicPr preferRelativeResize="0"/>
          <p:nvPr/>
        </p:nvPicPr>
        <p:blipFill rotWithShape="1">
          <a:blip r:embed="rId5">
            <a:alphaModFix/>
          </a:blip>
          <a:srcRect/>
          <a:stretch/>
        </p:blipFill>
        <p:spPr>
          <a:xfrm>
            <a:off x="4605480" y="7035840"/>
            <a:ext cx="378360" cy="659160"/>
          </a:xfrm>
          <a:prstGeom prst="rect">
            <a:avLst/>
          </a:prstGeom>
          <a:noFill/>
          <a:ln>
            <a:noFill/>
          </a:ln>
        </p:spPr>
      </p:pic>
      <p:pic>
        <p:nvPicPr>
          <p:cNvPr id="240" name="Google Shape;240;p55"/>
          <p:cNvPicPr preferRelativeResize="0"/>
          <p:nvPr/>
        </p:nvPicPr>
        <p:blipFill rotWithShape="1">
          <a:blip r:embed="rId6">
            <a:alphaModFix/>
          </a:blip>
          <a:srcRect/>
          <a:stretch/>
        </p:blipFill>
        <p:spPr>
          <a:xfrm>
            <a:off x="9298080" y="3529080"/>
            <a:ext cx="759240" cy="378360"/>
          </a:xfrm>
          <a:prstGeom prst="rect">
            <a:avLst/>
          </a:prstGeom>
          <a:noFill/>
          <a:ln>
            <a:noFill/>
          </a:ln>
        </p:spPr>
      </p:pic>
      <p:pic>
        <p:nvPicPr>
          <p:cNvPr id="241" name="Google Shape;241;p55"/>
          <p:cNvPicPr preferRelativeResize="0"/>
          <p:nvPr/>
        </p:nvPicPr>
        <p:blipFill rotWithShape="1">
          <a:blip r:embed="rId7">
            <a:alphaModFix/>
          </a:blip>
          <a:srcRect/>
          <a:stretch/>
        </p:blipFill>
        <p:spPr>
          <a:xfrm>
            <a:off x="-914400" y="4006800"/>
            <a:ext cx="699120" cy="368640"/>
          </a:xfrm>
          <a:prstGeom prst="rect">
            <a:avLst/>
          </a:prstGeom>
          <a:noFill/>
          <a:ln>
            <a:noFill/>
          </a:ln>
        </p:spPr>
      </p:pic>
      <p:pic>
        <p:nvPicPr>
          <p:cNvPr id="242" name="Google Shape;242;p55"/>
          <p:cNvPicPr preferRelativeResize="0"/>
          <p:nvPr/>
        </p:nvPicPr>
        <p:blipFill rotWithShape="1">
          <a:blip r:embed="rId8">
            <a:alphaModFix/>
          </a:blip>
          <a:srcRect/>
          <a:stretch/>
        </p:blipFill>
        <p:spPr>
          <a:xfrm>
            <a:off x="2476440" y="1870200"/>
            <a:ext cx="4188240" cy="4148640"/>
          </a:xfrm>
          <a:prstGeom prst="rect">
            <a:avLst/>
          </a:prstGeom>
          <a:noFill/>
          <a:ln>
            <a:noFill/>
          </a:ln>
        </p:spPr>
      </p:pic>
      <p:sp>
        <p:nvSpPr>
          <p:cNvPr id="243" name="Google Shape;243;p55"/>
          <p:cNvSpPr/>
          <p:nvPr/>
        </p:nvSpPr>
        <p:spPr>
          <a:xfrm>
            <a:off x="6477120" y="4191120"/>
            <a:ext cx="2665800" cy="1522800"/>
          </a:xfrm>
          <a:prstGeom prst="cloudCallout">
            <a:avLst>
              <a:gd name="adj1" fmla="val -100019"/>
              <a:gd name="adj2" fmla="val -21787"/>
            </a:avLst>
          </a:prstGeom>
          <a:solidFill>
            <a:srgbClr val="4F81BD"/>
          </a:solidFill>
          <a:ln w="25550" cap="flat" cmpd="sng">
            <a:solidFill>
              <a:srgbClr val="385D8A"/>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IN" sz="2400" b="0" i="0" u="none" strike="noStrike" cap="none">
                <a:solidFill>
                  <a:srgbClr val="FFFFFF"/>
                </a:solidFill>
                <a:latin typeface="Calibri"/>
                <a:ea typeface="Calibri"/>
                <a:cs typeface="Calibri"/>
                <a:sym typeface="Calibri"/>
              </a:rPr>
              <a:t>I need quad A and B</a:t>
            </a:r>
            <a:endParaRPr sz="2400" b="0" i="0" u="none" strike="noStrike" cap="none">
              <a:latin typeface="Arial"/>
              <a:ea typeface="Arial"/>
              <a:cs typeface="Arial"/>
              <a:sym typeface="Arial"/>
            </a:endParaRPr>
          </a:p>
        </p:txBody>
      </p:sp>
      <p:sp>
        <p:nvSpPr>
          <p:cNvPr id="244" name="Google Shape;244;p55"/>
          <p:cNvSpPr/>
          <p:nvPr/>
        </p:nvSpPr>
        <p:spPr>
          <a:xfrm>
            <a:off x="5943600" y="1600200"/>
            <a:ext cx="2665800" cy="1522800"/>
          </a:xfrm>
          <a:prstGeom prst="cloudCallout">
            <a:avLst>
              <a:gd name="adj1" fmla="val -91037"/>
              <a:gd name="adj2" fmla="val 66787"/>
            </a:avLst>
          </a:prstGeom>
          <a:solidFill>
            <a:srgbClr val="4F81BD"/>
          </a:solidFill>
          <a:ln w="25550" cap="flat" cmpd="sng">
            <a:solidFill>
              <a:srgbClr val="385D8A"/>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IN" sz="2400" b="0" i="0" u="none" strike="noStrike" cap="none">
                <a:solidFill>
                  <a:srgbClr val="FFFFFF"/>
                </a:solidFill>
                <a:latin typeface="Calibri"/>
                <a:ea typeface="Calibri"/>
                <a:cs typeface="Calibri"/>
                <a:sym typeface="Calibri"/>
              </a:rPr>
              <a:t>I need quad B and C</a:t>
            </a:r>
            <a:endParaRPr sz="2400" b="0" i="0" u="none" strike="noStrike" cap="none">
              <a:latin typeface="Arial"/>
              <a:ea typeface="Arial"/>
              <a:cs typeface="Arial"/>
              <a:sym typeface="Arial"/>
            </a:endParaRPr>
          </a:p>
        </p:txBody>
      </p:sp>
      <p:sp>
        <p:nvSpPr>
          <p:cNvPr id="245" name="Google Shape;245;p55"/>
          <p:cNvSpPr/>
          <p:nvPr/>
        </p:nvSpPr>
        <p:spPr>
          <a:xfrm>
            <a:off x="228600" y="1523880"/>
            <a:ext cx="2665800" cy="1522800"/>
          </a:xfrm>
          <a:prstGeom prst="cloudCallout">
            <a:avLst>
              <a:gd name="adj1" fmla="val 91819"/>
              <a:gd name="adj2" fmla="val 56787"/>
            </a:avLst>
          </a:prstGeom>
          <a:solidFill>
            <a:srgbClr val="4F81BD"/>
          </a:solidFill>
          <a:ln w="25550" cap="flat" cmpd="sng">
            <a:solidFill>
              <a:srgbClr val="385D8A"/>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IN" sz="2400" b="0" i="0" u="none" strike="noStrike" cap="none">
                <a:solidFill>
                  <a:srgbClr val="FFFFFF"/>
                </a:solidFill>
                <a:latin typeface="Calibri"/>
                <a:ea typeface="Calibri"/>
                <a:cs typeface="Calibri"/>
                <a:sym typeface="Calibri"/>
              </a:rPr>
              <a:t>I need quad C and B</a:t>
            </a:r>
            <a:endParaRPr sz="2400" b="0" i="0" u="none" strike="noStrike" cap="none">
              <a:latin typeface="Arial"/>
              <a:ea typeface="Arial"/>
              <a:cs typeface="Arial"/>
              <a:sym typeface="Arial"/>
            </a:endParaRPr>
          </a:p>
        </p:txBody>
      </p:sp>
      <p:sp>
        <p:nvSpPr>
          <p:cNvPr id="246" name="Google Shape;246;p55"/>
          <p:cNvSpPr/>
          <p:nvPr/>
        </p:nvSpPr>
        <p:spPr>
          <a:xfrm>
            <a:off x="609480" y="4648320"/>
            <a:ext cx="2665800" cy="1522800"/>
          </a:xfrm>
          <a:prstGeom prst="cloudCallout">
            <a:avLst>
              <a:gd name="adj1" fmla="val 60801"/>
              <a:gd name="adj2" fmla="val -73213"/>
            </a:avLst>
          </a:prstGeom>
          <a:solidFill>
            <a:srgbClr val="4F81BD"/>
          </a:solidFill>
          <a:ln w="25550" cap="flat" cmpd="sng">
            <a:solidFill>
              <a:srgbClr val="385D8A"/>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IN" sz="2400" b="0" i="0" u="none" strike="noStrike" cap="none">
                <a:solidFill>
                  <a:srgbClr val="FFFFFF"/>
                </a:solidFill>
                <a:latin typeface="Calibri"/>
                <a:ea typeface="Calibri"/>
                <a:cs typeface="Calibri"/>
                <a:sym typeface="Calibri"/>
              </a:rPr>
              <a:t>I need quad D and A</a:t>
            </a:r>
            <a:endParaRPr sz="2400" b="0" i="0" u="none" strike="noStrike" cap="none">
              <a:latin typeface="Arial"/>
              <a:ea typeface="Arial"/>
              <a:cs typeface="Arial"/>
              <a:sym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4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3"/>
                                        </p:tgtEl>
                                        <p:attrNameLst>
                                          <p:attrName>style.visibility</p:attrName>
                                        </p:attrNameLst>
                                      </p:cBhvr>
                                      <p:to>
                                        <p:strVal val="visible"/>
                                      </p:to>
                                    </p:set>
                                    <p:animEffect transition="in" filter="fade">
                                      <p:cBhvr>
                                        <p:cTn id="11" dur="500"/>
                                        <p:tgtEl>
                                          <p:spTgt spid="243"/>
                                        </p:tgtEl>
                                      </p:cBhvr>
                                    </p:animEffect>
                                  </p:childTnLst>
                                </p:cTn>
                              </p:par>
                              <p:par>
                                <p:cTn id="12" presetID="10" presetClass="entr" presetSubtype="0" fill="hold" nodeType="withEffect">
                                  <p:stCondLst>
                                    <p:cond delay="0"/>
                                  </p:stCondLst>
                                  <p:childTnLst>
                                    <p:set>
                                      <p:cBhvr>
                                        <p:cTn id="13" dur="1" fill="hold">
                                          <p:stCondLst>
                                            <p:cond delay="0"/>
                                          </p:stCondLst>
                                        </p:cTn>
                                        <p:tgtEl>
                                          <p:spTgt spid="244"/>
                                        </p:tgtEl>
                                        <p:attrNameLst>
                                          <p:attrName>style.visibility</p:attrName>
                                        </p:attrNameLst>
                                      </p:cBhvr>
                                      <p:to>
                                        <p:strVal val="visible"/>
                                      </p:to>
                                    </p:set>
                                    <p:animEffect transition="in" filter="fade">
                                      <p:cBhvr>
                                        <p:cTn id="14" dur="500"/>
                                        <p:tgtEl>
                                          <p:spTgt spid="244"/>
                                        </p:tgtEl>
                                      </p:cBhvr>
                                    </p:animEffect>
                                  </p:childTnLst>
                                </p:cTn>
                              </p:par>
                              <p:par>
                                <p:cTn id="15" presetID="10" presetClass="entr" presetSubtype="0" fill="hold" nodeType="withEffect">
                                  <p:stCondLst>
                                    <p:cond delay="0"/>
                                  </p:stCondLst>
                                  <p:childTnLst>
                                    <p:set>
                                      <p:cBhvr>
                                        <p:cTn id="16" dur="1" fill="hold">
                                          <p:stCondLst>
                                            <p:cond delay="0"/>
                                          </p:stCondLst>
                                        </p:cTn>
                                        <p:tgtEl>
                                          <p:spTgt spid="245"/>
                                        </p:tgtEl>
                                        <p:attrNameLst>
                                          <p:attrName>style.visibility</p:attrName>
                                        </p:attrNameLst>
                                      </p:cBhvr>
                                      <p:to>
                                        <p:strVal val="visible"/>
                                      </p:to>
                                    </p:set>
                                    <p:animEffect transition="in" filter="fade">
                                      <p:cBhvr>
                                        <p:cTn id="17" dur="500"/>
                                        <p:tgtEl>
                                          <p:spTgt spid="245"/>
                                        </p:tgtEl>
                                      </p:cBhvr>
                                    </p:animEffect>
                                  </p:childTnLst>
                                </p:cTn>
                              </p:par>
                              <p:par>
                                <p:cTn id="18" presetID="10" presetClass="entr" presetSubtype="0" fill="hold" nodeType="withEffect">
                                  <p:stCondLst>
                                    <p:cond delay="0"/>
                                  </p:stCondLst>
                                  <p:childTnLst>
                                    <p:set>
                                      <p:cBhvr>
                                        <p:cTn id="19" dur="1" fill="hold">
                                          <p:stCondLst>
                                            <p:cond delay="0"/>
                                          </p:stCondLst>
                                        </p:cTn>
                                        <p:tgtEl>
                                          <p:spTgt spid="246"/>
                                        </p:tgtEl>
                                        <p:attrNameLst>
                                          <p:attrName>style.visibility</p:attrName>
                                        </p:attrNameLst>
                                      </p:cBhvr>
                                      <p:to>
                                        <p:strVal val="visible"/>
                                      </p:to>
                                    </p:set>
                                    <p:animEffect transition="in" filter="fade">
                                      <p:cBhvr>
                                        <p:cTn id="20"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3"/>
        <p:cNvGrpSpPr/>
        <p:nvPr/>
      </p:nvGrpSpPr>
      <p:grpSpPr>
        <a:xfrm>
          <a:off x="0" y="0"/>
          <a:ext cx="0" cy="0"/>
          <a:chOff x="0" y="0"/>
          <a:chExt cx="0" cy="0"/>
        </a:xfrm>
      </p:grpSpPr>
      <p:sp>
        <p:nvSpPr>
          <p:cNvPr id="464" name="Google Shape;464;p82"/>
          <p:cNvSpPr/>
          <p:nvPr/>
        </p:nvSpPr>
        <p:spPr>
          <a:xfrm>
            <a:off x="500040" y="333360"/>
            <a:ext cx="8228520" cy="55944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600" b="1" i="0" u="none" strike="noStrike" cap="none">
                <a:solidFill>
                  <a:srgbClr val="006633"/>
                </a:solidFill>
                <a:latin typeface="Arial"/>
                <a:ea typeface="Arial"/>
                <a:cs typeface="Arial"/>
                <a:sym typeface="Arial"/>
              </a:rPr>
              <a:t>Deadlock Prevention: Deny Mutual Exclusion</a:t>
            </a:r>
            <a:endParaRPr sz="2600" b="0" i="0" u="none" strike="noStrike" cap="none">
              <a:latin typeface="Arial"/>
              <a:ea typeface="Arial"/>
              <a:cs typeface="Arial"/>
              <a:sym typeface="Arial"/>
            </a:endParaRPr>
          </a:p>
        </p:txBody>
      </p:sp>
      <p:sp>
        <p:nvSpPr>
          <p:cNvPr id="465" name="Google Shape;465;p82"/>
          <p:cNvSpPr/>
          <p:nvPr/>
        </p:nvSpPr>
        <p:spPr>
          <a:xfrm>
            <a:off x="573120" y="990720"/>
            <a:ext cx="8264880" cy="5124960"/>
          </a:xfrm>
          <a:prstGeom prst="rect">
            <a:avLst/>
          </a:prstGeom>
          <a:noFill/>
          <a:ln>
            <a:noFill/>
          </a:ln>
        </p:spPr>
        <p:txBody>
          <a:bodyPr spcFirstLastPara="1" wrap="square" lIns="90000" tIns="46800" rIns="90000" bIns="46800" anchor="t" anchorCtr="0">
            <a:noAutofit/>
          </a:bodyPr>
          <a:lstStyle/>
          <a:p>
            <a:pPr marL="314280" marR="0" lvl="0" indent="-313200" algn="just" rtl="0">
              <a:lnSpc>
                <a:spcPct val="100000"/>
              </a:lnSpc>
              <a:spcBef>
                <a:spcPts val="0"/>
              </a:spcBef>
              <a:spcAft>
                <a:spcPts val="0"/>
              </a:spcAft>
              <a:buClr>
                <a:srgbClr val="CC9900"/>
              </a:buClr>
              <a:buSzPts val="2400"/>
              <a:buFont typeface="Noto Sans Symbols"/>
              <a:buChar char="■"/>
            </a:pPr>
            <a:r>
              <a:rPr lang="en-IN" sz="2400" b="1" i="0" u="none" strike="noStrike" cap="none">
                <a:solidFill>
                  <a:srgbClr val="000000"/>
                </a:solidFill>
                <a:latin typeface="Times New Roman"/>
                <a:ea typeface="Times New Roman"/>
                <a:cs typeface="Times New Roman"/>
                <a:sym typeface="Times New Roman"/>
              </a:rPr>
              <a:t>Mutual Exclusion</a:t>
            </a:r>
            <a:r>
              <a:rPr lang="en-IN" sz="2400" b="0" i="0" u="none" strike="noStrike" cap="none">
                <a:solidFill>
                  <a:srgbClr val="000000"/>
                </a:solidFill>
                <a:latin typeface="Times New Roman"/>
                <a:ea typeface="Times New Roman"/>
                <a:cs typeface="Times New Roman"/>
                <a:sym typeface="Times New Roman"/>
              </a:rPr>
              <a:t> – not required for sharable resources; </a:t>
            </a:r>
            <a:endParaRPr sz="24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400"/>
              <a:buFont typeface="Noto Sans Symbols"/>
              <a:buChar char="⮚"/>
            </a:pPr>
            <a:r>
              <a:rPr lang="en-IN" sz="2400" b="0" i="0" u="none" strike="noStrike" cap="none">
                <a:solidFill>
                  <a:srgbClr val="000000"/>
                </a:solidFill>
                <a:latin typeface="Times New Roman"/>
                <a:ea typeface="Times New Roman"/>
                <a:cs typeface="Times New Roman"/>
                <a:sym typeface="Times New Roman"/>
              </a:rPr>
              <a:t> must hold for non-sharable resources.</a:t>
            </a:r>
            <a:endParaRPr sz="24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600"/>
              <a:buFont typeface="Noto Sans Symbols"/>
              <a:buChar char="⮚"/>
            </a:pPr>
            <a:r>
              <a:rPr lang="en-IN" sz="2600" b="0" i="0" u="none" strike="noStrike" cap="none">
                <a:solidFill>
                  <a:srgbClr val="000000"/>
                </a:solidFill>
                <a:latin typeface="Times New Roman"/>
                <a:ea typeface="Times New Roman"/>
                <a:cs typeface="Times New Roman"/>
                <a:sym typeface="Times New Roman"/>
              </a:rPr>
              <a:t>A process never needs to wait for a sharable resource</a:t>
            </a:r>
            <a:endParaRPr sz="26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600"/>
              <a:buFont typeface="Noto Sans Symbols"/>
              <a:buChar char="⮚"/>
            </a:pPr>
            <a:r>
              <a:rPr lang="en-IN" sz="2600" b="0" i="0" u="none" strike="noStrike" cap="none">
                <a:solidFill>
                  <a:srgbClr val="000000"/>
                </a:solidFill>
                <a:latin typeface="Times New Roman"/>
                <a:ea typeface="Times New Roman"/>
                <a:cs typeface="Times New Roman"/>
                <a:sym typeface="Times New Roman"/>
              </a:rPr>
              <a:t>But in reality, some resources are intrinsically non-sharable and hence we cannot prevent deadlock by denying mutual exclusion</a:t>
            </a:r>
            <a:endParaRPr sz="2600" b="0" i="0" u="none" strike="noStrike" cap="none">
              <a:latin typeface="Arial"/>
              <a:ea typeface="Arial"/>
              <a:cs typeface="Arial"/>
              <a:sym typeface="Arial"/>
            </a:endParaRPr>
          </a:p>
          <a:p>
            <a:pPr marL="314280" marR="0" lvl="0" indent="-313200" algn="just" rtl="0">
              <a:lnSpc>
                <a:spcPct val="100000"/>
              </a:lnSpc>
              <a:spcBef>
                <a:spcPts val="0"/>
              </a:spcBef>
              <a:spcAft>
                <a:spcPts val="0"/>
              </a:spcAft>
              <a:buClr>
                <a:srgbClr val="000000"/>
              </a:buClr>
              <a:buSzPts val="2600"/>
              <a:buFont typeface="Noto Sans Symbols"/>
              <a:buChar char="⮚"/>
            </a:pPr>
            <a:r>
              <a:rPr lang="en-IN" sz="2600" b="0" i="0" u="none" strike="noStrike" cap="none">
                <a:solidFill>
                  <a:srgbClr val="000000"/>
                </a:solidFill>
                <a:latin typeface="Times New Roman"/>
                <a:ea typeface="Times New Roman"/>
                <a:cs typeface="Times New Roman"/>
                <a:sym typeface="Times New Roman"/>
              </a:rPr>
              <a:t>If access to a resource requires mutual exclusion, then mutual exclusion must be supported by the OS.</a:t>
            </a:r>
            <a:endParaRPr sz="2600" b="0" i="0" u="none" strike="noStrike" cap="none">
              <a:latin typeface="Arial"/>
              <a:ea typeface="Arial"/>
              <a:cs typeface="Arial"/>
              <a:sym typeface="Arial"/>
            </a:endParaRPr>
          </a:p>
          <a:p>
            <a:pPr marL="314280" marR="0" lvl="0" indent="-313200" algn="just" rtl="0">
              <a:lnSpc>
                <a:spcPct val="100000"/>
              </a:lnSpc>
              <a:spcBef>
                <a:spcPts val="0"/>
              </a:spcBef>
              <a:spcAft>
                <a:spcPts val="0"/>
              </a:spcAft>
              <a:buClr>
                <a:srgbClr val="000000"/>
              </a:buClr>
              <a:buSzPts val="2600"/>
              <a:buFont typeface="Noto Sans Symbols"/>
              <a:buChar char="⮚"/>
            </a:pPr>
            <a:r>
              <a:rPr lang="en-IN" sz="2600" b="0" i="0" u="none" strike="noStrike" cap="none">
                <a:solidFill>
                  <a:srgbClr val="000000"/>
                </a:solidFill>
                <a:latin typeface="Times New Roman"/>
                <a:ea typeface="Times New Roman"/>
                <a:cs typeface="Times New Roman"/>
                <a:sym typeface="Times New Roman"/>
              </a:rPr>
              <a:t> Some resources, such as files, may allow multiple accesses for reads but only exclusive access for writes. </a:t>
            </a:r>
            <a:endParaRPr sz="2600" b="0" i="0" u="none" strike="noStrike" cap="none">
              <a:latin typeface="Arial"/>
              <a:ea typeface="Arial"/>
              <a:cs typeface="Arial"/>
              <a:sym typeface="Arial"/>
            </a:endParaRPr>
          </a:p>
          <a:p>
            <a:pPr marL="314280" marR="0" lvl="0" indent="-313200" algn="just" rtl="0">
              <a:lnSpc>
                <a:spcPct val="100000"/>
              </a:lnSpc>
              <a:spcBef>
                <a:spcPts val="0"/>
              </a:spcBef>
              <a:spcAft>
                <a:spcPts val="0"/>
              </a:spcAft>
              <a:buClr>
                <a:srgbClr val="000000"/>
              </a:buClr>
              <a:buSzPts val="2600"/>
              <a:buFont typeface="Noto Sans Symbols"/>
              <a:buChar char="⮚"/>
            </a:pPr>
            <a:r>
              <a:rPr lang="en-IN" sz="2600" b="0" i="0" u="none" strike="noStrike" cap="none">
                <a:solidFill>
                  <a:srgbClr val="000000"/>
                </a:solidFill>
                <a:latin typeface="Times New Roman"/>
                <a:ea typeface="Times New Roman"/>
                <a:cs typeface="Times New Roman"/>
                <a:sym typeface="Times New Roman"/>
              </a:rPr>
              <a:t>Even in this case, deadlock can occur if more than one process requires write permission.</a:t>
            </a:r>
            <a:endParaRPr sz="2600" b="0" i="0" u="none" strike="noStrike" cap="none">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0"/>
        <p:cNvGrpSpPr/>
        <p:nvPr/>
      </p:nvGrpSpPr>
      <p:grpSpPr>
        <a:xfrm>
          <a:off x="0" y="0"/>
          <a:ext cx="0" cy="0"/>
          <a:chOff x="0" y="0"/>
          <a:chExt cx="0" cy="0"/>
        </a:xfrm>
      </p:grpSpPr>
      <p:sp>
        <p:nvSpPr>
          <p:cNvPr id="471" name="Google Shape;471;p83"/>
          <p:cNvSpPr/>
          <p:nvPr/>
        </p:nvSpPr>
        <p:spPr>
          <a:xfrm>
            <a:off x="457200" y="304920"/>
            <a:ext cx="8225280" cy="55944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1" i="0" u="none" strike="noStrike" cap="none">
                <a:solidFill>
                  <a:srgbClr val="006633"/>
                </a:solidFill>
                <a:latin typeface="Arial"/>
                <a:ea typeface="Arial"/>
                <a:cs typeface="Arial"/>
                <a:sym typeface="Arial"/>
              </a:rPr>
              <a:t>Deadlock Prevention:Disable hold &amp; wait</a:t>
            </a:r>
            <a:endParaRPr sz="2400" b="0" i="0" u="none" strike="noStrike" cap="none">
              <a:latin typeface="Arial"/>
              <a:ea typeface="Arial"/>
              <a:cs typeface="Arial"/>
              <a:sym typeface="Arial"/>
            </a:endParaRPr>
          </a:p>
        </p:txBody>
      </p:sp>
      <p:sp>
        <p:nvSpPr>
          <p:cNvPr id="472" name="Google Shape;472;p83"/>
          <p:cNvSpPr/>
          <p:nvPr/>
        </p:nvSpPr>
        <p:spPr>
          <a:xfrm>
            <a:off x="539640" y="1079640"/>
            <a:ext cx="8225280" cy="4939200"/>
          </a:xfrm>
          <a:prstGeom prst="rect">
            <a:avLst/>
          </a:prstGeom>
          <a:noFill/>
          <a:ln>
            <a:noFill/>
          </a:ln>
        </p:spPr>
        <p:txBody>
          <a:bodyPr spcFirstLastPara="1" wrap="square" lIns="90000" tIns="46800" rIns="90000" bIns="46800" anchor="t" anchorCtr="0">
            <a:noAutofit/>
          </a:bodyPr>
          <a:lstStyle/>
          <a:p>
            <a:pPr marL="339840" marR="0" lvl="0" indent="-319680" algn="just" rtl="0">
              <a:lnSpc>
                <a:spcPct val="120000"/>
              </a:lnSpc>
              <a:spcBef>
                <a:spcPts val="0"/>
              </a:spcBef>
              <a:spcAft>
                <a:spcPts val="0"/>
              </a:spcAft>
              <a:buClr>
                <a:srgbClr val="000000"/>
              </a:buClr>
              <a:buSzPts val="2000"/>
              <a:buFont typeface="Arial"/>
              <a:buChar char="•"/>
            </a:pPr>
            <a:r>
              <a:rPr lang="en-IN" sz="2000" b="0" i="0" u="none" strike="noStrike" cap="none">
                <a:solidFill>
                  <a:srgbClr val="000000"/>
                </a:solidFill>
                <a:latin typeface="Arial"/>
                <a:ea typeface="Arial"/>
                <a:cs typeface="Arial"/>
                <a:sym typeface="Arial"/>
              </a:rPr>
              <a:t>Must guarantee that whenever a process requests a resource, it does not hold any other resources</a:t>
            </a:r>
            <a:endParaRPr sz="2000" b="0" i="0" u="none" strike="noStrike" cap="none">
              <a:latin typeface="Arial"/>
              <a:ea typeface="Arial"/>
              <a:cs typeface="Arial"/>
              <a:sym typeface="Arial"/>
            </a:endParaRPr>
          </a:p>
          <a:p>
            <a:pPr marL="717480" marR="0" lvl="1" indent="-259199" algn="just" rtl="0">
              <a:lnSpc>
                <a:spcPct val="120000"/>
              </a:lnSpc>
              <a:spcBef>
                <a:spcPts val="499"/>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Requires each process to request and be allocated all its resources before it begins execution</a:t>
            </a:r>
            <a:endParaRPr sz="2000" b="0" i="0" u="none" strike="noStrike" cap="none">
              <a:latin typeface="Arial"/>
              <a:ea typeface="Arial"/>
              <a:cs typeface="Arial"/>
              <a:sym typeface="Arial"/>
            </a:endParaRPr>
          </a:p>
          <a:p>
            <a:pPr marL="717480" marR="0" lvl="1" indent="-259199" algn="just" rtl="0">
              <a:lnSpc>
                <a:spcPct val="120000"/>
              </a:lnSpc>
              <a:spcBef>
                <a:spcPts val="499"/>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Allow process to request resources only when the process has none</a:t>
            </a:r>
            <a:endParaRPr sz="2000" b="0" i="0" u="none" strike="noStrike" cap="none">
              <a:latin typeface="Arial"/>
              <a:ea typeface="Arial"/>
              <a:cs typeface="Arial"/>
              <a:sym typeface="Arial"/>
            </a:endParaRPr>
          </a:p>
          <a:p>
            <a:pPr marL="719280" marR="0" lvl="0" indent="-259199" algn="just" rtl="0">
              <a:lnSpc>
                <a:spcPct val="120000"/>
              </a:lnSpc>
              <a:spcBef>
                <a:spcPts val="499"/>
              </a:spcBef>
              <a:spcAft>
                <a:spcPts val="0"/>
              </a:spcAft>
              <a:buNone/>
            </a:pPr>
            <a:r>
              <a:rPr lang="en-IN" sz="2000" b="0" i="0" u="none" strike="noStrike" cap="none">
                <a:solidFill>
                  <a:srgbClr val="000000"/>
                </a:solidFill>
                <a:latin typeface="Arial"/>
                <a:ea typeface="Arial"/>
                <a:cs typeface="Arial"/>
                <a:sym typeface="Arial"/>
              </a:rPr>
              <a:t>Disadvantages: </a:t>
            </a:r>
            <a:endParaRPr sz="2000" b="0" i="0" u="none" strike="noStrike" cap="none">
              <a:latin typeface="Arial"/>
              <a:ea typeface="Arial"/>
              <a:cs typeface="Arial"/>
              <a:sym typeface="Arial"/>
            </a:endParaRPr>
          </a:p>
          <a:p>
            <a:pPr marL="717480" marR="0" lvl="1" indent="-259199" algn="just" rtl="0">
              <a:lnSpc>
                <a:spcPct val="120000"/>
              </a:lnSpc>
              <a:spcBef>
                <a:spcPts val="499"/>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Low resource utilization</a:t>
            </a:r>
            <a:endParaRPr sz="2000" b="0" i="0" u="none" strike="noStrike" cap="none">
              <a:latin typeface="Arial"/>
              <a:ea typeface="Arial"/>
              <a:cs typeface="Arial"/>
              <a:sym typeface="Arial"/>
            </a:endParaRPr>
          </a:p>
          <a:p>
            <a:pPr marL="717480" marR="0" lvl="1" indent="-259199" algn="just" rtl="0">
              <a:lnSpc>
                <a:spcPct val="120000"/>
              </a:lnSpc>
              <a:spcBef>
                <a:spcPts val="499"/>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 Starvation is possible</a:t>
            </a:r>
            <a:endParaRPr sz="2000" b="0" i="0" u="none" strike="noStrike" cap="none">
              <a:latin typeface="Arial"/>
              <a:ea typeface="Arial"/>
              <a:cs typeface="Arial"/>
              <a:sym typeface="Arial"/>
            </a:endParaRPr>
          </a:p>
          <a:p>
            <a:pPr marL="717480" marR="0" lvl="1" indent="-259199" algn="just" rtl="0">
              <a:lnSpc>
                <a:spcPct val="120000"/>
              </a:lnSpc>
              <a:spcBef>
                <a:spcPts val="499"/>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Process may not know in advance all of the resources that it will require.</a:t>
            </a:r>
            <a:endParaRPr sz="2000" b="0" i="0" u="none" strike="noStrike" cap="none">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84"/>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Example</a:t>
            </a:r>
            <a:endParaRPr sz="2400" b="0" i="0" u="none" strike="noStrike" cap="none">
              <a:latin typeface="Arial"/>
              <a:ea typeface="Arial"/>
              <a:cs typeface="Arial"/>
              <a:sym typeface="Arial"/>
            </a:endParaRPr>
          </a:p>
        </p:txBody>
      </p:sp>
      <p:sp>
        <p:nvSpPr>
          <p:cNvPr id="480" name="Google Shape;480;p84"/>
          <p:cNvSpPr/>
          <p:nvPr/>
        </p:nvSpPr>
        <p:spPr>
          <a:xfrm>
            <a:off x="457200" y="914400"/>
            <a:ext cx="8202960" cy="637740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00000"/>
              </a:lnSpc>
              <a:spcBef>
                <a:spcPts val="0"/>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Process that copies data from DVD drive to a file on disk, sorts the file and prints the results to a printer</a:t>
            </a:r>
            <a:endParaRPr sz="2000" b="0" i="0" u="none" strike="noStrike" cap="none">
              <a:latin typeface="Arial"/>
              <a:ea typeface="Arial"/>
              <a:cs typeface="Arial"/>
              <a:sym typeface="Arial"/>
            </a:endParaRPr>
          </a:p>
          <a:p>
            <a:pPr marL="339840" marR="0" lvl="0" indent="-338760" algn="l" rtl="0">
              <a:lnSpc>
                <a:spcPct val="10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First protocol</a:t>
            </a:r>
            <a:endParaRPr sz="2000" b="0" i="0" u="none" strike="noStrike" cap="none">
              <a:latin typeface="Arial"/>
              <a:ea typeface="Arial"/>
              <a:cs typeface="Arial"/>
              <a:sym typeface="Arial"/>
            </a:endParaRPr>
          </a:p>
          <a:p>
            <a:pPr marL="739800" marR="0" lvl="1" indent="-281519" algn="l" rtl="0">
              <a:lnSpc>
                <a:spcPct val="10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First request DVD drive, disk file and printer</a:t>
            </a:r>
            <a:endParaRPr sz="2000" b="0" i="0" u="none" strike="noStrike" cap="none">
              <a:latin typeface="Arial"/>
              <a:ea typeface="Arial"/>
              <a:cs typeface="Arial"/>
              <a:sym typeface="Arial"/>
            </a:endParaRPr>
          </a:p>
          <a:p>
            <a:pPr marL="739800" marR="0" lvl="1" indent="-281519" algn="l" rtl="0">
              <a:lnSpc>
                <a:spcPct val="10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Do the job</a:t>
            </a:r>
            <a:endParaRPr sz="2000" b="0" i="0" u="none" strike="noStrike" cap="none">
              <a:latin typeface="Arial"/>
              <a:ea typeface="Arial"/>
              <a:cs typeface="Arial"/>
              <a:sym typeface="Arial"/>
            </a:endParaRPr>
          </a:p>
          <a:p>
            <a:pPr marL="739800" marR="0" lvl="1" indent="-281519" algn="l" rtl="0">
              <a:lnSpc>
                <a:spcPct val="10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Obvious demerit?</a:t>
            </a:r>
            <a:endParaRPr sz="2000" b="0" i="0" u="none" strike="noStrike" cap="none">
              <a:latin typeface="Arial"/>
              <a:ea typeface="Arial"/>
              <a:cs typeface="Arial"/>
              <a:sym typeface="Arial"/>
            </a:endParaRPr>
          </a:p>
          <a:p>
            <a:pPr marL="339840" marR="0" lvl="0" indent="-338760" algn="l" rtl="0">
              <a:lnSpc>
                <a:spcPct val="10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Second protocol</a:t>
            </a:r>
            <a:endParaRPr sz="2000" b="0" i="0" u="none" strike="noStrike" cap="none">
              <a:latin typeface="Arial"/>
              <a:ea typeface="Arial"/>
              <a:cs typeface="Arial"/>
              <a:sym typeface="Arial"/>
            </a:endParaRPr>
          </a:p>
          <a:p>
            <a:pPr marL="739800" marR="0" lvl="1" indent="-281519" algn="l" rtl="0">
              <a:lnSpc>
                <a:spcPct val="10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Request DVD drive and disk file</a:t>
            </a:r>
            <a:endParaRPr sz="2000" b="0" i="0" u="none" strike="noStrike" cap="none">
              <a:latin typeface="Arial"/>
              <a:ea typeface="Arial"/>
              <a:cs typeface="Arial"/>
              <a:sym typeface="Arial"/>
            </a:endParaRPr>
          </a:p>
          <a:p>
            <a:pPr marL="739800" marR="0" lvl="1" indent="-281519" algn="l" rtl="0">
              <a:lnSpc>
                <a:spcPct val="10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Copy, release</a:t>
            </a:r>
            <a:endParaRPr sz="2000" b="0" i="0" u="none" strike="noStrike" cap="none">
              <a:latin typeface="Arial"/>
              <a:ea typeface="Arial"/>
              <a:cs typeface="Arial"/>
              <a:sym typeface="Arial"/>
            </a:endParaRPr>
          </a:p>
          <a:p>
            <a:pPr marL="739800" marR="0" lvl="1" indent="-281519" algn="l" rtl="0">
              <a:lnSpc>
                <a:spcPct val="10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Request disk file and printer</a:t>
            </a:r>
            <a:endParaRPr sz="2000" b="0" i="0" u="none" strike="noStrike" cap="none">
              <a:latin typeface="Arial"/>
              <a:ea typeface="Arial"/>
              <a:cs typeface="Arial"/>
              <a:sym typeface="Arial"/>
            </a:endParaRPr>
          </a:p>
          <a:p>
            <a:pPr marL="739800" marR="0" lvl="1" indent="-281519" algn="l" rtl="0">
              <a:lnSpc>
                <a:spcPct val="10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Print, release</a:t>
            </a:r>
            <a:endParaRPr sz="2000" b="0" i="0" u="none" strike="noStrike" cap="none">
              <a:latin typeface="Arial"/>
              <a:ea typeface="Arial"/>
              <a:cs typeface="Arial"/>
              <a:sym typeface="Arial"/>
            </a:endParaRPr>
          </a:p>
          <a:p>
            <a:pPr marL="739800" marR="0" lvl="1" indent="-281519" algn="l" rtl="0">
              <a:lnSpc>
                <a:spcPct val="10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Problem: data may have changed by now</a:t>
            </a:r>
            <a:endParaRPr sz="2000" b="0" i="0" u="none" strike="noStrike" cap="none">
              <a:latin typeface="Arial"/>
              <a:ea typeface="Arial"/>
              <a:cs typeface="Arial"/>
              <a:sym typeface="Arial"/>
            </a:endParaRPr>
          </a:p>
          <a:p>
            <a:pPr marL="339840" marR="0" lvl="0" indent="-338760" algn="l" rtl="0">
              <a:lnSpc>
                <a:spcPct val="10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Starvation common to both</a:t>
            </a:r>
            <a:endParaRPr sz="2000" b="0" i="0" u="none" strike="noStrike" cap="none">
              <a:latin typeface="Arial"/>
              <a:ea typeface="Arial"/>
              <a:cs typeface="Arial"/>
              <a:sym typeface="Arial"/>
            </a:endParaRPr>
          </a:p>
          <a:p>
            <a:pPr marL="739800" marR="0" lvl="1" indent="-281519" algn="l" rtl="0">
              <a:lnSpc>
                <a:spcPct val="10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A process that needs several popular resources may have to wait indefinitely because at least one of the resources it needs is always allocated to some other process</a:t>
            </a:r>
            <a:endParaRPr sz="2000" b="0" i="0" u="none" strike="noStrike" cap="none">
              <a:latin typeface="Arial"/>
              <a:ea typeface="Arial"/>
              <a:cs typeface="Arial"/>
              <a:sym typeface="Arial"/>
            </a:endParaRPr>
          </a:p>
          <a:p>
            <a:pPr marL="741240" marR="0" lvl="0" indent="-281519" algn="l" rtl="0">
              <a:lnSpc>
                <a:spcPct val="100000"/>
              </a:lnSpc>
              <a:spcBef>
                <a:spcPts val="451"/>
              </a:spcBef>
              <a:spcAft>
                <a:spcPts val="0"/>
              </a:spcAft>
              <a:buNone/>
            </a:pPr>
            <a:endParaRPr sz="2000" b="0" i="0" u="none" strike="noStrike" cap="none">
              <a:latin typeface="Arial"/>
              <a:ea typeface="Arial"/>
              <a:cs typeface="Arial"/>
              <a:sym typeface="Arial"/>
            </a:endParaRPr>
          </a:p>
          <a:p>
            <a:pPr marL="741240" marR="0" lvl="0" indent="-281519" algn="l" rtl="0">
              <a:lnSpc>
                <a:spcPct val="100000"/>
              </a:lnSpc>
              <a:spcBef>
                <a:spcPts val="451"/>
              </a:spcBef>
              <a:spcAft>
                <a:spcPts val="0"/>
              </a:spcAft>
              <a:buNone/>
            </a:pPr>
            <a:endParaRPr sz="2000" b="0" i="0" u="none" strike="noStrike" cap="none">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6"/>
        <p:cNvGrpSpPr/>
        <p:nvPr/>
      </p:nvGrpSpPr>
      <p:grpSpPr>
        <a:xfrm>
          <a:off x="0" y="0"/>
          <a:ext cx="0" cy="0"/>
          <a:chOff x="0" y="0"/>
          <a:chExt cx="0" cy="0"/>
        </a:xfrm>
      </p:grpSpPr>
      <p:sp>
        <p:nvSpPr>
          <p:cNvPr id="487" name="Google Shape;487;p85"/>
          <p:cNvSpPr/>
          <p:nvPr/>
        </p:nvSpPr>
        <p:spPr>
          <a:xfrm>
            <a:off x="236520" y="1112760"/>
            <a:ext cx="8401680" cy="4982040"/>
          </a:xfrm>
          <a:prstGeom prst="rect">
            <a:avLst/>
          </a:prstGeom>
          <a:noFill/>
          <a:ln>
            <a:noFill/>
          </a:ln>
        </p:spPr>
        <p:txBody>
          <a:bodyPr spcFirstLastPara="1" wrap="square" lIns="90000" tIns="46800" rIns="90000" bIns="46800" anchor="t" anchorCtr="0">
            <a:noAutofit/>
          </a:bodyPr>
          <a:lstStyle/>
          <a:p>
            <a:pPr marL="662040" marR="0" lvl="1" indent="-300600" algn="just" rtl="0">
              <a:lnSpc>
                <a:spcPct val="150000"/>
              </a:lnSpc>
              <a:spcBef>
                <a:spcPts val="0"/>
              </a:spcBef>
              <a:spcAft>
                <a:spcPts val="0"/>
              </a:spcAft>
              <a:buClr>
                <a:srgbClr val="000000"/>
              </a:buClr>
              <a:buSzPts val="2200"/>
              <a:buFont typeface="Arial"/>
              <a:buChar char="•"/>
            </a:pPr>
            <a:r>
              <a:rPr lang="en-IN" sz="2200" b="0" i="0" u="none" strike="noStrike" cap="none">
                <a:solidFill>
                  <a:srgbClr val="000000"/>
                </a:solidFill>
                <a:latin typeface="Arial"/>
                <a:ea typeface="Arial"/>
                <a:cs typeface="Arial"/>
                <a:sym typeface="Arial"/>
              </a:rPr>
              <a:t> If a process that is holding some resources and requests another resource that cannot be immediately allocated to it, then all resources currently being held are released.</a:t>
            </a:r>
            <a:endParaRPr sz="2200" b="0" i="0" u="none" strike="noStrike" cap="none">
              <a:latin typeface="Arial"/>
              <a:ea typeface="Arial"/>
              <a:cs typeface="Arial"/>
              <a:sym typeface="Arial"/>
            </a:endParaRPr>
          </a:p>
          <a:p>
            <a:pPr marL="662040" marR="0" lvl="1" indent="-300600" algn="just" rtl="0">
              <a:lnSpc>
                <a:spcPct val="150000"/>
              </a:lnSpc>
              <a:spcBef>
                <a:spcPts val="499"/>
              </a:spcBef>
              <a:spcAft>
                <a:spcPts val="0"/>
              </a:spcAft>
              <a:buClr>
                <a:srgbClr val="000000"/>
              </a:buClr>
              <a:buSzPts val="2200"/>
              <a:buFont typeface="Arial"/>
              <a:buChar char="•"/>
            </a:pPr>
            <a:r>
              <a:rPr lang="en-IN" sz="2200" b="0" i="0" u="none" strike="noStrike" cap="none">
                <a:solidFill>
                  <a:srgbClr val="000000"/>
                </a:solidFill>
                <a:latin typeface="Arial"/>
                <a:ea typeface="Arial"/>
                <a:cs typeface="Arial"/>
                <a:sym typeface="Arial"/>
              </a:rPr>
              <a:t>Preempted resources are added to the list of resources for which the process is waiting.</a:t>
            </a:r>
            <a:endParaRPr sz="2200" b="0" i="0" u="none" strike="noStrike" cap="none">
              <a:latin typeface="Arial"/>
              <a:ea typeface="Arial"/>
              <a:cs typeface="Arial"/>
              <a:sym typeface="Arial"/>
            </a:endParaRPr>
          </a:p>
          <a:p>
            <a:pPr marL="662040" marR="0" lvl="1" indent="-300600" algn="just" rtl="0">
              <a:lnSpc>
                <a:spcPct val="150000"/>
              </a:lnSpc>
              <a:spcBef>
                <a:spcPts val="499"/>
              </a:spcBef>
              <a:spcAft>
                <a:spcPts val="0"/>
              </a:spcAft>
              <a:buClr>
                <a:srgbClr val="000000"/>
              </a:buClr>
              <a:buSzPts val="2200"/>
              <a:buFont typeface="Arial"/>
              <a:buChar char="•"/>
            </a:pPr>
            <a:r>
              <a:rPr lang="en-IN" sz="2200" b="0" i="0" u="none" strike="noStrike" cap="none">
                <a:solidFill>
                  <a:srgbClr val="000000"/>
                </a:solidFill>
                <a:latin typeface="Arial"/>
                <a:ea typeface="Arial"/>
                <a:cs typeface="Arial"/>
                <a:sym typeface="Arial"/>
              </a:rPr>
              <a:t> Process will be restarted only when it can regain its old resources, as well as the new ones that it is requesting</a:t>
            </a:r>
            <a:endParaRPr sz="2200" b="0" i="0" u="none" strike="noStrike" cap="none">
              <a:latin typeface="Arial"/>
              <a:ea typeface="Arial"/>
              <a:cs typeface="Arial"/>
              <a:sym typeface="Arial"/>
            </a:endParaRPr>
          </a:p>
        </p:txBody>
      </p:sp>
      <p:sp>
        <p:nvSpPr>
          <p:cNvPr id="488" name="Google Shape;488;p85"/>
          <p:cNvSpPr/>
          <p:nvPr/>
        </p:nvSpPr>
        <p:spPr>
          <a:xfrm>
            <a:off x="457200" y="304920"/>
            <a:ext cx="8225280" cy="55944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1" i="0" u="none" strike="noStrike" cap="none">
                <a:solidFill>
                  <a:srgbClr val="006633"/>
                </a:solidFill>
                <a:latin typeface="Arial"/>
                <a:ea typeface="Arial"/>
                <a:cs typeface="Arial"/>
                <a:sym typeface="Arial"/>
              </a:rPr>
              <a:t>Deadlock Prevention: Enable Pre-emption</a:t>
            </a:r>
            <a:endParaRPr sz="2400" b="0" i="0" u="none" strike="noStrike" cap="none">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86"/>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Enable preemption</a:t>
            </a:r>
            <a:endParaRPr sz="2400" b="0" i="0" u="none" strike="noStrike" cap="none">
              <a:latin typeface="Arial"/>
              <a:ea typeface="Arial"/>
              <a:cs typeface="Arial"/>
              <a:sym typeface="Arial"/>
            </a:endParaRPr>
          </a:p>
        </p:txBody>
      </p:sp>
      <p:sp>
        <p:nvSpPr>
          <p:cNvPr id="495" name="Google Shape;495;p86"/>
          <p:cNvSpPr/>
          <p:nvPr/>
        </p:nvSpPr>
        <p:spPr>
          <a:xfrm>
            <a:off x="457200" y="914400"/>
            <a:ext cx="8202960" cy="5467680"/>
          </a:xfrm>
          <a:prstGeom prst="rect">
            <a:avLst/>
          </a:prstGeom>
          <a:noFill/>
          <a:ln>
            <a:noFill/>
          </a:ln>
        </p:spPr>
        <p:txBody>
          <a:bodyPr spcFirstLastPara="1" wrap="square" lIns="90000" tIns="46800" rIns="90000" bIns="46800" anchor="t" anchorCtr="0">
            <a:noAutofit/>
          </a:bodyPr>
          <a:lstStyle/>
          <a:p>
            <a:pPr marL="339840" marR="0" lvl="0" indent="-338760" algn="just" rtl="0">
              <a:lnSpc>
                <a:spcPct val="100000"/>
              </a:lnSpc>
              <a:spcBef>
                <a:spcPts val="0"/>
              </a:spcBef>
              <a:spcAft>
                <a:spcPts val="0"/>
              </a:spcAft>
              <a:buClr>
                <a:srgbClr val="000000"/>
              </a:buClr>
              <a:buSzPts val="2700"/>
              <a:buFont typeface="Times New Roman"/>
              <a:buChar char="•"/>
            </a:pPr>
            <a:r>
              <a:rPr lang="en-IN" sz="2700" b="0" i="0" u="none" strike="noStrike" cap="none">
                <a:solidFill>
                  <a:srgbClr val="000000"/>
                </a:solidFill>
                <a:latin typeface="Arial"/>
                <a:ea typeface="Arial"/>
                <a:cs typeface="Arial"/>
                <a:sym typeface="Arial"/>
              </a:rPr>
              <a:t>Alternatively, if a process request some resources</a:t>
            </a:r>
            <a:endParaRPr sz="2700" b="0" i="0" u="none" strike="noStrike" cap="none">
              <a:latin typeface="Arial"/>
              <a:ea typeface="Arial"/>
              <a:cs typeface="Arial"/>
              <a:sym typeface="Arial"/>
            </a:endParaRPr>
          </a:p>
          <a:p>
            <a:pPr marL="739800" marR="0" lvl="1" indent="-281519" algn="just"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Check if they are available.</a:t>
            </a:r>
            <a:endParaRPr sz="2400" b="0" i="0" u="none" strike="noStrike" cap="none">
              <a:latin typeface="Arial"/>
              <a:ea typeface="Arial"/>
              <a:cs typeface="Arial"/>
              <a:sym typeface="Arial"/>
            </a:endParaRPr>
          </a:p>
          <a:p>
            <a:pPr marL="1141560" marR="0" lvl="2" indent="-226080" algn="just" rtl="0">
              <a:lnSpc>
                <a:spcPct val="10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If yes, grant</a:t>
            </a:r>
            <a:endParaRPr sz="2000" b="0" i="0" u="none" strike="noStrike" cap="none">
              <a:latin typeface="Arial"/>
              <a:ea typeface="Arial"/>
              <a:cs typeface="Arial"/>
              <a:sym typeface="Arial"/>
            </a:endParaRPr>
          </a:p>
          <a:p>
            <a:pPr marL="1141560" marR="0" lvl="2" indent="-226080" algn="just" rtl="0">
              <a:lnSpc>
                <a:spcPct val="10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If not, check if they are allocated to some other process that is waiting for additional resources</a:t>
            </a:r>
            <a:endParaRPr sz="2000" b="0" i="0" u="none" strike="noStrike" cap="none">
              <a:latin typeface="Arial"/>
              <a:ea typeface="Arial"/>
              <a:cs typeface="Arial"/>
              <a:sym typeface="Arial"/>
            </a:endParaRPr>
          </a:p>
          <a:p>
            <a:pPr marL="1598760" marR="0" lvl="3" indent="-226080" algn="just" rtl="0">
              <a:lnSpc>
                <a:spcPct val="100000"/>
              </a:lnSpc>
              <a:spcBef>
                <a:spcPts val="451"/>
              </a:spcBef>
              <a:spcAft>
                <a:spcPts val="0"/>
              </a:spcAft>
              <a:buClr>
                <a:srgbClr val="000000"/>
              </a:buClr>
              <a:buSzPts val="1700"/>
              <a:buFont typeface="Times New Roman"/>
              <a:buChar char="–"/>
            </a:pPr>
            <a:r>
              <a:rPr lang="en-IN" sz="1700" b="0" i="0" u="none" strike="noStrike" cap="none">
                <a:solidFill>
                  <a:srgbClr val="000000"/>
                </a:solidFill>
                <a:latin typeface="Arial"/>
                <a:ea typeface="Arial"/>
                <a:cs typeface="Arial"/>
                <a:sym typeface="Arial"/>
              </a:rPr>
              <a:t>If yes, preempt desired resources from waiting process and allocate to the requesting process</a:t>
            </a:r>
            <a:endParaRPr sz="1700" b="0" i="0" u="none" strike="noStrike" cap="none">
              <a:latin typeface="Arial"/>
              <a:ea typeface="Arial"/>
              <a:cs typeface="Arial"/>
              <a:sym typeface="Arial"/>
            </a:endParaRPr>
          </a:p>
          <a:p>
            <a:pPr marL="1598760" marR="0" lvl="3" indent="-226080" algn="just" rtl="0">
              <a:lnSpc>
                <a:spcPct val="100000"/>
              </a:lnSpc>
              <a:spcBef>
                <a:spcPts val="451"/>
              </a:spcBef>
              <a:spcAft>
                <a:spcPts val="0"/>
              </a:spcAft>
              <a:buClr>
                <a:srgbClr val="000000"/>
              </a:buClr>
              <a:buSzPts val="1700"/>
              <a:buFont typeface="Times New Roman"/>
              <a:buChar char="–"/>
            </a:pPr>
            <a:r>
              <a:rPr lang="en-IN" sz="1700" b="0" i="0" u="none" strike="noStrike" cap="none">
                <a:solidFill>
                  <a:srgbClr val="000000"/>
                </a:solidFill>
                <a:latin typeface="Arial"/>
                <a:ea typeface="Arial"/>
                <a:cs typeface="Arial"/>
                <a:sym typeface="Arial"/>
              </a:rPr>
              <a:t>If no, requesting process must wait</a:t>
            </a:r>
            <a:endParaRPr sz="1700" b="0" i="0" u="none" strike="noStrike" cap="none">
              <a:latin typeface="Arial"/>
              <a:ea typeface="Arial"/>
              <a:cs typeface="Arial"/>
              <a:sym typeface="Arial"/>
            </a:endParaRPr>
          </a:p>
          <a:p>
            <a:pPr marL="2055960" marR="0" lvl="4" indent="-226080" algn="just" rtl="0">
              <a:lnSpc>
                <a:spcPct val="100000"/>
              </a:lnSpc>
              <a:spcBef>
                <a:spcPts val="451"/>
              </a:spcBef>
              <a:spcAft>
                <a:spcPts val="0"/>
              </a:spcAft>
              <a:buClr>
                <a:srgbClr val="000000"/>
              </a:buClr>
              <a:buSzPts val="1700"/>
              <a:buFont typeface="Times New Roman"/>
              <a:buChar char="»"/>
            </a:pPr>
            <a:r>
              <a:rPr lang="en-IN" sz="1700" b="0" i="0" u="none" strike="noStrike" cap="none">
                <a:solidFill>
                  <a:srgbClr val="000000"/>
                </a:solidFill>
                <a:latin typeface="Arial"/>
                <a:ea typeface="Arial"/>
                <a:cs typeface="Arial"/>
                <a:sym typeface="Arial"/>
              </a:rPr>
              <a:t>Some of its resources may be preempted, but only if another process requests them</a:t>
            </a:r>
            <a:endParaRPr sz="1700" b="0" i="0" u="none" strike="noStrike" cap="none">
              <a:latin typeface="Arial"/>
              <a:ea typeface="Arial"/>
              <a:cs typeface="Arial"/>
              <a:sym typeface="Arial"/>
            </a:endParaRPr>
          </a:p>
          <a:p>
            <a:pPr marL="2055960" marR="0" lvl="4" indent="-226080" algn="just" rtl="0">
              <a:lnSpc>
                <a:spcPct val="100000"/>
              </a:lnSpc>
              <a:spcBef>
                <a:spcPts val="451"/>
              </a:spcBef>
              <a:spcAft>
                <a:spcPts val="0"/>
              </a:spcAft>
              <a:buClr>
                <a:srgbClr val="000000"/>
              </a:buClr>
              <a:buSzPts val="1700"/>
              <a:buFont typeface="Times New Roman"/>
              <a:buChar char="»"/>
            </a:pPr>
            <a:r>
              <a:rPr lang="en-IN" sz="1700" b="0" i="0" u="none" strike="noStrike" cap="none">
                <a:solidFill>
                  <a:srgbClr val="000000"/>
                </a:solidFill>
                <a:latin typeface="Arial"/>
                <a:ea typeface="Arial"/>
                <a:cs typeface="Arial"/>
                <a:sym typeface="Arial"/>
              </a:rPr>
              <a:t>Process resumes only when it is allocated the new resources it is requesting and recovers any resources that were preempted while it was waiting</a:t>
            </a:r>
            <a:endParaRPr sz="1700" b="0" i="0" u="none" strike="noStrike" cap="none">
              <a:latin typeface="Arial"/>
              <a:ea typeface="Arial"/>
              <a:cs typeface="Arial"/>
              <a:sym typeface="Arial"/>
            </a:endParaRPr>
          </a:p>
          <a:p>
            <a:pPr marL="739800" marR="0" lvl="1" indent="-281519" algn="just"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Often applied to resources whose state can be easily saved and restored – CPU registers, memory space</a:t>
            </a:r>
            <a:endParaRPr sz="2400" b="0" i="0" u="none" strike="noStrike" cap="none">
              <a:latin typeface="Arial"/>
              <a:ea typeface="Arial"/>
              <a:cs typeface="Arial"/>
              <a:sym typeface="Arial"/>
            </a:endParaRPr>
          </a:p>
          <a:p>
            <a:pPr marL="1598760" marR="0" lvl="0" indent="-224280" algn="just" rtl="0">
              <a:lnSpc>
                <a:spcPct val="100000"/>
              </a:lnSpc>
              <a:spcBef>
                <a:spcPts val="451"/>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0"/>
        <p:cNvGrpSpPr/>
        <p:nvPr/>
      </p:nvGrpSpPr>
      <p:grpSpPr>
        <a:xfrm>
          <a:off x="0" y="0"/>
          <a:ext cx="0" cy="0"/>
          <a:chOff x="0" y="0"/>
          <a:chExt cx="0" cy="0"/>
        </a:xfrm>
      </p:grpSpPr>
      <p:sp>
        <p:nvSpPr>
          <p:cNvPr id="501" name="Google Shape;501;p87"/>
          <p:cNvSpPr/>
          <p:nvPr/>
        </p:nvSpPr>
        <p:spPr>
          <a:xfrm>
            <a:off x="457200" y="304920"/>
            <a:ext cx="8225280" cy="55944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1" i="0" u="none" strike="noStrike" cap="none">
                <a:solidFill>
                  <a:srgbClr val="006633"/>
                </a:solidFill>
                <a:latin typeface="Arial"/>
                <a:ea typeface="Arial"/>
                <a:cs typeface="Arial"/>
                <a:sym typeface="Arial"/>
              </a:rPr>
              <a:t>Deadlock Prevention: Disable Circular Wait</a:t>
            </a:r>
            <a:endParaRPr sz="2400" b="0" i="0" u="none" strike="noStrike" cap="none">
              <a:latin typeface="Arial"/>
              <a:ea typeface="Arial"/>
              <a:cs typeface="Arial"/>
              <a:sym typeface="Arial"/>
            </a:endParaRPr>
          </a:p>
        </p:txBody>
      </p:sp>
      <p:sp>
        <p:nvSpPr>
          <p:cNvPr id="502" name="Google Shape;502;p87"/>
          <p:cNvSpPr/>
          <p:nvPr/>
        </p:nvSpPr>
        <p:spPr>
          <a:xfrm>
            <a:off x="533520" y="838080"/>
            <a:ext cx="8146080" cy="5637600"/>
          </a:xfrm>
          <a:prstGeom prst="rect">
            <a:avLst/>
          </a:prstGeom>
          <a:noFill/>
          <a:ln>
            <a:noFill/>
          </a:ln>
        </p:spPr>
        <p:txBody>
          <a:bodyPr spcFirstLastPara="1" wrap="square" lIns="90000" tIns="45000" rIns="90000" bIns="45000" anchor="t" anchorCtr="0">
            <a:noAutofit/>
          </a:bodyPr>
          <a:lstStyle/>
          <a:p>
            <a:pPr marL="314280" marR="0" lvl="0" indent="-313200" algn="just" rtl="0">
              <a:lnSpc>
                <a:spcPct val="100000"/>
              </a:lnSpc>
              <a:spcBef>
                <a:spcPts val="0"/>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Impose a total ordering of all resource types,.</a:t>
            </a:r>
            <a:endParaRPr sz="22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Each process requests resources in an increasing order of enumeration.</a:t>
            </a:r>
            <a:endParaRPr sz="22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Lets say tape drive is 1, disk drive is 5 and printer is 12</a:t>
            </a:r>
            <a:endParaRPr sz="22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A process can initially request any number of instances of a resource type Ri</a:t>
            </a:r>
            <a:endParaRPr sz="22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After that process can request instances of resource type Rj only if f(j)&gt;f (i)</a:t>
            </a:r>
            <a:endParaRPr sz="22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400"/>
              <a:buFont typeface="Noto Sans Symbols"/>
              <a:buChar char="■"/>
            </a:pPr>
            <a:r>
              <a:rPr lang="en-IN" sz="2400" b="0" i="0" u="none" strike="noStrike" cap="none">
                <a:solidFill>
                  <a:srgbClr val="000000"/>
                </a:solidFill>
                <a:latin typeface="Times New Roman"/>
                <a:ea typeface="Times New Roman"/>
                <a:cs typeface="Times New Roman"/>
                <a:sym typeface="Times New Roman"/>
              </a:rPr>
              <a:t>Alternatively, before requesting Rj, release all Ri such that f(i) &gt;= f(j)</a:t>
            </a:r>
            <a:endParaRPr sz="24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 </a:t>
            </a:r>
            <a:r>
              <a:rPr lang="en-IN" sz="2400" b="0" i="0" u="none" strike="noStrike" cap="none">
                <a:solidFill>
                  <a:srgbClr val="000000"/>
                </a:solidFill>
                <a:latin typeface="Times New Roman"/>
                <a:ea typeface="Times New Roman"/>
                <a:cs typeface="Times New Roman"/>
                <a:sym typeface="Times New Roman"/>
              </a:rPr>
              <a:t>When several instances of same type are needed, a single request for all of them must be issued</a:t>
            </a:r>
            <a:endParaRPr sz="24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400"/>
              <a:buFont typeface="Noto Sans Symbols"/>
              <a:buChar char="■"/>
            </a:pPr>
            <a:r>
              <a:rPr lang="en-IN" sz="2400" b="0" i="0" u="none" strike="noStrike" cap="none">
                <a:solidFill>
                  <a:srgbClr val="000000"/>
                </a:solidFill>
                <a:latin typeface="Times New Roman"/>
                <a:ea typeface="Times New Roman"/>
                <a:cs typeface="Times New Roman"/>
                <a:sym typeface="Times New Roman"/>
              </a:rPr>
              <a:t>Re-ordering of resources requires re-programming</a:t>
            </a:r>
            <a:endParaRPr sz="24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Ordering should be as per usage pattern of resources.</a:t>
            </a:r>
            <a:endParaRPr sz="2200" b="0" i="0" u="none" strike="noStrike" cap="none">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8"/>
        <p:cNvGrpSpPr/>
        <p:nvPr/>
      </p:nvGrpSpPr>
      <p:grpSpPr>
        <a:xfrm>
          <a:off x="0" y="0"/>
          <a:ext cx="0" cy="0"/>
          <a:chOff x="0" y="0"/>
          <a:chExt cx="0" cy="0"/>
        </a:xfrm>
      </p:grpSpPr>
      <p:sp>
        <p:nvSpPr>
          <p:cNvPr id="509" name="Google Shape;509;p88"/>
          <p:cNvSpPr/>
          <p:nvPr/>
        </p:nvSpPr>
        <p:spPr>
          <a:xfrm>
            <a:off x="500040" y="333360"/>
            <a:ext cx="8228520" cy="55944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600" b="1" i="0" u="none" strike="noStrike" cap="none">
                <a:solidFill>
                  <a:srgbClr val="006633"/>
                </a:solidFill>
                <a:latin typeface="Arial"/>
                <a:ea typeface="Arial"/>
                <a:cs typeface="Arial"/>
                <a:sym typeface="Arial"/>
              </a:rPr>
              <a:t>Deadlock Avoidance</a:t>
            </a:r>
            <a:endParaRPr sz="2600" b="0" i="0" u="none" strike="noStrike" cap="none">
              <a:latin typeface="Arial"/>
              <a:ea typeface="Arial"/>
              <a:cs typeface="Arial"/>
              <a:sym typeface="Arial"/>
            </a:endParaRPr>
          </a:p>
        </p:txBody>
      </p:sp>
      <p:sp>
        <p:nvSpPr>
          <p:cNvPr id="510" name="Google Shape;510;p88"/>
          <p:cNvSpPr/>
          <p:nvPr/>
        </p:nvSpPr>
        <p:spPr>
          <a:xfrm>
            <a:off x="609480" y="1066680"/>
            <a:ext cx="7914240" cy="5333040"/>
          </a:xfrm>
          <a:prstGeom prst="rect">
            <a:avLst/>
          </a:prstGeom>
          <a:noFill/>
          <a:ln>
            <a:noFill/>
          </a:ln>
        </p:spPr>
        <p:txBody>
          <a:bodyPr spcFirstLastPara="1" wrap="square" lIns="90000" tIns="46800" rIns="90000" bIns="46800" anchor="t" anchorCtr="0">
            <a:noAutofit/>
          </a:bodyPr>
          <a:lstStyle/>
          <a:p>
            <a:pPr marL="314280" marR="0" lvl="0" indent="-313200" algn="just" rtl="0">
              <a:lnSpc>
                <a:spcPct val="100000"/>
              </a:lnSpc>
              <a:spcBef>
                <a:spcPts val="0"/>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Deadlock prevention leads to inefficient use of resources &amp; execution of processes.</a:t>
            </a:r>
            <a:endParaRPr sz="22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Requires that OS be given in advance additional information concerning which resources a process will request and use during its lifetime</a:t>
            </a:r>
            <a:endParaRPr sz="22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Based on this info, OS decides whether to grant the request or delay it</a:t>
            </a:r>
            <a:endParaRPr sz="22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System must consider resources currently available, resources currently allocated, future requests and releases</a:t>
            </a:r>
            <a:endParaRPr sz="2200" b="0" i="0" u="none" strike="noStrike" cap="none">
              <a:latin typeface="Arial"/>
              <a:ea typeface="Arial"/>
              <a:cs typeface="Arial"/>
              <a:sym typeface="Arial"/>
            </a:endParaRPr>
          </a:p>
          <a:p>
            <a:pPr marL="316080" marR="0" lvl="0" indent="-313200" algn="just" rtl="0">
              <a:lnSpc>
                <a:spcPct val="100000"/>
              </a:lnSpc>
              <a:spcBef>
                <a:spcPts val="499"/>
              </a:spcBef>
              <a:spcAft>
                <a:spcPts val="0"/>
              </a:spcAft>
              <a:buNone/>
            </a:pPr>
            <a:endParaRPr sz="2200" b="0" i="0" u="none" strike="noStrike" cap="none">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9"/>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Deadlock Avoidance</a:t>
            </a:r>
            <a:endParaRPr sz="2400" b="0" i="0" u="none" strike="noStrike" cap="none">
              <a:latin typeface="Arial"/>
              <a:ea typeface="Arial"/>
              <a:cs typeface="Arial"/>
              <a:sym typeface="Arial"/>
            </a:endParaRPr>
          </a:p>
        </p:txBody>
      </p:sp>
      <p:sp>
        <p:nvSpPr>
          <p:cNvPr id="517" name="Google Shape;517;p89"/>
          <p:cNvSpPr/>
          <p:nvPr/>
        </p:nvSpPr>
        <p:spPr>
          <a:xfrm>
            <a:off x="457200" y="914400"/>
            <a:ext cx="8202960" cy="5204160"/>
          </a:xfrm>
          <a:prstGeom prst="rect">
            <a:avLst/>
          </a:prstGeom>
          <a:noFill/>
          <a:ln>
            <a:noFill/>
          </a:ln>
        </p:spPr>
        <p:txBody>
          <a:bodyPr spcFirstLastPara="1" wrap="square" lIns="90000" tIns="46800" rIns="90000" bIns="46800" anchor="t" anchorCtr="0">
            <a:noAutofit/>
          </a:bodyPr>
          <a:lstStyle/>
          <a:p>
            <a:pPr marL="314280" marR="0" lvl="0" indent="-313200" algn="just" rtl="0">
              <a:lnSpc>
                <a:spcPct val="100000"/>
              </a:lnSpc>
              <a:spcBef>
                <a:spcPts val="0"/>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With this knowledge of complete sequence of requests and releases for each process, system can decide for each request whether or not the process should wait in order to avoid a future deadlock</a:t>
            </a:r>
            <a:endParaRPr sz="22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Variations in algorithms differ in amount and type of information required</a:t>
            </a:r>
            <a:endParaRPr sz="22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Simplest: each process declares the max number of resources of each type that it may need</a:t>
            </a:r>
            <a:endParaRPr sz="22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Dynamically examines the resource allocation state to ensure that a circular wait condition can never exist</a:t>
            </a:r>
            <a:endParaRPr sz="22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State: number of available and allocated resources, maximum demands of processes</a:t>
            </a:r>
            <a:endParaRPr sz="2200" b="0" i="0" u="none" strike="noStrike" cap="none">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90"/>
          <p:cNvSpPr/>
          <p:nvPr/>
        </p:nvSpPr>
        <p:spPr>
          <a:xfrm>
            <a:off x="685800" y="228600"/>
            <a:ext cx="8076240" cy="6084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600" b="0" i="0" u="none" strike="noStrike" cap="none">
                <a:solidFill>
                  <a:srgbClr val="006633"/>
                </a:solidFill>
                <a:latin typeface="Arial"/>
                <a:ea typeface="Arial"/>
                <a:cs typeface="Arial"/>
                <a:sym typeface="Arial"/>
              </a:rPr>
              <a:t>Safe State</a:t>
            </a:r>
            <a:endParaRPr sz="2600" b="0" i="0" u="none" strike="noStrike" cap="none">
              <a:latin typeface="Arial"/>
              <a:ea typeface="Arial"/>
              <a:cs typeface="Arial"/>
              <a:sym typeface="Arial"/>
            </a:endParaRPr>
          </a:p>
        </p:txBody>
      </p:sp>
      <p:sp>
        <p:nvSpPr>
          <p:cNvPr id="524" name="Google Shape;524;p90"/>
          <p:cNvSpPr/>
          <p:nvPr/>
        </p:nvSpPr>
        <p:spPr>
          <a:xfrm>
            <a:off x="676440" y="888840"/>
            <a:ext cx="7806240" cy="5531400"/>
          </a:xfrm>
          <a:prstGeom prst="rect">
            <a:avLst/>
          </a:prstGeom>
          <a:noFill/>
          <a:ln>
            <a:noFill/>
          </a:ln>
        </p:spPr>
        <p:txBody>
          <a:bodyPr spcFirstLastPara="1" wrap="square" lIns="90000" tIns="46800" rIns="90000" bIns="46800" anchor="t" anchorCtr="0">
            <a:noAutofit/>
          </a:bodyPr>
          <a:lstStyle/>
          <a:p>
            <a:pPr marL="314280" marR="0" lvl="0" indent="-313200" algn="l" rtl="0">
              <a:lnSpc>
                <a:spcPct val="90000"/>
              </a:lnSpc>
              <a:spcBef>
                <a:spcPts val="0"/>
              </a:spcBef>
              <a:spcAft>
                <a:spcPts val="0"/>
              </a:spcAft>
              <a:buClr>
                <a:srgbClr val="CC9900"/>
              </a:buClr>
              <a:buSzPts val="2100"/>
              <a:buFont typeface="Noto Sans Symbols"/>
              <a:buChar char="■"/>
            </a:pPr>
            <a:r>
              <a:rPr lang="en-IN" sz="2100" b="0" i="0" u="none" strike="noStrike" cap="none">
                <a:solidFill>
                  <a:srgbClr val="000000"/>
                </a:solidFill>
                <a:latin typeface="Arial"/>
                <a:ea typeface="Arial"/>
                <a:cs typeface="Arial"/>
                <a:sym typeface="Arial"/>
              </a:rPr>
              <a:t>When a process requests an available resource, system must decide if immediate allocation leaves the system in a safe state.</a:t>
            </a:r>
            <a:r>
              <a:rPr lang="en-IN" sz="1800" b="0" i="0" u="none" strike="noStrike" cap="none">
                <a:latin typeface="Arial"/>
                <a:ea typeface="Arial"/>
                <a:cs typeface="Arial"/>
                <a:sym typeface="Arial"/>
              </a:rPr>
              <a:t/>
            </a:r>
            <a:br>
              <a:rPr lang="en-IN" sz="1800" b="0" i="0" u="none" strike="noStrike" cap="none">
                <a:latin typeface="Arial"/>
                <a:ea typeface="Arial"/>
                <a:cs typeface="Arial"/>
                <a:sym typeface="Arial"/>
              </a:rPr>
            </a:br>
            <a:r>
              <a:rPr lang="en-IN" sz="2100" b="0" i="0" u="none" strike="noStrike" cap="none">
                <a:solidFill>
                  <a:srgbClr val="000000"/>
                </a:solidFill>
                <a:latin typeface="Arial"/>
                <a:ea typeface="Arial"/>
                <a:cs typeface="Arial"/>
                <a:sym typeface="Arial"/>
              </a:rPr>
              <a:t> </a:t>
            </a:r>
            <a:endParaRPr sz="2100" b="0" i="0" u="none" strike="noStrike" cap="none">
              <a:latin typeface="Arial"/>
              <a:ea typeface="Arial"/>
              <a:cs typeface="Arial"/>
              <a:sym typeface="Arial"/>
            </a:endParaRPr>
          </a:p>
          <a:p>
            <a:pPr marL="314280" marR="0" lvl="0" indent="-313200" algn="l" rtl="0">
              <a:lnSpc>
                <a:spcPct val="90000"/>
              </a:lnSpc>
              <a:spcBef>
                <a:spcPts val="550"/>
              </a:spcBef>
              <a:spcAft>
                <a:spcPts val="0"/>
              </a:spcAft>
              <a:buClr>
                <a:srgbClr val="CC9900"/>
              </a:buClr>
              <a:buSzPts val="2100"/>
              <a:buFont typeface="Noto Sans Symbols"/>
              <a:buChar char="■"/>
            </a:pPr>
            <a:r>
              <a:rPr lang="en-IN" sz="2100" b="0" i="0" u="none" strike="noStrike" cap="none">
                <a:solidFill>
                  <a:srgbClr val="000000"/>
                </a:solidFill>
                <a:latin typeface="Arial"/>
                <a:ea typeface="Arial"/>
                <a:cs typeface="Arial"/>
                <a:sym typeface="Arial"/>
              </a:rPr>
              <a:t>System is in safe state if there exists a safe sequence of all processes. </a:t>
            </a:r>
            <a:r>
              <a:rPr lang="en-IN" sz="1800" b="0" i="0" u="none" strike="noStrike" cap="none">
                <a:latin typeface="Arial"/>
                <a:ea typeface="Arial"/>
                <a:cs typeface="Arial"/>
                <a:sym typeface="Arial"/>
              </a:rPr>
              <a:t/>
            </a:r>
            <a:br>
              <a:rPr lang="en-IN" sz="1800" b="0" i="0" u="none" strike="noStrike" cap="none">
                <a:latin typeface="Arial"/>
                <a:ea typeface="Arial"/>
                <a:cs typeface="Arial"/>
                <a:sym typeface="Arial"/>
              </a:rPr>
            </a:br>
            <a:r>
              <a:rPr lang="en-IN" sz="2100" b="0" i="0" u="none" strike="noStrike" cap="none">
                <a:solidFill>
                  <a:srgbClr val="000000"/>
                </a:solidFill>
                <a:latin typeface="Arial"/>
                <a:ea typeface="Arial"/>
                <a:cs typeface="Arial"/>
                <a:sym typeface="Arial"/>
              </a:rPr>
              <a:t> </a:t>
            </a:r>
            <a:endParaRPr sz="2100" b="0" i="0" u="none" strike="noStrike" cap="none">
              <a:latin typeface="Arial"/>
              <a:ea typeface="Arial"/>
              <a:cs typeface="Arial"/>
              <a:sym typeface="Arial"/>
            </a:endParaRPr>
          </a:p>
          <a:p>
            <a:pPr marL="314280" marR="0" lvl="0" indent="-313200" algn="l" rtl="0">
              <a:lnSpc>
                <a:spcPct val="90000"/>
              </a:lnSpc>
              <a:spcBef>
                <a:spcPts val="550"/>
              </a:spcBef>
              <a:spcAft>
                <a:spcPts val="0"/>
              </a:spcAft>
              <a:buClr>
                <a:srgbClr val="CC9900"/>
              </a:buClr>
              <a:buSzPts val="2100"/>
              <a:buFont typeface="Noto Sans Symbols"/>
              <a:buChar char="■"/>
            </a:pPr>
            <a:r>
              <a:rPr lang="en-IN" sz="2100" b="0" i="0" u="none" strike="noStrike" cap="none">
                <a:solidFill>
                  <a:srgbClr val="000000"/>
                </a:solidFill>
                <a:latin typeface="Arial"/>
                <a:ea typeface="Arial"/>
                <a:cs typeface="Arial"/>
                <a:sym typeface="Arial"/>
              </a:rPr>
              <a:t>Sequence &lt;P</a:t>
            </a:r>
            <a:r>
              <a:rPr lang="en-IN" sz="2100" b="0" i="0" u="none" strike="noStrike" cap="none" baseline="-25000">
                <a:solidFill>
                  <a:srgbClr val="000000"/>
                </a:solidFill>
                <a:latin typeface="Arial"/>
                <a:ea typeface="Arial"/>
                <a:cs typeface="Arial"/>
                <a:sym typeface="Arial"/>
              </a:rPr>
              <a:t>1</a:t>
            </a:r>
            <a:r>
              <a:rPr lang="en-IN" sz="2100" b="0" i="0" u="none" strike="noStrike" cap="none">
                <a:solidFill>
                  <a:srgbClr val="000000"/>
                </a:solidFill>
                <a:latin typeface="Arial"/>
                <a:ea typeface="Arial"/>
                <a:cs typeface="Arial"/>
                <a:sym typeface="Arial"/>
              </a:rPr>
              <a:t>, P</a:t>
            </a:r>
            <a:r>
              <a:rPr lang="en-IN" sz="2100" b="0" i="0" u="none" strike="noStrike" cap="none" baseline="-25000">
                <a:solidFill>
                  <a:srgbClr val="000000"/>
                </a:solidFill>
                <a:latin typeface="Arial"/>
                <a:ea typeface="Arial"/>
                <a:cs typeface="Arial"/>
                <a:sym typeface="Arial"/>
              </a:rPr>
              <a:t>2</a:t>
            </a:r>
            <a:r>
              <a:rPr lang="en-IN" sz="2100" b="0" i="0" u="none" strike="noStrike" cap="none">
                <a:solidFill>
                  <a:srgbClr val="000000"/>
                </a:solidFill>
                <a:latin typeface="Arial"/>
                <a:ea typeface="Arial"/>
                <a:cs typeface="Arial"/>
                <a:sym typeface="Arial"/>
              </a:rPr>
              <a:t>, …, P</a:t>
            </a:r>
            <a:r>
              <a:rPr lang="en-IN" sz="2100" b="0" i="0" u="none" strike="noStrike" cap="none" baseline="-25000">
                <a:solidFill>
                  <a:srgbClr val="000000"/>
                </a:solidFill>
                <a:latin typeface="Arial"/>
                <a:ea typeface="Arial"/>
                <a:cs typeface="Arial"/>
                <a:sym typeface="Arial"/>
              </a:rPr>
              <a:t>n</a:t>
            </a:r>
            <a:r>
              <a:rPr lang="en-IN" sz="2100" b="0" i="0" u="none" strike="noStrike" cap="none">
                <a:solidFill>
                  <a:srgbClr val="000000"/>
                </a:solidFill>
                <a:latin typeface="Arial"/>
                <a:ea typeface="Arial"/>
                <a:cs typeface="Arial"/>
                <a:sym typeface="Arial"/>
              </a:rPr>
              <a:t>&gt; is safe if for each P</a:t>
            </a:r>
            <a:r>
              <a:rPr lang="en-IN" sz="2100" b="0" i="0" u="none" strike="noStrike" cap="none" baseline="-25000">
                <a:solidFill>
                  <a:srgbClr val="000000"/>
                </a:solidFill>
                <a:latin typeface="Arial"/>
                <a:ea typeface="Arial"/>
                <a:cs typeface="Arial"/>
                <a:sym typeface="Arial"/>
              </a:rPr>
              <a:t>i</a:t>
            </a:r>
            <a:r>
              <a:rPr lang="en-IN" sz="2100" b="0" i="0" u="none" strike="noStrike" cap="none">
                <a:solidFill>
                  <a:srgbClr val="000000"/>
                </a:solidFill>
                <a:latin typeface="Arial"/>
                <a:ea typeface="Arial"/>
                <a:cs typeface="Arial"/>
                <a:sym typeface="Arial"/>
              </a:rPr>
              <a:t>, the resources that P</a:t>
            </a:r>
            <a:r>
              <a:rPr lang="en-IN" sz="2100" b="0" i="0" u="none" strike="noStrike" cap="none" baseline="-25000">
                <a:solidFill>
                  <a:srgbClr val="000000"/>
                </a:solidFill>
                <a:latin typeface="Arial"/>
                <a:ea typeface="Arial"/>
                <a:cs typeface="Arial"/>
                <a:sym typeface="Arial"/>
              </a:rPr>
              <a:t>i </a:t>
            </a:r>
            <a:r>
              <a:rPr lang="en-IN" sz="2100" b="0" i="0" u="none" strike="noStrike" cap="none">
                <a:solidFill>
                  <a:srgbClr val="000000"/>
                </a:solidFill>
                <a:latin typeface="Arial"/>
                <a:ea typeface="Arial"/>
                <a:cs typeface="Arial"/>
                <a:sym typeface="Arial"/>
              </a:rPr>
              <a:t>can still request can be satisfied by currently available resources + resources held by all the P</a:t>
            </a:r>
            <a:r>
              <a:rPr lang="en-IN" sz="2100" b="0" i="0" u="none" strike="noStrike" cap="none" baseline="-25000">
                <a:solidFill>
                  <a:srgbClr val="000000"/>
                </a:solidFill>
                <a:latin typeface="Arial"/>
                <a:ea typeface="Arial"/>
                <a:cs typeface="Arial"/>
                <a:sym typeface="Arial"/>
              </a:rPr>
              <a:t>j</a:t>
            </a:r>
            <a:r>
              <a:rPr lang="en-IN" sz="2100" b="0" i="0" u="none" strike="noStrike" cap="none">
                <a:solidFill>
                  <a:srgbClr val="000000"/>
                </a:solidFill>
                <a:latin typeface="Arial"/>
                <a:ea typeface="Arial"/>
                <a:cs typeface="Arial"/>
                <a:sym typeface="Arial"/>
              </a:rPr>
              <a:t>, with j&lt;i.</a:t>
            </a:r>
            <a:endParaRPr sz="2100" b="0" i="0" u="none" strike="noStrike" cap="none">
              <a:latin typeface="Arial"/>
              <a:ea typeface="Arial"/>
              <a:cs typeface="Arial"/>
              <a:sym typeface="Arial"/>
            </a:endParaRPr>
          </a:p>
          <a:p>
            <a:pPr marL="641520" marR="0" lvl="1" indent="-324360" algn="l" rtl="0">
              <a:lnSpc>
                <a:spcPct val="90000"/>
              </a:lnSpc>
              <a:spcBef>
                <a:spcPts val="550"/>
              </a:spcBef>
              <a:spcAft>
                <a:spcPts val="0"/>
              </a:spcAft>
              <a:buClr>
                <a:srgbClr val="3B812F"/>
              </a:buClr>
              <a:buSzPts val="2100"/>
              <a:buFont typeface="Noto Sans Symbols"/>
              <a:buChar char="❑"/>
            </a:pPr>
            <a:r>
              <a:rPr lang="en-IN" sz="2100" b="0" i="0" u="none" strike="noStrike" cap="none">
                <a:solidFill>
                  <a:srgbClr val="000000"/>
                </a:solidFill>
                <a:latin typeface="Arial"/>
                <a:ea typeface="Arial"/>
                <a:cs typeface="Arial"/>
                <a:sym typeface="Arial"/>
              </a:rPr>
              <a:t>If P</a:t>
            </a:r>
            <a:r>
              <a:rPr lang="en-IN" sz="2100" b="0" i="0" u="none" strike="noStrike" cap="none" baseline="-25000">
                <a:solidFill>
                  <a:srgbClr val="000000"/>
                </a:solidFill>
                <a:latin typeface="Arial"/>
                <a:ea typeface="Arial"/>
                <a:cs typeface="Arial"/>
                <a:sym typeface="Arial"/>
              </a:rPr>
              <a:t>i</a:t>
            </a:r>
            <a:r>
              <a:rPr lang="en-IN" sz="2100" b="0" i="0" u="none" strike="noStrike" cap="none">
                <a:solidFill>
                  <a:srgbClr val="000000"/>
                </a:solidFill>
                <a:latin typeface="Arial"/>
                <a:ea typeface="Arial"/>
                <a:cs typeface="Arial"/>
                <a:sym typeface="Arial"/>
              </a:rPr>
              <a:t> resource needs are not immediately available, then </a:t>
            </a:r>
            <a:r>
              <a:rPr lang="en-IN" sz="2100" b="0" i="1" u="none" strike="noStrike" cap="none">
                <a:solidFill>
                  <a:srgbClr val="000000"/>
                </a:solidFill>
                <a:latin typeface="Arial"/>
                <a:ea typeface="Arial"/>
                <a:cs typeface="Arial"/>
                <a:sym typeface="Arial"/>
              </a:rPr>
              <a:t>P</a:t>
            </a:r>
            <a:r>
              <a:rPr lang="en-IN" sz="2100" b="0" i="1" u="none" strike="noStrike" cap="none" baseline="-25000">
                <a:solidFill>
                  <a:srgbClr val="000000"/>
                </a:solidFill>
                <a:latin typeface="Arial"/>
                <a:ea typeface="Arial"/>
                <a:cs typeface="Arial"/>
                <a:sym typeface="Arial"/>
              </a:rPr>
              <a:t>i</a:t>
            </a:r>
            <a:r>
              <a:rPr lang="en-IN" sz="2100" b="0" i="0" u="none" strike="noStrike" cap="none">
                <a:solidFill>
                  <a:srgbClr val="000000"/>
                </a:solidFill>
                <a:latin typeface="Arial"/>
                <a:ea typeface="Arial"/>
                <a:cs typeface="Arial"/>
                <a:sym typeface="Arial"/>
              </a:rPr>
              <a:t> can wait until all </a:t>
            </a:r>
            <a:r>
              <a:rPr lang="en-IN" sz="2100" b="0" i="1" u="none" strike="noStrike" cap="none">
                <a:solidFill>
                  <a:srgbClr val="000000"/>
                </a:solidFill>
                <a:latin typeface="Arial"/>
                <a:ea typeface="Arial"/>
                <a:cs typeface="Arial"/>
                <a:sym typeface="Arial"/>
              </a:rPr>
              <a:t>P</a:t>
            </a:r>
            <a:r>
              <a:rPr lang="en-IN" sz="2100" b="0" i="1" u="none" strike="noStrike" cap="none" baseline="-25000">
                <a:solidFill>
                  <a:srgbClr val="000000"/>
                </a:solidFill>
                <a:latin typeface="Arial"/>
                <a:ea typeface="Arial"/>
                <a:cs typeface="Arial"/>
                <a:sym typeface="Arial"/>
              </a:rPr>
              <a:t>j</a:t>
            </a:r>
            <a:r>
              <a:rPr lang="en-IN" sz="2100" b="0" i="1" u="none" strike="noStrike" cap="none">
                <a:solidFill>
                  <a:srgbClr val="000000"/>
                </a:solidFill>
                <a:latin typeface="Arial"/>
                <a:ea typeface="Arial"/>
                <a:cs typeface="Arial"/>
                <a:sym typeface="Arial"/>
              </a:rPr>
              <a:t> </a:t>
            </a:r>
            <a:r>
              <a:rPr lang="en-IN" sz="2100" b="0" i="0" u="none" strike="noStrike" cap="none">
                <a:solidFill>
                  <a:srgbClr val="000000"/>
                </a:solidFill>
                <a:latin typeface="Arial"/>
                <a:ea typeface="Arial"/>
                <a:cs typeface="Arial"/>
                <a:sym typeface="Arial"/>
              </a:rPr>
              <a:t>have finished.</a:t>
            </a:r>
            <a:endParaRPr sz="2100" b="0" i="0" u="none" strike="noStrike" cap="none">
              <a:latin typeface="Arial"/>
              <a:ea typeface="Arial"/>
              <a:cs typeface="Arial"/>
              <a:sym typeface="Arial"/>
            </a:endParaRPr>
          </a:p>
          <a:p>
            <a:pPr marL="641520" marR="0" lvl="1" indent="-324360" algn="l" rtl="0">
              <a:lnSpc>
                <a:spcPct val="90000"/>
              </a:lnSpc>
              <a:spcBef>
                <a:spcPts val="550"/>
              </a:spcBef>
              <a:spcAft>
                <a:spcPts val="0"/>
              </a:spcAft>
              <a:buClr>
                <a:srgbClr val="3B812F"/>
              </a:buClr>
              <a:buSzPts val="2100"/>
              <a:buFont typeface="Noto Sans Symbols"/>
              <a:buChar char="❑"/>
            </a:pPr>
            <a:r>
              <a:rPr lang="en-IN" sz="2100" b="0" i="0" u="none" strike="noStrike" cap="none">
                <a:solidFill>
                  <a:srgbClr val="000000"/>
                </a:solidFill>
                <a:latin typeface="Arial"/>
                <a:ea typeface="Arial"/>
                <a:cs typeface="Arial"/>
                <a:sym typeface="Arial"/>
              </a:rPr>
              <a:t>When </a:t>
            </a:r>
            <a:r>
              <a:rPr lang="en-IN" sz="2100" b="0" i="1" u="none" strike="noStrike" cap="none">
                <a:solidFill>
                  <a:srgbClr val="000000"/>
                </a:solidFill>
                <a:latin typeface="Arial"/>
                <a:ea typeface="Arial"/>
                <a:cs typeface="Arial"/>
                <a:sym typeface="Arial"/>
              </a:rPr>
              <a:t>P</a:t>
            </a:r>
            <a:r>
              <a:rPr lang="en-IN" sz="2100" b="0" i="1" u="none" strike="noStrike" cap="none" baseline="-25000">
                <a:solidFill>
                  <a:srgbClr val="000000"/>
                </a:solidFill>
                <a:latin typeface="Arial"/>
                <a:ea typeface="Arial"/>
                <a:cs typeface="Arial"/>
                <a:sym typeface="Arial"/>
              </a:rPr>
              <a:t>j</a:t>
            </a:r>
            <a:r>
              <a:rPr lang="en-IN" sz="2100" b="0" i="0" u="none" strike="noStrike" cap="none">
                <a:solidFill>
                  <a:srgbClr val="000000"/>
                </a:solidFill>
                <a:latin typeface="Arial"/>
                <a:ea typeface="Arial"/>
                <a:cs typeface="Arial"/>
                <a:sym typeface="Arial"/>
              </a:rPr>
              <a:t> is finished, </a:t>
            </a:r>
            <a:r>
              <a:rPr lang="en-IN" sz="2100" b="0" i="1" u="none" strike="noStrike" cap="none">
                <a:solidFill>
                  <a:srgbClr val="000000"/>
                </a:solidFill>
                <a:latin typeface="Arial"/>
                <a:ea typeface="Arial"/>
                <a:cs typeface="Arial"/>
                <a:sym typeface="Arial"/>
              </a:rPr>
              <a:t>P</a:t>
            </a:r>
            <a:r>
              <a:rPr lang="en-IN" sz="2100" b="0" i="0" u="none" strike="noStrike" cap="none" baseline="-25000">
                <a:solidFill>
                  <a:srgbClr val="000000"/>
                </a:solidFill>
                <a:latin typeface="Arial"/>
                <a:ea typeface="Arial"/>
                <a:cs typeface="Arial"/>
                <a:sym typeface="Arial"/>
              </a:rPr>
              <a:t>i</a:t>
            </a:r>
            <a:r>
              <a:rPr lang="en-IN" sz="2100" b="0" i="0" u="none" strike="noStrike" cap="none">
                <a:solidFill>
                  <a:srgbClr val="000000"/>
                </a:solidFill>
                <a:latin typeface="Arial"/>
                <a:ea typeface="Arial"/>
                <a:cs typeface="Arial"/>
                <a:sym typeface="Arial"/>
              </a:rPr>
              <a:t> can obtain needed resources, execute, return allocated resources, and terminate. </a:t>
            </a:r>
            <a:endParaRPr sz="2100" b="0" i="0" u="none" strike="noStrike" cap="none">
              <a:latin typeface="Arial"/>
              <a:ea typeface="Arial"/>
              <a:cs typeface="Arial"/>
              <a:sym typeface="Arial"/>
            </a:endParaRPr>
          </a:p>
          <a:p>
            <a:pPr marL="641520" marR="0" lvl="1" indent="-324360" algn="l" rtl="0">
              <a:lnSpc>
                <a:spcPct val="90000"/>
              </a:lnSpc>
              <a:spcBef>
                <a:spcPts val="550"/>
              </a:spcBef>
              <a:spcAft>
                <a:spcPts val="0"/>
              </a:spcAft>
              <a:buClr>
                <a:srgbClr val="3B812F"/>
              </a:buClr>
              <a:buSzPts val="2100"/>
              <a:buFont typeface="Noto Sans Symbols"/>
              <a:buChar char="❑"/>
            </a:pPr>
            <a:r>
              <a:rPr lang="en-IN" sz="2100" b="0" i="0" u="none" strike="noStrike" cap="none">
                <a:solidFill>
                  <a:srgbClr val="000000"/>
                </a:solidFill>
                <a:latin typeface="Arial"/>
                <a:ea typeface="Arial"/>
                <a:cs typeface="Arial"/>
                <a:sym typeface="Arial"/>
              </a:rPr>
              <a:t>When </a:t>
            </a:r>
            <a:r>
              <a:rPr lang="en-IN" sz="2100" b="0" i="1" u="none" strike="noStrike" cap="none">
                <a:solidFill>
                  <a:srgbClr val="000000"/>
                </a:solidFill>
                <a:latin typeface="Arial"/>
                <a:ea typeface="Arial"/>
                <a:cs typeface="Arial"/>
                <a:sym typeface="Arial"/>
              </a:rPr>
              <a:t>P</a:t>
            </a:r>
            <a:r>
              <a:rPr lang="en-IN" sz="2100" b="0" i="1" u="none" strike="noStrike" cap="none" baseline="-25000">
                <a:solidFill>
                  <a:srgbClr val="000000"/>
                </a:solidFill>
                <a:latin typeface="Arial"/>
                <a:ea typeface="Arial"/>
                <a:cs typeface="Arial"/>
                <a:sym typeface="Arial"/>
              </a:rPr>
              <a:t>i</a:t>
            </a:r>
            <a:r>
              <a:rPr lang="en-IN" sz="2100" b="0" i="0" u="none" strike="noStrike" cap="none">
                <a:solidFill>
                  <a:srgbClr val="000000"/>
                </a:solidFill>
                <a:latin typeface="Arial"/>
                <a:ea typeface="Arial"/>
                <a:cs typeface="Arial"/>
                <a:sym typeface="Arial"/>
              </a:rPr>
              <a:t> terminates, </a:t>
            </a:r>
            <a:r>
              <a:rPr lang="en-IN" sz="2100" b="0" i="1" u="none" strike="noStrike" cap="none">
                <a:solidFill>
                  <a:srgbClr val="000000"/>
                </a:solidFill>
                <a:latin typeface="Arial"/>
                <a:ea typeface="Arial"/>
                <a:cs typeface="Arial"/>
                <a:sym typeface="Arial"/>
              </a:rPr>
              <a:t>P</a:t>
            </a:r>
            <a:r>
              <a:rPr lang="en-IN" sz="2100" b="0" i="1" u="none" strike="noStrike" cap="none" baseline="-25000">
                <a:solidFill>
                  <a:srgbClr val="000000"/>
                </a:solidFill>
                <a:latin typeface="Arial"/>
                <a:ea typeface="Arial"/>
                <a:cs typeface="Arial"/>
                <a:sym typeface="Arial"/>
              </a:rPr>
              <a:t>i</a:t>
            </a:r>
            <a:r>
              <a:rPr lang="en-IN" sz="2100" b="0" i="0" u="none" strike="noStrike" cap="none" baseline="-25000">
                <a:solidFill>
                  <a:srgbClr val="000000"/>
                </a:solidFill>
                <a:latin typeface="Arial"/>
                <a:ea typeface="Arial"/>
                <a:cs typeface="Arial"/>
                <a:sym typeface="Arial"/>
              </a:rPr>
              <a:t>+1</a:t>
            </a:r>
            <a:r>
              <a:rPr lang="en-IN" sz="2100" b="0" i="0" u="none" strike="noStrike" cap="none">
                <a:solidFill>
                  <a:srgbClr val="000000"/>
                </a:solidFill>
                <a:latin typeface="Arial"/>
                <a:ea typeface="Arial"/>
                <a:cs typeface="Arial"/>
                <a:sym typeface="Arial"/>
              </a:rPr>
              <a:t> can obtain its needed resources, and so on. </a:t>
            </a:r>
            <a:endParaRPr sz="2100" b="0" i="0" u="none" strike="noStrike" cap="none">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0"/>
        <p:cNvGrpSpPr/>
        <p:nvPr/>
      </p:nvGrpSpPr>
      <p:grpSpPr>
        <a:xfrm>
          <a:off x="0" y="0"/>
          <a:ext cx="0" cy="0"/>
          <a:chOff x="0" y="0"/>
          <a:chExt cx="0" cy="0"/>
        </a:xfrm>
      </p:grpSpPr>
      <p:sp>
        <p:nvSpPr>
          <p:cNvPr id="531" name="Google Shape;531;p91"/>
          <p:cNvSpPr/>
          <p:nvPr/>
        </p:nvSpPr>
        <p:spPr>
          <a:xfrm>
            <a:off x="500040" y="333360"/>
            <a:ext cx="8228520" cy="55944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600" b="0" i="0" u="none" strike="noStrike" cap="none">
                <a:solidFill>
                  <a:srgbClr val="006633"/>
                </a:solidFill>
                <a:latin typeface="Arial"/>
                <a:ea typeface="Arial"/>
                <a:cs typeface="Arial"/>
                <a:sym typeface="Arial"/>
              </a:rPr>
              <a:t>Safe, Unsafe , Deadlock State </a:t>
            </a:r>
            <a:endParaRPr sz="2600" b="0" i="0" u="none" strike="noStrike" cap="none">
              <a:latin typeface="Arial"/>
              <a:ea typeface="Arial"/>
              <a:cs typeface="Arial"/>
              <a:sym typeface="Arial"/>
            </a:endParaRPr>
          </a:p>
        </p:txBody>
      </p:sp>
      <p:pic>
        <p:nvPicPr>
          <p:cNvPr id="532" name="Google Shape;532;p91"/>
          <p:cNvPicPr preferRelativeResize="0"/>
          <p:nvPr/>
        </p:nvPicPr>
        <p:blipFill rotWithShape="1">
          <a:blip r:embed="rId3">
            <a:alphaModFix/>
          </a:blip>
          <a:srcRect l="13437" t="1570" r="13684" b="2194"/>
          <a:stretch/>
        </p:blipFill>
        <p:spPr>
          <a:xfrm>
            <a:off x="457200" y="1752480"/>
            <a:ext cx="4082040" cy="4042440"/>
          </a:xfrm>
          <a:prstGeom prst="rect">
            <a:avLst/>
          </a:prstGeom>
          <a:noFill/>
          <a:ln>
            <a:noFill/>
          </a:ln>
        </p:spPr>
      </p:pic>
      <p:sp>
        <p:nvSpPr>
          <p:cNvPr id="533" name="Google Shape;533;p91"/>
          <p:cNvSpPr/>
          <p:nvPr/>
        </p:nvSpPr>
        <p:spPr>
          <a:xfrm>
            <a:off x="4495680" y="1295280"/>
            <a:ext cx="4308840" cy="4570920"/>
          </a:xfrm>
          <a:prstGeom prst="rect">
            <a:avLst/>
          </a:prstGeom>
          <a:noFill/>
          <a:ln>
            <a:noFill/>
          </a:ln>
        </p:spPr>
        <p:txBody>
          <a:bodyPr spcFirstLastPara="1" wrap="square" lIns="90000" tIns="46800" rIns="90000" bIns="46800" anchor="t" anchorCtr="0">
            <a:noAutofit/>
          </a:bodyPr>
          <a:lstStyle/>
          <a:p>
            <a:pPr marL="341280" marR="0" lvl="0" indent="-338760" algn="just" rtl="0">
              <a:lnSpc>
                <a:spcPct val="100000"/>
              </a:lnSpc>
              <a:spcBef>
                <a:spcPts val="0"/>
              </a:spcBef>
              <a:spcAft>
                <a:spcPts val="0"/>
              </a:spcAft>
              <a:buNone/>
            </a:pPr>
            <a:endParaRPr sz="1800" b="0" i="0" u="none" strike="noStrike" cap="none">
              <a:latin typeface="Arial"/>
              <a:ea typeface="Arial"/>
              <a:cs typeface="Arial"/>
              <a:sym typeface="Arial"/>
            </a:endParaRPr>
          </a:p>
          <a:p>
            <a:pPr marL="339840" marR="0" lvl="0" indent="-336960" algn="just" rtl="0">
              <a:lnSpc>
                <a:spcPct val="100000"/>
              </a:lnSpc>
              <a:spcBef>
                <a:spcPts val="451"/>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Safe state is not a deadlocked state</a:t>
            </a:r>
            <a:endParaRPr sz="2200" b="0" i="0" u="none" strike="noStrike" cap="none">
              <a:latin typeface="Arial"/>
              <a:ea typeface="Arial"/>
              <a:cs typeface="Arial"/>
              <a:sym typeface="Arial"/>
            </a:endParaRPr>
          </a:p>
          <a:p>
            <a:pPr marL="339840" marR="0" lvl="0" indent="-336960" algn="just" rtl="0">
              <a:lnSpc>
                <a:spcPct val="100000"/>
              </a:lnSpc>
              <a:spcBef>
                <a:spcPts val="451"/>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Deadlocked state is an unsafe state</a:t>
            </a:r>
            <a:endParaRPr sz="2200" b="0" i="0" u="none" strike="noStrike" cap="none">
              <a:latin typeface="Arial"/>
              <a:ea typeface="Arial"/>
              <a:cs typeface="Arial"/>
              <a:sym typeface="Arial"/>
            </a:endParaRPr>
          </a:p>
          <a:p>
            <a:pPr marL="339840" marR="0" lvl="0" indent="-336960" algn="just" rtl="0">
              <a:lnSpc>
                <a:spcPct val="100000"/>
              </a:lnSpc>
              <a:spcBef>
                <a:spcPts val="451"/>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Not all unsafe states are deadlocks</a:t>
            </a:r>
            <a:endParaRPr sz="2200" b="0" i="0" u="none" strike="noStrike" cap="none">
              <a:latin typeface="Arial"/>
              <a:ea typeface="Arial"/>
              <a:cs typeface="Arial"/>
              <a:sym typeface="Arial"/>
            </a:endParaRPr>
          </a:p>
          <a:p>
            <a:pPr marL="339840" marR="0" lvl="0" indent="-336960" algn="just" rtl="0">
              <a:lnSpc>
                <a:spcPct val="100000"/>
              </a:lnSpc>
              <a:spcBef>
                <a:spcPts val="451"/>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Unsafe state may lead to a deadlock</a:t>
            </a:r>
            <a:endParaRPr sz="2200" b="0" i="0" u="none" strike="noStrike" cap="none">
              <a:latin typeface="Arial"/>
              <a:ea typeface="Arial"/>
              <a:cs typeface="Arial"/>
              <a:sym typeface="Arial"/>
            </a:endParaRPr>
          </a:p>
          <a:p>
            <a:pPr marL="339840" marR="0" lvl="0" indent="-336960" algn="just" rtl="0">
              <a:lnSpc>
                <a:spcPct val="100000"/>
              </a:lnSpc>
              <a:spcBef>
                <a:spcPts val="451"/>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Better to always be in safe state</a:t>
            </a:r>
            <a:endParaRPr sz="2200" b="0" i="0" u="none" strike="noStrike" cap="none">
              <a:latin typeface="Arial"/>
              <a:ea typeface="Arial"/>
              <a:cs typeface="Arial"/>
              <a:sym typeface="Arial"/>
            </a:endParaRPr>
          </a:p>
          <a:p>
            <a:pPr marL="341280" marR="0" lvl="0" indent="-338760" algn="just" rtl="0">
              <a:lnSpc>
                <a:spcPct val="100000"/>
              </a:lnSpc>
              <a:spcBef>
                <a:spcPts val="451"/>
              </a:spcBef>
              <a:spcAft>
                <a:spcPts val="0"/>
              </a:spcAft>
              <a:buNone/>
            </a:pPr>
            <a:endParaRPr sz="2200" b="0" i="0" u="none" strike="noStrike" cap="non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252"/>
        <p:cNvGrpSpPr/>
        <p:nvPr/>
      </p:nvGrpSpPr>
      <p:grpSpPr>
        <a:xfrm>
          <a:off x="0" y="0"/>
          <a:ext cx="0" cy="0"/>
          <a:chOff x="0" y="0"/>
          <a:chExt cx="0" cy="0"/>
        </a:xfrm>
      </p:grpSpPr>
      <p:sp>
        <p:nvSpPr>
          <p:cNvPr id="253" name="Google Shape;253;p56"/>
          <p:cNvSpPr/>
          <p:nvPr/>
        </p:nvSpPr>
        <p:spPr>
          <a:xfrm>
            <a:off x="457200" y="274680"/>
            <a:ext cx="8228520" cy="114192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IN" sz="2600" b="0" i="0" u="none" strike="noStrike" cap="none">
                <a:solidFill>
                  <a:srgbClr val="006633"/>
                </a:solidFill>
                <a:latin typeface="Arial"/>
                <a:ea typeface="Arial"/>
                <a:cs typeface="Arial"/>
                <a:sym typeface="Arial"/>
              </a:rPr>
              <a:t>Actual Deadlock</a:t>
            </a:r>
            <a:endParaRPr sz="2600" b="0" i="0" u="none" strike="noStrike" cap="none">
              <a:latin typeface="Arial"/>
              <a:ea typeface="Arial"/>
              <a:cs typeface="Arial"/>
              <a:sym typeface="Arial"/>
            </a:endParaRPr>
          </a:p>
        </p:txBody>
      </p:sp>
      <p:pic>
        <p:nvPicPr>
          <p:cNvPr id="254" name="Google Shape;254;p56"/>
          <p:cNvPicPr preferRelativeResize="0"/>
          <p:nvPr/>
        </p:nvPicPr>
        <p:blipFill rotWithShape="1">
          <a:blip r:embed="rId3">
            <a:alphaModFix/>
          </a:blip>
          <a:srcRect/>
          <a:stretch/>
        </p:blipFill>
        <p:spPr>
          <a:xfrm>
            <a:off x="2471760" y="1839960"/>
            <a:ext cx="4199400" cy="4178880"/>
          </a:xfrm>
          <a:prstGeom prst="rect">
            <a:avLst/>
          </a:prstGeom>
          <a:noFill/>
          <a:ln>
            <a:noFill/>
          </a:ln>
        </p:spPr>
      </p:pic>
      <p:pic>
        <p:nvPicPr>
          <p:cNvPr id="255" name="Google Shape;255;p56"/>
          <p:cNvPicPr preferRelativeResize="0"/>
          <p:nvPr/>
        </p:nvPicPr>
        <p:blipFill rotWithShape="1">
          <a:blip r:embed="rId4">
            <a:alphaModFix/>
          </a:blip>
          <a:srcRect/>
          <a:stretch/>
        </p:blipFill>
        <p:spPr>
          <a:xfrm>
            <a:off x="4114800" y="2743200"/>
            <a:ext cx="348120" cy="729000"/>
          </a:xfrm>
          <a:prstGeom prst="rect">
            <a:avLst/>
          </a:prstGeom>
          <a:noFill/>
          <a:ln>
            <a:noFill/>
          </a:ln>
        </p:spPr>
      </p:pic>
      <p:pic>
        <p:nvPicPr>
          <p:cNvPr id="256" name="Google Shape;256;p56"/>
          <p:cNvPicPr preferRelativeResize="0"/>
          <p:nvPr/>
        </p:nvPicPr>
        <p:blipFill rotWithShape="1">
          <a:blip r:embed="rId5">
            <a:alphaModFix/>
          </a:blip>
          <a:srcRect/>
          <a:stretch/>
        </p:blipFill>
        <p:spPr>
          <a:xfrm>
            <a:off x="4572000" y="4495680"/>
            <a:ext cx="378360" cy="659160"/>
          </a:xfrm>
          <a:prstGeom prst="rect">
            <a:avLst/>
          </a:prstGeom>
          <a:noFill/>
          <a:ln>
            <a:noFill/>
          </a:ln>
        </p:spPr>
      </p:pic>
      <p:pic>
        <p:nvPicPr>
          <p:cNvPr id="257" name="Google Shape;257;p56"/>
          <p:cNvPicPr preferRelativeResize="0"/>
          <p:nvPr/>
        </p:nvPicPr>
        <p:blipFill rotWithShape="1">
          <a:blip r:embed="rId6">
            <a:alphaModFix/>
          </a:blip>
          <a:srcRect/>
          <a:stretch/>
        </p:blipFill>
        <p:spPr>
          <a:xfrm>
            <a:off x="5029200" y="3583080"/>
            <a:ext cx="759240" cy="378360"/>
          </a:xfrm>
          <a:prstGeom prst="rect">
            <a:avLst/>
          </a:prstGeom>
          <a:noFill/>
          <a:ln>
            <a:noFill/>
          </a:ln>
        </p:spPr>
      </p:pic>
      <p:pic>
        <p:nvPicPr>
          <p:cNvPr id="258" name="Google Shape;258;p56"/>
          <p:cNvPicPr preferRelativeResize="0"/>
          <p:nvPr/>
        </p:nvPicPr>
        <p:blipFill rotWithShape="1">
          <a:blip r:embed="rId7">
            <a:alphaModFix/>
          </a:blip>
          <a:srcRect/>
          <a:stretch/>
        </p:blipFill>
        <p:spPr>
          <a:xfrm>
            <a:off x="3429000" y="3962520"/>
            <a:ext cx="699120" cy="368640"/>
          </a:xfrm>
          <a:prstGeom prst="rect">
            <a:avLst/>
          </a:prstGeom>
          <a:noFill/>
          <a:ln>
            <a:noFill/>
          </a:ln>
        </p:spPr>
      </p:pic>
      <p:pic>
        <p:nvPicPr>
          <p:cNvPr id="259" name="Google Shape;259;p56"/>
          <p:cNvPicPr preferRelativeResize="0"/>
          <p:nvPr/>
        </p:nvPicPr>
        <p:blipFill rotWithShape="1">
          <a:blip r:embed="rId8">
            <a:alphaModFix/>
          </a:blip>
          <a:srcRect/>
          <a:stretch/>
        </p:blipFill>
        <p:spPr>
          <a:xfrm>
            <a:off x="2438280" y="1828800"/>
            <a:ext cx="4239000" cy="4158000"/>
          </a:xfrm>
          <a:prstGeom prst="rect">
            <a:avLst/>
          </a:prstGeom>
          <a:noFill/>
          <a:ln>
            <a:noFill/>
          </a:ln>
        </p:spPr>
      </p:pic>
      <p:sp>
        <p:nvSpPr>
          <p:cNvPr id="260" name="Google Shape;260;p56"/>
          <p:cNvSpPr/>
          <p:nvPr/>
        </p:nvSpPr>
        <p:spPr>
          <a:xfrm>
            <a:off x="6477120" y="4191120"/>
            <a:ext cx="2665800" cy="1522800"/>
          </a:xfrm>
          <a:prstGeom prst="cloudCallout">
            <a:avLst>
              <a:gd name="adj1" fmla="val -100019"/>
              <a:gd name="adj2" fmla="val -21787"/>
            </a:avLst>
          </a:prstGeom>
          <a:solidFill>
            <a:srgbClr val="4F81BD"/>
          </a:solidFill>
          <a:ln w="25550" cap="flat" cmpd="sng">
            <a:solidFill>
              <a:srgbClr val="385D8A"/>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IN" sz="2400" b="1" i="0" u="none" strike="noStrike" cap="none">
                <a:solidFill>
                  <a:srgbClr val="FFFFFF"/>
                </a:solidFill>
                <a:latin typeface="Calibri"/>
                <a:ea typeface="Calibri"/>
                <a:cs typeface="Calibri"/>
                <a:sym typeface="Calibri"/>
              </a:rPr>
              <a:t>HALT</a:t>
            </a:r>
            <a:r>
              <a:rPr lang="en-IN" sz="2400" b="0" i="0" u="none" strike="noStrike" cap="none">
                <a:solidFill>
                  <a:srgbClr val="FFFFFF"/>
                </a:solidFill>
                <a:latin typeface="Calibri"/>
                <a:ea typeface="Calibri"/>
                <a:cs typeface="Calibri"/>
                <a:sym typeface="Calibri"/>
              </a:rPr>
              <a:t> until B is free</a:t>
            </a:r>
            <a:endParaRPr sz="2400" b="0" i="0" u="none" strike="noStrike" cap="none">
              <a:latin typeface="Arial"/>
              <a:ea typeface="Arial"/>
              <a:cs typeface="Arial"/>
              <a:sym typeface="Arial"/>
            </a:endParaRPr>
          </a:p>
        </p:txBody>
      </p:sp>
      <p:sp>
        <p:nvSpPr>
          <p:cNvPr id="261" name="Google Shape;261;p56"/>
          <p:cNvSpPr/>
          <p:nvPr/>
        </p:nvSpPr>
        <p:spPr>
          <a:xfrm>
            <a:off x="5943600" y="1600200"/>
            <a:ext cx="2665800" cy="1522800"/>
          </a:xfrm>
          <a:prstGeom prst="cloudCallout">
            <a:avLst>
              <a:gd name="adj1" fmla="val -91037"/>
              <a:gd name="adj2" fmla="val 66787"/>
            </a:avLst>
          </a:prstGeom>
          <a:solidFill>
            <a:srgbClr val="4F81BD"/>
          </a:solidFill>
          <a:ln w="25550" cap="flat" cmpd="sng">
            <a:solidFill>
              <a:srgbClr val="385D8A"/>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IN" sz="2400" b="1" i="0" u="none" strike="noStrike" cap="none">
                <a:solidFill>
                  <a:srgbClr val="FFFFFF"/>
                </a:solidFill>
                <a:latin typeface="Calibri"/>
                <a:ea typeface="Calibri"/>
                <a:cs typeface="Calibri"/>
                <a:sym typeface="Calibri"/>
              </a:rPr>
              <a:t>HALT</a:t>
            </a:r>
            <a:r>
              <a:rPr lang="en-IN" sz="2400" b="0" i="0" u="none" strike="noStrike" cap="none">
                <a:solidFill>
                  <a:srgbClr val="FFFFFF"/>
                </a:solidFill>
                <a:latin typeface="Calibri"/>
                <a:ea typeface="Calibri"/>
                <a:cs typeface="Calibri"/>
                <a:sym typeface="Calibri"/>
              </a:rPr>
              <a:t> until C is free</a:t>
            </a:r>
            <a:endParaRPr sz="2400" b="0" i="0" u="none" strike="noStrike" cap="none">
              <a:latin typeface="Arial"/>
              <a:ea typeface="Arial"/>
              <a:cs typeface="Arial"/>
              <a:sym typeface="Arial"/>
            </a:endParaRPr>
          </a:p>
        </p:txBody>
      </p:sp>
      <p:sp>
        <p:nvSpPr>
          <p:cNvPr id="262" name="Google Shape;262;p56"/>
          <p:cNvSpPr/>
          <p:nvPr/>
        </p:nvSpPr>
        <p:spPr>
          <a:xfrm>
            <a:off x="228600" y="1523880"/>
            <a:ext cx="2665800" cy="1522800"/>
          </a:xfrm>
          <a:prstGeom prst="cloudCallout">
            <a:avLst>
              <a:gd name="adj1" fmla="val 91819"/>
              <a:gd name="adj2" fmla="val 56787"/>
            </a:avLst>
          </a:prstGeom>
          <a:solidFill>
            <a:srgbClr val="4F81BD"/>
          </a:solidFill>
          <a:ln w="25550" cap="flat" cmpd="sng">
            <a:solidFill>
              <a:srgbClr val="385D8A"/>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IN" sz="2400" b="1" i="0" u="none" strike="noStrike" cap="none">
                <a:solidFill>
                  <a:srgbClr val="FFFFFF"/>
                </a:solidFill>
                <a:latin typeface="Calibri"/>
                <a:ea typeface="Calibri"/>
                <a:cs typeface="Calibri"/>
                <a:sym typeface="Calibri"/>
              </a:rPr>
              <a:t>HALT</a:t>
            </a:r>
            <a:r>
              <a:rPr lang="en-IN" sz="2400" b="0" i="0" u="none" strike="noStrike" cap="none">
                <a:solidFill>
                  <a:srgbClr val="FFFFFF"/>
                </a:solidFill>
                <a:latin typeface="Calibri"/>
                <a:ea typeface="Calibri"/>
                <a:cs typeface="Calibri"/>
                <a:sym typeface="Calibri"/>
              </a:rPr>
              <a:t> until D is free</a:t>
            </a:r>
            <a:endParaRPr sz="2400" b="0" i="0" u="none" strike="noStrike" cap="none">
              <a:latin typeface="Arial"/>
              <a:ea typeface="Arial"/>
              <a:cs typeface="Arial"/>
              <a:sym typeface="Arial"/>
            </a:endParaRPr>
          </a:p>
        </p:txBody>
      </p:sp>
      <p:sp>
        <p:nvSpPr>
          <p:cNvPr id="263" name="Google Shape;263;p56"/>
          <p:cNvSpPr/>
          <p:nvPr/>
        </p:nvSpPr>
        <p:spPr>
          <a:xfrm>
            <a:off x="609480" y="4648320"/>
            <a:ext cx="2665800" cy="1522800"/>
          </a:xfrm>
          <a:prstGeom prst="cloudCallout">
            <a:avLst>
              <a:gd name="adj1" fmla="val 75495"/>
              <a:gd name="adj2" fmla="val -56074"/>
            </a:avLst>
          </a:prstGeom>
          <a:solidFill>
            <a:srgbClr val="4F81BD"/>
          </a:solidFill>
          <a:ln w="25550" cap="flat" cmpd="sng">
            <a:solidFill>
              <a:srgbClr val="385D8A"/>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IN" sz="2400" b="1" i="0" u="none" strike="noStrike" cap="none">
                <a:solidFill>
                  <a:srgbClr val="FFFFFF"/>
                </a:solidFill>
                <a:latin typeface="Calibri"/>
                <a:ea typeface="Calibri"/>
                <a:cs typeface="Calibri"/>
                <a:sym typeface="Calibri"/>
              </a:rPr>
              <a:t>HALT</a:t>
            </a:r>
            <a:r>
              <a:rPr lang="en-IN" sz="2400" b="0" i="0" u="none" strike="noStrike" cap="none">
                <a:solidFill>
                  <a:srgbClr val="FFFFFF"/>
                </a:solidFill>
                <a:latin typeface="Calibri"/>
                <a:ea typeface="Calibri"/>
                <a:cs typeface="Calibri"/>
                <a:sym typeface="Calibri"/>
              </a:rPr>
              <a:t> until A  is free</a:t>
            </a:r>
            <a:endParaRPr sz="2400" b="0" i="0" u="none" strike="noStrike" cap="none">
              <a:latin typeface="Arial"/>
              <a:ea typeface="Arial"/>
              <a:cs typeface="Arial"/>
              <a:sym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59"/>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260"/>
                                        </p:tgtEl>
                                        <p:attrNameLst>
                                          <p:attrName>style.visibility</p:attrName>
                                        </p:attrNameLst>
                                      </p:cBhvr>
                                      <p:to>
                                        <p:strVal val="visible"/>
                                      </p:to>
                                    </p:set>
                                    <p:animEffect transition="in" filter="fade">
                                      <p:cBhvr>
                                        <p:cTn id="9" dur="500"/>
                                        <p:tgtEl>
                                          <p:spTgt spid="260"/>
                                        </p:tgtEl>
                                      </p:cBhvr>
                                    </p:animEffect>
                                  </p:childTnLst>
                                </p:cTn>
                              </p:par>
                              <p:par>
                                <p:cTn id="10" presetID="10" presetClass="entr" presetSubtype="0" fill="hold" nodeType="withEffect">
                                  <p:stCondLst>
                                    <p:cond delay="0"/>
                                  </p:stCondLst>
                                  <p:childTnLst>
                                    <p:set>
                                      <p:cBhvr>
                                        <p:cTn id="11" dur="1" fill="hold">
                                          <p:stCondLst>
                                            <p:cond delay="0"/>
                                          </p:stCondLst>
                                        </p:cTn>
                                        <p:tgtEl>
                                          <p:spTgt spid="261"/>
                                        </p:tgtEl>
                                        <p:attrNameLst>
                                          <p:attrName>style.visibility</p:attrName>
                                        </p:attrNameLst>
                                      </p:cBhvr>
                                      <p:to>
                                        <p:strVal val="visible"/>
                                      </p:to>
                                    </p:set>
                                    <p:animEffect transition="in" filter="fade">
                                      <p:cBhvr>
                                        <p:cTn id="12" dur="500"/>
                                        <p:tgtEl>
                                          <p:spTgt spid="261"/>
                                        </p:tgtEl>
                                      </p:cBhvr>
                                    </p:animEffect>
                                  </p:childTnLst>
                                </p:cTn>
                              </p:par>
                              <p:par>
                                <p:cTn id="13" presetID="10" presetClass="entr" presetSubtype="0" fill="hold" nodeType="withEffect">
                                  <p:stCondLst>
                                    <p:cond delay="0"/>
                                  </p:stCondLst>
                                  <p:childTnLst>
                                    <p:set>
                                      <p:cBhvr>
                                        <p:cTn id="14" dur="1" fill="hold">
                                          <p:stCondLst>
                                            <p:cond delay="0"/>
                                          </p:stCondLst>
                                        </p:cTn>
                                        <p:tgtEl>
                                          <p:spTgt spid="262"/>
                                        </p:tgtEl>
                                        <p:attrNameLst>
                                          <p:attrName>style.visibility</p:attrName>
                                        </p:attrNameLst>
                                      </p:cBhvr>
                                      <p:to>
                                        <p:strVal val="visible"/>
                                      </p:to>
                                    </p:set>
                                    <p:animEffect transition="in" filter="fade">
                                      <p:cBhvr>
                                        <p:cTn id="15" dur="500"/>
                                        <p:tgtEl>
                                          <p:spTgt spid="262"/>
                                        </p:tgtEl>
                                      </p:cBhvr>
                                    </p:animEffect>
                                  </p:childTnLst>
                                </p:cTn>
                              </p:par>
                              <p:par>
                                <p:cTn id="16" presetID="10" presetClass="entr" presetSubtype="0" fill="hold" nodeType="withEffect">
                                  <p:stCondLst>
                                    <p:cond delay="0"/>
                                  </p:stCondLst>
                                  <p:childTnLst>
                                    <p:set>
                                      <p:cBhvr>
                                        <p:cTn id="17" dur="1" fill="hold">
                                          <p:stCondLst>
                                            <p:cond delay="0"/>
                                          </p:stCondLst>
                                        </p:cTn>
                                        <p:tgtEl>
                                          <p:spTgt spid="263"/>
                                        </p:tgtEl>
                                        <p:attrNameLst>
                                          <p:attrName>style.visibility</p:attrName>
                                        </p:attrNameLst>
                                      </p:cBhvr>
                                      <p:to>
                                        <p:strVal val="visible"/>
                                      </p:to>
                                    </p:set>
                                    <p:animEffect transition="in" filter="fade">
                                      <p:cBhvr>
                                        <p:cTn id="18" dur="500"/>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92"/>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Example</a:t>
            </a:r>
            <a:endParaRPr sz="2400" b="0" i="0" u="none" strike="noStrike" cap="none">
              <a:latin typeface="Arial"/>
              <a:ea typeface="Arial"/>
              <a:cs typeface="Arial"/>
              <a:sym typeface="Arial"/>
            </a:endParaRPr>
          </a:p>
        </p:txBody>
      </p:sp>
      <p:sp>
        <p:nvSpPr>
          <p:cNvPr id="540" name="Google Shape;540;p92"/>
          <p:cNvSpPr/>
          <p:nvPr/>
        </p:nvSpPr>
        <p:spPr>
          <a:xfrm>
            <a:off x="457200" y="914400"/>
            <a:ext cx="8202960" cy="562968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50000"/>
              </a:lnSpc>
              <a:spcBef>
                <a:spcPts val="0"/>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12 magnetic tape drives, 3 processes</a:t>
            </a:r>
            <a:endParaRPr sz="2200" b="0" i="0" u="none" strike="noStrike" cap="none">
              <a:latin typeface="Arial"/>
              <a:ea typeface="Arial"/>
              <a:cs typeface="Arial"/>
              <a:sym typeface="Arial"/>
            </a:endParaRPr>
          </a:p>
          <a:p>
            <a:pPr marL="339840" marR="0" lvl="0" indent="-338760" algn="l" rtl="0">
              <a:lnSpc>
                <a:spcPct val="150000"/>
              </a:lnSpc>
              <a:spcBef>
                <a:spcPts val="451"/>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Snapshot at t0</a:t>
            </a:r>
            <a:endParaRPr sz="2200" b="0" i="0" u="none" strike="noStrike" cap="none">
              <a:latin typeface="Arial"/>
              <a:ea typeface="Arial"/>
              <a:cs typeface="Arial"/>
              <a:sym typeface="Arial"/>
            </a:endParaRPr>
          </a:p>
          <a:p>
            <a:pPr marL="341280" marR="0" lvl="0" indent="-338760" algn="l" rtl="0">
              <a:lnSpc>
                <a:spcPct val="150000"/>
              </a:lnSpc>
              <a:spcBef>
                <a:spcPts val="451"/>
              </a:spcBef>
              <a:spcAft>
                <a:spcPts val="0"/>
              </a:spcAft>
              <a:buNone/>
            </a:pPr>
            <a:endParaRPr sz="2200" b="0" i="0" u="none" strike="noStrike" cap="none">
              <a:latin typeface="Arial"/>
              <a:ea typeface="Arial"/>
              <a:cs typeface="Arial"/>
              <a:sym typeface="Arial"/>
            </a:endParaRPr>
          </a:p>
          <a:p>
            <a:pPr marL="341280" marR="0" lvl="0" indent="-338760" algn="l" rtl="0">
              <a:lnSpc>
                <a:spcPct val="150000"/>
              </a:lnSpc>
              <a:spcBef>
                <a:spcPts val="451"/>
              </a:spcBef>
              <a:spcAft>
                <a:spcPts val="0"/>
              </a:spcAft>
              <a:buNone/>
            </a:pPr>
            <a:endParaRPr sz="2200" b="0" i="0" u="none" strike="noStrike" cap="none">
              <a:latin typeface="Arial"/>
              <a:ea typeface="Arial"/>
              <a:cs typeface="Arial"/>
              <a:sym typeface="Arial"/>
            </a:endParaRPr>
          </a:p>
          <a:p>
            <a:pPr marL="341280" marR="0" lvl="0" indent="-338760" algn="l" rtl="0">
              <a:lnSpc>
                <a:spcPct val="150000"/>
              </a:lnSpc>
              <a:spcBef>
                <a:spcPts val="451"/>
              </a:spcBef>
              <a:spcAft>
                <a:spcPts val="0"/>
              </a:spcAft>
              <a:buNone/>
            </a:pPr>
            <a:endParaRPr sz="2200" b="0" i="0" u="none" strike="noStrike" cap="none">
              <a:latin typeface="Arial"/>
              <a:ea typeface="Arial"/>
              <a:cs typeface="Arial"/>
              <a:sym typeface="Arial"/>
            </a:endParaRPr>
          </a:p>
          <a:p>
            <a:pPr marL="341280" marR="0" lvl="0" indent="-338760" algn="l" rtl="0">
              <a:lnSpc>
                <a:spcPct val="150000"/>
              </a:lnSpc>
              <a:spcBef>
                <a:spcPts val="451"/>
              </a:spcBef>
              <a:spcAft>
                <a:spcPts val="0"/>
              </a:spcAft>
              <a:buNone/>
            </a:pPr>
            <a:endParaRPr sz="2200" b="0" i="0" u="none" strike="noStrike" cap="none">
              <a:latin typeface="Arial"/>
              <a:ea typeface="Arial"/>
              <a:cs typeface="Arial"/>
              <a:sym typeface="Arial"/>
            </a:endParaRPr>
          </a:p>
          <a:p>
            <a:pPr marL="339840" marR="0" lvl="0" indent="-338760" algn="l" rtl="0">
              <a:lnSpc>
                <a:spcPct val="150000"/>
              </a:lnSpc>
              <a:spcBef>
                <a:spcPts val="451"/>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3 more tape drives available</a:t>
            </a:r>
            <a:endParaRPr sz="2200" b="0" i="0" u="none" strike="noStrike" cap="none">
              <a:latin typeface="Arial"/>
              <a:ea typeface="Arial"/>
              <a:cs typeface="Arial"/>
              <a:sym typeface="Arial"/>
            </a:endParaRPr>
          </a:p>
          <a:p>
            <a:pPr marL="339840" marR="0" lvl="0" indent="-338760" algn="l" rtl="0">
              <a:lnSpc>
                <a:spcPct val="150000"/>
              </a:lnSpc>
              <a:spcBef>
                <a:spcPts val="451"/>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System is in safe state with sequence P1, P0, P2</a:t>
            </a:r>
            <a:endParaRPr sz="2200" b="0" i="0" u="none" strike="noStrike" cap="none">
              <a:latin typeface="Arial"/>
              <a:ea typeface="Arial"/>
              <a:cs typeface="Arial"/>
              <a:sym typeface="Arial"/>
            </a:endParaRPr>
          </a:p>
          <a:p>
            <a:pPr marL="341280" marR="0" lvl="0" indent="-338760" algn="l" rtl="0">
              <a:lnSpc>
                <a:spcPct val="150000"/>
              </a:lnSpc>
              <a:spcBef>
                <a:spcPts val="451"/>
              </a:spcBef>
              <a:spcAft>
                <a:spcPts val="0"/>
              </a:spcAft>
              <a:buNone/>
            </a:pPr>
            <a:endParaRPr sz="2200" b="0" i="0" u="none" strike="noStrike" cap="none">
              <a:latin typeface="Arial"/>
              <a:ea typeface="Arial"/>
              <a:cs typeface="Arial"/>
              <a:sym typeface="Arial"/>
            </a:endParaRPr>
          </a:p>
          <a:p>
            <a:pPr marL="341280" marR="0" lvl="0" indent="-338760" algn="l" rtl="0">
              <a:lnSpc>
                <a:spcPct val="150000"/>
              </a:lnSpc>
              <a:spcBef>
                <a:spcPts val="451"/>
              </a:spcBef>
              <a:spcAft>
                <a:spcPts val="0"/>
              </a:spcAft>
              <a:buNone/>
            </a:pPr>
            <a:endParaRPr sz="2200" b="0" i="0" u="none" strike="noStrike" cap="none">
              <a:latin typeface="Arial"/>
              <a:ea typeface="Arial"/>
              <a:cs typeface="Arial"/>
              <a:sym typeface="Arial"/>
            </a:endParaRPr>
          </a:p>
        </p:txBody>
      </p:sp>
      <p:graphicFrame>
        <p:nvGraphicFramePr>
          <p:cNvPr id="541" name="Google Shape;541;p92"/>
          <p:cNvGraphicFramePr/>
          <p:nvPr/>
        </p:nvGraphicFramePr>
        <p:xfrm>
          <a:off x="1523880" y="2743200"/>
          <a:ext cx="3000000" cy="3000000"/>
        </p:xfrm>
        <a:graphic>
          <a:graphicData uri="http://schemas.openxmlformats.org/drawingml/2006/table">
            <a:tbl>
              <a:tblPr>
                <a:noFill/>
                <a:tableStyleId>{108080F0-08F1-4FB6-A048-70753165D916}</a:tableStyleId>
              </a:tblPr>
              <a:tblGrid>
                <a:gridCol w="2031850"/>
                <a:gridCol w="2035075"/>
                <a:gridCol w="2031850"/>
              </a:tblGrid>
              <a:tr h="57275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Maximum needs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Currently holding</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47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347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47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9</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93"/>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From safe to unsafe state</a:t>
            </a:r>
            <a:endParaRPr sz="2400" b="0" i="0" u="none" strike="noStrike" cap="none">
              <a:latin typeface="Arial"/>
              <a:ea typeface="Arial"/>
              <a:cs typeface="Arial"/>
              <a:sym typeface="Arial"/>
            </a:endParaRPr>
          </a:p>
        </p:txBody>
      </p:sp>
      <p:sp>
        <p:nvSpPr>
          <p:cNvPr id="548" name="Google Shape;548;p93"/>
          <p:cNvSpPr/>
          <p:nvPr/>
        </p:nvSpPr>
        <p:spPr>
          <a:xfrm>
            <a:off x="457200" y="914400"/>
            <a:ext cx="8202960" cy="520416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30000"/>
              </a:lnSpc>
              <a:spcBef>
                <a:spcPts val="0"/>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Suppose at t1, P2 requests and is allocated 1 more tape drive</a:t>
            </a:r>
            <a:endParaRPr sz="2000" b="0" i="0" u="none" strike="noStrike" cap="none">
              <a:latin typeface="Arial"/>
              <a:ea typeface="Arial"/>
              <a:cs typeface="Arial"/>
              <a:sym typeface="Arial"/>
            </a:endParaRPr>
          </a:p>
          <a:p>
            <a:pPr marL="341280" marR="0" lvl="0" indent="-338760" algn="l" rtl="0">
              <a:lnSpc>
                <a:spcPct val="130000"/>
              </a:lnSpc>
              <a:spcBef>
                <a:spcPts val="451"/>
              </a:spcBef>
              <a:spcAft>
                <a:spcPts val="0"/>
              </a:spcAft>
              <a:buNone/>
            </a:pPr>
            <a:endParaRPr sz="2000" b="0" i="0" u="none" strike="noStrike" cap="none">
              <a:latin typeface="Arial"/>
              <a:ea typeface="Arial"/>
              <a:cs typeface="Arial"/>
              <a:sym typeface="Arial"/>
            </a:endParaRPr>
          </a:p>
          <a:p>
            <a:pPr marL="341280" marR="0" lvl="0" indent="-338760" algn="l" rtl="0">
              <a:lnSpc>
                <a:spcPct val="130000"/>
              </a:lnSpc>
              <a:spcBef>
                <a:spcPts val="451"/>
              </a:spcBef>
              <a:spcAft>
                <a:spcPts val="0"/>
              </a:spcAft>
              <a:buNone/>
            </a:pPr>
            <a:endParaRPr sz="2000" b="0" i="0" u="none" strike="noStrike" cap="none">
              <a:latin typeface="Arial"/>
              <a:ea typeface="Arial"/>
              <a:cs typeface="Arial"/>
              <a:sym typeface="Arial"/>
            </a:endParaRPr>
          </a:p>
          <a:p>
            <a:pPr marL="341280" marR="0" lvl="0" indent="-338760" algn="l" rtl="0">
              <a:lnSpc>
                <a:spcPct val="130000"/>
              </a:lnSpc>
              <a:spcBef>
                <a:spcPts val="451"/>
              </a:spcBef>
              <a:spcAft>
                <a:spcPts val="0"/>
              </a:spcAft>
              <a:buNone/>
            </a:pPr>
            <a:endParaRPr sz="2000" b="0" i="0" u="none" strike="noStrike" cap="none">
              <a:latin typeface="Arial"/>
              <a:ea typeface="Arial"/>
              <a:cs typeface="Arial"/>
              <a:sym typeface="Arial"/>
            </a:endParaRPr>
          </a:p>
          <a:p>
            <a:pPr marL="341280" marR="0" lvl="0" indent="-338760" algn="l" rtl="0">
              <a:lnSpc>
                <a:spcPct val="130000"/>
              </a:lnSpc>
              <a:spcBef>
                <a:spcPts val="451"/>
              </a:spcBef>
              <a:spcAft>
                <a:spcPts val="0"/>
              </a:spcAft>
              <a:buNone/>
            </a:pPr>
            <a:endParaRPr sz="2000" b="0" i="0" u="none" strike="noStrike" cap="none">
              <a:latin typeface="Arial"/>
              <a:ea typeface="Arial"/>
              <a:cs typeface="Arial"/>
              <a:sym typeface="Arial"/>
            </a:endParaRPr>
          </a:p>
          <a:p>
            <a:pPr marL="341280" marR="0" lvl="0" indent="-338760" algn="l" rtl="0">
              <a:lnSpc>
                <a:spcPct val="130000"/>
              </a:lnSpc>
              <a:spcBef>
                <a:spcPts val="451"/>
              </a:spcBef>
              <a:spcAft>
                <a:spcPts val="0"/>
              </a:spcAft>
              <a:buNone/>
            </a:pPr>
            <a:endParaRPr sz="2000" b="0" i="0" u="none" strike="noStrike" cap="none">
              <a:latin typeface="Arial"/>
              <a:ea typeface="Arial"/>
              <a:cs typeface="Arial"/>
              <a:sym typeface="Arial"/>
            </a:endParaRPr>
          </a:p>
          <a:p>
            <a:pPr marL="339840" marR="0" lvl="0" indent="-338760" algn="l" rtl="0">
              <a:lnSpc>
                <a:spcPct val="13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System is no longer in safe state</a:t>
            </a:r>
            <a:endParaRPr sz="2000" b="0" i="0" u="none" strike="noStrike" cap="none">
              <a:latin typeface="Arial"/>
              <a:ea typeface="Arial"/>
              <a:cs typeface="Arial"/>
              <a:sym typeface="Arial"/>
            </a:endParaRPr>
          </a:p>
          <a:p>
            <a:pPr marL="739800" marR="0" lvl="1" indent="-281519" algn="l" rtl="0">
              <a:lnSpc>
                <a:spcPct val="130000"/>
              </a:lnSpc>
              <a:spcBef>
                <a:spcPts val="451"/>
              </a:spcBef>
              <a:spcAft>
                <a:spcPts val="0"/>
              </a:spcAft>
              <a:buClr>
                <a:srgbClr val="000000"/>
              </a:buClr>
              <a:buSzPts val="1800"/>
              <a:buFont typeface="Times New Roman"/>
              <a:buChar char="–"/>
            </a:pPr>
            <a:r>
              <a:rPr lang="en-IN" sz="1800" b="0" i="0" u="none" strike="noStrike" cap="none">
                <a:solidFill>
                  <a:srgbClr val="000000"/>
                </a:solidFill>
                <a:latin typeface="Arial"/>
                <a:ea typeface="Arial"/>
                <a:cs typeface="Arial"/>
                <a:sym typeface="Arial"/>
              </a:rPr>
              <a:t>Only P1 can be allocated now. When done, both P0 and P2 will have to wait forever!</a:t>
            </a:r>
            <a:endParaRPr sz="1800" b="0" i="0" u="none" strike="noStrike" cap="none">
              <a:latin typeface="Arial"/>
              <a:ea typeface="Arial"/>
              <a:cs typeface="Arial"/>
              <a:sym typeface="Arial"/>
            </a:endParaRPr>
          </a:p>
          <a:p>
            <a:pPr marL="339840" marR="0" lvl="0" indent="-338760" algn="l" rtl="0">
              <a:lnSpc>
                <a:spcPct val="13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If only we had made P2 wait until either of the other processes had finished, we could have avoided the deadlock</a:t>
            </a:r>
            <a:endParaRPr sz="2000" b="0" i="0" u="none" strike="noStrike" cap="none">
              <a:latin typeface="Arial"/>
              <a:ea typeface="Arial"/>
              <a:cs typeface="Arial"/>
              <a:sym typeface="Arial"/>
            </a:endParaRPr>
          </a:p>
        </p:txBody>
      </p:sp>
      <p:graphicFrame>
        <p:nvGraphicFramePr>
          <p:cNvPr id="549" name="Google Shape;549;p93"/>
          <p:cNvGraphicFramePr/>
          <p:nvPr/>
        </p:nvGraphicFramePr>
        <p:xfrm>
          <a:off x="1523880" y="1752480"/>
          <a:ext cx="3000000" cy="3000000"/>
        </p:xfrm>
        <a:graphic>
          <a:graphicData uri="http://schemas.openxmlformats.org/drawingml/2006/table">
            <a:tbl>
              <a:tblPr>
                <a:noFill/>
                <a:tableStyleId>{108080F0-08F1-4FB6-A048-70753165D916}</a:tableStyleId>
              </a:tblPr>
              <a:tblGrid>
                <a:gridCol w="1854000"/>
                <a:gridCol w="1857250"/>
                <a:gridCol w="1854000"/>
              </a:tblGrid>
              <a:tr h="61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Maximum needs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Currently holding</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9</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94"/>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bottom line of avoidance algorithms</a:t>
            </a:r>
            <a:endParaRPr sz="2400" b="0" i="0" u="none" strike="noStrike" cap="none">
              <a:latin typeface="Arial"/>
              <a:ea typeface="Arial"/>
              <a:cs typeface="Arial"/>
              <a:sym typeface="Arial"/>
            </a:endParaRPr>
          </a:p>
        </p:txBody>
      </p:sp>
      <p:sp>
        <p:nvSpPr>
          <p:cNvPr id="556" name="Google Shape;556;p94"/>
          <p:cNvSpPr/>
          <p:nvPr/>
        </p:nvSpPr>
        <p:spPr>
          <a:xfrm>
            <a:off x="457200" y="914400"/>
            <a:ext cx="8202960" cy="520416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50000"/>
              </a:lnSpc>
              <a:spcBef>
                <a:spcPts val="0"/>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Grant request only if the system remains in the safe state</a:t>
            </a:r>
            <a:endParaRPr sz="2400" b="0" i="0" u="none" strike="noStrike" cap="none">
              <a:latin typeface="Arial"/>
              <a:ea typeface="Arial"/>
              <a:cs typeface="Arial"/>
              <a:sym typeface="Arial"/>
            </a:endParaRPr>
          </a:p>
          <a:p>
            <a:pPr marL="739800" marR="0" lvl="1" indent="-281519" algn="l" rtl="0">
              <a:lnSpc>
                <a:spcPct val="15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Even if the resources it is asking for is currently available</a:t>
            </a:r>
            <a:endParaRPr sz="2400" b="0" i="0" u="none" strike="noStrike" cap="none">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2"/>
        <p:cNvGrpSpPr/>
        <p:nvPr/>
      </p:nvGrpSpPr>
      <p:grpSpPr>
        <a:xfrm>
          <a:off x="0" y="0"/>
          <a:ext cx="0" cy="0"/>
          <a:chOff x="0" y="0"/>
          <a:chExt cx="0" cy="0"/>
        </a:xfrm>
      </p:grpSpPr>
      <p:sp>
        <p:nvSpPr>
          <p:cNvPr id="563" name="Google Shape;563;p95"/>
          <p:cNvSpPr/>
          <p:nvPr/>
        </p:nvSpPr>
        <p:spPr>
          <a:xfrm>
            <a:off x="500040" y="333360"/>
            <a:ext cx="8228520" cy="55944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600" b="1" i="0" u="none" strike="noStrike" cap="none">
                <a:solidFill>
                  <a:srgbClr val="006633"/>
                </a:solidFill>
                <a:latin typeface="Arial"/>
                <a:ea typeface="Arial"/>
                <a:cs typeface="Arial"/>
                <a:sym typeface="Arial"/>
              </a:rPr>
              <a:t>Avoidance algorithms</a:t>
            </a:r>
            <a:endParaRPr sz="2600" b="0" i="0" u="none" strike="noStrike" cap="none">
              <a:latin typeface="Arial"/>
              <a:ea typeface="Arial"/>
              <a:cs typeface="Arial"/>
              <a:sym typeface="Arial"/>
            </a:endParaRPr>
          </a:p>
        </p:txBody>
      </p:sp>
      <p:sp>
        <p:nvSpPr>
          <p:cNvPr id="564" name="Google Shape;564;p95"/>
          <p:cNvSpPr/>
          <p:nvPr/>
        </p:nvSpPr>
        <p:spPr>
          <a:xfrm>
            <a:off x="301680" y="1527120"/>
            <a:ext cx="8503200" cy="457092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50000"/>
              </a:lnSpc>
              <a:spcBef>
                <a:spcPts val="0"/>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When single instance of all resource types use RAG algorithm</a:t>
            </a:r>
            <a:endParaRPr sz="2400" b="0" i="0" u="none" strike="noStrike" cap="none">
              <a:latin typeface="Arial"/>
              <a:ea typeface="Arial"/>
              <a:cs typeface="Arial"/>
              <a:sym typeface="Arial"/>
            </a:endParaRPr>
          </a:p>
          <a:p>
            <a:pPr marL="739800" marR="0" lvl="1" indent="-281519" algn="l" rtl="0">
              <a:lnSpc>
                <a:spcPct val="15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Uses a variant of the RAG we saw earlier</a:t>
            </a:r>
            <a:endParaRPr sz="2400" b="0" i="0" u="none" strike="noStrike" cap="none">
              <a:latin typeface="Arial"/>
              <a:ea typeface="Arial"/>
              <a:cs typeface="Arial"/>
              <a:sym typeface="Arial"/>
            </a:endParaRPr>
          </a:p>
          <a:p>
            <a:pPr marL="339840" marR="0" lvl="0" indent="-338760" algn="l" rtl="0">
              <a:lnSpc>
                <a:spcPct val="15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When multiple instances of resource types,</a:t>
            </a:r>
            <a:endParaRPr sz="2400" b="0" i="0" u="none" strike="noStrike" cap="none">
              <a:latin typeface="Arial"/>
              <a:ea typeface="Arial"/>
              <a:cs typeface="Arial"/>
              <a:sym typeface="Arial"/>
            </a:endParaRPr>
          </a:p>
          <a:p>
            <a:pPr marL="741240" marR="0" lvl="0" indent="-281519" algn="l" rtl="0">
              <a:lnSpc>
                <a:spcPct val="150000"/>
              </a:lnSpc>
              <a:spcBef>
                <a:spcPts val="451"/>
              </a:spcBef>
              <a:spcAft>
                <a:spcPts val="0"/>
              </a:spcAft>
              <a:buNone/>
            </a:pPr>
            <a:r>
              <a:rPr lang="en-IN" sz="2400" b="0" i="0" u="none" strike="noStrike" cap="none">
                <a:solidFill>
                  <a:srgbClr val="000000"/>
                </a:solidFill>
                <a:latin typeface="Arial"/>
                <a:ea typeface="Arial"/>
                <a:cs typeface="Arial"/>
                <a:sym typeface="Arial"/>
              </a:rPr>
              <a:t>-	Use Banker’s algorithm</a:t>
            </a:r>
            <a:endParaRPr sz="2400" b="0" i="0" u="none" strike="noStrike" cap="none">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0"/>
        <p:cNvGrpSpPr/>
        <p:nvPr/>
      </p:nvGrpSpPr>
      <p:grpSpPr>
        <a:xfrm>
          <a:off x="0" y="0"/>
          <a:ext cx="0" cy="0"/>
          <a:chOff x="0" y="0"/>
          <a:chExt cx="0" cy="0"/>
        </a:xfrm>
      </p:grpSpPr>
      <p:sp>
        <p:nvSpPr>
          <p:cNvPr id="571" name="Google Shape;571;p96"/>
          <p:cNvSpPr/>
          <p:nvPr/>
        </p:nvSpPr>
        <p:spPr>
          <a:xfrm>
            <a:off x="500040" y="333360"/>
            <a:ext cx="8228520" cy="55944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600" b="1" i="0" u="none" strike="noStrike" cap="none">
                <a:solidFill>
                  <a:srgbClr val="006633"/>
                </a:solidFill>
                <a:latin typeface="Arial"/>
                <a:ea typeface="Arial"/>
                <a:cs typeface="Arial"/>
                <a:sym typeface="Arial"/>
              </a:rPr>
              <a:t>Resource-Allocation Graph Scheme</a:t>
            </a:r>
            <a:endParaRPr sz="2600" b="0" i="0" u="none" strike="noStrike" cap="none">
              <a:latin typeface="Arial"/>
              <a:ea typeface="Arial"/>
              <a:cs typeface="Arial"/>
              <a:sym typeface="Arial"/>
            </a:endParaRPr>
          </a:p>
        </p:txBody>
      </p:sp>
      <p:sp>
        <p:nvSpPr>
          <p:cNvPr id="572" name="Google Shape;572;p96"/>
          <p:cNvSpPr/>
          <p:nvPr/>
        </p:nvSpPr>
        <p:spPr>
          <a:xfrm>
            <a:off x="685800" y="1143000"/>
            <a:ext cx="7847640" cy="5409000"/>
          </a:xfrm>
          <a:prstGeom prst="rect">
            <a:avLst/>
          </a:prstGeom>
          <a:noFill/>
          <a:ln>
            <a:noFill/>
          </a:ln>
        </p:spPr>
        <p:txBody>
          <a:bodyPr spcFirstLastPara="1" wrap="square" lIns="90000" tIns="46800" rIns="90000" bIns="46800" anchor="t" anchorCtr="0">
            <a:noAutofit/>
          </a:bodyPr>
          <a:lstStyle/>
          <a:p>
            <a:pPr marL="314280" marR="0" lvl="0" indent="-313200" algn="just" rtl="0">
              <a:lnSpc>
                <a:spcPct val="150000"/>
              </a:lnSpc>
              <a:spcBef>
                <a:spcPts val="0"/>
              </a:spcBef>
              <a:spcAft>
                <a:spcPts val="0"/>
              </a:spcAft>
              <a:buClr>
                <a:srgbClr val="CC9900"/>
              </a:buClr>
              <a:buSzPts val="2000"/>
              <a:buFont typeface="Noto Sans Symbols"/>
              <a:buChar char="■"/>
            </a:pPr>
            <a:r>
              <a:rPr lang="en-IN" sz="2000" b="0" i="0" u="none" strike="noStrike" cap="none">
                <a:solidFill>
                  <a:srgbClr val="3366FF"/>
                </a:solidFill>
                <a:latin typeface="Arial"/>
                <a:ea typeface="Arial"/>
                <a:cs typeface="Arial"/>
                <a:sym typeface="Arial"/>
              </a:rPr>
              <a:t>Claim edge </a:t>
            </a:r>
            <a:r>
              <a:rPr lang="en-IN" sz="2000" b="0" i="1" u="none" strike="noStrike" cap="none">
                <a:solidFill>
                  <a:srgbClr val="000000"/>
                </a:solidFill>
                <a:latin typeface="Arial"/>
                <a:ea typeface="Arial"/>
                <a:cs typeface="Arial"/>
                <a:sym typeface="Arial"/>
              </a:rPr>
              <a:t>P</a:t>
            </a:r>
            <a:r>
              <a:rPr lang="en-IN" sz="2000" b="0" i="1" u="none" strike="noStrike" cap="none" baseline="-25000">
                <a:solidFill>
                  <a:srgbClr val="000000"/>
                </a:solidFill>
                <a:latin typeface="Arial"/>
                <a:ea typeface="Arial"/>
                <a:cs typeface="Arial"/>
                <a:sym typeface="Arial"/>
              </a:rPr>
              <a:t>i</a:t>
            </a:r>
            <a:r>
              <a:rPr lang="en-IN" sz="2000" b="0" i="0" u="none" strike="noStrike" cap="none">
                <a:solidFill>
                  <a:srgbClr val="000000"/>
                </a:solidFill>
                <a:latin typeface="Arial"/>
                <a:ea typeface="Arial"/>
                <a:cs typeface="Arial"/>
                <a:sym typeface="Arial"/>
              </a:rPr>
              <a:t> </a:t>
            </a:r>
            <a:r>
              <a:rPr lang="en-IN" sz="2000" b="0" i="0" u="none" strike="noStrike" cap="none">
                <a:solidFill>
                  <a:srgbClr val="000000"/>
                </a:solidFill>
                <a:latin typeface="Noto Sans Symbols"/>
                <a:ea typeface="Noto Sans Symbols"/>
                <a:cs typeface="Noto Sans Symbols"/>
                <a:sym typeface="Noto Sans Symbols"/>
              </a:rPr>
              <a:t>→</a:t>
            </a:r>
            <a:r>
              <a:rPr lang="en-IN" sz="2000" b="0" i="0" u="none" strike="noStrike" cap="none">
                <a:solidFill>
                  <a:srgbClr val="000000"/>
                </a:solidFill>
                <a:latin typeface="Arial"/>
                <a:ea typeface="Arial"/>
                <a:cs typeface="Arial"/>
                <a:sym typeface="Arial"/>
              </a:rPr>
              <a:t> </a:t>
            </a:r>
            <a:r>
              <a:rPr lang="en-IN" sz="2000" b="0" i="1" u="none" strike="noStrike" cap="none">
                <a:solidFill>
                  <a:srgbClr val="000000"/>
                </a:solidFill>
                <a:latin typeface="Arial"/>
                <a:ea typeface="Arial"/>
                <a:cs typeface="Arial"/>
                <a:sym typeface="Arial"/>
              </a:rPr>
              <a:t>R</a:t>
            </a:r>
            <a:r>
              <a:rPr lang="en-IN" sz="2000" b="0" i="1" u="none" strike="noStrike" cap="none" baseline="-25000">
                <a:solidFill>
                  <a:srgbClr val="000000"/>
                </a:solidFill>
                <a:latin typeface="Arial"/>
                <a:ea typeface="Arial"/>
                <a:cs typeface="Arial"/>
                <a:sym typeface="Arial"/>
              </a:rPr>
              <a:t>j</a:t>
            </a:r>
            <a:r>
              <a:rPr lang="en-IN" sz="2000" b="0" i="0" u="none" strike="noStrike" cap="none">
                <a:solidFill>
                  <a:srgbClr val="000000"/>
                </a:solidFill>
                <a:latin typeface="Arial"/>
                <a:ea typeface="Arial"/>
                <a:cs typeface="Arial"/>
                <a:sym typeface="Arial"/>
              </a:rPr>
              <a:t> indicated that process </a:t>
            </a:r>
            <a:r>
              <a:rPr lang="en-IN" sz="2000" b="0" i="1" u="none" strike="noStrike" cap="none">
                <a:solidFill>
                  <a:srgbClr val="000000"/>
                </a:solidFill>
                <a:latin typeface="Arial"/>
                <a:ea typeface="Arial"/>
                <a:cs typeface="Arial"/>
                <a:sym typeface="Arial"/>
              </a:rPr>
              <a:t>P</a:t>
            </a:r>
            <a:r>
              <a:rPr lang="en-IN" sz="2000" b="0" i="1" u="none" strike="noStrike" cap="none" baseline="-25000">
                <a:solidFill>
                  <a:srgbClr val="000000"/>
                </a:solidFill>
                <a:latin typeface="Arial"/>
                <a:ea typeface="Arial"/>
                <a:cs typeface="Arial"/>
                <a:sym typeface="Arial"/>
              </a:rPr>
              <a:t>i</a:t>
            </a:r>
            <a:r>
              <a:rPr lang="en-IN" sz="2000" b="0" i="0" u="none" strike="noStrike" cap="none">
                <a:solidFill>
                  <a:srgbClr val="000000"/>
                </a:solidFill>
                <a:latin typeface="Arial"/>
                <a:ea typeface="Arial"/>
                <a:cs typeface="Arial"/>
                <a:sym typeface="Arial"/>
              </a:rPr>
              <a:t> may request resource </a:t>
            </a:r>
            <a:r>
              <a:rPr lang="en-IN" sz="2000" b="0" i="1" u="none" strike="noStrike" cap="none">
                <a:solidFill>
                  <a:srgbClr val="000000"/>
                </a:solidFill>
                <a:latin typeface="Arial"/>
                <a:ea typeface="Arial"/>
                <a:cs typeface="Arial"/>
                <a:sym typeface="Arial"/>
              </a:rPr>
              <a:t>R</a:t>
            </a:r>
            <a:r>
              <a:rPr lang="en-IN" sz="2000" b="0" i="1" u="none" strike="noStrike" cap="none" baseline="-25000">
                <a:solidFill>
                  <a:srgbClr val="000000"/>
                </a:solidFill>
                <a:latin typeface="Arial"/>
                <a:ea typeface="Arial"/>
                <a:cs typeface="Arial"/>
                <a:sym typeface="Arial"/>
              </a:rPr>
              <a:t>j   </a:t>
            </a:r>
            <a:r>
              <a:rPr lang="en-IN" sz="2000" b="0" i="0" u="none" strike="noStrike" cap="none">
                <a:solidFill>
                  <a:srgbClr val="000000"/>
                </a:solidFill>
                <a:latin typeface="Arial"/>
                <a:ea typeface="Arial"/>
                <a:cs typeface="Arial"/>
                <a:sym typeface="Arial"/>
              </a:rPr>
              <a:t>at some time in future</a:t>
            </a:r>
            <a:endParaRPr sz="2000" b="0" i="0" u="none" strike="noStrike" cap="none">
              <a:latin typeface="Arial"/>
              <a:ea typeface="Arial"/>
              <a:cs typeface="Arial"/>
              <a:sym typeface="Arial"/>
            </a:endParaRPr>
          </a:p>
          <a:p>
            <a:pPr marL="314280" marR="0" lvl="0" indent="-313200" algn="just" rtl="0">
              <a:lnSpc>
                <a:spcPct val="150000"/>
              </a:lnSpc>
              <a:spcBef>
                <a:spcPts val="499"/>
              </a:spcBef>
              <a:spcAft>
                <a:spcPts val="0"/>
              </a:spcAft>
              <a:buClr>
                <a:srgbClr val="CC9900"/>
              </a:buClr>
              <a:buSzPts val="2000"/>
              <a:buFont typeface="Noto Sans Symbols"/>
              <a:buChar char="■"/>
            </a:pPr>
            <a:r>
              <a:rPr lang="en-IN" sz="2000" b="0" i="0" u="none" strike="noStrike" cap="none">
                <a:solidFill>
                  <a:srgbClr val="000000"/>
                </a:solidFill>
                <a:latin typeface="Arial"/>
                <a:ea typeface="Arial"/>
                <a:cs typeface="Arial"/>
                <a:sym typeface="Arial"/>
              </a:rPr>
              <a:t>Similar to request edge in direction but is represented by a dashed line</a:t>
            </a:r>
            <a:endParaRPr sz="2000" b="0" i="0" u="none" strike="noStrike" cap="none">
              <a:latin typeface="Arial"/>
              <a:ea typeface="Arial"/>
              <a:cs typeface="Arial"/>
              <a:sym typeface="Arial"/>
            </a:endParaRPr>
          </a:p>
          <a:p>
            <a:pPr marL="314280" marR="0" lvl="0" indent="-313200" algn="just" rtl="0">
              <a:lnSpc>
                <a:spcPct val="150000"/>
              </a:lnSpc>
              <a:spcBef>
                <a:spcPts val="499"/>
              </a:spcBef>
              <a:spcAft>
                <a:spcPts val="0"/>
              </a:spcAft>
              <a:buClr>
                <a:srgbClr val="CC9900"/>
              </a:buClr>
              <a:buSzPts val="2000"/>
              <a:buFont typeface="Noto Sans Symbols"/>
              <a:buChar char="■"/>
            </a:pPr>
            <a:r>
              <a:rPr lang="en-IN" sz="2000" b="0" i="0" u="none" strike="noStrike" cap="none">
                <a:solidFill>
                  <a:srgbClr val="000000"/>
                </a:solidFill>
                <a:latin typeface="Arial"/>
                <a:ea typeface="Arial"/>
                <a:cs typeface="Arial"/>
                <a:sym typeface="Arial"/>
              </a:rPr>
              <a:t>when a process requests a resource, Claim edge converts to request edge </a:t>
            </a:r>
            <a:endParaRPr sz="2000" b="0" i="0" u="none" strike="noStrike" cap="none">
              <a:latin typeface="Arial"/>
              <a:ea typeface="Arial"/>
              <a:cs typeface="Arial"/>
              <a:sym typeface="Arial"/>
            </a:endParaRPr>
          </a:p>
          <a:p>
            <a:pPr marL="314280" marR="0" lvl="0" indent="-313200" algn="just" rtl="0">
              <a:lnSpc>
                <a:spcPct val="150000"/>
              </a:lnSpc>
              <a:spcBef>
                <a:spcPts val="499"/>
              </a:spcBef>
              <a:spcAft>
                <a:spcPts val="0"/>
              </a:spcAft>
              <a:buClr>
                <a:srgbClr val="CC9900"/>
              </a:buClr>
              <a:buSzPts val="2000"/>
              <a:buFont typeface="Noto Sans Symbols"/>
              <a:buChar char="■"/>
            </a:pPr>
            <a:r>
              <a:rPr lang="en-IN" sz="2000" b="0" i="0" u="none" strike="noStrike" cap="none">
                <a:solidFill>
                  <a:srgbClr val="000000"/>
                </a:solidFill>
                <a:latin typeface="Arial"/>
                <a:ea typeface="Arial"/>
                <a:cs typeface="Arial"/>
                <a:sym typeface="Arial"/>
              </a:rPr>
              <a:t>Request edge converted to an assignment edge when the  resource is allocated to the process.</a:t>
            </a:r>
            <a:endParaRPr sz="2000" b="0" i="0" u="none" strike="noStrike" cap="none">
              <a:latin typeface="Arial"/>
              <a:ea typeface="Arial"/>
              <a:cs typeface="Arial"/>
              <a:sym typeface="Arial"/>
            </a:endParaRPr>
          </a:p>
          <a:p>
            <a:pPr marL="314280" marR="0" lvl="0" indent="-313200" algn="just" rtl="0">
              <a:lnSpc>
                <a:spcPct val="150000"/>
              </a:lnSpc>
              <a:spcBef>
                <a:spcPts val="499"/>
              </a:spcBef>
              <a:spcAft>
                <a:spcPts val="0"/>
              </a:spcAft>
              <a:buClr>
                <a:srgbClr val="CC9900"/>
              </a:buClr>
              <a:buSzPts val="2000"/>
              <a:buFont typeface="Noto Sans Symbols"/>
              <a:buChar char="■"/>
            </a:pPr>
            <a:r>
              <a:rPr lang="en-IN" sz="2000" b="0" i="0" u="none" strike="noStrike" cap="none">
                <a:solidFill>
                  <a:srgbClr val="000000"/>
                </a:solidFill>
                <a:latin typeface="Arial"/>
                <a:ea typeface="Arial"/>
                <a:cs typeface="Arial"/>
                <a:sym typeface="Arial"/>
              </a:rPr>
              <a:t>When a resource is released by a process, assignment edge reconverted to a claim edge</a:t>
            </a:r>
            <a:endParaRPr sz="2000" b="0" i="0" u="none" strike="noStrike" cap="none">
              <a:latin typeface="Arial"/>
              <a:ea typeface="Arial"/>
              <a:cs typeface="Arial"/>
              <a:sym typeface="Arial"/>
            </a:endParaRPr>
          </a:p>
          <a:p>
            <a:pPr marL="314280" marR="0" lvl="0" indent="-313200" algn="just" rtl="0">
              <a:lnSpc>
                <a:spcPct val="150000"/>
              </a:lnSpc>
              <a:spcBef>
                <a:spcPts val="499"/>
              </a:spcBef>
              <a:spcAft>
                <a:spcPts val="0"/>
              </a:spcAft>
              <a:buClr>
                <a:srgbClr val="CC9900"/>
              </a:buClr>
              <a:buSzPts val="2000"/>
              <a:buFont typeface="Noto Sans Symbols"/>
              <a:buChar char="■"/>
            </a:pPr>
            <a:r>
              <a:rPr lang="en-IN" sz="2000" b="0" i="0" u="none" strike="noStrike" cap="none">
                <a:solidFill>
                  <a:srgbClr val="000000"/>
                </a:solidFill>
                <a:latin typeface="Arial"/>
                <a:ea typeface="Arial"/>
                <a:cs typeface="Arial"/>
                <a:sym typeface="Arial"/>
              </a:rPr>
              <a:t>Resources must be claimed </a:t>
            </a:r>
            <a:r>
              <a:rPr lang="en-IN" sz="2000" b="0" i="1" u="none" strike="noStrike" cap="none">
                <a:solidFill>
                  <a:srgbClr val="000000"/>
                </a:solidFill>
                <a:latin typeface="Arial"/>
                <a:ea typeface="Arial"/>
                <a:cs typeface="Arial"/>
                <a:sym typeface="Arial"/>
              </a:rPr>
              <a:t>a prior</a:t>
            </a:r>
            <a:r>
              <a:rPr lang="en-IN" sz="2000" b="0" i="0" u="none" strike="noStrike" cap="none">
                <a:solidFill>
                  <a:srgbClr val="000000"/>
                </a:solidFill>
                <a:latin typeface="Arial"/>
                <a:ea typeface="Arial"/>
                <a:cs typeface="Arial"/>
                <a:sym typeface="Arial"/>
              </a:rPr>
              <a:t> in the system</a:t>
            </a:r>
            <a:endParaRPr sz="2000" b="0" i="0" u="none" strike="noStrike" cap="none">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8"/>
        <p:cNvGrpSpPr/>
        <p:nvPr/>
      </p:nvGrpSpPr>
      <p:grpSpPr>
        <a:xfrm>
          <a:off x="0" y="0"/>
          <a:ext cx="0" cy="0"/>
          <a:chOff x="0" y="0"/>
          <a:chExt cx="0" cy="0"/>
        </a:xfrm>
      </p:grpSpPr>
      <p:sp>
        <p:nvSpPr>
          <p:cNvPr id="579" name="Google Shape;579;p97"/>
          <p:cNvSpPr/>
          <p:nvPr/>
        </p:nvSpPr>
        <p:spPr>
          <a:xfrm>
            <a:off x="741240" y="404640"/>
            <a:ext cx="8223840" cy="45612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600" b="1" i="0" u="none" strike="noStrike" cap="none">
                <a:solidFill>
                  <a:srgbClr val="006633"/>
                </a:solidFill>
                <a:latin typeface="Arial"/>
                <a:ea typeface="Arial"/>
                <a:cs typeface="Arial"/>
                <a:sym typeface="Arial"/>
              </a:rPr>
              <a:t>Resource-Allocation Graph</a:t>
            </a:r>
            <a:endParaRPr sz="2600" b="0" i="0" u="none" strike="noStrike" cap="none">
              <a:latin typeface="Arial"/>
              <a:ea typeface="Arial"/>
              <a:cs typeface="Arial"/>
              <a:sym typeface="Arial"/>
            </a:endParaRPr>
          </a:p>
        </p:txBody>
      </p:sp>
      <p:pic>
        <p:nvPicPr>
          <p:cNvPr id="580" name="Google Shape;580;p97"/>
          <p:cNvPicPr preferRelativeResize="0"/>
          <p:nvPr/>
        </p:nvPicPr>
        <p:blipFill rotWithShape="1">
          <a:blip r:embed="rId3">
            <a:alphaModFix/>
          </a:blip>
          <a:srcRect/>
          <a:stretch/>
        </p:blipFill>
        <p:spPr>
          <a:xfrm>
            <a:off x="457200" y="990720"/>
            <a:ext cx="3427920" cy="3661200"/>
          </a:xfrm>
          <a:prstGeom prst="rect">
            <a:avLst/>
          </a:prstGeom>
          <a:noFill/>
          <a:ln>
            <a:noFill/>
          </a:ln>
        </p:spPr>
      </p:pic>
      <p:sp>
        <p:nvSpPr>
          <p:cNvPr id="581" name="Google Shape;581;p97"/>
          <p:cNvSpPr/>
          <p:nvPr/>
        </p:nvSpPr>
        <p:spPr>
          <a:xfrm>
            <a:off x="4267080" y="1066680"/>
            <a:ext cx="4156560" cy="243720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00000"/>
              </a:lnSpc>
              <a:spcBef>
                <a:spcPts val="0"/>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Snapshot at time t</a:t>
            </a:r>
            <a:endParaRPr sz="2200" b="0" i="0" u="none" strike="noStrike" cap="none">
              <a:latin typeface="Arial"/>
              <a:ea typeface="Arial"/>
              <a:cs typeface="Arial"/>
              <a:sym typeface="Arial"/>
            </a:endParaRPr>
          </a:p>
          <a:p>
            <a:pPr marL="339840" marR="0" lvl="0" indent="-338760" algn="l" rtl="0">
              <a:lnSpc>
                <a:spcPct val="100000"/>
              </a:lnSpc>
              <a:spcBef>
                <a:spcPts val="451"/>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Suppose P2 requests R2</a:t>
            </a:r>
            <a:endParaRPr sz="2200" b="0" i="0" u="none" strike="noStrike" cap="none">
              <a:latin typeface="Arial"/>
              <a:ea typeface="Arial"/>
              <a:cs typeface="Arial"/>
              <a:sym typeface="Arial"/>
            </a:endParaRPr>
          </a:p>
          <a:p>
            <a:pPr marL="339840" marR="0" lvl="0" indent="-338760" algn="l" rtl="0">
              <a:lnSpc>
                <a:spcPct val="100000"/>
              </a:lnSpc>
              <a:spcBef>
                <a:spcPts val="451"/>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Although R2 is currently free it cannot be allocated to P2</a:t>
            </a:r>
            <a:endParaRPr sz="2200" b="0" i="0" u="none" strike="noStrike" cap="none">
              <a:latin typeface="Arial"/>
              <a:ea typeface="Arial"/>
              <a:cs typeface="Arial"/>
              <a:sym typeface="Arial"/>
            </a:endParaRPr>
          </a:p>
          <a:p>
            <a:pPr marL="739800" marR="0" lvl="1" indent="-281519" algn="l" rtl="0">
              <a:lnSpc>
                <a:spcPct val="100000"/>
              </a:lnSpc>
              <a:spcBef>
                <a:spcPts val="451"/>
              </a:spcBef>
              <a:spcAft>
                <a:spcPts val="0"/>
              </a:spcAft>
              <a:buClr>
                <a:srgbClr val="000000"/>
              </a:buClr>
              <a:buSzPts val="2200"/>
              <a:buFont typeface="Times New Roman"/>
              <a:buChar char="–"/>
            </a:pPr>
            <a:r>
              <a:rPr lang="en-IN" sz="2200" b="0" i="0" u="none" strike="noStrike" cap="none">
                <a:solidFill>
                  <a:srgbClr val="000000"/>
                </a:solidFill>
                <a:latin typeface="Arial"/>
                <a:ea typeface="Arial"/>
                <a:cs typeface="Arial"/>
                <a:sym typeface="Arial"/>
              </a:rPr>
              <a:t>Cycle!</a:t>
            </a:r>
            <a:endParaRPr sz="2200" b="0" i="0" u="none" strike="noStrike" cap="none">
              <a:latin typeface="Arial"/>
              <a:ea typeface="Arial"/>
              <a:cs typeface="Arial"/>
              <a:sym typeface="Arial"/>
            </a:endParaRPr>
          </a:p>
          <a:p>
            <a:pPr marL="341280" marR="0" lvl="0" indent="-338760" algn="l" rtl="0">
              <a:lnSpc>
                <a:spcPct val="100000"/>
              </a:lnSpc>
              <a:spcBef>
                <a:spcPts val="451"/>
              </a:spcBef>
              <a:spcAft>
                <a:spcPts val="0"/>
              </a:spcAft>
              <a:buNone/>
            </a:pPr>
            <a:endParaRPr sz="2200" b="0" i="0" u="none" strike="noStrike" cap="none">
              <a:latin typeface="Arial"/>
              <a:ea typeface="Arial"/>
              <a:cs typeface="Arial"/>
              <a:sym typeface="Arial"/>
            </a:endParaRPr>
          </a:p>
        </p:txBody>
      </p:sp>
      <p:pic>
        <p:nvPicPr>
          <p:cNvPr id="582" name="Google Shape;582;p97"/>
          <p:cNvPicPr preferRelativeResize="0"/>
          <p:nvPr/>
        </p:nvPicPr>
        <p:blipFill rotWithShape="1">
          <a:blip r:embed="rId4">
            <a:alphaModFix/>
          </a:blip>
          <a:srcRect/>
          <a:stretch/>
        </p:blipFill>
        <p:spPr>
          <a:xfrm>
            <a:off x="5410080" y="3657600"/>
            <a:ext cx="3251880" cy="28944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8"/>
        <p:cNvGrpSpPr/>
        <p:nvPr/>
      </p:nvGrpSpPr>
      <p:grpSpPr>
        <a:xfrm>
          <a:off x="0" y="0"/>
          <a:ext cx="0" cy="0"/>
          <a:chOff x="0" y="0"/>
          <a:chExt cx="0" cy="0"/>
        </a:xfrm>
      </p:grpSpPr>
      <p:sp>
        <p:nvSpPr>
          <p:cNvPr id="589" name="Google Shape;589;p98"/>
          <p:cNvSpPr/>
          <p:nvPr/>
        </p:nvSpPr>
        <p:spPr>
          <a:xfrm>
            <a:off x="500040" y="333360"/>
            <a:ext cx="8228520" cy="55944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600" b="1" i="0" u="none" strike="noStrike" cap="none">
                <a:solidFill>
                  <a:srgbClr val="006633"/>
                </a:solidFill>
                <a:latin typeface="Arial"/>
                <a:ea typeface="Arial"/>
                <a:cs typeface="Arial"/>
                <a:sym typeface="Arial"/>
              </a:rPr>
              <a:t>Resource-Allocation Graph Algorithm</a:t>
            </a:r>
            <a:endParaRPr sz="2600" b="0" i="0" u="none" strike="noStrike" cap="none">
              <a:latin typeface="Arial"/>
              <a:ea typeface="Arial"/>
              <a:cs typeface="Arial"/>
              <a:sym typeface="Arial"/>
            </a:endParaRPr>
          </a:p>
        </p:txBody>
      </p:sp>
      <p:sp>
        <p:nvSpPr>
          <p:cNvPr id="590" name="Google Shape;590;p98"/>
          <p:cNvSpPr/>
          <p:nvPr/>
        </p:nvSpPr>
        <p:spPr>
          <a:xfrm>
            <a:off x="457200" y="1085760"/>
            <a:ext cx="8347680" cy="4964760"/>
          </a:xfrm>
          <a:prstGeom prst="rect">
            <a:avLst/>
          </a:prstGeom>
          <a:noFill/>
          <a:ln>
            <a:noFill/>
          </a:ln>
        </p:spPr>
        <p:txBody>
          <a:bodyPr spcFirstLastPara="1" wrap="square" lIns="90000" tIns="46800" rIns="90000" bIns="46800" anchor="t" anchorCtr="0">
            <a:noAutofit/>
          </a:bodyPr>
          <a:lstStyle/>
          <a:p>
            <a:pPr marL="314280" marR="0" lvl="0" indent="-313200" algn="l" rtl="0">
              <a:lnSpc>
                <a:spcPct val="150000"/>
              </a:lnSpc>
              <a:spcBef>
                <a:spcPts val="0"/>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Suppose that process</a:t>
            </a:r>
            <a:r>
              <a:rPr lang="en-IN" sz="2200" b="0" i="1" u="none" strike="noStrike" cap="none">
                <a:solidFill>
                  <a:srgbClr val="000000"/>
                </a:solidFill>
                <a:latin typeface="Arial"/>
                <a:ea typeface="Arial"/>
                <a:cs typeface="Arial"/>
                <a:sym typeface="Arial"/>
              </a:rPr>
              <a:t> P</a:t>
            </a:r>
            <a:r>
              <a:rPr lang="en-IN" sz="2200" b="0" i="1" u="none" strike="noStrike" cap="none" baseline="-25000">
                <a:solidFill>
                  <a:srgbClr val="000000"/>
                </a:solidFill>
                <a:latin typeface="Arial"/>
                <a:ea typeface="Arial"/>
                <a:cs typeface="Arial"/>
                <a:sym typeface="Arial"/>
              </a:rPr>
              <a:t>i</a:t>
            </a:r>
            <a:r>
              <a:rPr lang="en-IN" sz="2200" b="0" i="0" u="none" strike="noStrike" cap="none">
                <a:solidFill>
                  <a:srgbClr val="000000"/>
                </a:solidFill>
                <a:latin typeface="Arial"/>
                <a:ea typeface="Arial"/>
                <a:cs typeface="Arial"/>
                <a:sym typeface="Arial"/>
              </a:rPr>
              <a:t> requests a resource </a:t>
            </a:r>
            <a:r>
              <a:rPr lang="en-IN" sz="2200" b="0" i="1" u="none" strike="noStrike" cap="none">
                <a:solidFill>
                  <a:srgbClr val="000000"/>
                </a:solidFill>
                <a:latin typeface="Arial"/>
                <a:ea typeface="Arial"/>
                <a:cs typeface="Arial"/>
                <a:sym typeface="Arial"/>
              </a:rPr>
              <a:t>R</a:t>
            </a:r>
            <a:r>
              <a:rPr lang="en-IN" sz="2200" b="0" i="1" u="none" strike="noStrike" cap="none" baseline="-25000">
                <a:solidFill>
                  <a:srgbClr val="000000"/>
                </a:solidFill>
                <a:latin typeface="Arial"/>
                <a:ea typeface="Arial"/>
                <a:cs typeface="Arial"/>
                <a:sym typeface="Arial"/>
              </a:rPr>
              <a:t>j</a:t>
            </a:r>
            <a:endParaRPr sz="2200" b="0" i="0" u="none" strike="noStrike" cap="none">
              <a:latin typeface="Arial"/>
              <a:ea typeface="Arial"/>
              <a:cs typeface="Arial"/>
              <a:sym typeface="Arial"/>
            </a:endParaRPr>
          </a:p>
          <a:p>
            <a:pPr marL="314280" marR="0" lvl="0" indent="-313200" algn="l" rtl="0">
              <a:lnSpc>
                <a:spcPct val="150000"/>
              </a:lnSpc>
              <a:spcBef>
                <a:spcPts val="550"/>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The request can be granted only if converting the request edge to an assignment edge does not result in the formation of a cycle in the resource allocation graph.</a:t>
            </a:r>
            <a:endParaRPr sz="2200" b="0" i="0" u="none" strike="noStrike" cap="none">
              <a:latin typeface="Arial"/>
              <a:ea typeface="Arial"/>
              <a:cs typeface="Arial"/>
              <a:sym typeface="Arial"/>
            </a:endParaRPr>
          </a:p>
          <a:p>
            <a:pPr marL="314280" marR="0" lvl="0" indent="-313200" algn="l" rtl="0">
              <a:lnSpc>
                <a:spcPct val="150000"/>
              </a:lnSpc>
              <a:spcBef>
                <a:spcPts val="550"/>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Time complexity: For detecting a cycle in a graph  it requires an order of  </a:t>
            </a:r>
            <a:r>
              <a:rPr lang="en-IN" sz="2200" b="1" i="0" u="none" strike="noStrike" cap="none">
                <a:solidFill>
                  <a:srgbClr val="000000"/>
                </a:solidFill>
                <a:latin typeface="Arial"/>
                <a:ea typeface="Arial"/>
                <a:cs typeface="Arial"/>
                <a:sym typeface="Arial"/>
              </a:rPr>
              <a:t>n</a:t>
            </a:r>
            <a:r>
              <a:rPr lang="en-IN" sz="2200" b="1" i="0" u="none" strike="noStrike" cap="none" baseline="30000">
                <a:solidFill>
                  <a:srgbClr val="000000"/>
                </a:solidFill>
                <a:latin typeface="Arial"/>
                <a:ea typeface="Arial"/>
                <a:cs typeface="Arial"/>
                <a:sym typeface="Arial"/>
              </a:rPr>
              <a:t>2</a:t>
            </a:r>
            <a:r>
              <a:rPr lang="en-IN" sz="2200" b="0" i="0" u="none" strike="noStrike" cap="none">
                <a:solidFill>
                  <a:srgbClr val="000000"/>
                </a:solidFill>
                <a:latin typeface="Arial"/>
                <a:ea typeface="Arial"/>
                <a:cs typeface="Arial"/>
                <a:sym typeface="Arial"/>
              </a:rPr>
              <a:t> operations, Where n in number of processes in the system.</a:t>
            </a:r>
            <a:endParaRPr sz="2200" b="0" i="0" u="none" strike="noStrike" cap="none">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6"/>
        <p:cNvGrpSpPr/>
        <p:nvPr/>
      </p:nvGrpSpPr>
      <p:grpSpPr>
        <a:xfrm>
          <a:off x="0" y="0"/>
          <a:ext cx="0" cy="0"/>
          <a:chOff x="0" y="0"/>
          <a:chExt cx="0" cy="0"/>
        </a:xfrm>
      </p:grpSpPr>
      <p:sp>
        <p:nvSpPr>
          <p:cNvPr id="597" name="Google Shape;597;p99"/>
          <p:cNvSpPr/>
          <p:nvPr/>
        </p:nvSpPr>
        <p:spPr>
          <a:xfrm>
            <a:off x="500040" y="333360"/>
            <a:ext cx="8228520" cy="55944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600" b="1" i="0" u="none" strike="noStrike" cap="none">
                <a:solidFill>
                  <a:srgbClr val="006633"/>
                </a:solidFill>
                <a:latin typeface="Arial"/>
                <a:ea typeface="Arial"/>
                <a:cs typeface="Arial"/>
                <a:sym typeface="Arial"/>
              </a:rPr>
              <a:t>Banker’s Algorithm</a:t>
            </a:r>
            <a:endParaRPr sz="2600" b="0" i="0" u="none" strike="noStrike" cap="none">
              <a:latin typeface="Arial"/>
              <a:ea typeface="Arial"/>
              <a:cs typeface="Arial"/>
              <a:sym typeface="Arial"/>
            </a:endParaRPr>
          </a:p>
        </p:txBody>
      </p:sp>
      <p:sp>
        <p:nvSpPr>
          <p:cNvPr id="598" name="Google Shape;598;p99"/>
          <p:cNvSpPr/>
          <p:nvPr/>
        </p:nvSpPr>
        <p:spPr>
          <a:xfrm>
            <a:off x="708120" y="1139760"/>
            <a:ext cx="8023680" cy="5236200"/>
          </a:xfrm>
          <a:prstGeom prst="rect">
            <a:avLst/>
          </a:prstGeom>
          <a:noFill/>
          <a:ln>
            <a:noFill/>
          </a:ln>
        </p:spPr>
        <p:txBody>
          <a:bodyPr spcFirstLastPara="1" wrap="square" lIns="90000" tIns="46800" rIns="90000" bIns="46800" anchor="t" anchorCtr="0">
            <a:noAutofit/>
          </a:bodyPr>
          <a:lstStyle/>
          <a:p>
            <a:pPr marL="314280" marR="0" lvl="0" indent="-313200" algn="l" rtl="0">
              <a:lnSpc>
                <a:spcPct val="140000"/>
              </a:lnSpc>
              <a:spcBef>
                <a:spcPts val="0"/>
              </a:spcBef>
              <a:spcAft>
                <a:spcPts val="0"/>
              </a:spcAft>
              <a:buClr>
                <a:srgbClr val="CC9900"/>
              </a:buClr>
              <a:buSzPts val="2000"/>
              <a:buFont typeface="Noto Sans Symbols"/>
              <a:buChar char="■"/>
            </a:pPr>
            <a:r>
              <a:rPr lang="en-IN" sz="2000" b="0" i="0" u="none" strike="noStrike" cap="none">
                <a:solidFill>
                  <a:srgbClr val="000000"/>
                </a:solidFill>
                <a:latin typeface="Arial"/>
                <a:ea typeface="Arial"/>
                <a:cs typeface="Arial"/>
                <a:sym typeface="Arial"/>
              </a:rPr>
              <a:t>Multiple instances of each resource type.</a:t>
            </a:r>
            <a:endParaRPr sz="2000" b="0" i="0" u="none" strike="noStrike" cap="none">
              <a:latin typeface="Arial"/>
              <a:ea typeface="Arial"/>
              <a:cs typeface="Arial"/>
              <a:sym typeface="Arial"/>
            </a:endParaRPr>
          </a:p>
          <a:p>
            <a:pPr marL="314280" marR="0" lvl="0" indent="-313200" algn="l" rtl="0">
              <a:lnSpc>
                <a:spcPct val="140000"/>
              </a:lnSpc>
              <a:spcBef>
                <a:spcPts val="499"/>
              </a:spcBef>
              <a:spcAft>
                <a:spcPts val="0"/>
              </a:spcAft>
              <a:buClr>
                <a:srgbClr val="CC9900"/>
              </a:buClr>
              <a:buSzPts val="2000"/>
              <a:buFont typeface="Noto Sans Symbols"/>
              <a:buChar char="■"/>
            </a:pPr>
            <a:r>
              <a:rPr lang="en-IN" sz="2000" b="0" i="0" u="none" strike="noStrike" cap="none">
                <a:solidFill>
                  <a:srgbClr val="000000"/>
                </a:solidFill>
                <a:latin typeface="Arial"/>
                <a:ea typeface="Arial"/>
                <a:cs typeface="Arial"/>
                <a:sym typeface="Arial"/>
              </a:rPr>
              <a:t>Each process must a prior claim maximum use.</a:t>
            </a:r>
            <a:endParaRPr sz="2000" b="0" i="0" u="none" strike="noStrike" cap="none">
              <a:latin typeface="Arial"/>
              <a:ea typeface="Arial"/>
              <a:cs typeface="Arial"/>
              <a:sym typeface="Arial"/>
            </a:endParaRPr>
          </a:p>
          <a:p>
            <a:pPr marL="314280" marR="0" lvl="0" indent="-313200" algn="l" rtl="0">
              <a:lnSpc>
                <a:spcPct val="140000"/>
              </a:lnSpc>
              <a:spcBef>
                <a:spcPts val="499"/>
              </a:spcBef>
              <a:spcAft>
                <a:spcPts val="0"/>
              </a:spcAft>
              <a:buClr>
                <a:srgbClr val="CC9900"/>
              </a:buClr>
              <a:buSzPts val="2000"/>
              <a:buFont typeface="Noto Sans Symbols"/>
              <a:buChar char="■"/>
            </a:pPr>
            <a:r>
              <a:rPr lang="en-IN" sz="2000" b="0" i="0" u="none" strike="noStrike" cap="none">
                <a:solidFill>
                  <a:srgbClr val="000000"/>
                </a:solidFill>
                <a:latin typeface="Arial"/>
                <a:ea typeface="Arial"/>
                <a:cs typeface="Arial"/>
                <a:sym typeface="Arial"/>
              </a:rPr>
              <a:t>Every process declares it maximum need/requirement.</a:t>
            </a:r>
            <a:endParaRPr sz="2000" b="0" i="0" u="none" strike="noStrike" cap="none">
              <a:latin typeface="Arial"/>
              <a:ea typeface="Arial"/>
              <a:cs typeface="Arial"/>
              <a:sym typeface="Arial"/>
            </a:endParaRPr>
          </a:p>
          <a:p>
            <a:pPr marL="314280" marR="0" lvl="0" indent="-313200" algn="l" rtl="0">
              <a:lnSpc>
                <a:spcPct val="140000"/>
              </a:lnSpc>
              <a:spcBef>
                <a:spcPts val="499"/>
              </a:spcBef>
              <a:spcAft>
                <a:spcPts val="0"/>
              </a:spcAft>
              <a:buClr>
                <a:srgbClr val="CC9900"/>
              </a:buClr>
              <a:buSzPts val="2000"/>
              <a:buFont typeface="Noto Sans Symbols"/>
              <a:buChar char="■"/>
            </a:pPr>
            <a:r>
              <a:rPr lang="en-IN" sz="2000" b="0" i="0" u="none" strike="noStrike" cap="none">
                <a:solidFill>
                  <a:srgbClr val="000000"/>
                </a:solidFill>
                <a:latin typeface="Arial"/>
                <a:ea typeface="Arial"/>
                <a:cs typeface="Arial"/>
                <a:sym typeface="Arial"/>
              </a:rPr>
              <a:t>Maximum requirement should not exceed the total number of resources in the system.</a:t>
            </a:r>
            <a:endParaRPr sz="2000" b="0" i="0" u="none" strike="noStrike" cap="none">
              <a:latin typeface="Arial"/>
              <a:ea typeface="Arial"/>
              <a:cs typeface="Arial"/>
              <a:sym typeface="Arial"/>
            </a:endParaRPr>
          </a:p>
          <a:p>
            <a:pPr marL="314280" marR="0" lvl="0" indent="-313200" algn="l" rtl="0">
              <a:lnSpc>
                <a:spcPct val="140000"/>
              </a:lnSpc>
              <a:spcBef>
                <a:spcPts val="499"/>
              </a:spcBef>
              <a:spcAft>
                <a:spcPts val="0"/>
              </a:spcAft>
              <a:buClr>
                <a:srgbClr val="CC9900"/>
              </a:buClr>
              <a:buSzPts val="2000"/>
              <a:buFont typeface="Noto Sans Symbols"/>
              <a:buChar char="■"/>
            </a:pPr>
            <a:r>
              <a:rPr lang="en-IN" sz="2000" b="0" i="0" u="none" strike="noStrike" cap="none">
                <a:solidFill>
                  <a:srgbClr val="000000"/>
                </a:solidFill>
                <a:latin typeface="Arial"/>
                <a:ea typeface="Arial"/>
                <a:cs typeface="Arial"/>
                <a:sym typeface="Arial"/>
              </a:rPr>
              <a:t>When a process requests a resource, system determines whether allocation will keep the system in safe state or not.</a:t>
            </a:r>
            <a:endParaRPr sz="2000" b="0" i="0" u="none" strike="noStrike" cap="none">
              <a:latin typeface="Arial"/>
              <a:ea typeface="Arial"/>
              <a:cs typeface="Arial"/>
              <a:sym typeface="Arial"/>
            </a:endParaRPr>
          </a:p>
          <a:p>
            <a:pPr marL="314280" marR="0" lvl="0" indent="-313200" algn="l" rtl="0">
              <a:lnSpc>
                <a:spcPct val="140000"/>
              </a:lnSpc>
              <a:spcBef>
                <a:spcPts val="499"/>
              </a:spcBef>
              <a:spcAft>
                <a:spcPts val="0"/>
              </a:spcAft>
              <a:buClr>
                <a:srgbClr val="CC9900"/>
              </a:buClr>
              <a:buSzPts val="2000"/>
              <a:buFont typeface="Noto Sans Symbols"/>
              <a:buChar char="■"/>
            </a:pPr>
            <a:r>
              <a:rPr lang="en-IN" sz="2000" b="0" i="0" u="none" strike="noStrike" cap="none">
                <a:solidFill>
                  <a:srgbClr val="000000"/>
                </a:solidFill>
                <a:latin typeface="Arial"/>
                <a:ea typeface="Arial"/>
                <a:cs typeface="Arial"/>
                <a:sym typeface="Arial"/>
              </a:rPr>
              <a:t>If it is, resources get allocated. Otherwise need to wait until resources get available.</a:t>
            </a:r>
            <a:endParaRPr sz="2000" b="0" i="0" u="none" strike="noStrike" cap="none">
              <a:latin typeface="Arial"/>
              <a:ea typeface="Arial"/>
              <a:cs typeface="Arial"/>
              <a:sym typeface="Arial"/>
            </a:endParaRPr>
          </a:p>
          <a:p>
            <a:pPr marL="314280" marR="0" lvl="0" indent="-313200" algn="l" rtl="0">
              <a:lnSpc>
                <a:spcPct val="140000"/>
              </a:lnSpc>
              <a:spcBef>
                <a:spcPts val="499"/>
              </a:spcBef>
              <a:spcAft>
                <a:spcPts val="0"/>
              </a:spcAft>
              <a:buClr>
                <a:srgbClr val="CC9900"/>
              </a:buClr>
              <a:buSzPts val="2000"/>
              <a:buFont typeface="Noto Sans Symbols"/>
              <a:buChar char="■"/>
            </a:pPr>
            <a:r>
              <a:rPr lang="en-IN" sz="2000" b="0" i="0" u="none" strike="noStrike" cap="none">
                <a:solidFill>
                  <a:srgbClr val="000000"/>
                </a:solidFill>
                <a:latin typeface="Arial"/>
                <a:ea typeface="Arial"/>
                <a:cs typeface="Arial"/>
                <a:sym typeface="Arial"/>
              </a:rPr>
              <a:t>When a process gets all its resources it must return them in a finite amount of time.</a:t>
            </a:r>
            <a:endParaRPr sz="2000" b="0" i="0" u="none" strike="noStrike" cap="none">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4"/>
        <p:cNvGrpSpPr/>
        <p:nvPr/>
      </p:nvGrpSpPr>
      <p:grpSpPr>
        <a:xfrm>
          <a:off x="0" y="0"/>
          <a:ext cx="0" cy="0"/>
          <a:chOff x="0" y="0"/>
          <a:chExt cx="0" cy="0"/>
        </a:xfrm>
      </p:grpSpPr>
      <p:sp>
        <p:nvSpPr>
          <p:cNvPr id="605" name="Google Shape;605;p100"/>
          <p:cNvSpPr/>
          <p:nvPr/>
        </p:nvSpPr>
        <p:spPr>
          <a:xfrm>
            <a:off x="888840" y="474840"/>
            <a:ext cx="7683840" cy="41976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000" b="1" i="0" u="none" strike="noStrike" cap="none">
                <a:solidFill>
                  <a:srgbClr val="006633"/>
                </a:solidFill>
                <a:latin typeface="Arial"/>
                <a:ea typeface="Arial"/>
                <a:cs typeface="Arial"/>
                <a:sym typeface="Arial"/>
              </a:rPr>
              <a:t>Data Structures for the Banker’s Algorithm</a:t>
            </a:r>
            <a:r>
              <a:rPr lang="en-IN" sz="2000" b="0" i="0" u="none" strike="noStrike" cap="none">
                <a:solidFill>
                  <a:srgbClr val="006633"/>
                </a:solidFill>
                <a:latin typeface="Arial"/>
                <a:ea typeface="Arial"/>
                <a:cs typeface="Arial"/>
                <a:sym typeface="Arial"/>
              </a:rPr>
              <a:t> </a:t>
            </a:r>
            <a:endParaRPr sz="2000" b="0" i="0" u="none" strike="noStrike" cap="none">
              <a:latin typeface="Arial"/>
              <a:ea typeface="Arial"/>
              <a:cs typeface="Arial"/>
              <a:sym typeface="Arial"/>
            </a:endParaRPr>
          </a:p>
        </p:txBody>
      </p:sp>
      <p:pic>
        <p:nvPicPr>
          <p:cNvPr id="606" name="Google Shape;606;p100"/>
          <p:cNvPicPr preferRelativeResize="0"/>
          <p:nvPr/>
        </p:nvPicPr>
        <p:blipFill rotWithShape="1">
          <a:blip r:embed="rId3">
            <a:alphaModFix/>
          </a:blip>
          <a:srcRect/>
          <a:stretch/>
        </p:blipFill>
        <p:spPr>
          <a:xfrm>
            <a:off x="228600" y="990720"/>
            <a:ext cx="8560440" cy="525672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pic>
        <p:nvPicPr>
          <p:cNvPr id="612" name="Google Shape;612;p101"/>
          <p:cNvPicPr preferRelativeResize="0"/>
          <p:nvPr/>
        </p:nvPicPr>
        <p:blipFill rotWithShape="1">
          <a:blip r:embed="rId3">
            <a:alphaModFix/>
          </a:blip>
          <a:srcRect/>
          <a:stretch/>
        </p:blipFill>
        <p:spPr>
          <a:xfrm>
            <a:off x="533520" y="685800"/>
            <a:ext cx="8609400" cy="55616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57"/>
          <p:cNvSpPr/>
          <p:nvPr/>
        </p:nvSpPr>
        <p:spPr>
          <a:xfrm>
            <a:off x="1619280" y="5580000"/>
            <a:ext cx="6120360" cy="792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600" b="0" i="0" u="none" strike="noStrike" cap="none">
                <a:solidFill>
                  <a:srgbClr val="000000"/>
                </a:solidFill>
                <a:latin typeface="Times New Roman"/>
                <a:ea typeface="Times New Roman"/>
                <a:cs typeface="Times New Roman"/>
                <a:sym typeface="Times New Roman"/>
              </a:rPr>
              <a:t>Dining Philosophers Problem</a:t>
            </a:r>
            <a:endParaRPr sz="2600" b="0" i="0" u="none" strike="noStrike" cap="none">
              <a:latin typeface="Arial"/>
              <a:ea typeface="Arial"/>
              <a:cs typeface="Arial"/>
              <a:sym typeface="Arial"/>
            </a:endParaRPr>
          </a:p>
          <a:p>
            <a:pPr marL="0" marR="0" lvl="0" indent="0" algn="l" rtl="0">
              <a:lnSpc>
                <a:spcPct val="100000"/>
              </a:lnSpc>
              <a:spcBef>
                <a:spcPts val="2200"/>
              </a:spcBef>
              <a:spcAft>
                <a:spcPts val="0"/>
              </a:spcAft>
              <a:buNone/>
            </a:pPr>
            <a:endParaRPr sz="2600" b="0" i="0" u="none" strike="noStrike" cap="none">
              <a:latin typeface="Arial"/>
              <a:ea typeface="Arial"/>
              <a:cs typeface="Arial"/>
              <a:sym typeface="Arial"/>
            </a:endParaRPr>
          </a:p>
        </p:txBody>
      </p:sp>
      <p:sp>
        <p:nvSpPr>
          <p:cNvPr id="270" name="Google Shape;270;p57"/>
          <p:cNvSpPr/>
          <p:nvPr/>
        </p:nvSpPr>
        <p:spPr>
          <a:xfrm>
            <a:off x="457200" y="304920"/>
            <a:ext cx="8225280" cy="55944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Example of deadlock</a:t>
            </a:r>
            <a:endParaRPr sz="2400" b="0" i="0" u="none" strike="noStrike" cap="none">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pic>
        <p:nvPicPr>
          <p:cNvPr id="618" name="Google Shape;618;p102"/>
          <p:cNvPicPr preferRelativeResize="0"/>
          <p:nvPr/>
        </p:nvPicPr>
        <p:blipFill rotWithShape="1">
          <a:blip r:embed="rId3">
            <a:alphaModFix/>
          </a:blip>
          <a:srcRect/>
          <a:stretch/>
        </p:blipFill>
        <p:spPr>
          <a:xfrm>
            <a:off x="228600" y="1676520"/>
            <a:ext cx="8457120" cy="3580200"/>
          </a:xfrm>
          <a:prstGeom prst="rect">
            <a:avLst/>
          </a:prstGeom>
          <a:noFill/>
          <a:ln>
            <a:noFill/>
          </a:ln>
        </p:spPr>
      </p:pic>
      <p:sp>
        <p:nvSpPr>
          <p:cNvPr id="619" name="Google Shape;619;p102"/>
          <p:cNvSpPr/>
          <p:nvPr/>
        </p:nvSpPr>
        <p:spPr>
          <a:xfrm>
            <a:off x="457200" y="609480"/>
            <a:ext cx="5485320" cy="48924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IN" sz="2600" b="0" i="0" u="none" strike="noStrike" cap="none">
                <a:solidFill>
                  <a:srgbClr val="000000"/>
                </a:solidFill>
                <a:latin typeface="Times New Roman"/>
                <a:ea typeface="Times New Roman"/>
                <a:cs typeface="Times New Roman"/>
                <a:sym typeface="Times New Roman"/>
              </a:rPr>
              <a:t>Following relationship holds</a:t>
            </a:r>
            <a:endParaRPr sz="2600" b="0" i="0" u="none" strike="noStrike" cap="none">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5"/>
        <p:cNvGrpSpPr/>
        <p:nvPr/>
      </p:nvGrpSpPr>
      <p:grpSpPr>
        <a:xfrm>
          <a:off x="0" y="0"/>
          <a:ext cx="0" cy="0"/>
          <a:chOff x="0" y="0"/>
          <a:chExt cx="0" cy="0"/>
        </a:xfrm>
      </p:grpSpPr>
      <p:sp>
        <p:nvSpPr>
          <p:cNvPr id="626" name="Google Shape;626;p103"/>
          <p:cNvSpPr/>
          <p:nvPr/>
        </p:nvSpPr>
        <p:spPr>
          <a:xfrm>
            <a:off x="301680" y="0"/>
            <a:ext cx="8228520" cy="55944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600" b="1" i="0" u="none" strike="noStrike" cap="none">
                <a:solidFill>
                  <a:srgbClr val="006633"/>
                </a:solidFill>
                <a:latin typeface="Arial"/>
                <a:ea typeface="Arial"/>
                <a:cs typeface="Arial"/>
                <a:sym typeface="Arial"/>
              </a:rPr>
              <a:t>Safety Algorithm</a:t>
            </a:r>
            <a:endParaRPr sz="2600" b="0" i="0" u="none" strike="noStrike" cap="none">
              <a:latin typeface="Arial"/>
              <a:ea typeface="Arial"/>
              <a:cs typeface="Arial"/>
              <a:sym typeface="Arial"/>
            </a:endParaRPr>
          </a:p>
        </p:txBody>
      </p:sp>
      <p:sp>
        <p:nvSpPr>
          <p:cNvPr id="627" name="Google Shape;627;p103"/>
          <p:cNvSpPr/>
          <p:nvPr/>
        </p:nvSpPr>
        <p:spPr>
          <a:xfrm>
            <a:off x="5670720" y="228600"/>
            <a:ext cx="3472200" cy="641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1800" b="1" i="1" u="none" strike="noStrike" cap="none">
                <a:solidFill>
                  <a:srgbClr val="000000"/>
                </a:solidFill>
                <a:latin typeface="Times New Roman"/>
                <a:ea typeface="Times New Roman"/>
                <a:cs typeface="Times New Roman"/>
                <a:sym typeface="Times New Roman"/>
              </a:rPr>
              <a:t>Requires m * n</a:t>
            </a:r>
            <a:r>
              <a:rPr lang="en-IN" sz="1800" b="1" i="1" u="none" strike="noStrike" cap="none" baseline="30000">
                <a:solidFill>
                  <a:srgbClr val="000000"/>
                </a:solidFill>
                <a:latin typeface="Times New Roman"/>
                <a:ea typeface="Times New Roman"/>
                <a:cs typeface="Times New Roman"/>
                <a:sym typeface="Times New Roman"/>
              </a:rPr>
              <a:t>2</a:t>
            </a:r>
            <a:r>
              <a:rPr lang="en-IN" sz="1800" b="1" i="1" u="none" strike="noStrike" cap="none">
                <a:solidFill>
                  <a:srgbClr val="000000"/>
                </a:solidFill>
                <a:latin typeface="Times New Roman"/>
                <a:ea typeface="Times New Roman"/>
                <a:cs typeface="Times New Roman"/>
                <a:sym typeface="Times New Roman"/>
              </a:rPr>
              <a:t> operation to decide whether a state is safe.</a:t>
            </a:r>
            <a:endParaRPr sz="1800" b="0" i="0" u="none" strike="noStrike" cap="none">
              <a:latin typeface="Arial"/>
              <a:ea typeface="Arial"/>
              <a:cs typeface="Arial"/>
              <a:sym typeface="Arial"/>
            </a:endParaRPr>
          </a:p>
        </p:txBody>
      </p:sp>
      <p:pic>
        <p:nvPicPr>
          <p:cNvPr id="628" name="Google Shape;628;p103"/>
          <p:cNvPicPr preferRelativeResize="0"/>
          <p:nvPr/>
        </p:nvPicPr>
        <p:blipFill rotWithShape="1">
          <a:blip r:embed="rId3">
            <a:alphaModFix/>
          </a:blip>
          <a:srcRect/>
          <a:stretch/>
        </p:blipFill>
        <p:spPr>
          <a:xfrm>
            <a:off x="0" y="838080"/>
            <a:ext cx="8553960" cy="571392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104"/>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Example</a:t>
            </a:r>
            <a:endParaRPr sz="2400" b="0" i="0" u="none" strike="noStrike" cap="none">
              <a:latin typeface="Arial"/>
              <a:ea typeface="Arial"/>
              <a:cs typeface="Arial"/>
              <a:sym typeface="Arial"/>
            </a:endParaRPr>
          </a:p>
        </p:txBody>
      </p:sp>
      <p:sp>
        <p:nvSpPr>
          <p:cNvPr id="635" name="Google Shape;635;p104"/>
          <p:cNvSpPr/>
          <p:nvPr/>
        </p:nvSpPr>
        <p:spPr>
          <a:xfrm>
            <a:off x="457200" y="914400"/>
            <a:ext cx="8202960" cy="520416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00000"/>
              </a:lnSpc>
              <a:spcBef>
                <a:spcPts val="0"/>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5 processes P0  through P4</a:t>
            </a:r>
            <a:endParaRPr sz="2400" b="0" i="0" u="none" strike="noStrike" cap="none">
              <a:latin typeface="Arial"/>
              <a:ea typeface="Arial"/>
              <a:cs typeface="Arial"/>
              <a:sym typeface="Arial"/>
            </a:endParaRPr>
          </a:p>
          <a:p>
            <a:pPr marL="339840" marR="0" lvl="0" indent="-338760" algn="l"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3 resource types:  A (10 instances),  B (5 instances), and C (7 instances)</a:t>
            </a:r>
            <a:endParaRPr sz="2400" b="0" i="0" u="none" strike="noStrike" cap="none">
              <a:latin typeface="Arial"/>
              <a:ea typeface="Arial"/>
              <a:cs typeface="Arial"/>
              <a:sym typeface="Arial"/>
            </a:endParaRPr>
          </a:p>
          <a:p>
            <a:pPr marL="339840" marR="0" lvl="0" indent="-338760" algn="l" rtl="0">
              <a:lnSpc>
                <a:spcPct val="100000"/>
              </a:lnSpc>
              <a:spcBef>
                <a:spcPts val="451"/>
              </a:spcBef>
              <a:spcAft>
                <a:spcPts val="0"/>
              </a:spcAft>
              <a:buClr>
                <a:srgbClr val="000000"/>
              </a:buClr>
              <a:buSzPts val="2400"/>
              <a:buFont typeface="Times New Roman"/>
              <a:buChar char="•"/>
            </a:pPr>
            <a:r>
              <a:rPr lang="en-IN" sz="2400" b="0" i="0" u="none" strike="noStrike" cap="none">
                <a:solidFill>
                  <a:srgbClr val="000000"/>
                </a:solidFill>
                <a:latin typeface="Arial"/>
                <a:ea typeface="Arial"/>
                <a:cs typeface="Arial"/>
                <a:sym typeface="Arial"/>
              </a:rPr>
              <a:t>Snapshot of system at t</a:t>
            </a:r>
            <a:r>
              <a:rPr lang="en-IN" sz="2400" b="0" i="0" u="none" strike="noStrike" cap="none" baseline="-25000">
                <a:solidFill>
                  <a:srgbClr val="000000"/>
                </a:solidFill>
                <a:latin typeface="Arial"/>
                <a:ea typeface="Arial"/>
                <a:cs typeface="Arial"/>
                <a:sym typeface="Arial"/>
              </a:rPr>
              <a:t>0</a:t>
            </a:r>
            <a:endParaRPr sz="2400" b="0" i="0" u="none" strike="noStrike" cap="none">
              <a:latin typeface="Arial"/>
              <a:ea typeface="Arial"/>
              <a:cs typeface="Arial"/>
              <a:sym typeface="Arial"/>
            </a:endParaRPr>
          </a:p>
          <a:p>
            <a:pPr marL="341280" marR="0" lvl="0" indent="-338760" algn="l" rtl="0">
              <a:lnSpc>
                <a:spcPct val="100000"/>
              </a:lnSpc>
              <a:spcBef>
                <a:spcPts val="451"/>
              </a:spcBef>
              <a:spcAft>
                <a:spcPts val="0"/>
              </a:spcAft>
              <a:buNone/>
            </a:pPr>
            <a:endParaRPr sz="2400" b="0" i="0" u="none" strike="noStrike" cap="none">
              <a:latin typeface="Arial"/>
              <a:ea typeface="Arial"/>
              <a:cs typeface="Arial"/>
              <a:sym typeface="Arial"/>
            </a:endParaRPr>
          </a:p>
        </p:txBody>
      </p:sp>
      <p:graphicFrame>
        <p:nvGraphicFramePr>
          <p:cNvPr id="636" name="Google Shape;636;p104"/>
          <p:cNvGraphicFramePr/>
          <p:nvPr/>
        </p:nvGraphicFramePr>
        <p:xfrm>
          <a:off x="1143000" y="2971800"/>
          <a:ext cx="3000000" cy="3000000"/>
        </p:xfrm>
        <a:graphic>
          <a:graphicData uri="http://schemas.openxmlformats.org/drawingml/2006/table">
            <a:tbl>
              <a:tblPr>
                <a:noFill/>
                <a:tableStyleId>{108080F0-08F1-4FB6-A048-70753165D916}</a:tableStyleId>
              </a:tblPr>
              <a:tblGrid>
                <a:gridCol w="685800"/>
                <a:gridCol w="685800"/>
                <a:gridCol w="685800"/>
                <a:gridCol w="685800"/>
                <a:gridCol w="688675"/>
                <a:gridCol w="685800"/>
                <a:gridCol w="685800"/>
                <a:gridCol w="685800"/>
                <a:gridCol w="685800"/>
                <a:gridCol w="685800"/>
              </a:tblGrid>
              <a:tr h="748075">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Max</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Need</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9</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105"/>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Example</a:t>
            </a:r>
            <a:endParaRPr sz="2400" b="0" i="0" u="none" strike="noStrike" cap="none">
              <a:latin typeface="Arial"/>
              <a:ea typeface="Arial"/>
              <a:cs typeface="Arial"/>
              <a:sym typeface="Arial"/>
            </a:endParaRPr>
          </a:p>
        </p:txBody>
      </p:sp>
      <p:sp>
        <p:nvSpPr>
          <p:cNvPr id="643" name="Google Shape;643;p105"/>
          <p:cNvSpPr/>
          <p:nvPr/>
        </p:nvSpPr>
        <p:spPr>
          <a:xfrm>
            <a:off x="457200" y="914400"/>
            <a:ext cx="8202960" cy="229752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00000"/>
              </a:lnSpc>
              <a:spcBef>
                <a:spcPts val="0"/>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5 processes P0  through P4</a:t>
            </a:r>
            <a:endParaRPr sz="2600" b="0" i="0" u="none" strike="noStrike" cap="none">
              <a:latin typeface="Arial"/>
              <a:ea typeface="Arial"/>
              <a:cs typeface="Arial"/>
              <a:sym typeface="Arial"/>
            </a:endParaRPr>
          </a:p>
          <a:p>
            <a:pPr marL="339840" marR="0" lvl="0" indent="-338760" algn="l" rtl="0">
              <a:lnSpc>
                <a:spcPct val="10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3 resource types:  A (10 instances),  B (5 instances), and C (7 instances)</a:t>
            </a:r>
            <a:endParaRPr sz="2600" b="0" i="0" u="none" strike="noStrike" cap="none">
              <a:latin typeface="Arial"/>
              <a:ea typeface="Arial"/>
              <a:cs typeface="Arial"/>
              <a:sym typeface="Arial"/>
            </a:endParaRPr>
          </a:p>
          <a:p>
            <a:pPr marL="339840" marR="0" lvl="0" indent="-338760" algn="l" rtl="0">
              <a:lnSpc>
                <a:spcPct val="10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Snapshot of system at t</a:t>
            </a:r>
            <a:r>
              <a:rPr lang="en-IN" sz="2600" b="0" i="0" u="none" strike="noStrike" cap="none" baseline="-25000">
                <a:solidFill>
                  <a:srgbClr val="000000"/>
                </a:solidFill>
                <a:latin typeface="Arial"/>
                <a:ea typeface="Arial"/>
                <a:cs typeface="Arial"/>
                <a:sym typeface="Arial"/>
              </a:rPr>
              <a:t>0</a:t>
            </a:r>
            <a:r>
              <a:rPr lang="en-IN" sz="2600" b="0" i="0" u="none" strike="noStrike" cap="none">
                <a:solidFill>
                  <a:srgbClr val="000000"/>
                </a:solidFill>
                <a:latin typeface="Arial"/>
                <a:ea typeface="Arial"/>
                <a:cs typeface="Arial"/>
                <a:sym typeface="Arial"/>
              </a:rPr>
              <a:t> : is it safe?</a:t>
            </a:r>
            <a:endParaRPr sz="2600" b="0" i="0" u="none" strike="noStrike" cap="none">
              <a:latin typeface="Arial"/>
              <a:ea typeface="Arial"/>
              <a:cs typeface="Arial"/>
              <a:sym typeface="Arial"/>
            </a:endParaRPr>
          </a:p>
          <a:p>
            <a:pPr marL="341280" marR="0" lvl="0" indent="-338760" algn="l" rtl="0">
              <a:lnSpc>
                <a:spcPct val="100000"/>
              </a:lnSpc>
              <a:spcBef>
                <a:spcPts val="451"/>
              </a:spcBef>
              <a:spcAft>
                <a:spcPts val="0"/>
              </a:spcAft>
              <a:buNone/>
            </a:pPr>
            <a:endParaRPr sz="2600" b="0" i="0" u="none" strike="noStrike" cap="none">
              <a:latin typeface="Arial"/>
              <a:ea typeface="Arial"/>
              <a:cs typeface="Arial"/>
              <a:sym typeface="Arial"/>
            </a:endParaRPr>
          </a:p>
        </p:txBody>
      </p:sp>
      <p:graphicFrame>
        <p:nvGraphicFramePr>
          <p:cNvPr id="644" name="Google Shape;644;p105"/>
          <p:cNvGraphicFramePr/>
          <p:nvPr/>
        </p:nvGraphicFramePr>
        <p:xfrm>
          <a:off x="1143000" y="2971800"/>
          <a:ext cx="3000000" cy="3000000"/>
        </p:xfrm>
        <a:graphic>
          <a:graphicData uri="http://schemas.openxmlformats.org/drawingml/2006/table">
            <a:tbl>
              <a:tblPr>
                <a:noFill/>
                <a:tableStyleId>{108080F0-08F1-4FB6-A048-70753165D916}</a:tableStyleId>
              </a:tblPr>
              <a:tblGrid>
                <a:gridCol w="685800"/>
                <a:gridCol w="685800"/>
                <a:gridCol w="685800"/>
                <a:gridCol w="685800"/>
                <a:gridCol w="688675"/>
                <a:gridCol w="685800"/>
                <a:gridCol w="685800"/>
                <a:gridCol w="685800"/>
                <a:gridCol w="685800"/>
                <a:gridCol w="685800"/>
              </a:tblGrid>
              <a:tr h="748075">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Max</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Need</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9</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106"/>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Safe State?</a:t>
            </a:r>
            <a:endParaRPr sz="2400" b="0" i="0" u="none" strike="noStrike" cap="none">
              <a:latin typeface="Arial"/>
              <a:ea typeface="Arial"/>
              <a:cs typeface="Arial"/>
              <a:sym typeface="Arial"/>
            </a:endParaRPr>
          </a:p>
        </p:txBody>
      </p:sp>
      <p:graphicFrame>
        <p:nvGraphicFramePr>
          <p:cNvPr id="651" name="Google Shape;651;p106"/>
          <p:cNvGraphicFramePr/>
          <p:nvPr/>
        </p:nvGraphicFramePr>
        <p:xfrm>
          <a:off x="304920" y="207324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Need</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652" name="Google Shape;652;p106"/>
          <p:cNvGraphicFramePr/>
          <p:nvPr/>
        </p:nvGraphicFramePr>
        <p:xfrm>
          <a:off x="6400800" y="265104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107"/>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Safe State?</a:t>
            </a:r>
            <a:endParaRPr sz="2400" b="0" i="0" u="none" strike="noStrike" cap="none">
              <a:latin typeface="Arial"/>
              <a:ea typeface="Arial"/>
              <a:cs typeface="Arial"/>
              <a:sym typeface="Arial"/>
            </a:endParaRPr>
          </a:p>
        </p:txBody>
      </p:sp>
      <p:graphicFrame>
        <p:nvGraphicFramePr>
          <p:cNvPr id="659" name="Google Shape;659;p107"/>
          <p:cNvGraphicFramePr/>
          <p:nvPr/>
        </p:nvGraphicFramePr>
        <p:xfrm>
          <a:off x="304920" y="207324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Need</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P</a:t>
                      </a:r>
                      <a:r>
                        <a:rPr lang="en-IN" sz="1800" b="1"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660" name="Google Shape;660;p107"/>
          <p:cNvGraphicFramePr/>
          <p:nvPr/>
        </p:nvGraphicFramePr>
        <p:xfrm>
          <a:off x="6400800" y="265104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108"/>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Safe State?</a:t>
            </a:r>
            <a:endParaRPr sz="2400" b="0" i="0" u="none" strike="noStrike" cap="none">
              <a:latin typeface="Arial"/>
              <a:ea typeface="Arial"/>
              <a:cs typeface="Arial"/>
              <a:sym typeface="Arial"/>
            </a:endParaRPr>
          </a:p>
        </p:txBody>
      </p:sp>
      <p:graphicFrame>
        <p:nvGraphicFramePr>
          <p:cNvPr id="667" name="Google Shape;667;p108"/>
          <p:cNvGraphicFramePr/>
          <p:nvPr/>
        </p:nvGraphicFramePr>
        <p:xfrm>
          <a:off x="304920" y="207324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Need</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P</a:t>
                      </a:r>
                      <a:r>
                        <a:rPr lang="en-IN" sz="1800" b="1"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668" name="Google Shape;668;p108"/>
          <p:cNvGraphicFramePr/>
          <p:nvPr/>
        </p:nvGraphicFramePr>
        <p:xfrm>
          <a:off x="6400800" y="265104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9"/>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Safe State?</a:t>
            </a:r>
            <a:endParaRPr sz="2400" b="0" i="0" u="none" strike="noStrike" cap="none">
              <a:latin typeface="Arial"/>
              <a:ea typeface="Arial"/>
              <a:cs typeface="Arial"/>
              <a:sym typeface="Arial"/>
            </a:endParaRPr>
          </a:p>
        </p:txBody>
      </p:sp>
      <p:graphicFrame>
        <p:nvGraphicFramePr>
          <p:cNvPr id="675" name="Google Shape;675;p109"/>
          <p:cNvGraphicFramePr/>
          <p:nvPr/>
        </p:nvGraphicFramePr>
        <p:xfrm>
          <a:off x="304920" y="207324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Need</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P</a:t>
                      </a:r>
                      <a:r>
                        <a:rPr lang="en-IN" sz="1800" b="1"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676" name="Google Shape;676;p109"/>
          <p:cNvGraphicFramePr/>
          <p:nvPr/>
        </p:nvGraphicFramePr>
        <p:xfrm>
          <a:off x="6400800" y="265104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110"/>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Safe State?</a:t>
            </a:r>
            <a:endParaRPr sz="2400" b="0" i="0" u="none" strike="noStrike" cap="none">
              <a:latin typeface="Arial"/>
              <a:ea typeface="Arial"/>
              <a:cs typeface="Arial"/>
              <a:sym typeface="Arial"/>
            </a:endParaRPr>
          </a:p>
        </p:txBody>
      </p:sp>
      <p:graphicFrame>
        <p:nvGraphicFramePr>
          <p:cNvPr id="683" name="Google Shape;683;p110"/>
          <p:cNvGraphicFramePr/>
          <p:nvPr/>
        </p:nvGraphicFramePr>
        <p:xfrm>
          <a:off x="304920" y="207324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Need</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P</a:t>
                      </a:r>
                      <a:r>
                        <a:rPr lang="en-IN" sz="1800" b="1"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684" name="Google Shape;684;p110"/>
          <p:cNvGraphicFramePr/>
          <p:nvPr/>
        </p:nvGraphicFramePr>
        <p:xfrm>
          <a:off x="6400800" y="265104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111"/>
          <p:cNvSpPr/>
          <p:nvPr/>
        </p:nvSpPr>
        <p:spPr>
          <a:xfrm>
            <a:off x="0" y="228600"/>
            <a:ext cx="8533440" cy="757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Safe State?</a:t>
            </a:r>
            <a:endParaRPr sz="2400" b="0" i="0" u="none" strike="noStrike" cap="none">
              <a:latin typeface="Arial"/>
              <a:ea typeface="Arial"/>
              <a:cs typeface="Arial"/>
              <a:sym typeface="Arial"/>
            </a:endParaRPr>
          </a:p>
        </p:txBody>
      </p:sp>
      <p:graphicFrame>
        <p:nvGraphicFramePr>
          <p:cNvPr id="691" name="Google Shape;691;p111"/>
          <p:cNvGraphicFramePr/>
          <p:nvPr/>
        </p:nvGraphicFramePr>
        <p:xfrm>
          <a:off x="380880" y="1523880"/>
          <a:ext cx="3000000" cy="3000000"/>
        </p:xfrm>
        <a:graphic>
          <a:graphicData uri="http://schemas.openxmlformats.org/drawingml/2006/table">
            <a:tbl>
              <a:tblPr>
                <a:noFill/>
                <a:tableStyleId>{108080F0-08F1-4FB6-A048-70753165D916}</a:tableStyleId>
              </a:tblPr>
              <a:tblGrid>
                <a:gridCol w="460075"/>
                <a:gridCol w="460075"/>
                <a:gridCol w="461875"/>
                <a:gridCol w="393475"/>
                <a:gridCol w="460075"/>
                <a:gridCol w="461875"/>
                <a:gridCol w="463325"/>
                <a:gridCol w="395275"/>
                <a:gridCol w="393475"/>
                <a:gridCol w="460075"/>
                <a:gridCol w="461875"/>
                <a:gridCol w="460075"/>
                <a:gridCol w="4622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Need</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P</a:t>
                      </a:r>
                      <a:r>
                        <a:rPr lang="en-IN" sz="1800" b="1"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692" name="Google Shape;692;p111"/>
          <p:cNvGraphicFramePr/>
          <p:nvPr/>
        </p:nvGraphicFramePr>
        <p:xfrm>
          <a:off x="6400800" y="1981080"/>
          <a:ext cx="3000000" cy="3000000"/>
        </p:xfrm>
        <a:graphic>
          <a:graphicData uri="http://schemas.openxmlformats.org/drawingml/2006/table">
            <a:tbl>
              <a:tblPr>
                <a:noFill/>
                <a:tableStyleId>{108080F0-08F1-4FB6-A048-70753165D916}</a:tableStyleId>
              </a:tblPr>
              <a:tblGrid>
                <a:gridCol w="787325"/>
                <a:gridCol w="790550"/>
                <a:gridCol w="787325"/>
              </a:tblGrid>
              <a:tr h="39240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39240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sp>
        <p:nvSpPr>
          <p:cNvPr id="693" name="Google Shape;693;p111"/>
          <p:cNvSpPr/>
          <p:nvPr/>
        </p:nvSpPr>
        <p:spPr>
          <a:xfrm>
            <a:off x="1295280" y="5562720"/>
            <a:ext cx="6247440" cy="48924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600" b="0" i="0" u="none" strike="noStrike" cap="none">
                <a:solidFill>
                  <a:srgbClr val="000000"/>
                </a:solidFill>
                <a:latin typeface="Times New Roman"/>
                <a:ea typeface="Times New Roman"/>
                <a:cs typeface="Times New Roman"/>
                <a:sym typeface="Times New Roman"/>
              </a:rPr>
              <a:t>Safe Sequence: &lt;P1, P3, P0, P2, P4&gt; </a:t>
            </a:r>
            <a:endParaRPr sz="2600" b="0" i="0" u="none" strike="noStrike" cap="non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274"/>
        <p:cNvGrpSpPr/>
        <p:nvPr/>
      </p:nvGrpSpPr>
      <p:grpSpPr>
        <a:xfrm>
          <a:off x="0" y="0"/>
          <a:ext cx="0" cy="0"/>
          <a:chOff x="0" y="0"/>
          <a:chExt cx="0" cy="0"/>
        </a:xfrm>
      </p:grpSpPr>
      <p:sp>
        <p:nvSpPr>
          <p:cNvPr id="275" name="Google Shape;275;p58"/>
          <p:cNvSpPr/>
          <p:nvPr/>
        </p:nvSpPr>
        <p:spPr>
          <a:xfrm>
            <a:off x="304920" y="1135800"/>
            <a:ext cx="8281080" cy="544248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1600" b="0" i="0" u="none" strike="noStrike" cap="none">
                <a:solidFill>
                  <a:srgbClr val="000000"/>
                </a:solidFill>
                <a:latin typeface="Calibri"/>
                <a:ea typeface="Calibri"/>
                <a:cs typeface="Calibri"/>
                <a:sym typeface="Calibri"/>
              </a:rPr>
              <a:t>Boss said to secretary: For a week we will go abroad,  so make arrangement.  </a:t>
            </a:r>
            <a:r>
              <a:rPr lang="en-IN" sz="1800" b="0" i="0" u="none" strike="noStrike" cap="none">
                <a:latin typeface="Arial"/>
                <a:ea typeface="Arial"/>
                <a:cs typeface="Arial"/>
                <a:sym typeface="Arial"/>
              </a:rPr>
              <a:t/>
            </a:r>
            <a:br>
              <a:rPr lang="en-IN" sz="1800" b="0" i="0" u="none" strike="noStrike" cap="none">
                <a:latin typeface="Arial"/>
                <a:ea typeface="Arial"/>
                <a:cs typeface="Arial"/>
                <a:sym typeface="Arial"/>
              </a:rPr>
            </a:br>
            <a:r>
              <a:rPr lang="en-IN" sz="1600" b="0" i="0" u="none" strike="noStrike" cap="none">
                <a:solidFill>
                  <a:srgbClr val="000000"/>
                </a:solidFill>
                <a:latin typeface="Calibri"/>
                <a:ea typeface="Calibri"/>
                <a:cs typeface="Calibri"/>
                <a:sym typeface="Calibri"/>
              </a:rPr>
              <a:t>Secretary make call to Husband: For a week my boss and  I will be going abroad, you look after yourself. </a:t>
            </a:r>
            <a:r>
              <a:rPr lang="en-IN" sz="1800" b="0" i="0" u="none" strike="noStrike" cap="none">
                <a:latin typeface="Arial"/>
                <a:ea typeface="Arial"/>
                <a:cs typeface="Arial"/>
                <a:sym typeface="Arial"/>
              </a:rPr>
              <a:t/>
            </a:r>
            <a:br>
              <a:rPr lang="en-IN" sz="1800" b="0" i="0" u="none" strike="noStrike" cap="none">
                <a:latin typeface="Arial"/>
                <a:ea typeface="Arial"/>
                <a:cs typeface="Arial"/>
                <a:sym typeface="Arial"/>
              </a:rPr>
            </a:br>
            <a:r>
              <a:rPr lang="en-IN" sz="1600" b="0" i="0" u="none" strike="noStrike" cap="none">
                <a:solidFill>
                  <a:srgbClr val="000000"/>
                </a:solidFill>
                <a:latin typeface="Calibri"/>
                <a:ea typeface="Calibri"/>
                <a:cs typeface="Calibri"/>
                <a:sym typeface="Calibri"/>
              </a:rPr>
              <a:t>Husband make call to secret lover: My wife is going  abroad for a week, so lets spend the week together. </a:t>
            </a:r>
            <a:r>
              <a:rPr lang="en-IN" sz="1800" b="0" i="0" u="none" strike="noStrike" cap="none">
                <a:latin typeface="Arial"/>
                <a:ea typeface="Arial"/>
                <a:cs typeface="Arial"/>
                <a:sym typeface="Arial"/>
              </a:rPr>
              <a:t/>
            </a:r>
            <a:br>
              <a:rPr lang="en-IN" sz="1800" b="0" i="0" u="none" strike="noStrike" cap="none">
                <a:latin typeface="Arial"/>
                <a:ea typeface="Arial"/>
                <a:cs typeface="Arial"/>
                <a:sym typeface="Arial"/>
              </a:rPr>
            </a:br>
            <a:r>
              <a:rPr lang="en-IN" sz="1600" b="0" i="0" u="none" strike="noStrike" cap="none">
                <a:solidFill>
                  <a:srgbClr val="000000"/>
                </a:solidFill>
                <a:latin typeface="Calibri"/>
                <a:ea typeface="Calibri"/>
                <a:cs typeface="Calibri"/>
                <a:sym typeface="Calibri"/>
              </a:rPr>
              <a:t>Secret lover make call to small boy whom she is giving  private tution: I have work for a week, so you need  not come for class. </a:t>
            </a:r>
            <a:r>
              <a:rPr lang="en-IN" sz="1800" b="0" i="0" u="none" strike="noStrike" cap="none">
                <a:latin typeface="Arial"/>
                <a:ea typeface="Arial"/>
                <a:cs typeface="Arial"/>
                <a:sym typeface="Arial"/>
              </a:rPr>
              <a:t/>
            </a:r>
            <a:br>
              <a:rPr lang="en-IN" sz="1800" b="0" i="0" u="none" strike="noStrike" cap="none">
                <a:latin typeface="Arial"/>
                <a:ea typeface="Arial"/>
                <a:cs typeface="Arial"/>
                <a:sym typeface="Arial"/>
              </a:rPr>
            </a:br>
            <a:r>
              <a:rPr lang="en-IN" sz="1600" b="0" i="0" u="none" strike="noStrike" cap="none">
                <a:solidFill>
                  <a:srgbClr val="000000"/>
                </a:solidFill>
                <a:latin typeface="Calibri"/>
                <a:ea typeface="Calibri"/>
                <a:cs typeface="Calibri"/>
                <a:sym typeface="Calibri"/>
              </a:rPr>
              <a:t>Small boy make call to his grandfather: Grandpa, for a week I don't have class 'coz my teacher is busy. Lets spend the week together. </a:t>
            </a:r>
            <a:r>
              <a:rPr lang="en-IN" sz="1800" b="0" i="0" u="none" strike="noStrike" cap="none">
                <a:latin typeface="Arial"/>
                <a:ea typeface="Arial"/>
                <a:cs typeface="Arial"/>
                <a:sym typeface="Arial"/>
              </a:rPr>
              <a:t/>
            </a:r>
            <a:br>
              <a:rPr lang="en-IN" sz="1800" b="0" i="0" u="none" strike="noStrike" cap="none">
                <a:latin typeface="Arial"/>
                <a:ea typeface="Arial"/>
                <a:cs typeface="Arial"/>
                <a:sym typeface="Arial"/>
              </a:rPr>
            </a:br>
            <a:r>
              <a:rPr lang="en-IN" sz="1600" b="0" i="0" u="none" strike="noStrike" cap="none">
                <a:solidFill>
                  <a:srgbClr val="000000"/>
                </a:solidFill>
                <a:latin typeface="Calibri"/>
                <a:ea typeface="Calibri"/>
                <a:cs typeface="Calibri"/>
                <a:sym typeface="Calibri"/>
              </a:rPr>
              <a:t>Grandpa make call to his secretary: This week I am  spending my time with my grandson. We cannot attend  that meeting. </a:t>
            </a:r>
            <a:r>
              <a:rPr lang="en-IN" sz="1800" b="0" i="0" u="none" strike="noStrike" cap="none">
                <a:latin typeface="Arial"/>
                <a:ea typeface="Arial"/>
                <a:cs typeface="Arial"/>
                <a:sym typeface="Arial"/>
              </a:rPr>
              <a:t/>
            </a:r>
            <a:br>
              <a:rPr lang="en-IN" sz="1800" b="0" i="0" u="none" strike="noStrike" cap="none">
                <a:latin typeface="Arial"/>
                <a:ea typeface="Arial"/>
                <a:cs typeface="Arial"/>
                <a:sym typeface="Arial"/>
              </a:rPr>
            </a:br>
            <a:r>
              <a:rPr lang="en-IN" sz="1600" b="0" i="0" u="none" strike="noStrike" cap="none">
                <a:solidFill>
                  <a:srgbClr val="000000"/>
                </a:solidFill>
                <a:latin typeface="Calibri"/>
                <a:ea typeface="Calibri"/>
                <a:cs typeface="Calibri"/>
                <a:sym typeface="Calibri"/>
              </a:rPr>
              <a:t>Secretary make call to her husband: This week my boss  has some work, we cancelled our trip. </a:t>
            </a:r>
            <a:r>
              <a:rPr lang="en-IN" sz="1800" b="0" i="0" u="none" strike="noStrike" cap="none">
                <a:latin typeface="Arial"/>
                <a:ea typeface="Arial"/>
                <a:cs typeface="Arial"/>
                <a:sym typeface="Arial"/>
              </a:rPr>
              <a:t/>
            </a:r>
            <a:br>
              <a:rPr lang="en-IN" sz="1800" b="0" i="0" u="none" strike="noStrike" cap="none">
                <a:latin typeface="Arial"/>
                <a:ea typeface="Arial"/>
                <a:cs typeface="Arial"/>
                <a:sym typeface="Arial"/>
              </a:rPr>
            </a:br>
            <a:r>
              <a:rPr lang="en-IN" sz="1600" b="0" i="0" u="none" strike="noStrike" cap="none">
                <a:solidFill>
                  <a:srgbClr val="000000"/>
                </a:solidFill>
                <a:latin typeface="Calibri"/>
                <a:ea typeface="Calibri"/>
                <a:cs typeface="Calibri"/>
                <a:sym typeface="Calibri"/>
              </a:rPr>
              <a:t>Husband make call to secret lover: We cannot spend this week together, my wife has cancelled her trip. </a:t>
            </a:r>
            <a:r>
              <a:rPr lang="en-IN" sz="1800" b="0" i="0" u="none" strike="noStrike" cap="none">
                <a:latin typeface="Arial"/>
                <a:ea typeface="Arial"/>
                <a:cs typeface="Arial"/>
                <a:sym typeface="Arial"/>
              </a:rPr>
              <a:t/>
            </a:r>
            <a:br>
              <a:rPr lang="en-IN" sz="1800" b="0" i="0" u="none" strike="noStrike" cap="none">
                <a:latin typeface="Arial"/>
                <a:ea typeface="Arial"/>
                <a:cs typeface="Arial"/>
                <a:sym typeface="Arial"/>
              </a:rPr>
            </a:br>
            <a:r>
              <a:rPr lang="en-IN" sz="1600" b="0" i="0" u="none" strike="noStrike" cap="none">
                <a:solidFill>
                  <a:srgbClr val="000000"/>
                </a:solidFill>
                <a:latin typeface="Calibri"/>
                <a:ea typeface="Calibri"/>
                <a:cs typeface="Calibri"/>
                <a:sym typeface="Calibri"/>
              </a:rPr>
              <a:t>Secret lover make call to small boy whom she is giving private tution: This week we will have class as usual. </a:t>
            </a:r>
            <a:r>
              <a:rPr lang="en-IN" sz="1800" b="0" i="0" u="none" strike="noStrike" cap="none">
                <a:latin typeface="Arial"/>
                <a:ea typeface="Arial"/>
                <a:cs typeface="Arial"/>
                <a:sym typeface="Arial"/>
              </a:rPr>
              <a:t/>
            </a:r>
            <a:br>
              <a:rPr lang="en-IN" sz="1800" b="0" i="0" u="none" strike="noStrike" cap="none">
                <a:latin typeface="Arial"/>
                <a:ea typeface="Arial"/>
                <a:cs typeface="Arial"/>
                <a:sym typeface="Arial"/>
              </a:rPr>
            </a:br>
            <a:r>
              <a:rPr lang="en-IN" sz="1600" b="0" i="0" u="none" strike="noStrike" cap="none">
                <a:solidFill>
                  <a:srgbClr val="000000"/>
                </a:solidFill>
                <a:latin typeface="Calibri"/>
                <a:ea typeface="Calibri"/>
                <a:cs typeface="Calibri"/>
                <a:sym typeface="Calibri"/>
              </a:rPr>
              <a:t>Small boy make call to his grandfather: Grandpa, my  teacher said this week I have to attend class. </a:t>
            </a:r>
            <a:endParaRPr sz="16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IN" sz="1600" b="0" i="0" u="none" strike="noStrike" cap="none">
                <a:solidFill>
                  <a:srgbClr val="000000"/>
                </a:solidFill>
                <a:latin typeface="Calibri"/>
                <a:ea typeface="Calibri"/>
                <a:cs typeface="Calibri"/>
                <a:sym typeface="Calibri"/>
              </a:rPr>
              <a:t>Sorry I can't give you company. </a:t>
            </a:r>
            <a:r>
              <a:rPr lang="en-IN" sz="1800" b="0" i="0" u="none" strike="noStrike" cap="none">
                <a:latin typeface="Arial"/>
                <a:ea typeface="Arial"/>
                <a:cs typeface="Arial"/>
                <a:sym typeface="Arial"/>
              </a:rPr>
              <a:t/>
            </a:r>
            <a:br>
              <a:rPr lang="en-IN" sz="1800" b="0" i="0" u="none" strike="noStrike" cap="none">
                <a:latin typeface="Arial"/>
                <a:ea typeface="Arial"/>
                <a:cs typeface="Arial"/>
                <a:sym typeface="Arial"/>
              </a:rPr>
            </a:br>
            <a:r>
              <a:rPr lang="en-IN" sz="1600" b="0" i="0" u="none" strike="noStrike" cap="none">
                <a:solidFill>
                  <a:srgbClr val="000000"/>
                </a:solidFill>
                <a:latin typeface="Calibri"/>
                <a:ea typeface="Calibri"/>
                <a:cs typeface="Calibri"/>
                <a:sym typeface="Calibri"/>
              </a:rPr>
              <a:t>Grandpa make call to his secretary: Don't worry this  week we will attend that meeting, so make arrangement .</a:t>
            </a:r>
            <a:endParaRPr sz="1600" b="0" i="0" u="none" strike="noStrike" cap="none">
              <a:latin typeface="Arial"/>
              <a:ea typeface="Arial"/>
              <a:cs typeface="Arial"/>
              <a:sym typeface="Arial"/>
            </a:endParaRPr>
          </a:p>
        </p:txBody>
      </p:sp>
      <p:sp>
        <p:nvSpPr>
          <p:cNvPr id="276" name="Google Shape;276;p58"/>
          <p:cNvSpPr/>
          <p:nvPr/>
        </p:nvSpPr>
        <p:spPr>
          <a:xfrm>
            <a:off x="457200" y="304920"/>
            <a:ext cx="8225280" cy="55944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Example of deadlock</a:t>
            </a:r>
            <a:endParaRPr sz="2400" b="0" i="0" u="none" strike="noStrike" cap="none">
              <a:latin typeface="Arial"/>
              <a:ea typeface="Arial"/>
              <a:cs typeface="Arial"/>
              <a:sym typeface="Arial"/>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112"/>
          <p:cNvSpPr/>
          <p:nvPr/>
        </p:nvSpPr>
        <p:spPr>
          <a:xfrm>
            <a:off x="549360" y="182520"/>
            <a:ext cx="7923600" cy="57852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3200" b="1" i="0" u="none" strike="noStrike" cap="none">
                <a:solidFill>
                  <a:srgbClr val="006633"/>
                </a:solidFill>
                <a:latin typeface="Arial"/>
                <a:ea typeface="Arial"/>
                <a:cs typeface="Arial"/>
                <a:sym typeface="Arial"/>
              </a:rPr>
              <a:t>Resource-Request Algorithm</a:t>
            </a:r>
            <a:endParaRPr sz="3200" b="0" i="0" u="none" strike="noStrike" cap="none">
              <a:latin typeface="Arial"/>
              <a:ea typeface="Arial"/>
              <a:cs typeface="Arial"/>
              <a:sym typeface="Arial"/>
            </a:endParaRPr>
          </a:p>
        </p:txBody>
      </p:sp>
      <p:pic>
        <p:nvPicPr>
          <p:cNvPr id="701" name="Google Shape;701;p112"/>
          <p:cNvPicPr preferRelativeResize="0"/>
          <p:nvPr/>
        </p:nvPicPr>
        <p:blipFill rotWithShape="1">
          <a:blip r:embed="rId3">
            <a:alphaModFix/>
          </a:blip>
          <a:srcRect/>
          <a:stretch/>
        </p:blipFill>
        <p:spPr>
          <a:xfrm>
            <a:off x="304920" y="838080"/>
            <a:ext cx="8341200" cy="556164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7"/>
        <p:cNvGrpSpPr/>
        <p:nvPr/>
      </p:nvGrpSpPr>
      <p:grpSpPr>
        <a:xfrm>
          <a:off x="0" y="0"/>
          <a:ext cx="0" cy="0"/>
          <a:chOff x="0" y="0"/>
          <a:chExt cx="0" cy="0"/>
        </a:xfrm>
      </p:grpSpPr>
      <p:sp>
        <p:nvSpPr>
          <p:cNvPr id="708" name="Google Shape;708;p113"/>
          <p:cNvSpPr/>
          <p:nvPr/>
        </p:nvSpPr>
        <p:spPr>
          <a:xfrm>
            <a:off x="500040" y="333360"/>
            <a:ext cx="8228520" cy="55944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600" b="0" i="0" u="none" strike="noStrike" cap="none">
                <a:solidFill>
                  <a:srgbClr val="006633"/>
                </a:solidFill>
                <a:latin typeface="Arial"/>
                <a:ea typeface="Arial"/>
                <a:cs typeface="Arial"/>
                <a:sym typeface="Arial"/>
              </a:rPr>
              <a:t>Example:  </a:t>
            </a:r>
            <a:r>
              <a:rPr lang="en-IN" sz="2600" b="0" i="1" u="none" strike="noStrike" cap="none">
                <a:solidFill>
                  <a:srgbClr val="006633"/>
                </a:solidFill>
                <a:latin typeface="Arial"/>
                <a:ea typeface="Arial"/>
                <a:cs typeface="Arial"/>
                <a:sym typeface="Arial"/>
              </a:rPr>
              <a:t>P</a:t>
            </a:r>
            <a:r>
              <a:rPr lang="en-IN" sz="2600" b="0" i="0" u="none" strike="noStrike" cap="none" baseline="-25000">
                <a:solidFill>
                  <a:srgbClr val="006633"/>
                </a:solidFill>
                <a:latin typeface="Arial"/>
                <a:ea typeface="Arial"/>
                <a:cs typeface="Arial"/>
                <a:sym typeface="Arial"/>
              </a:rPr>
              <a:t>1</a:t>
            </a:r>
            <a:r>
              <a:rPr lang="en-IN" sz="2600" b="0" i="0" u="none" strike="noStrike" cap="none">
                <a:solidFill>
                  <a:srgbClr val="006633"/>
                </a:solidFill>
                <a:latin typeface="Arial"/>
                <a:ea typeface="Arial"/>
                <a:cs typeface="Arial"/>
                <a:sym typeface="Arial"/>
              </a:rPr>
              <a:t> Request (1,0,2)</a:t>
            </a:r>
            <a:endParaRPr sz="2600" b="0" i="0" u="none" strike="noStrike" cap="none">
              <a:latin typeface="Arial"/>
              <a:ea typeface="Arial"/>
              <a:cs typeface="Arial"/>
              <a:sym typeface="Arial"/>
            </a:endParaRPr>
          </a:p>
        </p:txBody>
      </p:sp>
      <p:sp>
        <p:nvSpPr>
          <p:cNvPr id="709" name="Google Shape;709;p113"/>
          <p:cNvSpPr/>
          <p:nvPr/>
        </p:nvSpPr>
        <p:spPr>
          <a:xfrm>
            <a:off x="466560" y="1149480"/>
            <a:ext cx="8030160" cy="5707440"/>
          </a:xfrm>
          <a:prstGeom prst="rect">
            <a:avLst/>
          </a:prstGeom>
          <a:noFill/>
          <a:ln>
            <a:noFill/>
          </a:ln>
        </p:spPr>
        <p:txBody>
          <a:bodyPr spcFirstLastPara="1" wrap="square" lIns="90000" tIns="46800" rIns="90000" bIns="46800" anchor="t" anchorCtr="0">
            <a:noAutofit/>
          </a:bodyPr>
          <a:lstStyle/>
          <a:p>
            <a:pPr marL="314280" marR="0" lvl="0" indent="-313200" algn="l" rtl="0">
              <a:lnSpc>
                <a:spcPct val="150000"/>
              </a:lnSpc>
              <a:spcBef>
                <a:spcPts val="0"/>
              </a:spcBef>
              <a:spcAft>
                <a:spcPts val="0"/>
              </a:spcAft>
              <a:buClr>
                <a:srgbClr val="CC9900"/>
              </a:buClr>
              <a:buSzPts val="1800"/>
              <a:buFont typeface="Noto Sans Symbols"/>
              <a:buChar char="■"/>
            </a:pPr>
            <a:r>
              <a:rPr lang="en-IN" sz="1800" b="0" i="0" u="none" strike="noStrike" cap="none">
                <a:solidFill>
                  <a:srgbClr val="000000"/>
                </a:solidFill>
                <a:latin typeface="Arial"/>
                <a:ea typeface="Arial"/>
                <a:cs typeface="Arial"/>
                <a:sym typeface="Arial"/>
              </a:rPr>
              <a:t>Check that Request </a:t>
            </a:r>
            <a:r>
              <a:rPr lang="en-IN" sz="1800" b="0" i="0" u="none" strike="noStrike" cap="none">
                <a:solidFill>
                  <a:srgbClr val="000000"/>
                </a:solidFill>
                <a:latin typeface="Noto Sans Symbols"/>
                <a:ea typeface="Noto Sans Symbols"/>
                <a:cs typeface="Noto Sans Symbols"/>
                <a:sym typeface="Noto Sans Symbols"/>
              </a:rPr>
              <a:t>≤</a:t>
            </a:r>
            <a:r>
              <a:rPr lang="en-IN" sz="1800" b="0" i="0" u="none" strike="noStrike" cap="none">
                <a:solidFill>
                  <a:srgbClr val="000000"/>
                </a:solidFill>
                <a:latin typeface="Arial"/>
                <a:ea typeface="Arial"/>
                <a:cs typeface="Arial"/>
                <a:sym typeface="Arial"/>
              </a:rPr>
              <a:t> need that is, (1,0,2) </a:t>
            </a:r>
            <a:r>
              <a:rPr lang="en-IN" sz="1800" b="0" i="0" u="none" strike="noStrike" cap="none">
                <a:solidFill>
                  <a:srgbClr val="000000"/>
                </a:solidFill>
                <a:latin typeface="Noto Sans Symbols"/>
                <a:ea typeface="Noto Sans Symbols"/>
                <a:cs typeface="Noto Sans Symbols"/>
                <a:sym typeface="Noto Sans Symbols"/>
              </a:rPr>
              <a:t>≤</a:t>
            </a:r>
            <a:r>
              <a:rPr lang="en-IN" sz="1800" b="0" i="0" u="none" strike="noStrike" cap="none">
                <a:solidFill>
                  <a:srgbClr val="000000"/>
                </a:solidFill>
                <a:latin typeface="Arial"/>
                <a:ea typeface="Arial"/>
                <a:cs typeface="Arial"/>
                <a:sym typeface="Arial"/>
              </a:rPr>
              <a:t> (1,2,2) </a:t>
            </a:r>
            <a:r>
              <a:rPr lang="en-IN" sz="1800" b="0" i="0" u="none" strike="noStrike" cap="none">
                <a:solidFill>
                  <a:srgbClr val="000000"/>
                </a:solidFill>
                <a:latin typeface="Noto Sans Symbols"/>
                <a:ea typeface="Noto Sans Symbols"/>
                <a:cs typeface="Noto Sans Symbols"/>
                <a:sym typeface="Noto Sans Symbols"/>
              </a:rPr>
              <a:t>⇒</a:t>
            </a:r>
            <a:r>
              <a:rPr lang="en-IN" sz="1800" b="0" i="0" u="none" strike="noStrike" cap="none">
                <a:solidFill>
                  <a:srgbClr val="000000"/>
                </a:solidFill>
                <a:latin typeface="Arial"/>
                <a:ea typeface="Arial"/>
                <a:cs typeface="Arial"/>
                <a:sym typeface="Arial"/>
              </a:rPr>
              <a:t> true</a:t>
            </a:r>
            <a:endParaRPr sz="1800" b="0" i="0" u="none" strike="noStrike" cap="none">
              <a:latin typeface="Arial"/>
              <a:ea typeface="Arial"/>
              <a:cs typeface="Arial"/>
              <a:sym typeface="Arial"/>
            </a:endParaRPr>
          </a:p>
          <a:p>
            <a:pPr marL="314280" marR="0" lvl="0" indent="-313200" algn="l" rtl="0">
              <a:lnSpc>
                <a:spcPct val="150000"/>
              </a:lnSpc>
              <a:spcBef>
                <a:spcPts val="451"/>
              </a:spcBef>
              <a:spcAft>
                <a:spcPts val="0"/>
              </a:spcAft>
              <a:buClr>
                <a:srgbClr val="CC9900"/>
              </a:buClr>
              <a:buSzPts val="1800"/>
              <a:buFont typeface="Noto Sans Symbols"/>
              <a:buChar char="■"/>
            </a:pPr>
            <a:r>
              <a:rPr lang="en-IN" sz="1800" b="0" i="0" u="none" strike="noStrike" cap="none">
                <a:solidFill>
                  <a:srgbClr val="000000"/>
                </a:solidFill>
                <a:latin typeface="Arial"/>
                <a:ea typeface="Arial"/>
                <a:cs typeface="Arial"/>
                <a:sym typeface="Arial"/>
              </a:rPr>
              <a:t>Check that Request </a:t>
            </a:r>
            <a:r>
              <a:rPr lang="en-IN" sz="1800" b="0" i="0" u="none" strike="noStrike" cap="none">
                <a:solidFill>
                  <a:srgbClr val="000000"/>
                </a:solidFill>
                <a:latin typeface="Noto Sans Symbols"/>
                <a:ea typeface="Noto Sans Symbols"/>
                <a:cs typeface="Noto Sans Symbols"/>
                <a:sym typeface="Noto Sans Symbols"/>
              </a:rPr>
              <a:t>≤</a:t>
            </a:r>
            <a:r>
              <a:rPr lang="en-IN" sz="1800" b="0" i="0" u="none" strike="noStrike" cap="none">
                <a:solidFill>
                  <a:srgbClr val="000000"/>
                </a:solidFill>
                <a:latin typeface="Arial"/>
                <a:ea typeface="Arial"/>
                <a:cs typeface="Arial"/>
                <a:sym typeface="Arial"/>
              </a:rPr>
              <a:t> Available that is, (1,0,2) </a:t>
            </a:r>
            <a:r>
              <a:rPr lang="en-IN" sz="1800" b="0" i="0" u="none" strike="noStrike" cap="none">
                <a:solidFill>
                  <a:srgbClr val="000000"/>
                </a:solidFill>
                <a:latin typeface="Noto Sans Symbols"/>
                <a:ea typeface="Noto Sans Symbols"/>
                <a:cs typeface="Noto Sans Symbols"/>
                <a:sym typeface="Noto Sans Symbols"/>
              </a:rPr>
              <a:t>≤</a:t>
            </a:r>
            <a:r>
              <a:rPr lang="en-IN" sz="1800" b="0" i="0" u="none" strike="noStrike" cap="none">
                <a:solidFill>
                  <a:srgbClr val="000000"/>
                </a:solidFill>
                <a:latin typeface="Arial"/>
                <a:ea typeface="Arial"/>
                <a:cs typeface="Arial"/>
                <a:sym typeface="Arial"/>
              </a:rPr>
              <a:t> (3,3,2) </a:t>
            </a:r>
            <a:r>
              <a:rPr lang="en-IN" sz="1800" b="0" i="0" u="none" strike="noStrike" cap="none">
                <a:solidFill>
                  <a:srgbClr val="000000"/>
                </a:solidFill>
                <a:latin typeface="Noto Sans Symbols"/>
                <a:ea typeface="Noto Sans Symbols"/>
                <a:cs typeface="Noto Sans Symbols"/>
                <a:sym typeface="Noto Sans Symbols"/>
              </a:rPr>
              <a:t>⇒</a:t>
            </a:r>
            <a:r>
              <a:rPr lang="en-IN" sz="1800" b="0" i="0" u="none" strike="noStrike" cap="none">
                <a:solidFill>
                  <a:srgbClr val="000000"/>
                </a:solidFill>
                <a:latin typeface="Arial"/>
                <a:ea typeface="Arial"/>
                <a:cs typeface="Arial"/>
                <a:sym typeface="Arial"/>
              </a:rPr>
              <a:t> true</a:t>
            </a:r>
            <a:endParaRPr sz="1800" b="0" i="0" u="none" strike="noStrike" cap="none">
              <a:latin typeface="Arial"/>
              <a:ea typeface="Arial"/>
              <a:cs typeface="Arial"/>
              <a:sym typeface="Arial"/>
            </a:endParaRPr>
          </a:p>
          <a:p>
            <a:pPr marL="316080" marR="0" lvl="0" indent="-313200" algn="l" rtl="0">
              <a:lnSpc>
                <a:spcPct val="100000"/>
              </a:lnSpc>
              <a:spcBef>
                <a:spcPts val="451"/>
              </a:spcBef>
              <a:spcAft>
                <a:spcPts val="0"/>
              </a:spcAft>
              <a:buNone/>
            </a:pPr>
            <a:r>
              <a:rPr lang="en-IN" sz="1800" b="0" i="1" u="none" strike="noStrike" cap="none">
                <a:solidFill>
                  <a:srgbClr val="000000"/>
                </a:solidFill>
                <a:latin typeface="Arial"/>
                <a:ea typeface="Arial"/>
                <a:cs typeface="Arial"/>
                <a:sym typeface="Arial"/>
              </a:rPr>
              <a:t>			</a:t>
            </a:r>
            <a:r>
              <a:rPr lang="en-IN" sz="1800" b="0" i="1" u="sng" strike="noStrike" cap="none">
                <a:solidFill>
                  <a:srgbClr val="000000"/>
                </a:solidFill>
                <a:latin typeface="Arial"/>
                <a:ea typeface="Arial"/>
                <a:cs typeface="Arial"/>
                <a:sym typeface="Arial"/>
              </a:rPr>
              <a:t>Allocation</a:t>
            </a:r>
            <a:r>
              <a:rPr lang="en-IN" sz="1800" b="0" i="1" u="none" strike="noStrike" cap="none">
                <a:solidFill>
                  <a:srgbClr val="000000"/>
                </a:solidFill>
                <a:latin typeface="Arial"/>
                <a:ea typeface="Arial"/>
                <a:cs typeface="Arial"/>
                <a:sym typeface="Arial"/>
              </a:rPr>
              <a:t>	</a:t>
            </a:r>
            <a:r>
              <a:rPr lang="en-IN" sz="1800" b="0" i="1" u="sng" strike="noStrike" cap="none">
                <a:solidFill>
                  <a:srgbClr val="000000"/>
                </a:solidFill>
                <a:latin typeface="Arial"/>
                <a:ea typeface="Arial"/>
                <a:cs typeface="Arial"/>
                <a:sym typeface="Arial"/>
              </a:rPr>
              <a:t>Need</a:t>
            </a:r>
            <a:r>
              <a:rPr lang="en-IN" sz="1800" b="0" i="1" u="none" strike="noStrike" cap="none">
                <a:solidFill>
                  <a:srgbClr val="000000"/>
                </a:solidFill>
                <a:latin typeface="Arial"/>
                <a:ea typeface="Arial"/>
                <a:cs typeface="Arial"/>
                <a:sym typeface="Arial"/>
              </a:rPr>
              <a:t>	</a:t>
            </a:r>
            <a:r>
              <a:rPr lang="en-IN" sz="1800" b="0" i="1" u="sng" strike="noStrike" cap="none">
                <a:solidFill>
                  <a:srgbClr val="000000"/>
                </a:solidFill>
                <a:latin typeface="Arial"/>
                <a:ea typeface="Arial"/>
                <a:cs typeface="Arial"/>
                <a:sym typeface="Arial"/>
              </a:rPr>
              <a:t>Available</a:t>
            </a:r>
            <a:endParaRPr sz="1800" b="0" i="0" u="none" strike="noStrike" cap="none">
              <a:latin typeface="Arial"/>
              <a:ea typeface="Arial"/>
              <a:cs typeface="Arial"/>
              <a:sym typeface="Arial"/>
            </a:endParaRPr>
          </a:p>
          <a:p>
            <a:pPr marL="316080" marR="0" lvl="0" indent="-313200" algn="l" rtl="0">
              <a:lnSpc>
                <a:spcPct val="100000"/>
              </a:lnSpc>
              <a:spcBef>
                <a:spcPts val="451"/>
              </a:spcBef>
              <a:spcAft>
                <a:spcPts val="0"/>
              </a:spcAft>
              <a:buNone/>
            </a:pPr>
            <a:r>
              <a:rPr lang="en-IN" sz="1800" b="0" i="1" u="none" strike="noStrike" cap="none">
                <a:solidFill>
                  <a:srgbClr val="000000"/>
                </a:solidFill>
                <a:latin typeface="Arial"/>
                <a:ea typeface="Arial"/>
                <a:cs typeface="Arial"/>
                <a:sym typeface="Arial"/>
              </a:rPr>
              <a:t>			A B C	      A B C	A B C </a:t>
            </a:r>
            <a:endParaRPr sz="1800" b="0" i="0" u="none" strike="noStrike" cap="none">
              <a:latin typeface="Arial"/>
              <a:ea typeface="Arial"/>
              <a:cs typeface="Arial"/>
              <a:sym typeface="Arial"/>
            </a:endParaRPr>
          </a:p>
          <a:p>
            <a:pPr marL="316080" marR="0" lvl="0" indent="-313200" algn="l" rtl="0">
              <a:lnSpc>
                <a:spcPct val="100000"/>
              </a:lnSpc>
              <a:spcBef>
                <a:spcPts val="451"/>
              </a:spcBef>
              <a:spcAft>
                <a:spcPts val="0"/>
              </a:spcAft>
              <a:buNone/>
            </a:pPr>
            <a:r>
              <a:rPr lang="en-IN" sz="1800" b="0" i="0" u="none" strike="noStrike" cap="none">
                <a:solidFill>
                  <a:srgbClr val="000000"/>
                </a:solidFill>
                <a:latin typeface="Arial"/>
                <a:ea typeface="Arial"/>
                <a:cs typeface="Arial"/>
                <a:sym typeface="Arial"/>
              </a:rPr>
              <a:t>		</a:t>
            </a:r>
            <a:r>
              <a:rPr lang="en-IN" sz="1800" b="0" i="1" u="none" strike="noStrike" cap="none">
                <a:solidFill>
                  <a:srgbClr val="000000"/>
                </a:solidFill>
                <a:latin typeface="Arial"/>
                <a:ea typeface="Arial"/>
                <a:cs typeface="Arial"/>
                <a:sym typeface="Arial"/>
              </a:rPr>
              <a:t>P</a:t>
            </a:r>
            <a:r>
              <a:rPr lang="en-IN" sz="1800" b="0" i="0" u="none" strike="noStrike" cap="none" baseline="-25000">
                <a:solidFill>
                  <a:srgbClr val="000000"/>
                </a:solidFill>
                <a:latin typeface="Arial"/>
                <a:ea typeface="Arial"/>
                <a:cs typeface="Arial"/>
                <a:sym typeface="Arial"/>
              </a:rPr>
              <a:t>0</a:t>
            </a:r>
            <a:r>
              <a:rPr lang="en-IN" sz="1800" b="0" i="0" u="none" strike="noStrike" cap="none">
                <a:solidFill>
                  <a:srgbClr val="000000"/>
                </a:solidFill>
                <a:latin typeface="Arial"/>
                <a:ea typeface="Arial"/>
                <a:cs typeface="Arial"/>
                <a:sym typeface="Arial"/>
              </a:rPr>
              <a:t>	0 1 0 	  7 4 3 	       2 3 0</a:t>
            </a:r>
            <a:endParaRPr sz="1800" b="0" i="0" u="none" strike="noStrike" cap="none">
              <a:latin typeface="Arial"/>
              <a:ea typeface="Arial"/>
              <a:cs typeface="Arial"/>
              <a:sym typeface="Arial"/>
            </a:endParaRPr>
          </a:p>
          <a:p>
            <a:pPr marL="316080" marR="0" lvl="0" indent="-313200" algn="l" rtl="0">
              <a:lnSpc>
                <a:spcPct val="100000"/>
              </a:lnSpc>
              <a:spcBef>
                <a:spcPts val="451"/>
              </a:spcBef>
              <a:spcAft>
                <a:spcPts val="0"/>
              </a:spcAft>
              <a:buNone/>
            </a:pPr>
            <a:r>
              <a:rPr lang="en-IN" sz="1800" b="0" i="0" u="none" strike="noStrike" cap="none">
                <a:solidFill>
                  <a:srgbClr val="000000"/>
                </a:solidFill>
                <a:latin typeface="Arial"/>
                <a:ea typeface="Arial"/>
                <a:cs typeface="Arial"/>
                <a:sym typeface="Arial"/>
              </a:rPr>
              <a:t>		</a:t>
            </a:r>
            <a:r>
              <a:rPr lang="en-IN" sz="1800" b="0" i="1" u="none" strike="noStrike" cap="none">
                <a:solidFill>
                  <a:srgbClr val="000000"/>
                </a:solidFill>
                <a:latin typeface="Arial"/>
                <a:ea typeface="Arial"/>
                <a:cs typeface="Arial"/>
                <a:sym typeface="Arial"/>
              </a:rPr>
              <a:t>P</a:t>
            </a:r>
            <a:r>
              <a:rPr lang="en-IN" sz="1800" b="0" i="0" u="none" strike="noStrike" cap="none" baseline="-25000">
                <a:solidFill>
                  <a:srgbClr val="000000"/>
                </a:solidFill>
                <a:latin typeface="Arial"/>
                <a:ea typeface="Arial"/>
                <a:cs typeface="Arial"/>
                <a:sym typeface="Arial"/>
              </a:rPr>
              <a:t>1</a:t>
            </a:r>
            <a:r>
              <a:rPr lang="en-IN" sz="1800" b="0" i="0" u="none" strike="noStrike" cap="none">
                <a:solidFill>
                  <a:srgbClr val="000000"/>
                </a:solidFill>
                <a:latin typeface="Arial"/>
                <a:ea typeface="Arial"/>
                <a:cs typeface="Arial"/>
                <a:sym typeface="Arial"/>
              </a:rPr>
              <a:t>   3 0 2        0 2 0 	</a:t>
            </a:r>
            <a:endParaRPr sz="1800" b="0" i="0" u="none" strike="noStrike" cap="none">
              <a:latin typeface="Arial"/>
              <a:ea typeface="Arial"/>
              <a:cs typeface="Arial"/>
              <a:sym typeface="Arial"/>
            </a:endParaRPr>
          </a:p>
          <a:p>
            <a:pPr marL="316080" marR="0" lvl="0" indent="-313200" algn="l" rtl="0">
              <a:lnSpc>
                <a:spcPct val="100000"/>
              </a:lnSpc>
              <a:spcBef>
                <a:spcPts val="451"/>
              </a:spcBef>
              <a:spcAft>
                <a:spcPts val="0"/>
              </a:spcAft>
              <a:buNone/>
            </a:pPr>
            <a:r>
              <a:rPr lang="en-IN" sz="1800" b="0" i="0" u="none" strike="noStrike" cap="none">
                <a:solidFill>
                  <a:srgbClr val="000000"/>
                </a:solidFill>
                <a:latin typeface="Arial"/>
                <a:ea typeface="Arial"/>
                <a:cs typeface="Arial"/>
                <a:sym typeface="Arial"/>
              </a:rPr>
              <a:t>		</a:t>
            </a:r>
            <a:r>
              <a:rPr lang="en-IN" sz="1800" b="0" i="1" u="none" strike="noStrike" cap="none">
                <a:solidFill>
                  <a:srgbClr val="000000"/>
                </a:solidFill>
                <a:latin typeface="Arial"/>
                <a:ea typeface="Arial"/>
                <a:cs typeface="Arial"/>
                <a:sym typeface="Arial"/>
              </a:rPr>
              <a:t>P</a:t>
            </a:r>
            <a:r>
              <a:rPr lang="en-IN" sz="1800" b="0" i="0" u="none" strike="noStrike" cap="none" baseline="-25000">
                <a:solidFill>
                  <a:srgbClr val="000000"/>
                </a:solidFill>
                <a:latin typeface="Arial"/>
                <a:ea typeface="Arial"/>
                <a:cs typeface="Arial"/>
                <a:sym typeface="Arial"/>
              </a:rPr>
              <a:t>2</a:t>
            </a:r>
            <a:r>
              <a:rPr lang="en-IN" sz="1800" b="0" i="0" u="none" strike="noStrike" cap="none">
                <a:solidFill>
                  <a:srgbClr val="000000"/>
                </a:solidFill>
                <a:latin typeface="Arial"/>
                <a:ea typeface="Arial"/>
                <a:cs typeface="Arial"/>
                <a:sym typeface="Arial"/>
              </a:rPr>
              <a:t>	3 0 2 	 6 0 0 </a:t>
            </a:r>
            <a:endParaRPr sz="1800" b="0" i="0" u="none" strike="noStrike" cap="none">
              <a:latin typeface="Arial"/>
              <a:ea typeface="Arial"/>
              <a:cs typeface="Arial"/>
              <a:sym typeface="Arial"/>
            </a:endParaRPr>
          </a:p>
          <a:p>
            <a:pPr marL="316080" marR="0" lvl="0" indent="-313200" algn="l" rtl="0">
              <a:lnSpc>
                <a:spcPct val="100000"/>
              </a:lnSpc>
              <a:spcBef>
                <a:spcPts val="451"/>
              </a:spcBef>
              <a:spcAft>
                <a:spcPts val="0"/>
              </a:spcAft>
              <a:buNone/>
            </a:pPr>
            <a:r>
              <a:rPr lang="en-IN" sz="1800" b="0" i="0" u="none" strike="noStrike" cap="none">
                <a:solidFill>
                  <a:srgbClr val="000000"/>
                </a:solidFill>
                <a:latin typeface="Arial"/>
                <a:ea typeface="Arial"/>
                <a:cs typeface="Arial"/>
                <a:sym typeface="Arial"/>
              </a:rPr>
              <a:t>		</a:t>
            </a:r>
            <a:r>
              <a:rPr lang="en-IN" sz="1800" b="0" i="1" u="none" strike="noStrike" cap="none">
                <a:solidFill>
                  <a:srgbClr val="000000"/>
                </a:solidFill>
                <a:latin typeface="Arial"/>
                <a:ea typeface="Arial"/>
                <a:cs typeface="Arial"/>
                <a:sym typeface="Arial"/>
              </a:rPr>
              <a:t>P</a:t>
            </a:r>
            <a:r>
              <a:rPr lang="en-IN" sz="1800" b="0" i="0" u="none" strike="noStrike" cap="none" baseline="-25000">
                <a:solidFill>
                  <a:srgbClr val="000000"/>
                </a:solidFill>
                <a:latin typeface="Arial"/>
                <a:ea typeface="Arial"/>
                <a:cs typeface="Arial"/>
                <a:sym typeface="Arial"/>
              </a:rPr>
              <a:t>3</a:t>
            </a:r>
            <a:r>
              <a:rPr lang="en-IN" sz="1800" b="0" i="0" u="none" strike="noStrike" cap="none">
                <a:solidFill>
                  <a:srgbClr val="000000"/>
                </a:solidFill>
                <a:latin typeface="Arial"/>
                <a:ea typeface="Arial"/>
                <a:cs typeface="Arial"/>
                <a:sym typeface="Arial"/>
              </a:rPr>
              <a:t>	2 1 1 	 0 1 1</a:t>
            </a:r>
            <a:endParaRPr sz="1800" b="0" i="0" u="none" strike="noStrike" cap="none">
              <a:latin typeface="Arial"/>
              <a:ea typeface="Arial"/>
              <a:cs typeface="Arial"/>
              <a:sym typeface="Arial"/>
            </a:endParaRPr>
          </a:p>
          <a:p>
            <a:pPr marL="316080" marR="0" lvl="0" indent="-313200" algn="l" rtl="0">
              <a:lnSpc>
                <a:spcPct val="100000"/>
              </a:lnSpc>
              <a:spcBef>
                <a:spcPts val="451"/>
              </a:spcBef>
              <a:spcAft>
                <a:spcPts val="0"/>
              </a:spcAft>
              <a:buNone/>
            </a:pPr>
            <a:r>
              <a:rPr lang="en-IN" sz="1800" b="0" i="0" u="none" strike="noStrike" cap="none">
                <a:solidFill>
                  <a:srgbClr val="000000"/>
                </a:solidFill>
                <a:latin typeface="Arial"/>
                <a:ea typeface="Arial"/>
                <a:cs typeface="Arial"/>
                <a:sym typeface="Arial"/>
              </a:rPr>
              <a:t>		</a:t>
            </a:r>
            <a:r>
              <a:rPr lang="en-IN" sz="1800" b="0" i="1" u="none" strike="noStrike" cap="none">
                <a:solidFill>
                  <a:srgbClr val="000000"/>
                </a:solidFill>
                <a:latin typeface="Arial"/>
                <a:ea typeface="Arial"/>
                <a:cs typeface="Arial"/>
                <a:sym typeface="Arial"/>
              </a:rPr>
              <a:t>P</a:t>
            </a:r>
            <a:r>
              <a:rPr lang="en-IN" sz="1800" b="0" i="0" u="none" strike="noStrike" cap="none" baseline="-25000">
                <a:solidFill>
                  <a:srgbClr val="000000"/>
                </a:solidFill>
                <a:latin typeface="Arial"/>
                <a:ea typeface="Arial"/>
                <a:cs typeface="Arial"/>
                <a:sym typeface="Arial"/>
              </a:rPr>
              <a:t>4</a:t>
            </a:r>
            <a:r>
              <a:rPr lang="en-IN" sz="1800" b="0" i="0" u="none" strike="noStrike" cap="none">
                <a:solidFill>
                  <a:srgbClr val="000000"/>
                </a:solidFill>
                <a:latin typeface="Arial"/>
                <a:ea typeface="Arial"/>
                <a:cs typeface="Arial"/>
                <a:sym typeface="Arial"/>
              </a:rPr>
              <a:t>	0 0 2 	   4 3 1 </a:t>
            </a:r>
            <a:endParaRPr sz="1800" b="0" i="0" u="none" strike="noStrike" cap="none">
              <a:latin typeface="Arial"/>
              <a:ea typeface="Arial"/>
              <a:cs typeface="Arial"/>
              <a:sym typeface="Arial"/>
            </a:endParaRPr>
          </a:p>
          <a:p>
            <a:pPr marL="314280" marR="0" lvl="0" indent="-313200" algn="l" rtl="0">
              <a:lnSpc>
                <a:spcPct val="150000"/>
              </a:lnSpc>
              <a:spcBef>
                <a:spcPts val="451"/>
              </a:spcBef>
              <a:spcAft>
                <a:spcPts val="0"/>
              </a:spcAft>
              <a:buClr>
                <a:srgbClr val="CC9900"/>
              </a:buClr>
              <a:buSzPts val="1800"/>
              <a:buFont typeface="Noto Sans Symbols"/>
              <a:buChar char="■"/>
            </a:pPr>
            <a:r>
              <a:rPr lang="en-IN" sz="1800" b="0" i="0" u="none" strike="noStrike" cap="none">
                <a:solidFill>
                  <a:srgbClr val="000000"/>
                </a:solidFill>
                <a:latin typeface="Arial"/>
                <a:ea typeface="Arial"/>
                <a:cs typeface="Arial"/>
                <a:sym typeface="Arial"/>
              </a:rPr>
              <a:t>Can request for (3,3,0) by </a:t>
            </a:r>
            <a:r>
              <a:rPr lang="en-IN" sz="1800" b="0" i="1" u="none" strike="noStrike" cap="none">
                <a:solidFill>
                  <a:srgbClr val="000000"/>
                </a:solidFill>
                <a:latin typeface="Arial"/>
                <a:ea typeface="Arial"/>
                <a:cs typeface="Arial"/>
                <a:sym typeface="Arial"/>
              </a:rPr>
              <a:t>P</a:t>
            </a:r>
            <a:r>
              <a:rPr lang="en-IN" sz="1800" b="0" i="0" u="none" strike="noStrike" cap="none" baseline="-25000">
                <a:solidFill>
                  <a:srgbClr val="000000"/>
                </a:solidFill>
                <a:latin typeface="Arial"/>
                <a:ea typeface="Arial"/>
                <a:cs typeface="Arial"/>
                <a:sym typeface="Arial"/>
              </a:rPr>
              <a:t>4</a:t>
            </a:r>
            <a:r>
              <a:rPr lang="en-IN" sz="1800" b="0" i="0" u="none" strike="noStrike" cap="none">
                <a:solidFill>
                  <a:srgbClr val="000000"/>
                </a:solidFill>
                <a:latin typeface="Arial"/>
                <a:ea typeface="Arial"/>
                <a:cs typeface="Arial"/>
                <a:sym typeface="Arial"/>
              </a:rPr>
              <a:t> be granted?  </a:t>
            </a:r>
            <a:endParaRPr sz="1800" b="0" i="0" u="none" strike="noStrike" cap="none">
              <a:latin typeface="Arial"/>
              <a:ea typeface="Arial"/>
              <a:cs typeface="Arial"/>
              <a:sym typeface="Arial"/>
            </a:endParaRPr>
          </a:p>
          <a:p>
            <a:pPr marL="314280" marR="0" lvl="0" indent="-313200" algn="l" rtl="0">
              <a:lnSpc>
                <a:spcPct val="150000"/>
              </a:lnSpc>
              <a:spcBef>
                <a:spcPts val="451"/>
              </a:spcBef>
              <a:spcAft>
                <a:spcPts val="0"/>
              </a:spcAft>
              <a:buClr>
                <a:srgbClr val="CC9900"/>
              </a:buClr>
              <a:buSzPts val="1800"/>
              <a:buFont typeface="Noto Sans Symbols"/>
              <a:buChar char="■"/>
            </a:pPr>
            <a:r>
              <a:rPr lang="en-IN" sz="1800" b="0" i="0" u="none" strike="noStrike" cap="none">
                <a:solidFill>
                  <a:srgbClr val="000000"/>
                </a:solidFill>
                <a:latin typeface="Arial"/>
                <a:ea typeface="Arial"/>
                <a:cs typeface="Arial"/>
                <a:sym typeface="Arial"/>
              </a:rPr>
              <a:t>Can request for (0,2,0) by </a:t>
            </a:r>
            <a:r>
              <a:rPr lang="en-IN" sz="1800" b="0" i="1" u="none" strike="noStrike" cap="none">
                <a:solidFill>
                  <a:srgbClr val="000000"/>
                </a:solidFill>
                <a:latin typeface="Arial"/>
                <a:ea typeface="Arial"/>
                <a:cs typeface="Arial"/>
                <a:sym typeface="Arial"/>
              </a:rPr>
              <a:t>P</a:t>
            </a:r>
            <a:r>
              <a:rPr lang="en-IN" sz="1800" b="0" i="0" u="none" strike="noStrike" cap="none" baseline="-25000">
                <a:solidFill>
                  <a:srgbClr val="000000"/>
                </a:solidFill>
                <a:latin typeface="Arial"/>
                <a:ea typeface="Arial"/>
                <a:cs typeface="Arial"/>
                <a:sym typeface="Arial"/>
              </a:rPr>
              <a:t>0</a:t>
            </a:r>
            <a:r>
              <a:rPr lang="en-IN" sz="1800" b="0" i="0" u="none" strike="noStrike" cap="none">
                <a:solidFill>
                  <a:srgbClr val="000000"/>
                </a:solidFill>
                <a:latin typeface="Arial"/>
                <a:ea typeface="Arial"/>
                <a:cs typeface="Arial"/>
                <a:sym typeface="Arial"/>
              </a:rPr>
              <a:t> be granted?  </a:t>
            </a:r>
            <a:endParaRPr sz="1800" b="0" i="0" u="none" strike="noStrike" cap="none">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114"/>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Request</a:t>
            </a:r>
            <a:r>
              <a:rPr lang="en-IN" sz="2400" b="0" i="0" u="none" strike="noStrike" cap="none" baseline="-25000">
                <a:solidFill>
                  <a:srgbClr val="006633"/>
                </a:solidFill>
                <a:latin typeface="Arial"/>
                <a:ea typeface="Arial"/>
                <a:cs typeface="Arial"/>
                <a:sym typeface="Arial"/>
              </a:rPr>
              <a:t>1</a:t>
            </a:r>
            <a:r>
              <a:rPr lang="en-IN" sz="2400" b="0" i="0" u="none" strike="noStrike" cap="none">
                <a:solidFill>
                  <a:srgbClr val="006633"/>
                </a:solidFill>
                <a:latin typeface="Arial"/>
                <a:ea typeface="Arial"/>
                <a:cs typeface="Arial"/>
                <a:sym typeface="Arial"/>
              </a:rPr>
              <a:t> = (1, 0, 2)</a:t>
            </a:r>
            <a:endParaRPr sz="2400" b="0" i="0" u="none" strike="noStrike" cap="none">
              <a:latin typeface="Arial"/>
              <a:ea typeface="Arial"/>
              <a:cs typeface="Arial"/>
              <a:sym typeface="Arial"/>
            </a:endParaRPr>
          </a:p>
        </p:txBody>
      </p:sp>
      <p:sp>
        <p:nvSpPr>
          <p:cNvPr id="716" name="Google Shape;716;p114"/>
          <p:cNvSpPr/>
          <p:nvPr/>
        </p:nvSpPr>
        <p:spPr>
          <a:xfrm>
            <a:off x="457200" y="914400"/>
            <a:ext cx="8202960" cy="520416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00000"/>
              </a:lnSpc>
              <a:spcBef>
                <a:spcPts val="0"/>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Request &lt;need that is, (1,0,2) &lt; (1,2,2) -&gt;true</a:t>
            </a:r>
            <a:endParaRPr sz="2600" b="0" i="0" u="none" strike="noStrike" cap="none">
              <a:latin typeface="Arial"/>
              <a:ea typeface="Arial"/>
              <a:cs typeface="Arial"/>
              <a:sym typeface="Arial"/>
            </a:endParaRPr>
          </a:p>
          <a:p>
            <a:pPr marL="339840" marR="0" lvl="0" indent="-338760" algn="l" rtl="0">
              <a:lnSpc>
                <a:spcPct val="10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Request</a:t>
            </a:r>
            <a:r>
              <a:rPr lang="en-IN" sz="2600" b="0" i="0" u="none" strike="noStrike" cap="none" baseline="-25000">
                <a:solidFill>
                  <a:srgbClr val="000000"/>
                </a:solidFill>
                <a:latin typeface="Arial"/>
                <a:ea typeface="Arial"/>
                <a:cs typeface="Arial"/>
                <a:sym typeface="Arial"/>
              </a:rPr>
              <a:t>1</a:t>
            </a:r>
            <a:r>
              <a:rPr lang="en-IN" sz="2600" b="0" i="0" u="none" strike="noStrike" cap="none">
                <a:solidFill>
                  <a:srgbClr val="000000"/>
                </a:solidFill>
                <a:latin typeface="Arial"/>
                <a:ea typeface="Arial"/>
                <a:cs typeface="Arial"/>
                <a:sym typeface="Arial"/>
              </a:rPr>
              <a:t> &lt;= Available</a:t>
            </a:r>
            <a:endParaRPr sz="2600" b="0" i="0" u="none" strike="noStrike" cap="none">
              <a:latin typeface="Arial"/>
              <a:ea typeface="Arial"/>
              <a:cs typeface="Arial"/>
              <a:sym typeface="Arial"/>
            </a:endParaRPr>
          </a:p>
          <a:p>
            <a:pPr marL="739800" marR="0" lvl="1" indent="-281519" algn="l" rtl="0">
              <a:lnSpc>
                <a:spcPct val="10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(1, 0, 2) &lt;= (3, 3, 2)</a:t>
            </a:r>
            <a:endParaRPr sz="2600" b="0" i="0" u="none" strike="noStrike" cap="none">
              <a:latin typeface="Arial"/>
              <a:ea typeface="Arial"/>
              <a:cs typeface="Arial"/>
              <a:sym typeface="Arial"/>
            </a:endParaRPr>
          </a:p>
          <a:p>
            <a:pPr marL="339840" marR="0" lvl="0" indent="-338760" algn="l" rtl="0">
              <a:lnSpc>
                <a:spcPct val="10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Pretend to grant</a:t>
            </a:r>
            <a:endParaRPr sz="2600" b="0" i="0" u="none" strike="noStrike" cap="none">
              <a:latin typeface="Arial"/>
              <a:ea typeface="Arial"/>
              <a:cs typeface="Arial"/>
              <a:sym typeface="Arial"/>
            </a:endParaRPr>
          </a:p>
          <a:p>
            <a:pPr marL="739800" marR="0" lvl="1" indent="-281519" algn="l" rtl="0">
              <a:lnSpc>
                <a:spcPct val="10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Allocation</a:t>
            </a:r>
            <a:r>
              <a:rPr lang="en-IN" sz="2600" b="0" i="0" u="none" strike="noStrike" cap="none" baseline="-25000">
                <a:solidFill>
                  <a:srgbClr val="000000"/>
                </a:solidFill>
                <a:latin typeface="Arial"/>
                <a:ea typeface="Arial"/>
                <a:cs typeface="Arial"/>
                <a:sym typeface="Arial"/>
              </a:rPr>
              <a:t>1</a:t>
            </a:r>
            <a:r>
              <a:rPr lang="en-IN" sz="2600" b="0" i="0" u="none" strike="noStrike" cap="none">
                <a:solidFill>
                  <a:srgbClr val="000000"/>
                </a:solidFill>
                <a:latin typeface="Arial"/>
                <a:ea typeface="Arial"/>
                <a:cs typeface="Arial"/>
                <a:sym typeface="Arial"/>
              </a:rPr>
              <a:t> , Need</a:t>
            </a:r>
            <a:r>
              <a:rPr lang="en-IN" sz="2600" b="0" i="0" u="none" strike="noStrike" cap="none" baseline="-25000">
                <a:solidFill>
                  <a:srgbClr val="000000"/>
                </a:solidFill>
                <a:latin typeface="Arial"/>
                <a:ea typeface="Arial"/>
                <a:cs typeface="Arial"/>
                <a:sym typeface="Arial"/>
              </a:rPr>
              <a:t>1</a:t>
            </a:r>
            <a:r>
              <a:rPr lang="en-IN" sz="2600" b="0" i="0" u="none" strike="noStrike" cap="none">
                <a:solidFill>
                  <a:srgbClr val="000000"/>
                </a:solidFill>
                <a:latin typeface="Arial"/>
                <a:ea typeface="Arial"/>
                <a:cs typeface="Arial"/>
                <a:sym typeface="Arial"/>
              </a:rPr>
              <a:t> , Available will change (2, 3, 0)</a:t>
            </a:r>
            <a:endParaRPr sz="2600" b="0" i="0" u="none" strike="noStrike" cap="none">
              <a:latin typeface="Arial"/>
              <a:ea typeface="Arial"/>
              <a:cs typeface="Arial"/>
              <a:sym typeface="Arial"/>
            </a:endParaRPr>
          </a:p>
          <a:p>
            <a:pPr marL="741240" marR="0" lvl="0" indent="-281519" algn="l" rtl="0">
              <a:lnSpc>
                <a:spcPct val="100000"/>
              </a:lnSpc>
              <a:spcBef>
                <a:spcPts val="451"/>
              </a:spcBef>
              <a:spcAft>
                <a:spcPts val="0"/>
              </a:spcAft>
              <a:buNone/>
            </a:pPr>
            <a:endParaRPr sz="2600" b="0" i="0" u="none" strike="noStrike" cap="none">
              <a:latin typeface="Arial"/>
              <a:ea typeface="Arial"/>
              <a:cs typeface="Arial"/>
              <a:sym typeface="Arial"/>
            </a:endParaRPr>
          </a:p>
        </p:txBody>
      </p:sp>
      <p:graphicFrame>
        <p:nvGraphicFramePr>
          <p:cNvPr id="717" name="Google Shape;717;p114"/>
          <p:cNvGraphicFramePr/>
          <p:nvPr/>
        </p:nvGraphicFramePr>
        <p:xfrm>
          <a:off x="1143000" y="3505320"/>
          <a:ext cx="3000000" cy="3000000"/>
        </p:xfrm>
        <a:graphic>
          <a:graphicData uri="http://schemas.openxmlformats.org/drawingml/2006/table">
            <a:tbl>
              <a:tblPr>
                <a:noFill/>
                <a:tableStyleId>{108080F0-08F1-4FB6-A048-70753165D916}</a:tableStyleId>
              </a:tblPr>
              <a:tblGrid>
                <a:gridCol w="685800"/>
                <a:gridCol w="685800"/>
                <a:gridCol w="685800"/>
                <a:gridCol w="685800"/>
                <a:gridCol w="688675"/>
                <a:gridCol w="685800"/>
                <a:gridCol w="685800"/>
                <a:gridCol w="685800"/>
                <a:gridCol w="685800"/>
                <a:gridCol w="685800"/>
              </a:tblGrid>
              <a:tr h="748075">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Max</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Need</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P</a:t>
                      </a:r>
                      <a:r>
                        <a:rPr lang="en-IN" sz="1800" b="1"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9</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115"/>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Is the state safe?</a:t>
            </a:r>
            <a:endParaRPr sz="2400" b="0" i="0" u="none" strike="noStrike" cap="none">
              <a:latin typeface="Arial"/>
              <a:ea typeface="Arial"/>
              <a:cs typeface="Arial"/>
              <a:sym typeface="Arial"/>
            </a:endParaRPr>
          </a:p>
        </p:txBody>
      </p:sp>
      <p:graphicFrame>
        <p:nvGraphicFramePr>
          <p:cNvPr id="724" name="Google Shape;724;p115"/>
          <p:cNvGraphicFramePr/>
          <p:nvPr/>
        </p:nvGraphicFramePr>
        <p:xfrm>
          <a:off x="304920" y="207324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Need</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725" name="Google Shape;725;p115"/>
          <p:cNvGraphicFramePr/>
          <p:nvPr/>
        </p:nvGraphicFramePr>
        <p:xfrm>
          <a:off x="6400800" y="265104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116"/>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Is the state safe?</a:t>
            </a:r>
            <a:endParaRPr sz="2400" b="0" i="0" u="none" strike="noStrike" cap="none">
              <a:latin typeface="Arial"/>
              <a:ea typeface="Arial"/>
              <a:cs typeface="Arial"/>
              <a:sym typeface="Arial"/>
            </a:endParaRPr>
          </a:p>
        </p:txBody>
      </p:sp>
      <p:graphicFrame>
        <p:nvGraphicFramePr>
          <p:cNvPr id="732" name="Google Shape;732;p116"/>
          <p:cNvGraphicFramePr/>
          <p:nvPr/>
        </p:nvGraphicFramePr>
        <p:xfrm>
          <a:off x="304920" y="207324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Need</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P</a:t>
                      </a:r>
                      <a:r>
                        <a:rPr lang="en-IN" sz="1800" b="1"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733" name="Google Shape;733;p116"/>
          <p:cNvGraphicFramePr/>
          <p:nvPr/>
        </p:nvGraphicFramePr>
        <p:xfrm>
          <a:off x="6400800" y="265104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17"/>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Is the state safe?</a:t>
            </a:r>
            <a:endParaRPr sz="2400" b="0" i="0" u="none" strike="noStrike" cap="none">
              <a:latin typeface="Arial"/>
              <a:ea typeface="Arial"/>
              <a:cs typeface="Arial"/>
              <a:sym typeface="Arial"/>
            </a:endParaRPr>
          </a:p>
        </p:txBody>
      </p:sp>
      <p:graphicFrame>
        <p:nvGraphicFramePr>
          <p:cNvPr id="740" name="Google Shape;740;p117"/>
          <p:cNvGraphicFramePr/>
          <p:nvPr/>
        </p:nvGraphicFramePr>
        <p:xfrm>
          <a:off x="304920" y="207324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Need</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P</a:t>
                      </a:r>
                      <a:r>
                        <a:rPr lang="en-IN" sz="1800" b="1"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741" name="Google Shape;741;p117"/>
          <p:cNvGraphicFramePr/>
          <p:nvPr/>
        </p:nvGraphicFramePr>
        <p:xfrm>
          <a:off x="6400800" y="265104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118"/>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Is the state safe?</a:t>
            </a:r>
            <a:endParaRPr sz="2400" b="0" i="0" u="none" strike="noStrike" cap="none">
              <a:latin typeface="Arial"/>
              <a:ea typeface="Arial"/>
              <a:cs typeface="Arial"/>
              <a:sym typeface="Arial"/>
            </a:endParaRPr>
          </a:p>
        </p:txBody>
      </p:sp>
      <p:graphicFrame>
        <p:nvGraphicFramePr>
          <p:cNvPr id="748" name="Google Shape;748;p118"/>
          <p:cNvGraphicFramePr/>
          <p:nvPr/>
        </p:nvGraphicFramePr>
        <p:xfrm>
          <a:off x="304920" y="207324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Need</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P</a:t>
                      </a:r>
                      <a:r>
                        <a:rPr lang="en-IN" sz="1800" b="1"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749" name="Google Shape;749;p118"/>
          <p:cNvGraphicFramePr/>
          <p:nvPr/>
        </p:nvGraphicFramePr>
        <p:xfrm>
          <a:off x="6400800" y="265104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119"/>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Is the state safe?</a:t>
            </a:r>
            <a:endParaRPr sz="2400" b="0" i="0" u="none" strike="noStrike" cap="none">
              <a:latin typeface="Arial"/>
              <a:ea typeface="Arial"/>
              <a:cs typeface="Arial"/>
              <a:sym typeface="Arial"/>
            </a:endParaRPr>
          </a:p>
        </p:txBody>
      </p:sp>
      <p:graphicFrame>
        <p:nvGraphicFramePr>
          <p:cNvPr id="756" name="Google Shape;756;p119"/>
          <p:cNvGraphicFramePr/>
          <p:nvPr/>
        </p:nvGraphicFramePr>
        <p:xfrm>
          <a:off x="304920" y="207324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Need</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P</a:t>
                      </a:r>
                      <a:r>
                        <a:rPr lang="en-IN" sz="1800" b="1"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757" name="Google Shape;757;p119"/>
          <p:cNvGraphicFramePr/>
          <p:nvPr/>
        </p:nvGraphicFramePr>
        <p:xfrm>
          <a:off x="6400800" y="265104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120"/>
          <p:cNvSpPr/>
          <p:nvPr/>
        </p:nvSpPr>
        <p:spPr>
          <a:xfrm>
            <a:off x="0" y="228600"/>
            <a:ext cx="8533440" cy="757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Is the state safe?</a:t>
            </a:r>
            <a:endParaRPr sz="2400" b="0" i="0" u="none" strike="noStrike" cap="none">
              <a:latin typeface="Arial"/>
              <a:ea typeface="Arial"/>
              <a:cs typeface="Arial"/>
              <a:sym typeface="Arial"/>
            </a:endParaRPr>
          </a:p>
        </p:txBody>
      </p:sp>
      <p:graphicFrame>
        <p:nvGraphicFramePr>
          <p:cNvPr id="764" name="Google Shape;764;p120"/>
          <p:cNvGraphicFramePr/>
          <p:nvPr/>
        </p:nvGraphicFramePr>
        <p:xfrm>
          <a:off x="228600" y="1600200"/>
          <a:ext cx="3000000" cy="3000000"/>
        </p:xfrm>
        <a:graphic>
          <a:graphicData uri="http://schemas.openxmlformats.org/drawingml/2006/table">
            <a:tbl>
              <a:tblPr>
                <a:noFill/>
                <a:tableStyleId>{108080F0-08F1-4FB6-A048-70753165D916}</a:tableStyleId>
              </a:tblPr>
              <a:tblGrid>
                <a:gridCol w="460075"/>
                <a:gridCol w="460075"/>
                <a:gridCol w="461875"/>
                <a:gridCol w="393475"/>
                <a:gridCol w="460075"/>
                <a:gridCol w="461875"/>
                <a:gridCol w="463325"/>
                <a:gridCol w="395275"/>
                <a:gridCol w="393475"/>
                <a:gridCol w="460075"/>
                <a:gridCol w="461875"/>
                <a:gridCol w="460075"/>
                <a:gridCol w="4622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Need</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P</a:t>
                      </a:r>
                      <a:r>
                        <a:rPr lang="en-IN" sz="1800" b="1"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765" name="Google Shape;765;p120"/>
          <p:cNvGraphicFramePr/>
          <p:nvPr/>
        </p:nvGraphicFramePr>
        <p:xfrm>
          <a:off x="6400800" y="2057400"/>
          <a:ext cx="3000000" cy="3000000"/>
        </p:xfrm>
        <a:graphic>
          <a:graphicData uri="http://schemas.openxmlformats.org/drawingml/2006/table">
            <a:tbl>
              <a:tblPr>
                <a:noFill/>
                <a:tableStyleId>{108080F0-08F1-4FB6-A048-70753165D916}</a:tableStyleId>
              </a:tblPr>
              <a:tblGrid>
                <a:gridCol w="787325"/>
                <a:gridCol w="790550"/>
                <a:gridCol w="787325"/>
              </a:tblGrid>
              <a:tr h="39240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39240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sp>
        <p:nvSpPr>
          <p:cNvPr id="766" name="Google Shape;766;p120"/>
          <p:cNvSpPr/>
          <p:nvPr/>
        </p:nvSpPr>
        <p:spPr>
          <a:xfrm>
            <a:off x="1295280" y="5562720"/>
            <a:ext cx="6247440" cy="48924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600" b="0" i="0" u="none" strike="noStrike" cap="none">
                <a:solidFill>
                  <a:srgbClr val="000000"/>
                </a:solidFill>
                <a:latin typeface="Times New Roman"/>
                <a:ea typeface="Times New Roman"/>
                <a:cs typeface="Times New Roman"/>
                <a:sym typeface="Times New Roman"/>
              </a:rPr>
              <a:t>Safe Sequence: &lt;P1, P3, P0, P2, P4&gt; </a:t>
            </a:r>
            <a:endParaRPr sz="2600" b="0" i="0" u="none" strike="noStrike" cap="none">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121"/>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Request</a:t>
            </a:r>
            <a:r>
              <a:rPr lang="en-IN" sz="2400" b="0" i="0" u="none" strike="noStrike" cap="none" baseline="-25000">
                <a:solidFill>
                  <a:srgbClr val="006633"/>
                </a:solidFill>
                <a:latin typeface="Arial"/>
                <a:ea typeface="Arial"/>
                <a:cs typeface="Arial"/>
                <a:sym typeface="Arial"/>
              </a:rPr>
              <a:t>4</a:t>
            </a:r>
            <a:r>
              <a:rPr lang="en-IN" sz="2400" b="0" i="0" u="none" strike="noStrike" cap="none">
                <a:solidFill>
                  <a:srgbClr val="006633"/>
                </a:solidFill>
                <a:latin typeface="Arial"/>
                <a:ea typeface="Arial"/>
                <a:cs typeface="Arial"/>
                <a:sym typeface="Arial"/>
              </a:rPr>
              <a:t> = (3, 3, 0)</a:t>
            </a:r>
            <a:endParaRPr sz="2400" b="0" i="0" u="none" strike="noStrike" cap="none">
              <a:latin typeface="Arial"/>
              <a:ea typeface="Arial"/>
              <a:cs typeface="Arial"/>
              <a:sym typeface="Arial"/>
            </a:endParaRPr>
          </a:p>
        </p:txBody>
      </p:sp>
      <p:sp>
        <p:nvSpPr>
          <p:cNvPr id="773" name="Google Shape;773;p121"/>
          <p:cNvSpPr/>
          <p:nvPr/>
        </p:nvSpPr>
        <p:spPr>
          <a:xfrm>
            <a:off x="457200" y="914400"/>
            <a:ext cx="8202960" cy="520416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50000"/>
              </a:lnSpc>
              <a:spcBef>
                <a:spcPts val="0"/>
              </a:spcBef>
              <a:spcAft>
                <a:spcPts val="0"/>
              </a:spcAft>
              <a:buClr>
                <a:srgbClr val="000000"/>
              </a:buClr>
              <a:buSzPts val="3200"/>
              <a:buFont typeface="Times New Roman"/>
              <a:buChar char="•"/>
            </a:pPr>
            <a:r>
              <a:rPr lang="en-IN" sz="3200" b="0" i="0" u="none" strike="noStrike" cap="none">
                <a:solidFill>
                  <a:srgbClr val="000000"/>
                </a:solidFill>
                <a:latin typeface="Arial"/>
                <a:ea typeface="Arial"/>
                <a:cs typeface="Arial"/>
                <a:sym typeface="Arial"/>
              </a:rPr>
              <a:t>Request</a:t>
            </a:r>
            <a:r>
              <a:rPr lang="en-IN" sz="3200" b="0" i="0" u="none" strike="noStrike" cap="none" baseline="-25000">
                <a:solidFill>
                  <a:srgbClr val="000000"/>
                </a:solidFill>
                <a:latin typeface="Arial"/>
                <a:ea typeface="Arial"/>
                <a:cs typeface="Arial"/>
                <a:sym typeface="Arial"/>
              </a:rPr>
              <a:t>4</a:t>
            </a:r>
            <a:r>
              <a:rPr lang="en-IN" sz="3200" b="0" i="0" u="none" strike="noStrike" cap="none">
                <a:solidFill>
                  <a:srgbClr val="000000"/>
                </a:solidFill>
                <a:latin typeface="Arial"/>
                <a:ea typeface="Arial"/>
                <a:cs typeface="Arial"/>
                <a:sym typeface="Arial"/>
              </a:rPr>
              <a:t> &lt;= Available?</a:t>
            </a:r>
            <a:endParaRPr sz="3200" b="0" i="0" u="none" strike="noStrike" cap="none">
              <a:latin typeface="Arial"/>
              <a:ea typeface="Arial"/>
              <a:cs typeface="Arial"/>
              <a:sym typeface="Arial"/>
            </a:endParaRPr>
          </a:p>
          <a:p>
            <a:pPr marL="739800" marR="0" lvl="1" indent="-281519" algn="l" rtl="0">
              <a:lnSpc>
                <a:spcPct val="150000"/>
              </a:lnSpc>
              <a:spcBef>
                <a:spcPts val="451"/>
              </a:spcBef>
              <a:spcAft>
                <a:spcPts val="0"/>
              </a:spcAft>
              <a:buClr>
                <a:srgbClr val="000000"/>
              </a:buClr>
              <a:buSzPts val="2800"/>
              <a:buFont typeface="Times New Roman"/>
              <a:buChar char="–"/>
            </a:pPr>
            <a:r>
              <a:rPr lang="en-IN" sz="2800" b="0" i="0" u="none" strike="noStrike" cap="none">
                <a:solidFill>
                  <a:srgbClr val="000000"/>
                </a:solidFill>
                <a:latin typeface="Arial"/>
                <a:ea typeface="Arial"/>
                <a:cs typeface="Arial"/>
                <a:sym typeface="Arial"/>
              </a:rPr>
              <a:t>(3, 3, 0) &lt;= (2, 3, 0)?</a:t>
            </a:r>
            <a:endParaRPr sz="2800" b="0" i="0" u="none" strike="noStrike" cap="none">
              <a:latin typeface="Arial"/>
              <a:ea typeface="Arial"/>
              <a:cs typeface="Arial"/>
              <a:sym typeface="Arial"/>
            </a:endParaRPr>
          </a:p>
          <a:p>
            <a:pPr marL="739800" marR="0" lvl="1" indent="-281519" algn="l" rtl="0">
              <a:lnSpc>
                <a:spcPct val="150000"/>
              </a:lnSpc>
              <a:spcBef>
                <a:spcPts val="451"/>
              </a:spcBef>
              <a:spcAft>
                <a:spcPts val="0"/>
              </a:spcAft>
              <a:buClr>
                <a:srgbClr val="000000"/>
              </a:buClr>
              <a:buSzPts val="2800"/>
              <a:buFont typeface="Times New Roman"/>
              <a:buChar char="–"/>
            </a:pPr>
            <a:r>
              <a:rPr lang="en-IN" sz="2800" b="0" i="0" u="none" strike="noStrike" cap="none">
                <a:solidFill>
                  <a:srgbClr val="000000"/>
                </a:solidFill>
                <a:latin typeface="Arial"/>
                <a:ea typeface="Arial"/>
                <a:cs typeface="Arial"/>
                <a:sym typeface="Arial"/>
              </a:rPr>
              <a:t>No. Thus request from P4 cannot be granted</a:t>
            </a:r>
            <a:endParaRPr sz="2800" b="0" i="0" u="none" strike="noStrike" cap="non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1"/>
        <p:cNvGrpSpPr/>
        <p:nvPr/>
      </p:nvGrpSpPr>
      <p:grpSpPr>
        <a:xfrm>
          <a:off x="0" y="0"/>
          <a:ext cx="0" cy="0"/>
          <a:chOff x="0" y="0"/>
          <a:chExt cx="0" cy="0"/>
        </a:xfrm>
      </p:grpSpPr>
      <p:sp>
        <p:nvSpPr>
          <p:cNvPr id="282" name="Google Shape;282;p59"/>
          <p:cNvSpPr/>
          <p:nvPr/>
        </p:nvSpPr>
        <p:spPr>
          <a:xfrm>
            <a:off x="500040" y="334800"/>
            <a:ext cx="8228520" cy="55944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600" b="1" i="0" u="none" strike="noStrike" cap="none">
                <a:solidFill>
                  <a:srgbClr val="006633"/>
                </a:solidFill>
                <a:latin typeface="Arial"/>
                <a:ea typeface="Arial"/>
                <a:cs typeface="Arial"/>
                <a:sym typeface="Arial"/>
              </a:rPr>
              <a:t>DEADLOCKS</a:t>
            </a:r>
            <a:endParaRPr sz="2600" b="0" i="0" u="none" strike="noStrike" cap="none">
              <a:latin typeface="Arial"/>
              <a:ea typeface="Arial"/>
              <a:cs typeface="Arial"/>
              <a:sym typeface="Arial"/>
            </a:endParaRPr>
          </a:p>
        </p:txBody>
      </p:sp>
      <p:sp>
        <p:nvSpPr>
          <p:cNvPr id="283" name="Google Shape;283;p59"/>
          <p:cNvSpPr/>
          <p:nvPr/>
        </p:nvSpPr>
        <p:spPr>
          <a:xfrm>
            <a:off x="457200" y="903240"/>
            <a:ext cx="8228520" cy="5226480"/>
          </a:xfrm>
          <a:prstGeom prst="rect">
            <a:avLst/>
          </a:prstGeom>
          <a:noFill/>
          <a:ln>
            <a:noFill/>
          </a:ln>
        </p:spPr>
        <p:txBody>
          <a:bodyPr spcFirstLastPara="1" wrap="square" lIns="90000" tIns="46800" rIns="90000" bIns="46800" anchor="t" anchorCtr="0">
            <a:noAutofit/>
          </a:bodyPr>
          <a:lstStyle/>
          <a:p>
            <a:pPr marL="314280" marR="0" lvl="0" indent="-313200" algn="just" rtl="0">
              <a:lnSpc>
                <a:spcPct val="100000"/>
              </a:lnSpc>
              <a:spcBef>
                <a:spcPts val="0"/>
              </a:spcBef>
              <a:spcAft>
                <a:spcPts val="0"/>
              </a:spcAft>
              <a:buClr>
                <a:srgbClr val="CC9900"/>
              </a:buClr>
              <a:buSzPts val="2200"/>
              <a:buFont typeface="Noto Sans Symbols"/>
              <a:buChar char="■"/>
            </a:pPr>
            <a:r>
              <a:rPr lang="en-IN" sz="2200" b="0" i="0" u="none" strike="noStrike" cap="none">
                <a:solidFill>
                  <a:srgbClr val="FF0000"/>
                </a:solidFill>
                <a:latin typeface="Arial"/>
                <a:ea typeface="Arial"/>
                <a:cs typeface="Arial"/>
                <a:sym typeface="Arial"/>
              </a:rPr>
              <a:t>Permanent blocking of a single or set of processes, competing for system resources or may want to cooperate for communication</a:t>
            </a:r>
            <a:r>
              <a:rPr lang="en-IN" sz="2200" b="1" i="0" u="none" strike="noStrike" cap="none">
                <a:solidFill>
                  <a:srgbClr val="FF0000"/>
                </a:solidFill>
                <a:latin typeface="Arial"/>
                <a:ea typeface="Arial"/>
                <a:cs typeface="Arial"/>
                <a:sym typeface="Arial"/>
              </a:rPr>
              <a:t>.</a:t>
            </a:r>
            <a:endParaRPr sz="22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Formal definition :</a:t>
            </a:r>
            <a:r>
              <a:rPr lang="en-IN" sz="1800" b="0" i="0" u="none" strike="noStrike" cap="none">
                <a:latin typeface="Arial"/>
                <a:ea typeface="Arial"/>
                <a:cs typeface="Arial"/>
                <a:sym typeface="Arial"/>
              </a:rPr>
              <a:t/>
            </a:r>
            <a:br>
              <a:rPr lang="en-IN" sz="1800" b="0" i="0" u="none" strike="noStrike" cap="none">
                <a:latin typeface="Arial"/>
                <a:ea typeface="Arial"/>
                <a:cs typeface="Arial"/>
                <a:sym typeface="Arial"/>
              </a:rPr>
            </a:br>
            <a:r>
              <a:rPr lang="en-IN" sz="2200" b="0" i="1" u="none" strike="noStrike" cap="none">
                <a:solidFill>
                  <a:srgbClr val="FF6600"/>
                </a:solidFill>
                <a:latin typeface="Arial"/>
                <a:ea typeface="Arial"/>
                <a:cs typeface="Arial"/>
                <a:sym typeface="Arial"/>
              </a:rPr>
              <a:t>A set of processes is deadlocked if each process in the set is waiting for an event that only another process in the set can cause.</a:t>
            </a:r>
            <a:endParaRPr sz="22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Usually the event is release of a currently held resource.</a:t>
            </a:r>
            <a:endParaRPr sz="22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Generally it is because of the conflicting needs of different processes.</a:t>
            </a:r>
            <a:endParaRPr sz="2200" b="0" i="0" u="none" strike="noStrike" cap="none">
              <a:latin typeface="Arial"/>
              <a:ea typeface="Arial"/>
              <a:cs typeface="Arial"/>
              <a:sym typeface="Arial"/>
            </a:endParaRPr>
          </a:p>
          <a:p>
            <a:pPr marL="314280" marR="0" lvl="0" indent="-313200" algn="just" rtl="0">
              <a:lnSpc>
                <a:spcPct val="100000"/>
              </a:lnSpc>
              <a:spcBef>
                <a:spcPts val="499"/>
              </a:spcBef>
              <a:spcAft>
                <a:spcPts val="0"/>
              </a:spcAft>
              <a:buClr>
                <a:srgbClr val="CC9900"/>
              </a:buClr>
              <a:buSzPts val="2200"/>
              <a:buFont typeface="Noto Sans Symbols"/>
              <a:buChar char="■"/>
            </a:pPr>
            <a:r>
              <a:rPr lang="en-IN" sz="2200" b="0" i="0" u="none" strike="noStrike" cap="none">
                <a:solidFill>
                  <a:srgbClr val="000000"/>
                </a:solidFill>
                <a:latin typeface="Arial"/>
                <a:ea typeface="Arial"/>
                <a:cs typeface="Arial"/>
                <a:sym typeface="Arial"/>
              </a:rPr>
              <a:t>There is no general solution to solve it completely.</a:t>
            </a:r>
            <a:endParaRPr sz="2200" b="0" i="0" u="none" strike="noStrike" cap="none">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22"/>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Request</a:t>
            </a:r>
            <a:r>
              <a:rPr lang="en-IN" sz="2400" b="0" i="0" u="none" strike="noStrike" cap="none" baseline="-25000">
                <a:solidFill>
                  <a:srgbClr val="006633"/>
                </a:solidFill>
                <a:latin typeface="Arial"/>
                <a:ea typeface="Arial"/>
                <a:cs typeface="Arial"/>
                <a:sym typeface="Arial"/>
              </a:rPr>
              <a:t>0</a:t>
            </a:r>
            <a:r>
              <a:rPr lang="en-IN" sz="2400" b="0" i="0" u="none" strike="noStrike" cap="none">
                <a:solidFill>
                  <a:srgbClr val="006633"/>
                </a:solidFill>
                <a:latin typeface="Arial"/>
                <a:ea typeface="Arial"/>
                <a:cs typeface="Arial"/>
                <a:sym typeface="Arial"/>
              </a:rPr>
              <a:t> = (0, 2, 0)</a:t>
            </a:r>
            <a:endParaRPr sz="2400" b="0" i="0" u="none" strike="noStrike" cap="none">
              <a:latin typeface="Arial"/>
              <a:ea typeface="Arial"/>
              <a:cs typeface="Arial"/>
              <a:sym typeface="Arial"/>
            </a:endParaRPr>
          </a:p>
        </p:txBody>
      </p:sp>
      <p:sp>
        <p:nvSpPr>
          <p:cNvPr id="780" name="Google Shape;780;p122"/>
          <p:cNvSpPr/>
          <p:nvPr/>
        </p:nvSpPr>
        <p:spPr>
          <a:xfrm>
            <a:off x="457200" y="914400"/>
            <a:ext cx="8685720" cy="195624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00000"/>
              </a:lnSpc>
              <a:spcBef>
                <a:spcPts val="0"/>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Request</a:t>
            </a:r>
            <a:r>
              <a:rPr lang="en-IN" sz="2600" b="0" i="0" u="none" strike="noStrike" cap="none" baseline="-25000">
                <a:solidFill>
                  <a:srgbClr val="000000"/>
                </a:solidFill>
                <a:latin typeface="Arial"/>
                <a:ea typeface="Arial"/>
                <a:cs typeface="Arial"/>
                <a:sym typeface="Arial"/>
              </a:rPr>
              <a:t>0</a:t>
            </a:r>
            <a:r>
              <a:rPr lang="en-IN" sz="2600" b="0" i="0" u="none" strike="noStrike" cap="none">
                <a:solidFill>
                  <a:srgbClr val="000000"/>
                </a:solidFill>
                <a:latin typeface="Arial"/>
                <a:ea typeface="Arial"/>
                <a:cs typeface="Arial"/>
                <a:sym typeface="Arial"/>
              </a:rPr>
              <a:t> &lt;= Available</a:t>
            </a:r>
            <a:endParaRPr sz="2600" b="0" i="0" u="none" strike="noStrike" cap="none">
              <a:latin typeface="Arial"/>
              <a:ea typeface="Arial"/>
              <a:cs typeface="Arial"/>
              <a:sym typeface="Arial"/>
            </a:endParaRPr>
          </a:p>
          <a:p>
            <a:pPr marL="739800" marR="0" lvl="1" indent="-281519" algn="l" rtl="0">
              <a:lnSpc>
                <a:spcPct val="10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(0, 2, 0) &lt;= (2, 3, 0)</a:t>
            </a:r>
            <a:endParaRPr sz="2600" b="0" i="0" u="none" strike="noStrike" cap="none">
              <a:latin typeface="Arial"/>
              <a:ea typeface="Arial"/>
              <a:cs typeface="Arial"/>
              <a:sym typeface="Arial"/>
            </a:endParaRPr>
          </a:p>
          <a:p>
            <a:pPr marL="339840" marR="0" lvl="0" indent="-338760" algn="l" rtl="0">
              <a:lnSpc>
                <a:spcPct val="10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Pretend to grant</a:t>
            </a:r>
            <a:endParaRPr sz="2600" b="0" i="0" u="none" strike="noStrike" cap="none">
              <a:latin typeface="Arial"/>
              <a:ea typeface="Arial"/>
              <a:cs typeface="Arial"/>
              <a:sym typeface="Arial"/>
            </a:endParaRPr>
          </a:p>
          <a:p>
            <a:pPr marL="739800" marR="0" lvl="1" indent="-281519" algn="l" rtl="0">
              <a:lnSpc>
                <a:spcPct val="10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Allocation</a:t>
            </a:r>
            <a:r>
              <a:rPr lang="en-IN" sz="2600" b="0" i="0" u="none" strike="noStrike" cap="none" baseline="-25000">
                <a:solidFill>
                  <a:srgbClr val="000000"/>
                </a:solidFill>
                <a:latin typeface="Arial"/>
                <a:ea typeface="Arial"/>
                <a:cs typeface="Arial"/>
                <a:sym typeface="Arial"/>
              </a:rPr>
              <a:t>0</a:t>
            </a:r>
            <a:r>
              <a:rPr lang="en-IN" sz="2600" b="0" i="0" u="none" strike="noStrike" cap="none">
                <a:solidFill>
                  <a:srgbClr val="000000"/>
                </a:solidFill>
                <a:latin typeface="Arial"/>
                <a:ea typeface="Arial"/>
                <a:cs typeface="Arial"/>
                <a:sym typeface="Arial"/>
              </a:rPr>
              <a:t> , Need</a:t>
            </a:r>
            <a:r>
              <a:rPr lang="en-IN" sz="2600" b="0" i="0" u="none" strike="noStrike" cap="none" baseline="-25000">
                <a:solidFill>
                  <a:srgbClr val="000000"/>
                </a:solidFill>
                <a:latin typeface="Arial"/>
                <a:ea typeface="Arial"/>
                <a:cs typeface="Arial"/>
                <a:sym typeface="Arial"/>
              </a:rPr>
              <a:t>0</a:t>
            </a:r>
            <a:r>
              <a:rPr lang="en-IN" sz="2600" b="0" i="0" u="none" strike="noStrike" cap="none">
                <a:solidFill>
                  <a:srgbClr val="000000"/>
                </a:solidFill>
                <a:latin typeface="Arial"/>
                <a:ea typeface="Arial"/>
                <a:cs typeface="Arial"/>
                <a:sym typeface="Arial"/>
              </a:rPr>
              <a:t> , Available will change (2, 1, 0)</a:t>
            </a:r>
            <a:endParaRPr sz="2600" b="0" i="0" u="none" strike="noStrike" cap="none">
              <a:latin typeface="Arial"/>
              <a:ea typeface="Arial"/>
              <a:cs typeface="Arial"/>
              <a:sym typeface="Arial"/>
            </a:endParaRPr>
          </a:p>
        </p:txBody>
      </p:sp>
      <p:graphicFrame>
        <p:nvGraphicFramePr>
          <p:cNvPr id="781" name="Google Shape;781;p122"/>
          <p:cNvGraphicFramePr/>
          <p:nvPr/>
        </p:nvGraphicFramePr>
        <p:xfrm>
          <a:off x="1066680" y="3200400"/>
          <a:ext cx="3000000" cy="3000000"/>
        </p:xfrm>
        <a:graphic>
          <a:graphicData uri="http://schemas.openxmlformats.org/drawingml/2006/table">
            <a:tbl>
              <a:tblPr>
                <a:noFill/>
                <a:tableStyleId>{108080F0-08F1-4FB6-A048-70753165D916}</a:tableStyleId>
              </a:tblPr>
              <a:tblGrid>
                <a:gridCol w="685800"/>
                <a:gridCol w="685800"/>
                <a:gridCol w="685800"/>
                <a:gridCol w="685800"/>
                <a:gridCol w="688675"/>
                <a:gridCol w="685800"/>
                <a:gridCol w="685800"/>
                <a:gridCol w="685800"/>
                <a:gridCol w="685800"/>
                <a:gridCol w="685800"/>
              </a:tblGrid>
              <a:tr h="748075">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Max</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Need</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P</a:t>
                      </a:r>
                      <a:r>
                        <a:rPr lang="en-IN" sz="1800" b="1"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9</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123"/>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Is the state safe?</a:t>
            </a:r>
            <a:endParaRPr sz="2400" b="0" i="0" u="none" strike="noStrike" cap="none">
              <a:latin typeface="Arial"/>
              <a:ea typeface="Arial"/>
              <a:cs typeface="Arial"/>
              <a:sym typeface="Arial"/>
            </a:endParaRPr>
          </a:p>
        </p:txBody>
      </p:sp>
      <p:graphicFrame>
        <p:nvGraphicFramePr>
          <p:cNvPr id="788" name="Google Shape;788;p123"/>
          <p:cNvGraphicFramePr/>
          <p:nvPr/>
        </p:nvGraphicFramePr>
        <p:xfrm>
          <a:off x="304920" y="207324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Need</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789" name="Google Shape;789;p123"/>
          <p:cNvGraphicFramePr/>
          <p:nvPr/>
        </p:nvGraphicFramePr>
        <p:xfrm>
          <a:off x="6400800" y="265104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124"/>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Is the state safe?</a:t>
            </a:r>
            <a:endParaRPr sz="2400" b="0" i="0" u="none" strike="noStrike" cap="none">
              <a:latin typeface="Arial"/>
              <a:ea typeface="Arial"/>
              <a:cs typeface="Arial"/>
              <a:sym typeface="Arial"/>
            </a:endParaRPr>
          </a:p>
        </p:txBody>
      </p:sp>
      <p:graphicFrame>
        <p:nvGraphicFramePr>
          <p:cNvPr id="796" name="Google Shape;796;p124"/>
          <p:cNvGraphicFramePr/>
          <p:nvPr/>
        </p:nvGraphicFramePr>
        <p:xfrm>
          <a:off x="304920" y="207324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Need</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797" name="Google Shape;797;p124"/>
          <p:cNvGraphicFramePr/>
          <p:nvPr/>
        </p:nvGraphicFramePr>
        <p:xfrm>
          <a:off x="6400800" y="265104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125"/>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Example : Is the below system in safe state?</a:t>
            </a:r>
            <a:endParaRPr sz="2400" b="0" i="0" u="none" strike="noStrike" cap="none">
              <a:latin typeface="Arial"/>
              <a:ea typeface="Arial"/>
              <a:cs typeface="Arial"/>
              <a:sym typeface="Arial"/>
            </a:endParaRPr>
          </a:p>
        </p:txBody>
      </p:sp>
      <p:graphicFrame>
        <p:nvGraphicFramePr>
          <p:cNvPr id="804" name="Google Shape;804;p125"/>
          <p:cNvGraphicFramePr/>
          <p:nvPr/>
        </p:nvGraphicFramePr>
        <p:xfrm>
          <a:off x="838080" y="2286000"/>
          <a:ext cx="3000000" cy="3000000"/>
        </p:xfrm>
        <a:graphic>
          <a:graphicData uri="http://schemas.openxmlformats.org/drawingml/2006/table">
            <a:tbl>
              <a:tblPr>
                <a:noFill/>
                <a:tableStyleId>{108080F0-08F1-4FB6-A048-70753165D916}</a:tableStyleId>
              </a:tblPr>
              <a:tblGrid>
                <a:gridCol w="533150"/>
                <a:gridCol w="533150"/>
                <a:gridCol w="533150"/>
                <a:gridCol w="533150"/>
                <a:gridCol w="536400"/>
                <a:gridCol w="533150"/>
                <a:gridCol w="533150"/>
                <a:gridCol w="533150"/>
                <a:gridCol w="5349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4">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Max</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D</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D</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805" name="Google Shape;805;p125"/>
          <p:cNvGraphicFramePr/>
          <p:nvPr/>
        </p:nvGraphicFramePr>
        <p:xfrm>
          <a:off x="6095880" y="3352680"/>
          <a:ext cx="3000000" cy="3000000"/>
        </p:xfrm>
        <a:graphic>
          <a:graphicData uri="http://schemas.openxmlformats.org/drawingml/2006/table">
            <a:tbl>
              <a:tblPr>
                <a:noFill/>
                <a:tableStyleId>{108080F0-08F1-4FB6-A048-70753165D916}</a:tableStyleId>
              </a:tblPr>
              <a:tblGrid>
                <a:gridCol w="590400"/>
                <a:gridCol w="593650"/>
                <a:gridCol w="590400"/>
                <a:gridCol w="590400"/>
              </a:tblGrid>
              <a:tr h="392400">
                <a:tc gridSpan="4">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Available</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26"/>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Deadlock Detection</a:t>
            </a:r>
            <a:endParaRPr sz="2400" b="0" i="0" u="none" strike="noStrike" cap="none">
              <a:latin typeface="Arial"/>
              <a:ea typeface="Arial"/>
              <a:cs typeface="Arial"/>
              <a:sym typeface="Arial"/>
            </a:endParaRPr>
          </a:p>
        </p:txBody>
      </p:sp>
      <p:sp>
        <p:nvSpPr>
          <p:cNvPr id="812" name="Google Shape;812;p126"/>
          <p:cNvSpPr/>
          <p:nvPr/>
        </p:nvSpPr>
        <p:spPr>
          <a:xfrm>
            <a:off x="457200" y="914400"/>
            <a:ext cx="8202960" cy="5204160"/>
          </a:xfrm>
          <a:prstGeom prst="rect">
            <a:avLst/>
          </a:prstGeom>
          <a:noFill/>
          <a:ln>
            <a:noFill/>
          </a:ln>
        </p:spPr>
        <p:txBody>
          <a:bodyPr spcFirstLastPara="1" wrap="square" lIns="90000" tIns="46800" rIns="90000" bIns="46800" anchor="t" anchorCtr="0">
            <a:noAutofit/>
          </a:bodyPr>
          <a:lstStyle/>
          <a:p>
            <a:pPr marL="339840" marR="0" lvl="0" indent="-338760" algn="just" rtl="0">
              <a:lnSpc>
                <a:spcPct val="100000"/>
              </a:lnSpc>
              <a:spcBef>
                <a:spcPts val="0"/>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When neither prevention nor avoidance is employed, a deadlock situation may arise</a:t>
            </a:r>
            <a:endParaRPr sz="2600" b="0" i="0" u="none" strike="noStrike" cap="none">
              <a:latin typeface="Arial"/>
              <a:ea typeface="Arial"/>
              <a:cs typeface="Arial"/>
              <a:sym typeface="Arial"/>
            </a:endParaRPr>
          </a:p>
          <a:p>
            <a:pPr marL="339840" marR="0" lvl="0" indent="-338760" algn="just" rtl="0">
              <a:lnSpc>
                <a:spcPct val="10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System can provide an algorithm to detect an algorithm and an algorithm to recover from it if it has occurred</a:t>
            </a:r>
            <a:endParaRPr sz="2600" b="0" i="0" u="none" strike="noStrike" cap="none">
              <a:latin typeface="Arial"/>
              <a:ea typeface="Arial"/>
              <a:cs typeface="Arial"/>
              <a:sym typeface="Arial"/>
            </a:endParaRPr>
          </a:p>
          <a:p>
            <a:pPr marL="339840" marR="0" lvl="0" indent="-338760" algn="just" rtl="0">
              <a:lnSpc>
                <a:spcPct val="10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Requires overhead that includes not only the run-time costs of maintaining the necessary information and executing the detection algorithm but also the potential losses inherent in recovering from a deadlock</a:t>
            </a:r>
            <a:endParaRPr sz="2600" b="0" i="0" u="none" strike="noStrike" cap="none">
              <a:latin typeface="Arial"/>
              <a:ea typeface="Arial"/>
              <a:cs typeface="Arial"/>
              <a:sym typeface="Arial"/>
            </a:endParaRPr>
          </a:p>
          <a:p>
            <a:pPr marL="341280" marR="0" lvl="0" indent="-338760" algn="just" rtl="0">
              <a:lnSpc>
                <a:spcPct val="100000"/>
              </a:lnSpc>
              <a:spcBef>
                <a:spcPts val="451"/>
              </a:spcBef>
              <a:spcAft>
                <a:spcPts val="0"/>
              </a:spcAft>
              <a:buNone/>
            </a:pPr>
            <a:endParaRPr sz="2600" b="0" i="0" u="none" strike="noStrike" cap="none">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127"/>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Case 1: Single instance of each resource type</a:t>
            </a:r>
            <a:endParaRPr sz="2400" b="0" i="0" u="none" strike="noStrike" cap="none">
              <a:latin typeface="Arial"/>
              <a:ea typeface="Arial"/>
              <a:cs typeface="Arial"/>
              <a:sym typeface="Arial"/>
            </a:endParaRPr>
          </a:p>
        </p:txBody>
      </p:sp>
      <p:sp>
        <p:nvSpPr>
          <p:cNvPr id="819" name="Google Shape;819;p127"/>
          <p:cNvSpPr/>
          <p:nvPr/>
        </p:nvSpPr>
        <p:spPr>
          <a:xfrm>
            <a:off x="457200" y="914400"/>
            <a:ext cx="8202960" cy="5623560"/>
          </a:xfrm>
          <a:prstGeom prst="rect">
            <a:avLst/>
          </a:prstGeom>
          <a:noFill/>
          <a:ln>
            <a:noFill/>
          </a:ln>
        </p:spPr>
        <p:txBody>
          <a:bodyPr spcFirstLastPara="1" wrap="square" lIns="90000" tIns="46800" rIns="90000" bIns="46800" anchor="t" anchorCtr="0">
            <a:noAutofit/>
          </a:bodyPr>
          <a:lstStyle/>
          <a:p>
            <a:pPr marL="339840" marR="0" lvl="0" indent="-338760" algn="l" rtl="0">
              <a:lnSpc>
                <a:spcPct val="80000"/>
              </a:lnSpc>
              <a:spcBef>
                <a:spcPts val="0"/>
              </a:spcBef>
              <a:spcAft>
                <a:spcPts val="0"/>
              </a:spcAft>
              <a:buClr>
                <a:srgbClr val="000000"/>
              </a:buClr>
              <a:buSzPts val="3000"/>
              <a:buFont typeface="Times New Roman"/>
              <a:buChar char="•"/>
            </a:pPr>
            <a:r>
              <a:rPr lang="en-IN" sz="3000" b="0" i="0" u="none" strike="noStrike" cap="none">
                <a:solidFill>
                  <a:srgbClr val="000000"/>
                </a:solidFill>
                <a:latin typeface="Arial"/>
                <a:ea typeface="Arial"/>
                <a:cs typeface="Arial"/>
                <a:sym typeface="Arial"/>
              </a:rPr>
              <a:t>Use a variant of RAG called WFG</a:t>
            </a:r>
            <a:endParaRPr sz="3000" b="0" i="0" u="none" strike="noStrike" cap="none">
              <a:latin typeface="Arial"/>
              <a:ea typeface="Arial"/>
              <a:cs typeface="Arial"/>
              <a:sym typeface="Arial"/>
            </a:endParaRPr>
          </a:p>
          <a:p>
            <a:pPr marL="739800" marR="0" lvl="1" indent="-281519" algn="l" rtl="0">
              <a:lnSpc>
                <a:spcPct val="8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by removing the resource nodes and collapsing the appropriate edges</a:t>
            </a:r>
            <a:endParaRPr sz="2600" b="0" i="0" u="none" strike="noStrike" cap="none">
              <a:latin typeface="Arial"/>
              <a:ea typeface="Arial"/>
              <a:cs typeface="Arial"/>
              <a:sym typeface="Arial"/>
            </a:endParaRPr>
          </a:p>
          <a:p>
            <a:pPr marL="339840" marR="0" lvl="0" indent="-338760" algn="l" rtl="0">
              <a:lnSpc>
                <a:spcPct val="80000"/>
              </a:lnSpc>
              <a:spcBef>
                <a:spcPts val="451"/>
              </a:spcBef>
              <a:spcAft>
                <a:spcPts val="0"/>
              </a:spcAft>
              <a:buClr>
                <a:srgbClr val="000000"/>
              </a:buClr>
              <a:buSzPts val="3000"/>
              <a:buFont typeface="Times New Roman"/>
              <a:buChar char="•"/>
            </a:pPr>
            <a:r>
              <a:rPr lang="en-IN" sz="3000" b="0" i="0" u="none" strike="noStrike" cap="none">
                <a:solidFill>
                  <a:srgbClr val="000000"/>
                </a:solidFill>
                <a:latin typeface="Arial"/>
                <a:ea typeface="Arial"/>
                <a:cs typeface="Arial"/>
                <a:sym typeface="Arial"/>
              </a:rPr>
              <a:t>An edge from P</a:t>
            </a:r>
            <a:r>
              <a:rPr lang="en-IN" sz="3000" b="0" i="0" u="none" strike="noStrike" cap="none" baseline="-25000">
                <a:solidFill>
                  <a:srgbClr val="000000"/>
                </a:solidFill>
                <a:latin typeface="Arial"/>
                <a:ea typeface="Arial"/>
                <a:cs typeface="Arial"/>
                <a:sym typeface="Arial"/>
              </a:rPr>
              <a:t>i</a:t>
            </a:r>
            <a:r>
              <a:rPr lang="en-IN" sz="3000" b="0" i="0" u="none" strike="noStrike" cap="none">
                <a:solidFill>
                  <a:srgbClr val="000000"/>
                </a:solidFill>
                <a:latin typeface="Arial"/>
                <a:ea typeface="Arial"/>
                <a:cs typeface="Arial"/>
                <a:sym typeface="Arial"/>
              </a:rPr>
              <a:t> to P</a:t>
            </a:r>
            <a:r>
              <a:rPr lang="en-IN" sz="3000" b="0" i="0" u="none" strike="noStrike" cap="none" baseline="-25000">
                <a:solidFill>
                  <a:srgbClr val="000000"/>
                </a:solidFill>
                <a:latin typeface="Arial"/>
                <a:ea typeface="Arial"/>
                <a:cs typeface="Arial"/>
                <a:sym typeface="Arial"/>
              </a:rPr>
              <a:t>j</a:t>
            </a:r>
            <a:r>
              <a:rPr lang="en-IN" sz="3000" b="0" i="0" u="none" strike="noStrike" cap="none">
                <a:solidFill>
                  <a:srgbClr val="000000"/>
                </a:solidFill>
                <a:latin typeface="Arial"/>
                <a:ea typeface="Arial"/>
                <a:cs typeface="Arial"/>
                <a:sym typeface="Arial"/>
              </a:rPr>
              <a:t> in a wait-for graph implies that</a:t>
            </a:r>
            <a:endParaRPr sz="3000" b="0" i="0" u="none" strike="noStrike" cap="none">
              <a:latin typeface="Arial"/>
              <a:ea typeface="Arial"/>
              <a:cs typeface="Arial"/>
              <a:sym typeface="Arial"/>
            </a:endParaRPr>
          </a:p>
          <a:p>
            <a:pPr marL="339840" marR="0" lvl="0" indent="-338760" algn="l" rtl="0">
              <a:lnSpc>
                <a:spcPct val="80000"/>
              </a:lnSpc>
              <a:spcBef>
                <a:spcPts val="451"/>
              </a:spcBef>
              <a:spcAft>
                <a:spcPts val="0"/>
              </a:spcAft>
              <a:buClr>
                <a:srgbClr val="000000"/>
              </a:buClr>
              <a:buSzPts val="3000"/>
              <a:buFont typeface="Times New Roman"/>
              <a:buChar char="•"/>
            </a:pPr>
            <a:r>
              <a:rPr lang="en-IN" sz="3000" b="0" i="0" u="none" strike="noStrike" cap="none">
                <a:solidFill>
                  <a:srgbClr val="000000"/>
                </a:solidFill>
                <a:latin typeface="Arial"/>
                <a:ea typeface="Arial"/>
                <a:cs typeface="Arial"/>
                <a:sym typeface="Arial"/>
              </a:rPr>
              <a:t>process P</a:t>
            </a:r>
            <a:r>
              <a:rPr lang="en-IN" sz="3000" b="0" i="0" u="none" strike="noStrike" cap="none" baseline="-25000">
                <a:solidFill>
                  <a:srgbClr val="000000"/>
                </a:solidFill>
                <a:latin typeface="Arial"/>
                <a:ea typeface="Arial"/>
                <a:cs typeface="Arial"/>
                <a:sym typeface="Arial"/>
              </a:rPr>
              <a:t>i</a:t>
            </a:r>
            <a:r>
              <a:rPr lang="en-IN" sz="3000" b="0" i="0" u="none" strike="noStrike" cap="none">
                <a:solidFill>
                  <a:srgbClr val="000000"/>
                </a:solidFill>
                <a:latin typeface="Arial"/>
                <a:ea typeface="Arial"/>
                <a:cs typeface="Arial"/>
                <a:sym typeface="Arial"/>
              </a:rPr>
              <a:t> is waiting for process P</a:t>
            </a:r>
            <a:r>
              <a:rPr lang="en-IN" sz="3000" b="0" i="0" u="none" strike="noStrike" cap="none" baseline="-25000">
                <a:solidFill>
                  <a:srgbClr val="000000"/>
                </a:solidFill>
                <a:latin typeface="Arial"/>
                <a:ea typeface="Arial"/>
                <a:cs typeface="Arial"/>
                <a:sym typeface="Arial"/>
              </a:rPr>
              <a:t>j</a:t>
            </a:r>
            <a:r>
              <a:rPr lang="en-IN" sz="3000" b="0" i="0" u="none" strike="noStrike" cap="none">
                <a:solidFill>
                  <a:srgbClr val="000000"/>
                </a:solidFill>
                <a:latin typeface="Arial"/>
                <a:ea typeface="Arial"/>
                <a:cs typeface="Arial"/>
                <a:sym typeface="Arial"/>
              </a:rPr>
              <a:t> to release a resource that P</a:t>
            </a:r>
            <a:r>
              <a:rPr lang="en-IN" sz="3000" b="0" i="0" u="none" strike="noStrike" cap="none" baseline="-25000">
                <a:solidFill>
                  <a:srgbClr val="000000"/>
                </a:solidFill>
                <a:latin typeface="Arial"/>
                <a:ea typeface="Arial"/>
                <a:cs typeface="Arial"/>
                <a:sym typeface="Arial"/>
              </a:rPr>
              <a:t>i</a:t>
            </a:r>
            <a:r>
              <a:rPr lang="en-IN" sz="3000" b="0" i="0" u="none" strike="noStrike" cap="none">
                <a:solidFill>
                  <a:srgbClr val="000000"/>
                </a:solidFill>
                <a:latin typeface="Arial"/>
                <a:ea typeface="Arial"/>
                <a:cs typeface="Arial"/>
                <a:sym typeface="Arial"/>
              </a:rPr>
              <a:t> needs</a:t>
            </a:r>
            <a:endParaRPr sz="3000" b="0" i="0" u="none" strike="noStrike" cap="none">
              <a:latin typeface="Arial"/>
              <a:ea typeface="Arial"/>
              <a:cs typeface="Arial"/>
              <a:sym typeface="Arial"/>
            </a:endParaRPr>
          </a:p>
          <a:p>
            <a:pPr marL="739800" marR="0" lvl="1" indent="-281519" algn="l" rtl="0">
              <a:lnSpc>
                <a:spcPct val="8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if the corresponding RAG contains two edges </a:t>
            </a:r>
            <a:endParaRPr sz="2600" b="0" i="0" u="none" strike="noStrike" cap="none">
              <a:latin typeface="Arial"/>
              <a:ea typeface="Arial"/>
              <a:cs typeface="Arial"/>
              <a:sym typeface="Arial"/>
            </a:endParaRPr>
          </a:p>
          <a:p>
            <a:pPr marL="741240" marR="0" lvl="0" indent="-281519" algn="l" rtl="0">
              <a:lnSpc>
                <a:spcPct val="80000"/>
              </a:lnSpc>
              <a:spcBef>
                <a:spcPts val="451"/>
              </a:spcBef>
              <a:spcAft>
                <a:spcPts val="0"/>
              </a:spcAft>
              <a:buNone/>
            </a:pPr>
            <a:r>
              <a:rPr lang="en-IN" sz="2600" b="0" i="0" u="none" strike="noStrike" cap="none">
                <a:solidFill>
                  <a:srgbClr val="000000"/>
                </a:solidFill>
                <a:latin typeface="Arial"/>
                <a:ea typeface="Arial"/>
                <a:cs typeface="Arial"/>
                <a:sym typeface="Arial"/>
              </a:rPr>
              <a:t>   P</a:t>
            </a:r>
            <a:r>
              <a:rPr lang="en-IN" sz="2600" b="0" i="0" u="none" strike="noStrike" cap="none" baseline="-25000">
                <a:solidFill>
                  <a:srgbClr val="000000"/>
                </a:solidFill>
                <a:latin typeface="Arial"/>
                <a:ea typeface="Arial"/>
                <a:cs typeface="Arial"/>
                <a:sym typeface="Arial"/>
              </a:rPr>
              <a:t>i</a:t>
            </a:r>
            <a:r>
              <a:rPr lang="en-IN" sz="2600" b="0" i="0" u="none" strike="noStrike" cap="none">
                <a:solidFill>
                  <a:srgbClr val="000000"/>
                </a:solidFill>
                <a:latin typeface="Arial"/>
                <a:ea typeface="Arial"/>
                <a:cs typeface="Arial"/>
                <a:sym typeface="Arial"/>
              </a:rPr>
              <a:t> </a:t>
            </a:r>
            <a:r>
              <a:rPr lang="en-IN" sz="2600" b="0" i="0" u="none" strike="noStrike" cap="none">
                <a:solidFill>
                  <a:srgbClr val="000000"/>
                </a:solidFill>
                <a:latin typeface="Noto Sans Symbols"/>
                <a:ea typeface="Noto Sans Symbols"/>
                <a:cs typeface="Noto Sans Symbols"/>
                <a:sym typeface="Noto Sans Symbols"/>
              </a:rPr>
              <a:t>🡪</a:t>
            </a:r>
            <a:r>
              <a:rPr lang="en-IN" sz="2600" b="0" i="0" u="none" strike="noStrike" cap="none">
                <a:solidFill>
                  <a:srgbClr val="000000"/>
                </a:solidFill>
                <a:latin typeface="Arial"/>
                <a:ea typeface="Arial"/>
                <a:cs typeface="Arial"/>
                <a:sym typeface="Arial"/>
              </a:rPr>
              <a:t> R</a:t>
            </a:r>
            <a:r>
              <a:rPr lang="en-IN" sz="2600" b="0" i="0" u="none" strike="noStrike" cap="none" baseline="-25000">
                <a:solidFill>
                  <a:srgbClr val="000000"/>
                </a:solidFill>
                <a:latin typeface="Arial"/>
                <a:ea typeface="Arial"/>
                <a:cs typeface="Arial"/>
                <a:sym typeface="Arial"/>
              </a:rPr>
              <a:t>q</a:t>
            </a:r>
            <a:r>
              <a:rPr lang="en-IN" sz="2600" b="0" i="0" u="none" strike="noStrike" cap="none">
                <a:solidFill>
                  <a:srgbClr val="000000"/>
                </a:solidFill>
                <a:latin typeface="Arial"/>
                <a:ea typeface="Arial"/>
                <a:cs typeface="Arial"/>
                <a:sym typeface="Arial"/>
              </a:rPr>
              <a:t> and R</a:t>
            </a:r>
            <a:r>
              <a:rPr lang="en-IN" sz="2600" b="0" i="0" u="none" strike="noStrike" cap="none" baseline="-25000">
                <a:solidFill>
                  <a:srgbClr val="000000"/>
                </a:solidFill>
                <a:latin typeface="Arial"/>
                <a:ea typeface="Arial"/>
                <a:cs typeface="Arial"/>
                <a:sym typeface="Arial"/>
              </a:rPr>
              <a:t>q</a:t>
            </a:r>
            <a:r>
              <a:rPr lang="en-IN" sz="2600" b="0" i="0" u="none" strike="noStrike" cap="none">
                <a:solidFill>
                  <a:srgbClr val="000000"/>
                </a:solidFill>
                <a:latin typeface="Arial"/>
                <a:ea typeface="Arial"/>
                <a:cs typeface="Arial"/>
                <a:sym typeface="Arial"/>
              </a:rPr>
              <a:t> </a:t>
            </a:r>
            <a:r>
              <a:rPr lang="en-IN" sz="2600" b="0" i="0" u="none" strike="noStrike" cap="none">
                <a:solidFill>
                  <a:srgbClr val="000000"/>
                </a:solidFill>
                <a:latin typeface="Noto Sans Symbols"/>
                <a:ea typeface="Noto Sans Symbols"/>
                <a:cs typeface="Noto Sans Symbols"/>
                <a:sym typeface="Noto Sans Symbols"/>
              </a:rPr>
              <a:t>🡪</a:t>
            </a:r>
            <a:r>
              <a:rPr lang="en-IN" sz="2600" b="0" i="0" u="none" strike="noStrike" cap="none">
                <a:solidFill>
                  <a:srgbClr val="000000"/>
                </a:solidFill>
                <a:latin typeface="Arial"/>
                <a:ea typeface="Arial"/>
                <a:cs typeface="Arial"/>
                <a:sym typeface="Arial"/>
              </a:rPr>
              <a:t> P</a:t>
            </a:r>
            <a:r>
              <a:rPr lang="en-IN" sz="2600" b="0" i="0" u="none" strike="noStrike" cap="none" baseline="-25000">
                <a:solidFill>
                  <a:srgbClr val="000000"/>
                </a:solidFill>
                <a:latin typeface="Arial"/>
                <a:ea typeface="Arial"/>
                <a:cs typeface="Arial"/>
                <a:sym typeface="Arial"/>
              </a:rPr>
              <a:t>j</a:t>
            </a:r>
            <a:r>
              <a:rPr lang="en-IN" sz="2600" b="0" i="0" u="none" strike="noStrike" cap="none">
                <a:solidFill>
                  <a:srgbClr val="000000"/>
                </a:solidFill>
                <a:latin typeface="Arial"/>
                <a:ea typeface="Arial"/>
                <a:cs typeface="Arial"/>
                <a:sym typeface="Arial"/>
              </a:rPr>
              <a:t> for some R</a:t>
            </a:r>
            <a:r>
              <a:rPr lang="en-IN" sz="2600" b="0" i="0" u="none" strike="noStrike" cap="none" baseline="-25000">
                <a:solidFill>
                  <a:srgbClr val="000000"/>
                </a:solidFill>
                <a:latin typeface="Arial"/>
                <a:ea typeface="Arial"/>
                <a:cs typeface="Arial"/>
                <a:sym typeface="Arial"/>
              </a:rPr>
              <a:t>q</a:t>
            </a:r>
            <a:endParaRPr sz="2600" b="0" i="0" u="none" strike="noStrike" cap="none">
              <a:latin typeface="Arial"/>
              <a:ea typeface="Arial"/>
              <a:cs typeface="Arial"/>
              <a:sym typeface="Arial"/>
            </a:endParaRPr>
          </a:p>
          <a:p>
            <a:pPr marL="339840" marR="0" lvl="0" indent="-338760" algn="l" rtl="0">
              <a:lnSpc>
                <a:spcPct val="80000"/>
              </a:lnSpc>
              <a:spcBef>
                <a:spcPts val="451"/>
              </a:spcBef>
              <a:spcAft>
                <a:spcPts val="0"/>
              </a:spcAft>
              <a:buClr>
                <a:srgbClr val="000000"/>
              </a:buClr>
              <a:buSzPts val="3000"/>
              <a:buFont typeface="Times New Roman"/>
              <a:buChar char="•"/>
            </a:pPr>
            <a:r>
              <a:rPr lang="en-IN" sz="3000" b="0" i="0" u="none" strike="noStrike" cap="none">
                <a:solidFill>
                  <a:srgbClr val="000000"/>
                </a:solidFill>
                <a:latin typeface="Arial"/>
                <a:ea typeface="Arial"/>
                <a:cs typeface="Arial"/>
                <a:sym typeface="Arial"/>
              </a:rPr>
              <a:t>Periodically invoke an algorithm that searches for a cycle in the WFG</a:t>
            </a:r>
            <a:endParaRPr sz="3000" b="0" i="0" u="none" strike="noStrike" cap="none">
              <a:latin typeface="Arial"/>
              <a:ea typeface="Arial"/>
              <a:cs typeface="Arial"/>
              <a:sym typeface="Arial"/>
            </a:endParaRPr>
          </a:p>
          <a:p>
            <a:pPr marL="739800" marR="0" lvl="1" indent="-281519" algn="l" rtl="0">
              <a:lnSpc>
                <a:spcPct val="8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If there is a cycle, there exists a deadlock.</a:t>
            </a:r>
            <a:endParaRPr sz="2600" b="0" i="0" u="none" strike="noStrike" cap="none">
              <a:latin typeface="Arial"/>
              <a:ea typeface="Arial"/>
              <a:cs typeface="Arial"/>
              <a:sym typeface="Arial"/>
            </a:endParaRPr>
          </a:p>
          <a:p>
            <a:pPr marL="739800" marR="0" lvl="1" indent="-281519" algn="l" rtl="0">
              <a:lnSpc>
                <a:spcPct val="8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O(n^2) operations</a:t>
            </a:r>
            <a:endParaRPr sz="2600" b="0" i="0" u="none" strike="noStrike" cap="none">
              <a:latin typeface="Arial"/>
              <a:ea typeface="Arial"/>
              <a:cs typeface="Arial"/>
              <a:sym typeface="Arial"/>
            </a:endParaRPr>
          </a:p>
          <a:p>
            <a:pPr marL="341280" marR="0" lvl="0" indent="-338760" algn="l" rtl="0">
              <a:lnSpc>
                <a:spcPct val="80000"/>
              </a:lnSpc>
              <a:spcBef>
                <a:spcPts val="451"/>
              </a:spcBef>
              <a:spcAft>
                <a:spcPts val="0"/>
              </a:spcAft>
              <a:buNone/>
            </a:pPr>
            <a:endParaRPr sz="2600" b="0" i="0" u="none" strike="noStrike" cap="none">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4"/>
        <p:cNvGrpSpPr/>
        <p:nvPr/>
      </p:nvGrpSpPr>
      <p:grpSpPr>
        <a:xfrm>
          <a:off x="0" y="0"/>
          <a:ext cx="0" cy="0"/>
          <a:chOff x="0" y="0"/>
          <a:chExt cx="0" cy="0"/>
        </a:xfrm>
      </p:grpSpPr>
      <p:sp>
        <p:nvSpPr>
          <p:cNvPr id="825" name="Google Shape;825;p128"/>
          <p:cNvSpPr/>
          <p:nvPr/>
        </p:nvSpPr>
        <p:spPr>
          <a:xfrm>
            <a:off x="457200" y="304920"/>
            <a:ext cx="8206200" cy="53712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1" i="0" u="none" strike="noStrike" cap="none">
                <a:solidFill>
                  <a:srgbClr val="006633"/>
                </a:solidFill>
                <a:latin typeface="Arial"/>
                <a:ea typeface="Arial"/>
                <a:cs typeface="Arial"/>
                <a:sym typeface="Arial"/>
              </a:rPr>
              <a:t>Resource-Allocation Graph and Wait-for Graph</a:t>
            </a:r>
            <a:endParaRPr sz="2400" b="0" i="0" u="none" strike="noStrike" cap="none">
              <a:latin typeface="Arial"/>
              <a:ea typeface="Arial"/>
              <a:cs typeface="Arial"/>
              <a:sym typeface="Arial"/>
            </a:endParaRPr>
          </a:p>
        </p:txBody>
      </p:sp>
      <p:pic>
        <p:nvPicPr>
          <p:cNvPr id="826" name="Google Shape;826;p128"/>
          <p:cNvPicPr preferRelativeResize="0"/>
          <p:nvPr/>
        </p:nvPicPr>
        <p:blipFill rotWithShape="1">
          <a:blip r:embed="rId3">
            <a:alphaModFix/>
          </a:blip>
          <a:srcRect/>
          <a:stretch/>
        </p:blipFill>
        <p:spPr>
          <a:xfrm>
            <a:off x="914400" y="2362320"/>
            <a:ext cx="7174440" cy="3742200"/>
          </a:xfrm>
          <a:prstGeom prst="rect">
            <a:avLst/>
          </a:prstGeom>
          <a:noFill/>
          <a:ln>
            <a:noFill/>
          </a:ln>
        </p:spPr>
      </p:pic>
      <p:pic>
        <p:nvPicPr>
          <p:cNvPr id="827" name="Google Shape;827;p128"/>
          <p:cNvPicPr preferRelativeResize="0"/>
          <p:nvPr/>
        </p:nvPicPr>
        <p:blipFill rotWithShape="1">
          <a:blip r:embed="rId4">
            <a:alphaModFix/>
          </a:blip>
          <a:srcRect/>
          <a:stretch/>
        </p:blipFill>
        <p:spPr>
          <a:xfrm>
            <a:off x="365040" y="1143000"/>
            <a:ext cx="8396640" cy="95616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3"/>
        <p:cNvGrpSpPr/>
        <p:nvPr/>
      </p:nvGrpSpPr>
      <p:grpSpPr>
        <a:xfrm>
          <a:off x="0" y="0"/>
          <a:ext cx="0" cy="0"/>
          <a:chOff x="0" y="0"/>
          <a:chExt cx="0" cy="0"/>
        </a:xfrm>
      </p:grpSpPr>
      <p:sp>
        <p:nvSpPr>
          <p:cNvPr id="834" name="Google Shape;834;p129"/>
          <p:cNvSpPr/>
          <p:nvPr/>
        </p:nvSpPr>
        <p:spPr>
          <a:xfrm>
            <a:off x="623880" y="409680"/>
            <a:ext cx="7985520" cy="45612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600" b="1" i="0" u="none" strike="noStrike" cap="none">
                <a:solidFill>
                  <a:srgbClr val="006633"/>
                </a:solidFill>
                <a:latin typeface="Arial"/>
                <a:ea typeface="Arial"/>
                <a:cs typeface="Arial"/>
                <a:sym typeface="Arial"/>
              </a:rPr>
              <a:t>Resource-Allocation Graph and Wait-for Graph</a:t>
            </a:r>
            <a:endParaRPr sz="2600" b="0" i="0" u="none" strike="noStrike" cap="none">
              <a:latin typeface="Arial"/>
              <a:ea typeface="Arial"/>
              <a:cs typeface="Arial"/>
              <a:sym typeface="Arial"/>
            </a:endParaRPr>
          </a:p>
        </p:txBody>
      </p:sp>
      <p:sp>
        <p:nvSpPr>
          <p:cNvPr id="835" name="Google Shape;835;p129"/>
          <p:cNvSpPr/>
          <p:nvPr/>
        </p:nvSpPr>
        <p:spPr>
          <a:xfrm>
            <a:off x="838080" y="5791320"/>
            <a:ext cx="2916720" cy="3672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IN" sz="1800" b="0" i="0" u="none" strike="noStrike" cap="none">
                <a:solidFill>
                  <a:srgbClr val="000000"/>
                </a:solidFill>
                <a:latin typeface="Arial"/>
                <a:ea typeface="Arial"/>
                <a:cs typeface="Arial"/>
                <a:sym typeface="Arial"/>
              </a:rPr>
              <a:t>Resource-Allocation Graph</a:t>
            </a:r>
            <a:endParaRPr sz="1800" b="0" i="0" u="none" strike="noStrike" cap="none">
              <a:latin typeface="Arial"/>
              <a:ea typeface="Arial"/>
              <a:cs typeface="Arial"/>
              <a:sym typeface="Arial"/>
            </a:endParaRPr>
          </a:p>
        </p:txBody>
      </p:sp>
      <p:sp>
        <p:nvSpPr>
          <p:cNvPr id="836" name="Google Shape;836;p129"/>
          <p:cNvSpPr/>
          <p:nvPr/>
        </p:nvSpPr>
        <p:spPr>
          <a:xfrm>
            <a:off x="4952880" y="5715000"/>
            <a:ext cx="3130920" cy="3672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IN" sz="1800" b="0" i="0" u="none" strike="noStrike" cap="none">
                <a:solidFill>
                  <a:srgbClr val="000000"/>
                </a:solidFill>
                <a:latin typeface="Arial"/>
                <a:ea typeface="Arial"/>
                <a:cs typeface="Arial"/>
                <a:sym typeface="Arial"/>
              </a:rPr>
              <a:t>Corresponding wait-for graph</a:t>
            </a:r>
            <a:endParaRPr sz="1800" b="0" i="0" u="none" strike="noStrike" cap="none">
              <a:latin typeface="Arial"/>
              <a:ea typeface="Arial"/>
              <a:cs typeface="Arial"/>
              <a:sym typeface="Arial"/>
            </a:endParaRPr>
          </a:p>
        </p:txBody>
      </p:sp>
      <p:pic>
        <p:nvPicPr>
          <p:cNvPr id="837" name="Google Shape;837;p129"/>
          <p:cNvPicPr preferRelativeResize="0"/>
          <p:nvPr/>
        </p:nvPicPr>
        <p:blipFill rotWithShape="1">
          <a:blip r:embed="rId3">
            <a:alphaModFix/>
          </a:blip>
          <a:srcRect/>
          <a:stretch/>
        </p:blipFill>
        <p:spPr>
          <a:xfrm>
            <a:off x="685800" y="1038240"/>
            <a:ext cx="3561120" cy="4523400"/>
          </a:xfrm>
          <a:prstGeom prst="rect">
            <a:avLst/>
          </a:prstGeom>
          <a:noFill/>
          <a:ln>
            <a:noFill/>
          </a:ln>
        </p:spPr>
      </p:pic>
      <p:pic>
        <p:nvPicPr>
          <p:cNvPr id="838" name="Google Shape;838;p129"/>
          <p:cNvPicPr preferRelativeResize="0"/>
          <p:nvPr/>
        </p:nvPicPr>
        <p:blipFill rotWithShape="1">
          <a:blip r:embed="rId4">
            <a:alphaModFix/>
          </a:blip>
          <a:srcRect/>
          <a:stretch/>
        </p:blipFill>
        <p:spPr>
          <a:xfrm>
            <a:off x="5410080" y="2057400"/>
            <a:ext cx="2932560" cy="31136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7"/>
                                        </p:tgtEl>
                                        <p:attrNameLst>
                                          <p:attrName>style.visibility</p:attrName>
                                        </p:attrNameLst>
                                      </p:cBhvr>
                                      <p:to>
                                        <p:strVal val="visible"/>
                                      </p:to>
                                    </p:set>
                                    <p:anim calcmode="lin" valueType="num">
                                      <p:cBhvr additive="base">
                                        <p:cTn id="7" dur="2000"/>
                                        <p:tgtEl>
                                          <p:spTgt spid="8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38"/>
                                        </p:tgtEl>
                                        <p:attrNameLst>
                                          <p:attrName>style.visibility</p:attrName>
                                        </p:attrNameLst>
                                      </p:cBhvr>
                                      <p:to>
                                        <p:strVal val="visible"/>
                                      </p:to>
                                    </p:set>
                                    <p:anim calcmode="lin" valueType="num">
                                      <p:cBhvr additive="base">
                                        <p:cTn id="12" dur="5000"/>
                                        <p:tgtEl>
                                          <p:spTgt spid="8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130"/>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Case 2: Several instances of each resource type</a:t>
            </a:r>
            <a:endParaRPr sz="2400" b="0" i="0" u="none" strike="noStrike" cap="none">
              <a:latin typeface="Arial"/>
              <a:ea typeface="Arial"/>
              <a:cs typeface="Arial"/>
              <a:sym typeface="Arial"/>
            </a:endParaRPr>
          </a:p>
        </p:txBody>
      </p:sp>
      <p:sp>
        <p:nvSpPr>
          <p:cNvPr id="845" name="Google Shape;845;p130"/>
          <p:cNvSpPr/>
          <p:nvPr/>
        </p:nvSpPr>
        <p:spPr>
          <a:xfrm>
            <a:off x="457200" y="914400"/>
            <a:ext cx="8202960" cy="5204160"/>
          </a:xfrm>
          <a:prstGeom prst="rect">
            <a:avLst/>
          </a:prstGeom>
          <a:noFill/>
          <a:ln>
            <a:noFill/>
          </a:ln>
        </p:spPr>
        <p:txBody>
          <a:bodyPr spcFirstLastPara="1" wrap="square" lIns="90000" tIns="46800" rIns="90000" bIns="46800" anchor="t" anchorCtr="0">
            <a:noAutofit/>
          </a:bodyPr>
          <a:lstStyle/>
          <a:p>
            <a:pPr marL="339840" marR="0" lvl="0" indent="-338760" algn="just" rtl="0">
              <a:lnSpc>
                <a:spcPct val="90000"/>
              </a:lnSpc>
              <a:spcBef>
                <a:spcPts val="0"/>
              </a:spcBef>
              <a:spcAft>
                <a:spcPts val="0"/>
              </a:spcAft>
              <a:buClr>
                <a:srgbClr val="000000"/>
              </a:buClr>
              <a:buSzPts val="3000"/>
              <a:buFont typeface="Times New Roman"/>
              <a:buChar char="•"/>
            </a:pPr>
            <a:r>
              <a:rPr lang="en-IN" sz="3000" b="0" i="0" u="none" strike="noStrike" cap="none">
                <a:solidFill>
                  <a:srgbClr val="000000"/>
                </a:solidFill>
                <a:latin typeface="Arial"/>
                <a:ea typeface="Arial"/>
                <a:cs typeface="Arial"/>
                <a:sym typeface="Arial"/>
              </a:rPr>
              <a:t>WFG is no longer applicable for this case</a:t>
            </a:r>
            <a:endParaRPr sz="3000" b="0" i="0" u="none" strike="noStrike" cap="none">
              <a:latin typeface="Arial"/>
              <a:ea typeface="Arial"/>
              <a:cs typeface="Arial"/>
              <a:sym typeface="Arial"/>
            </a:endParaRPr>
          </a:p>
          <a:p>
            <a:pPr marL="739800" marR="0" lvl="1" indent="-281519" algn="just" rtl="0">
              <a:lnSpc>
                <a:spcPct val="9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Why?</a:t>
            </a:r>
            <a:endParaRPr sz="2600" b="0" i="0" u="none" strike="noStrike" cap="none">
              <a:latin typeface="Arial"/>
              <a:ea typeface="Arial"/>
              <a:cs typeface="Arial"/>
              <a:sym typeface="Arial"/>
            </a:endParaRPr>
          </a:p>
          <a:p>
            <a:pPr marL="339840" marR="0" lvl="0" indent="-338760" algn="just" rtl="0">
              <a:lnSpc>
                <a:spcPct val="90000"/>
              </a:lnSpc>
              <a:spcBef>
                <a:spcPts val="451"/>
              </a:spcBef>
              <a:spcAft>
                <a:spcPts val="0"/>
              </a:spcAft>
              <a:buClr>
                <a:srgbClr val="000000"/>
              </a:buClr>
              <a:buSzPts val="3000"/>
              <a:buFont typeface="Times New Roman"/>
              <a:buChar char="•"/>
            </a:pPr>
            <a:r>
              <a:rPr lang="en-IN" sz="3000" b="0" i="0" u="none" strike="noStrike" cap="none">
                <a:solidFill>
                  <a:srgbClr val="000000"/>
                </a:solidFill>
                <a:latin typeface="Arial"/>
                <a:ea typeface="Arial"/>
                <a:cs typeface="Arial"/>
                <a:sym typeface="Arial"/>
              </a:rPr>
              <a:t>Detection algorithm</a:t>
            </a:r>
            <a:endParaRPr sz="3000" b="0" i="0" u="none" strike="noStrike" cap="none">
              <a:latin typeface="Arial"/>
              <a:ea typeface="Arial"/>
              <a:cs typeface="Arial"/>
              <a:sym typeface="Arial"/>
            </a:endParaRPr>
          </a:p>
          <a:p>
            <a:pPr marL="739800" marR="0" lvl="1" indent="-281519" algn="just" rtl="0">
              <a:lnSpc>
                <a:spcPct val="9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Uses several time varying data structures similar to those of Banker’s</a:t>
            </a:r>
            <a:endParaRPr sz="2600" b="0" i="0" u="none" strike="noStrike" cap="none">
              <a:latin typeface="Arial"/>
              <a:ea typeface="Arial"/>
              <a:cs typeface="Arial"/>
              <a:sym typeface="Arial"/>
            </a:endParaRPr>
          </a:p>
          <a:p>
            <a:pPr marL="739800" marR="0" lvl="1" indent="-281519" algn="just" rtl="0">
              <a:lnSpc>
                <a:spcPct val="9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Available (m), Allocation (nXm), Request(nXm)</a:t>
            </a:r>
            <a:endParaRPr sz="2600" b="0" i="0" u="none" strike="noStrike" cap="none">
              <a:latin typeface="Arial"/>
              <a:ea typeface="Arial"/>
              <a:cs typeface="Arial"/>
              <a:sym typeface="Arial"/>
            </a:endParaRPr>
          </a:p>
          <a:p>
            <a:pPr marL="739800" marR="0" lvl="1" indent="-281519" algn="just" rtl="0">
              <a:lnSpc>
                <a:spcPct val="9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Same definition of &lt;= notation</a:t>
            </a:r>
            <a:endParaRPr sz="2600" b="0" i="0" u="none" strike="noStrike" cap="none">
              <a:latin typeface="Arial"/>
              <a:ea typeface="Arial"/>
              <a:cs typeface="Arial"/>
              <a:sym typeface="Arial"/>
            </a:endParaRPr>
          </a:p>
          <a:p>
            <a:pPr marL="739800" marR="0" lvl="1" indent="-281519" algn="just" rtl="0">
              <a:lnSpc>
                <a:spcPct val="9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Same definition of Allocation</a:t>
            </a:r>
            <a:r>
              <a:rPr lang="en-IN" sz="2600" b="0" i="0" u="none" strike="noStrike" cap="none" baseline="-25000">
                <a:solidFill>
                  <a:srgbClr val="000000"/>
                </a:solidFill>
                <a:latin typeface="Arial"/>
                <a:ea typeface="Arial"/>
                <a:cs typeface="Arial"/>
                <a:sym typeface="Arial"/>
              </a:rPr>
              <a:t>i</a:t>
            </a:r>
            <a:r>
              <a:rPr lang="en-IN" sz="2600" b="0" i="0" u="none" strike="noStrike" cap="none">
                <a:solidFill>
                  <a:srgbClr val="000000"/>
                </a:solidFill>
                <a:latin typeface="Arial"/>
                <a:ea typeface="Arial"/>
                <a:cs typeface="Arial"/>
                <a:sym typeface="Arial"/>
              </a:rPr>
              <a:t> and Request</a:t>
            </a:r>
            <a:r>
              <a:rPr lang="en-IN" sz="2600" b="0" i="0" u="none" strike="noStrike" cap="none" baseline="-25000">
                <a:solidFill>
                  <a:srgbClr val="000000"/>
                </a:solidFill>
                <a:latin typeface="Arial"/>
                <a:ea typeface="Arial"/>
                <a:cs typeface="Arial"/>
                <a:sym typeface="Arial"/>
              </a:rPr>
              <a:t>i</a:t>
            </a:r>
            <a:endParaRPr sz="2600" b="0" i="0" u="none" strike="noStrike" cap="none">
              <a:latin typeface="Arial"/>
              <a:ea typeface="Arial"/>
              <a:cs typeface="Arial"/>
              <a:sym typeface="Arial"/>
            </a:endParaRPr>
          </a:p>
          <a:p>
            <a:pPr marL="339840" marR="0" lvl="0" indent="-338760" algn="just" rtl="0">
              <a:lnSpc>
                <a:spcPct val="90000"/>
              </a:lnSpc>
              <a:spcBef>
                <a:spcPts val="451"/>
              </a:spcBef>
              <a:spcAft>
                <a:spcPts val="0"/>
              </a:spcAft>
              <a:buClr>
                <a:srgbClr val="000000"/>
              </a:buClr>
              <a:buSzPts val="3000"/>
              <a:buFont typeface="Times New Roman"/>
              <a:buChar char="•"/>
            </a:pPr>
            <a:r>
              <a:rPr lang="en-IN" sz="3000" b="0" i="0" u="none" strike="noStrike" cap="none">
                <a:solidFill>
                  <a:srgbClr val="000000"/>
                </a:solidFill>
                <a:latin typeface="Arial"/>
                <a:ea typeface="Arial"/>
                <a:cs typeface="Arial"/>
                <a:sym typeface="Arial"/>
              </a:rPr>
              <a:t>Crux of the algorithm</a:t>
            </a:r>
            <a:endParaRPr sz="3000" b="0" i="0" u="none" strike="noStrike" cap="none">
              <a:latin typeface="Arial"/>
              <a:ea typeface="Arial"/>
              <a:cs typeface="Arial"/>
              <a:sym typeface="Arial"/>
            </a:endParaRPr>
          </a:p>
          <a:p>
            <a:pPr marL="739800" marR="0" lvl="1" indent="-281519" algn="just" rtl="0">
              <a:lnSpc>
                <a:spcPct val="9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Simply investigates every possible allocation sequence for the processes that remain to be completed</a:t>
            </a:r>
            <a:endParaRPr sz="2600" b="0" i="0" u="none" strike="noStrike" cap="none">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pic>
        <p:nvPicPr>
          <p:cNvPr id="850" name="Google Shape;850;p131"/>
          <p:cNvPicPr preferRelativeResize="0"/>
          <p:nvPr/>
        </p:nvPicPr>
        <p:blipFill rotWithShape="1">
          <a:blip r:embed="rId3">
            <a:alphaModFix/>
          </a:blip>
          <a:srcRect/>
          <a:stretch/>
        </p:blipFill>
        <p:spPr>
          <a:xfrm>
            <a:off x="533520" y="1143000"/>
            <a:ext cx="8326800" cy="5485320"/>
          </a:xfrm>
          <a:prstGeom prst="rect">
            <a:avLst/>
          </a:prstGeom>
          <a:noFill/>
          <a:ln>
            <a:noFill/>
          </a:ln>
        </p:spPr>
      </p:pic>
      <p:sp>
        <p:nvSpPr>
          <p:cNvPr id="851" name="Google Shape;851;p131"/>
          <p:cNvSpPr/>
          <p:nvPr/>
        </p:nvSpPr>
        <p:spPr>
          <a:xfrm>
            <a:off x="457200" y="304920"/>
            <a:ext cx="8202960" cy="53244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Case 2: Several instances of each resource type</a:t>
            </a:r>
            <a:endParaRPr sz="2400" b="0" i="0" u="none" strike="noStrike" cap="non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60"/>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Resource Categories</a:t>
            </a:r>
            <a:endParaRPr sz="2400" b="0" i="0" u="none" strike="noStrike" cap="none">
              <a:latin typeface="Arial"/>
              <a:ea typeface="Arial"/>
              <a:cs typeface="Arial"/>
              <a:sym typeface="Arial"/>
            </a:endParaRPr>
          </a:p>
        </p:txBody>
      </p:sp>
      <p:sp>
        <p:nvSpPr>
          <p:cNvPr id="290" name="Google Shape;290;p60"/>
          <p:cNvSpPr/>
          <p:nvPr/>
        </p:nvSpPr>
        <p:spPr>
          <a:xfrm>
            <a:off x="457200" y="914400"/>
            <a:ext cx="8202960" cy="520416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50000"/>
              </a:lnSpc>
              <a:spcBef>
                <a:spcPts val="0"/>
              </a:spcBef>
              <a:spcAft>
                <a:spcPts val="0"/>
              </a:spcAft>
              <a:buClr>
                <a:srgbClr val="000000"/>
              </a:buClr>
              <a:buSzPts val="2800"/>
              <a:buFont typeface="Times New Roman"/>
              <a:buChar char="•"/>
            </a:pPr>
            <a:r>
              <a:rPr lang="en-IN" sz="2800" b="0" i="0" u="none" strike="noStrike" cap="none">
                <a:solidFill>
                  <a:srgbClr val="000000"/>
                </a:solidFill>
                <a:latin typeface="Arial"/>
                <a:ea typeface="Arial"/>
                <a:cs typeface="Arial"/>
                <a:sym typeface="Arial"/>
              </a:rPr>
              <a:t>Reusable resources vs. Consumable resources</a:t>
            </a:r>
            <a:endParaRPr sz="2800" b="0" i="0" u="none" strike="noStrike" cap="none">
              <a:latin typeface="Arial"/>
              <a:ea typeface="Arial"/>
              <a:cs typeface="Arial"/>
              <a:sym typeface="Arial"/>
            </a:endParaRPr>
          </a:p>
          <a:p>
            <a:pPr marL="339840" marR="0" lvl="0" indent="-338760" algn="l" rtl="0">
              <a:lnSpc>
                <a:spcPct val="150000"/>
              </a:lnSpc>
              <a:spcBef>
                <a:spcPts val="451"/>
              </a:spcBef>
              <a:spcAft>
                <a:spcPts val="0"/>
              </a:spcAft>
              <a:buClr>
                <a:srgbClr val="000000"/>
              </a:buClr>
              <a:buSzPts val="2800"/>
              <a:buFont typeface="Times New Roman"/>
              <a:buChar char="•"/>
            </a:pPr>
            <a:r>
              <a:rPr lang="en-IN" sz="2800" b="0" i="0" u="none" strike="noStrike" cap="none">
                <a:solidFill>
                  <a:srgbClr val="000000"/>
                </a:solidFill>
                <a:latin typeface="Arial"/>
                <a:ea typeface="Arial"/>
                <a:cs typeface="Arial"/>
                <a:sym typeface="Arial"/>
              </a:rPr>
              <a:t>Physical vs. logical resources</a:t>
            </a:r>
            <a:endParaRPr sz="2800" b="0" i="0" u="none" strike="noStrike" cap="none">
              <a:latin typeface="Arial"/>
              <a:ea typeface="Arial"/>
              <a:cs typeface="Arial"/>
              <a:sym typeface="Arial"/>
            </a:endParaRPr>
          </a:p>
          <a:p>
            <a:pPr marL="339840" marR="0" lvl="0" indent="-338760" algn="l" rtl="0">
              <a:lnSpc>
                <a:spcPct val="150000"/>
              </a:lnSpc>
              <a:spcBef>
                <a:spcPts val="451"/>
              </a:spcBef>
              <a:spcAft>
                <a:spcPts val="0"/>
              </a:spcAft>
              <a:buClr>
                <a:srgbClr val="000000"/>
              </a:buClr>
              <a:buSzPts val="2800"/>
              <a:buFont typeface="Times New Roman"/>
              <a:buChar char="•"/>
            </a:pPr>
            <a:r>
              <a:rPr lang="en-IN" sz="2800" b="0" i="0" u="none" strike="noStrike" cap="none">
                <a:solidFill>
                  <a:srgbClr val="000000"/>
                </a:solidFill>
                <a:latin typeface="Arial"/>
                <a:ea typeface="Arial"/>
                <a:cs typeface="Arial"/>
                <a:sym typeface="Arial"/>
              </a:rPr>
              <a:t>Preemptable resources vs. Non preemptable resources</a:t>
            </a:r>
            <a:endParaRPr sz="2800" b="0" i="0" u="none" strike="noStrike" cap="none">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32"/>
          <p:cNvSpPr/>
          <p:nvPr/>
        </p:nvSpPr>
        <p:spPr>
          <a:xfrm>
            <a:off x="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Deadlock Detection Algorithm</a:t>
            </a:r>
            <a:endParaRPr sz="2400" b="0" i="0" u="none" strike="noStrike" cap="none">
              <a:latin typeface="Arial"/>
              <a:ea typeface="Arial"/>
              <a:cs typeface="Arial"/>
              <a:sym typeface="Arial"/>
            </a:endParaRPr>
          </a:p>
        </p:txBody>
      </p:sp>
      <p:sp>
        <p:nvSpPr>
          <p:cNvPr id="858" name="Google Shape;858;p132"/>
          <p:cNvSpPr/>
          <p:nvPr/>
        </p:nvSpPr>
        <p:spPr>
          <a:xfrm>
            <a:off x="5943600" y="304920"/>
            <a:ext cx="3472200" cy="641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1800" b="1" i="1" u="none" strike="noStrike" cap="none">
                <a:solidFill>
                  <a:srgbClr val="000000"/>
                </a:solidFill>
                <a:latin typeface="Times New Roman"/>
                <a:ea typeface="Times New Roman"/>
                <a:cs typeface="Times New Roman"/>
                <a:sym typeface="Times New Roman"/>
              </a:rPr>
              <a:t>Requires m * n</a:t>
            </a:r>
            <a:r>
              <a:rPr lang="en-IN" sz="1800" b="1" i="1" u="none" strike="noStrike" cap="none" baseline="30000">
                <a:solidFill>
                  <a:srgbClr val="000000"/>
                </a:solidFill>
                <a:latin typeface="Times New Roman"/>
                <a:ea typeface="Times New Roman"/>
                <a:cs typeface="Times New Roman"/>
                <a:sym typeface="Times New Roman"/>
              </a:rPr>
              <a:t>2</a:t>
            </a:r>
            <a:r>
              <a:rPr lang="en-IN" sz="1800" b="1" i="1" u="none" strike="noStrike" cap="none">
                <a:solidFill>
                  <a:srgbClr val="000000"/>
                </a:solidFill>
                <a:latin typeface="Times New Roman"/>
                <a:ea typeface="Times New Roman"/>
                <a:cs typeface="Times New Roman"/>
                <a:sym typeface="Times New Roman"/>
              </a:rPr>
              <a:t> operation to detect a deadlock</a:t>
            </a:r>
            <a:endParaRPr sz="1800" b="0" i="0" u="none" strike="noStrike" cap="none">
              <a:latin typeface="Arial"/>
              <a:ea typeface="Arial"/>
              <a:cs typeface="Arial"/>
              <a:sym typeface="Arial"/>
            </a:endParaRPr>
          </a:p>
        </p:txBody>
      </p:sp>
      <p:pic>
        <p:nvPicPr>
          <p:cNvPr id="859" name="Google Shape;859;p132"/>
          <p:cNvPicPr preferRelativeResize="0"/>
          <p:nvPr/>
        </p:nvPicPr>
        <p:blipFill rotWithShape="1">
          <a:blip r:embed="rId3">
            <a:alphaModFix/>
          </a:blip>
          <a:srcRect/>
          <a:stretch/>
        </p:blipFill>
        <p:spPr>
          <a:xfrm>
            <a:off x="0" y="838080"/>
            <a:ext cx="8838000" cy="563472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133"/>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Contrast with Banker’s Algorithm</a:t>
            </a:r>
            <a:endParaRPr sz="2400" b="0" i="0" u="none" strike="noStrike" cap="none">
              <a:latin typeface="Arial"/>
              <a:ea typeface="Arial"/>
              <a:cs typeface="Arial"/>
              <a:sym typeface="Arial"/>
            </a:endParaRPr>
          </a:p>
        </p:txBody>
      </p:sp>
      <p:pic>
        <p:nvPicPr>
          <p:cNvPr id="866" name="Google Shape;866;p133"/>
          <p:cNvPicPr preferRelativeResize="0"/>
          <p:nvPr/>
        </p:nvPicPr>
        <p:blipFill rotWithShape="1">
          <a:blip r:embed="rId3">
            <a:alphaModFix/>
          </a:blip>
          <a:srcRect/>
          <a:stretch/>
        </p:blipFill>
        <p:spPr>
          <a:xfrm>
            <a:off x="330120" y="1066680"/>
            <a:ext cx="8507880" cy="5561640"/>
          </a:xfrm>
          <a:prstGeom prst="rect">
            <a:avLst/>
          </a:prstGeom>
          <a:noFill/>
          <a:ln>
            <a:noFill/>
          </a:ln>
        </p:spPr>
      </p:pic>
      <p:sp>
        <p:nvSpPr>
          <p:cNvPr id="867" name="Google Shape;867;p133"/>
          <p:cNvSpPr/>
          <p:nvPr/>
        </p:nvSpPr>
        <p:spPr>
          <a:xfrm>
            <a:off x="685800" y="1752480"/>
            <a:ext cx="2894400" cy="379800"/>
          </a:xfrm>
          <a:prstGeom prst="roundRect">
            <a:avLst>
              <a:gd name="adj" fmla="val 16667"/>
            </a:avLst>
          </a:prstGeom>
          <a:solidFill>
            <a:srgbClr val="00CC99">
              <a:alpha val="21960"/>
            </a:srgbClr>
          </a:solidFill>
          <a:ln w="25550" cap="flat" cmpd="sng">
            <a:solidFill>
              <a:srgbClr val="00956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3"/>
          <p:cNvSpPr/>
          <p:nvPr/>
        </p:nvSpPr>
        <p:spPr>
          <a:xfrm>
            <a:off x="1219320" y="3505320"/>
            <a:ext cx="2132640" cy="379800"/>
          </a:xfrm>
          <a:prstGeom prst="roundRect">
            <a:avLst>
              <a:gd name="adj" fmla="val 16667"/>
            </a:avLst>
          </a:prstGeom>
          <a:solidFill>
            <a:srgbClr val="00CC99">
              <a:alpha val="21960"/>
            </a:srgbClr>
          </a:solidFill>
          <a:ln w="25550" cap="flat" cmpd="sng">
            <a:solidFill>
              <a:srgbClr val="00956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3"/>
          <p:cNvSpPr/>
          <p:nvPr/>
        </p:nvSpPr>
        <p:spPr>
          <a:xfrm>
            <a:off x="5105520" y="5791320"/>
            <a:ext cx="3656520" cy="379800"/>
          </a:xfrm>
          <a:prstGeom prst="roundRect">
            <a:avLst>
              <a:gd name="adj" fmla="val 16667"/>
            </a:avLst>
          </a:prstGeom>
          <a:solidFill>
            <a:srgbClr val="00CC99">
              <a:alpha val="21960"/>
            </a:srgbClr>
          </a:solidFill>
          <a:ln w="25550" cap="flat" cmpd="sng">
            <a:solidFill>
              <a:srgbClr val="00956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134"/>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Example</a:t>
            </a:r>
            <a:endParaRPr sz="2400" b="0" i="0" u="none" strike="noStrike" cap="none">
              <a:latin typeface="Arial"/>
              <a:ea typeface="Arial"/>
              <a:cs typeface="Arial"/>
              <a:sym typeface="Arial"/>
            </a:endParaRPr>
          </a:p>
        </p:txBody>
      </p:sp>
      <p:sp>
        <p:nvSpPr>
          <p:cNvPr id="876" name="Google Shape;876;p134"/>
          <p:cNvSpPr/>
          <p:nvPr/>
        </p:nvSpPr>
        <p:spPr>
          <a:xfrm>
            <a:off x="457200" y="914400"/>
            <a:ext cx="8202960" cy="245484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00000"/>
              </a:lnSpc>
              <a:spcBef>
                <a:spcPts val="0"/>
              </a:spcBef>
              <a:spcAft>
                <a:spcPts val="0"/>
              </a:spcAft>
              <a:buClr>
                <a:srgbClr val="000000"/>
              </a:buClr>
              <a:buSzPts val="2800"/>
              <a:buFont typeface="Times New Roman"/>
              <a:buChar char="•"/>
            </a:pPr>
            <a:r>
              <a:rPr lang="en-IN" sz="2800" b="0" i="0" u="none" strike="noStrike" cap="none">
                <a:solidFill>
                  <a:srgbClr val="000000"/>
                </a:solidFill>
                <a:latin typeface="Arial"/>
                <a:ea typeface="Arial"/>
                <a:cs typeface="Arial"/>
                <a:sym typeface="Arial"/>
              </a:rPr>
              <a:t>5 processes P0  through P4</a:t>
            </a:r>
            <a:endParaRPr sz="2800" b="0" i="0" u="none" strike="noStrike" cap="none">
              <a:latin typeface="Arial"/>
              <a:ea typeface="Arial"/>
              <a:cs typeface="Arial"/>
              <a:sym typeface="Arial"/>
            </a:endParaRPr>
          </a:p>
          <a:p>
            <a:pPr marL="339840" marR="0" lvl="0" indent="-338760" algn="l" rtl="0">
              <a:lnSpc>
                <a:spcPct val="100000"/>
              </a:lnSpc>
              <a:spcBef>
                <a:spcPts val="451"/>
              </a:spcBef>
              <a:spcAft>
                <a:spcPts val="0"/>
              </a:spcAft>
              <a:buClr>
                <a:srgbClr val="000000"/>
              </a:buClr>
              <a:buSzPts val="2800"/>
              <a:buFont typeface="Times New Roman"/>
              <a:buChar char="•"/>
            </a:pPr>
            <a:r>
              <a:rPr lang="en-IN" sz="2800" b="0" i="0" u="none" strike="noStrike" cap="none">
                <a:solidFill>
                  <a:srgbClr val="000000"/>
                </a:solidFill>
                <a:latin typeface="Arial"/>
                <a:ea typeface="Arial"/>
                <a:cs typeface="Arial"/>
                <a:sym typeface="Arial"/>
              </a:rPr>
              <a:t>3 resource types:  A (7 instances),  B (2 instances), and C (6 instances)</a:t>
            </a:r>
            <a:endParaRPr sz="2800" b="0" i="0" u="none" strike="noStrike" cap="none">
              <a:latin typeface="Arial"/>
              <a:ea typeface="Arial"/>
              <a:cs typeface="Arial"/>
              <a:sym typeface="Arial"/>
            </a:endParaRPr>
          </a:p>
          <a:p>
            <a:pPr marL="339840" marR="0" lvl="0" indent="-338760" algn="l" rtl="0">
              <a:lnSpc>
                <a:spcPct val="100000"/>
              </a:lnSpc>
              <a:spcBef>
                <a:spcPts val="451"/>
              </a:spcBef>
              <a:spcAft>
                <a:spcPts val="0"/>
              </a:spcAft>
              <a:buClr>
                <a:srgbClr val="000000"/>
              </a:buClr>
              <a:buSzPts val="2800"/>
              <a:buFont typeface="Times New Roman"/>
              <a:buChar char="•"/>
            </a:pPr>
            <a:r>
              <a:rPr lang="en-IN" sz="2800" b="0" i="0" u="none" strike="noStrike" cap="none">
                <a:solidFill>
                  <a:srgbClr val="000000"/>
                </a:solidFill>
                <a:latin typeface="Arial"/>
                <a:ea typeface="Arial"/>
                <a:cs typeface="Arial"/>
                <a:sym typeface="Arial"/>
              </a:rPr>
              <a:t>Snapshot of system at t</a:t>
            </a:r>
            <a:r>
              <a:rPr lang="en-IN" sz="2800" b="0" i="0" u="none" strike="noStrike" cap="none" baseline="-25000">
                <a:solidFill>
                  <a:srgbClr val="000000"/>
                </a:solidFill>
                <a:latin typeface="Arial"/>
                <a:ea typeface="Arial"/>
                <a:cs typeface="Arial"/>
                <a:sym typeface="Arial"/>
              </a:rPr>
              <a:t>0</a:t>
            </a:r>
            <a:r>
              <a:rPr lang="en-IN" sz="2800" b="0" i="0" u="none" strike="noStrike" cap="none">
                <a:solidFill>
                  <a:srgbClr val="000000"/>
                </a:solidFill>
                <a:latin typeface="Arial"/>
                <a:ea typeface="Arial"/>
                <a:cs typeface="Arial"/>
                <a:sym typeface="Arial"/>
              </a:rPr>
              <a:t> : is there a deadlock?</a:t>
            </a:r>
            <a:endParaRPr sz="2800" b="0" i="0" u="none" strike="noStrike" cap="none">
              <a:latin typeface="Arial"/>
              <a:ea typeface="Arial"/>
              <a:cs typeface="Arial"/>
              <a:sym typeface="Arial"/>
            </a:endParaRPr>
          </a:p>
          <a:p>
            <a:pPr marL="341280" marR="0" lvl="0" indent="-338760" algn="l" rtl="0">
              <a:lnSpc>
                <a:spcPct val="100000"/>
              </a:lnSpc>
              <a:spcBef>
                <a:spcPts val="451"/>
              </a:spcBef>
              <a:spcAft>
                <a:spcPts val="0"/>
              </a:spcAft>
              <a:buNone/>
            </a:pPr>
            <a:endParaRPr sz="2800" b="0" i="0" u="none" strike="noStrike" cap="none">
              <a:latin typeface="Arial"/>
              <a:ea typeface="Arial"/>
              <a:cs typeface="Arial"/>
              <a:sym typeface="Arial"/>
            </a:endParaRPr>
          </a:p>
        </p:txBody>
      </p:sp>
      <p:graphicFrame>
        <p:nvGraphicFramePr>
          <p:cNvPr id="877" name="Google Shape;877;p134"/>
          <p:cNvGraphicFramePr/>
          <p:nvPr/>
        </p:nvGraphicFramePr>
        <p:xfrm>
          <a:off x="1143000" y="3048120"/>
          <a:ext cx="3000000" cy="3000000"/>
        </p:xfrm>
        <a:graphic>
          <a:graphicData uri="http://schemas.openxmlformats.org/drawingml/2006/table">
            <a:tbl>
              <a:tblPr>
                <a:noFill/>
                <a:tableStyleId>{108080F0-08F1-4FB6-A048-70753165D916}</a:tableStyleId>
              </a:tblPr>
              <a:tblGrid>
                <a:gridCol w="685800"/>
                <a:gridCol w="685800"/>
                <a:gridCol w="685800"/>
                <a:gridCol w="688675"/>
                <a:gridCol w="685800"/>
                <a:gridCol w="685800"/>
                <a:gridCol w="685800"/>
              </a:tblGrid>
              <a:tr h="748075">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Request</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878" name="Google Shape;878;p134"/>
          <p:cNvGraphicFramePr/>
          <p:nvPr/>
        </p:nvGraphicFramePr>
        <p:xfrm>
          <a:off x="6400800" y="3565440"/>
          <a:ext cx="3000000" cy="3000000"/>
        </p:xfrm>
        <a:graphic>
          <a:graphicData uri="http://schemas.openxmlformats.org/drawingml/2006/table">
            <a:tbl>
              <a:tblPr>
                <a:noFill/>
                <a:tableStyleId>{108080F0-08F1-4FB6-A048-70753165D916}</a:tableStyleId>
              </a:tblPr>
              <a:tblGrid>
                <a:gridCol w="787325"/>
                <a:gridCol w="790550"/>
                <a:gridCol w="787325"/>
              </a:tblGrid>
              <a:tr h="39240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Available</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135"/>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Is there a deadlock?</a:t>
            </a:r>
            <a:endParaRPr sz="2400" b="0" i="0" u="none" strike="noStrike" cap="none">
              <a:latin typeface="Arial"/>
              <a:ea typeface="Arial"/>
              <a:cs typeface="Arial"/>
              <a:sym typeface="Arial"/>
            </a:endParaRPr>
          </a:p>
        </p:txBody>
      </p:sp>
      <p:graphicFrame>
        <p:nvGraphicFramePr>
          <p:cNvPr id="885" name="Google Shape;885;p135"/>
          <p:cNvGraphicFramePr/>
          <p:nvPr/>
        </p:nvGraphicFramePr>
        <p:xfrm>
          <a:off x="304920" y="207324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Request</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886" name="Google Shape;886;p135"/>
          <p:cNvGraphicFramePr/>
          <p:nvPr/>
        </p:nvGraphicFramePr>
        <p:xfrm>
          <a:off x="6400800" y="265104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
        <p:nvSpPr>
          <p:cNvPr id="887" name="Google Shape;887;p135"/>
          <p:cNvSpPr/>
          <p:nvPr/>
        </p:nvSpPr>
        <p:spPr>
          <a:xfrm>
            <a:off x="1447920" y="5715000"/>
            <a:ext cx="6476040" cy="39744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000" b="0" i="0" u="none" strike="noStrike" cap="none">
                <a:solidFill>
                  <a:srgbClr val="000000"/>
                </a:solidFill>
                <a:latin typeface="Times New Roman"/>
                <a:ea typeface="Times New Roman"/>
                <a:cs typeface="Times New Roman"/>
                <a:sym typeface="Times New Roman"/>
              </a:rPr>
              <a:t>Please note that all are initially ‘F’ here by coincidence</a:t>
            </a:r>
            <a:endParaRPr sz="2000" b="0" i="0" u="none" strike="noStrike" cap="none">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36"/>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Is there a deadlock?</a:t>
            </a:r>
            <a:endParaRPr sz="2400" b="0" i="0" u="none" strike="noStrike" cap="none">
              <a:latin typeface="Arial"/>
              <a:ea typeface="Arial"/>
              <a:cs typeface="Arial"/>
              <a:sym typeface="Arial"/>
            </a:endParaRPr>
          </a:p>
        </p:txBody>
      </p:sp>
      <p:graphicFrame>
        <p:nvGraphicFramePr>
          <p:cNvPr id="894" name="Google Shape;894;p136"/>
          <p:cNvGraphicFramePr/>
          <p:nvPr/>
        </p:nvGraphicFramePr>
        <p:xfrm>
          <a:off x="304920" y="207324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Request</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P</a:t>
                      </a:r>
                      <a:r>
                        <a:rPr lang="en-IN" sz="1800" b="1"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895" name="Google Shape;895;p136"/>
          <p:cNvGraphicFramePr/>
          <p:nvPr/>
        </p:nvGraphicFramePr>
        <p:xfrm>
          <a:off x="6400800" y="265104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137"/>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Is there a deadlock?</a:t>
            </a:r>
            <a:endParaRPr sz="2400" b="0" i="0" u="none" strike="noStrike" cap="none">
              <a:latin typeface="Arial"/>
              <a:ea typeface="Arial"/>
              <a:cs typeface="Arial"/>
              <a:sym typeface="Arial"/>
            </a:endParaRPr>
          </a:p>
        </p:txBody>
      </p:sp>
      <p:graphicFrame>
        <p:nvGraphicFramePr>
          <p:cNvPr id="902" name="Google Shape;902;p137"/>
          <p:cNvGraphicFramePr/>
          <p:nvPr/>
        </p:nvGraphicFramePr>
        <p:xfrm>
          <a:off x="304920" y="207324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Request</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P</a:t>
                      </a:r>
                      <a:r>
                        <a:rPr lang="en-IN" sz="1800" b="1"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903" name="Google Shape;903;p137"/>
          <p:cNvGraphicFramePr/>
          <p:nvPr/>
        </p:nvGraphicFramePr>
        <p:xfrm>
          <a:off x="6400800" y="265104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138"/>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Is there a deadlock?</a:t>
            </a:r>
            <a:endParaRPr sz="2400" b="0" i="0" u="none" strike="noStrike" cap="none">
              <a:latin typeface="Arial"/>
              <a:ea typeface="Arial"/>
              <a:cs typeface="Arial"/>
              <a:sym typeface="Arial"/>
            </a:endParaRPr>
          </a:p>
        </p:txBody>
      </p:sp>
      <p:graphicFrame>
        <p:nvGraphicFramePr>
          <p:cNvPr id="910" name="Google Shape;910;p138"/>
          <p:cNvGraphicFramePr/>
          <p:nvPr/>
        </p:nvGraphicFramePr>
        <p:xfrm>
          <a:off x="304920" y="207324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Request</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P</a:t>
                      </a:r>
                      <a:r>
                        <a:rPr lang="en-IN" sz="1800" b="1"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911" name="Google Shape;911;p138"/>
          <p:cNvGraphicFramePr/>
          <p:nvPr/>
        </p:nvGraphicFramePr>
        <p:xfrm>
          <a:off x="6400800" y="265104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139"/>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Is there a deadlock?</a:t>
            </a:r>
            <a:endParaRPr sz="2400" b="0" i="0" u="none" strike="noStrike" cap="none">
              <a:latin typeface="Arial"/>
              <a:ea typeface="Arial"/>
              <a:cs typeface="Arial"/>
              <a:sym typeface="Arial"/>
            </a:endParaRPr>
          </a:p>
        </p:txBody>
      </p:sp>
      <p:graphicFrame>
        <p:nvGraphicFramePr>
          <p:cNvPr id="918" name="Google Shape;918;p139"/>
          <p:cNvGraphicFramePr/>
          <p:nvPr/>
        </p:nvGraphicFramePr>
        <p:xfrm>
          <a:off x="304920" y="207324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Request</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P</a:t>
                      </a:r>
                      <a:r>
                        <a:rPr lang="en-IN" sz="1800" b="1"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919" name="Google Shape;919;p139"/>
          <p:cNvGraphicFramePr/>
          <p:nvPr/>
        </p:nvGraphicFramePr>
        <p:xfrm>
          <a:off x="6400800" y="265104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140"/>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Is there a deadlock?</a:t>
            </a:r>
            <a:endParaRPr sz="2400" b="0" i="0" u="none" strike="noStrike" cap="none">
              <a:latin typeface="Arial"/>
              <a:ea typeface="Arial"/>
              <a:cs typeface="Arial"/>
              <a:sym typeface="Arial"/>
            </a:endParaRPr>
          </a:p>
        </p:txBody>
      </p:sp>
      <p:graphicFrame>
        <p:nvGraphicFramePr>
          <p:cNvPr id="926" name="Google Shape;926;p140"/>
          <p:cNvGraphicFramePr/>
          <p:nvPr/>
        </p:nvGraphicFramePr>
        <p:xfrm>
          <a:off x="304920" y="1752480"/>
          <a:ext cx="3000000" cy="3000000"/>
        </p:xfrm>
        <a:graphic>
          <a:graphicData uri="http://schemas.openxmlformats.org/drawingml/2006/table">
            <a:tbl>
              <a:tblPr>
                <a:noFill/>
                <a:tableStyleId>{108080F0-08F1-4FB6-A048-70753165D916}</a:tableStyleId>
              </a:tblPr>
              <a:tblGrid>
                <a:gridCol w="460075"/>
                <a:gridCol w="460075"/>
                <a:gridCol w="461875"/>
                <a:gridCol w="393475"/>
                <a:gridCol w="460075"/>
                <a:gridCol w="461875"/>
                <a:gridCol w="463325"/>
                <a:gridCol w="395275"/>
                <a:gridCol w="393475"/>
                <a:gridCol w="460075"/>
                <a:gridCol w="461875"/>
                <a:gridCol w="460075"/>
                <a:gridCol w="4622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Request</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P</a:t>
                      </a:r>
                      <a:r>
                        <a:rPr lang="en-IN" sz="1800" b="1"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927" name="Google Shape;927;p140"/>
          <p:cNvGraphicFramePr/>
          <p:nvPr/>
        </p:nvGraphicFramePr>
        <p:xfrm>
          <a:off x="6400800" y="2133720"/>
          <a:ext cx="3000000" cy="3000000"/>
        </p:xfrm>
        <a:graphic>
          <a:graphicData uri="http://schemas.openxmlformats.org/drawingml/2006/table">
            <a:tbl>
              <a:tblPr>
                <a:noFill/>
                <a:tableStyleId>{108080F0-08F1-4FB6-A048-70753165D916}</a:tableStyleId>
              </a:tblPr>
              <a:tblGrid>
                <a:gridCol w="787325"/>
                <a:gridCol w="790550"/>
                <a:gridCol w="787325"/>
              </a:tblGrid>
              <a:tr h="39240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5</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39240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7</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6</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sp>
        <p:nvSpPr>
          <p:cNvPr id="928" name="Google Shape;928;p140"/>
          <p:cNvSpPr/>
          <p:nvPr/>
        </p:nvSpPr>
        <p:spPr>
          <a:xfrm>
            <a:off x="1447920" y="5562720"/>
            <a:ext cx="7085520" cy="50868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IN" sz="2400" b="0" i="0" u="none" strike="noStrike" cap="none">
                <a:solidFill>
                  <a:srgbClr val="000000"/>
                </a:solidFill>
                <a:latin typeface="Times New Roman"/>
                <a:ea typeface="Times New Roman"/>
                <a:cs typeface="Times New Roman"/>
                <a:sym typeface="Times New Roman"/>
              </a:rPr>
              <a:t>Thus, no deadlock: </a:t>
            </a:r>
            <a:r>
              <a:rPr lang="en-IN" sz="2400" b="0" i="0" u="none" strike="noStrike" cap="none">
                <a:solidFill>
                  <a:srgbClr val="000000"/>
                </a:solidFill>
                <a:latin typeface="Arial"/>
                <a:ea typeface="Arial"/>
                <a:cs typeface="Arial"/>
                <a:sym typeface="Arial"/>
              </a:rPr>
              <a:t>Sequence &lt;</a:t>
            </a:r>
            <a:r>
              <a:rPr lang="en-IN" sz="2400" b="0" i="1" u="none" strike="noStrike" cap="none">
                <a:solidFill>
                  <a:srgbClr val="000000"/>
                </a:solidFill>
                <a:latin typeface="Arial"/>
                <a:ea typeface="Arial"/>
                <a:cs typeface="Arial"/>
                <a:sym typeface="Arial"/>
              </a:rPr>
              <a:t>P</a:t>
            </a:r>
            <a:r>
              <a:rPr lang="en-IN" sz="2400" b="0" i="0" u="none" strike="noStrike" cap="none" baseline="-25000">
                <a:solidFill>
                  <a:srgbClr val="000000"/>
                </a:solidFill>
                <a:latin typeface="Arial"/>
                <a:ea typeface="Arial"/>
                <a:cs typeface="Arial"/>
                <a:sym typeface="Arial"/>
              </a:rPr>
              <a:t>0</a:t>
            </a:r>
            <a:r>
              <a:rPr lang="en-IN" sz="2400" b="0" i="0" u="none" strike="noStrike" cap="none">
                <a:solidFill>
                  <a:srgbClr val="000000"/>
                </a:solidFill>
                <a:latin typeface="Arial"/>
                <a:ea typeface="Arial"/>
                <a:cs typeface="Arial"/>
                <a:sym typeface="Arial"/>
              </a:rPr>
              <a:t>, </a:t>
            </a:r>
            <a:r>
              <a:rPr lang="en-IN" sz="2400" b="0" i="1" u="none" strike="noStrike" cap="none">
                <a:solidFill>
                  <a:srgbClr val="000000"/>
                </a:solidFill>
                <a:latin typeface="Arial"/>
                <a:ea typeface="Arial"/>
                <a:cs typeface="Arial"/>
                <a:sym typeface="Arial"/>
              </a:rPr>
              <a:t>P</a:t>
            </a:r>
            <a:r>
              <a:rPr lang="en-IN" sz="2400" b="0" i="0" u="none" strike="noStrike" cap="none" baseline="-25000">
                <a:solidFill>
                  <a:srgbClr val="000000"/>
                </a:solidFill>
                <a:latin typeface="Arial"/>
                <a:ea typeface="Arial"/>
                <a:cs typeface="Arial"/>
                <a:sym typeface="Arial"/>
              </a:rPr>
              <a:t>2</a:t>
            </a:r>
            <a:r>
              <a:rPr lang="en-IN" sz="2400" b="0" i="0" u="none" strike="noStrike" cap="none">
                <a:solidFill>
                  <a:srgbClr val="000000"/>
                </a:solidFill>
                <a:latin typeface="Arial"/>
                <a:ea typeface="Arial"/>
                <a:cs typeface="Arial"/>
                <a:sym typeface="Arial"/>
              </a:rPr>
              <a:t>, </a:t>
            </a:r>
            <a:r>
              <a:rPr lang="en-IN" sz="2400" b="0" i="1" u="none" strike="noStrike" cap="none">
                <a:solidFill>
                  <a:srgbClr val="000000"/>
                </a:solidFill>
                <a:latin typeface="Arial"/>
                <a:ea typeface="Arial"/>
                <a:cs typeface="Arial"/>
                <a:sym typeface="Arial"/>
              </a:rPr>
              <a:t>P</a:t>
            </a:r>
            <a:r>
              <a:rPr lang="en-IN" sz="2400" b="0" i="0" u="none" strike="noStrike" cap="none" baseline="-25000">
                <a:solidFill>
                  <a:srgbClr val="000000"/>
                </a:solidFill>
                <a:latin typeface="Arial"/>
                <a:ea typeface="Arial"/>
                <a:cs typeface="Arial"/>
                <a:sym typeface="Arial"/>
              </a:rPr>
              <a:t>3</a:t>
            </a:r>
            <a:r>
              <a:rPr lang="en-IN" sz="2400" b="0" i="0" u="none" strike="noStrike" cap="none">
                <a:solidFill>
                  <a:srgbClr val="000000"/>
                </a:solidFill>
                <a:latin typeface="Arial"/>
                <a:ea typeface="Arial"/>
                <a:cs typeface="Arial"/>
                <a:sym typeface="Arial"/>
              </a:rPr>
              <a:t>, </a:t>
            </a:r>
            <a:r>
              <a:rPr lang="en-IN" sz="2400" b="0" i="1" u="none" strike="noStrike" cap="none">
                <a:solidFill>
                  <a:srgbClr val="000000"/>
                </a:solidFill>
                <a:latin typeface="Arial"/>
                <a:ea typeface="Arial"/>
                <a:cs typeface="Arial"/>
                <a:sym typeface="Arial"/>
              </a:rPr>
              <a:t>P</a:t>
            </a:r>
            <a:r>
              <a:rPr lang="en-IN" sz="2400" b="0" i="0" u="none" strike="noStrike" cap="none" baseline="-25000">
                <a:solidFill>
                  <a:srgbClr val="000000"/>
                </a:solidFill>
                <a:latin typeface="Arial"/>
                <a:ea typeface="Arial"/>
                <a:cs typeface="Arial"/>
                <a:sym typeface="Arial"/>
              </a:rPr>
              <a:t>1</a:t>
            </a:r>
            <a:r>
              <a:rPr lang="en-IN" sz="2400" b="0" i="0" u="none" strike="noStrike" cap="none">
                <a:solidFill>
                  <a:srgbClr val="000000"/>
                </a:solidFill>
                <a:latin typeface="Arial"/>
                <a:ea typeface="Arial"/>
                <a:cs typeface="Arial"/>
                <a:sym typeface="Arial"/>
              </a:rPr>
              <a:t>, </a:t>
            </a:r>
            <a:r>
              <a:rPr lang="en-IN" sz="2400" b="0" i="1" u="none" strike="noStrike" cap="none">
                <a:solidFill>
                  <a:srgbClr val="000000"/>
                </a:solidFill>
                <a:latin typeface="Arial"/>
                <a:ea typeface="Arial"/>
                <a:cs typeface="Arial"/>
                <a:sym typeface="Arial"/>
              </a:rPr>
              <a:t>P</a:t>
            </a:r>
            <a:r>
              <a:rPr lang="en-IN" sz="2400" b="0" i="0" u="none" strike="noStrike" cap="none" baseline="-25000">
                <a:solidFill>
                  <a:srgbClr val="000000"/>
                </a:solidFill>
                <a:latin typeface="Arial"/>
                <a:ea typeface="Arial"/>
                <a:cs typeface="Arial"/>
                <a:sym typeface="Arial"/>
              </a:rPr>
              <a:t>4</a:t>
            </a:r>
            <a:r>
              <a:rPr lang="en-IN" sz="2400" b="0" i="0" u="none" strike="noStrike" cap="none">
                <a:solidFill>
                  <a:srgbClr val="000000"/>
                </a:solidFill>
                <a:latin typeface="Arial"/>
                <a:ea typeface="Arial"/>
                <a:cs typeface="Arial"/>
                <a:sym typeface="Arial"/>
              </a:rPr>
              <a:t>&gt; </a:t>
            </a:r>
            <a:endParaRPr sz="2400" b="0" i="0" u="none" strike="noStrike" cap="none">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141"/>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P2 now makes an additional request for 1 C</a:t>
            </a:r>
            <a:endParaRPr sz="2400" b="0" i="0" u="none" strike="noStrike" cap="none">
              <a:latin typeface="Arial"/>
              <a:ea typeface="Arial"/>
              <a:cs typeface="Arial"/>
              <a:sym typeface="Arial"/>
            </a:endParaRPr>
          </a:p>
        </p:txBody>
      </p:sp>
      <p:sp>
        <p:nvSpPr>
          <p:cNvPr id="935" name="Google Shape;935;p141"/>
          <p:cNvSpPr/>
          <p:nvPr/>
        </p:nvSpPr>
        <p:spPr>
          <a:xfrm>
            <a:off x="457200" y="914400"/>
            <a:ext cx="8202960" cy="520416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00000"/>
              </a:lnSpc>
              <a:spcBef>
                <a:spcPts val="0"/>
              </a:spcBef>
              <a:spcAft>
                <a:spcPts val="0"/>
              </a:spcAft>
              <a:buClr>
                <a:srgbClr val="000000"/>
              </a:buClr>
              <a:buSzPts val="2800"/>
              <a:buFont typeface="Times New Roman"/>
              <a:buChar char="•"/>
            </a:pPr>
            <a:r>
              <a:rPr lang="en-IN" sz="2800" b="0" i="0" u="none" strike="noStrike" cap="none">
                <a:solidFill>
                  <a:srgbClr val="000000"/>
                </a:solidFill>
                <a:latin typeface="Arial"/>
                <a:ea typeface="Arial"/>
                <a:cs typeface="Arial"/>
                <a:sym typeface="Arial"/>
              </a:rPr>
              <a:t>Request matrix is modified. Is there deadlock now?</a:t>
            </a:r>
            <a:endParaRPr sz="2800" b="0" i="0" u="none" strike="noStrike" cap="none">
              <a:latin typeface="Arial"/>
              <a:ea typeface="Arial"/>
              <a:cs typeface="Arial"/>
              <a:sym typeface="Arial"/>
            </a:endParaRPr>
          </a:p>
          <a:p>
            <a:pPr marL="341280" marR="0" lvl="0" indent="-338760" algn="l" rtl="0">
              <a:lnSpc>
                <a:spcPct val="100000"/>
              </a:lnSpc>
              <a:spcBef>
                <a:spcPts val="451"/>
              </a:spcBef>
              <a:spcAft>
                <a:spcPts val="0"/>
              </a:spcAft>
              <a:buNone/>
            </a:pPr>
            <a:endParaRPr sz="2800" b="0" i="0" u="none" strike="noStrike" cap="none">
              <a:latin typeface="Arial"/>
              <a:ea typeface="Arial"/>
              <a:cs typeface="Arial"/>
              <a:sym typeface="Arial"/>
            </a:endParaRPr>
          </a:p>
        </p:txBody>
      </p:sp>
      <p:graphicFrame>
        <p:nvGraphicFramePr>
          <p:cNvPr id="936" name="Google Shape;936;p141"/>
          <p:cNvGraphicFramePr/>
          <p:nvPr/>
        </p:nvGraphicFramePr>
        <p:xfrm>
          <a:off x="304920" y="237816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Request</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937" name="Google Shape;937;p141"/>
          <p:cNvGraphicFramePr/>
          <p:nvPr/>
        </p:nvGraphicFramePr>
        <p:xfrm>
          <a:off x="6400800" y="295596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61"/>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Reusable Resources</a:t>
            </a:r>
            <a:endParaRPr sz="2400" b="0" i="0" u="none" strike="noStrike" cap="none">
              <a:latin typeface="Arial"/>
              <a:ea typeface="Arial"/>
              <a:cs typeface="Arial"/>
              <a:sym typeface="Arial"/>
            </a:endParaRPr>
          </a:p>
        </p:txBody>
      </p:sp>
      <p:sp>
        <p:nvSpPr>
          <p:cNvPr id="297" name="Google Shape;297;p61"/>
          <p:cNvSpPr/>
          <p:nvPr/>
        </p:nvSpPr>
        <p:spPr>
          <a:xfrm>
            <a:off x="457200" y="914400"/>
            <a:ext cx="8202960" cy="554256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50000"/>
              </a:lnSpc>
              <a:spcBef>
                <a:spcPts val="0"/>
              </a:spcBef>
              <a:spcAft>
                <a:spcPts val="0"/>
              </a:spcAft>
              <a:buClr>
                <a:srgbClr val="000000"/>
              </a:buClr>
              <a:buSzPts val="1800"/>
              <a:buFont typeface="Times New Roman"/>
              <a:buChar char="•"/>
            </a:pPr>
            <a:r>
              <a:rPr lang="en-IN" sz="1800" b="0" i="0" u="none" strike="noStrike" cap="none">
                <a:solidFill>
                  <a:srgbClr val="000000"/>
                </a:solidFill>
                <a:latin typeface="Arial"/>
                <a:ea typeface="Arial"/>
                <a:cs typeface="Arial"/>
                <a:sym typeface="Arial"/>
              </a:rPr>
              <a:t>Can be safely used by only one process at a time and is not depleted by that use</a:t>
            </a:r>
            <a:endParaRPr sz="1800" b="0" i="0" u="none" strike="noStrike" cap="none">
              <a:latin typeface="Arial"/>
              <a:ea typeface="Arial"/>
              <a:cs typeface="Arial"/>
              <a:sym typeface="Arial"/>
            </a:endParaRPr>
          </a:p>
          <a:p>
            <a:pPr marL="339840" marR="0" lvl="0" indent="-338760" algn="l" rtl="0">
              <a:lnSpc>
                <a:spcPct val="150000"/>
              </a:lnSpc>
              <a:spcBef>
                <a:spcPts val="451"/>
              </a:spcBef>
              <a:spcAft>
                <a:spcPts val="0"/>
              </a:spcAft>
              <a:buClr>
                <a:srgbClr val="000000"/>
              </a:buClr>
              <a:buSzPts val="1800"/>
              <a:buFont typeface="Times New Roman"/>
              <a:buChar char="•"/>
            </a:pPr>
            <a:r>
              <a:rPr lang="en-IN" sz="1800" b="0" i="0" u="none" strike="noStrike" cap="none">
                <a:solidFill>
                  <a:srgbClr val="000000"/>
                </a:solidFill>
                <a:latin typeface="Arial"/>
                <a:ea typeface="Arial"/>
                <a:cs typeface="Arial"/>
                <a:sym typeface="Arial"/>
              </a:rPr>
              <a:t>Processors, I/O channels, memory, devices and data structure such as database, files,semaphores etc.</a:t>
            </a:r>
            <a:endParaRPr sz="1800" b="0" i="0" u="none" strike="noStrike" cap="none">
              <a:latin typeface="Arial"/>
              <a:ea typeface="Arial"/>
              <a:cs typeface="Arial"/>
              <a:sym typeface="Arial"/>
            </a:endParaRPr>
          </a:p>
          <a:p>
            <a:pPr marL="339840" marR="0" lvl="0" indent="-338760" algn="l" rtl="0">
              <a:lnSpc>
                <a:spcPct val="150000"/>
              </a:lnSpc>
              <a:spcBef>
                <a:spcPts val="451"/>
              </a:spcBef>
              <a:spcAft>
                <a:spcPts val="0"/>
              </a:spcAft>
              <a:buClr>
                <a:srgbClr val="000000"/>
              </a:buClr>
              <a:buSzPts val="1800"/>
              <a:buFont typeface="Times New Roman"/>
              <a:buChar char="•"/>
            </a:pPr>
            <a:r>
              <a:rPr lang="en-IN" sz="1800" b="0" i="0" u="none" strike="noStrike" cap="none">
                <a:solidFill>
                  <a:srgbClr val="000000"/>
                </a:solidFill>
                <a:latin typeface="Arial"/>
                <a:ea typeface="Arial"/>
                <a:cs typeface="Arial"/>
                <a:sym typeface="Arial"/>
              </a:rPr>
              <a:t>Examples of deadlock with reusable resources</a:t>
            </a:r>
            <a:endParaRPr sz="1800" b="0" i="0" u="none" strike="noStrike" cap="none">
              <a:latin typeface="Arial"/>
              <a:ea typeface="Arial"/>
              <a:cs typeface="Arial"/>
              <a:sym typeface="Arial"/>
            </a:endParaRPr>
          </a:p>
          <a:p>
            <a:pPr marL="739800" marR="0" lvl="1" indent="-281519" algn="l" rtl="0">
              <a:lnSpc>
                <a:spcPct val="150000"/>
              </a:lnSpc>
              <a:spcBef>
                <a:spcPts val="451"/>
              </a:spcBef>
              <a:spcAft>
                <a:spcPts val="0"/>
              </a:spcAft>
              <a:buClr>
                <a:srgbClr val="000000"/>
              </a:buClr>
              <a:buSzPts val="1800"/>
              <a:buFont typeface="Times New Roman"/>
              <a:buChar char="–"/>
            </a:pPr>
            <a:r>
              <a:rPr lang="en-IN" sz="1800" b="0" i="0" u="none" strike="noStrike" cap="none">
                <a:solidFill>
                  <a:srgbClr val="000000"/>
                </a:solidFill>
                <a:latin typeface="Arial"/>
                <a:ea typeface="Arial"/>
                <a:cs typeface="Arial"/>
                <a:sym typeface="Arial"/>
              </a:rPr>
              <a:t>If each process holds on resource and requests for the other</a:t>
            </a:r>
            <a:endParaRPr sz="1800" b="0" i="0" u="none" strike="noStrike" cap="none">
              <a:latin typeface="Arial"/>
              <a:ea typeface="Arial"/>
              <a:cs typeface="Arial"/>
              <a:sym typeface="Arial"/>
            </a:endParaRPr>
          </a:p>
          <a:p>
            <a:pPr marL="739800" marR="0" lvl="1" indent="-281519" algn="l" rtl="0">
              <a:lnSpc>
                <a:spcPct val="150000"/>
              </a:lnSpc>
              <a:spcBef>
                <a:spcPts val="451"/>
              </a:spcBef>
              <a:spcAft>
                <a:spcPts val="0"/>
              </a:spcAft>
              <a:buClr>
                <a:srgbClr val="000000"/>
              </a:buClr>
              <a:buSzPts val="1800"/>
              <a:buFont typeface="Times New Roman"/>
              <a:buChar char="–"/>
            </a:pPr>
            <a:r>
              <a:rPr lang="en-IN" sz="1800" b="0" i="0" u="none" strike="noStrike" cap="none">
                <a:solidFill>
                  <a:srgbClr val="000000"/>
                </a:solidFill>
                <a:latin typeface="Arial"/>
                <a:ea typeface="Arial"/>
                <a:cs typeface="Arial"/>
                <a:sym typeface="Arial"/>
              </a:rPr>
              <a:t>Dining Philosophers</a:t>
            </a:r>
            <a:endParaRPr sz="1800" b="0" i="0" u="none" strike="noStrike" cap="none">
              <a:latin typeface="Arial"/>
              <a:ea typeface="Arial"/>
              <a:cs typeface="Arial"/>
              <a:sym typeface="Arial"/>
            </a:endParaRPr>
          </a:p>
          <a:p>
            <a:pPr marL="339840" marR="0" lvl="0" indent="-338760" algn="l" rtl="0">
              <a:lnSpc>
                <a:spcPct val="150000"/>
              </a:lnSpc>
              <a:spcBef>
                <a:spcPts val="451"/>
              </a:spcBef>
              <a:spcAft>
                <a:spcPts val="0"/>
              </a:spcAft>
              <a:buClr>
                <a:srgbClr val="000000"/>
              </a:buClr>
              <a:buSzPts val="1800"/>
              <a:buFont typeface="Times New Roman"/>
              <a:buChar char="•"/>
            </a:pPr>
            <a:r>
              <a:rPr lang="en-IN" sz="1800" b="0" i="0" u="none" strike="noStrike" cap="none">
                <a:solidFill>
                  <a:srgbClr val="000000"/>
                </a:solidFill>
                <a:latin typeface="Arial"/>
                <a:ea typeface="Arial"/>
                <a:cs typeface="Arial"/>
                <a:sym typeface="Arial"/>
              </a:rPr>
              <a:t>General access pattern:</a:t>
            </a:r>
            <a:endParaRPr sz="1800" b="0" i="0" u="none" strike="noStrike" cap="none">
              <a:latin typeface="Arial"/>
              <a:ea typeface="Arial"/>
              <a:cs typeface="Arial"/>
              <a:sym typeface="Arial"/>
            </a:endParaRPr>
          </a:p>
          <a:p>
            <a:pPr marL="739800" marR="0" lvl="1" indent="-281519" algn="l" rtl="0">
              <a:lnSpc>
                <a:spcPct val="150000"/>
              </a:lnSpc>
              <a:spcBef>
                <a:spcPts val="451"/>
              </a:spcBef>
              <a:spcAft>
                <a:spcPts val="0"/>
              </a:spcAft>
              <a:buClr>
                <a:srgbClr val="000000"/>
              </a:buClr>
              <a:buSzPts val="1800"/>
              <a:buFont typeface="Times New Roman"/>
              <a:buChar char="–"/>
            </a:pPr>
            <a:r>
              <a:rPr lang="en-IN" sz="1800" b="0" i="0" u="none" strike="noStrike" cap="none">
                <a:solidFill>
                  <a:srgbClr val="000000"/>
                </a:solidFill>
                <a:latin typeface="Arial"/>
                <a:ea typeface="Arial"/>
                <a:cs typeface="Arial"/>
                <a:sym typeface="Arial"/>
              </a:rPr>
              <a:t>Request</a:t>
            </a:r>
            <a:endParaRPr sz="1800" b="0" i="0" u="none" strike="noStrike" cap="none">
              <a:latin typeface="Arial"/>
              <a:ea typeface="Arial"/>
              <a:cs typeface="Arial"/>
              <a:sym typeface="Arial"/>
            </a:endParaRPr>
          </a:p>
          <a:p>
            <a:pPr marL="739800" marR="0" lvl="1" indent="-281519" algn="l" rtl="0">
              <a:lnSpc>
                <a:spcPct val="150000"/>
              </a:lnSpc>
              <a:spcBef>
                <a:spcPts val="451"/>
              </a:spcBef>
              <a:spcAft>
                <a:spcPts val="0"/>
              </a:spcAft>
              <a:buClr>
                <a:srgbClr val="000000"/>
              </a:buClr>
              <a:buSzPts val="1800"/>
              <a:buFont typeface="Times New Roman"/>
              <a:buChar char="–"/>
            </a:pPr>
            <a:r>
              <a:rPr lang="en-IN" sz="1800" b="0" i="0" u="none" strike="noStrike" cap="none">
                <a:solidFill>
                  <a:srgbClr val="000000"/>
                </a:solidFill>
                <a:latin typeface="Arial"/>
                <a:ea typeface="Arial"/>
                <a:cs typeface="Arial"/>
                <a:sym typeface="Arial"/>
              </a:rPr>
              <a:t>Lock</a:t>
            </a:r>
            <a:endParaRPr sz="1800" b="0" i="0" u="none" strike="noStrike" cap="none">
              <a:latin typeface="Arial"/>
              <a:ea typeface="Arial"/>
              <a:cs typeface="Arial"/>
              <a:sym typeface="Arial"/>
            </a:endParaRPr>
          </a:p>
          <a:p>
            <a:pPr marL="739800" marR="0" lvl="1" indent="-281519" algn="l" rtl="0">
              <a:lnSpc>
                <a:spcPct val="150000"/>
              </a:lnSpc>
              <a:spcBef>
                <a:spcPts val="451"/>
              </a:spcBef>
              <a:spcAft>
                <a:spcPts val="0"/>
              </a:spcAft>
              <a:buClr>
                <a:srgbClr val="000000"/>
              </a:buClr>
              <a:buSzPts val="1800"/>
              <a:buFont typeface="Times New Roman"/>
              <a:buChar char="–"/>
            </a:pPr>
            <a:r>
              <a:rPr lang="en-IN" sz="1800" b="0" i="0" u="none" strike="noStrike" cap="none">
                <a:solidFill>
                  <a:srgbClr val="000000"/>
                </a:solidFill>
                <a:latin typeface="Arial"/>
                <a:ea typeface="Arial"/>
                <a:cs typeface="Arial"/>
                <a:sym typeface="Arial"/>
              </a:rPr>
              <a:t>Use</a:t>
            </a:r>
            <a:endParaRPr sz="1800" b="0" i="0" u="none" strike="noStrike" cap="none">
              <a:latin typeface="Arial"/>
              <a:ea typeface="Arial"/>
              <a:cs typeface="Arial"/>
              <a:sym typeface="Arial"/>
            </a:endParaRPr>
          </a:p>
          <a:p>
            <a:pPr marL="739800" marR="0" lvl="1" indent="-281519" algn="l" rtl="0">
              <a:lnSpc>
                <a:spcPct val="150000"/>
              </a:lnSpc>
              <a:spcBef>
                <a:spcPts val="451"/>
              </a:spcBef>
              <a:spcAft>
                <a:spcPts val="0"/>
              </a:spcAft>
              <a:buClr>
                <a:srgbClr val="000000"/>
              </a:buClr>
              <a:buSzPts val="1800"/>
              <a:buFont typeface="Times New Roman"/>
              <a:buChar char="–"/>
            </a:pPr>
            <a:r>
              <a:rPr lang="en-IN" sz="1800" b="0" i="0" u="none" strike="noStrike" cap="none">
                <a:solidFill>
                  <a:srgbClr val="000000"/>
                </a:solidFill>
                <a:latin typeface="Arial"/>
                <a:ea typeface="Arial"/>
                <a:cs typeface="Arial"/>
                <a:sym typeface="Arial"/>
              </a:rPr>
              <a:t>Release</a:t>
            </a:r>
            <a:endParaRPr sz="1800" b="0" i="0" u="none" strike="noStrike" cap="none">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142"/>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Is there a deadlock?</a:t>
            </a:r>
            <a:endParaRPr sz="2400" b="0" i="0" u="none" strike="noStrike" cap="none">
              <a:latin typeface="Arial"/>
              <a:ea typeface="Arial"/>
              <a:cs typeface="Arial"/>
              <a:sym typeface="Arial"/>
            </a:endParaRPr>
          </a:p>
        </p:txBody>
      </p:sp>
      <p:graphicFrame>
        <p:nvGraphicFramePr>
          <p:cNvPr id="944" name="Google Shape;944;p142"/>
          <p:cNvGraphicFramePr/>
          <p:nvPr/>
        </p:nvGraphicFramePr>
        <p:xfrm>
          <a:off x="304920" y="213372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Request</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P</a:t>
                      </a:r>
                      <a:r>
                        <a:rPr lang="en-IN" sz="1800" b="1"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945" name="Google Shape;945;p142"/>
          <p:cNvGraphicFramePr/>
          <p:nvPr/>
        </p:nvGraphicFramePr>
        <p:xfrm>
          <a:off x="6400800" y="266688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143"/>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Is there a deadlock?</a:t>
            </a:r>
            <a:endParaRPr sz="2400" b="0" i="0" u="none" strike="noStrike" cap="none">
              <a:latin typeface="Arial"/>
              <a:ea typeface="Arial"/>
              <a:cs typeface="Arial"/>
              <a:sym typeface="Arial"/>
            </a:endParaRPr>
          </a:p>
        </p:txBody>
      </p:sp>
      <p:graphicFrame>
        <p:nvGraphicFramePr>
          <p:cNvPr id="952" name="Google Shape;952;p143"/>
          <p:cNvGraphicFramePr/>
          <p:nvPr/>
        </p:nvGraphicFramePr>
        <p:xfrm>
          <a:off x="304920" y="2133720"/>
          <a:ext cx="3000000" cy="3000000"/>
        </p:xfrm>
        <a:graphic>
          <a:graphicData uri="http://schemas.openxmlformats.org/drawingml/2006/table">
            <a:tbl>
              <a:tblPr>
                <a:noFill/>
                <a:tableStyleId>{108080F0-08F1-4FB6-A048-70753165D916}</a:tableStyleId>
              </a:tblPr>
              <a:tblGrid>
                <a:gridCol w="500050"/>
                <a:gridCol w="501475"/>
                <a:gridCol w="500050"/>
                <a:gridCol w="428400"/>
                <a:gridCol w="500050"/>
                <a:gridCol w="504725"/>
                <a:gridCol w="500050"/>
                <a:gridCol w="428400"/>
                <a:gridCol w="428400"/>
                <a:gridCol w="500050"/>
                <a:gridCol w="501475"/>
                <a:gridCol w="500750"/>
              </a:tblGrid>
              <a:tr h="1067400">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Process</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Allocation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Request</a:t>
                      </a:r>
                      <a:endParaRPr sz="1800" b="0" u="none" strike="noStrike" cap="none">
                        <a:latin typeface="Arial"/>
                        <a:ea typeface="Arial"/>
                        <a:cs typeface="Arial"/>
                        <a:sym typeface="Arial"/>
                      </a:endParaRPr>
                    </a:p>
                  </a:txBody>
                  <a:tcPr marL="90000" marR="90000" marT="45725" marB="45725">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Finish</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39240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A</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B</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C</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28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P</a:t>
                      </a:r>
                      <a:r>
                        <a:rPr lang="en-IN" sz="1800" b="0" u="none" strike="noStrike" cap="none" baseline="-25000">
                          <a:solidFill>
                            <a:srgbClr val="000000"/>
                          </a:solidFill>
                          <a:latin typeface="Arial"/>
                          <a:ea typeface="Arial"/>
                          <a:cs typeface="Arial"/>
                          <a:sym typeface="Arial"/>
                        </a:rPr>
                        <a:t>4</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F</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graphicFrame>
        <p:nvGraphicFramePr>
          <p:cNvPr id="953" name="Google Shape;953;p143"/>
          <p:cNvGraphicFramePr/>
          <p:nvPr/>
        </p:nvGraphicFramePr>
        <p:xfrm>
          <a:off x="6400800" y="2666880"/>
          <a:ext cx="3000000" cy="3000000"/>
        </p:xfrm>
        <a:graphic>
          <a:graphicData uri="http://schemas.openxmlformats.org/drawingml/2006/table">
            <a:tbl>
              <a:tblPr>
                <a:noFill/>
                <a:tableStyleId>{108080F0-08F1-4FB6-A048-70753165D916}</a:tableStyleId>
              </a:tblPr>
              <a:tblGrid>
                <a:gridCol w="787325"/>
                <a:gridCol w="790550"/>
                <a:gridCol w="787325"/>
              </a:tblGrid>
              <a:tr h="392750">
                <a:tc gridSpan="3">
                  <a:txBody>
                    <a:bodyPr/>
                    <a:lstStyle/>
                    <a:p>
                      <a:pPr marL="0" marR="0" lvl="0" indent="0" algn="l" rtl="0">
                        <a:lnSpc>
                          <a:spcPct val="88000"/>
                        </a:lnSpc>
                        <a:spcBef>
                          <a:spcPts val="0"/>
                        </a:spcBef>
                        <a:spcAft>
                          <a:spcPts val="0"/>
                        </a:spcAft>
                        <a:buNone/>
                      </a:pPr>
                      <a:r>
                        <a:rPr lang="en-IN" sz="1800" b="1" u="none" strike="noStrike" cap="none">
                          <a:solidFill>
                            <a:srgbClr val="FFFFFF"/>
                          </a:solidFill>
                          <a:latin typeface="Arial"/>
                          <a:ea typeface="Arial"/>
                          <a:cs typeface="Arial"/>
                          <a:sym typeface="Arial"/>
                        </a:rPr>
                        <a:t>Work</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hMerge="1">
                  <a:txBody>
                    <a:bodyPr/>
                    <a:lstStyle/>
                    <a:p>
                      <a:endParaRPr lang="en-US"/>
                    </a:p>
                  </a:txBody>
                  <a:tcPr/>
                </a:tc>
                <a:tc hMerge="1">
                  <a:txBody>
                    <a:bodyPr/>
                    <a:lstStyle/>
                    <a:p>
                      <a:endParaRPr lang="en-US"/>
                    </a:p>
                  </a:txBody>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solidFill>
                      <a:srgbClr val="CBECDE"/>
                    </a:solidFill>
                  </a:tcPr>
                </a:tc>
              </a:tr>
              <a:tr h="392750">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8000"/>
                        </a:lnSpc>
                        <a:spcBef>
                          <a:spcPts val="0"/>
                        </a:spcBef>
                        <a:spcAft>
                          <a:spcPts val="0"/>
                        </a:spcAft>
                        <a:buNone/>
                      </a:pPr>
                      <a:r>
                        <a:rPr lang="en-IN" sz="1800" b="0" u="none" strike="noStrike" cap="none">
                          <a:solidFill>
                            <a:srgbClr val="000000"/>
                          </a:solidFill>
                          <a:latin typeface="Arial"/>
                          <a:ea typeface="Arial"/>
                          <a:cs typeface="Arial"/>
                          <a:sym typeface="Arial"/>
                        </a:rPr>
                        <a:t>0</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473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
        <p:nvSpPr>
          <p:cNvPr id="954" name="Google Shape;954;p143"/>
          <p:cNvSpPr/>
          <p:nvPr/>
        </p:nvSpPr>
        <p:spPr>
          <a:xfrm>
            <a:off x="1905120" y="5772240"/>
            <a:ext cx="5485320" cy="39744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000" b="0" i="0" u="none" strike="noStrike" cap="none">
                <a:solidFill>
                  <a:srgbClr val="000000"/>
                </a:solidFill>
                <a:latin typeface="Times New Roman"/>
                <a:ea typeface="Times New Roman"/>
                <a:cs typeface="Times New Roman"/>
                <a:sym typeface="Times New Roman"/>
              </a:rPr>
              <a:t>P1, P2, P3 and P4 are in a deadlock now!</a:t>
            </a:r>
            <a:endParaRPr sz="2000" b="0" i="0" u="none" strike="noStrike" cap="none">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pic>
        <p:nvPicPr>
          <p:cNvPr id="959" name="Google Shape;959;p144"/>
          <p:cNvPicPr preferRelativeResize="0"/>
          <p:nvPr/>
        </p:nvPicPr>
        <p:blipFill rotWithShape="1">
          <a:blip r:embed="rId3">
            <a:alphaModFix/>
          </a:blip>
          <a:srcRect/>
          <a:stretch/>
        </p:blipFill>
        <p:spPr>
          <a:xfrm>
            <a:off x="-228600" y="1143000"/>
            <a:ext cx="8439480" cy="4951800"/>
          </a:xfrm>
          <a:prstGeom prst="rect">
            <a:avLst/>
          </a:prstGeom>
          <a:noFill/>
          <a:ln>
            <a:noFill/>
          </a:ln>
        </p:spPr>
      </p:pic>
      <p:sp>
        <p:nvSpPr>
          <p:cNvPr id="960" name="Google Shape;960;p144"/>
          <p:cNvSpPr/>
          <p:nvPr/>
        </p:nvSpPr>
        <p:spPr>
          <a:xfrm>
            <a:off x="457200" y="304920"/>
            <a:ext cx="8201520" cy="53244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Example: Multiple resources of each type</a:t>
            </a:r>
            <a:r>
              <a:rPr lang="en-IN" sz="1800" b="0" i="0" u="none" strike="noStrike" cap="none">
                <a:latin typeface="Arial"/>
                <a:ea typeface="Arial"/>
                <a:cs typeface="Arial"/>
                <a:sym typeface="Arial"/>
              </a:rPr>
              <a:t/>
            </a:r>
            <a:br>
              <a:rPr lang="en-IN" sz="1800" b="0" i="0" u="none" strike="noStrike" cap="none">
                <a:latin typeface="Arial"/>
                <a:ea typeface="Arial"/>
                <a:cs typeface="Arial"/>
                <a:sym typeface="Arial"/>
              </a:rPr>
            </a:br>
            <a:endParaRPr sz="2400" b="0" i="0" u="none" strike="noStrike" cap="none">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pic>
        <p:nvPicPr>
          <p:cNvPr id="965" name="Google Shape;965;p145"/>
          <p:cNvPicPr preferRelativeResize="0"/>
          <p:nvPr/>
        </p:nvPicPr>
        <p:blipFill rotWithShape="1">
          <a:blip r:embed="rId3">
            <a:alphaModFix/>
          </a:blip>
          <a:srcRect/>
          <a:stretch/>
        </p:blipFill>
        <p:spPr>
          <a:xfrm>
            <a:off x="-414360" y="990720"/>
            <a:ext cx="9557280" cy="5180400"/>
          </a:xfrm>
          <a:prstGeom prst="rect">
            <a:avLst/>
          </a:prstGeom>
          <a:noFill/>
          <a:ln>
            <a:noFill/>
          </a:ln>
        </p:spPr>
      </p:pic>
      <p:sp>
        <p:nvSpPr>
          <p:cNvPr id="966" name="Google Shape;966;p145"/>
          <p:cNvSpPr/>
          <p:nvPr/>
        </p:nvSpPr>
        <p:spPr>
          <a:xfrm>
            <a:off x="457200" y="304920"/>
            <a:ext cx="8201520" cy="53244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Example: Multiple resources of each type</a:t>
            </a:r>
            <a:r>
              <a:rPr lang="en-IN" sz="1800" b="0" i="0" u="none" strike="noStrike" cap="none">
                <a:latin typeface="Arial"/>
                <a:ea typeface="Arial"/>
                <a:cs typeface="Arial"/>
                <a:sym typeface="Arial"/>
              </a:rPr>
              <a:t/>
            </a:r>
            <a:br>
              <a:rPr lang="en-IN" sz="1800" b="0" i="0" u="none" strike="noStrike" cap="none">
                <a:latin typeface="Arial"/>
                <a:ea typeface="Arial"/>
                <a:cs typeface="Arial"/>
                <a:sym typeface="Arial"/>
              </a:rPr>
            </a:br>
            <a:endParaRPr sz="2400" b="0" i="0" u="none" strike="noStrike" cap="none">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72"/>
        <p:cNvGrpSpPr/>
        <p:nvPr/>
      </p:nvGrpSpPr>
      <p:grpSpPr>
        <a:xfrm>
          <a:off x="0" y="0"/>
          <a:ext cx="0" cy="0"/>
          <a:chOff x="0" y="0"/>
          <a:chExt cx="0" cy="0"/>
        </a:xfrm>
      </p:grpSpPr>
      <p:sp>
        <p:nvSpPr>
          <p:cNvPr id="973" name="Google Shape;973;p146"/>
          <p:cNvSpPr/>
          <p:nvPr/>
        </p:nvSpPr>
        <p:spPr>
          <a:xfrm>
            <a:off x="500040" y="333360"/>
            <a:ext cx="8228520" cy="55944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IN" sz="2600" b="0" i="0" u="none" strike="noStrike" cap="none">
                <a:solidFill>
                  <a:srgbClr val="006633"/>
                </a:solidFill>
                <a:latin typeface="Arial"/>
                <a:ea typeface="Arial"/>
                <a:cs typeface="Arial"/>
                <a:sym typeface="Arial"/>
              </a:rPr>
              <a:t>Detection-Algorithm Usage</a:t>
            </a:r>
            <a:endParaRPr sz="2600" b="0" i="0" u="none" strike="noStrike" cap="none">
              <a:latin typeface="Arial"/>
              <a:ea typeface="Arial"/>
              <a:cs typeface="Arial"/>
              <a:sym typeface="Arial"/>
            </a:endParaRPr>
          </a:p>
        </p:txBody>
      </p:sp>
      <p:sp>
        <p:nvSpPr>
          <p:cNvPr id="974" name="Google Shape;974;p146"/>
          <p:cNvSpPr/>
          <p:nvPr/>
        </p:nvSpPr>
        <p:spPr>
          <a:xfrm>
            <a:off x="457200" y="903240"/>
            <a:ext cx="8228520" cy="5648760"/>
          </a:xfrm>
          <a:prstGeom prst="rect">
            <a:avLst/>
          </a:prstGeom>
          <a:noFill/>
          <a:ln>
            <a:noFill/>
          </a:ln>
        </p:spPr>
        <p:txBody>
          <a:bodyPr spcFirstLastPara="1" wrap="square" lIns="90000" tIns="46800" rIns="90000" bIns="46800" anchor="t" anchorCtr="0">
            <a:noAutofit/>
          </a:bodyPr>
          <a:lstStyle/>
          <a:p>
            <a:pPr marL="314280" marR="0" lvl="0" indent="-313200" algn="just" rtl="0">
              <a:lnSpc>
                <a:spcPct val="120000"/>
              </a:lnSpc>
              <a:spcBef>
                <a:spcPts val="0"/>
              </a:spcBef>
              <a:spcAft>
                <a:spcPts val="0"/>
              </a:spcAft>
              <a:buClr>
                <a:srgbClr val="CC9900"/>
              </a:buClr>
              <a:buSzPts val="1800"/>
              <a:buFont typeface="Noto Sans Symbols"/>
              <a:buChar char="■"/>
            </a:pPr>
            <a:r>
              <a:rPr lang="en-IN" sz="1800" b="0" i="0" u="none" strike="noStrike" cap="none">
                <a:solidFill>
                  <a:srgbClr val="000000"/>
                </a:solidFill>
                <a:latin typeface="Arial"/>
                <a:ea typeface="Arial"/>
                <a:cs typeface="Arial"/>
                <a:sym typeface="Arial"/>
              </a:rPr>
              <a:t>When, and how often, to invoke algorithm depends on:</a:t>
            </a:r>
            <a:endParaRPr sz="1800" b="0" i="0" u="none" strike="noStrike" cap="none">
              <a:latin typeface="Arial"/>
              <a:ea typeface="Arial"/>
              <a:cs typeface="Arial"/>
              <a:sym typeface="Arial"/>
            </a:endParaRPr>
          </a:p>
          <a:p>
            <a:pPr marL="641520" marR="0" lvl="1" indent="-324360" algn="just" rtl="0">
              <a:lnSpc>
                <a:spcPct val="120000"/>
              </a:lnSpc>
              <a:spcBef>
                <a:spcPts val="499"/>
              </a:spcBef>
              <a:spcAft>
                <a:spcPts val="0"/>
              </a:spcAft>
              <a:buClr>
                <a:srgbClr val="CC9900"/>
              </a:buClr>
              <a:buSzPts val="1800"/>
              <a:buFont typeface="Noto Sans Symbols"/>
              <a:buChar char="■"/>
            </a:pPr>
            <a:r>
              <a:rPr lang="en-IN" sz="1800" b="0" i="0" u="none" strike="noStrike" cap="none">
                <a:solidFill>
                  <a:srgbClr val="000000"/>
                </a:solidFill>
                <a:latin typeface="Arial"/>
                <a:ea typeface="Arial"/>
                <a:cs typeface="Arial"/>
                <a:sym typeface="Arial"/>
              </a:rPr>
              <a:t>How often a deadlock is likely to occur?</a:t>
            </a:r>
            <a:endParaRPr sz="1800" b="0" i="0" u="none" strike="noStrike" cap="none">
              <a:latin typeface="Arial"/>
              <a:ea typeface="Arial"/>
              <a:cs typeface="Arial"/>
              <a:sym typeface="Arial"/>
            </a:endParaRPr>
          </a:p>
          <a:p>
            <a:pPr marL="641520" marR="0" lvl="1" indent="-324360" algn="just" rtl="0">
              <a:lnSpc>
                <a:spcPct val="120000"/>
              </a:lnSpc>
              <a:spcBef>
                <a:spcPts val="499"/>
              </a:spcBef>
              <a:spcAft>
                <a:spcPts val="0"/>
              </a:spcAft>
              <a:buClr>
                <a:srgbClr val="CC9900"/>
              </a:buClr>
              <a:buSzPts val="1800"/>
              <a:buFont typeface="Noto Sans Symbols"/>
              <a:buChar char="■"/>
            </a:pPr>
            <a:r>
              <a:rPr lang="en-IN" sz="1800" b="0" i="0" u="none" strike="noStrike" cap="none">
                <a:solidFill>
                  <a:srgbClr val="000000"/>
                </a:solidFill>
                <a:latin typeface="Arial"/>
                <a:ea typeface="Arial"/>
                <a:cs typeface="Arial"/>
                <a:sym typeface="Arial"/>
              </a:rPr>
              <a:t>How many processes will be affected by deadlock when it happens?</a:t>
            </a:r>
            <a:endParaRPr sz="1800" b="0" i="0" u="none" strike="noStrike" cap="none">
              <a:latin typeface="Arial"/>
              <a:ea typeface="Arial"/>
              <a:cs typeface="Arial"/>
              <a:sym typeface="Arial"/>
            </a:endParaRPr>
          </a:p>
          <a:p>
            <a:pPr marL="314280" marR="0" lvl="0" indent="-313200" algn="just" rtl="0">
              <a:lnSpc>
                <a:spcPct val="120000"/>
              </a:lnSpc>
              <a:spcBef>
                <a:spcPts val="499"/>
              </a:spcBef>
              <a:spcAft>
                <a:spcPts val="0"/>
              </a:spcAft>
              <a:buClr>
                <a:srgbClr val="CC9900"/>
              </a:buClr>
              <a:buSzPts val="1800"/>
              <a:buFont typeface="Noto Sans Symbols"/>
              <a:buChar char="■"/>
            </a:pPr>
            <a:r>
              <a:rPr lang="en-IN" sz="1800" b="0" i="0" u="none" strike="noStrike" cap="none">
                <a:solidFill>
                  <a:srgbClr val="000000"/>
                </a:solidFill>
                <a:latin typeface="Arial"/>
                <a:ea typeface="Arial"/>
                <a:cs typeface="Arial"/>
                <a:sym typeface="Arial"/>
              </a:rPr>
              <a:t> If deadlock occurs frequently, then the detection algorithm should be invoked frequently.</a:t>
            </a:r>
            <a:endParaRPr sz="1800" b="0" i="0" u="none" strike="noStrike" cap="none">
              <a:latin typeface="Arial"/>
              <a:ea typeface="Arial"/>
              <a:cs typeface="Arial"/>
              <a:sym typeface="Arial"/>
            </a:endParaRPr>
          </a:p>
          <a:p>
            <a:pPr marL="314280" marR="0" lvl="0" indent="-313200" algn="just" rtl="0">
              <a:lnSpc>
                <a:spcPct val="120000"/>
              </a:lnSpc>
              <a:spcBef>
                <a:spcPts val="499"/>
              </a:spcBef>
              <a:spcAft>
                <a:spcPts val="0"/>
              </a:spcAft>
              <a:buClr>
                <a:srgbClr val="CC9900"/>
              </a:buClr>
              <a:buSzPts val="1800"/>
              <a:buFont typeface="Noto Sans Symbols"/>
              <a:buChar char="■"/>
            </a:pPr>
            <a:r>
              <a:rPr lang="en-IN" sz="1800" b="0" i="0" u="none" strike="noStrike" cap="none">
                <a:solidFill>
                  <a:srgbClr val="000000"/>
                </a:solidFill>
                <a:latin typeface="Arial"/>
                <a:ea typeface="Arial"/>
                <a:cs typeface="Arial"/>
                <a:sym typeface="Arial"/>
              </a:rPr>
              <a:t> We could invoke the deadlock detection algorithm every time a request for allocation cannot be granted immediately.</a:t>
            </a:r>
            <a:endParaRPr sz="1800" b="0" i="0" u="none" strike="noStrike" cap="none">
              <a:latin typeface="Arial"/>
              <a:ea typeface="Arial"/>
              <a:cs typeface="Arial"/>
              <a:sym typeface="Arial"/>
            </a:endParaRPr>
          </a:p>
          <a:p>
            <a:pPr marL="314280" marR="0" lvl="0" indent="-313200" algn="just" rtl="0">
              <a:lnSpc>
                <a:spcPct val="120000"/>
              </a:lnSpc>
              <a:spcBef>
                <a:spcPts val="499"/>
              </a:spcBef>
              <a:spcAft>
                <a:spcPts val="0"/>
              </a:spcAft>
              <a:buClr>
                <a:srgbClr val="CC9900"/>
              </a:buClr>
              <a:buSzPts val="1800"/>
              <a:buFont typeface="Noto Sans Symbols"/>
              <a:buChar char="■"/>
            </a:pPr>
            <a:r>
              <a:rPr lang="en-IN" sz="1800" b="0" i="0" u="none" strike="noStrike" cap="none">
                <a:solidFill>
                  <a:srgbClr val="000000"/>
                </a:solidFill>
                <a:latin typeface="Arial"/>
                <a:ea typeface="Arial"/>
                <a:cs typeface="Arial"/>
                <a:sym typeface="Arial"/>
              </a:rPr>
              <a:t> By this we can identify deadlock causing process  &amp;  processes involved in deadlock also.</a:t>
            </a:r>
            <a:endParaRPr sz="1800" b="0" i="0" u="none" strike="noStrike" cap="none">
              <a:latin typeface="Arial"/>
              <a:ea typeface="Arial"/>
              <a:cs typeface="Arial"/>
              <a:sym typeface="Arial"/>
            </a:endParaRPr>
          </a:p>
          <a:p>
            <a:pPr marL="314280" marR="0" lvl="0" indent="-313200" algn="just" rtl="0">
              <a:lnSpc>
                <a:spcPct val="120000"/>
              </a:lnSpc>
              <a:spcBef>
                <a:spcPts val="499"/>
              </a:spcBef>
              <a:spcAft>
                <a:spcPts val="0"/>
              </a:spcAft>
              <a:buClr>
                <a:srgbClr val="CC9900"/>
              </a:buClr>
              <a:buSzPts val="1800"/>
              <a:buFont typeface="Noto Sans Symbols"/>
              <a:buChar char="■"/>
            </a:pPr>
            <a:r>
              <a:rPr lang="en-IN" sz="1800" b="0" i="0" u="none" strike="noStrike" cap="none">
                <a:solidFill>
                  <a:srgbClr val="000000"/>
                </a:solidFill>
                <a:latin typeface="Arial"/>
                <a:ea typeface="Arial"/>
                <a:cs typeface="Arial"/>
                <a:sym typeface="Arial"/>
              </a:rPr>
              <a:t> </a:t>
            </a:r>
            <a:r>
              <a:rPr lang="en-IN" sz="2600" b="0" i="0" u="none" strike="noStrike" cap="none">
                <a:solidFill>
                  <a:srgbClr val="000000"/>
                </a:solidFill>
                <a:latin typeface="Times New Roman"/>
                <a:ea typeface="Times New Roman"/>
                <a:cs typeface="Times New Roman"/>
                <a:sym typeface="Times New Roman"/>
              </a:rPr>
              <a:t> </a:t>
            </a:r>
            <a:r>
              <a:rPr lang="en-IN" sz="1800" b="0" i="0" u="none" strike="noStrike" cap="none">
                <a:solidFill>
                  <a:srgbClr val="000000"/>
                </a:solidFill>
                <a:latin typeface="Arial"/>
                <a:ea typeface="Arial"/>
                <a:cs typeface="Arial"/>
                <a:sym typeface="Arial"/>
              </a:rPr>
              <a:t>But this incurs overhead in computation time.</a:t>
            </a:r>
            <a:endParaRPr sz="1800" b="0" i="0" u="none" strike="noStrike" cap="none">
              <a:latin typeface="Arial"/>
              <a:ea typeface="Arial"/>
              <a:cs typeface="Arial"/>
              <a:sym typeface="Arial"/>
            </a:endParaRPr>
          </a:p>
          <a:p>
            <a:pPr marL="314280" marR="0" lvl="0" indent="-313200" algn="just" rtl="0">
              <a:lnSpc>
                <a:spcPct val="120000"/>
              </a:lnSpc>
              <a:spcBef>
                <a:spcPts val="499"/>
              </a:spcBef>
              <a:spcAft>
                <a:spcPts val="0"/>
              </a:spcAft>
              <a:buClr>
                <a:srgbClr val="CC9900"/>
              </a:buClr>
              <a:buSzPts val="1800"/>
              <a:buFont typeface="Noto Sans Symbols"/>
              <a:buChar char="■"/>
            </a:pPr>
            <a:r>
              <a:rPr lang="en-IN" sz="1800" b="0" i="0" u="none" strike="noStrike" cap="none">
                <a:solidFill>
                  <a:srgbClr val="000000"/>
                </a:solidFill>
                <a:latin typeface="Arial"/>
                <a:ea typeface="Arial"/>
                <a:cs typeface="Arial"/>
                <a:sym typeface="Arial"/>
              </a:rPr>
              <a:t>So can call algorithms after 1 hour / CPU utilization drops below 40%.</a:t>
            </a:r>
            <a:endParaRPr sz="1800" b="0" i="0" u="none" strike="noStrike" cap="none">
              <a:latin typeface="Arial"/>
              <a:ea typeface="Arial"/>
              <a:cs typeface="Arial"/>
              <a:sym typeface="Arial"/>
            </a:endParaRPr>
          </a:p>
          <a:p>
            <a:pPr marL="314280" marR="0" lvl="0" indent="-313200" algn="just" rtl="0">
              <a:lnSpc>
                <a:spcPct val="120000"/>
              </a:lnSpc>
              <a:spcBef>
                <a:spcPts val="499"/>
              </a:spcBef>
              <a:spcAft>
                <a:spcPts val="0"/>
              </a:spcAft>
              <a:buClr>
                <a:srgbClr val="CC9900"/>
              </a:buClr>
              <a:buSzPts val="1800"/>
              <a:buFont typeface="Noto Sans Symbols"/>
              <a:buChar char="■"/>
            </a:pPr>
            <a:r>
              <a:rPr lang="en-IN" sz="1800" b="0" i="0" u="none" strike="noStrike" cap="none">
                <a:solidFill>
                  <a:srgbClr val="000000"/>
                </a:solidFill>
                <a:latin typeface="Arial"/>
                <a:ea typeface="Arial"/>
                <a:cs typeface="Arial"/>
                <a:sym typeface="Arial"/>
              </a:rPr>
              <a:t>If detection algorithm is invoked arbitrarily, there may be many cycles in the resource graph and so we would not be able to tell which of the many deadlocked processes  “caused”  the deadlock.</a:t>
            </a:r>
            <a:endParaRPr sz="1800" b="0" i="0" u="none" strike="noStrike" cap="none">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79"/>
        <p:cNvGrpSpPr/>
        <p:nvPr/>
      </p:nvGrpSpPr>
      <p:grpSpPr>
        <a:xfrm>
          <a:off x="0" y="0"/>
          <a:ext cx="0" cy="0"/>
          <a:chOff x="0" y="0"/>
          <a:chExt cx="0" cy="0"/>
        </a:xfrm>
      </p:grpSpPr>
      <p:sp>
        <p:nvSpPr>
          <p:cNvPr id="980" name="Google Shape;980;p147"/>
          <p:cNvSpPr/>
          <p:nvPr/>
        </p:nvSpPr>
        <p:spPr>
          <a:xfrm>
            <a:off x="6553080" y="6238800"/>
            <a:ext cx="2129400" cy="457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47"/>
          <p:cNvSpPr/>
          <p:nvPr/>
        </p:nvSpPr>
        <p:spPr>
          <a:xfrm>
            <a:off x="457200" y="304920"/>
            <a:ext cx="8228520" cy="57996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3200" b="0" i="0" u="none" strike="noStrike" cap="none">
                <a:solidFill>
                  <a:srgbClr val="006633"/>
                </a:solidFill>
                <a:latin typeface="Arial"/>
                <a:ea typeface="Arial"/>
                <a:cs typeface="Arial"/>
                <a:sym typeface="Arial"/>
              </a:rPr>
              <a:t>Contents</a:t>
            </a:r>
            <a:endParaRPr sz="3200" b="0" i="0" u="none" strike="noStrike" cap="none">
              <a:latin typeface="Arial"/>
              <a:ea typeface="Arial"/>
              <a:cs typeface="Arial"/>
              <a:sym typeface="Arial"/>
            </a:endParaRPr>
          </a:p>
        </p:txBody>
      </p:sp>
      <p:sp>
        <p:nvSpPr>
          <p:cNvPr id="982" name="Google Shape;982;p147"/>
          <p:cNvSpPr/>
          <p:nvPr/>
        </p:nvSpPr>
        <p:spPr>
          <a:xfrm>
            <a:off x="900000" y="957240"/>
            <a:ext cx="7866720" cy="5340960"/>
          </a:xfrm>
          <a:prstGeom prst="rect">
            <a:avLst/>
          </a:prstGeom>
          <a:noFill/>
          <a:ln>
            <a:noFill/>
          </a:ln>
        </p:spPr>
        <p:txBody>
          <a:bodyPr spcFirstLastPara="1" wrap="square" lIns="90000" tIns="46800" rIns="90000" bIns="46800" anchor="t" anchorCtr="0">
            <a:noAutofit/>
          </a:bodyPr>
          <a:lstStyle/>
          <a:p>
            <a:pPr marL="216000" marR="0" lvl="0" indent="-215279" algn="l" rtl="0">
              <a:lnSpc>
                <a:spcPct val="100000"/>
              </a:lnSpc>
              <a:spcBef>
                <a:spcPts val="0"/>
              </a:spcBef>
              <a:spcAft>
                <a:spcPts val="0"/>
              </a:spcAft>
              <a:buClr>
                <a:srgbClr val="000000"/>
              </a:buClr>
              <a:buSzPts val="2600"/>
              <a:buFont typeface="Noto Sans Symbols"/>
              <a:buChar char="●"/>
            </a:pPr>
            <a:r>
              <a:rPr lang="en-IN" sz="2600" b="0" i="0" u="none" strike="noStrike" cap="none">
                <a:solidFill>
                  <a:srgbClr val="000000"/>
                </a:solidFill>
                <a:latin typeface="Times New Roman"/>
                <a:ea typeface="Times New Roman"/>
                <a:cs typeface="Times New Roman"/>
                <a:sym typeface="Times New Roman"/>
              </a:rPr>
              <a:t> </a:t>
            </a:r>
            <a:r>
              <a:rPr lang="en-IN" sz="2600" b="0" i="0" u="none" strike="noStrike" cap="none">
                <a:solidFill>
                  <a:srgbClr val="000000"/>
                </a:solidFill>
                <a:latin typeface="Arial"/>
                <a:ea typeface="Arial"/>
                <a:cs typeface="Arial"/>
                <a:sym typeface="Arial"/>
              </a:rPr>
              <a:t>Uniprocessor Scheduling: Types of Scheduling: Preemptive, Non-preemptive, Long-term, Medium-term, Short-term scheduling</a:t>
            </a:r>
            <a:endParaRPr sz="2600" b="0" i="0" u="none" strike="noStrike" cap="none">
              <a:latin typeface="Arial"/>
              <a:ea typeface="Arial"/>
              <a:cs typeface="Arial"/>
              <a:sym typeface="Arial"/>
            </a:endParaRPr>
          </a:p>
          <a:p>
            <a:pPr marL="216000" marR="0" lvl="0" indent="-215279" algn="l" rtl="0">
              <a:lnSpc>
                <a:spcPct val="100000"/>
              </a:lnSpc>
              <a:spcBef>
                <a:spcPts val="0"/>
              </a:spcBef>
              <a:spcAft>
                <a:spcPts val="0"/>
              </a:spcAft>
              <a:buClr>
                <a:srgbClr val="000000"/>
              </a:buClr>
              <a:buSzPts val="2600"/>
              <a:buFont typeface="Noto Sans Symbols"/>
              <a:buChar char="●"/>
            </a:pPr>
            <a:r>
              <a:rPr lang="en-IN" sz="2600" b="0" i="0" u="none" strike="noStrike" cap="none">
                <a:solidFill>
                  <a:srgbClr val="000000"/>
                </a:solidFill>
                <a:latin typeface="Arial"/>
                <a:ea typeface="Arial"/>
                <a:cs typeface="Arial"/>
                <a:sym typeface="Arial"/>
              </a:rPr>
              <a:t> Scheduling Algorithms: FCFS, SJF, RR, Priority</a:t>
            </a:r>
            <a:endParaRPr sz="2600" b="0" i="0" u="none" strike="noStrike" cap="none">
              <a:latin typeface="Arial"/>
              <a:ea typeface="Arial"/>
              <a:cs typeface="Arial"/>
              <a:sym typeface="Arial"/>
            </a:endParaRPr>
          </a:p>
          <a:p>
            <a:pPr marL="216000" marR="0" lvl="0" indent="-215279" algn="l" rtl="0">
              <a:lnSpc>
                <a:spcPct val="100000"/>
              </a:lnSpc>
              <a:spcBef>
                <a:spcPts val="0"/>
              </a:spcBef>
              <a:spcAft>
                <a:spcPts val="0"/>
              </a:spcAft>
              <a:buClr>
                <a:srgbClr val="000000"/>
              </a:buClr>
              <a:buSzPts val="2600"/>
              <a:buFont typeface="Noto Sans Symbols"/>
              <a:buChar char="●"/>
            </a:pPr>
            <a:r>
              <a:rPr lang="en-IN" sz="2600" b="0" i="0" u="none" strike="noStrike" cap="none">
                <a:solidFill>
                  <a:srgbClr val="000000"/>
                </a:solidFill>
                <a:latin typeface="Arial"/>
                <a:ea typeface="Arial"/>
                <a:cs typeface="Arial"/>
                <a:sym typeface="Arial"/>
              </a:rPr>
              <a:t> Multiprocessor Scheduling: Granularity</a:t>
            </a:r>
            <a:endParaRPr sz="2600" b="0" i="0" u="none" strike="noStrike" cap="none">
              <a:latin typeface="Arial"/>
              <a:ea typeface="Arial"/>
              <a:cs typeface="Arial"/>
              <a:sym typeface="Arial"/>
            </a:endParaRPr>
          </a:p>
          <a:p>
            <a:pPr marL="216000" marR="0" lvl="0" indent="-215279" algn="l" rtl="0">
              <a:lnSpc>
                <a:spcPct val="100000"/>
              </a:lnSpc>
              <a:spcBef>
                <a:spcPts val="0"/>
              </a:spcBef>
              <a:spcAft>
                <a:spcPts val="0"/>
              </a:spcAft>
              <a:buClr>
                <a:srgbClr val="000000"/>
              </a:buClr>
              <a:buSzPts val="2600"/>
              <a:buFont typeface="Noto Sans Symbols"/>
              <a:buChar char="●"/>
            </a:pPr>
            <a:r>
              <a:rPr lang="en-IN" sz="2600" b="0" i="0" u="none" strike="noStrike" cap="none">
                <a:solidFill>
                  <a:srgbClr val="000000"/>
                </a:solidFill>
                <a:latin typeface="Arial"/>
                <a:ea typeface="Arial"/>
                <a:cs typeface="Arial"/>
                <a:sym typeface="Arial"/>
              </a:rPr>
              <a:t> Design Issues, Process Scheduling</a:t>
            </a:r>
            <a:endParaRPr sz="2600" b="0" i="0" u="none" strike="noStrike" cap="none">
              <a:latin typeface="Arial"/>
              <a:ea typeface="Arial"/>
              <a:cs typeface="Arial"/>
              <a:sym typeface="Arial"/>
            </a:endParaRPr>
          </a:p>
          <a:p>
            <a:pPr marL="216000" marR="0" lvl="0" indent="-215279" algn="l" rtl="0">
              <a:lnSpc>
                <a:spcPct val="100000"/>
              </a:lnSpc>
              <a:spcBef>
                <a:spcPts val="0"/>
              </a:spcBef>
              <a:spcAft>
                <a:spcPts val="0"/>
              </a:spcAft>
              <a:buClr>
                <a:srgbClr val="000000"/>
              </a:buClr>
              <a:buSzPts val="2600"/>
              <a:buFont typeface="Noto Sans Symbols"/>
              <a:buChar char="●"/>
            </a:pPr>
            <a:r>
              <a:rPr lang="en-IN" sz="2600" b="0" i="0" u="none" strike="noStrike" cap="none">
                <a:solidFill>
                  <a:srgbClr val="000000"/>
                </a:solidFill>
                <a:latin typeface="Arial"/>
                <a:ea typeface="Arial"/>
                <a:cs typeface="Arial"/>
                <a:sym typeface="Arial"/>
              </a:rPr>
              <a:t> Deadlock: Principles of deadlock, Deadlock Avoidance</a:t>
            </a:r>
            <a:endParaRPr sz="2600" b="0" i="0" u="none" strike="noStrike" cap="none">
              <a:latin typeface="Arial"/>
              <a:ea typeface="Arial"/>
              <a:cs typeface="Arial"/>
              <a:sym typeface="Arial"/>
            </a:endParaRPr>
          </a:p>
          <a:p>
            <a:pPr marL="216000" marR="0" lvl="0" indent="-215279" algn="l" rtl="0">
              <a:lnSpc>
                <a:spcPct val="100000"/>
              </a:lnSpc>
              <a:spcBef>
                <a:spcPts val="0"/>
              </a:spcBef>
              <a:spcAft>
                <a:spcPts val="0"/>
              </a:spcAft>
              <a:buClr>
                <a:srgbClr val="000000"/>
              </a:buClr>
              <a:buSzPts val="2600"/>
              <a:buFont typeface="Noto Sans Symbols"/>
              <a:buChar char="●"/>
            </a:pPr>
            <a:r>
              <a:rPr lang="en-IN" sz="2600" b="0" i="0" u="none" strike="noStrike" cap="none">
                <a:solidFill>
                  <a:srgbClr val="000000"/>
                </a:solidFill>
                <a:latin typeface="Arial"/>
                <a:ea typeface="Arial"/>
                <a:cs typeface="Arial"/>
                <a:sym typeface="Arial"/>
              </a:rPr>
              <a:t> Deadlock Detection, Deadlock Prevention</a:t>
            </a:r>
            <a:endParaRPr sz="2600" b="0" i="0" u="none" strike="noStrike" cap="none">
              <a:latin typeface="Arial"/>
              <a:ea typeface="Arial"/>
              <a:cs typeface="Arial"/>
              <a:sym typeface="Arial"/>
            </a:endParaRPr>
          </a:p>
          <a:p>
            <a:pPr marL="216000" marR="0" lvl="0" indent="-215279" algn="l" rtl="0">
              <a:lnSpc>
                <a:spcPct val="100000"/>
              </a:lnSpc>
              <a:spcBef>
                <a:spcPts val="0"/>
              </a:spcBef>
              <a:spcAft>
                <a:spcPts val="0"/>
              </a:spcAft>
              <a:buClr>
                <a:srgbClr val="000000"/>
              </a:buClr>
              <a:buSzPts val="2600"/>
              <a:buFont typeface="Noto Sans Symbols"/>
              <a:buChar char="●"/>
            </a:pPr>
            <a:r>
              <a:rPr lang="en-IN" sz="2600" b="0" i="0" u="none" strike="noStrike" cap="none">
                <a:solidFill>
                  <a:srgbClr val="000000"/>
                </a:solidFill>
                <a:latin typeface="Arial"/>
                <a:ea typeface="Arial"/>
                <a:cs typeface="Arial"/>
                <a:sym typeface="Arial"/>
              </a:rPr>
              <a:t> Deadlock Recovery</a:t>
            </a:r>
            <a:endParaRPr sz="26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6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600" b="0" i="0" u="none" strike="noStrike" cap="none">
              <a:latin typeface="Arial"/>
              <a:ea typeface="Arial"/>
              <a:cs typeface="Arial"/>
              <a:sym typeface="Arial"/>
            </a:endParaRPr>
          </a:p>
        </p:txBody>
      </p:sp>
      <p:sp>
        <p:nvSpPr>
          <p:cNvPr id="983" name="Google Shape;983;p147"/>
          <p:cNvSpPr/>
          <p:nvPr/>
        </p:nvSpPr>
        <p:spPr>
          <a:xfrm>
            <a:off x="457200" y="4572000"/>
            <a:ext cx="538560" cy="359280"/>
          </a:xfrm>
          <a:prstGeom prst="rightArrow">
            <a:avLst>
              <a:gd name="adj1" fmla="val 50000"/>
              <a:gd name="adj2" fmla="val 37445"/>
            </a:avLst>
          </a:prstGeom>
          <a:solidFill>
            <a:srgbClr val="99CC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148"/>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Deadlock Recovery</a:t>
            </a:r>
            <a:endParaRPr sz="2400" b="0" i="0" u="none" strike="noStrike" cap="none">
              <a:latin typeface="Arial"/>
              <a:ea typeface="Arial"/>
              <a:cs typeface="Arial"/>
              <a:sym typeface="Arial"/>
            </a:endParaRPr>
          </a:p>
        </p:txBody>
      </p:sp>
      <p:sp>
        <p:nvSpPr>
          <p:cNvPr id="990" name="Google Shape;990;p148"/>
          <p:cNvSpPr/>
          <p:nvPr/>
        </p:nvSpPr>
        <p:spPr>
          <a:xfrm>
            <a:off x="457200" y="914400"/>
            <a:ext cx="8202960" cy="5204160"/>
          </a:xfrm>
          <a:prstGeom prst="rect">
            <a:avLst/>
          </a:prstGeom>
          <a:noFill/>
          <a:ln>
            <a:noFill/>
          </a:ln>
        </p:spPr>
        <p:txBody>
          <a:bodyPr spcFirstLastPara="1" wrap="square" lIns="90000" tIns="46800" rIns="90000" bIns="46800" anchor="t" anchorCtr="0">
            <a:noAutofit/>
          </a:bodyPr>
          <a:lstStyle/>
          <a:p>
            <a:pPr marL="339840" marR="0" lvl="0" indent="-338760" algn="just" rtl="0">
              <a:lnSpc>
                <a:spcPct val="100000"/>
              </a:lnSpc>
              <a:spcBef>
                <a:spcPts val="0"/>
              </a:spcBef>
              <a:spcAft>
                <a:spcPts val="0"/>
              </a:spcAft>
              <a:buClr>
                <a:srgbClr val="000000"/>
              </a:buClr>
              <a:buSzPts val="3200"/>
              <a:buFont typeface="Times New Roman"/>
              <a:buChar char="•"/>
            </a:pPr>
            <a:r>
              <a:rPr lang="en-IN" sz="3200" b="0" i="0" u="none" strike="noStrike" cap="none">
                <a:solidFill>
                  <a:srgbClr val="000000"/>
                </a:solidFill>
                <a:latin typeface="Arial"/>
                <a:ea typeface="Arial"/>
                <a:cs typeface="Arial"/>
                <a:sym typeface="Arial"/>
              </a:rPr>
              <a:t>Once detected, several alternatives are available for recovery inform the operator that a deadlock has occurred and to let the operator deal with the deadlock manually</a:t>
            </a:r>
            <a:endParaRPr sz="3200" b="0" i="0" u="none" strike="noStrike" cap="none">
              <a:latin typeface="Arial"/>
              <a:ea typeface="Arial"/>
              <a:cs typeface="Arial"/>
              <a:sym typeface="Arial"/>
            </a:endParaRPr>
          </a:p>
          <a:p>
            <a:pPr marL="339840" marR="0" lvl="0" indent="-338760" algn="just" rtl="0">
              <a:lnSpc>
                <a:spcPct val="100000"/>
              </a:lnSpc>
              <a:spcBef>
                <a:spcPts val="451"/>
              </a:spcBef>
              <a:spcAft>
                <a:spcPts val="0"/>
              </a:spcAft>
              <a:buClr>
                <a:srgbClr val="000000"/>
              </a:buClr>
              <a:buSzPts val="3200"/>
              <a:buFont typeface="Times New Roman"/>
              <a:buChar char="•"/>
            </a:pPr>
            <a:r>
              <a:rPr lang="en-IN" sz="3200" b="0" i="0" u="none" strike="noStrike" cap="none">
                <a:solidFill>
                  <a:srgbClr val="000000"/>
                </a:solidFill>
                <a:latin typeface="Arial"/>
                <a:ea typeface="Arial"/>
                <a:cs typeface="Arial"/>
                <a:sym typeface="Arial"/>
              </a:rPr>
              <a:t>Abort one or more processes to break the circular wait </a:t>
            </a:r>
            <a:endParaRPr sz="3200" b="0" i="0" u="none" strike="noStrike" cap="none">
              <a:latin typeface="Arial"/>
              <a:ea typeface="Arial"/>
              <a:cs typeface="Arial"/>
              <a:sym typeface="Arial"/>
            </a:endParaRPr>
          </a:p>
          <a:p>
            <a:pPr marL="339840" marR="0" lvl="0" indent="-338760" algn="just" rtl="0">
              <a:lnSpc>
                <a:spcPct val="100000"/>
              </a:lnSpc>
              <a:spcBef>
                <a:spcPts val="451"/>
              </a:spcBef>
              <a:spcAft>
                <a:spcPts val="0"/>
              </a:spcAft>
              <a:buClr>
                <a:srgbClr val="000000"/>
              </a:buClr>
              <a:buSzPts val="3200"/>
              <a:buFont typeface="Times New Roman"/>
              <a:buChar char="•"/>
            </a:pPr>
            <a:r>
              <a:rPr lang="en-IN" sz="3200" b="0" i="0" u="none" strike="noStrike" cap="none">
                <a:solidFill>
                  <a:srgbClr val="000000"/>
                </a:solidFill>
                <a:latin typeface="Arial"/>
                <a:ea typeface="Arial"/>
                <a:cs typeface="Arial"/>
                <a:sym typeface="Arial"/>
              </a:rPr>
              <a:t>Preempt some resources from one or more of the deadlocked processes</a:t>
            </a:r>
            <a:endParaRPr sz="3200" b="0" i="0" u="none" strike="noStrike" cap="none">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149"/>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Process Termination / Abort</a:t>
            </a:r>
            <a:endParaRPr sz="2400" b="0" i="0" u="none" strike="noStrike" cap="none">
              <a:latin typeface="Arial"/>
              <a:ea typeface="Arial"/>
              <a:cs typeface="Arial"/>
              <a:sym typeface="Arial"/>
            </a:endParaRPr>
          </a:p>
        </p:txBody>
      </p:sp>
      <p:sp>
        <p:nvSpPr>
          <p:cNvPr id="997" name="Google Shape;997;p149"/>
          <p:cNvSpPr/>
          <p:nvPr/>
        </p:nvSpPr>
        <p:spPr>
          <a:xfrm>
            <a:off x="457200" y="914400"/>
            <a:ext cx="8202960" cy="5713920"/>
          </a:xfrm>
          <a:prstGeom prst="rect">
            <a:avLst/>
          </a:prstGeom>
          <a:noFill/>
          <a:ln>
            <a:noFill/>
          </a:ln>
        </p:spPr>
        <p:txBody>
          <a:bodyPr spcFirstLastPara="1" wrap="square" lIns="90000" tIns="46800" rIns="90000" bIns="46800" anchor="t" anchorCtr="0">
            <a:noAutofit/>
          </a:bodyPr>
          <a:lstStyle/>
          <a:p>
            <a:pPr marL="339840" marR="0" lvl="0" indent="-338760" algn="just" rtl="0">
              <a:lnSpc>
                <a:spcPct val="120000"/>
              </a:lnSpc>
              <a:spcBef>
                <a:spcPts val="0"/>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Two alternatives</a:t>
            </a:r>
            <a:endParaRPr sz="2000" b="0" i="0" u="none" strike="noStrike" cap="none">
              <a:latin typeface="Arial"/>
              <a:ea typeface="Arial"/>
              <a:cs typeface="Arial"/>
              <a:sym typeface="Arial"/>
            </a:endParaRPr>
          </a:p>
          <a:p>
            <a:pPr marL="339840" marR="0" lvl="0" indent="-338760" algn="just" rtl="0">
              <a:lnSpc>
                <a:spcPct val="12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In both, system reclaims all resources held by the terminated process</a:t>
            </a:r>
            <a:endParaRPr sz="2000" b="0" i="0" u="none" strike="noStrike" cap="none">
              <a:latin typeface="Arial"/>
              <a:ea typeface="Arial"/>
              <a:cs typeface="Arial"/>
              <a:sym typeface="Arial"/>
            </a:endParaRPr>
          </a:p>
          <a:p>
            <a:pPr marL="339840" marR="0" lvl="0" indent="-338760" algn="just" rtl="0">
              <a:lnSpc>
                <a:spcPct val="120000"/>
              </a:lnSpc>
              <a:spcBef>
                <a:spcPts val="451"/>
              </a:spcBef>
              <a:spcAft>
                <a:spcPts val="0"/>
              </a:spcAft>
              <a:buClr>
                <a:srgbClr val="000000"/>
              </a:buClr>
              <a:buSzPts val="2000"/>
              <a:buFont typeface="Times New Roman"/>
              <a:buChar char="•"/>
            </a:pPr>
            <a:r>
              <a:rPr lang="en-IN" sz="2000" b="1" i="0" u="none" strike="noStrike" cap="none">
                <a:solidFill>
                  <a:srgbClr val="000000"/>
                </a:solidFill>
                <a:latin typeface="Arial"/>
                <a:ea typeface="Arial"/>
                <a:cs typeface="Arial"/>
                <a:sym typeface="Arial"/>
              </a:rPr>
              <a:t>Abort all deadlocked processes</a:t>
            </a:r>
            <a:endParaRPr sz="2000" b="0" i="0" u="none" strike="noStrike" cap="none">
              <a:latin typeface="Arial"/>
              <a:ea typeface="Arial"/>
              <a:cs typeface="Arial"/>
              <a:sym typeface="Arial"/>
            </a:endParaRPr>
          </a:p>
          <a:p>
            <a:pPr marL="739800" marR="0" lvl="1" indent="-281519" algn="just" rtl="0">
              <a:lnSpc>
                <a:spcPct val="12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Everything the processes had done so far has gone down the drain!</a:t>
            </a:r>
            <a:endParaRPr sz="2000" b="0" i="0" u="none" strike="noStrike" cap="none">
              <a:latin typeface="Arial"/>
              <a:ea typeface="Arial"/>
              <a:cs typeface="Arial"/>
              <a:sym typeface="Arial"/>
            </a:endParaRPr>
          </a:p>
          <a:p>
            <a:pPr marL="339840" marR="0" lvl="0" indent="-338760" algn="just" rtl="0">
              <a:lnSpc>
                <a:spcPct val="120000"/>
              </a:lnSpc>
              <a:spcBef>
                <a:spcPts val="451"/>
              </a:spcBef>
              <a:spcAft>
                <a:spcPts val="0"/>
              </a:spcAft>
              <a:buClr>
                <a:srgbClr val="000000"/>
              </a:buClr>
              <a:buSzPts val="2000"/>
              <a:buFont typeface="Times New Roman"/>
              <a:buChar char="•"/>
            </a:pPr>
            <a:r>
              <a:rPr lang="en-IN" sz="2000" b="1" i="0" u="none" strike="noStrike" cap="none">
                <a:solidFill>
                  <a:srgbClr val="000000"/>
                </a:solidFill>
                <a:latin typeface="Arial"/>
                <a:ea typeface="Arial"/>
                <a:cs typeface="Arial"/>
                <a:sym typeface="Arial"/>
              </a:rPr>
              <a:t>Abort one process at a time until the deadlock cycle is eliminated</a:t>
            </a:r>
            <a:endParaRPr sz="2000" b="0" i="0" u="none" strike="noStrike" cap="none">
              <a:latin typeface="Arial"/>
              <a:ea typeface="Arial"/>
              <a:cs typeface="Arial"/>
              <a:sym typeface="Arial"/>
            </a:endParaRPr>
          </a:p>
          <a:p>
            <a:pPr marL="739800" marR="0" lvl="1" indent="-281519" algn="just" rtl="0">
              <a:lnSpc>
                <a:spcPct val="12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Whose turn is next?</a:t>
            </a:r>
            <a:endParaRPr sz="2000" b="0" i="0" u="none" strike="noStrike" cap="none">
              <a:latin typeface="Arial"/>
              <a:ea typeface="Arial"/>
              <a:cs typeface="Arial"/>
              <a:sym typeface="Arial"/>
            </a:endParaRPr>
          </a:p>
          <a:p>
            <a:pPr marL="1141560" marR="0" lvl="2" indent="-226080" algn="just" rtl="0">
              <a:lnSpc>
                <a:spcPct val="12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Policy decision similar to scheduling decisions</a:t>
            </a:r>
            <a:endParaRPr sz="2000" b="0" i="0" u="none" strike="noStrike" cap="none">
              <a:latin typeface="Arial"/>
              <a:ea typeface="Arial"/>
              <a:cs typeface="Arial"/>
              <a:sym typeface="Arial"/>
            </a:endParaRPr>
          </a:p>
          <a:p>
            <a:pPr marL="739800" marR="0" lvl="1" indent="-281519" algn="just" rtl="0">
              <a:lnSpc>
                <a:spcPct val="12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Considerable overhead of detecting deadlock after each termination!</a:t>
            </a:r>
            <a:endParaRPr sz="2000" b="0" i="0" u="none" strike="noStrike" cap="none">
              <a:latin typeface="Arial"/>
              <a:ea typeface="Arial"/>
              <a:cs typeface="Arial"/>
              <a:sym typeface="Arial"/>
            </a:endParaRPr>
          </a:p>
          <a:p>
            <a:pPr marL="339840" marR="0" lvl="0" indent="-338760" algn="just" rtl="0">
              <a:lnSpc>
                <a:spcPct val="12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Aborting comes with several issues</a:t>
            </a:r>
            <a:endParaRPr sz="2000" b="0" i="0" u="none" strike="noStrike" cap="none">
              <a:latin typeface="Arial"/>
              <a:ea typeface="Arial"/>
              <a:cs typeface="Arial"/>
              <a:sym typeface="Arial"/>
            </a:endParaRPr>
          </a:p>
          <a:p>
            <a:pPr marL="739800" marR="0" lvl="1" indent="-281519" algn="just" rtl="0">
              <a:lnSpc>
                <a:spcPct val="12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What if in the middle of updating a file or printing to a printer</a:t>
            </a:r>
            <a:endParaRPr sz="2000" b="0" i="0" u="none" strike="noStrike" cap="none">
              <a:latin typeface="Arial"/>
              <a:ea typeface="Arial"/>
              <a:cs typeface="Arial"/>
              <a:sym typeface="Arial"/>
            </a:endParaRPr>
          </a:p>
          <a:p>
            <a:pPr marL="341280" marR="0" lvl="0" indent="-338760" algn="just" rtl="0">
              <a:lnSpc>
                <a:spcPct val="120000"/>
              </a:lnSpc>
              <a:spcBef>
                <a:spcPts val="451"/>
              </a:spcBef>
              <a:spcAft>
                <a:spcPts val="0"/>
              </a:spcAft>
              <a:buNone/>
            </a:pPr>
            <a:endParaRPr sz="2000" b="0" i="0" u="none" strike="noStrike" cap="none">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150"/>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Whom to abort next?</a:t>
            </a:r>
            <a:endParaRPr sz="2400" b="0" i="0" u="none" strike="noStrike" cap="none">
              <a:latin typeface="Arial"/>
              <a:ea typeface="Arial"/>
              <a:cs typeface="Arial"/>
              <a:sym typeface="Arial"/>
            </a:endParaRPr>
          </a:p>
        </p:txBody>
      </p:sp>
      <p:sp>
        <p:nvSpPr>
          <p:cNvPr id="1004" name="Google Shape;1004;p150"/>
          <p:cNvSpPr/>
          <p:nvPr/>
        </p:nvSpPr>
        <p:spPr>
          <a:xfrm>
            <a:off x="457200" y="914400"/>
            <a:ext cx="8202960" cy="5977440"/>
          </a:xfrm>
          <a:prstGeom prst="rect">
            <a:avLst/>
          </a:prstGeom>
          <a:noFill/>
          <a:ln>
            <a:noFill/>
          </a:ln>
        </p:spPr>
        <p:txBody>
          <a:bodyPr spcFirstLastPara="1" wrap="square" lIns="90000" tIns="46800" rIns="90000" bIns="46800" anchor="t" anchorCtr="0">
            <a:noAutofit/>
          </a:bodyPr>
          <a:lstStyle/>
          <a:p>
            <a:pPr marL="339840" marR="0" lvl="0" indent="-338760" algn="just" rtl="0">
              <a:lnSpc>
                <a:spcPct val="150000"/>
              </a:lnSpc>
              <a:spcBef>
                <a:spcPts val="0"/>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Abort those processes whose termination will incur the minimum </a:t>
            </a:r>
            <a:r>
              <a:rPr lang="en-IN" sz="2000" b="0" i="1" u="none" strike="noStrike" cap="none">
                <a:solidFill>
                  <a:srgbClr val="000000"/>
                </a:solidFill>
                <a:latin typeface="Arial"/>
                <a:ea typeface="Arial"/>
                <a:cs typeface="Arial"/>
                <a:sym typeface="Arial"/>
              </a:rPr>
              <a:t>cost</a:t>
            </a:r>
            <a:endParaRPr sz="2000" b="0" i="0" u="none" strike="noStrike" cap="none">
              <a:latin typeface="Arial"/>
              <a:ea typeface="Arial"/>
              <a:cs typeface="Arial"/>
              <a:sym typeface="Arial"/>
            </a:endParaRPr>
          </a:p>
          <a:p>
            <a:pPr marL="339840" marR="0" lvl="0" indent="-338760" algn="just" rtl="0">
              <a:lnSpc>
                <a:spcPct val="150000"/>
              </a:lnSpc>
              <a:spcBef>
                <a:spcPts val="451"/>
              </a:spcBef>
              <a:spcAft>
                <a:spcPts val="0"/>
              </a:spcAft>
              <a:buClr>
                <a:srgbClr val="000000"/>
              </a:buClr>
              <a:buSzPts val="2000"/>
              <a:buFont typeface="Times New Roman"/>
              <a:buChar char="•"/>
            </a:pPr>
            <a:r>
              <a:rPr lang="en-IN" sz="2000" b="0" i="1" u="none" strike="noStrike" cap="none">
                <a:solidFill>
                  <a:srgbClr val="000000"/>
                </a:solidFill>
                <a:latin typeface="Arial"/>
                <a:ea typeface="Arial"/>
                <a:cs typeface="Arial"/>
                <a:sym typeface="Arial"/>
              </a:rPr>
              <a:t>Cost </a:t>
            </a:r>
            <a:r>
              <a:rPr lang="en-IN" sz="2000" b="0" i="0" u="none" strike="noStrike" cap="none">
                <a:solidFill>
                  <a:srgbClr val="000000"/>
                </a:solidFill>
                <a:latin typeface="Arial"/>
                <a:ea typeface="Arial"/>
                <a:cs typeface="Arial"/>
                <a:sym typeface="Arial"/>
              </a:rPr>
              <a:t>depends upon</a:t>
            </a:r>
            <a:endParaRPr sz="2000" b="0" i="0" u="none" strike="noStrike" cap="none">
              <a:latin typeface="Arial"/>
              <a:ea typeface="Arial"/>
              <a:cs typeface="Arial"/>
              <a:sym typeface="Arial"/>
            </a:endParaRPr>
          </a:p>
          <a:p>
            <a:pPr marL="739800" marR="0" lvl="1" indent="-281519" algn="just" rtl="0">
              <a:lnSpc>
                <a:spcPct val="15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What is the priority of the process?</a:t>
            </a:r>
            <a:endParaRPr sz="2000" b="0" i="0" u="none" strike="noStrike" cap="none">
              <a:latin typeface="Arial"/>
              <a:ea typeface="Arial"/>
              <a:cs typeface="Arial"/>
              <a:sym typeface="Arial"/>
            </a:endParaRPr>
          </a:p>
          <a:p>
            <a:pPr marL="739800" marR="0" lvl="1" indent="-281519" algn="just" rtl="0">
              <a:lnSpc>
                <a:spcPct val="15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How long the process has computed and how much longer the process will compute before completing its designated task?</a:t>
            </a:r>
            <a:endParaRPr sz="2000" b="0" i="0" u="none" strike="noStrike" cap="none">
              <a:latin typeface="Arial"/>
              <a:ea typeface="Arial"/>
              <a:cs typeface="Arial"/>
              <a:sym typeface="Arial"/>
            </a:endParaRPr>
          </a:p>
          <a:p>
            <a:pPr marL="739800" marR="0" lvl="1" indent="-281519" algn="just" rtl="0">
              <a:lnSpc>
                <a:spcPct val="15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How many and what type of resources the process has used (e.g., preemptable, non-preemptable)?</a:t>
            </a:r>
            <a:endParaRPr sz="2000" b="0" i="0" u="none" strike="noStrike" cap="none">
              <a:latin typeface="Arial"/>
              <a:ea typeface="Arial"/>
              <a:cs typeface="Arial"/>
              <a:sym typeface="Arial"/>
            </a:endParaRPr>
          </a:p>
          <a:p>
            <a:pPr marL="739800" marR="0" lvl="1" indent="-281519" algn="just" rtl="0">
              <a:lnSpc>
                <a:spcPct val="15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How many more resources the process needs in order to complete?</a:t>
            </a:r>
            <a:endParaRPr sz="2000" b="0" i="0" u="none" strike="noStrike" cap="none">
              <a:latin typeface="Arial"/>
              <a:ea typeface="Arial"/>
              <a:cs typeface="Arial"/>
              <a:sym typeface="Arial"/>
            </a:endParaRPr>
          </a:p>
          <a:p>
            <a:pPr marL="739800" marR="0" lvl="1" indent="-281519" algn="just" rtl="0">
              <a:lnSpc>
                <a:spcPct val="15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How many processes will need to be terminated?</a:t>
            </a:r>
            <a:endParaRPr sz="2000" b="0" i="0" u="none" strike="noStrike" cap="none">
              <a:latin typeface="Arial"/>
              <a:ea typeface="Arial"/>
              <a:cs typeface="Arial"/>
              <a:sym typeface="Arial"/>
            </a:endParaRPr>
          </a:p>
          <a:p>
            <a:pPr marL="739800" marR="0" lvl="1" indent="-281519" algn="just" rtl="0">
              <a:lnSpc>
                <a:spcPct val="150000"/>
              </a:lnSpc>
              <a:spcBef>
                <a:spcPts val="451"/>
              </a:spcBef>
              <a:spcAft>
                <a:spcPts val="0"/>
              </a:spcAft>
              <a:buClr>
                <a:srgbClr val="000000"/>
              </a:buClr>
              <a:buSzPts val="2000"/>
              <a:buFont typeface="Times New Roman"/>
              <a:buChar char="–"/>
            </a:pPr>
            <a:r>
              <a:rPr lang="en-IN" sz="2000" b="0" i="0" u="none" strike="noStrike" cap="none">
                <a:solidFill>
                  <a:srgbClr val="000000"/>
                </a:solidFill>
                <a:latin typeface="Arial"/>
                <a:ea typeface="Arial"/>
                <a:cs typeface="Arial"/>
                <a:sym typeface="Arial"/>
              </a:rPr>
              <a:t>Whether the process is interactive or batch?</a:t>
            </a:r>
            <a:endParaRPr sz="2000" b="0" i="0" u="none" strike="noStrike" cap="none">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151"/>
          <p:cNvSpPr/>
          <p:nvPr/>
        </p:nvSpPr>
        <p:spPr>
          <a:xfrm>
            <a:off x="457200" y="304920"/>
            <a:ext cx="8202960" cy="53388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IN" sz="2400" b="0" i="0" u="none" strike="noStrike" cap="none">
                <a:solidFill>
                  <a:srgbClr val="006633"/>
                </a:solidFill>
                <a:latin typeface="Arial"/>
                <a:ea typeface="Arial"/>
                <a:cs typeface="Arial"/>
                <a:sym typeface="Arial"/>
              </a:rPr>
              <a:t>Resource Preemption</a:t>
            </a:r>
            <a:endParaRPr sz="2400" b="0" i="0" u="none" strike="noStrike" cap="none">
              <a:latin typeface="Arial"/>
              <a:ea typeface="Arial"/>
              <a:cs typeface="Arial"/>
              <a:sym typeface="Arial"/>
            </a:endParaRPr>
          </a:p>
        </p:txBody>
      </p:sp>
      <p:sp>
        <p:nvSpPr>
          <p:cNvPr id="1011" name="Google Shape;1011;p151"/>
          <p:cNvSpPr/>
          <p:nvPr/>
        </p:nvSpPr>
        <p:spPr>
          <a:xfrm>
            <a:off x="457200" y="914400"/>
            <a:ext cx="8202960" cy="5404320"/>
          </a:xfrm>
          <a:prstGeom prst="rect">
            <a:avLst/>
          </a:prstGeom>
          <a:noFill/>
          <a:ln>
            <a:noFill/>
          </a:ln>
        </p:spPr>
        <p:txBody>
          <a:bodyPr spcFirstLastPara="1" wrap="square" lIns="90000" tIns="46800" rIns="90000" bIns="46800" anchor="t" anchorCtr="0">
            <a:noAutofit/>
          </a:bodyPr>
          <a:lstStyle/>
          <a:p>
            <a:pPr marL="339840" marR="0" lvl="0" indent="-338760" algn="l" rtl="0">
              <a:lnSpc>
                <a:spcPct val="130000"/>
              </a:lnSpc>
              <a:spcBef>
                <a:spcPts val="0"/>
              </a:spcBef>
              <a:spcAft>
                <a:spcPts val="0"/>
              </a:spcAft>
              <a:buClr>
                <a:srgbClr val="000000"/>
              </a:buClr>
              <a:buSzPts val="3000"/>
              <a:buFont typeface="Times New Roman"/>
              <a:buChar char="•"/>
            </a:pPr>
            <a:r>
              <a:rPr lang="en-IN" sz="3000" b="0" i="0" u="none" strike="noStrike" cap="none">
                <a:solidFill>
                  <a:srgbClr val="000000"/>
                </a:solidFill>
                <a:latin typeface="Arial"/>
                <a:ea typeface="Arial"/>
                <a:cs typeface="Arial"/>
                <a:sym typeface="Arial"/>
              </a:rPr>
              <a:t>We successively preempt some resources from processes and give these resources to other processes until the deadlock cycle is broken</a:t>
            </a:r>
            <a:endParaRPr sz="3000" b="0" i="0" u="none" strike="noStrike" cap="none">
              <a:latin typeface="Arial"/>
              <a:ea typeface="Arial"/>
              <a:cs typeface="Arial"/>
              <a:sym typeface="Arial"/>
            </a:endParaRPr>
          </a:p>
          <a:p>
            <a:pPr marL="339840" marR="0" lvl="0" indent="-338760" algn="l" rtl="0">
              <a:lnSpc>
                <a:spcPct val="130000"/>
              </a:lnSpc>
              <a:spcBef>
                <a:spcPts val="451"/>
              </a:spcBef>
              <a:spcAft>
                <a:spcPts val="0"/>
              </a:spcAft>
              <a:buClr>
                <a:srgbClr val="000000"/>
              </a:buClr>
              <a:buSzPts val="3000"/>
              <a:buFont typeface="Times New Roman"/>
              <a:buChar char="•"/>
            </a:pPr>
            <a:r>
              <a:rPr lang="en-IN" sz="3000" b="0" i="0" u="none" strike="noStrike" cap="none">
                <a:solidFill>
                  <a:srgbClr val="000000"/>
                </a:solidFill>
                <a:latin typeface="Arial"/>
                <a:ea typeface="Arial"/>
                <a:cs typeface="Arial"/>
                <a:sym typeface="Arial"/>
              </a:rPr>
              <a:t>Three issues need to be addressed:</a:t>
            </a:r>
            <a:endParaRPr sz="3000" b="0" i="0" u="none" strike="noStrike" cap="none">
              <a:latin typeface="Arial"/>
              <a:ea typeface="Arial"/>
              <a:cs typeface="Arial"/>
              <a:sym typeface="Arial"/>
            </a:endParaRPr>
          </a:p>
          <a:p>
            <a:pPr marL="739800" marR="0" lvl="1" indent="-281519" algn="l" rtl="0">
              <a:lnSpc>
                <a:spcPct val="13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Selecting a victim	</a:t>
            </a:r>
            <a:endParaRPr sz="2600" b="0" i="0" u="none" strike="noStrike" cap="none">
              <a:latin typeface="Arial"/>
              <a:ea typeface="Arial"/>
              <a:cs typeface="Arial"/>
              <a:sym typeface="Arial"/>
            </a:endParaRPr>
          </a:p>
          <a:p>
            <a:pPr marL="739800" marR="0" lvl="1" indent="-281519" algn="l" rtl="0">
              <a:lnSpc>
                <a:spcPct val="13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Rollback</a:t>
            </a:r>
            <a:endParaRPr sz="2600" b="0" i="0" u="none" strike="noStrike" cap="none">
              <a:latin typeface="Arial"/>
              <a:ea typeface="Arial"/>
              <a:cs typeface="Arial"/>
              <a:sym typeface="Arial"/>
            </a:endParaRPr>
          </a:p>
          <a:p>
            <a:pPr marL="739800" marR="0" lvl="1" indent="-281519" algn="l" rtl="0">
              <a:lnSpc>
                <a:spcPct val="130000"/>
              </a:lnSpc>
              <a:spcBef>
                <a:spcPts val="451"/>
              </a:spcBef>
              <a:spcAft>
                <a:spcPts val="0"/>
              </a:spcAft>
              <a:buClr>
                <a:srgbClr val="000000"/>
              </a:buClr>
              <a:buSzPts val="2600"/>
              <a:buFont typeface="Times New Roman"/>
              <a:buChar char="–"/>
            </a:pPr>
            <a:r>
              <a:rPr lang="en-IN" sz="2600" b="0" i="0" u="none" strike="noStrike" cap="none">
                <a:solidFill>
                  <a:srgbClr val="000000"/>
                </a:solidFill>
                <a:latin typeface="Arial"/>
                <a:ea typeface="Arial"/>
                <a:cs typeface="Arial"/>
                <a:sym typeface="Arial"/>
              </a:rPr>
              <a:t>Starvation</a:t>
            </a:r>
            <a:endParaRPr sz="2600" b="0" i="0" u="none" strike="noStrike" cap="none">
              <a:latin typeface="Arial"/>
              <a:ea typeface="Arial"/>
              <a:cs typeface="Arial"/>
              <a:sym typeface="Arial"/>
            </a:endParaRPr>
          </a:p>
          <a:p>
            <a:pPr marL="741240" marR="0" lvl="0" indent="-281519" algn="l" rtl="0">
              <a:lnSpc>
                <a:spcPct val="130000"/>
              </a:lnSpc>
              <a:spcBef>
                <a:spcPts val="451"/>
              </a:spcBef>
              <a:spcAft>
                <a:spcPts val="0"/>
              </a:spcAft>
              <a:buNone/>
            </a:pPr>
            <a:endParaRPr sz="2600" b="0" i="0" u="none" strike="noStrike" cap="non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5915</Words>
  <PresentationFormat>On-screen Show (4:3)</PresentationFormat>
  <Paragraphs>2575</Paragraphs>
  <Slides>103</Slides>
  <Notes>103</Notes>
  <HiddenSlides>6</HiddenSlides>
  <MMClips>0</MMClips>
  <ScaleCrop>false</ScaleCrop>
  <HeadingPairs>
    <vt:vector size="4" baseType="variant">
      <vt:variant>
        <vt:lpstr>Theme</vt:lpstr>
      </vt:variant>
      <vt:variant>
        <vt:i4>4</vt:i4>
      </vt:variant>
      <vt:variant>
        <vt:lpstr>Slide Titles</vt:lpstr>
      </vt:variant>
      <vt:variant>
        <vt:i4>103</vt:i4>
      </vt:variant>
    </vt:vector>
  </HeadingPairs>
  <TitlesOfParts>
    <vt:vector size="107" baseType="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Sangita Lade</dc:creator>
  <cp:lastModifiedBy>Sangita Lade</cp:lastModifiedBy>
  <cp:revision>1</cp:revision>
  <dcterms:modified xsi:type="dcterms:W3CDTF">2020-09-22T08:12:39Z</dcterms:modified>
</cp:coreProperties>
</file>