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_rels/notesSlide30.xml.rels" ContentType="application/vnd.openxmlformats-package.relationships+xml"/>
  <Override PartName="/ppt/notesSlides/_rels/notesSlide19.xml.rels" ContentType="application/vnd.openxmlformats-package.relationships+xml"/>
  <Override PartName="/ppt/notesSlides/_rels/notesSlide17.xml.rels" ContentType="application/vnd.openxmlformats-package.relationships+xml"/>
  <Override PartName="/ppt/notesSlides/_rels/notesSlide3.xml.rels" ContentType="application/vnd.openxmlformats-package.relationships+xml"/>
  <Override PartName="/ppt/notesSlides/_rels/notesSlide29.xml.rels" ContentType="application/vnd.openxmlformats-package.relationships+xml"/>
  <Override PartName="/ppt/notesSlides/_rels/notesSlide2.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79.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45.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B80D47A5-96EC-4485-804A-8B58A46E0951}"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hyperlink" Target="https://en.wikipedia.org/wiki/Line_printer" TargetMode="External"/><Relationship Id="rId2" Type="http://schemas.openxmlformats.org/officeDocument/2006/relationships/hyperlink" Target="https://en.wikipedia.org/wiki/Lp_(Unix)" TargetMode="External"/><Relationship Id="rId3" Type="http://schemas.openxmlformats.org/officeDocument/2006/relationships/hyperlink" Target="https://en.wikipedia.org/wiki/Pseudo_terminal" TargetMode="External"/><Relationship Id="rId4" Type="http://schemas.openxmlformats.org/officeDocument/2006/relationships/hyperlink" Target="https://en.wikipedia.org/wiki/Computer_terminal" TargetMode="External"/><Relationship Id="rId5" Type="http://schemas.openxmlformats.org/officeDocument/2006/relationships/hyperlink" Target="https://en.wikipedia.org/wiki/Frame_buffer" TargetMode="External"/><Relationship Id="rId6" Type="http://schemas.openxmlformats.org/officeDocument/2006/relationships/hyperlink" Target="https://en.wikipedia.org/wiki/Floppy_disk" TargetMode="External"/><Relationship Id="rId7" Type="http://schemas.openxmlformats.org/officeDocument/2006/relationships/hyperlink" Target="https://en.wikipedia.org/wiki/File_descriptor" TargetMode="External"/><Relationship Id="rId8" Type="http://schemas.openxmlformats.org/officeDocument/2006/relationships/hyperlink" Target="https://en.wikipedia.org/wiki/Integrated_Drive_Electronics" TargetMode="External"/><Relationship Id="rId9" Type="http://schemas.openxmlformats.org/officeDocument/2006/relationships/hyperlink" Target="https://en.wikipedia.org/wiki/Hard_disk_drive" TargetMode="External"/><Relationship Id="rId10" Type="http://schemas.openxmlformats.org/officeDocument/2006/relationships/hyperlink" Target="https://en.wikipedia.org/wiki/Optical_disc_drive" TargetMode="External"/><Relationship Id="rId11" Type="http://schemas.openxmlformats.org/officeDocument/2006/relationships/hyperlink" Target="https://en.wikipedia.org/wiki/ATA_channel" TargetMode="External"/><Relationship Id="rId12" Type="http://schemas.openxmlformats.org/officeDocument/2006/relationships/hyperlink" Target="https://en.wikipedia.org/wiki/Extended_boot_record" TargetMode="External"/><Relationship Id="rId13" Type="http://schemas.openxmlformats.org/officeDocument/2006/relationships/hyperlink" Target="https://en.wikipedia.org/wiki/Parallel_port" TargetMode="External"/><Relationship Id="rId14" Type="http://schemas.openxmlformats.org/officeDocument/2006/relationships/hyperlink" Target="https://en.wikipedia.org/wiki/SCSI" TargetMode="External"/><Relationship Id="rId15" Type="http://schemas.openxmlformats.org/officeDocument/2006/relationships/hyperlink" Target="https://en.wikipedia.org/wiki/LibATA" TargetMode="External"/><Relationship Id="rId16" Type="http://schemas.openxmlformats.org/officeDocument/2006/relationships/hyperlink" Target="https://en.wikipedia.org/wiki/Parallel_ATA" TargetMode="External"/><Relationship Id="rId17" Type="http://schemas.openxmlformats.org/officeDocument/2006/relationships/hyperlink" Target="https://en.wikipedia.org/wiki/Serial_ATA" TargetMode="External"/><Relationship Id="rId18" Type="http://schemas.openxmlformats.org/officeDocument/2006/relationships/hyperlink" Target="https://en.wikipedia.org/wiki/Universal_Serial_Bus" TargetMode="External"/><Relationship Id="rId19" Type="http://schemas.openxmlformats.org/officeDocument/2006/relationships/hyperlink" Target="https://en.wikipedia.org/wiki/IEEE_1394" TargetMode="External"/><Relationship Id="rId20" Type="http://schemas.openxmlformats.org/officeDocument/2006/relationships/hyperlink" Target="https://en.wikipedia.org/wiki/Extended_boot_record" TargetMode="External"/><Relationship Id="rId21" Type="http://schemas.openxmlformats.org/officeDocument/2006/relationships/hyperlink" Target="https://en.wikipedia.org/wiki/Magnetic_tape" TargetMode="External"/><Relationship Id="rId22" Type="http://schemas.openxmlformats.org/officeDocument/2006/relationships/hyperlink" Target="https://en.wikipedia.org/wiki/Computer_terminal" TargetMode="External"/><Relationship Id="rId23" Type="http://schemas.openxmlformats.org/officeDocument/2006/relationships/hyperlink" Target="https://en.wikipedia.org/wiki/Serial_port" TargetMode="External"/><Relationship Id="rId24" Type="http://schemas.openxmlformats.org/officeDocument/2006/relationships/slide" Target="../slides/slide12.xml"/><Relationship Id="rId25"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hyperlink" Target="http://www.linfo.org/text%20editor.html" TargetMode="External"/><Relationship Id="rId2" Type="http://schemas.openxmlformats.org/officeDocument/2006/relationships/hyperlink" Target="http://www.linfo.org/vi/index.html" TargetMode="External"/><Relationship Id="rId3" Type="http://schemas.openxmlformats.org/officeDocument/2006/relationships/hyperlink" Target="http://www.linfo.org/gedit.html" TargetMode="External"/><Relationship Id="rId4" Type="http://schemas.openxmlformats.org/officeDocument/2006/relationships/hyperlink" Target="http://www.linfo.org/cat.html" TargetMode="External"/><Relationship Id="rId5" Type="http://schemas.openxmlformats.org/officeDocument/2006/relationships/hyperlink" Target="http://www.gnu.org/software/make/manual/make.html" TargetMode="External"/><Relationship Id="rId6" Type="http://schemas.openxmlformats.org/officeDocument/2006/relationships/hyperlink" Target="https://www.lifewire.com/beginners-guide-to-linux-4090233" TargetMode="External"/><Relationship Id="rId7" Type="http://schemas.openxmlformats.org/officeDocument/2006/relationships/slide" Target="../slides/slide19.xml"/><Relationship Id="rId8"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en.wikipedia.org/wiki/Privilege_level" TargetMode="External"/><Relationship Id="rId2" Type="http://schemas.openxmlformats.org/officeDocument/2006/relationships/slide" Target="../slides/slide2.xml"/><Relationship Id="rId3"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en.wikipedia.org/wiki/Computing_platform" TargetMode="External"/><Relationship Id="rId2" Type="http://schemas.openxmlformats.org/officeDocument/2006/relationships/hyperlink" Target="http://en.wikipedia.org/wiki/Privilege_(computing)" TargetMode="External"/><Relationship Id="rId3" Type="http://schemas.openxmlformats.org/officeDocument/2006/relationships/slide" Target="../slides/slide5.xml"/><Relationship Id="rId4"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1143000" y="685800"/>
            <a:ext cx="4571640" cy="3428640"/>
          </a:xfrm>
          <a:prstGeom prst="rect">
            <a:avLst/>
          </a:prstGeom>
        </p:spPr>
      </p:sp>
      <p:sp>
        <p:nvSpPr>
          <p:cNvPr id="282"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buClr>
                <a:srgbClr val="000000"/>
              </a:buClr>
              <a:buFont typeface="Symbol" charset="2"/>
              <a:buChar char=""/>
            </a:pPr>
            <a:r>
              <a:rPr b="1" lang="en-IN" sz="1200" spc="-1" strike="noStrike">
                <a:latin typeface="Arial"/>
              </a:rPr>
              <a:t>mknod /dev/name type major minor</a:t>
            </a:r>
            <a:endParaRPr b="0" lang="en-IN" sz="1200" spc="-1" strike="noStrike">
              <a:latin typeface="Arial"/>
            </a:endParaRPr>
          </a:p>
          <a:p>
            <a:pPr marL="216000" indent="-216000">
              <a:lnSpc>
                <a:spcPct val="100000"/>
              </a:lnSpc>
            </a:pPr>
            <a:r>
              <a:rPr b="0" lang="en-IN" sz="1200" spc="-1" strike="noStrike">
                <a:latin typeface="Arial"/>
              </a:rPr>
              <a:t>	</a:t>
            </a:r>
            <a:r>
              <a:rPr b="0" lang="en-IN" sz="1200" spc="-1" strike="noStrike">
                <a:solidFill>
                  <a:srgbClr val="000000"/>
                </a:solidFill>
                <a:latin typeface="Arial"/>
              </a:rPr>
              <a:t>in UNIX, the interface to devices is via the file system. To create a file representing a device, you use mknod and supply the filename and the device’s type (c for character or b for block) and the device’s major and minor number. </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283" name="TextShape 3"/>
          <p:cNvSpPr txBox="1"/>
          <p:nvPr/>
        </p:nvSpPr>
        <p:spPr>
          <a:xfrm>
            <a:off x="3884760" y="8685360"/>
            <a:ext cx="2971440" cy="456840"/>
          </a:xfrm>
          <a:prstGeom prst="rect">
            <a:avLst/>
          </a:prstGeom>
          <a:noFill/>
          <a:ln>
            <a:noFill/>
          </a:ln>
        </p:spPr>
        <p:txBody>
          <a:bodyPr anchor="b"/>
          <a:p>
            <a:pPr algn="r">
              <a:lnSpc>
                <a:spcPct val="100000"/>
              </a:lnSpc>
            </a:pPr>
            <a:fld id="{7D780CA8-2EC5-447D-9BF5-A37C2A08D0D4}" type="slidenum">
              <a:rPr b="0" lang="en-IN" sz="1200" spc="-1" strike="noStrike">
                <a:solidFill>
                  <a:srgbClr val="000000"/>
                </a:solidFill>
                <a:latin typeface="Arial"/>
                <a:ea typeface="+mn-ea"/>
              </a:rPr>
              <a:t>&lt;number&gt;</a:t>
            </a:fld>
            <a:endParaRPr b="0" lang="en-IN"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1143000" y="685800"/>
            <a:ext cx="4571640" cy="3428640"/>
          </a:xfrm>
          <a:prstGeom prst="rect">
            <a:avLst/>
          </a:prstGeom>
        </p:spPr>
      </p:sp>
      <p:sp>
        <p:nvSpPr>
          <p:cNvPr id="285"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0000"/>
                </a:solidFill>
                <a:latin typeface="+mn-lt"/>
                <a:ea typeface="+mn-ea"/>
              </a:rPr>
              <a:t>he following prefixes are used for the names of some devices in the /dev hierarchy, to identify the type of device: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lp: </a:t>
            </a:r>
            <a:r>
              <a:rPr b="0" lang="en-IN" sz="1200" spc="-1" strike="noStrike">
                <a:solidFill>
                  <a:srgbClr val="000000"/>
                </a:solidFill>
                <a:latin typeface="+mn-lt"/>
                <a:ea typeface="+mn-ea"/>
                <a:hlinkClick r:id="rId1"/>
              </a:rPr>
              <a:t>line printers</a:t>
            </a:r>
            <a:r>
              <a:rPr b="0" lang="en-IN" sz="1200" spc="-1" strike="noStrike">
                <a:solidFill>
                  <a:srgbClr val="000000"/>
                </a:solidFill>
                <a:latin typeface="+mn-lt"/>
                <a:ea typeface="+mn-ea"/>
              </a:rPr>
              <a:t> (compare </a:t>
            </a:r>
            <a:r>
              <a:rPr b="0" lang="en-IN" sz="1200" spc="-1" strike="noStrike">
                <a:solidFill>
                  <a:srgbClr val="000000"/>
                </a:solidFill>
                <a:latin typeface="+mn-lt"/>
                <a:ea typeface="+mn-ea"/>
                <a:hlinkClick r:id="rId2"/>
              </a:rPr>
              <a:t>lp</a:t>
            </a:r>
            <a:r>
              <a:rPr b="0" lang="en-IN" sz="1200" spc="-1" strike="noStrike">
                <a:solidFill>
                  <a:srgbClr val="000000"/>
                </a:solidFill>
                <a:latin typeface="+mn-lt"/>
                <a:ea typeface="+mn-ea"/>
              </a:rPr>
              <a: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pt: </a:t>
            </a:r>
            <a:r>
              <a:rPr b="0" lang="en-IN" sz="1200" spc="-1" strike="noStrike">
                <a:solidFill>
                  <a:srgbClr val="000000"/>
                </a:solidFill>
                <a:latin typeface="+mn-lt"/>
                <a:ea typeface="+mn-ea"/>
                <a:hlinkClick r:id="rId3"/>
              </a:rPr>
              <a:t>pseudo-terminals</a:t>
            </a:r>
            <a:r>
              <a:rPr b="0" lang="en-IN" sz="1200" spc="-1" strike="noStrike">
                <a:solidFill>
                  <a:srgbClr val="000000"/>
                </a:solidFill>
                <a:latin typeface="+mn-lt"/>
                <a:ea typeface="+mn-ea"/>
              </a:rPr>
              <a:t> (virtual terminals)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tty: </a:t>
            </a:r>
            <a:r>
              <a:rPr b="0" lang="en-IN" sz="1200" spc="-1" strike="noStrike">
                <a:solidFill>
                  <a:srgbClr val="000000"/>
                </a:solidFill>
                <a:latin typeface="+mn-lt"/>
                <a:ea typeface="+mn-ea"/>
                <a:hlinkClick r:id="rId4"/>
              </a:rPr>
              <a:t>terminals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Some additional prefixes have come into common use in Linux-based systems: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fb: </a:t>
            </a:r>
            <a:r>
              <a:rPr b="0" lang="en-IN" sz="1200" spc="-1" strike="noStrike">
                <a:solidFill>
                  <a:srgbClr val="000000"/>
                </a:solidFill>
                <a:latin typeface="+mn-lt"/>
                <a:ea typeface="+mn-ea"/>
                <a:hlinkClick r:id="rId5"/>
              </a:rPr>
              <a:t>frame buffer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fd: (platform) </a:t>
            </a:r>
            <a:r>
              <a:rPr b="0" lang="en-IN" sz="1200" spc="-1" strike="noStrike">
                <a:solidFill>
                  <a:srgbClr val="000000"/>
                </a:solidFill>
                <a:latin typeface="+mn-lt"/>
                <a:ea typeface="+mn-ea"/>
                <a:hlinkClick r:id="rId6"/>
              </a:rPr>
              <a:t>floppy disks</a:t>
            </a:r>
            <a:r>
              <a:rPr b="0" lang="en-IN" sz="1200" spc="-1" strike="noStrike">
                <a:solidFill>
                  <a:srgbClr val="000000"/>
                </a:solidFill>
                <a:latin typeface="+mn-lt"/>
                <a:ea typeface="+mn-ea"/>
              </a:rPr>
              <a:t>, though this same abbreviation is also commonly used to refer to </a:t>
            </a:r>
            <a:r>
              <a:rPr b="0" lang="en-IN" sz="1200" spc="-1" strike="noStrike">
                <a:solidFill>
                  <a:srgbClr val="000000"/>
                </a:solidFill>
                <a:latin typeface="+mn-lt"/>
                <a:ea typeface="+mn-ea"/>
                <a:hlinkClick r:id="rId7"/>
              </a:rPr>
              <a:t>file descriptor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hd: (“classic”) </a:t>
            </a:r>
            <a:r>
              <a:rPr b="0" lang="en-IN" sz="1200" spc="-1" strike="noStrike">
                <a:solidFill>
                  <a:srgbClr val="000000"/>
                </a:solidFill>
                <a:latin typeface="+mn-lt"/>
                <a:ea typeface="+mn-ea"/>
                <a:hlinkClick r:id="rId8"/>
              </a:rPr>
              <a:t>IDE</a:t>
            </a:r>
            <a:r>
              <a:rPr b="0" lang="en-IN" sz="1200" spc="-1" strike="noStrike">
                <a:solidFill>
                  <a:srgbClr val="000000"/>
                </a:solidFill>
                <a:latin typeface="+mn-lt"/>
                <a:ea typeface="+mn-ea"/>
              </a:rPr>
              <a:t> driver (previously used for ATA </a:t>
            </a:r>
            <a:r>
              <a:rPr b="0" lang="en-IN" sz="1200" spc="-1" strike="noStrike">
                <a:solidFill>
                  <a:srgbClr val="000000"/>
                </a:solidFill>
                <a:latin typeface="+mn-lt"/>
                <a:ea typeface="+mn-ea"/>
                <a:hlinkClick r:id="rId9"/>
              </a:rPr>
              <a:t>hard disk drive</a:t>
            </a:r>
            <a:r>
              <a:rPr b="0" lang="en-IN" sz="1200" spc="-1" strike="noStrike">
                <a:solidFill>
                  <a:srgbClr val="000000"/>
                </a:solidFill>
                <a:latin typeface="+mn-lt"/>
                <a:ea typeface="+mn-ea"/>
              </a:rPr>
              <a:t>, ATAPI </a:t>
            </a:r>
            <a:r>
              <a:rPr b="0" lang="en-IN" sz="1200" spc="-1" strike="noStrike">
                <a:solidFill>
                  <a:srgbClr val="000000"/>
                </a:solidFill>
                <a:latin typeface="+mn-lt"/>
                <a:ea typeface="+mn-ea"/>
                <a:hlinkClick r:id="rId10"/>
              </a:rPr>
              <a:t>optical disc drives</a:t>
            </a:r>
            <a:r>
              <a:rPr b="0" lang="en-IN" sz="1200" spc="-1" strike="noStrike">
                <a:solidFill>
                  <a:srgbClr val="000000"/>
                </a:solidFill>
                <a:latin typeface="+mn-lt"/>
                <a:ea typeface="+mn-ea"/>
              </a:rPr>
              <a:t>, etc.)</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hda: the master device on the first </a:t>
            </a:r>
            <a:r>
              <a:rPr b="0" lang="en-IN" sz="1200" spc="-1" strike="noStrike">
                <a:solidFill>
                  <a:srgbClr val="000000"/>
                </a:solidFill>
                <a:latin typeface="+mn-lt"/>
                <a:ea typeface="+mn-ea"/>
                <a:hlinkClick r:id="rId11"/>
              </a:rPr>
              <a:t>ATA channel</a:t>
            </a:r>
            <a:r>
              <a:rPr b="0" lang="en-IN" sz="1200" spc="-1" strike="noStrike">
                <a:solidFill>
                  <a:srgbClr val="000000"/>
                </a:solidFill>
                <a:latin typeface="+mn-lt"/>
                <a:ea typeface="+mn-ea"/>
              </a:rPr>
              <a:t> (usually identified by major number 3 and minor number 0)</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hdb: the slave device on the first ATA channel</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hdc: the master device on the second ATA channel</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hdc1: first primary partition on this disk (example)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hdc5: first </a:t>
            </a:r>
            <a:r>
              <a:rPr b="0" lang="en-IN" sz="1200" spc="-1" strike="noStrike">
                <a:solidFill>
                  <a:srgbClr val="000000"/>
                </a:solidFill>
                <a:latin typeface="+mn-lt"/>
                <a:ea typeface="+mn-ea"/>
                <a:hlinkClick r:id="rId12"/>
              </a:rPr>
              <a:t>logical drive</a:t>
            </a:r>
            <a:r>
              <a:rPr b="0" lang="en-IN" sz="1200" spc="-1" strike="noStrike">
                <a:solidFill>
                  <a:srgbClr val="000000"/>
                </a:solidFill>
                <a:latin typeface="+mn-lt"/>
                <a:ea typeface="+mn-ea"/>
              </a:rPr>
              <a:t> in the extended partition (example)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hdd: the slave device on the second ATA channel</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parport, pp: </a:t>
            </a:r>
            <a:r>
              <a:rPr b="0" lang="en-IN" sz="1200" spc="-1" strike="noStrike">
                <a:solidFill>
                  <a:srgbClr val="000000"/>
                </a:solidFill>
                <a:latin typeface="+mn-lt"/>
                <a:ea typeface="+mn-ea"/>
                <a:hlinkClick r:id="rId13"/>
              </a:rPr>
              <a:t>parallel ports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hlinkClick r:id="rId14"/>
              </a:rPr>
              <a:t>SCSI</a:t>
            </a:r>
            <a:r>
              <a:rPr b="0" lang="en-IN" sz="1200" spc="-1" strike="noStrike">
                <a:solidFill>
                  <a:srgbClr val="000000"/>
                </a:solidFill>
                <a:latin typeface="+mn-lt"/>
                <a:ea typeface="+mn-ea"/>
              </a:rPr>
              <a:t> driver, also used by </a:t>
            </a:r>
            <a:r>
              <a:rPr b="0" lang="en-IN" sz="1200" spc="-1" strike="noStrike">
                <a:solidFill>
                  <a:srgbClr val="000000"/>
                </a:solidFill>
                <a:latin typeface="+mn-lt"/>
                <a:ea typeface="+mn-ea"/>
                <a:hlinkClick r:id="rId15"/>
              </a:rPr>
              <a:t>libATA</a:t>
            </a:r>
            <a:r>
              <a:rPr b="0" lang="en-IN" sz="1200" spc="-1" strike="noStrike">
                <a:solidFill>
                  <a:srgbClr val="000000"/>
                </a:solidFill>
                <a:latin typeface="+mn-lt"/>
                <a:ea typeface="+mn-ea"/>
              </a:rPr>
              <a:t> (modern </a:t>
            </a:r>
            <a:r>
              <a:rPr b="0" lang="en-IN" sz="1200" spc="-1" strike="noStrike">
                <a:solidFill>
                  <a:srgbClr val="000000"/>
                </a:solidFill>
                <a:latin typeface="+mn-lt"/>
                <a:ea typeface="+mn-ea"/>
                <a:hlinkClick r:id="rId16"/>
              </a:rPr>
              <a:t>PATA</a:t>
            </a:r>
            <a:r>
              <a:rPr b="0" lang="en-IN" sz="1200" spc="-1" strike="noStrike">
                <a:solidFill>
                  <a:srgbClr val="000000"/>
                </a:solidFill>
                <a:latin typeface="+mn-lt"/>
                <a:ea typeface="+mn-ea"/>
              </a:rPr>
              <a:t>/</a:t>
            </a:r>
            <a:r>
              <a:rPr b="0" lang="en-IN" sz="1200" spc="-1" strike="noStrike">
                <a:solidFill>
                  <a:srgbClr val="000000"/>
                </a:solidFill>
                <a:latin typeface="+mn-lt"/>
                <a:ea typeface="+mn-ea"/>
                <a:hlinkClick r:id="rId17"/>
              </a:rPr>
              <a:t>SATA</a:t>
            </a:r>
            <a:r>
              <a:rPr b="0" lang="en-IN" sz="1200" spc="-1" strike="noStrike">
                <a:solidFill>
                  <a:srgbClr val="000000"/>
                </a:solidFill>
                <a:latin typeface="+mn-lt"/>
                <a:ea typeface="+mn-ea"/>
              </a:rPr>
              <a:t> driver), </a:t>
            </a:r>
            <a:r>
              <a:rPr b="0" lang="en-IN" sz="1200" spc="-1" strike="noStrike">
                <a:solidFill>
                  <a:srgbClr val="000000"/>
                </a:solidFill>
                <a:latin typeface="+mn-lt"/>
                <a:ea typeface="+mn-ea"/>
                <a:hlinkClick r:id="rId18"/>
              </a:rPr>
              <a:t>USB</a:t>
            </a:r>
            <a:r>
              <a:rPr b="0" lang="en-IN" sz="1200" spc="-1" strike="noStrike">
                <a:solidFill>
                  <a:srgbClr val="000000"/>
                </a:solidFill>
                <a:latin typeface="+mn-lt"/>
                <a:ea typeface="+mn-ea"/>
              </a:rPr>
              <a:t>, </a:t>
            </a:r>
            <a:r>
              <a:rPr b="0" lang="en-IN" sz="1200" spc="-1" strike="noStrike">
                <a:solidFill>
                  <a:srgbClr val="000000"/>
                </a:solidFill>
                <a:latin typeface="+mn-lt"/>
                <a:ea typeface="+mn-ea"/>
                <a:hlinkClick r:id="rId19"/>
              </a:rPr>
              <a:t>IEEE 1394</a:t>
            </a:r>
            <a:r>
              <a:rPr b="0" lang="en-IN" sz="1200" spc="-1" strike="noStrike">
                <a:solidFill>
                  <a:srgbClr val="000000"/>
                </a:solidFill>
                <a:latin typeface="+mn-lt"/>
                <a:ea typeface="+mn-ea"/>
              </a:rPr>
              <a:t>, etc.</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sd: mass-storage driver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sda: first registered device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sda4: last partition on this disk (example)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sda6: second </a:t>
            </a:r>
            <a:r>
              <a:rPr b="0" lang="en-IN" sz="1200" spc="-1" strike="noStrike">
                <a:solidFill>
                  <a:srgbClr val="000000"/>
                </a:solidFill>
                <a:latin typeface="+mn-lt"/>
                <a:ea typeface="+mn-ea"/>
                <a:hlinkClick r:id="rId20"/>
              </a:rPr>
              <a:t>logical drive</a:t>
            </a:r>
            <a:r>
              <a:rPr b="0" lang="en-IN" sz="1200" spc="-1" strike="noStrike">
                <a:solidFill>
                  <a:srgbClr val="000000"/>
                </a:solidFill>
                <a:latin typeface="+mn-lt"/>
                <a:ea typeface="+mn-ea"/>
              </a:rPr>
              <a:t> in the extended partition (example)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sdb, sdc, etc.: second, third, etc. registered devices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ses: Enclosure driver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sg: generic SCSI layer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sr: “ROM” driver (data-oriented optical disc drives; scd is just a secondary alias)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st: </a:t>
            </a:r>
            <a:r>
              <a:rPr b="0" lang="en-IN" sz="1200" spc="-1" strike="noStrike">
                <a:solidFill>
                  <a:srgbClr val="000000"/>
                </a:solidFill>
                <a:latin typeface="+mn-lt"/>
                <a:ea typeface="+mn-ea"/>
                <a:hlinkClick r:id="rId21"/>
              </a:rPr>
              <a:t>magnetic tape</a:t>
            </a:r>
            <a:r>
              <a:rPr b="0" lang="en-IN" sz="1200" spc="-1" strike="noStrike">
                <a:solidFill>
                  <a:srgbClr val="000000"/>
                </a:solidFill>
                <a:latin typeface="+mn-lt"/>
                <a:ea typeface="+mn-ea"/>
              </a:rPr>
              <a:t> driver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tty: </a:t>
            </a:r>
            <a:r>
              <a:rPr b="0" lang="en-IN" sz="1200" spc="-1" strike="noStrike">
                <a:solidFill>
                  <a:srgbClr val="000000"/>
                </a:solidFill>
                <a:latin typeface="+mn-lt"/>
                <a:ea typeface="+mn-ea"/>
                <a:hlinkClick r:id="rId22"/>
              </a:rPr>
              <a:t>terminals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ttyS: (platform) </a:t>
            </a:r>
            <a:r>
              <a:rPr b="0" lang="en-IN" sz="1200" spc="-1" strike="noStrike">
                <a:solidFill>
                  <a:srgbClr val="000000"/>
                </a:solidFill>
                <a:latin typeface="+mn-lt"/>
                <a:ea typeface="+mn-ea"/>
                <a:hlinkClick r:id="rId23"/>
              </a:rPr>
              <a:t>serial port</a:t>
            </a:r>
            <a:r>
              <a:rPr b="0" lang="en-IN" sz="1200" spc="-1" strike="noStrike">
                <a:solidFill>
                  <a:srgbClr val="000000"/>
                </a:solidFill>
                <a:latin typeface="+mn-lt"/>
                <a:ea typeface="+mn-ea"/>
              </a:rPr>
              <a:t> driver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ttyUSB: USB serial converters, modems, etc.</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286" name="TextShape 3"/>
          <p:cNvSpPr txBox="1"/>
          <p:nvPr/>
        </p:nvSpPr>
        <p:spPr>
          <a:xfrm>
            <a:off x="3884760" y="8685360"/>
            <a:ext cx="2971440" cy="456840"/>
          </a:xfrm>
          <a:prstGeom prst="rect">
            <a:avLst/>
          </a:prstGeom>
          <a:noFill/>
          <a:ln>
            <a:noFill/>
          </a:ln>
        </p:spPr>
        <p:txBody>
          <a:bodyPr anchor="b"/>
          <a:p>
            <a:pPr algn="r">
              <a:lnSpc>
                <a:spcPct val="100000"/>
              </a:lnSpc>
            </a:pPr>
            <a:fld id="{493CF2EF-A83F-477E-967A-C38CD18938F0}" type="slidenum">
              <a:rPr b="0" lang="en-IN" sz="1200" spc="-1" strike="noStrike">
                <a:solidFill>
                  <a:srgbClr val="000000"/>
                </a:solidFill>
                <a:latin typeface="Arial"/>
                <a:ea typeface="+mn-ea"/>
              </a:rPr>
              <a:t>&lt;number&gt;</a:t>
            </a:fld>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1143000" y="685800"/>
            <a:ext cx="4571640" cy="3428640"/>
          </a:xfrm>
          <a:prstGeom prst="rect">
            <a:avLst/>
          </a:prstGeom>
        </p:spPr>
      </p:sp>
      <p:sp>
        <p:nvSpPr>
          <p:cNvPr id="288"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289" name="TextShape 3"/>
          <p:cNvSpPr txBox="1"/>
          <p:nvPr/>
        </p:nvSpPr>
        <p:spPr>
          <a:xfrm>
            <a:off x="3884760" y="8685360"/>
            <a:ext cx="2971440" cy="456840"/>
          </a:xfrm>
          <a:prstGeom prst="rect">
            <a:avLst/>
          </a:prstGeom>
          <a:noFill/>
          <a:ln>
            <a:noFill/>
          </a:ln>
        </p:spPr>
        <p:txBody>
          <a:bodyPr anchor="b"/>
          <a:p>
            <a:pPr algn="r">
              <a:lnSpc>
                <a:spcPct val="100000"/>
              </a:lnSpc>
            </a:pPr>
            <a:fld id="{A7C0DBE8-A80F-402A-8AA8-EA875C4D3100}" type="slidenum">
              <a:rPr b="0" lang="en-IN" sz="1200" spc="-1" strike="noStrike">
                <a:solidFill>
                  <a:srgbClr val="000000"/>
                </a:solidFill>
                <a:latin typeface="Arial"/>
                <a:ea typeface="+mn-ea"/>
              </a:rPr>
              <a:t>&lt;number&gt;</a:t>
            </a:fld>
            <a:endParaRPr b="0" lang="en-IN"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1143000" y="685800"/>
            <a:ext cx="4571640" cy="3428640"/>
          </a:xfrm>
          <a:prstGeom prst="rect">
            <a:avLst/>
          </a:prstGeom>
        </p:spPr>
      </p:sp>
      <p:sp>
        <p:nvSpPr>
          <p:cNvPr id="291"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292" name="TextShape 3"/>
          <p:cNvSpPr txBox="1"/>
          <p:nvPr/>
        </p:nvSpPr>
        <p:spPr>
          <a:xfrm>
            <a:off x="3884760" y="8685360"/>
            <a:ext cx="2971440" cy="456840"/>
          </a:xfrm>
          <a:prstGeom prst="rect">
            <a:avLst/>
          </a:prstGeom>
          <a:noFill/>
          <a:ln>
            <a:noFill/>
          </a:ln>
        </p:spPr>
        <p:txBody>
          <a:bodyPr anchor="b"/>
          <a:p>
            <a:pPr algn="r">
              <a:lnSpc>
                <a:spcPct val="100000"/>
              </a:lnSpc>
            </a:pPr>
            <a:fld id="{3C3B58CE-2600-421F-BA79-16559D18FC3D}" type="slidenum">
              <a:rPr b="0" lang="en-IN" sz="1200" spc="-1" strike="noStrike">
                <a:solidFill>
                  <a:srgbClr val="000000"/>
                </a:solidFill>
                <a:latin typeface="Arial"/>
                <a:ea typeface="+mn-ea"/>
              </a:rPr>
              <a:t>&lt;number&gt;</a:t>
            </a:fld>
            <a:endParaRPr b="0" lang="en-IN"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1143000" y="685800"/>
            <a:ext cx="4571640" cy="3428640"/>
          </a:xfrm>
          <a:prstGeom prst="rect">
            <a:avLst/>
          </a:prstGeom>
        </p:spPr>
      </p:sp>
      <p:sp>
        <p:nvSpPr>
          <p:cNvPr id="294" name="PlaceHolder 2"/>
          <p:cNvSpPr>
            <a:spLocks noGrp="1"/>
          </p:cNvSpPr>
          <p:nvPr>
            <p:ph type="body"/>
          </p:nvPr>
        </p:nvSpPr>
        <p:spPr>
          <a:xfrm>
            <a:off x="685800" y="4343400"/>
            <a:ext cx="5486040" cy="4114440"/>
          </a:xfrm>
          <a:prstGeom prst="rect">
            <a:avLst/>
          </a:prstGeom>
        </p:spPr>
        <p:txBody>
          <a:bodyPr>
            <a:normAutofit/>
          </a:bodyPr>
          <a:p>
            <a:pPr>
              <a:lnSpc>
                <a:spcPct val="100000"/>
              </a:lnSpc>
            </a:pPr>
            <a:r>
              <a:rPr b="0" lang="en-IN" sz="2000" spc="-1" strike="noStrike">
                <a:latin typeface="Arial"/>
              </a:rPr>
              <a:t>kernel headers are more than sufficient to compile kernel modules / drivers</a:t>
            </a:r>
            <a:endParaRPr b="0" lang="en-IN" sz="2000" spc="-1" strike="noStrike">
              <a:latin typeface="Arial"/>
            </a:endParaRPr>
          </a:p>
          <a:p>
            <a:pPr>
              <a:lnSpc>
                <a:spcPct val="100000"/>
              </a:lnSpc>
            </a:pPr>
            <a:endParaRPr b="0" lang="en-IN" sz="2000" spc="-1" strike="noStrike">
              <a:latin typeface="Arial"/>
            </a:endParaRPr>
          </a:p>
        </p:txBody>
      </p:sp>
      <p:sp>
        <p:nvSpPr>
          <p:cNvPr id="295" name="TextShape 3"/>
          <p:cNvSpPr txBox="1"/>
          <p:nvPr/>
        </p:nvSpPr>
        <p:spPr>
          <a:xfrm>
            <a:off x="3884760" y="8685360"/>
            <a:ext cx="2971440" cy="456840"/>
          </a:xfrm>
          <a:prstGeom prst="rect">
            <a:avLst/>
          </a:prstGeom>
          <a:noFill/>
          <a:ln>
            <a:noFill/>
          </a:ln>
        </p:spPr>
        <p:txBody>
          <a:bodyPr anchor="b"/>
          <a:p>
            <a:pPr algn="r">
              <a:lnSpc>
                <a:spcPct val="100000"/>
              </a:lnSpc>
            </a:pPr>
            <a:fld id="{1A9BB872-10CF-4246-831D-CC93EDE95307}" type="slidenum">
              <a:rPr b="0" lang="en-IN" sz="1200" spc="-1" strike="noStrike">
                <a:solidFill>
                  <a:srgbClr val="000000"/>
                </a:solidFill>
                <a:latin typeface="Arial"/>
                <a:ea typeface="+mn-ea"/>
              </a:rPr>
              <a:t>&lt;number&gt;</a:t>
            </a:fld>
            <a:endParaRPr b="0" lang="en-IN"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1143000" y="685800"/>
            <a:ext cx="4571640" cy="3428640"/>
          </a:xfrm>
          <a:prstGeom prst="rect">
            <a:avLst/>
          </a:prstGeom>
        </p:spPr>
      </p:sp>
      <p:sp>
        <p:nvSpPr>
          <p:cNvPr id="297"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0000"/>
                </a:solidFill>
                <a:latin typeface="+mn-lt"/>
                <a:ea typeface="+mn-ea"/>
              </a:rPr>
              <a:t>The output of dmesg is maintained in the log file </a:t>
            </a:r>
            <a:r>
              <a:rPr b="0" i="1" lang="en-IN" sz="1200" spc="-1" strike="noStrike">
                <a:solidFill>
                  <a:srgbClr val="000000"/>
                </a:solidFill>
                <a:latin typeface="+mn-lt"/>
                <a:ea typeface="+mn-ea"/>
              </a:rPr>
              <a:t>/var/log/dmesg</a:t>
            </a:r>
            <a:r>
              <a:rPr b="0" lang="en-IN" sz="1200" spc="-1" strike="noStrike">
                <a:solidFill>
                  <a:srgbClr val="000000"/>
                </a:solidFill>
                <a:latin typeface="+mn-lt"/>
                <a:ea typeface="+mn-ea"/>
              </a:rPr>
              <a:t>, and it can thus also be easily viewed by reading that file with a </a:t>
            </a:r>
            <a:r>
              <a:rPr b="0" lang="en-IN" sz="1200" spc="-1" strike="noStrike">
                <a:solidFill>
                  <a:srgbClr val="000000"/>
                </a:solidFill>
                <a:latin typeface="+mn-lt"/>
                <a:ea typeface="+mn-ea"/>
                <a:hlinkClick r:id="rId1"/>
              </a:rPr>
              <a:t>text editor</a:t>
            </a:r>
            <a:r>
              <a:rPr b="0" lang="en-IN" sz="1200" spc="-1" strike="noStrike">
                <a:solidFill>
                  <a:srgbClr val="000000"/>
                </a:solidFill>
                <a:latin typeface="+mn-lt"/>
                <a:ea typeface="+mn-ea"/>
              </a:rPr>
              <a:t>, such as </a:t>
            </a:r>
            <a:r>
              <a:rPr b="0" i="1" lang="en-IN" sz="1200" spc="-1" strike="noStrike">
                <a:solidFill>
                  <a:srgbClr val="000000"/>
                </a:solidFill>
                <a:latin typeface="+mn-lt"/>
                <a:ea typeface="+mn-ea"/>
                <a:hlinkClick r:id="rId2"/>
              </a:rPr>
              <a:t>vi</a:t>
            </a:r>
            <a:r>
              <a:rPr b="0" lang="en-IN" sz="1200" spc="-1" strike="noStrike">
                <a:solidFill>
                  <a:srgbClr val="000000"/>
                </a:solidFill>
                <a:latin typeface="+mn-lt"/>
                <a:ea typeface="+mn-ea"/>
              </a:rPr>
              <a:t> or </a:t>
            </a:r>
            <a:r>
              <a:rPr b="0" i="1" lang="en-IN" sz="1200" spc="-1" strike="noStrike">
                <a:solidFill>
                  <a:srgbClr val="000000"/>
                </a:solidFill>
                <a:latin typeface="+mn-lt"/>
                <a:ea typeface="+mn-ea"/>
                <a:hlinkClick r:id="rId3"/>
              </a:rPr>
              <a:t>gedit</a:t>
            </a:r>
            <a:r>
              <a:rPr b="0" lang="en-IN" sz="1200" spc="-1" strike="noStrike">
                <a:solidFill>
                  <a:srgbClr val="000000"/>
                </a:solidFill>
                <a:latin typeface="+mn-lt"/>
                <a:ea typeface="+mn-ea"/>
              </a:rPr>
              <a:t>, or with a command such as </a:t>
            </a:r>
            <a:r>
              <a:rPr b="0" i="1" lang="en-IN" sz="1200" spc="-1" strike="noStrike">
                <a:solidFill>
                  <a:srgbClr val="000000"/>
                </a:solidFill>
                <a:latin typeface="+mn-lt"/>
                <a:ea typeface="+mn-ea"/>
                <a:hlinkClick r:id="rId4"/>
              </a:rPr>
              <a:t>cat</a:t>
            </a:r>
            <a:r>
              <a:rPr b="0" lang="en-IN" sz="1200" spc="-1" strike="noStrike">
                <a:solidFill>
                  <a:srgbClr val="000000"/>
                </a:solidFill>
                <a:latin typeface="+mn-lt"/>
                <a:ea typeface="+mn-ea"/>
              </a:rPr>
              <a:t>, e.g.,</a:t>
            </a:r>
            <a:endParaRPr b="0" lang="en-IN" sz="1200" spc="-1" strike="noStrike">
              <a:latin typeface="Arial"/>
            </a:endParaRPr>
          </a:p>
          <a:p>
            <a:pPr marL="216000" indent="-216000">
              <a:lnSpc>
                <a:spcPct val="100000"/>
              </a:lnSpc>
            </a:pPr>
            <a:r>
              <a:rPr b="0" lang="en-IN" sz="2000" spc="-1" strike="noStrike">
                <a:solidFill>
                  <a:srgbClr val="000000"/>
                </a:solidFill>
                <a:latin typeface="+mn-lt"/>
                <a:ea typeface="+mn-ea"/>
              </a:rPr>
              <a:t>cat /var/log/dmesg | less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1" lang="en-IN" sz="1200" spc="-1" strike="noStrike">
                <a:solidFill>
                  <a:srgbClr val="000000"/>
                </a:solidFill>
                <a:latin typeface="+mn-lt"/>
                <a:ea typeface="+mn-ea"/>
              </a:rPr>
              <a:t>Preparing and Running Make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To prepare to use make, you must write a file called the </a:t>
            </a:r>
            <a:r>
              <a:rPr b="0" i="1" lang="en-IN" sz="1200" spc="-1" strike="noStrike">
                <a:solidFill>
                  <a:srgbClr val="000000"/>
                </a:solidFill>
                <a:latin typeface="+mn-lt"/>
                <a:ea typeface="+mn-ea"/>
              </a:rPr>
              <a:t>makefile</a:t>
            </a:r>
            <a:r>
              <a:rPr b="0" lang="en-IN" sz="1200" spc="-1" strike="noStrike">
                <a:solidFill>
                  <a:srgbClr val="000000"/>
                </a:solidFill>
                <a:latin typeface="+mn-lt"/>
                <a:ea typeface="+mn-ea"/>
              </a:rPr>
              <a:t> that describes the relationships among files in your program and provides commands for updating each file. In a program, typically, the executable file is updated from object files, which are in turn made by compiling source files.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Once a suitable makefile exists, each time you change some source files, this simple shell command:</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make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suffices to perform all necessary recompilations. The make program uses the makefile data base and the last-modification times of the files to decide which of the files need to be updated. For each of those files, it issues the recipes recorded in the data base.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You can provide command line arguments to make to control which files should be recompiled, or how. See </a:t>
            </a:r>
            <a:r>
              <a:rPr b="0" lang="en-IN" sz="1200" spc="-1" strike="noStrike">
                <a:solidFill>
                  <a:srgbClr val="000000"/>
                </a:solidFill>
                <a:latin typeface="+mn-lt"/>
                <a:ea typeface="+mn-ea"/>
                <a:hlinkClick r:id="rId5"/>
              </a:rPr>
              <a:t>How to Run make</a:t>
            </a:r>
            <a:r>
              <a:rPr b="0" lang="en-IN" sz="1200" spc="-1" strike="noStrike">
                <a:solidFill>
                  <a:srgbClr val="000000"/>
                </a:solidFill>
                <a:latin typeface="+mn-lt"/>
                <a:ea typeface="+mn-ea"/>
              </a:rPr>
              <a:t>.</a:t>
            </a: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insmod</a:t>
            </a:r>
            <a:r>
              <a:rPr b="0" lang="en-IN" sz="1200" spc="-1" strike="noStrike">
                <a:solidFill>
                  <a:srgbClr val="000000"/>
                </a:solidFill>
                <a:latin typeface="+mn-lt"/>
                <a:ea typeface="+mn-ea"/>
              </a:rPr>
              <a:t> </a:t>
            </a:r>
            <a:r>
              <a:rPr b="0" lang="en-IN" sz="1200" spc="-1" strike="noStrike">
                <a:solidFill>
                  <a:srgbClr val="000000"/>
                </a:solidFill>
                <a:latin typeface="+mn-lt"/>
                <a:ea typeface="+mn-ea"/>
                <a:hlinkClick r:id="rId6"/>
              </a:rPr>
              <a:t>installs a loadable module</a:t>
            </a:r>
            <a:r>
              <a:rPr b="0" lang="en-IN" sz="1200" spc="-1" strike="noStrike">
                <a:solidFill>
                  <a:srgbClr val="000000"/>
                </a:solidFill>
                <a:latin typeface="+mn-lt"/>
                <a:ea typeface="+mn-ea"/>
              </a:rPr>
              <a:t> in the running kernel.</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insmod</a:t>
            </a:r>
            <a:r>
              <a:rPr b="0" lang="en-IN" sz="1200" spc="-1" strike="noStrike">
                <a:solidFill>
                  <a:srgbClr val="000000"/>
                </a:solidFill>
                <a:latin typeface="+mn-lt"/>
                <a:ea typeface="+mn-ea"/>
              </a:rPr>
              <a:t> tries to link a module into the running kernel by resolving all symbols from the kernel's exported symbol table.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If the module file name is given without directories or extension, </a:t>
            </a:r>
            <a:r>
              <a:rPr b="1" lang="en-IN" sz="1200" spc="-1" strike="noStrike">
                <a:solidFill>
                  <a:srgbClr val="000000"/>
                </a:solidFill>
                <a:latin typeface="+mn-lt"/>
                <a:ea typeface="+mn-ea"/>
              </a:rPr>
              <a:t>insmod</a:t>
            </a:r>
            <a:r>
              <a:rPr b="0" lang="en-IN" sz="1200" spc="-1" strike="noStrike">
                <a:solidFill>
                  <a:srgbClr val="000000"/>
                </a:solidFill>
                <a:latin typeface="+mn-lt"/>
                <a:ea typeface="+mn-ea"/>
              </a:rPr>
              <a:t> will search for the module in some common default directories.</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298" name="TextShape 3"/>
          <p:cNvSpPr txBox="1"/>
          <p:nvPr/>
        </p:nvSpPr>
        <p:spPr>
          <a:xfrm>
            <a:off x="3884760" y="8685360"/>
            <a:ext cx="2971440" cy="456840"/>
          </a:xfrm>
          <a:prstGeom prst="rect">
            <a:avLst/>
          </a:prstGeom>
          <a:noFill/>
          <a:ln>
            <a:noFill/>
          </a:ln>
        </p:spPr>
        <p:txBody>
          <a:bodyPr anchor="b"/>
          <a:p>
            <a:pPr algn="r">
              <a:lnSpc>
                <a:spcPct val="100000"/>
              </a:lnSpc>
            </a:pPr>
            <a:fld id="{8C5E4237-5E39-4D9F-BD72-AC3089BDA9BC}" type="slidenum">
              <a:rPr b="0" lang="en-IN" sz="1200" spc="-1" strike="noStrike">
                <a:solidFill>
                  <a:srgbClr val="000000"/>
                </a:solidFill>
                <a:latin typeface="Arial"/>
                <a:ea typeface="+mn-ea"/>
              </a:rPr>
              <a:t>&lt;number&gt;</a:t>
            </a:fld>
            <a:endParaRPr b="0" lang="en-I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1143000" y="685800"/>
            <a:ext cx="4571640" cy="3428640"/>
          </a:xfrm>
          <a:prstGeom prst="rect">
            <a:avLst/>
          </a:prstGeom>
        </p:spPr>
      </p:sp>
      <p:sp>
        <p:nvSpPr>
          <p:cNvPr id="273"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0000"/>
                </a:solidFill>
                <a:latin typeface="+mn-lt"/>
                <a:ea typeface="+mn-ea"/>
              </a:rPr>
              <a:t>User programs (like your editor, terminal, ssh daemon, etc) need to interact with the Linux kernel so that the kernel can perform a set of operations on behalf of your user programs that they can’t perform themselves.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For example, if a user program needs to do some sort of IO (open, read, write, etc) or modify its address space (mmap, sbrk, etc) it must trigger the kernel to run to complete those actions on its behalf.</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What prevents user programs from performing these actions themselves?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It turns out that the x86-64 CPUs have a concept called </a:t>
            </a:r>
            <a:r>
              <a:rPr b="0" lang="en-IN" sz="1200" spc="-1" strike="noStrike" u="sng">
                <a:solidFill>
                  <a:srgbClr val="000000"/>
                </a:solidFill>
                <a:uFillTx/>
                <a:latin typeface="+mn-lt"/>
                <a:ea typeface="+mn-ea"/>
                <a:hlinkClick r:id="rId1"/>
              </a:rPr>
              <a:t>privilege levels</a:t>
            </a:r>
            <a:r>
              <a:rPr b="0" lang="en-IN" sz="1200" spc="-1" strike="noStrike">
                <a:solidFill>
                  <a:srgbClr val="000000"/>
                </a:solidFill>
                <a:latin typeface="+mn-lt"/>
                <a:ea typeface="+mn-ea"/>
              </a:rPr>
              <a:t>. Privilege levels are a complex topic suitable for their own blog post. For the purposes of this post, we can (greatly) simplify the concept of privilege levels by saying:</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Privilege levels are a means of access control. The current privilege level determines which CPU instructions and IO may be performed.</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The kernel runs at the most privileged level, called “Ring 0”. User programs run at a lesser level, typically “Ring 3”.</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In order for a user program to perform some privileged operation, it must cause a privilege level change (from “Ring 3” to “Ring 0”) so that the kernel can execute.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There are several ways to cause a privilege level change and trigger the kernel to perform some action.</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274" name="TextShape 3"/>
          <p:cNvSpPr txBox="1"/>
          <p:nvPr/>
        </p:nvSpPr>
        <p:spPr>
          <a:xfrm>
            <a:off x="3884760" y="8685360"/>
            <a:ext cx="2971440" cy="456840"/>
          </a:xfrm>
          <a:prstGeom prst="rect">
            <a:avLst/>
          </a:prstGeom>
          <a:noFill/>
          <a:ln>
            <a:noFill/>
          </a:ln>
        </p:spPr>
        <p:txBody>
          <a:bodyPr anchor="b"/>
          <a:p>
            <a:pPr algn="r">
              <a:lnSpc>
                <a:spcPct val="100000"/>
              </a:lnSpc>
            </a:pPr>
            <a:fld id="{2A1BE959-FAAF-4CCC-B465-DF33A7C08D4C}" type="slidenum">
              <a:rPr b="0" lang="en-IN" sz="1200" spc="-1" strike="noStrike">
                <a:solidFill>
                  <a:srgbClr val="000000"/>
                </a:solidFill>
                <a:latin typeface="Arial"/>
                <a:ea typeface="+mn-ea"/>
              </a:rPr>
              <a:t>&lt;number&gt;</a:t>
            </a:fld>
            <a:endParaRPr b="0" lang="en-IN"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1143000" y="685800"/>
            <a:ext cx="4571640" cy="3428640"/>
          </a:xfrm>
          <a:prstGeom prst="rect">
            <a:avLst/>
          </a:prstGeom>
        </p:spPr>
      </p:sp>
      <p:sp>
        <p:nvSpPr>
          <p:cNvPr id="300"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1" lang="en-IN" sz="1200" spc="-1" strike="noStrike">
                <a:latin typeface="Arial"/>
              </a:rPr>
              <a:t>Next, the PnP manager loads function and filter drivers to support each device (if they are not already loaded), and then the PnP manager calls these drivers so that each can create a device object and add it to the top of the device stack. Function drivers create functional device objects (FDOs), and filter drivers create filter device objects (filter DOs). </a:t>
            </a:r>
            <a:endParaRPr b="0" lang="en-IN" sz="1200" spc="-1" strike="noStrike">
              <a:latin typeface="Arial"/>
            </a:endParaRPr>
          </a:p>
          <a:p>
            <a:pPr marL="216000" indent="-216000">
              <a:lnSpc>
                <a:spcPct val="100000"/>
              </a:lnSpc>
            </a:pPr>
            <a:r>
              <a:rPr b="1" lang="en-IN" sz="1200" spc="-1" strike="noStrike">
                <a:latin typeface="Arial"/>
              </a:rPr>
              <a:t>When the I/O manager sends an I/O request to a device's drivers, it passes the request to the driver that created the topmost device object in the device stack. If that driver asks the I/O manager to pass the request to the next-lower driver, the I/O manager uses the device stack to determine the next-lower driver. (The next-lower driver is the driver that created the next-lower device object.) </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301" name="TextShape 3"/>
          <p:cNvSpPr txBox="1"/>
          <p:nvPr/>
        </p:nvSpPr>
        <p:spPr>
          <a:xfrm>
            <a:off x="3884760" y="8685360"/>
            <a:ext cx="2971440" cy="456840"/>
          </a:xfrm>
          <a:prstGeom prst="rect">
            <a:avLst/>
          </a:prstGeom>
          <a:noFill/>
          <a:ln>
            <a:noFill/>
          </a:ln>
        </p:spPr>
        <p:txBody>
          <a:bodyPr anchor="b"/>
          <a:p>
            <a:pPr algn="r">
              <a:lnSpc>
                <a:spcPct val="100000"/>
              </a:lnSpc>
            </a:pPr>
            <a:fld id="{9D9EF38A-5344-4E17-9CC6-0E06E546F088}" type="slidenum">
              <a:rPr b="0" lang="en-IN" sz="1200" spc="-1" strike="noStrike">
                <a:solidFill>
                  <a:srgbClr val="000000"/>
                </a:solidFill>
                <a:latin typeface="Arial"/>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1143000" y="685800"/>
            <a:ext cx="4571640" cy="3428640"/>
          </a:xfrm>
          <a:prstGeom prst="rect">
            <a:avLst/>
          </a:prstGeom>
        </p:spPr>
      </p:sp>
      <p:sp>
        <p:nvSpPr>
          <p:cNvPr id="276"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2000" spc="-1" strike="noStrike">
                <a:latin typeface="Arial"/>
              </a:rPr>
              <a:t>The system call is the fundamental interface between an application and the Linux kernel.</a:t>
            </a:r>
            <a:endParaRPr b="0" lang="en-IN" sz="2000" spc="-1" strike="noStrike">
              <a:latin typeface="Arial"/>
            </a:endParaRPr>
          </a:p>
          <a:p>
            <a:pPr marL="216000" indent="-216000">
              <a:lnSpc>
                <a:spcPct val="100000"/>
              </a:lnSpc>
            </a:pPr>
            <a:r>
              <a:rPr b="0" lang="en-IN" sz="2000" spc="-1" strike="noStrike">
                <a:latin typeface="Arial"/>
              </a:rPr>
              <a:t>Because the service is provided in the kernel, a direct call cannot be performed; instead, you must use a process of crossing the user-space/kernel boundary.</a:t>
            </a:r>
            <a:endParaRPr b="0" lang="en-IN" sz="2000" spc="-1" strike="noStrike">
              <a:latin typeface="Arial"/>
            </a:endParaRPr>
          </a:p>
          <a:p>
            <a:pPr marL="216000" indent="-216000">
              <a:lnSpc>
                <a:spcPct val="100000"/>
              </a:lnSpc>
            </a:pPr>
            <a:endParaRPr b="0" lang="en-IN" sz="2000" spc="-1" strike="noStrike">
              <a:latin typeface="Arial"/>
            </a:endParaRPr>
          </a:p>
        </p:txBody>
      </p:sp>
      <p:sp>
        <p:nvSpPr>
          <p:cNvPr id="277" name="TextShape 3"/>
          <p:cNvSpPr txBox="1"/>
          <p:nvPr/>
        </p:nvSpPr>
        <p:spPr>
          <a:xfrm>
            <a:off x="3884760" y="8685360"/>
            <a:ext cx="2971440" cy="456840"/>
          </a:xfrm>
          <a:prstGeom prst="rect">
            <a:avLst/>
          </a:prstGeom>
          <a:noFill/>
          <a:ln>
            <a:noFill/>
          </a:ln>
        </p:spPr>
        <p:txBody>
          <a:bodyPr anchor="b"/>
          <a:p>
            <a:pPr algn="r">
              <a:lnSpc>
                <a:spcPct val="100000"/>
              </a:lnSpc>
            </a:pPr>
            <a:fld id="{908E173C-7240-4FE2-92D6-1E176D02BD48}" type="slidenum">
              <a:rPr b="0" lang="en-IN" sz="1200" spc="-1" strike="noStrike">
                <a:solidFill>
                  <a:srgbClr val="000000"/>
                </a:solidFill>
                <a:latin typeface="Arial"/>
                <a:ea typeface="+mn-ea"/>
              </a:rPr>
              <a:t>&lt;number&gt;</a:t>
            </a:fld>
            <a:endParaRPr b="0" lang="en-IN"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1143000" y="685800"/>
            <a:ext cx="4571640" cy="3428640"/>
          </a:xfrm>
          <a:prstGeom prst="rect">
            <a:avLst/>
          </a:prstGeom>
        </p:spPr>
      </p:sp>
      <p:sp>
        <p:nvSpPr>
          <p:cNvPr id="303"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04" name="TextShape 3"/>
          <p:cNvSpPr txBox="1"/>
          <p:nvPr/>
        </p:nvSpPr>
        <p:spPr>
          <a:xfrm>
            <a:off x="3884760" y="8685360"/>
            <a:ext cx="2971440" cy="456840"/>
          </a:xfrm>
          <a:prstGeom prst="rect">
            <a:avLst/>
          </a:prstGeom>
          <a:noFill/>
          <a:ln>
            <a:noFill/>
          </a:ln>
        </p:spPr>
        <p:txBody>
          <a:bodyPr anchor="b"/>
          <a:p>
            <a:pPr algn="r">
              <a:lnSpc>
                <a:spcPct val="100000"/>
              </a:lnSpc>
            </a:pPr>
            <a:fld id="{F5ADEBA4-B50B-4D0C-90B8-EE8E83B31837}" type="slidenum">
              <a:rPr b="0" lang="en-IN" sz="1200" spc="-1" strike="noStrike">
                <a:solidFill>
                  <a:srgbClr val="000000"/>
                </a:solidFill>
                <a:latin typeface="Arial"/>
                <a:ea typeface="+mn-ea"/>
              </a:rPr>
              <a:t>&lt;number&gt;</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1143000" y="685800"/>
            <a:ext cx="4571640" cy="3428640"/>
          </a:xfrm>
          <a:prstGeom prst="rect">
            <a:avLst/>
          </a:prstGeom>
        </p:spPr>
      </p:sp>
      <p:sp>
        <p:nvSpPr>
          <p:cNvPr id="279" name="PlaceHolder 2"/>
          <p:cNvSpPr>
            <a:spLocks noGrp="1"/>
          </p:cNvSpPr>
          <p:nvPr>
            <p:ph type="body"/>
          </p:nvPr>
        </p:nvSpPr>
        <p:spPr>
          <a:xfrm>
            <a:off x="685800" y="4343400"/>
            <a:ext cx="5486040" cy="4114440"/>
          </a:xfrm>
          <a:prstGeom prst="rect">
            <a:avLst/>
          </a:prstGeom>
        </p:spPr>
        <p:txBody>
          <a:bodyPr>
            <a:normAutofit/>
          </a:bodyPr>
          <a:p>
            <a:pPr>
              <a:lnSpc>
                <a:spcPct val="100000"/>
              </a:lnSpc>
            </a:pPr>
            <a:r>
              <a:rPr b="0" lang="en-IN" sz="2000" spc="-1" strike="noStrike">
                <a:latin typeface="Arial"/>
              </a:rPr>
              <a:t>Writing a device driver requires an in-depth understanding of how the hardware and the software of a given </a:t>
            </a:r>
            <a:r>
              <a:rPr b="0" lang="en-IN" sz="2000" spc="-1" strike="noStrike" u="sng">
                <a:solidFill>
                  <a:srgbClr val="000000"/>
                </a:solidFill>
                <a:uFillTx/>
                <a:latin typeface="Arial"/>
                <a:hlinkClick r:id="rId1"/>
              </a:rPr>
              <a:t>platform</a:t>
            </a:r>
            <a:r>
              <a:rPr b="0" lang="en-IN" sz="2000" spc="-1" strike="noStrike">
                <a:solidFill>
                  <a:srgbClr val="000000"/>
                </a:solidFill>
                <a:latin typeface="Arial"/>
              </a:rPr>
              <a:t> function. Drivers operate in a highly </a:t>
            </a:r>
            <a:r>
              <a:rPr b="0" lang="en-IN" sz="2000" spc="-1" strike="noStrike" u="sng">
                <a:solidFill>
                  <a:srgbClr val="000000"/>
                </a:solidFill>
                <a:uFillTx/>
                <a:latin typeface="Arial"/>
                <a:hlinkClick r:id="rId2"/>
              </a:rPr>
              <a:t>privileged</a:t>
            </a:r>
            <a:r>
              <a:rPr b="0" lang="en-IN" sz="2000" spc="-1" strike="noStrike">
                <a:solidFill>
                  <a:srgbClr val="000000"/>
                </a:solidFill>
                <a:latin typeface="Arial"/>
              </a:rPr>
              <a:t> environment and can cause disaster if they get things wrong</a:t>
            </a:r>
            <a:endParaRPr b="0" lang="en-IN" sz="2000" spc="-1" strike="noStrike">
              <a:latin typeface="Arial"/>
            </a:endParaRPr>
          </a:p>
          <a:p>
            <a:pPr>
              <a:lnSpc>
                <a:spcPct val="100000"/>
              </a:lnSpc>
            </a:pPr>
            <a:endParaRPr b="0" lang="en-IN" sz="2000" spc="-1" strike="noStrike">
              <a:latin typeface="Arial"/>
            </a:endParaRPr>
          </a:p>
        </p:txBody>
      </p:sp>
      <p:sp>
        <p:nvSpPr>
          <p:cNvPr id="280" name="TextShape 3"/>
          <p:cNvSpPr txBox="1"/>
          <p:nvPr/>
        </p:nvSpPr>
        <p:spPr>
          <a:xfrm>
            <a:off x="3884760" y="8685360"/>
            <a:ext cx="2971440" cy="456840"/>
          </a:xfrm>
          <a:prstGeom prst="rect">
            <a:avLst/>
          </a:prstGeom>
          <a:noFill/>
          <a:ln>
            <a:noFill/>
          </a:ln>
        </p:spPr>
        <p:txBody>
          <a:bodyPr anchor="b"/>
          <a:p>
            <a:pPr algn="r">
              <a:lnSpc>
                <a:spcPct val="100000"/>
              </a:lnSpc>
            </a:pPr>
            <a:fld id="{3827153D-1BA5-4404-BF86-72B338779B0E}" type="slidenum">
              <a:rPr b="0" lang="en-IN" sz="1200" spc="-1" strike="noStrike">
                <a:solidFill>
                  <a:srgbClr val="000000"/>
                </a:solidFill>
                <a:latin typeface="Arial"/>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a:t>
            </a:r>
            <a:r>
              <a:rPr b="0" lang="en-US" sz="4400" spc="-1" strike="noStrike">
                <a:solidFill>
                  <a:srgbClr val="000000"/>
                </a:solidFill>
                <a:latin typeface="Calibri"/>
              </a:rPr>
              <a:t>title style</a:t>
            </a:r>
            <a:endParaRPr b="0" lang="en-US" sz="4400" spc="-1" strike="noStrike">
              <a:solidFill>
                <a:srgbClr val="000000"/>
              </a:solidFill>
              <a:latin typeface="Arial"/>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C1E877D0-20FA-48B7-BACF-55A519212F87}" type="datetime">
              <a:rPr b="0" lang="en-IN" sz="1200" spc="-1" strike="noStrike">
                <a:solidFill>
                  <a:srgbClr val="8b8b8b"/>
                </a:solidFill>
                <a:latin typeface="Calibri"/>
              </a:rPr>
              <a:t>17/12/20</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9FE74601-03A9-48D3-B0C9-59AF929BF867}"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Arial"/>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291423AC-9A63-4B84-B4CB-80EEA9C30D59}" type="datetime">
              <a:rPr b="0" lang="en-IN" sz="1200" spc="-1" strike="noStrike">
                <a:solidFill>
                  <a:srgbClr val="8b8b8b"/>
                </a:solidFill>
                <a:latin typeface="Calibri"/>
              </a:rPr>
              <a:t>17/12/20</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7794D6B-B453-467C-A188-047EE39EBBC2}"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hyperlink" Target="https://en.wikipedia.org/wiki/Unix-like" TargetMode="External"/><Relationship Id="rId2" Type="http://schemas.openxmlformats.org/officeDocument/2006/relationships/hyperlink" Target="https://en.wikipedia.org/wiki/Kernel_(computer_science)" TargetMode="External"/><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en.wikipedia.org/wiki/Virtual_machine" TargetMode="External"/><Relationship Id="rId2" Type="http://schemas.openxmlformats.org/officeDocument/2006/relationships/hyperlink" Target="http://en.wikipedia.org/wiki/Virtual_machine" TargetMode="External"/><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msdn.microsoft.com/en-us/library/windows/hardware/ff543147(v=vs.85).aspx" TargetMode="External"/><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msdn.microsoft.com/en-us/library/windows/hardware/ff543147(v=vs.85).aspx" TargetMode="External"/><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en.wikipedia.org/wiki/Computer_program" TargetMode="External"/><Relationship Id="rId2" Type="http://schemas.openxmlformats.org/officeDocument/2006/relationships/hyperlink" Target="http://en.wikipedia.org/wiki/Operating_system" TargetMode="External"/><Relationship Id="rId3" Type="http://schemas.openxmlformats.org/officeDocument/2006/relationships/hyperlink" Target="http://en.wikipedia.org/wiki/Operating_system"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hyperlink" Target="http://en.wikipedia.org/wiki/Virtual_machine" TargetMode="External"/><Relationship Id="rId2" Type="http://schemas.openxmlformats.org/officeDocument/2006/relationships/hyperlink" Target="http://en.wikipedia.org/wiki/Virtual_machine" TargetMode="External"/><Relationship Id="rId3"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hyperlink" Target="http://msdn.microsoft.com/en-us/library/windows/hardware/ff543147(v=vs.85).aspx" TargetMode="External"/><Relationship Id="rId2"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hyperlink" Target="http://msdn.microsoft.com/en-us/library/windows/hardware/ff543147(v=vs.85).aspx" TargetMode="External"/><Relationship Id="rId2"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85800" y="2130480"/>
            <a:ext cx="7772040" cy="1469520"/>
          </a:xfrm>
          <a:prstGeom prst="rect">
            <a:avLst/>
          </a:prstGeom>
          <a:gradFill rotWithShape="0">
            <a:gsLst>
              <a:gs pos="0">
                <a:srgbClr val="ffc1be"/>
              </a:gs>
              <a:gs pos="100000">
                <a:srgbClr val="ffe5e5"/>
              </a:gs>
            </a:gsLst>
            <a:lin ang="16200000"/>
          </a:gradFill>
          <a:ln w="9360">
            <a:solidFill>
              <a:srgbClr val="be4b48"/>
            </a:solidFill>
            <a:miter/>
          </a:ln>
        </p:spPr>
        <p:txBody>
          <a:bodyPr anchor="ctr"/>
          <a:p>
            <a:pPr algn="ctr">
              <a:lnSpc>
                <a:spcPct val="100000"/>
              </a:lnSpc>
            </a:pPr>
            <a:r>
              <a:rPr b="0" lang="en-US" sz="4400" spc="-1" strike="noStrike">
                <a:solidFill>
                  <a:srgbClr val="000000"/>
                </a:solidFill>
                <a:latin typeface="Calibri"/>
              </a:rPr>
              <a:t>Device Driver</a:t>
            </a:r>
            <a:endParaRPr b="0" lang="en-US" sz="44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0" y="0"/>
            <a:ext cx="9143640" cy="990360"/>
          </a:xfrm>
          <a:prstGeom prst="rect">
            <a:avLst/>
          </a:prstGeom>
          <a:gradFill rotWithShape="0">
            <a:gsLst>
              <a:gs pos="0">
                <a:srgbClr val="e3fbc2"/>
              </a:gs>
              <a:gs pos="100000">
                <a:srgbClr val="f4ffe6"/>
              </a:gs>
            </a:gsLst>
            <a:lin ang="16200000"/>
          </a:gradFill>
          <a:ln w="9360">
            <a:solidFill>
              <a:srgbClr val="98b855"/>
            </a:solidFill>
            <a:miter/>
          </a:ln>
        </p:spPr>
        <p:txBody>
          <a:bodyPr anchor="ctr"/>
          <a:p>
            <a:pPr algn="ctr">
              <a:lnSpc>
                <a:spcPct val="100000"/>
              </a:lnSpc>
            </a:pPr>
            <a:r>
              <a:rPr b="0" lang="en-US" sz="4400" spc="-1" strike="noStrike">
                <a:solidFill>
                  <a:srgbClr val="11478b"/>
                </a:solidFill>
                <a:latin typeface="Calibri"/>
              </a:rPr>
              <a:t>Kernel basics</a:t>
            </a:r>
            <a:endParaRPr b="0" lang="en-US" sz="4400" spc="-1" strike="noStrike">
              <a:solidFill>
                <a:srgbClr val="000000"/>
              </a:solidFill>
              <a:latin typeface="Arial"/>
            </a:endParaRPr>
          </a:p>
        </p:txBody>
      </p:sp>
      <p:sp>
        <p:nvSpPr>
          <p:cNvPr id="119" name="TextShape 2"/>
          <p:cNvSpPr txBox="1"/>
          <p:nvPr/>
        </p:nvSpPr>
        <p:spPr>
          <a:xfrm>
            <a:off x="457200" y="1600200"/>
            <a:ext cx="8229240" cy="4525560"/>
          </a:xfrm>
          <a:prstGeom prst="rect">
            <a:avLst/>
          </a:prstGeom>
          <a:gradFill rotWithShape="0">
            <a:gsLst>
              <a:gs pos="0">
                <a:srgbClr val="ffc1be"/>
              </a:gs>
              <a:gs pos="100000">
                <a:srgbClr val="ffe5e5"/>
              </a:gs>
            </a:gsLst>
            <a:lin ang="16200000"/>
          </a:gradFill>
          <a:ln w="9360">
            <a:solidFill>
              <a:srgbClr val="be4b48"/>
            </a:solidFill>
            <a:miter/>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No libc functions!!!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No printf, use printk instead</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Some common functions implemented inside the kernel</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Small, fixed size stack</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Synchronization and Concurrency issues</a:t>
            </a:r>
            <a:endParaRPr b="0" lang="en-US" sz="3200" spc="-1" strike="noStrike">
              <a:solidFill>
                <a:srgbClr val="000000"/>
              </a:solidFill>
              <a:latin typeface="Calibri"/>
            </a:endParaRPr>
          </a:p>
          <a:p>
            <a:endParaRPr b="0" lang="en-US" sz="3200" spc="-1" strike="noStrike">
              <a:solidFill>
                <a:srgbClr val="000000"/>
              </a:solidFill>
              <a:latin typeface="Calibri"/>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0" y="0"/>
            <a:ext cx="9143640" cy="837720"/>
          </a:xfrm>
          <a:prstGeom prst="rect">
            <a:avLst/>
          </a:prstGeom>
          <a:gradFill rotWithShape="0">
            <a:gsLst>
              <a:gs pos="0">
                <a:srgbClr val="d9caee"/>
              </a:gs>
              <a:gs pos="100000">
                <a:srgbClr val="f1eaf8"/>
              </a:gs>
            </a:gsLst>
            <a:lin ang="16200000"/>
          </a:gradFill>
          <a:ln w="9360">
            <a:solidFill>
              <a:srgbClr val="7d5fa0"/>
            </a:solidFill>
            <a:miter/>
          </a:ln>
        </p:spPr>
        <p:txBody>
          <a:bodyPr anchor="ctr"/>
          <a:p>
            <a:pPr algn="ctr">
              <a:lnSpc>
                <a:spcPct val="100000"/>
              </a:lnSpc>
            </a:pPr>
            <a:r>
              <a:rPr b="0" lang="en-US" sz="4400" spc="-1" strike="noStrike">
                <a:solidFill>
                  <a:srgbClr val="000000"/>
                </a:solidFill>
                <a:latin typeface="Calibri"/>
              </a:rPr>
              <a:t>Major and Minor Numbers</a:t>
            </a:r>
            <a:endParaRPr b="0" lang="en-US" sz="4400" spc="-1" strike="noStrike">
              <a:solidFill>
                <a:srgbClr val="000000"/>
              </a:solidFill>
              <a:latin typeface="Arial"/>
            </a:endParaRPr>
          </a:p>
        </p:txBody>
      </p:sp>
      <p:sp>
        <p:nvSpPr>
          <p:cNvPr id="121" name="TextShape 2"/>
          <p:cNvSpPr txBox="1"/>
          <p:nvPr/>
        </p:nvSpPr>
        <p:spPr>
          <a:xfrm>
            <a:off x="0" y="838080"/>
            <a:ext cx="9143640" cy="6019560"/>
          </a:xfrm>
          <a:prstGeom prst="rect">
            <a:avLst/>
          </a:prstGeom>
          <a:gradFill rotWithShape="0">
            <a:gsLst>
              <a:gs pos="0">
                <a:srgbClr val="bfecff"/>
              </a:gs>
              <a:gs pos="100000">
                <a:srgbClr val="e6f7ff"/>
              </a:gs>
            </a:gsLst>
            <a:lin ang="16200000"/>
          </a:gradFill>
          <a:ln w="9360">
            <a:solidFill>
              <a:srgbClr val="46aac4"/>
            </a:solidFill>
            <a:miter/>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Linux identifies each device by a major device number and a minor device number. The </a:t>
            </a:r>
            <a:r>
              <a:rPr b="0" i="1" lang="en-US" sz="2400" spc="-1" strike="noStrike">
                <a:solidFill>
                  <a:srgbClr val="000000"/>
                </a:solidFill>
                <a:latin typeface="Calibri"/>
              </a:rPr>
              <a:t>major device number identifies the driver </a:t>
            </a:r>
            <a:r>
              <a:rPr b="0" lang="en-US" sz="2400" spc="-1" strike="noStrike">
                <a:solidFill>
                  <a:srgbClr val="000000"/>
                </a:solidFill>
                <a:latin typeface="Calibri"/>
              </a:rPr>
              <a:t>associated with the device.</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Major number </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	</a:t>
            </a:r>
            <a:r>
              <a:rPr b="0" lang="en-US" sz="2000" spc="-1" strike="noStrike">
                <a:solidFill>
                  <a:srgbClr val="1f497d"/>
                </a:solidFill>
                <a:latin typeface="Calibri"/>
              </a:rPr>
              <a:t>Each device driver is identified by a unique major number. </a:t>
            </a:r>
            <a:endParaRPr b="0" lang="en-US" sz="2000" spc="-1" strike="noStrike">
              <a:solidFill>
                <a:srgbClr val="000000"/>
              </a:solidFill>
              <a:latin typeface="Calibri"/>
            </a:endParaRPr>
          </a:p>
          <a:p>
            <a:pPr lvl="1" marL="743040" indent="-285480">
              <a:lnSpc>
                <a:spcPct val="100000"/>
              </a:lnSpc>
              <a:spcBef>
                <a:spcPts val="400"/>
              </a:spcBef>
              <a:buClr>
                <a:srgbClr val="1f497d"/>
              </a:buClr>
              <a:buFont typeface="Arial"/>
              <a:buChar char="–"/>
            </a:pPr>
            <a:r>
              <a:rPr b="0" lang="en-US" sz="2000" spc="-1" strike="noStrike">
                <a:solidFill>
                  <a:srgbClr val="1f497d"/>
                </a:solidFill>
                <a:latin typeface="Calibri"/>
              </a:rPr>
              <a:t>This number is assigned by the Linux Device Registrar. </a:t>
            </a:r>
            <a:endParaRPr b="0" lang="en-US" sz="2000" spc="-1" strike="noStrike">
              <a:solidFill>
                <a:srgbClr val="000000"/>
              </a:solidFill>
              <a:latin typeface="Calibri"/>
            </a:endParaRPr>
          </a:p>
          <a:p>
            <a:pPr lvl="1" marL="743040" indent="-285480">
              <a:lnSpc>
                <a:spcPct val="100000"/>
              </a:lnSpc>
              <a:spcBef>
                <a:spcPts val="400"/>
              </a:spcBef>
              <a:buClr>
                <a:srgbClr val="1f497d"/>
              </a:buClr>
              <a:buFont typeface="Arial"/>
              <a:buChar char="–"/>
            </a:pPr>
            <a:r>
              <a:rPr b="0" lang="en-US" sz="2000" spc="-1" strike="noStrike">
                <a:solidFill>
                  <a:srgbClr val="1f497d"/>
                </a:solidFill>
                <a:latin typeface="Calibri"/>
              </a:rPr>
              <a:t>This number is the index into an array that contains the information about the driver (the device_struct)</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The </a:t>
            </a:r>
            <a:r>
              <a:rPr b="0" i="1" lang="en-US" sz="2000" spc="-1" strike="noStrike">
                <a:solidFill>
                  <a:srgbClr val="000000"/>
                </a:solidFill>
                <a:latin typeface="Calibri"/>
              </a:rPr>
              <a:t>major device number identifies the driver </a:t>
            </a:r>
            <a:r>
              <a:rPr b="0" lang="en-US" sz="2000" spc="-1" strike="noStrike">
                <a:solidFill>
                  <a:srgbClr val="000000"/>
                </a:solidFill>
                <a:latin typeface="Calibri"/>
              </a:rPr>
              <a:t>associated with the device.</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Minor number </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	</a:t>
            </a:r>
            <a:r>
              <a:rPr b="0" lang="en-US" sz="2000" spc="-1" strike="noStrike">
                <a:solidFill>
                  <a:srgbClr val="1f497d"/>
                </a:solidFill>
                <a:latin typeface="Calibri"/>
              </a:rPr>
              <a:t>This uniquely identifies a particular instance of a device. For example, a system may have multiple IDE hard disks each would have a major number of 3, but a different </a:t>
            </a:r>
            <a:r>
              <a:rPr b="0" i="1" lang="en-US" sz="2000" spc="-1" strike="noStrike">
                <a:solidFill>
                  <a:srgbClr val="1f497d"/>
                </a:solidFill>
                <a:latin typeface="Calibri"/>
              </a:rPr>
              <a:t>minor number</a:t>
            </a:r>
            <a:r>
              <a:rPr b="0" lang="en-US" sz="2000" spc="-1" strike="noStrike">
                <a:solidFill>
                  <a:srgbClr val="1f497d"/>
                </a:solidFill>
                <a:latin typeface="Calibri"/>
              </a:rPr>
              <a:t>.</a:t>
            </a:r>
            <a:endParaRPr b="0" lang="en-US" sz="2000" spc="-1" strike="noStrike">
              <a:solidFill>
                <a:srgbClr val="000000"/>
              </a:solidFill>
              <a:latin typeface="Calibri"/>
            </a:endParaRPr>
          </a:p>
          <a:p>
            <a:pPr lvl="1" marL="743040" indent="-285480">
              <a:lnSpc>
                <a:spcPct val="100000"/>
              </a:lnSpc>
              <a:spcBef>
                <a:spcPts val="400"/>
              </a:spcBef>
              <a:buClr>
                <a:srgbClr val="1f497d"/>
              </a:buClr>
              <a:buFont typeface="Arial"/>
              <a:buChar char="–"/>
            </a:pPr>
            <a:r>
              <a:rPr b="0" lang="en-US" sz="2000" spc="-1" strike="noStrike">
                <a:solidFill>
                  <a:srgbClr val="1f497d"/>
                </a:solidFill>
                <a:latin typeface="Calibri"/>
              </a:rPr>
              <a:t>the minor device number is used by the kernel to determine exactly which device is being referred to.</a:t>
            </a:r>
            <a:endParaRPr b="0" lang="en-US" sz="2000" spc="-1" strike="noStrike">
              <a:solidFill>
                <a:srgbClr val="000000"/>
              </a:solidFill>
              <a:latin typeface="Calibri"/>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0" y="0"/>
            <a:ext cx="9143640" cy="837720"/>
          </a:xfrm>
          <a:prstGeom prst="rect">
            <a:avLst/>
          </a:prstGeom>
          <a:gradFill rotWithShape="0">
            <a:gsLst>
              <a:gs pos="0">
                <a:srgbClr val="d9caee"/>
              </a:gs>
              <a:gs pos="100000">
                <a:srgbClr val="f1eaf8"/>
              </a:gs>
            </a:gsLst>
            <a:lin ang="16200000"/>
          </a:gradFill>
          <a:ln w="9360">
            <a:solidFill>
              <a:srgbClr val="7d5fa0"/>
            </a:solidFill>
            <a:miter/>
          </a:ln>
        </p:spPr>
        <p:txBody>
          <a:bodyPr anchor="ctr"/>
          <a:p>
            <a:pPr algn="ctr">
              <a:lnSpc>
                <a:spcPct val="100000"/>
              </a:lnSpc>
            </a:pPr>
            <a:r>
              <a:rPr b="0" lang="en-US" sz="4400" spc="-1" strike="noStrike">
                <a:solidFill>
                  <a:srgbClr val="000000"/>
                </a:solidFill>
                <a:latin typeface="Calibri"/>
              </a:rPr>
              <a:t>Major and Minor Numbers</a:t>
            </a:r>
            <a:endParaRPr b="0" lang="en-US" sz="4400" spc="-1" strike="noStrike">
              <a:solidFill>
                <a:srgbClr val="000000"/>
              </a:solidFill>
              <a:latin typeface="Arial"/>
            </a:endParaRPr>
          </a:p>
        </p:txBody>
      </p:sp>
      <p:sp>
        <p:nvSpPr>
          <p:cNvPr id="123" name="TextShape 2"/>
          <p:cNvSpPr txBox="1"/>
          <p:nvPr/>
        </p:nvSpPr>
        <p:spPr>
          <a:xfrm>
            <a:off x="0" y="838080"/>
            <a:ext cx="9143640" cy="6019560"/>
          </a:xfrm>
          <a:prstGeom prst="rect">
            <a:avLst/>
          </a:prstGeom>
          <a:noFill/>
          <a:ln w="9360">
            <a:noFill/>
          </a:ln>
        </p:spPr>
        <p:txBody>
          <a:bodyPr/>
          <a:p>
            <a:endParaRPr b="0" lang="en-US" sz="3200" spc="-1" strike="noStrike">
              <a:solidFill>
                <a:srgbClr val="000000"/>
              </a:solidFill>
              <a:latin typeface="Calibri"/>
            </a:endParaRPr>
          </a:p>
        </p:txBody>
      </p:sp>
      <p:pic>
        <p:nvPicPr>
          <p:cNvPr id="124" name="Picture 2" descr=""/>
          <p:cNvPicPr/>
          <p:nvPr/>
        </p:nvPicPr>
        <p:blipFill>
          <a:blip r:embed="rId1"/>
          <a:stretch/>
        </p:blipFill>
        <p:spPr>
          <a:xfrm>
            <a:off x="0" y="914400"/>
            <a:ext cx="9143640" cy="5638320"/>
          </a:xfrm>
          <a:prstGeom prst="rect">
            <a:avLst/>
          </a:prstGeom>
          <a:ln w="9360">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0" y="0"/>
            <a:ext cx="9143640" cy="837720"/>
          </a:xfrm>
          <a:prstGeom prst="rect">
            <a:avLst/>
          </a:prstGeom>
          <a:gradFill rotWithShape="0">
            <a:gsLst>
              <a:gs pos="0">
                <a:srgbClr val="d9caee"/>
              </a:gs>
              <a:gs pos="100000">
                <a:srgbClr val="f1eaf8"/>
              </a:gs>
            </a:gsLst>
            <a:lin ang="16200000"/>
          </a:gradFill>
          <a:ln w="9360">
            <a:solidFill>
              <a:srgbClr val="7d5fa0"/>
            </a:solidFill>
            <a:miter/>
          </a:ln>
        </p:spPr>
        <p:txBody>
          <a:bodyPr anchor="ctr"/>
          <a:p>
            <a:pPr algn="ctr">
              <a:lnSpc>
                <a:spcPct val="100000"/>
              </a:lnSpc>
            </a:pPr>
            <a:r>
              <a:rPr b="0" lang="en-US" sz="4400" spc="-1" strike="noStrike">
                <a:solidFill>
                  <a:srgbClr val="000000"/>
                </a:solidFill>
                <a:latin typeface="Calibri"/>
              </a:rPr>
              <a:t>Major and Minor Numbers</a:t>
            </a:r>
            <a:endParaRPr b="0" lang="en-US" sz="4400" spc="-1" strike="noStrike">
              <a:solidFill>
                <a:srgbClr val="000000"/>
              </a:solidFill>
              <a:latin typeface="Arial"/>
            </a:endParaRPr>
          </a:p>
        </p:txBody>
      </p:sp>
      <p:sp>
        <p:nvSpPr>
          <p:cNvPr id="126" name="TextShape 2"/>
          <p:cNvSpPr txBox="1"/>
          <p:nvPr/>
        </p:nvSpPr>
        <p:spPr>
          <a:xfrm>
            <a:off x="0" y="838080"/>
            <a:ext cx="9143640" cy="6019560"/>
          </a:xfrm>
          <a:prstGeom prst="rect">
            <a:avLst/>
          </a:prstGeom>
          <a:noFill/>
          <a:ln w="9360">
            <a:noFill/>
          </a:ln>
        </p:spPr>
        <p:txBody>
          <a:bodyPr/>
          <a:p>
            <a:endParaRPr b="0" lang="en-US" sz="3200" spc="-1" strike="noStrike">
              <a:solidFill>
                <a:srgbClr val="000000"/>
              </a:solidFill>
              <a:latin typeface="Calibri"/>
            </a:endParaRPr>
          </a:p>
        </p:txBody>
      </p:sp>
      <p:pic>
        <p:nvPicPr>
          <p:cNvPr id="127" name="Picture 2" descr=""/>
          <p:cNvPicPr/>
          <p:nvPr/>
        </p:nvPicPr>
        <p:blipFill>
          <a:blip r:embed="rId1"/>
          <a:stretch/>
        </p:blipFill>
        <p:spPr>
          <a:xfrm>
            <a:off x="0" y="790200"/>
            <a:ext cx="9143640" cy="6067440"/>
          </a:xfrm>
          <a:prstGeom prst="rect">
            <a:avLst/>
          </a:prstGeom>
          <a:ln w="9360">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0" y="0"/>
            <a:ext cx="9143640" cy="1066320"/>
          </a:xfrm>
          <a:prstGeom prst="rect">
            <a:avLst/>
          </a:prstGeom>
          <a:gradFill rotWithShape="0">
            <a:gsLst>
              <a:gs pos="0">
                <a:srgbClr val="ffc1be"/>
              </a:gs>
              <a:gs pos="100000">
                <a:srgbClr val="ffe5e5"/>
              </a:gs>
            </a:gsLst>
            <a:lin ang="16200000"/>
          </a:gradFill>
          <a:ln w="9360">
            <a:solidFill>
              <a:srgbClr val="be4b48"/>
            </a:solidFill>
            <a:miter/>
          </a:ln>
        </p:spPr>
        <p:txBody>
          <a:bodyPr anchor="ctr"/>
          <a:p>
            <a:pPr algn="ctr">
              <a:lnSpc>
                <a:spcPct val="100000"/>
              </a:lnSpc>
            </a:pPr>
            <a:r>
              <a:rPr b="1" lang="en-US" sz="4400" spc="-1" strike="noStrike">
                <a:solidFill>
                  <a:srgbClr val="000000"/>
                </a:solidFill>
                <a:latin typeface="Calibri"/>
              </a:rPr>
              <a:t>Implementation</a:t>
            </a:r>
            <a:endParaRPr b="0" lang="en-US" sz="4400" spc="-1" strike="noStrike">
              <a:solidFill>
                <a:srgbClr val="000000"/>
              </a:solidFill>
              <a:latin typeface="Arial"/>
            </a:endParaRPr>
          </a:p>
        </p:txBody>
      </p:sp>
      <p:sp>
        <p:nvSpPr>
          <p:cNvPr id="129" name="TextShape 2"/>
          <p:cNvSpPr txBox="1"/>
          <p:nvPr/>
        </p:nvSpPr>
        <p:spPr>
          <a:xfrm>
            <a:off x="0" y="1066680"/>
            <a:ext cx="9143640" cy="5790960"/>
          </a:xfrm>
          <a:prstGeom prst="rect">
            <a:avLst/>
          </a:prstGeom>
          <a:gradFill rotWithShape="0">
            <a:gsLst>
              <a:gs pos="0">
                <a:srgbClr val="e3fbc2"/>
              </a:gs>
              <a:gs pos="100000">
                <a:srgbClr val="f4ffe6"/>
              </a:gs>
            </a:gsLst>
            <a:lin ang="16200000"/>
          </a:gradFill>
          <a:ln w="9360">
            <a:solidFill>
              <a:srgbClr val="98b855"/>
            </a:solidFill>
            <a:miter/>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Assuming that your device name is Xxx</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Xxx_init() initialize the device when OS is booted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Xxx_open() open a device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Xxx_read() read from kernel memory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Xxx_write() write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Xxx_release() clean-up (close)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init_module()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cleanup_module()</a:t>
            </a:r>
            <a:endParaRPr b="0" lang="en-US" sz="3200" spc="-1" strike="noStrike">
              <a:solidFill>
                <a:srgbClr val="000000"/>
              </a:solidFill>
              <a:latin typeface="Calibri"/>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0" y="0"/>
            <a:ext cx="9143640" cy="990360"/>
          </a:xfrm>
          <a:prstGeom prst="rect">
            <a:avLst/>
          </a:prstGeom>
          <a:gradFill rotWithShape="0">
            <a:gsLst>
              <a:gs pos="0">
                <a:srgbClr val="e3fbc2"/>
              </a:gs>
              <a:gs pos="100000">
                <a:srgbClr val="f4ffe6"/>
              </a:gs>
            </a:gsLst>
            <a:lin ang="16200000"/>
          </a:gradFill>
          <a:ln w="9360">
            <a:solidFill>
              <a:srgbClr val="98b855"/>
            </a:solidFill>
            <a:miter/>
          </a:ln>
        </p:spPr>
        <p:txBody>
          <a:bodyPr anchor="ctr"/>
          <a:p>
            <a:pPr algn="ctr">
              <a:lnSpc>
                <a:spcPct val="100000"/>
              </a:lnSpc>
            </a:pPr>
            <a:r>
              <a:rPr b="0" lang="en-US" sz="4400" spc="-1" strike="noStrike">
                <a:solidFill>
                  <a:srgbClr val="000000"/>
                </a:solidFill>
                <a:latin typeface="Calibri"/>
              </a:rPr>
              <a:t>Driver program</a:t>
            </a:r>
            <a:endParaRPr b="0" lang="en-US" sz="4400" spc="-1" strike="noStrike">
              <a:solidFill>
                <a:srgbClr val="000000"/>
              </a:solidFill>
              <a:latin typeface="Arial"/>
            </a:endParaRPr>
          </a:p>
        </p:txBody>
      </p:sp>
      <p:sp>
        <p:nvSpPr>
          <p:cNvPr id="131" name="TextShape 2"/>
          <p:cNvSpPr txBox="1"/>
          <p:nvPr/>
        </p:nvSpPr>
        <p:spPr>
          <a:xfrm>
            <a:off x="457200" y="1600200"/>
            <a:ext cx="8229240" cy="4525560"/>
          </a:xfrm>
          <a:prstGeom prst="rect">
            <a:avLst/>
          </a:prstGeom>
          <a:gradFill rotWithShape="0">
            <a:gsLst>
              <a:gs pos="0">
                <a:srgbClr val="ffded0"/>
              </a:gs>
              <a:gs pos="100000">
                <a:srgbClr val="fff1ec"/>
              </a:gs>
            </a:gsLst>
            <a:lin ang="16200000"/>
          </a:gradFill>
          <a:ln w="9360">
            <a:solidFill>
              <a:srgbClr val="f59240"/>
            </a:solidFill>
            <a:miter/>
          </a:ln>
        </p:spPr>
        <p:txBody>
          <a:bodyPr/>
          <a:p>
            <a:pPr marL="343080" indent="-342720">
              <a:lnSpc>
                <a:spcPct val="100000"/>
              </a:lnSpc>
              <a:spcBef>
                <a:spcPts val="360"/>
              </a:spcBef>
            </a:pPr>
            <a:r>
              <a:rPr b="0" lang="en-US" sz="1800" spc="-1" strike="noStrike">
                <a:solidFill>
                  <a:srgbClr val="000000"/>
                </a:solidFill>
                <a:latin typeface="Calibri"/>
              </a:rPr>
              <a:t>#include &lt;linux/module.h&gt;</a:t>
            </a:r>
            <a:r>
              <a:rPr b="0" lang="en-US" sz="1800" spc="-1" strike="noStrike">
                <a:solidFill>
                  <a:srgbClr val="000000"/>
                </a:solidFill>
                <a:latin typeface="Calibri"/>
              </a:rPr>
              <a:t>	</a:t>
            </a:r>
            <a:r>
              <a:rPr b="0" lang="en-US" sz="1800" spc="-1" strike="noStrike">
                <a:solidFill>
                  <a:srgbClr val="000000"/>
                </a:solidFill>
                <a:latin typeface="Calibri"/>
              </a:rPr>
              <a:t>/* Needed by all modules */</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#include &lt;linux/kernel.h&gt;</a:t>
            </a:r>
            <a:r>
              <a:rPr b="0" lang="en-US" sz="1800" spc="-1" strike="noStrike">
                <a:solidFill>
                  <a:srgbClr val="000000"/>
                </a:solidFill>
                <a:latin typeface="Calibri"/>
              </a:rPr>
              <a:t>	</a:t>
            </a:r>
            <a:r>
              <a:rPr b="0" lang="en-US" sz="1800" spc="-1" strike="noStrike">
                <a:solidFill>
                  <a:srgbClr val="000000"/>
                </a:solidFill>
                <a:latin typeface="Calibri"/>
              </a:rPr>
              <a:t>/* Needed for KERN_INFO */</a:t>
            </a: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int init_module(void)</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	</a:t>
            </a:r>
            <a:r>
              <a:rPr b="0" lang="en-US" sz="1800" spc="-1" strike="noStrike">
                <a:solidFill>
                  <a:srgbClr val="000000"/>
                </a:solidFill>
                <a:latin typeface="Calibri"/>
              </a:rPr>
              <a:t>printk(KERN_INFO "Hello world 1.\n");</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	</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  A non 0 return means init_module failed; module can't be loaded. </a:t>
            </a:r>
            <a:r>
              <a:rPr b="0" lang="en-US" sz="1800" spc="-1" strike="noStrike">
                <a:solidFill>
                  <a:srgbClr val="000000"/>
                </a:solidFill>
                <a:latin typeface="Calibri"/>
              </a:rPr>
              <a:t>	</a:t>
            </a:r>
            <a:r>
              <a:rPr b="0" lang="en-US" sz="1800" spc="-1" strike="noStrike">
                <a:solidFill>
                  <a:srgbClr val="000000"/>
                </a:solidFill>
                <a:latin typeface="Calibri"/>
              </a:rPr>
              <a:t> */</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	</a:t>
            </a:r>
            <a:r>
              <a:rPr b="0" lang="en-US" sz="1800" spc="-1" strike="noStrike">
                <a:solidFill>
                  <a:srgbClr val="000000"/>
                </a:solidFill>
                <a:latin typeface="Calibri"/>
              </a:rPr>
              <a:t>return 0;</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void cleanup_module(void)</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	</a:t>
            </a:r>
            <a:r>
              <a:rPr b="0" lang="en-US" sz="1800" spc="-1" strike="noStrike">
                <a:solidFill>
                  <a:srgbClr val="000000"/>
                </a:solidFill>
                <a:latin typeface="Calibri"/>
              </a:rPr>
              <a:t>printk(KERN_INFO "Goodbye world 1.\n");</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a:t>
            </a: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457200"/>
            <a:ext cx="8229240" cy="5668560"/>
          </a:xfrm>
          <a:prstGeom prst="rect">
            <a:avLst/>
          </a:prstGeom>
          <a:noFill/>
          <a:ln w="9360">
            <a:noFill/>
          </a:ln>
        </p:spPr>
        <p:txBody>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printk()</a:t>
            </a:r>
            <a:endParaRPr b="0" lang="en-US" sz="32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 </a:t>
            </a:r>
            <a:r>
              <a:rPr b="0" lang="en-US" sz="2400" spc="-1" strike="noStrike">
                <a:solidFill>
                  <a:srgbClr val="000000"/>
                </a:solidFill>
                <a:latin typeface="Calibri"/>
              </a:rPr>
              <a:t>not meant to communicate information to the user.</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logging mechanism for the kernel, and is used to log information or give warnings.</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printk() statement comes with a priority</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-If the priority is less than (int)console_loglevel, the message is printed on your current terminal. If both </a:t>
            </a:r>
            <a:r>
              <a:rPr b="1" lang="en-US" sz="2400" spc="-1" strike="noStrike">
                <a:solidFill>
                  <a:srgbClr val="000000"/>
                </a:solidFill>
                <a:latin typeface="Calibri"/>
              </a:rPr>
              <a:t>syslogd</a:t>
            </a:r>
            <a:r>
              <a:rPr b="0" lang="en-US" sz="2400" spc="-1" strike="noStrike">
                <a:solidFill>
                  <a:srgbClr val="000000"/>
                </a:solidFill>
                <a:latin typeface="Calibri"/>
              </a:rPr>
              <a:t> and klogd are running, then the message will also get appended to /var/log/messages</a:t>
            </a:r>
            <a:endParaRPr b="0" lang="en-US" sz="2400" spc="-1" strike="noStrike">
              <a:solidFill>
                <a:srgbClr val="000000"/>
              </a:solidFill>
              <a:latin typeface="Calibri"/>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0" y="990720"/>
            <a:ext cx="9143640" cy="5866920"/>
          </a:xfrm>
          <a:prstGeom prst="rect">
            <a:avLst/>
          </a:prstGeom>
          <a:gradFill rotWithShape="0">
            <a:gsLst>
              <a:gs pos="0">
                <a:srgbClr val="ffded0"/>
              </a:gs>
              <a:gs pos="100000">
                <a:srgbClr val="fff1ec"/>
              </a:gs>
            </a:gsLst>
            <a:lin ang="16200000"/>
          </a:gradFill>
          <a:ln w="9360">
            <a:solidFill>
              <a:srgbClr val="f59240"/>
            </a:solidFill>
            <a:miter/>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Makefile is a script for appropriate compilation of different type of sources to the appropriate object code.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use a makefile just type make or gmake in a console window opened in the same dir as the makefile</a:t>
            </a:r>
            <a:endParaRPr b="0" lang="en-US" sz="3200" spc="-1" strike="noStrike">
              <a:solidFill>
                <a:srgbClr val="000000"/>
              </a:solidFill>
              <a:latin typeface="Calibri"/>
            </a:endParaRPr>
          </a:p>
        </p:txBody>
      </p:sp>
      <p:sp>
        <p:nvSpPr>
          <p:cNvPr id="134" name="CustomShape 2"/>
          <p:cNvSpPr/>
          <p:nvPr/>
        </p:nvSpPr>
        <p:spPr>
          <a:xfrm>
            <a:off x="0" y="0"/>
            <a:ext cx="8991360" cy="990360"/>
          </a:xfrm>
          <a:prstGeom prst="rect">
            <a:avLst/>
          </a:prstGeom>
          <a:ln>
            <a:solidFill>
              <a:schemeClr val="accent3">
                <a:shade val="95000"/>
                <a:satMod val="105000"/>
              </a:schemeClr>
            </a:solidFill>
            <a:miter/>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anchor="ctr"/>
          <a:p>
            <a:pPr algn="ctr">
              <a:lnSpc>
                <a:spcPct val="100000"/>
              </a:lnSpc>
            </a:pPr>
            <a:r>
              <a:rPr b="0" lang="en-IN" sz="4400" spc="-1" strike="noStrike">
                <a:solidFill>
                  <a:srgbClr val="000000"/>
                </a:solidFill>
                <a:latin typeface="Calibri"/>
              </a:rPr>
              <a:t>Makefile</a:t>
            </a:r>
            <a:endParaRPr b="0" lang="en-IN" sz="44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0" y="0"/>
            <a:ext cx="8991360" cy="990360"/>
          </a:xfrm>
          <a:prstGeom prst="rect">
            <a:avLst/>
          </a:prstGeom>
          <a:gradFill rotWithShape="0">
            <a:gsLst>
              <a:gs pos="0">
                <a:srgbClr val="e3fbc2"/>
              </a:gs>
              <a:gs pos="100000">
                <a:srgbClr val="f4ffe6"/>
              </a:gs>
            </a:gsLst>
            <a:lin ang="16200000"/>
          </a:gradFill>
          <a:ln w="9360">
            <a:solidFill>
              <a:srgbClr val="98b855"/>
            </a:solidFill>
            <a:miter/>
          </a:ln>
        </p:spPr>
        <p:txBody>
          <a:bodyPr anchor="ctr"/>
          <a:p>
            <a:pPr algn="ctr">
              <a:lnSpc>
                <a:spcPct val="100000"/>
              </a:lnSpc>
            </a:pPr>
            <a:r>
              <a:rPr b="0" lang="en-US" sz="4400" spc="-1" strike="noStrike">
                <a:solidFill>
                  <a:srgbClr val="000000"/>
                </a:solidFill>
                <a:latin typeface="Calibri"/>
              </a:rPr>
              <a:t>Makefile</a:t>
            </a:r>
            <a:endParaRPr b="0" lang="en-US" sz="4400" spc="-1" strike="noStrike">
              <a:solidFill>
                <a:srgbClr val="000000"/>
              </a:solidFill>
              <a:latin typeface="Arial"/>
            </a:endParaRPr>
          </a:p>
        </p:txBody>
      </p:sp>
      <p:sp>
        <p:nvSpPr>
          <p:cNvPr id="136" name="TextShape 2"/>
          <p:cNvSpPr txBox="1"/>
          <p:nvPr/>
        </p:nvSpPr>
        <p:spPr>
          <a:xfrm>
            <a:off x="457200" y="1600200"/>
            <a:ext cx="8229240" cy="4525560"/>
          </a:xfrm>
          <a:prstGeom prst="rect">
            <a:avLst/>
          </a:prstGeom>
          <a:gradFill rotWithShape="0">
            <a:gsLst>
              <a:gs pos="0">
                <a:srgbClr val="d9caee"/>
              </a:gs>
              <a:gs pos="100000">
                <a:srgbClr val="f1eaf8"/>
              </a:gs>
            </a:gsLst>
            <a:lin ang="16200000"/>
          </a:gradFill>
          <a:ln w="9360">
            <a:solidFill>
              <a:srgbClr val="7d5fa0"/>
            </a:solidFill>
            <a:miter/>
          </a:ln>
        </p:spPr>
        <p:txBody>
          <a:bodyPr/>
          <a:p>
            <a:pPr marL="343080" indent="-342720">
              <a:lnSpc>
                <a:spcPct val="100000"/>
              </a:lnSpc>
              <a:spcBef>
                <a:spcPts val="479"/>
              </a:spcBef>
            </a:pPr>
            <a:r>
              <a:rPr b="0" lang="en-US" sz="2400" spc="-1" strike="noStrike">
                <a:solidFill>
                  <a:srgbClr val="000000"/>
                </a:solidFill>
                <a:latin typeface="Calibri"/>
              </a:rPr>
              <a:t>obj-m += hello-1.o</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all:</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make -C /lib/modules/$(shell uname -r)/build M=$(PWD) modules</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clean:</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make -C /lib/modules/$(shell uname -r)/build M=$(PWD) clean</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0" y="0"/>
            <a:ext cx="9143640" cy="1066320"/>
          </a:xfrm>
          <a:prstGeom prst="rect">
            <a:avLst/>
          </a:prstGeom>
          <a:gradFill rotWithShape="0">
            <a:gsLst>
              <a:gs pos="0">
                <a:srgbClr val="d9caee"/>
              </a:gs>
              <a:gs pos="100000">
                <a:srgbClr val="f1eaf8"/>
              </a:gs>
            </a:gsLst>
            <a:lin ang="16200000"/>
          </a:gradFill>
          <a:ln w="9360">
            <a:solidFill>
              <a:srgbClr val="7d5fa0"/>
            </a:solidFill>
            <a:miter/>
          </a:ln>
        </p:spPr>
        <p:txBody>
          <a:bodyPr anchor="ctr"/>
          <a:p>
            <a:pPr algn="ctr">
              <a:lnSpc>
                <a:spcPct val="100000"/>
              </a:lnSpc>
            </a:pPr>
            <a:r>
              <a:rPr b="0" lang="en-US" sz="4400" spc="-1" strike="noStrike">
                <a:solidFill>
                  <a:srgbClr val="000000"/>
                </a:solidFill>
                <a:latin typeface="Calibri"/>
              </a:rPr>
              <a:t>Commands to run module</a:t>
            </a:r>
            <a:endParaRPr b="0" lang="en-US" sz="4400" spc="-1" strike="noStrike">
              <a:solidFill>
                <a:srgbClr val="000000"/>
              </a:solidFill>
              <a:latin typeface="Arial"/>
            </a:endParaRPr>
          </a:p>
        </p:txBody>
      </p:sp>
      <p:sp>
        <p:nvSpPr>
          <p:cNvPr id="138" name="TextShape 2"/>
          <p:cNvSpPr txBox="1"/>
          <p:nvPr/>
        </p:nvSpPr>
        <p:spPr>
          <a:xfrm>
            <a:off x="0" y="1143000"/>
            <a:ext cx="9143640" cy="5714640"/>
          </a:xfrm>
          <a:prstGeom prst="rect">
            <a:avLst/>
          </a:prstGeom>
          <a:gradFill rotWithShape="0">
            <a:gsLst>
              <a:gs pos="0">
                <a:srgbClr val="e3fbc2"/>
              </a:gs>
              <a:gs pos="100000">
                <a:srgbClr val="f4ffe6"/>
              </a:gs>
            </a:gsLst>
            <a:lin ang="16200000"/>
          </a:gradFill>
          <a:ln w="9360">
            <a:solidFill>
              <a:srgbClr val="98b855"/>
            </a:solidFill>
            <a:miter/>
          </a:ln>
        </p:spPr>
        <p:txBody>
          <a:bodyPr/>
          <a:p>
            <a:pPr marL="343080" indent="-342720">
              <a:lnSpc>
                <a:spcPct val="100000"/>
              </a:lnSpc>
              <a:spcBef>
                <a:spcPts val="641"/>
              </a:spcBef>
            </a:pPr>
            <a:r>
              <a:rPr b="0" lang="en-US" sz="3200" spc="-1" strike="noStrike">
                <a:solidFill>
                  <a:srgbClr val="000000"/>
                </a:solidFill>
                <a:latin typeface="Calibri"/>
              </a:rPr>
              <a:t>$ dmesg </a:t>
            </a:r>
            <a:r>
              <a:rPr b="0" lang="en-US" sz="2400" spc="-1" strike="noStrike">
                <a:solidFill>
                  <a:srgbClr val="ff0000"/>
                </a:solidFill>
                <a:latin typeface="Calibri"/>
              </a:rPr>
              <a:t>(</a:t>
            </a:r>
            <a:r>
              <a:rPr b="0" i="1" lang="en-US" sz="2400" spc="-1" strike="noStrike">
                <a:solidFill>
                  <a:srgbClr val="ff0000"/>
                </a:solidFill>
                <a:latin typeface="Calibri"/>
              </a:rPr>
              <a:t>display message</a:t>
            </a:r>
            <a:r>
              <a:rPr b="0" lang="en-US" sz="2400" spc="-1" strike="noStrike">
                <a:solidFill>
                  <a:srgbClr val="ff0000"/>
                </a:solidFill>
                <a:latin typeface="Calibri"/>
              </a:rPr>
              <a:t> or </a:t>
            </a:r>
            <a:r>
              <a:rPr b="0" i="1" lang="en-US" sz="2400" spc="-1" strike="noStrike">
                <a:solidFill>
                  <a:srgbClr val="ff0000"/>
                </a:solidFill>
                <a:latin typeface="Calibri"/>
              </a:rPr>
              <a:t>driver message</a:t>
            </a:r>
            <a:r>
              <a:rPr b="0" lang="en-US" sz="2400" spc="-1" strike="noStrike">
                <a:solidFill>
                  <a:srgbClr val="ff0000"/>
                </a:solidFill>
                <a:latin typeface="Calibri"/>
              </a:rPr>
              <a:t>) is a command on most </a:t>
            </a:r>
            <a:r>
              <a:rPr b="0" lang="en-US" sz="2400" spc="-1" strike="noStrike" u="sng">
                <a:solidFill>
                  <a:srgbClr val="0000ff"/>
                </a:solidFill>
                <a:uFillTx/>
                <a:latin typeface="Calibri"/>
                <a:hlinkClick r:id="rId1"/>
              </a:rPr>
              <a:t>Unix-like</a:t>
            </a:r>
            <a:r>
              <a:rPr b="0" lang="en-US" sz="2400" spc="-1" strike="noStrike">
                <a:solidFill>
                  <a:srgbClr val="ff0000"/>
                </a:solidFill>
                <a:latin typeface="Calibri"/>
              </a:rPr>
              <a:t> operating systems that prints the message buffer of the </a:t>
            </a:r>
            <a:r>
              <a:rPr b="0" lang="en-US" sz="2400" spc="-1" strike="noStrike" u="sng">
                <a:solidFill>
                  <a:srgbClr val="0000ff"/>
                </a:solidFill>
                <a:uFillTx/>
                <a:latin typeface="Calibri"/>
                <a:hlinkClick r:id="rId2"/>
              </a:rPr>
              <a:t>kernel</a:t>
            </a:r>
            <a:r>
              <a:rPr b="0" lang="en-US" sz="2400" spc="-1" strike="noStrike">
                <a:solidFill>
                  <a:srgbClr val="ff0000"/>
                </a:solidFill>
                <a:latin typeface="Calibri"/>
              </a:rPr>
              <a:t>.)</a:t>
            </a:r>
            <a:endParaRPr b="0" lang="en-US" sz="24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make</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dmesg</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sudo insmod hello.ko </a:t>
            </a:r>
            <a:r>
              <a:rPr b="0" lang="en-US" sz="2800" spc="-1" strike="noStrike">
                <a:solidFill>
                  <a:srgbClr val="ff0000"/>
                </a:solidFill>
                <a:latin typeface="Calibri"/>
              </a:rPr>
              <a:t>(insmod command is used to insert modules to Linux kernel. )</a:t>
            </a:r>
            <a:endParaRPr b="0" lang="en-US" sz="28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lsmod | hello (to verify that the module has been inserted successfully)</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rmmod hello</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dmesg</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0" y="0"/>
            <a:ext cx="9143640" cy="609120"/>
          </a:xfrm>
          <a:prstGeom prst="rect">
            <a:avLst/>
          </a:prstGeom>
          <a:gradFill rotWithShape="0">
            <a:gsLst>
              <a:gs pos="0">
                <a:srgbClr val="bfecff"/>
              </a:gs>
              <a:gs pos="100000">
                <a:srgbClr val="e6f7ff"/>
              </a:gs>
            </a:gsLst>
            <a:lin ang="16200000"/>
          </a:gradFill>
          <a:ln w="9360">
            <a:solidFill>
              <a:srgbClr val="46aac4"/>
            </a:solidFill>
            <a:miter/>
          </a:ln>
        </p:spPr>
        <p:txBody>
          <a:bodyPr anchor="ctr"/>
          <a:p>
            <a:pPr algn="ctr">
              <a:lnSpc>
                <a:spcPct val="100000"/>
              </a:lnSpc>
            </a:pPr>
            <a:r>
              <a:rPr b="1" lang="en-US" sz="4400" spc="-1" strike="noStrike">
                <a:solidFill>
                  <a:srgbClr val="000000"/>
                </a:solidFill>
                <a:latin typeface="Calibri"/>
              </a:rPr>
              <a:t>User mode and kernel mode</a:t>
            </a:r>
            <a:endParaRPr b="0" lang="en-US" sz="4400" spc="-1" strike="noStrike">
              <a:solidFill>
                <a:srgbClr val="000000"/>
              </a:solidFill>
              <a:latin typeface="Arial"/>
            </a:endParaRPr>
          </a:p>
        </p:txBody>
      </p:sp>
      <p:sp>
        <p:nvSpPr>
          <p:cNvPr id="90" name="TextShape 2"/>
          <p:cNvSpPr txBox="1"/>
          <p:nvPr/>
        </p:nvSpPr>
        <p:spPr>
          <a:xfrm>
            <a:off x="0" y="609480"/>
            <a:ext cx="9143640" cy="6248160"/>
          </a:xfrm>
          <a:prstGeom prst="rect">
            <a:avLst/>
          </a:prstGeom>
          <a:gradFill rotWithShape="0">
            <a:gsLst>
              <a:gs pos="0">
                <a:srgbClr val="ffded0"/>
              </a:gs>
              <a:gs pos="100000">
                <a:srgbClr val="fff1ec"/>
              </a:gs>
            </a:gsLst>
            <a:lin ang="16200000"/>
          </a:gradFill>
          <a:ln w="9360">
            <a:solidFill>
              <a:srgbClr val="f59240"/>
            </a:solidFill>
            <a:miter/>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 processor in a computer has two different modes: </a:t>
            </a:r>
            <a:r>
              <a:rPr b="0" i="1" lang="en-US" sz="2400" spc="-1" strike="noStrike">
                <a:solidFill>
                  <a:srgbClr val="000000"/>
                </a:solidFill>
                <a:latin typeface="Calibri"/>
              </a:rPr>
              <a:t>user mode</a:t>
            </a:r>
            <a:r>
              <a:rPr b="0" lang="en-US" sz="2400" spc="-1" strike="noStrike">
                <a:solidFill>
                  <a:srgbClr val="000000"/>
                </a:solidFill>
                <a:latin typeface="Calibri"/>
              </a:rPr>
              <a:t> and </a:t>
            </a:r>
            <a:r>
              <a:rPr b="0" i="1" lang="en-US" sz="2400" spc="-1" strike="noStrike">
                <a:solidFill>
                  <a:srgbClr val="000000"/>
                </a:solidFill>
                <a:latin typeface="Calibri"/>
              </a:rPr>
              <a:t>kernel mode</a:t>
            </a:r>
            <a:r>
              <a:rPr b="0" lang="en-US" sz="2400" spc="-1" strike="noStrike">
                <a:solidFill>
                  <a:srgbClr val="000000"/>
                </a:solidFill>
                <a:latin typeface="Calibri"/>
              </a:rPr>
              <a:t>.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processor switches between the two modes depending on what type of code is running on the processor.</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Applications run in user mode, and core operating system components run in kernel mode. Many drivers run in kernel mode, but some drivers run in user mode.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When you start a user-mode application, Windows creates a </a:t>
            </a:r>
            <a:r>
              <a:rPr b="0" i="1" lang="en-US" sz="2400" spc="-1" strike="noStrike">
                <a:solidFill>
                  <a:srgbClr val="000000"/>
                </a:solidFill>
                <a:latin typeface="Calibri"/>
              </a:rPr>
              <a:t>process</a:t>
            </a:r>
            <a:r>
              <a:rPr b="0" lang="en-US" sz="2400" spc="-1" strike="noStrike">
                <a:solidFill>
                  <a:srgbClr val="000000"/>
                </a:solidFill>
                <a:latin typeface="Calibri"/>
              </a:rPr>
              <a:t> for the application.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process provides the application with a private </a:t>
            </a:r>
            <a:r>
              <a:rPr b="0" i="1" lang="en-US" sz="2400" spc="-1" strike="noStrike">
                <a:solidFill>
                  <a:srgbClr val="000000"/>
                </a:solidFill>
                <a:latin typeface="Calibri"/>
              </a:rPr>
              <a:t>virtual address space</a:t>
            </a:r>
            <a:r>
              <a:rPr b="0" lang="en-US" sz="2400" spc="-1" strike="noStrike">
                <a:solidFill>
                  <a:srgbClr val="000000"/>
                </a:solidFill>
                <a:latin typeface="Calibri"/>
              </a:rPr>
              <a:t> and a private </a:t>
            </a:r>
            <a:r>
              <a:rPr b="0" i="1" lang="en-US" sz="2400" spc="-1" strike="noStrike">
                <a:solidFill>
                  <a:srgbClr val="000000"/>
                </a:solidFill>
                <a:latin typeface="Calibri"/>
              </a:rPr>
              <a:t>handle table</a:t>
            </a:r>
            <a:r>
              <a:rPr b="0" lang="en-US" sz="2400" spc="-1" strike="noStrike">
                <a:solidFill>
                  <a:srgbClr val="000000"/>
                </a:solidFill>
                <a:latin typeface="Calibri"/>
              </a:rPr>
              <a:t>. Because an application's virtual address space is private, one application cannot alter data that belongs to another application.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Each application runs in isolation, and if an application crashes, the crash is limited to that one application. Other applications and the operating system are not affected by the crash.</a:t>
            </a:r>
            <a:endParaRPr b="0" lang="en-US" sz="2400" spc="-1" strike="noStrike">
              <a:solidFill>
                <a:srgbClr val="000000"/>
              </a:solidFill>
              <a:latin typeface="Calibri"/>
            </a:endParaRPr>
          </a:p>
          <a:p>
            <a:pPr>
              <a:lnSpc>
                <a:spcPct val="100000"/>
              </a:lnSpc>
              <a:spcBef>
                <a:spcPts val="400"/>
              </a:spcBef>
            </a:pPr>
            <a:endParaRPr b="0" lang="en-US" sz="2400" spc="-1" strike="noStrike">
              <a:solidFill>
                <a:srgbClr val="000000"/>
              </a:solidFill>
              <a:latin typeface="Calibri"/>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39" name="TextShape 1"/>
          <p:cNvSpPr txBox="1"/>
          <p:nvPr/>
        </p:nvSpPr>
        <p:spPr>
          <a:xfrm>
            <a:off x="152280" y="0"/>
            <a:ext cx="8991360" cy="837720"/>
          </a:xfrm>
          <a:prstGeom prst="rect">
            <a:avLst/>
          </a:prstGeom>
          <a:gradFill rotWithShape="0">
            <a:gsLst>
              <a:gs pos="0">
                <a:srgbClr val="e3fbc2"/>
              </a:gs>
              <a:gs pos="100000">
                <a:srgbClr val="f4ffe6"/>
              </a:gs>
            </a:gsLst>
            <a:lin ang="16200000"/>
          </a:gradFill>
          <a:ln w="9360">
            <a:solidFill>
              <a:srgbClr val="98b855"/>
            </a:solidFill>
            <a:miter/>
          </a:ln>
        </p:spPr>
        <p:txBody>
          <a:bodyPr anchor="ctr"/>
          <a:p>
            <a:pPr algn="ctr">
              <a:lnSpc>
                <a:spcPct val="100000"/>
              </a:lnSpc>
            </a:pPr>
            <a:r>
              <a:rPr b="0" lang="en-US" sz="4400" spc="-1" strike="noStrike">
                <a:solidFill>
                  <a:srgbClr val="000000"/>
                </a:solidFill>
                <a:latin typeface="Calibri"/>
              </a:rPr>
              <a:t>kernel functions</a:t>
            </a:r>
            <a:endParaRPr b="0" lang="en-US" sz="4400" spc="-1" strike="noStrike">
              <a:solidFill>
                <a:srgbClr val="000000"/>
              </a:solidFill>
              <a:latin typeface="Arial"/>
            </a:endParaRPr>
          </a:p>
        </p:txBody>
      </p:sp>
      <p:sp>
        <p:nvSpPr>
          <p:cNvPr id="140" name="TextShape 2"/>
          <p:cNvSpPr txBox="1"/>
          <p:nvPr/>
        </p:nvSpPr>
        <p:spPr>
          <a:xfrm>
            <a:off x="457200" y="838080"/>
            <a:ext cx="8229240" cy="6019560"/>
          </a:xfrm>
          <a:prstGeom prst="rect">
            <a:avLst/>
          </a:prstGeom>
          <a:gradFill rotWithShape="0">
            <a:gsLst>
              <a:gs pos="0">
                <a:srgbClr val="bfecff"/>
              </a:gs>
              <a:gs pos="100000">
                <a:srgbClr val="e6f7ff"/>
              </a:gs>
            </a:gsLst>
            <a:lin ang="16200000"/>
          </a:gradFill>
          <a:ln w="9360">
            <a:solidFill>
              <a:srgbClr val="46aac4"/>
            </a:solidFill>
            <a:miter/>
          </a:ln>
        </p:spPr>
        <p:txBody>
          <a:bodyPr/>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add_timer()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Causes a function to be executed when a given amount of time has passed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cli()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Prevents interrupts from being acknowledged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end_request()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Called when a request has been satisfied or aborted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free_irq()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Frees an IRQ previously acquired with request_irq() or irqaction()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get_user*()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Allows a driver to access data in user space, a memory area distinct from the kernel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inb(), inb_p()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Reads a byte from a port. Here, inb() goes as fast as it can, while inb_p() pauses before returning.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irqaction()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Registers an interrupt like a signal.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IS_*(inode)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Tests if inode is on a file system mounted with the corresponding flag.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kfree*()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Frees memory previously allocated with kmalloc()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kmalloc()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Allocates a chu nk of memory no larger than 4096 bytes.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MAJOR()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Reports the major device number for a device.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MINOR()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Reports the minor device number for a device. </a:t>
            </a:r>
            <a:endParaRPr b="0" lang="en-US" sz="1400" spc="-1" strike="noStrike">
              <a:solidFill>
                <a:srgbClr val="000000"/>
              </a:solidFill>
              <a:latin typeface="Calibri"/>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kernel functions</a:t>
            </a:r>
            <a:endParaRPr b="0" lang="en-US" sz="4400" spc="-1" strike="noStrike">
              <a:solidFill>
                <a:srgbClr val="000000"/>
              </a:solidFill>
              <a:latin typeface="Arial"/>
            </a:endParaRPr>
          </a:p>
        </p:txBody>
      </p:sp>
      <p:sp>
        <p:nvSpPr>
          <p:cNvPr id="142" name="TextShape 2"/>
          <p:cNvSpPr txBox="1"/>
          <p:nvPr/>
        </p:nvSpPr>
        <p:spPr>
          <a:xfrm>
            <a:off x="457200" y="1600200"/>
            <a:ext cx="8229240" cy="4525560"/>
          </a:xfrm>
          <a:prstGeom prst="rect">
            <a:avLst/>
          </a:prstGeom>
          <a:noFill/>
          <a:ln w="9360">
            <a:noFill/>
          </a:ln>
        </p:spPr>
        <p:txBody>
          <a:bodyPr/>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memcpy_*fs()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Copies chunks of memory between user space and kernel space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outb(), outb_p()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Writes a byte to a port. Here, outb() goes as fast as it can, while outb_p() pauses before returning.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printk()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A version of printf() for the kernel.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put_user*()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Allows a driver to write data in user space.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register_*dev()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Registers a device with the kernel.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request_irq()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Requests an IRQ from the kernel, and, if successful, installs an IRQ interrupt handler.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select_wait()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Adds a process to the proper select_wait queue.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*sleep_on()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Sleeps on an event, puts a wait_queue entry in the list so that the process can be awakened on that event.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sti()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Allows interrupts to be acknowledged.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sys_get*()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System calls used to get information regarding the process, user, or group.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wake_up*()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Wakes up a process that has been put to sleep by the matching *sleep_on() function. </a:t>
            </a:r>
            <a:endParaRPr b="0" lang="en-US" sz="1200" spc="-1" strike="noStrike">
              <a:solidFill>
                <a:srgbClr val="000000"/>
              </a:solidFill>
              <a:latin typeface="Calibri"/>
            </a:endParaRPr>
          </a:p>
          <a:p>
            <a:pPr>
              <a:lnSpc>
                <a:spcPct val="80000"/>
              </a:lnSpc>
              <a:spcBef>
                <a:spcPts val="281"/>
              </a:spcBef>
            </a:pPr>
            <a:endParaRPr b="0" lang="en-US" sz="1200" spc="-1" strike="noStrike">
              <a:solidFill>
                <a:srgbClr val="000000"/>
              </a:solidFill>
              <a:latin typeface="Calibri"/>
            </a:endParaRPr>
          </a:p>
          <a:p>
            <a:pPr>
              <a:lnSpc>
                <a:spcPct val="80000"/>
              </a:lnSpc>
              <a:spcBef>
                <a:spcPts val="281"/>
              </a:spcBef>
            </a:pPr>
            <a:endParaRPr b="0" lang="en-US" sz="1200" spc="-1" strike="noStrike">
              <a:solidFill>
                <a:srgbClr val="000000"/>
              </a:solidFill>
              <a:latin typeface="Calibri"/>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0" y="0"/>
            <a:ext cx="9143640" cy="914040"/>
          </a:xfrm>
          <a:prstGeom prst="rect">
            <a:avLst/>
          </a:prstGeom>
          <a:gradFill rotWithShape="0">
            <a:gsLst>
              <a:gs pos="0">
                <a:srgbClr val="bfd4fe"/>
              </a:gs>
              <a:gs pos="100000">
                <a:srgbClr val="e5efff"/>
              </a:gs>
            </a:gsLst>
            <a:lin ang="16200000"/>
          </a:gradFill>
          <a:ln w="9360">
            <a:solidFill>
              <a:srgbClr val="4a7ebb"/>
            </a:solidFill>
            <a:miter/>
          </a:ln>
        </p:spPr>
        <p:txBody>
          <a:bodyPr anchor="ctr"/>
          <a:p>
            <a:pPr algn="ctr">
              <a:lnSpc>
                <a:spcPct val="100000"/>
              </a:lnSpc>
            </a:pPr>
            <a:r>
              <a:rPr b="1" lang="en-US" sz="4400" spc="-1" strike="noStrike">
                <a:solidFill>
                  <a:srgbClr val="000000"/>
                </a:solidFill>
                <a:latin typeface="Calibri"/>
              </a:rPr>
              <a:t>Virtual device drivers</a:t>
            </a:r>
            <a:endParaRPr b="0" lang="en-US" sz="4400" spc="-1" strike="noStrike">
              <a:solidFill>
                <a:srgbClr val="000000"/>
              </a:solidFill>
              <a:latin typeface="Arial"/>
            </a:endParaRPr>
          </a:p>
        </p:txBody>
      </p:sp>
      <p:sp>
        <p:nvSpPr>
          <p:cNvPr id="144" name="TextShape 2"/>
          <p:cNvSpPr txBox="1"/>
          <p:nvPr/>
        </p:nvSpPr>
        <p:spPr>
          <a:xfrm>
            <a:off x="457200" y="1600200"/>
            <a:ext cx="8229240" cy="4525560"/>
          </a:xfrm>
          <a:prstGeom prst="rect">
            <a:avLst/>
          </a:prstGeom>
          <a:gradFill rotWithShape="0">
            <a:gsLst>
              <a:gs pos="0">
                <a:srgbClr val="e3fbc2"/>
              </a:gs>
              <a:gs pos="100000">
                <a:srgbClr val="f4ffe6"/>
              </a:gs>
            </a:gsLst>
            <a:lin ang="16200000"/>
          </a:gradFill>
          <a:ln w="9360">
            <a:solidFill>
              <a:srgbClr val="98b855"/>
            </a:solidFill>
            <a:miter/>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used to emulate a hardware device, particularly in </a:t>
            </a:r>
            <a:r>
              <a:rPr b="0" lang="en-US" sz="3200" spc="-1" strike="noStrike" u="sng">
                <a:solidFill>
                  <a:srgbClr val="0000ff"/>
                </a:solidFill>
                <a:uFillTx/>
                <a:latin typeface="Calibri"/>
                <a:hlinkClick r:id="rId1"/>
              </a:rPr>
              <a:t>virtualization</a:t>
            </a:r>
            <a:r>
              <a:rPr b="0" lang="en-US" sz="3200" spc="-1" strike="noStrike">
                <a:solidFill>
                  <a:srgbClr val="000000"/>
                </a:solidFill>
                <a:latin typeface="Calibri"/>
              </a:rPr>
              <a:t> environments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Instead of enabling the guest operating system to dialog with hardware, virtual device drivers take the opposite role and emulate a piece of hardware, so that the guest operating system and its drivers running inside a </a:t>
            </a:r>
            <a:r>
              <a:rPr b="0" lang="en-US" sz="3200" spc="-1" strike="noStrike" u="sng">
                <a:solidFill>
                  <a:srgbClr val="0000ff"/>
                </a:solidFill>
                <a:uFillTx/>
                <a:latin typeface="Calibri"/>
                <a:hlinkClick r:id="rId2"/>
              </a:rPr>
              <a:t>virtual machine</a:t>
            </a:r>
            <a:r>
              <a:rPr b="0" lang="en-US" sz="3200" spc="-1" strike="noStrike">
                <a:solidFill>
                  <a:srgbClr val="000000"/>
                </a:solidFill>
                <a:latin typeface="Calibri"/>
              </a:rPr>
              <a:t> can have the illusion of accessing real hardware</a:t>
            </a:r>
            <a:endParaRPr b="0" lang="en-US" sz="3200" spc="-1" strike="noStrike">
              <a:solidFill>
                <a:srgbClr val="000000"/>
              </a:solidFill>
              <a:latin typeface="Calibri"/>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0" y="0"/>
            <a:ext cx="9143640" cy="1066320"/>
          </a:xfrm>
          <a:prstGeom prst="rect">
            <a:avLst/>
          </a:prstGeom>
          <a:gradFill rotWithShape="0">
            <a:gsLst>
              <a:gs pos="0">
                <a:srgbClr val="e3fbc2"/>
              </a:gs>
              <a:gs pos="100000">
                <a:srgbClr val="f4ffe6"/>
              </a:gs>
            </a:gsLst>
            <a:lin ang="16200000"/>
          </a:gradFill>
          <a:ln w="9360">
            <a:solidFill>
              <a:srgbClr val="98b855"/>
            </a:solidFill>
            <a:miter/>
          </a:ln>
        </p:spPr>
        <p:txBody>
          <a:bodyPr anchor="ctr"/>
          <a:p>
            <a:pPr algn="ctr">
              <a:lnSpc>
                <a:spcPct val="100000"/>
              </a:lnSpc>
            </a:pPr>
            <a:r>
              <a:rPr b="0" lang="en-US" sz="4400" spc="-1" strike="noStrike">
                <a:solidFill>
                  <a:srgbClr val="000000"/>
                </a:solidFill>
                <a:latin typeface="Calibri"/>
              </a:rPr>
              <a:t>VxD(virtual xxx driver)</a:t>
            </a:r>
            <a:endParaRPr b="0" lang="en-US" sz="4400" spc="-1" strike="noStrike">
              <a:solidFill>
                <a:srgbClr val="000000"/>
              </a:solidFill>
              <a:latin typeface="Arial"/>
            </a:endParaRPr>
          </a:p>
        </p:txBody>
      </p:sp>
      <p:sp>
        <p:nvSpPr>
          <p:cNvPr id="146" name="TextShape 2"/>
          <p:cNvSpPr txBox="1"/>
          <p:nvPr/>
        </p:nvSpPr>
        <p:spPr>
          <a:xfrm>
            <a:off x="0" y="1066680"/>
            <a:ext cx="9143640" cy="5562360"/>
          </a:xfrm>
          <a:prstGeom prst="rect">
            <a:avLst/>
          </a:prstGeom>
          <a:gradFill rotWithShape="0">
            <a:gsLst>
              <a:gs pos="0">
                <a:srgbClr val="bfecff"/>
              </a:gs>
              <a:gs pos="100000">
                <a:srgbClr val="e6f7ff"/>
              </a:gs>
            </a:gsLst>
            <a:lin ang="16200000"/>
          </a:gradFill>
          <a:ln w="9360">
            <a:solidFill>
              <a:srgbClr val="46aac4"/>
            </a:solidFill>
            <a:miter/>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virtual device driver (VxD) is a software device driver that emulates hardware and other devices so that multiple applications running in protected mode can access hardware interrupt channels, hardware resources and memory without causing conflicts.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share arbitrary physical resources amongst these virtual machines, Microsoft introduced dynamically-loadable virtual device drivers.</a:t>
            </a:r>
            <a:b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48" name="TextShape 2"/>
          <p:cNvSpPr txBox="1"/>
          <p:nvPr/>
        </p:nvSpPr>
        <p:spPr>
          <a:xfrm>
            <a:off x="457200" y="1143000"/>
            <a:ext cx="8229240" cy="4982760"/>
          </a:xfrm>
          <a:prstGeom prst="rect">
            <a:avLst/>
          </a:prstGeom>
          <a:noFill/>
          <a:ln w="9360">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In Windows, a device driver is controlled by the operating system's virtual device driver manager (VDDM) and is shared by the applications running within that kernel</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There was no hardware device sharing allowed in most standard DOS applications, so the virtual device driver (VxD) was introduced to prevent device access conflicts. The VxD passed interrupt and memory requests through to the kernel, which in turn allocated the resources as required, always ensuring only a single request thread could access a single interrupt channel of any device at any one time</a:t>
            </a:r>
            <a:endParaRPr b="0" lang="en-US" sz="2800" spc="-1" strike="noStrike">
              <a:solidFill>
                <a:srgbClr val="000000"/>
              </a:solidFill>
              <a:latin typeface="Calibri"/>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a:noFill/>
          <a:ln w="9360">
            <a:noFill/>
          </a:ln>
        </p:spPr>
        <p:txBody>
          <a:bodyPr anchor="ctr"/>
          <a:p>
            <a:pPr algn="ctr">
              <a:lnSpc>
                <a:spcPct val="100000"/>
              </a:lnSpc>
            </a:pPr>
            <a:r>
              <a:rPr b="1" lang="en-US" sz="4400" spc="-1" strike="noStrike">
                <a:solidFill>
                  <a:srgbClr val="000000"/>
                </a:solidFill>
                <a:latin typeface="Calibri"/>
              </a:rPr>
              <a:t>User mode and kernel mode</a:t>
            </a:r>
            <a:endParaRPr b="0" lang="en-US" sz="4400" spc="-1" strike="noStrike">
              <a:solidFill>
                <a:srgbClr val="000000"/>
              </a:solidFill>
              <a:latin typeface="Arial"/>
            </a:endParaRPr>
          </a:p>
        </p:txBody>
      </p:sp>
      <p:sp>
        <p:nvSpPr>
          <p:cNvPr id="150" name="TextShape 2"/>
          <p:cNvSpPr txBox="1"/>
          <p:nvPr/>
        </p:nvSpPr>
        <p:spPr>
          <a:xfrm>
            <a:off x="457200" y="1143000"/>
            <a:ext cx="8229240" cy="4906440"/>
          </a:xfrm>
          <a:prstGeom prst="rect">
            <a:avLst/>
          </a:prstGeom>
          <a:noFill/>
          <a:ln w="9360">
            <a:noFill/>
          </a:ln>
        </p:spPr>
        <p:txBody>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A processor in a computer running Windows has two different modes: </a:t>
            </a:r>
            <a:r>
              <a:rPr b="0" i="1" lang="en-US" sz="2000" spc="-1" strike="noStrike">
                <a:solidFill>
                  <a:srgbClr val="000000"/>
                </a:solidFill>
                <a:latin typeface="Calibri"/>
              </a:rPr>
              <a:t>user mode</a:t>
            </a:r>
            <a:r>
              <a:rPr b="0" lang="en-US" sz="2000" spc="-1" strike="noStrike">
                <a:solidFill>
                  <a:srgbClr val="000000"/>
                </a:solidFill>
                <a:latin typeface="Calibri"/>
              </a:rPr>
              <a:t> and </a:t>
            </a:r>
            <a:r>
              <a:rPr b="0" i="1" lang="en-US" sz="2000" spc="-1" strike="noStrike">
                <a:solidFill>
                  <a:srgbClr val="000000"/>
                </a:solidFill>
                <a:latin typeface="Calibri"/>
              </a:rPr>
              <a:t>kernel mode</a:t>
            </a:r>
            <a:r>
              <a:rPr b="0" lang="en-US" sz="2000" spc="-1" strike="noStrike">
                <a:solidFill>
                  <a:srgbClr val="000000"/>
                </a:solidFill>
                <a:latin typeface="Calibri"/>
              </a:rPr>
              <a:t>.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The processor switches between the two modes depending on what type of code is running on the processor.</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 </a:t>
            </a:r>
            <a:r>
              <a:rPr b="0" lang="en-US" sz="2000" spc="-1" strike="noStrike">
                <a:solidFill>
                  <a:srgbClr val="000000"/>
                </a:solidFill>
                <a:latin typeface="Calibri"/>
              </a:rPr>
              <a:t>Applications run in user mode, and core operating system components run in kernel mode. Many drivers run in kernel mode, but some drivers run in user mode.</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When you start a user-mode application, Windows creates a </a:t>
            </a:r>
            <a:r>
              <a:rPr b="0" i="1" lang="en-US" sz="2000" spc="-1" strike="noStrike">
                <a:solidFill>
                  <a:srgbClr val="000000"/>
                </a:solidFill>
                <a:latin typeface="Calibri"/>
              </a:rPr>
              <a:t>process</a:t>
            </a:r>
            <a:r>
              <a:rPr b="0" lang="en-US" sz="2000" spc="-1" strike="noStrike">
                <a:solidFill>
                  <a:srgbClr val="000000"/>
                </a:solidFill>
                <a:latin typeface="Calibri"/>
              </a:rPr>
              <a:t> for the application.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The process provides the application with a private </a:t>
            </a:r>
            <a:r>
              <a:rPr b="0" i="1" lang="en-US" sz="2000" spc="-1" strike="noStrike">
                <a:solidFill>
                  <a:srgbClr val="000000"/>
                </a:solidFill>
                <a:latin typeface="Calibri"/>
              </a:rPr>
              <a:t>virtual address space</a:t>
            </a:r>
            <a:r>
              <a:rPr b="0" lang="en-US" sz="2000" spc="-1" strike="noStrike">
                <a:solidFill>
                  <a:srgbClr val="000000"/>
                </a:solidFill>
                <a:latin typeface="Calibri"/>
              </a:rPr>
              <a:t> and a private </a:t>
            </a:r>
            <a:r>
              <a:rPr b="0" i="1" lang="en-US" sz="2000" spc="-1" strike="noStrike">
                <a:solidFill>
                  <a:srgbClr val="000000"/>
                </a:solidFill>
                <a:latin typeface="Calibri"/>
              </a:rPr>
              <a:t>handle table</a:t>
            </a:r>
            <a:r>
              <a:rPr b="0" lang="en-US" sz="2000" spc="-1" strike="noStrike">
                <a:solidFill>
                  <a:srgbClr val="000000"/>
                </a:solidFill>
                <a:latin typeface="Calibri"/>
              </a:rPr>
              <a:t>. Because an application's virtual address space is private, one application cannot alter data that belongs to another application.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Each application runs in isolation, and if an application crashes, the crash is limited to that one application. Other applications and the operating system are not affected by the crash.</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0" y="0"/>
            <a:ext cx="9143640" cy="990360"/>
          </a:xfrm>
          <a:prstGeom prst="rect">
            <a:avLst/>
          </a:prstGeom>
          <a:gradFill rotWithShape="0">
            <a:gsLst>
              <a:gs pos="0">
                <a:srgbClr val="ffc1be"/>
              </a:gs>
              <a:gs pos="100000">
                <a:srgbClr val="ffe5e5"/>
              </a:gs>
            </a:gsLst>
            <a:lin ang="16200000"/>
          </a:gradFill>
          <a:ln w="9360">
            <a:solidFill>
              <a:srgbClr val="be4b48"/>
            </a:solidFill>
            <a:miter/>
          </a:ln>
        </p:spPr>
        <p:txBody>
          <a:bodyPr anchor="ctr"/>
          <a:p>
            <a:pPr algn="ctr">
              <a:lnSpc>
                <a:spcPct val="100000"/>
              </a:lnSpc>
            </a:pPr>
            <a:r>
              <a:rPr b="1" lang="en-US" sz="4400" spc="-1" strike="noStrike">
                <a:solidFill>
                  <a:srgbClr val="000000"/>
                </a:solidFill>
                <a:latin typeface="Calibri"/>
              </a:rPr>
              <a:t>Device nodes and device stacks</a:t>
            </a:r>
            <a:endParaRPr b="0" lang="en-US" sz="4400" spc="-1" strike="noStrike">
              <a:solidFill>
                <a:srgbClr val="000000"/>
              </a:solidFill>
              <a:latin typeface="Arial"/>
            </a:endParaRPr>
          </a:p>
        </p:txBody>
      </p:sp>
      <p:sp>
        <p:nvSpPr>
          <p:cNvPr id="152" name="TextShape 2"/>
          <p:cNvSpPr txBox="1"/>
          <p:nvPr/>
        </p:nvSpPr>
        <p:spPr>
          <a:xfrm>
            <a:off x="0" y="990720"/>
            <a:ext cx="9143640" cy="5866920"/>
          </a:xfrm>
          <a:prstGeom prst="rect">
            <a:avLst/>
          </a:prstGeom>
          <a:gradFill rotWithShape="0">
            <a:gsLst>
              <a:gs pos="0">
                <a:srgbClr val="e3fbc2"/>
              </a:gs>
              <a:gs pos="100000">
                <a:srgbClr val="f4ffe6"/>
              </a:gs>
            </a:gsLst>
            <a:lin ang="16200000"/>
          </a:gradFill>
          <a:ln w="9360">
            <a:solidFill>
              <a:srgbClr val="98b855"/>
            </a:solidFill>
            <a:miter/>
          </a:ln>
        </p:spPr>
        <p:txBody>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Windows organizes devices in a tree structure called the </a:t>
            </a:r>
            <a:r>
              <a:rPr b="0" i="1" lang="en-US" sz="2000" spc="-1" strike="noStrike">
                <a:solidFill>
                  <a:srgbClr val="000000"/>
                </a:solidFill>
                <a:latin typeface="Calibri"/>
              </a:rPr>
              <a:t>device tree</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node in the device tree is called a </a:t>
            </a:r>
            <a:r>
              <a:rPr b="0" i="1" lang="en-US" sz="2000" spc="-1" strike="noStrike">
                <a:solidFill>
                  <a:srgbClr val="000000"/>
                </a:solidFill>
                <a:latin typeface="Calibri"/>
              </a:rPr>
              <a:t>device node</a:t>
            </a:r>
            <a:endParaRPr b="0" lang="en-US" sz="2000" spc="-1" strike="noStrike">
              <a:solidFill>
                <a:srgbClr val="000000"/>
              </a:solidFill>
              <a:latin typeface="Calibri"/>
            </a:endParaRPr>
          </a:p>
        </p:txBody>
      </p:sp>
      <p:pic>
        <p:nvPicPr>
          <p:cNvPr id="153" name="Picture 5" descr=""/>
          <p:cNvPicPr/>
          <p:nvPr/>
        </p:nvPicPr>
        <p:blipFill>
          <a:blip r:embed="rId1"/>
          <a:stretch/>
        </p:blipFill>
        <p:spPr>
          <a:xfrm>
            <a:off x="1219320" y="2209680"/>
            <a:ext cx="6330600" cy="4266720"/>
          </a:xfrm>
          <a:prstGeom prst="rect">
            <a:avLst/>
          </a:prstGeom>
          <a:ln w="9360">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0" y="0"/>
            <a:ext cx="9143640" cy="1066320"/>
          </a:xfrm>
          <a:prstGeom prst="rect">
            <a:avLst/>
          </a:prstGeom>
          <a:gradFill rotWithShape="0">
            <a:gsLst>
              <a:gs pos="0">
                <a:srgbClr val="d9caee"/>
              </a:gs>
              <a:gs pos="100000">
                <a:srgbClr val="f1eaf8"/>
              </a:gs>
            </a:gsLst>
            <a:lin ang="16200000"/>
          </a:gradFill>
          <a:ln w="9360">
            <a:solidFill>
              <a:srgbClr val="7d5fa0"/>
            </a:solidFill>
            <a:miter/>
          </a:ln>
        </p:spPr>
        <p:txBody>
          <a:bodyPr anchor="ctr"/>
          <a:p>
            <a:pPr algn="ctr">
              <a:lnSpc>
                <a:spcPct val="100000"/>
              </a:lnSpc>
            </a:pPr>
            <a:r>
              <a:rPr b="1" lang="en-US" sz="4400" spc="-1" strike="noStrike">
                <a:solidFill>
                  <a:srgbClr val="000000"/>
                </a:solidFill>
                <a:latin typeface="Calibri"/>
              </a:rPr>
              <a:t>Device objects and device stacks</a:t>
            </a:r>
            <a:endParaRPr b="0" lang="en-US" sz="4400" spc="-1" strike="noStrike">
              <a:solidFill>
                <a:srgbClr val="000000"/>
              </a:solidFill>
              <a:latin typeface="Arial"/>
            </a:endParaRPr>
          </a:p>
        </p:txBody>
      </p:sp>
      <p:sp>
        <p:nvSpPr>
          <p:cNvPr id="155" name="TextShape 2"/>
          <p:cNvSpPr txBox="1"/>
          <p:nvPr/>
        </p:nvSpPr>
        <p:spPr>
          <a:xfrm>
            <a:off x="0" y="1066680"/>
            <a:ext cx="9143640" cy="5790960"/>
          </a:xfrm>
          <a:prstGeom prst="rect">
            <a:avLst/>
          </a:prstGeom>
          <a:gradFill rotWithShape="0">
            <a:gsLst>
              <a:gs pos="0">
                <a:srgbClr val="bfecff"/>
              </a:gs>
              <a:gs pos="100000">
                <a:srgbClr val="e6f7ff"/>
              </a:gs>
            </a:gsLst>
            <a:lin ang="16200000"/>
          </a:gradFill>
          <a:ln w="9360">
            <a:solidFill>
              <a:srgbClr val="46aac4"/>
            </a:solidFill>
            <a:miter/>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 </a:t>
            </a:r>
            <a:r>
              <a:rPr b="0" i="1" lang="en-US" sz="2800" spc="-1" strike="noStrike">
                <a:solidFill>
                  <a:srgbClr val="000000"/>
                </a:solidFill>
                <a:latin typeface="Calibri"/>
              </a:rPr>
              <a:t>device object</a:t>
            </a:r>
            <a:r>
              <a:rPr b="0" lang="en-US" sz="2800" spc="-1" strike="noStrike">
                <a:solidFill>
                  <a:srgbClr val="000000"/>
                </a:solidFill>
                <a:latin typeface="Calibri"/>
              </a:rPr>
              <a:t> is an instance of a </a:t>
            </a:r>
            <a:r>
              <a:rPr b="1" lang="en-US" sz="2800" spc="-1" strike="noStrike" u="sng">
                <a:solidFill>
                  <a:srgbClr val="0000ff"/>
                </a:solidFill>
                <a:uFillTx/>
                <a:latin typeface="Calibri"/>
                <a:hlinkClick r:id="rId1"/>
              </a:rPr>
              <a:t>DEVICE_OBJECT</a:t>
            </a:r>
            <a:r>
              <a:rPr b="0" lang="en-US" sz="2800" spc="-1" strike="noStrike">
                <a:solidFill>
                  <a:srgbClr val="000000"/>
                </a:solidFill>
                <a:latin typeface="Calibri"/>
              </a:rPr>
              <a:t> structure.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Each device node has an ordered list of device objects, and each of these device objects is associated with a driver.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The ordered list of device objects, along with their associated drivers, is called the </a:t>
            </a:r>
            <a:r>
              <a:rPr b="0" i="1" lang="en-US" sz="2800" spc="-1" strike="noStrike">
                <a:solidFill>
                  <a:srgbClr val="000000"/>
                </a:solidFill>
                <a:latin typeface="Calibri"/>
              </a:rPr>
              <a:t>device stack</a:t>
            </a:r>
            <a:r>
              <a:rPr b="0" lang="en-US" sz="2800" spc="-1" strike="noStrike">
                <a:solidFill>
                  <a:srgbClr val="000000"/>
                </a:solidFill>
                <a:latin typeface="Calibri"/>
              </a:rPr>
              <a:t> for the device node.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first device object to be created in the device stack is at the bottom, and the last device object to be created and attached to the device stack is at the top</a:t>
            </a:r>
            <a:endParaRPr b="0" lang="en-US" sz="2800" spc="-1" strike="noStrike">
              <a:solidFill>
                <a:srgbClr val="000000"/>
              </a:solidFill>
              <a:latin typeface="Calibri"/>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0" y="0"/>
            <a:ext cx="9143640" cy="990360"/>
          </a:xfrm>
          <a:prstGeom prst="rect">
            <a:avLst/>
          </a:prstGeom>
          <a:gradFill rotWithShape="0">
            <a:gsLst>
              <a:gs pos="0">
                <a:srgbClr val="bfd4fe"/>
              </a:gs>
              <a:gs pos="100000">
                <a:srgbClr val="e5efff"/>
              </a:gs>
            </a:gsLst>
            <a:lin ang="16200000"/>
          </a:gradFill>
          <a:ln w="9360">
            <a:solidFill>
              <a:srgbClr val="4a7ebb"/>
            </a:solidFill>
            <a:miter/>
          </a:ln>
        </p:spPr>
        <p:txBody>
          <a:bodyPr anchor="ctr"/>
          <a:p>
            <a:pPr algn="ctr">
              <a:lnSpc>
                <a:spcPct val="100000"/>
              </a:lnSpc>
            </a:pPr>
            <a:r>
              <a:rPr b="1" lang="en-US" sz="4400" spc="-1" strike="noStrike">
                <a:solidFill>
                  <a:srgbClr val="000000"/>
                </a:solidFill>
                <a:latin typeface="Calibri"/>
              </a:rPr>
              <a:t>Driver stacks</a:t>
            </a:r>
            <a:endParaRPr b="0" lang="en-US" sz="4400" spc="-1" strike="noStrike">
              <a:solidFill>
                <a:srgbClr val="000000"/>
              </a:solidFill>
              <a:latin typeface="Arial"/>
            </a:endParaRPr>
          </a:p>
        </p:txBody>
      </p:sp>
      <p:sp>
        <p:nvSpPr>
          <p:cNvPr id="157" name="TextShape 2"/>
          <p:cNvSpPr txBox="1"/>
          <p:nvPr/>
        </p:nvSpPr>
        <p:spPr>
          <a:xfrm>
            <a:off x="0" y="1066680"/>
            <a:ext cx="9143640" cy="5790960"/>
          </a:xfrm>
          <a:prstGeom prst="rect">
            <a:avLst/>
          </a:prstGeom>
          <a:gradFill rotWithShape="0">
            <a:gsLst>
              <a:gs pos="0">
                <a:srgbClr val="e3fbc2"/>
              </a:gs>
              <a:gs pos="100000">
                <a:srgbClr val="f4ffe6"/>
              </a:gs>
            </a:gsLst>
            <a:lin ang="16200000"/>
          </a:gradFill>
          <a:ln w="9360">
            <a:solidFill>
              <a:srgbClr val="98b855"/>
            </a:solidFill>
            <a:miter/>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the Windows operating system, WDM drivers are layered in a vertical calling sequence that is called a </a:t>
            </a:r>
            <a:r>
              <a:rPr b="0" i="1" lang="en-US" sz="3200" spc="-1" strike="noStrike">
                <a:solidFill>
                  <a:srgbClr val="000000"/>
                </a:solidFill>
                <a:latin typeface="Calibri"/>
              </a:rPr>
              <a:t>driver stack</a:t>
            </a: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topmost driver in the stack typically receives I/O requests from user applications, after the requests have passed through the operating system's I/O manager. The lower driver layers typically communicate with computer hardware.</a:t>
            </a:r>
            <a:endParaRPr b="0" lang="en-US" sz="3200" spc="-1" strike="noStrike">
              <a:solidFill>
                <a:srgbClr val="000000"/>
              </a:solidFill>
              <a:latin typeface="Calibri"/>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0" y="0"/>
            <a:ext cx="9143640" cy="761760"/>
          </a:xfrm>
          <a:prstGeom prst="rect">
            <a:avLst/>
          </a:prstGeom>
          <a:gradFill rotWithShape="0">
            <a:gsLst>
              <a:gs pos="0">
                <a:srgbClr val="e3fbc2"/>
              </a:gs>
              <a:gs pos="100000">
                <a:srgbClr val="f4ffe6"/>
              </a:gs>
            </a:gsLst>
            <a:lin ang="16200000"/>
          </a:gradFill>
          <a:ln w="9360">
            <a:solidFill>
              <a:srgbClr val="98b855"/>
            </a:solidFill>
            <a:miter/>
          </a:ln>
        </p:spPr>
        <p:txBody>
          <a:bodyPr anchor="ctr"/>
          <a:p>
            <a:pPr algn="ctr">
              <a:lnSpc>
                <a:spcPct val="100000"/>
              </a:lnSpc>
            </a:pPr>
            <a:r>
              <a:rPr b="1" lang="en-US" sz="4400" spc="-1" strike="noStrike">
                <a:solidFill>
                  <a:srgbClr val="000000"/>
                </a:solidFill>
                <a:latin typeface="Calibri"/>
              </a:rPr>
              <a:t>Device stacks</a:t>
            </a:r>
            <a:endParaRPr b="0" lang="en-US" sz="4400" spc="-1" strike="noStrike">
              <a:solidFill>
                <a:srgbClr val="000000"/>
              </a:solidFill>
              <a:latin typeface="Arial"/>
            </a:endParaRPr>
          </a:p>
        </p:txBody>
      </p:sp>
      <p:sp>
        <p:nvSpPr>
          <p:cNvPr id="159" name="TextShape 2"/>
          <p:cNvSpPr txBox="1"/>
          <p:nvPr/>
        </p:nvSpPr>
        <p:spPr>
          <a:xfrm>
            <a:off x="0" y="762120"/>
            <a:ext cx="9143640" cy="6095520"/>
          </a:xfrm>
          <a:prstGeom prst="rect">
            <a:avLst/>
          </a:prstGeom>
          <a:gradFill rotWithShape="0">
            <a:gsLst>
              <a:gs pos="0">
                <a:srgbClr val="ffc1be"/>
              </a:gs>
              <a:gs pos="100000">
                <a:srgbClr val="ffe5e5"/>
              </a:gs>
            </a:gsLst>
            <a:lin ang="16200000"/>
          </a:gradFill>
          <a:ln w="9360">
            <a:solidFill>
              <a:srgbClr val="be4b48"/>
            </a:solidFill>
            <a:miter/>
          </a:ln>
        </p:spPr>
        <p:txBody>
          <a:bodyPr/>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Each driver stack supports one or more </a:t>
            </a:r>
            <a:r>
              <a:rPr b="1" i="1" lang="en-US" sz="2400" spc="-1" strike="noStrike">
                <a:solidFill>
                  <a:srgbClr val="000000"/>
                </a:solidFill>
                <a:latin typeface="Calibri"/>
              </a:rPr>
              <a:t>device stacks</a:t>
            </a:r>
            <a:r>
              <a:rPr b="1" lang="en-US" sz="2400" spc="-1" strike="noStrike">
                <a:solidFill>
                  <a:srgbClr val="000000"/>
                </a:solidFill>
                <a:latin typeface="Calibri"/>
              </a:rPr>
              <a:t>. A device stack is a set of </a:t>
            </a:r>
            <a:r>
              <a:rPr b="1" i="1" lang="en-US" sz="2400" spc="-1" strike="noStrike">
                <a:solidFill>
                  <a:srgbClr val="000000"/>
                </a:solidFill>
                <a:latin typeface="Calibri"/>
              </a:rPr>
              <a:t>device objects</a:t>
            </a:r>
            <a:r>
              <a:rPr b="1" lang="en-US" sz="2400" spc="-1" strike="noStrike">
                <a:solidFill>
                  <a:srgbClr val="000000"/>
                </a:solidFill>
                <a:latin typeface="Calibri"/>
              </a:rPr>
              <a:t> that are created from WDM-defined </a:t>
            </a:r>
            <a:r>
              <a:rPr b="1" lang="en-US" sz="2400" spc="-1" strike="noStrike" u="sng">
                <a:solidFill>
                  <a:srgbClr val="0000ff"/>
                </a:solidFill>
                <a:uFillTx/>
                <a:latin typeface="Calibri"/>
                <a:hlinkClick r:id="rId1"/>
              </a:rPr>
              <a:t>DEVICE_OBJECT</a:t>
            </a:r>
            <a:r>
              <a:rPr b="1" lang="en-US" sz="2400" spc="-1" strike="noStrike">
                <a:solidFill>
                  <a:srgbClr val="000000"/>
                </a:solidFill>
                <a:latin typeface="Calibri"/>
              </a:rPr>
              <a:t> structures. Each device stack represents one device. Each driver creates a device object for each of its devices and attaches each device object to a device stack. Device stacks are created and removed as devices are plugged in and unplugged, and each time the system is rebooted.</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When a bus driver detects that child devices have been plugged in or unplugged, it informs the Plug and Play (PnP) manager. In response, the PnP manager asks the bus driver to create a physical device object (PDO) for each child device that is connected to the parent device (that is, the bus). The PDO becomes the bottom of a device stack.</a:t>
            </a:r>
            <a:endParaRPr b="0" lang="en-US" sz="2400" spc="-1" strike="noStrike">
              <a:solidFill>
                <a:srgbClr val="000000"/>
              </a:solidFill>
              <a:latin typeface="Calibri"/>
            </a:endParaRPr>
          </a:p>
          <a:p>
            <a:pPr>
              <a:lnSpc>
                <a:spcPct val="100000"/>
              </a:lnSpc>
              <a:spcBef>
                <a:spcPts val="360"/>
              </a:spcBef>
            </a:pPr>
            <a:endParaRPr b="0" lang="en-US" sz="2400" spc="-1" strike="noStrike">
              <a:solidFill>
                <a:srgbClr val="000000"/>
              </a:solid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0" y="0"/>
            <a:ext cx="9143640" cy="685440"/>
          </a:xfrm>
          <a:prstGeom prst="rect">
            <a:avLst/>
          </a:prstGeom>
          <a:gradFill rotWithShape="0">
            <a:gsLst>
              <a:gs pos="0">
                <a:srgbClr val="e3fbc2"/>
              </a:gs>
              <a:gs pos="100000">
                <a:srgbClr val="f4ffe6"/>
              </a:gs>
            </a:gsLst>
            <a:lin ang="16200000"/>
          </a:gradFill>
          <a:ln w="9360">
            <a:solidFill>
              <a:srgbClr val="98b855"/>
            </a:solidFill>
            <a:miter/>
          </a:ln>
        </p:spPr>
        <p:txBody>
          <a:bodyPr anchor="ctr"/>
          <a:p>
            <a:pPr algn="ctr">
              <a:lnSpc>
                <a:spcPct val="100000"/>
              </a:lnSpc>
            </a:pPr>
            <a:r>
              <a:rPr b="0" lang="en-US" sz="4400" spc="-1" strike="noStrike">
                <a:solidFill>
                  <a:srgbClr val="11478b"/>
                </a:solidFill>
                <a:latin typeface="Calibri"/>
              </a:rPr>
              <a:t>Kernel Basics</a:t>
            </a:r>
            <a:endParaRPr b="0" lang="en-US" sz="4400" spc="-1" strike="noStrike">
              <a:solidFill>
                <a:srgbClr val="000000"/>
              </a:solidFill>
              <a:latin typeface="Arial"/>
            </a:endParaRPr>
          </a:p>
        </p:txBody>
      </p:sp>
      <p:sp>
        <p:nvSpPr>
          <p:cNvPr id="92"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93" name="Picture 4" descr=""/>
          <p:cNvPicPr/>
          <p:nvPr/>
        </p:nvPicPr>
        <p:blipFill>
          <a:blip r:embed="rId1"/>
          <a:stretch/>
        </p:blipFill>
        <p:spPr>
          <a:xfrm>
            <a:off x="0" y="685800"/>
            <a:ext cx="9143640" cy="6171840"/>
          </a:xfrm>
          <a:prstGeom prst="rect">
            <a:avLst/>
          </a:prstGeom>
          <a:ln w="9360">
            <a:noFill/>
          </a:ln>
        </p:spPr>
      </p:pic>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0" y="0"/>
            <a:ext cx="9143640" cy="761760"/>
          </a:xfrm>
          <a:prstGeom prst="rect">
            <a:avLst/>
          </a:prstGeom>
          <a:gradFill rotWithShape="0">
            <a:gsLst>
              <a:gs pos="0">
                <a:srgbClr val="e3fbc2"/>
              </a:gs>
              <a:gs pos="100000">
                <a:srgbClr val="f4ffe6"/>
              </a:gs>
            </a:gsLst>
            <a:lin ang="16200000"/>
          </a:gradFill>
          <a:ln w="9360">
            <a:solidFill>
              <a:srgbClr val="98b855"/>
            </a:solidFill>
            <a:miter/>
          </a:ln>
        </p:spPr>
        <p:txBody>
          <a:bodyPr anchor="ctr"/>
          <a:p>
            <a:pPr algn="ctr">
              <a:lnSpc>
                <a:spcPct val="100000"/>
              </a:lnSpc>
            </a:pPr>
            <a:r>
              <a:rPr b="1" lang="en-US" sz="4400" spc="-1" strike="noStrike">
                <a:solidFill>
                  <a:srgbClr val="000000"/>
                </a:solidFill>
                <a:latin typeface="Calibri"/>
              </a:rPr>
              <a:t>Device stacks</a:t>
            </a:r>
            <a:endParaRPr b="0" lang="en-US" sz="4400" spc="-1" strike="noStrike">
              <a:solidFill>
                <a:srgbClr val="000000"/>
              </a:solidFill>
              <a:latin typeface="Arial"/>
            </a:endParaRPr>
          </a:p>
        </p:txBody>
      </p:sp>
      <p:sp>
        <p:nvSpPr>
          <p:cNvPr id="161" name="TextShape 2"/>
          <p:cNvSpPr txBox="1"/>
          <p:nvPr/>
        </p:nvSpPr>
        <p:spPr>
          <a:xfrm>
            <a:off x="0" y="762120"/>
            <a:ext cx="9143640" cy="6095520"/>
          </a:xfrm>
          <a:prstGeom prst="rect">
            <a:avLst/>
          </a:prstGeom>
          <a:gradFill rotWithShape="0">
            <a:gsLst>
              <a:gs pos="0">
                <a:srgbClr val="d9caee"/>
              </a:gs>
              <a:gs pos="100000">
                <a:srgbClr val="f1eaf8"/>
              </a:gs>
            </a:gsLst>
            <a:lin ang="16200000"/>
          </a:gradFill>
          <a:ln w="9360">
            <a:solidFill>
              <a:srgbClr val="7d5fa0"/>
            </a:solidFill>
            <a:miter/>
          </a:ln>
        </p:spPr>
        <p:txBody>
          <a:bodyPr/>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rPr>
              <a:t>Next, the PnP manager loads function and filter drivers to support each device (if they are not already loaded), and then the PnP manager calls these drivers so that each can create a device object and add it to the top of the device stack. Function drivers create functional device objects (FDOs), and filter drivers create filter device objects (filter DOs).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rPr>
              <a:t>When the I/O manager sends an I/O request to a device's drivers, it passes the request to the driver that created the topmost device object in the device stack. If that driver asks the I/O manager to pass the request to the next-lower driver, the I/O manager uses the device stack to determine the next-lower driver. (The next-lower driver is the driver that created the next-lower device object.) </a:t>
            </a:r>
            <a:endParaRPr b="0" lang="en-US" sz="2800" spc="-1" strike="noStrike">
              <a:solidFill>
                <a:srgbClr val="000000"/>
              </a:solidFill>
              <a:latin typeface="Calibri"/>
            </a:endParaRPr>
          </a:p>
          <a:p>
            <a:pPr>
              <a:lnSpc>
                <a:spcPct val="100000"/>
              </a:lnSpc>
              <a:spcBef>
                <a:spcPts val="400"/>
              </a:spcBef>
            </a:pPr>
            <a:endParaRPr b="0" lang="en-US" sz="2800" spc="-1" strike="noStrike">
              <a:solidFill>
                <a:srgbClr val="000000"/>
              </a:solidFill>
              <a:latin typeface="Calibri"/>
            </a:endParaRPr>
          </a:p>
          <a:p>
            <a:pPr>
              <a:lnSpc>
                <a:spcPct val="100000"/>
              </a:lnSpc>
              <a:spcBef>
                <a:spcPts val="360"/>
              </a:spcBef>
            </a:pPr>
            <a:endParaRPr b="0" lang="en-US" sz="2800" spc="-1" strike="noStrike">
              <a:solidFill>
                <a:srgbClr val="000000"/>
              </a:solidFill>
              <a:latin typeface="Calibri"/>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0" y="0"/>
            <a:ext cx="9143640" cy="1294920"/>
          </a:xfrm>
          <a:prstGeom prst="rect">
            <a:avLst/>
          </a:prstGeom>
          <a:gradFill rotWithShape="0">
            <a:gsLst>
              <a:gs pos="0">
                <a:srgbClr val="bfd4fe"/>
              </a:gs>
              <a:gs pos="100000">
                <a:srgbClr val="e5efff"/>
              </a:gs>
            </a:gsLst>
            <a:lin ang="16200000"/>
          </a:gradFill>
          <a:ln w="9360">
            <a:solidFill>
              <a:srgbClr val="4a7ebb"/>
            </a:solidFill>
            <a:miter/>
          </a:ln>
        </p:spPr>
        <p:txBody>
          <a:bodyPr anchor="ctr"/>
          <a:p>
            <a:pPr algn="ctr">
              <a:lnSpc>
                <a:spcPct val="100000"/>
              </a:lnSpc>
            </a:pPr>
            <a:r>
              <a:rPr b="1" lang="en-US" sz="4400" spc="-1" strike="noStrike">
                <a:solidFill>
                  <a:srgbClr val="000000"/>
                </a:solidFill>
                <a:latin typeface="Calibri"/>
              </a:rPr>
              <a:t>Function drivers, filter drivers, and bus drivers</a:t>
            </a:r>
            <a:endParaRPr b="0" lang="en-US" sz="4400" spc="-1" strike="noStrike">
              <a:solidFill>
                <a:srgbClr val="000000"/>
              </a:solidFill>
              <a:latin typeface="Arial"/>
            </a:endParaRPr>
          </a:p>
        </p:txBody>
      </p:sp>
      <p:sp>
        <p:nvSpPr>
          <p:cNvPr id="163" name="TextShape 2"/>
          <p:cNvSpPr txBox="1"/>
          <p:nvPr/>
        </p:nvSpPr>
        <p:spPr>
          <a:xfrm>
            <a:off x="0" y="1371600"/>
            <a:ext cx="9143640" cy="5486040"/>
          </a:xfrm>
          <a:prstGeom prst="rect">
            <a:avLst/>
          </a:prstGeom>
          <a:gradFill rotWithShape="0">
            <a:gsLst>
              <a:gs pos="0">
                <a:srgbClr val="d9caee"/>
              </a:gs>
              <a:gs pos="100000">
                <a:srgbClr val="f1eaf8"/>
              </a:gs>
            </a:gsLst>
            <a:lin ang="16200000"/>
          </a:gradFill>
          <a:ln w="9360">
            <a:solidFill>
              <a:srgbClr val="7d5fa0"/>
            </a:solidFill>
            <a:miter/>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Each driver in a device stack plays the role of either function driver, filter driver, or bus driver.</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main driver for the device stack is called the </a:t>
            </a:r>
            <a:r>
              <a:rPr b="0" i="1" lang="en-US" sz="2800" spc="-1" strike="noStrike">
                <a:solidFill>
                  <a:srgbClr val="000000"/>
                </a:solidFill>
                <a:latin typeface="Calibri"/>
              </a:rPr>
              <a:t>function driver for the device stack</a:t>
            </a:r>
            <a:r>
              <a:rPr b="0" lang="en-US" sz="2800" spc="-1" strike="noStrike">
                <a:solidFill>
                  <a:srgbClr val="000000"/>
                </a:solidFill>
                <a:latin typeface="Calibri"/>
              </a:rPr>
              <a:t> or the </a:t>
            </a:r>
            <a:r>
              <a:rPr b="0" i="1" lang="en-US" sz="2800" spc="-1" strike="noStrike">
                <a:solidFill>
                  <a:srgbClr val="000000"/>
                </a:solidFill>
                <a:latin typeface="Calibri"/>
              </a:rPr>
              <a:t>function driver for the device node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function driver is responsible for handling read requests, write requests, and device control requests</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device object that is associated with a function driver is called a </a:t>
            </a:r>
            <a:r>
              <a:rPr b="0" i="1" lang="en-US" sz="2800" spc="-1" strike="noStrike">
                <a:solidFill>
                  <a:srgbClr val="000000"/>
                </a:solidFill>
                <a:latin typeface="Calibri"/>
              </a:rPr>
              <a:t>functional device object</a:t>
            </a:r>
            <a:r>
              <a:rPr b="0" lang="en-US" sz="2800" spc="-1" strike="noStrike">
                <a:solidFill>
                  <a:srgbClr val="000000"/>
                </a:solidFill>
                <a:latin typeface="Calibri"/>
              </a:rPr>
              <a:t> (FDO).</a:t>
            </a:r>
            <a:endParaRPr b="0" lang="en-US" sz="2800" spc="-1" strike="noStrike">
              <a:solidFill>
                <a:srgbClr val="000000"/>
              </a:solidFill>
              <a:latin typeface="Calibri"/>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0" y="0"/>
            <a:ext cx="9143640" cy="6857640"/>
          </a:xfrm>
          <a:prstGeom prst="rect">
            <a:avLst/>
          </a:prstGeom>
          <a:gradFill rotWithShape="0">
            <a:gsLst>
              <a:gs pos="0">
                <a:srgbClr val="bfecff"/>
              </a:gs>
              <a:gs pos="100000">
                <a:srgbClr val="e6f7ff"/>
              </a:gs>
            </a:gsLst>
            <a:lin ang="16200000"/>
          </a:gradFill>
          <a:ln w="9360">
            <a:solidFill>
              <a:srgbClr val="46aac4"/>
            </a:solidFill>
            <a:miter/>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driver at the bottom of the device stack is called the </a:t>
            </a:r>
            <a:r>
              <a:rPr b="0" i="1" lang="en-US" sz="3200" spc="-1" strike="noStrike">
                <a:solidFill>
                  <a:srgbClr val="000000"/>
                </a:solidFill>
                <a:latin typeface="Calibri"/>
              </a:rPr>
              <a:t>bus driver for the device stack</a:t>
            </a:r>
            <a:r>
              <a:rPr b="0" lang="en-US" sz="3200" spc="-1" strike="noStrike">
                <a:solidFill>
                  <a:srgbClr val="000000"/>
                </a:solidFill>
                <a:latin typeface="Calibri"/>
              </a:rPr>
              <a:t> or the </a:t>
            </a:r>
            <a:r>
              <a:rPr b="0" i="1" lang="en-US" sz="3200" spc="-1" strike="noStrike">
                <a:solidFill>
                  <a:srgbClr val="000000"/>
                </a:solidFill>
                <a:latin typeface="Calibri"/>
              </a:rPr>
              <a:t>bus driver for the device node</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device object that is associated with the bus driver for a device stack is called a </a:t>
            </a:r>
            <a:r>
              <a:rPr b="0" i="1" lang="en-US" sz="3200" spc="-1" strike="noStrike">
                <a:solidFill>
                  <a:srgbClr val="000000"/>
                </a:solidFill>
                <a:latin typeface="Calibri"/>
              </a:rPr>
              <a:t>physical device object</a:t>
            </a:r>
            <a:r>
              <a:rPr b="0" lang="en-US" sz="3200" spc="-1" strike="noStrike">
                <a:solidFill>
                  <a:srgbClr val="000000"/>
                </a:solidFill>
                <a:latin typeface="Calibri"/>
              </a:rPr>
              <a:t> (PDO).</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driver that is above the function driver or in between the bus and function drivers is called a </a:t>
            </a:r>
            <a:r>
              <a:rPr b="0" i="1" lang="en-US" sz="3200" spc="-1" strike="noStrike">
                <a:solidFill>
                  <a:srgbClr val="000000"/>
                </a:solidFill>
                <a:latin typeface="Calibri"/>
              </a:rPr>
              <a:t>filter driver</a:t>
            </a: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device object that is associated with a filter driver is called a </a:t>
            </a:r>
            <a:r>
              <a:rPr b="0" i="1" lang="en-US" sz="3200" spc="-1" strike="noStrike">
                <a:solidFill>
                  <a:srgbClr val="000000"/>
                </a:solidFill>
                <a:latin typeface="Calibri"/>
              </a:rPr>
              <a:t>filter device object</a:t>
            </a:r>
            <a:r>
              <a:rPr b="0" lang="en-US" sz="3200" spc="-1" strike="noStrike">
                <a:solidFill>
                  <a:srgbClr val="000000"/>
                </a:solidFill>
                <a:latin typeface="Calibri"/>
              </a:rPr>
              <a:t> (Filter DO).</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0" y="0"/>
            <a:ext cx="9143640" cy="1066320"/>
          </a:xfrm>
          <a:prstGeom prst="rect">
            <a:avLst/>
          </a:prstGeom>
          <a:gradFill rotWithShape="0">
            <a:gsLst>
              <a:gs pos="0">
                <a:srgbClr val="ffc1be"/>
              </a:gs>
              <a:gs pos="100000">
                <a:srgbClr val="ffe5e5"/>
              </a:gs>
            </a:gsLst>
            <a:lin ang="16200000"/>
          </a:gradFill>
          <a:ln w="9360">
            <a:solidFill>
              <a:srgbClr val="be4b48"/>
            </a:solidFill>
            <a:miter/>
          </a:ln>
        </p:spPr>
        <p:txBody>
          <a:bodyPr anchor="ctr"/>
          <a:p>
            <a:pPr algn="ctr">
              <a:lnSpc>
                <a:spcPct val="100000"/>
              </a:lnSpc>
            </a:pPr>
            <a:r>
              <a:rPr b="0" lang="en-US" sz="4400" spc="-1" strike="noStrike">
                <a:solidFill>
                  <a:srgbClr val="000000"/>
                </a:solidFill>
                <a:latin typeface="Calibri"/>
              </a:rPr>
              <a:t>.inf, PnP</a:t>
            </a:r>
            <a:endParaRPr b="0" lang="en-US" sz="4400" spc="-1" strike="noStrike">
              <a:solidFill>
                <a:srgbClr val="000000"/>
              </a:solidFill>
              <a:latin typeface="Arial"/>
            </a:endParaRPr>
          </a:p>
        </p:txBody>
      </p:sp>
      <p:sp>
        <p:nvSpPr>
          <p:cNvPr id="166" name="TextShape 2"/>
          <p:cNvSpPr txBox="1"/>
          <p:nvPr/>
        </p:nvSpPr>
        <p:spPr>
          <a:xfrm>
            <a:off x="457200" y="1600200"/>
            <a:ext cx="8229240" cy="4525560"/>
          </a:xfrm>
          <a:prstGeom prst="rect">
            <a:avLst/>
          </a:prstGeom>
          <a:gradFill rotWithShape="0">
            <a:gsLst>
              <a:gs pos="0">
                <a:srgbClr val="e3fbc2"/>
              </a:gs>
              <a:gs pos="100000">
                <a:srgbClr val="f4ffe6"/>
              </a:gs>
            </a:gsLst>
            <a:lin ang="16200000"/>
          </a:gradFill>
          <a:ln w="9360">
            <a:solidFill>
              <a:srgbClr val="98b855"/>
            </a:solidFill>
            <a:miter/>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When the drivers for a device are installed, the installer uses information in an information (INF) file to determine which driver is the function driver and which drivers are filters.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Typically the INF file is provided either by Microsoft or by the hardware vendor.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After the drivers for a device are installed, the Plug and Play (PnP) manager can determine the function and filter drivers for the device by looking in the registry.</a:t>
            </a:r>
            <a:endParaRPr b="0" lang="en-US" sz="2800" spc="-1" strike="noStrike">
              <a:solidFill>
                <a:srgbClr val="000000"/>
              </a:solidFill>
              <a:latin typeface="Calibri"/>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0" y="0"/>
            <a:ext cx="9143640" cy="1066320"/>
          </a:xfrm>
          <a:prstGeom prst="rect">
            <a:avLst/>
          </a:prstGeom>
          <a:gradFill rotWithShape="0">
            <a:gsLst>
              <a:gs pos="0">
                <a:srgbClr val="bfecff"/>
              </a:gs>
              <a:gs pos="100000">
                <a:srgbClr val="e6f7ff"/>
              </a:gs>
            </a:gsLst>
            <a:lin ang="16200000"/>
          </a:gradFill>
          <a:ln w="9360">
            <a:solidFill>
              <a:srgbClr val="46aac4"/>
            </a:solidFill>
            <a:miter/>
          </a:ln>
        </p:spPr>
        <p:txBody>
          <a:bodyPr anchor="ctr"/>
          <a:p>
            <a:pPr algn="ctr">
              <a:lnSpc>
                <a:spcPct val="100000"/>
              </a:lnSpc>
            </a:pPr>
            <a:r>
              <a:rPr b="1" lang="en-US" sz="4400" spc="-1" strike="noStrike">
                <a:solidFill>
                  <a:srgbClr val="000000"/>
                </a:solidFill>
                <a:latin typeface="Calibri"/>
              </a:rPr>
              <a:t>Buses and bus drivers</a:t>
            </a:r>
            <a:endParaRPr b="0" lang="en-US" sz="4400" spc="-1" strike="noStrike">
              <a:solidFill>
                <a:srgbClr val="000000"/>
              </a:solidFill>
              <a:latin typeface="Arial"/>
            </a:endParaRPr>
          </a:p>
        </p:txBody>
      </p:sp>
      <p:sp>
        <p:nvSpPr>
          <p:cNvPr id="168" name="TextShape 2"/>
          <p:cNvSpPr txBox="1"/>
          <p:nvPr/>
        </p:nvSpPr>
        <p:spPr>
          <a:xfrm>
            <a:off x="457200" y="1600200"/>
            <a:ext cx="8229240" cy="4525560"/>
          </a:xfrm>
          <a:prstGeom prst="rect">
            <a:avLst/>
          </a:prstGeom>
          <a:gradFill rotWithShape="0">
            <a:gsLst>
              <a:gs pos="0">
                <a:srgbClr val="ffded0"/>
              </a:gs>
              <a:gs pos="100000">
                <a:srgbClr val="fff1ec"/>
              </a:gs>
            </a:gsLst>
            <a:lin ang="16200000"/>
          </a:gradFill>
          <a:ln w="9360">
            <a:solidFill>
              <a:srgbClr val="f59240"/>
            </a:solidFill>
            <a:miter/>
          </a:ln>
        </p:spPr>
        <p:txBody>
          <a:bodyPr/>
          <a:p>
            <a:pPr marL="514440" indent="-514080">
              <a:lnSpc>
                <a:spcPct val="100000"/>
              </a:lnSpc>
              <a:spcBef>
                <a:spcPts val="641"/>
              </a:spcBef>
              <a:buClr>
                <a:srgbClr val="000000"/>
              </a:buClr>
              <a:buFont typeface="Arial"/>
              <a:buAutoNum type="arabicPeriod"/>
            </a:pPr>
            <a:r>
              <a:rPr b="0" lang="en-US" sz="3200" spc="-1" strike="noStrike">
                <a:solidFill>
                  <a:srgbClr val="000000"/>
                </a:solidFill>
                <a:latin typeface="Calibri"/>
              </a:rPr>
              <a:t>A </a:t>
            </a:r>
            <a:r>
              <a:rPr b="0" i="1" lang="en-US" sz="3200" spc="-1" strike="noStrike">
                <a:solidFill>
                  <a:srgbClr val="000000"/>
                </a:solidFill>
                <a:latin typeface="Calibri"/>
              </a:rPr>
              <a:t>bus</a:t>
            </a:r>
            <a:r>
              <a:rPr b="0" lang="en-US" sz="3200" spc="-1" strike="noStrike">
                <a:solidFill>
                  <a:srgbClr val="000000"/>
                </a:solidFill>
                <a:latin typeface="Calibri"/>
              </a:rPr>
              <a:t> is any parent node in the device tree. In other words, any device node that has one or more child nodes is a bus.</a:t>
            </a:r>
            <a:endParaRPr b="0" lang="en-US" sz="3200" spc="-1" strike="noStrike">
              <a:solidFill>
                <a:srgbClr val="000000"/>
              </a:solidFill>
              <a:latin typeface="Calibri"/>
            </a:endParaRPr>
          </a:p>
          <a:p>
            <a:pPr marL="514440" indent="-514080">
              <a:lnSpc>
                <a:spcPct val="100000"/>
              </a:lnSpc>
              <a:spcBef>
                <a:spcPts val="641"/>
              </a:spcBef>
            </a:pPr>
            <a:r>
              <a:rPr b="0" lang="en-US" sz="3200" spc="-1" strike="noStrike">
                <a:solidFill>
                  <a:srgbClr val="000000"/>
                </a:solidFill>
                <a:latin typeface="Calibri"/>
              </a:rPr>
              <a:t>The </a:t>
            </a:r>
            <a:r>
              <a:rPr b="0" i="1" lang="en-US" sz="3200" spc="-1" strike="noStrike">
                <a:solidFill>
                  <a:srgbClr val="000000"/>
                </a:solidFill>
                <a:latin typeface="Calibri"/>
              </a:rPr>
              <a:t>bus driver</a:t>
            </a:r>
            <a:r>
              <a:rPr b="0" lang="en-US" sz="3200" spc="-1" strike="noStrike">
                <a:solidFill>
                  <a:srgbClr val="000000"/>
                </a:solidFill>
                <a:latin typeface="Calibri"/>
              </a:rPr>
              <a:t> for a device node is the driver associated with the PDO at the bottom of the node's device stack.</a:t>
            </a:r>
            <a:endParaRPr b="0" lang="en-US" sz="3200" spc="-1" strike="noStrike">
              <a:solidFill>
                <a:srgbClr val="000000"/>
              </a:solidFill>
              <a:latin typeface="Calibri"/>
            </a:endParaRPr>
          </a:p>
          <a:p>
            <a:pPr marL="514440" indent="-514080">
              <a:lnSpc>
                <a:spcPct val="100000"/>
              </a:lnSpc>
              <a:spcBef>
                <a:spcPts val="641"/>
              </a:spcBef>
            </a:pPr>
            <a:endParaRPr b="0" lang="en-US" sz="3200" spc="-1" strike="noStrike">
              <a:solidFill>
                <a:srgbClr val="000000"/>
              </a:solidFill>
              <a:latin typeface="Calibri"/>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85800" y="685800"/>
            <a:ext cx="8000640" cy="5439960"/>
          </a:xfrm>
          <a:prstGeom prst="rect">
            <a:avLst/>
          </a:prstGeom>
          <a:gradFill rotWithShape="0">
            <a:gsLst>
              <a:gs pos="0">
                <a:srgbClr val="ffc1be"/>
              </a:gs>
              <a:gs pos="100000">
                <a:srgbClr val="ffe5e5"/>
              </a:gs>
            </a:gsLst>
            <a:lin ang="16200000"/>
          </a:gradFill>
          <a:ln w="9360">
            <a:solidFill>
              <a:srgbClr val="be4b48"/>
            </a:solidFill>
            <a:miter/>
          </a:ln>
        </p:spPr>
        <p:txBody>
          <a:bodyPr/>
          <a:p>
            <a:pPr marL="343080" indent="-342720">
              <a:lnSpc>
                <a:spcPct val="100000"/>
              </a:lnSpc>
              <a:spcBef>
                <a:spcPts val="641"/>
              </a:spcBef>
            </a:pPr>
            <a:r>
              <a:rPr b="0" lang="en-US" sz="3200" spc="-1" strike="noStrike">
                <a:solidFill>
                  <a:srgbClr val="000000"/>
                </a:solidFill>
                <a:latin typeface="Calibri"/>
              </a:rPr>
              <a:t>2. A </a:t>
            </a:r>
            <a:r>
              <a:rPr b="0" i="1" lang="en-US" sz="3200" spc="-1" strike="noStrike">
                <a:solidFill>
                  <a:srgbClr val="000000"/>
                </a:solidFill>
                <a:latin typeface="Calibri"/>
              </a:rPr>
              <a:t>bus</a:t>
            </a:r>
            <a:r>
              <a:rPr b="0" lang="en-US" sz="3200" spc="-1" strike="noStrike">
                <a:solidFill>
                  <a:srgbClr val="000000"/>
                </a:solidFill>
                <a:latin typeface="Calibri"/>
              </a:rPr>
              <a:t> is a physical device that can have other physical devices connected to it. For example, the PCI bus is a set of conductors and circuitry on the motherboard, and devices are connected to the PCI bus by being built into the motherboard or by being plugged into expansion slots. Physical USB devices can be connected to a USB host controller.</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A </a:t>
            </a:r>
            <a:r>
              <a:rPr b="0" i="1" lang="en-US" sz="3200" spc="-1" strike="noStrike">
                <a:solidFill>
                  <a:srgbClr val="000000"/>
                </a:solidFill>
                <a:latin typeface="Calibri"/>
              </a:rPr>
              <a:t>bus driver</a:t>
            </a:r>
            <a:r>
              <a:rPr b="0" lang="en-US" sz="3200" spc="-1" strike="noStrike">
                <a:solidFill>
                  <a:srgbClr val="000000"/>
                </a:solidFill>
                <a:latin typeface="Calibri"/>
              </a:rPr>
              <a:t> is the function driver associated with a physical bus</a:t>
            </a:r>
            <a:endParaRPr b="0" lang="en-US" sz="3200" spc="-1" strike="noStrike">
              <a:solidFill>
                <a:srgbClr val="000000"/>
              </a:solidFill>
              <a:latin typeface="Calibri"/>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Implementation</a:t>
            </a:r>
            <a:endParaRPr b="0" lang="en-US" sz="4400" spc="-1" strike="noStrike">
              <a:solidFill>
                <a:srgbClr val="000000"/>
              </a:solidFill>
              <a:latin typeface="Arial"/>
            </a:endParaRPr>
          </a:p>
        </p:txBody>
      </p:sp>
      <p:sp>
        <p:nvSpPr>
          <p:cNvPr id="171"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Assuming that your device name is Xxx</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Xxx_init() initialize the device when OS is booted</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Xxx_open() open a device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Xxx_read() read from kernel memory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Xxx_write() write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Xxx_release() clean-up (close)</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init_module()</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cleanup_module()</a:t>
            </a:r>
            <a:endParaRPr b="0" lang="en-US" sz="2000" spc="-1" strike="noStrike">
              <a:solidFill>
                <a:srgbClr val="000000"/>
              </a:solidFill>
              <a:latin typeface="Calibri"/>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Driver program</a:t>
            </a:r>
            <a:endParaRPr b="0" lang="en-US" sz="4400" spc="-1" strike="noStrike">
              <a:solidFill>
                <a:srgbClr val="000000"/>
              </a:solidFill>
              <a:latin typeface="Arial"/>
            </a:endParaRPr>
          </a:p>
        </p:txBody>
      </p:sp>
      <p:sp>
        <p:nvSpPr>
          <p:cNvPr id="173"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360"/>
              </a:spcBef>
            </a:pPr>
            <a:r>
              <a:rPr b="0" lang="en-US" sz="1800" spc="-1" strike="noStrike">
                <a:solidFill>
                  <a:srgbClr val="000000"/>
                </a:solidFill>
                <a:latin typeface="Calibri"/>
              </a:rPr>
              <a:t>#include &lt;linux/module.h&gt;</a:t>
            </a:r>
            <a:r>
              <a:rPr b="0" lang="en-US" sz="1800" spc="-1" strike="noStrike">
                <a:solidFill>
                  <a:srgbClr val="000000"/>
                </a:solidFill>
                <a:latin typeface="Calibri"/>
              </a:rPr>
              <a:t>	</a:t>
            </a:r>
            <a:r>
              <a:rPr b="0" lang="en-US" sz="1800" spc="-1" strike="noStrike">
                <a:solidFill>
                  <a:srgbClr val="000000"/>
                </a:solidFill>
                <a:latin typeface="Calibri"/>
              </a:rPr>
              <a:t>/* Needed by all modules */</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#include &lt;linux/kernel.h&gt;</a:t>
            </a:r>
            <a:r>
              <a:rPr b="0" lang="en-US" sz="1800" spc="-1" strike="noStrike">
                <a:solidFill>
                  <a:srgbClr val="000000"/>
                </a:solidFill>
                <a:latin typeface="Calibri"/>
              </a:rPr>
              <a:t>	</a:t>
            </a:r>
            <a:r>
              <a:rPr b="0" lang="en-US" sz="1800" spc="-1" strike="noStrike">
                <a:solidFill>
                  <a:srgbClr val="000000"/>
                </a:solidFill>
                <a:latin typeface="Calibri"/>
              </a:rPr>
              <a:t>/* Needed for KERN_INFO */</a:t>
            </a: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int init_module(void)</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	</a:t>
            </a:r>
            <a:r>
              <a:rPr b="0" lang="en-US" sz="1800" spc="-1" strike="noStrike">
                <a:solidFill>
                  <a:srgbClr val="000000"/>
                </a:solidFill>
                <a:latin typeface="Calibri"/>
              </a:rPr>
              <a:t>printk(KERN_INFO "Hello world \n");</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	</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  A non 0 return means init_module failed; module can't be loaded. </a:t>
            </a:r>
            <a:r>
              <a:rPr b="0" lang="en-US" sz="1800" spc="-1" strike="noStrike">
                <a:solidFill>
                  <a:srgbClr val="000000"/>
                </a:solidFill>
                <a:latin typeface="Calibri"/>
              </a:rPr>
              <a:t>	</a:t>
            </a:r>
            <a:r>
              <a:rPr b="0" lang="en-US" sz="1800" spc="-1" strike="noStrike">
                <a:solidFill>
                  <a:srgbClr val="000000"/>
                </a:solidFill>
                <a:latin typeface="Calibri"/>
              </a:rPr>
              <a:t> */</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	</a:t>
            </a:r>
            <a:r>
              <a:rPr b="0" lang="en-US" sz="1800" spc="-1" strike="noStrike">
                <a:solidFill>
                  <a:srgbClr val="000000"/>
                </a:solidFill>
                <a:latin typeface="Calibri"/>
              </a:rPr>
              <a:t>return 0;</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void cleanup_module(void)</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	</a:t>
            </a:r>
            <a:r>
              <a:rPr b="0" lang="en-US" sz="1800" spc="-1" strike="noStrike">
                <a:solidFill>
                  <a:srgbClr val="000000"/>
                </a:solidFill>
                <a:latin typeface="Calibri"/>
              </a:rPr>
              <a:t>printk(KERN_INFO "Goodbye world \n");</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Calibri"/>
              </a:rPr>
              <a:t>}</a:t>
            </a: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75"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gcc –c hello.c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insmod ./hello.o</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Hello world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rmmod hello</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Goodbye world</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77"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178" name="Picture 2" descr=""/>
          <p:cNvPicPr/>
          <p:nvPr/>
        </p:nvPicPr>
        <p:blipFill>
          <a:blip r:embed="rId1"/>
          <a:stretch/>
        </p:blipFill>
        <p:spPr>
          <a:xfrm>
            <a:off x="685800" y="914400"/>
            <a:ext cx="7799040" cy="4723920"/>
          </a:xfrm>
          <a:prstGeom prst="rect">
            <a:avLst/>
          </a:prstGeom>
          <a:ln w="9360">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94" name="TextShape 1"/>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Types of Drivers, Driver History, Driver Issues, Kernel Level Device drivers, Virtual device drivers(VxD),Writing a Driver, Device Driver Stack Buses and Physical Devices,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Static Device drivers, Dynamic Device drivers, PnP,</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Device Namespace, and Named Devices.</a:t>
            </a:r>
            <a:endParaRPr b="0" lang="en-US" sz="3200" spc="-1" strike="noStrike">
              <a:solidFill>
                <a:srgbClr val="000000"/>
              </a:solidFill>
              <a:latin typeface="Calibri"/>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57200" y="457200"/>
            <a:ext cx="8229240" cy="5668560"/>
          </a:xfrm>
          <a:prstGeom prst="rect">
            <a:avLst/>
          </a:prstGeom>
          <a:noFill/>
          <a:ln w="9360">
            <a:noFill/>
          </a:ln>
        </p:spPr>
        <p:txBody>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printk()</a:t>
            </a:r>
            <a:endParaRPr b="0" lang="en-US" sz="32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 </a:t>
            </a:r>
            <a:r>
              <a:rPr b="0" lang="en-US" sz="2400" spc="-1" strike="noStrike">
                <a:solidFill>
                  <a:srgbClr val="000000"/>
                </a:solidFill>
                <a:latin typeface="Calibri"/>
              </a:rPr>
              <a:t>not meant to communicate information to the user.</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logging mechanism for the kernel, and is used to log information or give warnings.</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printk() statement comes with a priority</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-If the priority is less than (int)console_loglevel, the message is printed on your current terminal. If both </a:t>
            </a:r>
            <a:r>
              <a:rPr b="1" lang="en-US" sz="2400" spc="-1" strike="noStrike">
                <a:solidFill>
                  <a:srgbClr val="000000"/>
                </a:solidFill>
                <a:latin typeface="Calibri"/>
              </a:rPr>
              <a:t>syslogd</a:t>
            </a:r>
            <a:r>
              <a:rPr b="0" lang="en-US" sz="2400" spc="-1" strike="noStrike">
                <a:solidFill>
                  <a:srgbClr val="000000"/>
                </a:solidFill>
                <a:latin typeface="Calibri"/>
              </a:rPr>
              <a:t> and klogd are running, then the message will also get appended to /var/log/messages</a:t>
            </a:r>
            <a:endParaRPr b="0" lang="en-US" sz="2400" spc="-1" strike="noStrike">
              <a:solidFill>
                <a:srgbClr val="000000"/>
              </a:solidFill>
              <a:latin typeface="Calibri"/>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457200" y="274680"/>
            <a:ext cx="8229240" cy="1142640"/>
          </a:xfrm>
          <a:prstGeom prst="rect">
            <a:avLst/>
          </a:prstGeom>
          <a:noFill/>
          <a:ln w="9360">
            <a:noFill/>
          </a:ln>
        </p:spPr>
        <p:txBody>
          <a:bodyPr anchor="ctr"/>
          <a:p>
            <a:pPr algn="ctr">
              <a:lnSpc>
                <a:spcPct val="100000"/>
              </a:lnSpc>
            </a:pPr>
            <a:r>
              <a:rPr b="1" lang="en-US" sz="4400" spc="-1" strike="noStrike">
                <a:solidFill>
                  <a:srgbClr val="000000"/>
                </a:solidFill>
                <a:latin typeface="Calibri"/>
              </a:rPr>
              <a:t>Kernel Module</a:t>
            </a:r>
            <a:endParaRPr b="0" lang="en-US" sz="4400" spc="-1" strike="noStrike">
              <a:solidFill>
                <a:srgbClr val="000000"/>
              </a:solidFill>
              <a:latin typeface="Arial"/>
            </a:endParaRPr>
          </a:p>
        </p:txBody>
      </p:sp>
      <p:sp>
        <p:nvSpPr>
          <p:cNvPr id="181" name="TextShape 2"/>
          <p:cNvSpPr txBox="1"/>
          <p:nvPr/>
        </p:nvSpPr>
        <p:spPr>
          <a:xfrm>
            <a:off x="457200" y="1295280"/>
            <a:ext cx="8229240" cy="4830480"/>
          </a:xfrm>
          <a:prstGeom prst="rect">
            <a:avLst/>
          </a:prstGeom>
          <a:noFill/>
          <a:ln w="9360">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Modules are pieces of code that can be loaded and unloaded into the kernel upon demand.</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They extend the functionality of the kernel without the need to reboot the system.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(For Ex- device driver, which allows the kernel to access hardware connected to the system.)</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Without modules, we would have to build monolithic kernels and add new functionality directly into the kernel image. Besides having larger kernels, this has the disadvantage of requiring us to rebuild and reboot the kernel every time we want new functionality</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kernel headers are more than sufficient to compile kernel modules / drivers</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83"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Lsmod- Command to see which modules are already loaded into the kernel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reads information by reading the file /proc/modules.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When the kernel needs a feature that is not resident in the kernel, the kernel module daemon </a:t>
            </a:r>
            <a:r>
              <a:rPr b="0" i="1" lang="en-US" sz="3200" spc="-1" strike="noStrike">
                <a:solidFill>
                  <a:srgbClr val="000000"/>
                </a:solidFill>
                <a:latin typeface="Calibri"/>
              </a:rPr>
              <a:t>kmod</a:t>
            </a:r>
            <a:r>
              <a:rPr b="0" lang="en-US" sz="3200" spc="-1" strike="noStrike">
                <a:solidFill>
                  <a:srgbClr val="000000"/>
                </a:solidFill>
                <a:latin typeface="Calibri"/>
              </a:rPr>
              <a:t> execs </a:t>
            </a:r>
            <a:r>
              <a:rPr b="0" i="1" lang="en-US" sz="3200" spc="-1" strike="noStrike">
                <a:solidFill>
                  <a:srgbClr val="000000"/>
                </a:solidFill>
                <a:latin typeface="Calibri"/>
              </a:rPr>
              <a:t>modprobe</a:t>
            </a:r>
            <a:r>
              <a:rPr b="0" lang="en-US" sz="3200" spc="-1" strike="noStrike">
                <a:solidFill>
                  <a:srgbClr val="000000"/>
                </a:solidFill>
                <a:latin typeface="Calibri"/>
              </a:rPr>
              <a:t> to load the module in.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85" name="TextShape 2"/>
          <p:cNvSpPr txBox="1"/>
          <p:nvPr/>
        </p:nvSpPr>
        <p:spPr>
          <a:xfrm>
            <a:off x="457200" y="1295280"/>
            <a:ext cx="8229240" cy="483048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insmod-modprobe uses insmod to first load any prerequisite modules into the kernel, and then the requested module.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modprobe directs insmod to/lib/modules/version/, the standard directory for modules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modprobe is aware of the default location of modules, knows how to figure out the dependancies and load the modules in the right order.</a:t>
            </a:r>
            <a:endParaRPr b="0" lang="en-US" sz="3200" spc="-1" strike="noStrike">
              <a:solidFill>
                <a:srgbClr val="000000"/>
              </a:solidFill>
              <a:latin typeface="Calibri"/>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152280"/>
            <a:ext cx="8229240" cy="456840"/>
          </a:xfrm>
          <a:prstGeom prst="rect">
            <a:avLst/>
          </a:prstGeom>
          <a:noFill/>
          <a:ln w="9360">
            <a:noFill/>
          </a:ln>
        </p:spPr>
        <p:txBody>
          <a:bodyPr anchor="ctr"/>
          <a:p>
            <a:pPr algn="ctr">
              <a:lnSpc>
                <a:spcPct val="100000"/>
              </a:lnSpc>
            </a:pPr>
            <a:r>
              <a:rPr b="0" lang="en-US" sz="4400" spc="-1" strike="noStrike">
                <a:solidFill>
                  <a:srgbClr val="000000"/>
                </a:solidFill>
                <a:latin typeface="Calibri"/>
              </a:rPr>
              <a:t>kernel functions</a:t>
            </a:r>
            <a:endParaRPr b="0" lang="en-US" sz="4400" spc="-1" strike="noStrike">
              <a:solidFill>
                <a:srgbClr val="000000"/>
              </a:solidFill>
              <a:latin typeface="Arial"/>
            </a:endParaRPr>
          </a:p>
        </p:txBody>
      </p:sp>
      <p:sp>
        <p:nvSpPr>
          <p:cNvPr id="187" name="TextShape 2"/>
          <p:cNvSpPr txBox="1"/>
          <p:nvPr/>
        </p:nvSpPr>
        <p:spPr>
          <a:xfrm>
            <a:off x="457200" y="685800"/>
            <a:ext cx="8229240" cy="6171840"/>
          </a:xfrm>
          <a:prstGeom prst="rect">
            <a:avLst/>
          </a:prstGeom>
          <a:noFill/>
          <a:ln w="9360">
            <a:noFill/>
          </a:ln>
        </p:spPr>
        <p:txBody>
          <a:bodyPr/>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add_timer()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Causes a function to be executed when a given amount of time has passed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cli()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Prevents interrupts from being acknowledged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end_request()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Called when a request has been satisfied or aborted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free_irq()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Frees an IRQ previously acquired with request_irq() or irqaction()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get_user*()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Allows a driver to access data in user space, a memory area distinct from the kernel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inb(), inb_p()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Reads a byte from a port. Here, inb() goes as fast as it can, while inb_p() pauses before returning.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irqaction()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Registers an interrupt like a signal.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IS_*(inode)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Tests if inode is on a file system mounted with the corresponding flag.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kfree*()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Frees memory previously allocated with kmalloc()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kmalloc()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Allocates a chu nk of memory no larger than 4096 bytes.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MAJOR()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Reports the major device number for a device. </a:t>
            </a:r>
            <a:endParaRPr b="0" lang="en-US" sz="1400" spc="-1" strike="noStrike">
              <a:solidFill>
                <a:srgbClr val="000000"/>
              </a:solidFill>
              <a:latin typeface="Calibri"/>
            </a:endParaRPr>
          </a:p>
          <a:p>
            <a:pPr marL="343080" indent="-342720">
              <a:lnSpc>
                <a:spcPct val="80000"/>
              </a:lnSpc>
              <a:spcBef>
                <a:spcPts val="400"/>
              </a:spcBef>
              <a:buClr>
                <a:srgbClr val="000000"/>
              </a:buClr>
              <a:buFont typeface="Arial"/>
              <a:buChar char="•"/>
            </a:pPr>
            <a:r>
              <a:rPr b="0" lang="en-US" sz="2000" spc="-1" strike="noStrike">
                <a:solidFill>
                  <a:srgbClr val="000000"/>
                </a:solidFill>
                <a:latin typeface="Calibri"/>
              </a:rPr>
              <a:t>MINOR() </a:t>
            </a:r>
            <a:endParaRPr b="0" lang="en-US" sz="2000" spc="-1" strike="noStrike">
              <a:solidFill>
                <a:srgbClr val="000000"/>
              </a:solidFill>
              <a:latin typeface="Calibri"/>
            </a:endParaRPr>
          </a:p>
          <a:p>
            <a:pPr lvl="1" marL="743040" indent="-285480">
              <a:lnSpc>
                <a:spcPct val="80000"/>
              </a:lnSpc>
              <a:spcBef>
                <a:spcPts val="281"/>
              </a:spcBef>
              <a:buClr>
                <a:srgbClr val="000000"/>
              </a:buClr>
              <a:buFont typeface="Arial"/>
              <a:buChar char="–"/>
            </a:pPr>
            <a:r>
              <a:rPr b="0" lang="en-US" sz="1400" spc="-1" strike="noStrike">
                <a:solidFill>
                  <a:srgbClr val="000000"/>
                </a:solidFill>
                <a:latin typeface="Calibri"/>
              </a:rPr>
              <a:t>Reports the minor device number for a device. </a:t>
            </a:r>
            <a:endParaRPr b="0" lang="en-US" sz="1400" spc="-1" strike="noStrike">
              <a:solidFill>
                <a:srgbClr val="000000"/>
              </a:solidFill>
              <a:latin typeface="Calibri"/>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kernel functions</a:t>
            </a:r>
            <a:endParaRPr b="0" lang="en-US" sz="4400" spc="-1" strike="noStrike">
              <a:solidFill>
                <a:srgbClr val="000000"/>
              </a:solidFill>
              <a:latin typeface="Arial"/>
            </a:endParaRPr>
          </a:p>
        </p:txBody>
      </p:sp>
      <p:sp>
        <p:nvSpPr>
          <p:cNvPr id="189" name="TextShape 2"/>
          <p:cNvSpPr txBox="1"/>
          <p:nvPr/>
        </p:nvSpPr>
        <p:spPr>
          <a:xfrm>
            <a:off x="457200" y="1600200"/>
            <a:ext cx="8229240" cy="4525560"/>
          </a:xfrm>
          <a:prstGeom prst="rect">
            <a:avLst/>
          </a:prstGeom>
          <a:noFill/>
          <a:ln w="9360">
            <a:noFill/>
          </a:ln>
        </p:spPr>
        <p:txBody>
          <a:bodyPr/>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memcpy_*fs()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Copies chunks of memory between user space and kernel space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outb(), outb_p()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Writes a byte to a port. Here, outb() goes as fast as it can, while outb_p() pauses before returning.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printk()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A version of printf() for the kernel.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put_user*()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Allows a driver to write data in user space.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register_*dev()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Registers a device with the kernel.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request_irq()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Requests an IRQ from the kernel, and, if successful, installs an IRQ interrupt handler.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select_wait()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Adds a process to the proper select_wait queue.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*sleep_on()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Sleeps on an event, puts a wait_queue entry in the list so that the process can be awakened on that event.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sti()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Allows interrupts to be acknowledged.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sys_get*()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System calls used to get information regarding the process, user, or group. </a:t>
            </a:r>
            <a:endParaRPr b="0" lang="en-US" sz="1200" spc="-1" strike="noStrike">
              <a:solidFill>
                <a:srgbClr val="000000"/>
              </a:solidFill>
              <a:latin typeface="Calibri"/>
            </a:endParaRPr>
          </a:p>
          <a:p>
            <a:pPr marL="343080" indent="-342720">
              <a:lnSpc>
                <a:spcPct val="80000"/>
              </a:lnSpc>
              <a:spcBef>
                <a:spcPts val="281"/>
              </a:spcBef>
              <a:buClr>
                <a:srgbClr val="000000"/>
              </a:buClr>
              <a:buFont typeface="Arial"/>
              <a:buChar char="•"/>
            </a:pPr>
            <a:r>
              <a:rPr b="0" lang="en-US" sz="1400" spc="-1" strike="noStrike">
                <a:solidFill>
                  <a:srgbClr val="000000"/>
                </a:solidFill>
                <a:latin typeface="Calibri"/>
              </a:rPr>
              <a:t>wake_up*() </a:t>
            </a:r>
            <a:endParaRPr b="0" lang="en-US" sz="1400" spc="-1" strike="noStrike">
              <a:solidFill>
                <a:srgbClr val="000000"/>
              </a:solidFill>
              <a:latin typeface="Calibri"/>
            </a:endParaRPr>
          </a:p>
          <a:p>
            <a:pPr lvl="1" marL="743040" indent="-285480">
              <a:lnSpc>
                <a:spcPct val="80000"/>
              </a:lnSpc>
              <a:spcBef>
                <a:spcPts val="241"/>
              </a:spcBef>
              <a:buClr>
                <a:srgbClr val="000000"/>
              </a:buClr>
              <a:buFont typeface="Arial"/>
              <a:buChar char="–"/>
            </a:pPr>
            <a:r>
              <a:rPr b="0" lang="en-US" sz="1200" spc="-1" strike="noStrike">
                <a:solidFill>
                  <a:srgbClr val="000000"/>
                </a:solidFill>
                <a:latin typeface="Calibri"/>
              </a:rPr>
              <a:t>Wakes up a process that has been put to sleep by the matching *sleep_on() function. </a:t>
            </a:r>
            <a:endParaRPr b="0" lang="en-US" sz="1200" spc="-1" strike="noStrike">
              <a:solidFill>
                <a:srgbClr val="000000"/>
              </a:solidFill>
              <a:latin typeface="Calibri"/>
            </a:endParaRPr>
          </a:p>
          <a:p>
            <a:pPr>
              <a:lnSpc>
                <a:spcPct val="80000"/>
              </a:lnSpc>
              <a:spcBef>
                <a:spcPts val="281"/>
              </a:spcBef>
            </a:pPr>
            <a:endParaRPr b="0" lang="en-US" sz="1200" spc="-1" strike="noStrike">
              <a:solidFill>
                <a:srgbClr val="000000"/>
              </a:solidFill>
              <a:latin typeface="Calibri"/>
            </a:endParaRPr>
          </a:p>
          <a:p>
            <a:pPr>
              <a:lnSpc>
                <a:spcPct val="80000"/>
              </a:lnSpc>
              <a:spcBef>
                <a:spcPts val="281"/>
              </a:spcBef>
            </a:pPr>
            <a:endParaRPr b="0" lang="en-US" sz="1200" spc="-1" strike="noStrike">
              <a:solidFill>
                <a:srgbClr val="000000"/>
              </a:solidFill>
              <a:latin typeface="Calibri"/>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90"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11478b"/>
                </a:solidFill>
                <a:latin typeface="Calibri"/>
              </a:rPr>
              <a:t>Kernel Functions</a:t>
            </a:r>
            <a:endParaRPr b="0" lang="en-US" sz="4400" spc="-1" strike="noStrike">
              <a:solidFill>
                <a:srgbClr val="000000"/>
              </a:solidFill>
              <a:latin typeface="Arial"/>
            </a:endParaRPr>
          </a:p>
        </p:txBody>
      </p:sp>
      <p:sp>
        <p:nvSpPr>
          <p:cNvPr id="191"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copy_to_user()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copy_from_user()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vmalloc()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alloc_pages(), alloc_page()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free_pages(), free_page()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kmalloc(), kfree()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vmalloc(), vfree()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Makefile</a:t>
            </a:r>
            <a:endParaRPr b="0" lang="en-US" sz="4400" spc="-1" strike="noStrike">
              <a:solidFill>
                <a:srgbClr val="000000"/>
              </a:solidFill>
              <a:latin typeface="Arial"/>
            </a:endParaRPr>
          </a:p>
        </p:txBody>
      </p:sp>
      <p:sp>
        <p:nvSpPr>
          <p:cNvPr id="193"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Makefiles are a simple way to organize code compilation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Makefile is a script for appropriate compilation of different type of sources to the appropriate object code.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use a makefile just type make or gmake in a console window opened in the same dir as the makefile</a:t>
            </a:r>
            <a:endParaRPr b="0" lang="en-US" sz="3200" spc="-1" strike="noStrike">
              <a:solidFill>
                <a:srgbClr val="000000"/>
              </a:solidFill>
              <a:latin typeface="Calibri"/>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graphicFrame>
        <p:nvGraphicFramePr>
          <p:cNvPr id="195" name="Table 2"/>
          <p:cNvGraphicFramePr/>
          <p:nvPr/>
        </p:nvGraphicFramePr>
        <p:xfrm>
          <a:off x="457200" y="1447920"/>
          <a:ext cx="8457840" cy="3139200"/>
        </p:xfrm>
        <a:graphic>
          <a:graphicData uri="http://schemas.openxmlformats.org/drawingml/2006/table">
            <a:tbl>
              <a:tblPr/>
              <a:tblGrid>
                <a:gridCol w="2819160"/>
                <a:gridCol w="2819160"/>
                <a:gridCol w="2819520"/>
              </a:tblGrid>
              <a:tr h="685800">
                <a:tc>
                  <a:txBody>
                    <a:bodyPr lIns="9360" rIns="9360" tIns="9360" bIns="9360" anchor="ctr"/>
                    <a:p>
                      <a:pPr algn="ctr">
                        <a:lnSpc>
                          <a:spcPct val="115000"/>
                        </a:lnSpc>
                      </a:pPr>
                      <a:r>
                        <a:rPr b="1" lang="en-IN" sz="2000" spc="-1" strike="noStrike">
                          <a:solidFill>
                            <a:srgbClr val="000000"/>
                          </a:solidFill>
                          <a:latin typeface="Times New Roman"/>
                          <a:ea typeface="Times New Roman"/>
                        </a:rPr>
                        <a:t>hellomake.c</a:t>
                      </a:r>
                      <a:endParaRPr b="0" lang="en-IN" sz="2000" spc="-1" strike="noStrike">
                        <a:latin typeface="Arial"/>
                      </a:endParaRPr>
                    </a:p>
                  </a:txBody>
                  <a:tcPr marL="9360" marR="9360">
                    <a:noFill/>
                  </a:tcPr>
                </a:tc>
                <a:tc>
                  <a:txBody>
                    <a:bodyPr lIns="9360" rIns="9360" tIns="9360" bIns="9360" anchor="ctr"/>
                    <a:p>
                      <a:pPr algn="ctr">
                        <a:lnSpc>
                          <a:spcPct val="115000"/>
                        </a:lnSpc>
                      </a:pPr>
                      <a:r>
                        <a:rPr b="1" lang="en-IN" sz="2000" spc="-1" strike="noStrike">
                          <a:solidFill>
                            <a:srgbClr val="000000"/>
                          </a:solidFill>
                          <a:latin typeface="Times New Roman"/>
                          <a:ea typeface="Times New Roman"/>
                        </a:rPr>
                        <a:t>hellofunc.c</a:t>
                      </a:r>
                      <a:endParaRPr b="0" lang="en-IN" sz="2000" spc="-1" strike="noStrike">
                        <a:latin typeface="Arial"/>
                      </a:endParaRPr>
                    </a:p>
                  </a:txBody>
                  <a:tcPr marL="9360" marR="9360">
                    <a:noFill/>
                  </a:tcPr>
                </a:tc>
                <a:tc>
                  <a:txBody>
                    <a:bodyPr lIns="9360" rIns="9360" tIns="9360" bIns="9360" anchor="ctr"/>
                    <a:p>
                      <a:pPr algn="ctr">
                        <a:lnSpc>
                          <a:spcPct val="115000"/>
                        </a:lnSpc>
                      </a:pPr>
                      <a:r>
                        <a:rPr b="1" lang="en-IN" sz="2000" spc="-1" strike="noStrike">
                          <a:solidFill>
                            <a:srgbClr val="000000"/>
                          </a:solidFill>
                          <a:latin typeface="Times New Roman"/>
                          <a:ea typeface="Times New Roman"/>
                        </a:rPr>
                        <a:t>hellomake.h</a:t>
                      </a:r>
                      <a:endParaRPr b="0" lang="en-IN" sz="2000" spc="-1" strike="noStrike">
                        <a:latin typeface="Arial"/>
                      </a:endParaRPr>
                    </a:p>
                  </a:txBody>
                  <a:tcPr marL="9360" marR="9360">
                    <a:noFill/>
                  </a:tcPr>
                </a:tc>
              </a:tr>
              <a:tr h="2453760">
                <a:tc>
                  <a:txBody>
                    <a:bodyPr lIns="9360" rIns="9360" tIns="9360" bIns="9360" anchor="ctr"/>
                    <a:p>
                      <a:pPr>
                        <a:lnSpc>
                          <a:spcPct val="115000"/>
                        </a:lnSpc>
                      </a:pPr>
                      <a:r>
                        <a:rPr b="0" lang="en-IN" sz="1400" spc="-1" strike="noStrike">
                          <a:solidFill>
                            <a:srgbClr val="000000"/>
                          </a:solidFill>
                          <a:latin typeface="Courier New"/>
                          <a:ea typeface="Times New Roman"/>
                        </a:rPr>
                        <a:t>#include &lt;hellomake.h&gt;</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int main() {</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  </a:t>
                      </a:r>
                      <a:r>
                        <a:rPr b="0" lang="en-IN" sz="1400" spc="-1" strike="noStrike">
                          <a:solidFill>
                            <a:srgbClr val="000000"/>
                          </a:solidFill>
                          <a:latin typeface="Courier New"/>
                          <a:ea typeface="Times New Roman"/>
                        </a:rPr>
                        <a:t>// call a function in another file</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  </a:t>
                      </a:r>
                      <a:r>
                        <a:rPr b="0" lang="en-IN" sz="1400" spc="-1" strike="noStrike">
                          <a:solidFill>
                            <a:srgbClr val="000000"/>
                          </a:solidFill>
                          <a:latin typeface="Courier New"/>
                          <a:ea typeface="Times New Roman"/>
                        </a:rPr>
                        <a:t>myPrintHelloMake();</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  </a:t>
                      </a:r>
                      <a:r>
                        <a:rPr b="0" lang="en-IN" sz="1400" spc="-1" strike="noStrike">
                          <a:solidFill>
                            <a:srgbClr val="000000"/>
                          </a:solidFill>
                          <a:latin typeface="Courier New"/>
                          <a:ea typeface="Times New Roman"/>
                        </a:rPr>
                        <a:t>return(0);</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a:t>
                      </a:r>
                      <a:endParaRPr b="0" lang="en-IN" sz="1400" spc="-1" strike="noStrike">
                        <a:latin typeface="Arial"/>
                      </a:endParaRPr>
                    </a:p>
                  </a:txBody>
                  <a:tcPr marL="9360" marR="9360">
                    <a:noFill/>
                  </a:tcPr>
                </a:tc>
                <a:tc>
                  <a:txBody>
                    <a:bodyPr lIns="9360" rIns="9360" tIns="9360" bIns="9360" anchor="ctr"/>
                    <a:p>
                      <a:pPr>
                        <a:lnSpc>
                          <a:spcPct val="115000"/>
                        </a:lnSpc>
                      </a:pPr>
                      <a:r>
                        <a:rPr b="0" lang="en-IN" sz="1400" spc="-1" strike="noStrike">
                          <a:solidFill>
                            <a:srgbClr val="000000"/>
                          </a:solidFill>
                          <a:latin typeface="Courier New"/>
                          <a:ea typeface="Times New Roman"/>
                        </a:rPr>
                        <a:t>#include &lt;stdio.h&gt;</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#include &lt;hellomake.h&gt;</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void myPrintHelloMake(void) {</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  </a:t>
                      </a:r>
                      <a:r>
                        <a:rPr b="0" lang="en-IN" sz="1400" spc="-1" strike="noStrike">
                          <a:solidFill>
                            <a:srgbClr val="000000"/>
                          </a:solidFill>
                          <a:latin typeface="Courier New"/>
                          <a:ea typeface="Times New Roman"/>
                        </a:rPr>
                        <a:t>printf("Hello makefiles!\n");</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  </a:t>
                      </a:r>
                      <a:r>
                        <a:rPr b="0" lang="en-IN" sz="1400" spc="-1" strike="noStrike">
                          <a:solidFill>
                            <a:srgbClr val="000000"/>
                          </a:solidFill>
                          <a:latin typeface="Courier New"/>
                          <a:ea typeface="Times New Roman"/>
                        </a:rPr>
                        <a:t>return;</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a:t>
                      </a:r>
                      <a:endParaRPr b="0" lang="en-IN" sz="1400" spc="-1" strike="noStrike">
                        <a:latin typeface="Arial"/>
                      </a:endParaRPr>
                    </a:p>
                  </a:txBody>
                  <a:tcPr marL="9360" marR="9360">
                    <a:noFill/>
                  </a:tcPr>
                </a:tc>
                <a:tc>
                  <a:txBody>
                    <a:bodyPr lIns="9360" rIns="9360" tIns="9360" bIns="9360" anchor="ctr"/>
                    <a:p>
                      <a:pPr>
                        <a:lnSpc>
                          <a:spcPct val="115000"/>
                        </a:lnSpc>
                      </a:pPr>
                      <a:r>
                        <a:rPr b="0" lang="en-IN" sz="1400" spc="-1" strike="noStrike">
                          <a:solidFill>
                            <a:srgbClr val="000000"/>
                          </a:solidFill>
                          <a:latin typeface="Courier New"/>
                          <a:ea typeface="Times New Roman"/>
                        </a:rPr>
                        <a:t>/*</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example include file</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a:t>
                      </a:r>
                      <a:endParaRPr b="0" lang="en-IN" sz="1400" spc="-1" strike="noStrike">
                        <a:latin typeface="Arial"/>
                      </a:endParaRPr>
                    </a:p>
                    <a:p>
                      <a:pPr>
                        <a:lnSpc>
                          <a:spcPct val="115000"/>
                        </a:lnSpc>
                      </a:pPr>
                      <a:r>
                        <a:rPr b="0" lang="en-IN" sz="1400" spc="-1" strike="noStrike">
                          <a:solidFill>
                            <a:srgbClr val="000000"/>
                          </a:solidFill>
                          <a:latin typeface="Courier New"/>
                          <a:ea typeface="Times New Roman"/>
                        </a:rPr>
                        <a:t>void myPrintHelloMake(void);</a:t>
                      </a:r>
                      <a:endParaRPr b="0" lang="en-IN" sz="1400" spc="-1" strike="noStrike">
                        <a:latin typeface="Arial"/>
                      </a:endParaRPr>
                    </a:p>
                  </a:txBody>
                  <a:tcPr marL="9360" marR="9360">
                    <a:noFill/>
                  </a:tcPr>
                </a:tc>
              </a:tr>
            </a:tbl>
          </a:graphicData>
        </a:graphic>
      </p:graphicFrame>
      <p:sp>
        <p:nvSpPr>
          <p:cNvPr id="196" name="CustomShape 3"/>
          <p:cNvSpPr/>
          <p:nvPr/>
        </p:nvSpPr>
        <p:spPr>
          <a:xfrm>
            <a:off x="712080" y="5867280"/>
            <a:ext cx="454284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Arial"/>
              </a:rPr>
              <a:t>gcc -o hellomake hellomake.c hellofunc.c -I</a:t>
            </a:r>
            <a:endParaRPr b="0" lang="en-IN" sz="1800" spc="-1" strike="noStrike">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98"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Makefile1</a:t>
            </a:r>
            <a:endParaRPr b="0" lang="en-US" sz="32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hellomake: hellomake.c hellofunc.c</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gcc -o hellomake hellomake.c hellofunc.c -I.</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Makefile2</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CC=gcc</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CFLAGS=-I.</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hellomake: hellomake.o hellofunc.o</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$(CC) -o hellomake hellomake.o hellofunc.o -I.</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0" y="274680"/>
            <a:ext cx="9143640" cy="639360"/>
          </a:xfrm>
          <a:prstGeom prst="rect">
            <a:avLst/>
          </a:prstGeom>
          <a:gradFill rotWithShape="0">
            <a:gsLst>
              <a:gs pos="0">
                <a:srgbClr val="e3fbc2"/>
              </a:gs>
              <a:gs pos="100000">
                <a:srgbClr val="f4ffe6"/>
              </a:gs>
            </a:gsLst>
            <a:lin ang="16200000"/>
          </a:gradFill>
          <a:ln w="9360">
            <a:solidFill>
              <a:srgbClr val="98b855"/>
            </a:solidFill>
            <a:miter/>
          </a:ln>
        </p:spPr>
        <p:txBody>
          <a:bodyPr anchor="ctr"/>
          <a:p>
            <a:pPr algn="ctr">
              <a:lnSpc>
                <a:spcPct val="100000"/>
              </a:lnSpc>
            </a:pPr>
            <a:r>
              <a:rPr b="0" lang="en-US" sz="4400" spc="-1" strike="noStrike">
                <a:solidFill>
                  <a:srgbClr val="000000"/>
                </a:solidFill>
                <a:latin typeface="Calibri"/>
              </a:rPr>
              <a:t>Device Driver</a:t>
            </a:r>
            <a:endParaRPr b="0" lang="en-US" sz="4400" spc="-1" strike="noStrike">
              <a:solidFill>
                <a:srgbClr val="000000"/>
              </a:solidFill>
              <a:latin typeface="Arial"/>
            </a:endParaRPr>
          </a:p>
        </p:txBody>
      </p:sp>
      <p:sp>
        <p:nvSpPr>
          <p:cNvPr id="96" name="TextShape 2"/>
          <p:cNvSpPr txBox="1"/>
          <p:nvPr/>
        </p:nvSpPr>
        <p:spPr>
          <a:xfrm>
            <a:off x="0" y="1066680"/>
            <a:ext cx="9143640" cy="5486040"/>
          </a:xfrm>
          <a:prstGeom prst="rect">
            <a:avLst/>
          </a:prstGeom>
          <a:gradFill rotWithShape="0">
            <a:gsLst>
              <a:gs pos="0">
                <a:srgbClr val="ffc1be"/>
              </a:gs>
              <a:gs pos="100000">
                <a:srgbClr val="ffe5e5"/>
              </a:gs>
            </a:gsLst>
            <a:lin ang="16200000"/>
          </a:gradFill>
          <a:ln w="9360">
            <a:solidFill>
              <a:srgbClr val="be4b48"/>
            </a:solidFill>
            <a:miter/>
          </a:ln>
        </p:spPr>
        <p:txBody>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Device driver</a:t>
            </a:r>
            <a:r>
              <a:rPr b="0" lang="en-US" sz="3200" spc="-1" strike="noStrike">
                <a:solidFill>
                  <a:srgbClr val="000000"/>
                </a:solidFill>
                <a:latin typeface="Calibri"/>
              </a:rPr>
              <a:t> or </a:t>
            </a:r>
            <a:r>
              <a:rPr b="1" lang="en-US" sz="3200" spc="-1" strike="noStrike">
                <a:solidFill>
                  <a:srgbClr val="000000"/>
                </a:solidFill>
                <a:latin typeface="Calibri"/>
              </a:rPr>
              <a:t>software driver</a:t>
            </a:r>
            <a:r>
              <a:rPr b="0" lang="en-US" sz="3200" spc="-1" strike="noStrike">
                <a:solidFill>
                  <a:srgbClr val="000000"/>
                </a:solidFill>
                <a:latin typeface="Calibri"/>
              </a:rPr>
              <a:t> is a </a:t>
            </a:r>
            <a:r>
              <a:rPr b="0" lang="en-US" sz="3200" spc="-1" strike="noStrike" u="sng">
                <a:solidFill>
                  <a:srgbClr val="0000ff"/>
                </a:solidFill>
                <a:uFillTx/>
                <a:latin typeface="Calibri"/>
                <a:hlinkClick r:id="rId1"/>
              </a:rPr>
              <a:t>computer program</a:t>
            </a:r>
            <a:r>
              <a:rPr b="0" lang="en-US" sz="3200" spc="-1" strike="noStrike">
                <a:solidFill>
                  <a:srgbClr val="000000"/>
                </a:solidFill>
                <a:latin typeface="Calibri"/>
              </a:rPr>
              <a:t> allowing higher-level computer programs to interact with a hardware device.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Device driver simplifies programming by acting as translator between a hardware device and the applications or </a:t>
            </a:r>
            <a:r>
              <a:rPr b="0" lang="en-US" sz="3200" spc="-1" strike="noStrike" u="sng">
                <a:solidFill>
                  <a:srgbClr val="0000ff"/>
                </a:solidFill>
                <a:uFillTx/>
                <a:latin typeface="Calibri"/>
                <a:hlinkClick r:id="rId2"/>
              </a:rPr>
              <a:t>operating systems</a:t>
            </a:r>
            <a:r>
              <a:rPr b="0" lang="en-US" sz="3200" spc="-1" strike="noStrike">
                <a:solidFill>
                  <a:srgbClr val="000000"/>
                </a:solidFill>
                <a:latin typeface="Calibri"/>
              </a:rPr>
              <a:t> that use it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Drivers are hardware-dependent and </a:t>
            </a:r>
            <a:r>
              <a:rPr b="0" lang="en-US" sz="3200" spc="-1" strike="noStrike" u="sng">
                <a:solidFill>
                  <a:srgbClr val="0000ff"/>
                </a:solidFill>
                <a:uFillTx/>
                <a:latin typeface="Calibri"/>
                <a:hlinkClick r:id="rId3"/>
              </a:rPr>
              <a:t>operating-system</a:t>
            </a:r>
            <a:r>
              <a:rPr b="0" lang="en-US" sz="3200" spc="-1" strike="noStrike">
                <a:solidFill>
                  <a:srgbClr val="000000"/>
                </a:solidFill>
                <a:latin typeface="Calibri"/>
              </a:rPr>
              <a:t>-specific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Hide implementation and hardware-specific details</a:t>
            </a:r>
            <a:endParaRPr b="0" lang="en-US" sz="32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from a user program</a:t>
            </a:r>
            <a:endParaRPr b="0" lang="en-US" sz="3200" spc="-1" strike="noStrike">
              <a:solidFill>
                <a:srgbClr val="000000"/>
              </a:solidFill>
              <a:latin typeface="Calibri"/>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228600"/>
            <a:ext cx="7772040" cy="5897160"/>
          </a:xfrm>
          <a:prstGeom prst="rect">
            <a:avLst/>
          </a:prstGeom>
          <a:noFill/>
          <a:ln w="9360">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create a C test file "test.c" and then create makefile as shown below</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Makefile</a:t>
            </a:r>
            <a:endParaRPr b="0" lang="en-US" sz="32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all: </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cc -o test test.c </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clean: </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rm -f test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Save this file as "Makefile"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Run this makefile by make command. It then creates test executable file at present directory</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Run the file using ./test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You can use make clean to delete the executable file(test).</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Makefile</a:t>
            </a:r>
            <a:endParaRPr b="0" lang="en-US" sz="4400" spc="-1" strike="noStrike">
              <a:solidFill>
                <a:srgbClr val="000000"/>
              </a:solidFill>
              <a:latin typeface="Arial"/>
            </a:endParaRPr>
          </a:p>
        </p:txBody>
      </p:sp>
      <p:sp>
        <p:nvSpPr>
          <p:cNvPr id="201" name="TextShape 2"/>
          <p:cNvSpPr txBox="1"/>
          <p:nvPr/>
        </p:nvSpPr>
        <p:spPr>
          <a:xfrm>
            <a:off x="457200" y="1600200"/>
            <a:ext cx="8229240" cy="3352320"/>
          </a:xfrm>
          <a:prstGeom prst="rect">
            <a:avLst/>
          </a:prstGeom>
          <a:noFill/>
          <a:ln w="9360">
            <a:noFill/>
          </a:ln>
        </p:spPr>
        <p:txBody>
          <a:bodyPr/>
          <a:p>
            <a:pPr marL="343080" indent="-342720">
              <a:lnSpc>
                <a:spcPct val="100000"/>
              </a:lnSpc>
              <a:spcBef>
                <a:spcPts val="479"/>
              </a:spcBef>
            </a:pPr>
            <a:r>
              <a:rPr b="0" lang="en-US" sz="2400" spc="-1" strike="noStrike">
                <a:solidFill>
                  <a:srgbClr val="000000"/>
                </a:solidFill>
                <a:latin typeface="Calibri"/>
              </a:rPr>
              <a:t>obj-m += hello-1.o</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all:</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make -C /lib/modules/$(shell uname -r)/build M=$(PWD) modules</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clean:</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make -C /lib/modules/$(shell uname -r)/build M=$(PWD) clean</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p:txBody>
      </p:sp>
      <p:sp>
        <p:nvSpPr>
          <p:cNvPr id="202" name="CustomShape 3"/>
          <p:cNvSpPr/>
          <p:nvPr/>
        </p:nvSpPr>
        <p:spPr>
          <a:xfrm>
            <a:off x="838080" y="5334120"/>
            <a:ext cx="6705360" cy="118764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rPr>
              <a:t>From a technical point of view just the first line is really necessary, the "all" and "clean" targets were added for pure convenience.</a:t>
            </a:r>
            <a:endParaRPr b="0" lang="en-IN" sz="1800" spc="-1" strike="noStrike">
              <a:latin typeface="Arial"/>
            </a:endParaRPr>
          </a:p>
          <a:p>
            <a:pPr>
              <a:lnSpc>
                <a:spcPct val="100000"/>
              </a:lnSpc>
            </a:pPr>
            <a:endParaRPr b="0" lang="en-IN" sz="1800" spc="-1" strike="noStrike">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04"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(obj-m) specifies object files which are built as loadable kernel modules.</a:t>
            </a:r>
            <a:endParaRPr b="0" lang="en-US" sz="32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CUR = $(shell uname -r)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DIR = /lib/modules/$(CUR)/build</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 </a:t>
            </a:r>
            <a:r>
              <a:rPr b="0" lang="en-US" sz="2000" spc="-1" strike="noStrike">
                <a:solidFill>
                  <a:srgbClr val="000000"/>
                </a:solidFill>
                <a:latin typeface="Calibri"/>
              </a:rPr>
              <a:t>PWD = $(shell pwd)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obj-m := m1.o m2.o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default: $(MAKE) -C $(DIR) SUBDIRS=$(PWD) modules </a:t>
            </a:r>
            <a:endParaRPr b="0" lang="en-US" sz="2000" spc="-1" strike="noStrike">
              <a:solidFill>
                <a:srgbClr val="000000"/>
              </a:solidFill>
              <a:latin typeface="Calibri"/>
            </a:endParaRPr>
          </a:p>
          <a:p>
            <a:pPr marL="743040" indent="-285480">
              <a:lnSpc>
                <a:spcPct val="100000"/>
              </a:lnSpc>
              <a:spcBef>
                <a:spcPts val="400"/>
              </a:spcBef>
            </a:pPr>
            <a:endParaRPr b="0" lang="en-US" sz="2000" spc="-1" strike="noStrike">
              <a:solidFill>
                <a:srgbClr val="000000"/>
              </a:solidFill>
              <a:latin typeface="Calibri"/>
            </a:endParaRPr>
          </a:p>
          <a:p>
            <a:pPr marL="743040" indent="-28548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if we delete the obj-m variable initialization then this make doesn't compile m1 and m2 kernel modules</a:t>
            </a:r>
            <a:endParaRPr b="0" lang="en-US" sz="2000" spc="-1" strike="noStrike">
              <a:solidFill>
                <a:srgbClr val="000000"/>
              </a:solidFill>
              <a:latin typeface="Calibri"/>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06"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$(obj-m) specifies object files which are built as loadable kernel modules.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 module may be built from one source file or several source files.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the case of one source file, the kbuild or makefile simply adds the file to $(obj-m).</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Commands to run module</a:t>
            </a:r>
            <a:endParaRPr b="0" lang="en-US" sz="4400" spc="-1" strike="noStrike">
              <a:solidFill>
                <a:srgbClr val="000000"/>
              </a:solidFill>
              <a:latin typeface="Arial"/>
            </a:endParaRPr>
          </a:p>
        </p:txBody>
      </p:sp>
      <p:sp>
        <p:nvSpPr>
          <p:cNvPr id="208"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pPr>
            <a:r>
              <a:rPr b="0" lang="en-US" sz="3200" spc="-1" strike="noStrike">
                <a:solidFill>
                  <a:srgbClr val="000000"/>
                </a:solidFill>
                <a:latin typeface="Calibri"/>
              </a:rPr>
              <a:t>$ make</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insmod hello.ko</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lsmod | less</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tail –f /var/log/messages</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$modinfo hello.ko</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rmmod hello</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tail –f /var/log/messages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10"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11" name="Picture 2" descr=""/>
          <p:cNvPicPr/>
          <p:nvPr/>
        </p:nvPicPr>
        <p:blipFill>
          <a:blip r:embed="rId1"/>
          <a:stretch/>
        </p:blipFill>
        <p:spPr>
          <a:xfrm>
            <a:off x="1628640" y="1662120"/>
            <a:ext cx="5886000" cy="3533400"/>
          </a:xfrm>
          <a:prstGeom prst="rect">
            <a:avLst/>
          </a:prstGeom>
          <a:ln w="9360">
            <a:noFill/>
          </a:ln>
        </p:spPr>
      </p:pic>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13"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14" name="Picture 2" descr=""/>
          <p:cNvPicPr/>
          <p:nvPr/>
        </p:nvPicPr>
        <p:blipFill>
          <a:blip r:embed="rId1"/>
          <a:stretch/>
        </p:blipFill>
        <p:spPr>
          <a:xfrm>
            <a:off x="762120" y="609480"/>
            <a:ext cx="7764120" cy="4343040"/>
          </a:xfrm>
          <a:prstGeom prst="rect">
            <a:avLst/>
          </a:prstGeom>
          <a:ln w="9360">
            <a:noFill/>
          </a:ln>
        </p:spPr>
      </p:pic>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16"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17" name="Picture 2" descr=""/>
          <p:cNvPicPr/>
          <p:nvPr/>
        </p:nvPicPr>
        <p:blipFill>
          <a:blip r:embed="rId1"/>
          <a:stretch/>
        </p:blipFill>
        <p:spPr>
          <a:xfrm>
            <a:off x="1623960" y="1852560"/>
            <a:ext cx="5895720" cy="3152520"/>
          </a:xfrm>
          <a:prstGeom prst="rect">
            <a:avLst/>
          </a:prstGeom>
          <a:ln w="9360">
            <a:noFill/>
          </a:ln>
        </p:spPr>
      </p:pic>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19"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20" name="Picture 2" descr=""/>
          <p:cNvPicPr/>
          <p:nvPr/>
        </p:nvPicPr>
        <p:blipFill>
          <a:blip r:embed="rId1"/>
          <a:stretch/>
        </p:blipFill>
        <p:spPr>
          <a:xfrm>
            <a:off x="990720" y="762120"/>
            <a:ext cx="6781320" cy="4739760"/>
          </a:xfrm>
          <a:prstGeom prst="rect">
            <a:avLst/>
          </a:prstGeom>
          <a:ln w="9360">
            <a:noFill/>
          </a:ln>
        </p:spPr>
      </p:pic>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22"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23" name="Picture 2" descr=""/>
          <p:cNvPicPr/>
          <p:nvPr/>
        </p:nvPicPr>
        <p:blipFill>
          <a:blip r:embed="rId1"/>
          <a:stretch/>
        </p:blipFill>
        <p:spPr>
          <a:xfrm>
            <a:off x="762120" y="838080"/>
            <a:ext cx="7467120" cy="5017680"/>
          </a:xfrm>
          <a:prstGeom prst="rect">
            <a:avLst/>
          </a:prstGeom>
          <a:ln w="9360">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274680"/>
            <a:ext cx="8229240" cy="715680"/>
          </a:xfrm>
          <a:prstGeom prst="rect">
            <a:avLst/>
          </a:prstGeom>
          <a:gradFill rotWithShape="0">
            <a:gsLst>
              <a:gs pos="0">
                <a:srgbClr val="d9caee"/>
              </a:gs>
              <a:gs pos="100000">
                <a:srgbClr val="f1eaf8"/>
              </a:gs>
            </a:gsLst>
            <a:lin ang="16200000"/>
          </a:gradFill>
          <a:ln w="9360">
            <a:solidFill>
              <a:srgbClr val="7d5fa0"/>
            </a:solidFill>
            <a:miter/>
          </a:ln>
        </p:spPr>
        <p:txBody>
          <a:bodyPr anchor="ctr"/>
          <a:p>
            <a:pPr algn="ctr">
              <a:lnSpc>
                <a:spcPct val="100000"/>
              </a:lnSpc>
            </a:pPr>
            <a:br/>
            <a:r>
              <a:rPr b="1" lang="en-US" sz="4400" spc="-1" strike="noStrike">
                <a:solidFill>
                  <a:srgbClr val="000000"/>
                </a:solidFill>
                <a:latin typeface="Calibri"/>
              </a:rPr>
              <a:t>DEVICE DRIVER</a:t>
            </a:r>
            <a:br/>
            <a:endParaRPr b="0" lang="en-US" sz="4400" spc="-1" strike="noStrike">
              <a:solidFill>
                <a:srgbClr val="000000"/>
              </a:solidFill>
              <a:latin typeface="Arial"/>
            </a:endParaRPr>
          </a:p>
        </p:txBody>
      </p:sp>
      <p:sp>
        <p:nvSpPr>
          <p:cNvPr id="98" name="TextShape 2"/>
          <p:cNvSpPr txBox="1"/>
          <p:nvPr/>
        </p:nvSpPr>
        <p:spPr>
          <a:xfrm>
            <a:off x="0" y="1219320"/>
            <a:ext cx="9143640" cy="5638320"/>
          </a:xfrm>
          <a:prstGeom prst="rect">
            <a:avLst/>
          </a:prstGeom>
          <a:gradFill rotWithShape="0">
            <a:gsLst>
              <a:gs pos="0">
                <a:srgbClr val="e3fbc2"/>
              </a:gs>
              <a:gs pos="100000">
                <a:srgbClr val="f4ffe6"/>
              </a:gs>
            </a:gsLst>
            <a:lin ang="16200000"/>
          </a:gradFill>
          <a:ln w="9360">
            <a:solidFill>
              <a:srgbClr val="98b855"/>
            </a:solidFill>
            <a:miter/>
          </a:ln>
        </p:spPr>
        <p:txBody>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A device driver is a program that controls a particular type of device that is attached to your computer.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Black boxes to hide details of hardware devices.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Use standardized calls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Main role is to Map standard calls to device-specific operations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Can be developed separately from the rest of the kernel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Plugged in at runtime when needed</a:t>
            </a:r>
            <a:endParaRPr b="0" lang="en-US" sz="3200" spc="-1" strike="noStrike">
              <a:solidFill>
                <a:srgbClr val="000000"/>
              </a:solidFill>
              <a:latin typeface="Calibri"/>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457200" y="274680"/>
            <a:ext cx="8229240" cy="1142640"/>
          </a:xfrm>
          <a:prstGeom prst="rect">
            <a:avLst/>
          </a:prstGeom>
          <a:noFill/>
          <a:ln w="9360">
            <a:noFill/>
          </a:ln>
        </p:spPr>
        <p:txBody>
          <a:bodyPr anchor="ctr"/>
          <a:p>
            <a:pPr algn="ctr">
              <a:lnSpc>
                <a:spcPct val="100000"/>
              </a:lnSpc>
            </a:pPr>
            <a:r>
              <a:rPr b="1" lang="en-US" sz="4400" spc="-1" strike="noStrike">
                <a:solidFill>
                  <a:srgbClr val="000000"/>
                </a:solidFill>
                <a:latin typeface="Calibri"/>
              </a:rPr>
              <a:t>Virtual device drivers</a:t>
            </a:r>
            <a:endParaRPr b="0" lang="en-US" sz="4400" spc="-1" strike="noStrike">
              <a:solidFill>
                <a:srgbClr val="000000"/>
              </a:solidFill>
              <a:latin typeface="Arial"/>
            </a:endParaRPr>
          </a:p>
        </p:txBody>
      </p:sp>
      <p:sp>
        <p:nvSpPr>
          <p:cNvPr id="225"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used to emulate a hardware device, particularly in </a:t>
            </a:r>
            <a:r>
              <a:rPr b="0" lang="en-US" sz="3200" spc="-1" strike="noStrike" u="sng">
                <a:solidFill>
                  <a:srgbClr val="0000ff"/>
                </a:solidFill>
                <a:uFillTx/>
                <a:latin typeface="Calibri"/>
                <a:hlinkClick r:id="rId1"/>
              </a:rPr>
              <a:t>virtualization</a:t>
            </a:r>
            <a:r>
              <a:rPr b="0" lang="en-US" sz="3200" spc="-1" strike="noStrike">
                <a:solidFill>
                  <a:srgbClr val="000000"/>
                </a:solidFill>
                <a:latin typeface="Calibri"/>
              </a:rPr>
              <a:t> environments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Instead of enabling the guest operating system to dialog with hardware, virtual device drivers take the opposite role and emulate a piece of hardware, so that the guest operating system and its drivers running inside a </a:t>
            </a:r>
            <a:r>
              <a:rPr b="0" lang="en-US" sz="3200" spc="-1" strike="noStrike" u="sng">
                <a:solidFill>
                  <a:srgbClr val="0000ff"/>
                </a:solidFill>
                <a:uFillTx/>
                <a:latin typeface="Calibri"/>
                <a:hlinkClick r:id="rId2"/>
              </a:rPr>
              <a:t>virtual machine</a:t>
            </a:r>
            <a:r>
              <a:rPr b="0" lang="en-US" sz="3200" spc="-1" strike="noStrike">
                <a:solidFill>
                  <a:srgbClr val="000000"/>
                </a:solidFill>
                <a:latin typeface="Calibri"/>
              </a:rPr>
              <a:t> can have the illusion of accessing real hardware</a:t>
            </a:r>
            <a:endParaRPr b="0" lang="en-US" sz="3200" spc="-1" strike="noStrike">
              <a:solidFill>
                <a:srgbClr val="000000"/>
              </a:solidFill>
              <a:latin typeface="Calibri"/>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27"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28" name="Picture 2" descr=""/>
          <p:cNvPicPr/>
          <p:nvPr/>
        </p:nvPicPr>
        <p:blipFill>
          <a:blip r:embed="rId1"/>
          <a:stretch/>
        </p:blipFill>
        <p:spPr>
          <a:xfrm>
            <a:off x="914400" y="838080"/>
            <a:ext cx="7389360" cy="4266720"/>
          </a:xfrm>
          <a:prstGeom prst="rect">
            <a:avLst/>
          </a:prstGeom>
          <a:ln w="9360">
            <a:noFill/>
          </a:ln>
        </p:spPr>
      </p:pic>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30"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31" name="Picture 2" descr=""/>
          <p:cNvPicPr/>
          <p:nvPr/>
        </p:nvPicPr>
        <p:blipFill>
          <a:blip r:embed="rId1"/>
          <a:stretch/>
        </p:blipFill>
        <p:spPr>
          <a:xfrm>
            <a:off x="1633680" y="1709640"/>
            <a:ext cx="5876640" cy="3438000"/>
          </a:xfrm>
          <a:prstGeom prst="rect">
            <a:avLst/>
          </a:prstGeom>
          <a:ln w="9360">
            <a:noFill/>
          </a:ln>
        </p:spPr>
      </p:pic>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33"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34" name="Picture 2" descr=""/>
          <p:cNvPicPr/>
          <p:nvPr/>
        </p:nvPicPr>
        <p:blipFill>
          <a:blip r:embed="rId1"/>
          <a:stretch/>
        </p:blipFill>
        <p:spPr>
          <a:xfrm>
            <a:off x="1576440" y="1442880"/>
            <a:ext cx="5990760" cy="3971520"/>
          </a:xfrm>
          <a:prstGeom prst="rect">
            <a:avLst/>
          </a:prstGeom>
          <a:ln w="9360">
            <a:noFill/>
          </a:ln>
        </p:spPr>
      </p:pic>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36"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37" name="Picture 2" descr=""/>
          <p:cNvPicPr/>
          <p:nvPr/>
        </p:nvPicPr>
        <p:blipFill>
          <a:blip r:embed="rId1"/>
          <a:stretch/>
        </p:blipFill>
        <p:spPr>
          <a:xfrm>
            <a:off x="1523880" y="1590840"/>
            <a:ext cx="6095520" cy="3676320"/>
          </a:xfrm>
          <a:prstGeom prst="rect">
            <a:avLst/>
          </a:prstGeom>
          <a:ln w="9360">
            <a:noFill/>
          </a:ln>
        </p:spPr>
      </p:pic>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39"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40" name="Picture 2" descr=""/>
          <p:cNvPicPr/>
          <p:nvPr/>
        </p:nvPicPr>
        <p:blipFill>
          <a:blip r:embed="rId1"/>
          <a:stretch/>
        </p:blipFill>
        <p:spPr>
          <a:xfrm>
            <a:off x="1685880" y="1657440"/>
            <a:ext cx="5771880" cy="3543120"/>
          </a:xfrm>
          <a:prstGeom prst="rect">
            <a:avLst/>
          </a:prstGeom>
          <a:ln w="9360">
            <a:noFill/>
          </a:ln>
        </p:spPr>
      </p:pic>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42"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43" name="Picture 2" descr=""/>
          <p:cNvPicPr/>
          <p:nvPr/>
        </p:nvPicPr>
        <p:blipFill>
          <a:blip r:embed="rId1"/>
          <a:stretch/>
        </p:blipFill>
        <p:spPr>
          <a:xfrm>
            <a:off x="685800" y="0"/>
            <a:ext cx="6019560" cy="3504960"/>
          </a:xfrm>
          <a:prstGeom prst="rect">
            <a:avLst/>
          </a:prstGeom>
          <a:ln w="9360">
            <a:noFill/>
          </a:ln>
        </p:spPr>
      </p:pic>
      <p:pic>
        <p:nvPicPr>
          <p:cNvPr id="244" name="Picture 3" descr=""/>
          <p:cNvPicPr/>
          <p:nvPr/>
        </p:nvPicPr>
        <p:blipFill>
          <a:blip r:embed="rId2"/>
          <a:stretch/>
        </p:blipFill>
        <p:spPr>
          <a:xfrm>
            <a:off x="685800" y="3505320"/>
            <a:ext cx="5990760" cy="3047760"/>
          </a:xfrm>
          <a:prstGeom prst="rect">
            <a:avLst/>
          </a:prstGeom>
          <a:ln w="9360">
            <a:noFill/>
          </a:ln>
        </p:spPr>
      </p:pic>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46"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47" name="Picture 2" descr=""/>
          <p:cNvPicPr/>
          <p:nvPr/>
        </p:nvPicPr>
        <p:blipFill>
          <a:blip r:embed="rId1"/>
          <a:stretch/>
        </p:blipFill>
        <p:spPr>
          <a:xfrm>
            <a:off x="1666800" y="1709640"/>
            <a:ext cx="5810040" cy="3438000"/>
          </a:xfrm>
          <a:prstGeom prst="rect">
            <a:avLst/>
          </a:prstGeom>
          <a:ln w="9360">
            <a:noFill/>
          </a:ln>
        </p:spPr>
      </p:pic>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49"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50" name="Picture 2" descr=""/>
          <p:cNvPicPr/>
          <p:nvPr/>
        </p:nvPicPr>
        <p:blipFill>
          <a:blip r:embed="rId1"/>
          <a:stretch/>
        </p:blipFill>
        <p:spPr>
          <a:xfrm>
            <a:off x="1643040" y="1557360"/>
            <a:ext cx="5857560" cy="3742920"/>
          </a:xfrm>
          <a:prstGeom prst="rect">
            <a:avLst/>
          </a:prstGeom>
          <a:ln w="9360">
            <a:noFill/>
          </a:ln>
        </p:spPr>
      </p:pic>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VxD(virtual xxx driver)</a:t>
            </a:r>
            <a:endParaRPr b="0" lang="en-US" sz="4400" spc="-1" strike="noStrike">
              <a:solidFill>
                <a:srgbClr val="000000"/>
              </a:solidFill>
              <a:latin typeface="Arial"/>
            </a:endParaRPr>
          </a:p>
        </p:txBody>
      </p:sp>
      <p:sp>
        <p:nvSpPr>
          <p:cNvPr id="252"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virtual device driver (VxD) is a software device driver that emulates hardware and other devices so that multiple applications running in protected mode can access hardware interrupt channels, hardware resources and memory without causing conflicts.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share arbitrary physical resources amongst these virtual machines, Microsoft introduced dynamically-loadable virtual device drivers.</a:t>
            </a:r>
            <a:b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a:gradFill rotWithShape="0">
            <a:gsLst>
              <a:gs pos="0">
                <a:srgbClr val="bfd4fe"/>
              </a:gs>
              <a:gs pos="100000">
                <a:srgbClr val="e5efff"/>
              </a:gs>
            </a:gsLst>
            <a:lin ang="16200000"/>
          </a:gradFill>
          <a:ln w="9360">
            <a:solidFill>
              <a:srgbClr val="4a7ebb"/>
            </a:solidFill>
            <a:miter/>
          </a:ln>
        </p:spPr>
        <p:txBody>
          <a:bodyPr anchor="ctr"/>
          <a:p>
            <a:pPr algn="ctr">
              <a:lnSpc>
                <a:spcPct val="100000"/>
              </a:lnSpc>
            </a:pPr>
            <a:r>
              <a:rPr b="0" lang="en-US" sz="4400" spc="-1" strike="noStrike">
                <a:solidFill>
                  <a:srgbClr val="000000"/>
                </a:solidFill>
                <a:latin typeface="Calibri"/>
              </a:rPr>
              <a:t>Device Driver</a:t>
            </a:r>
            <a:endParaRPr b="0" lang="en-US" sz="4400" spc="-1" strike="noStrike">
              <a:solidFill>
                <a:srgbClr val="000000"/>
              </a:solidFill>
              <a:latin typeface="Arial"/>
            </a:endParaRPr>
          </a:p>
        </p:txBody>
      </p:sp>
      <p:grpSp>
        <p:nvGrpSpPr>
          <p:cNvPr id="100" name="Group 2"/>
          <p:cNvGrpSpPr/>
          <p:nvPr/>
        </p:nvGrpSpPr>
        <p:grpSpPr>
          <a:xfrm>
            <a:off x="457200" y="1600200"/>
            <a:ext cx="8229240" cy="4525560"/>
            <a:chOff x="457200" y="1600200"/>
            <a:chExt cx="8229240" cy="4525560"/>
          </a:xfrm>
        </p:grpSpPr>
        <p:sp>
          <p:nvSpPr>
            <p:cNvPr id="101" name="CustomShape 3"/>
            <p:cNvSpPr/>
            <p:nvPr/>
          </p:nvSpPr>
          <p:spPr>
            <a:xfrm>
              <a:off x="457200" y="1600200"/>
              <a:ext cx="814320" cy="4525560"/>
            </a:xfrm>
            <a:prstGeom prst="roundRect">
              <a:avLst>
                <a:gd name="adj" fmla="val 16667"/>
              </a:avLst>
            </a:prstGeom>
            <a:ln>
              <a:round/>
            </a:ln>
          </p:spPr>
          <p:style>
            <a:lnRef idx="2">
              <a:schemeClr val="lt1"/>
            </a:lnRef>
            <a:fillRef idx="1">
              <a:schemeClr val="accent6"/>
            </a:fillRef>
            <a:effectRef idx="0"/>
            <a:fontRef idx="minor"/>
          </p:style>
          <p:txBody>
            <a:bodyPr lIns="102600" rIns="102600" tIns="57600" bIns="57600" anchor="ctr"/>
            <a:p>
              <a:pPr algn="ctr">
                <a:lnSpc>
                  <a:spcPct val="100000"/>
                </a:lnSpc>
              </a:pPr>
              <a:r>
                <a:rPr b="0" lang="en-IN" sz="1800" spc="-1" strike="noStrike">
                  <a:solidFill>
                    <a:srgbClr val="000000"/>
                  </a:solidFill>
                  <a:latin typeface="Arial"/>
                </a:rPr>
                <a:t>User Space</a:t>
              </a:r>
              <a:endParaRPr b="0" lang="en-IN" sz="1800" spc="-1" strike="noStrike">
                <a:latin typeface="Arial"/>
              </a:endParaRPr>
            </a:p>
          </p:txBody>
        </p:sp>
        <p:sp>
          <p:nvSpPr>
            <p:cNvPr id="102" name="CustomShape 4"/>
            <p:cNvSpPr/>
            <p:nvPr/>
          </p:nvSpPr>
          <p:spPr>
            <a:xfrm>
              <a:off x="1516320" y="1600200"/>
              <a:ext cx="814320" cy="4525560"/>
            </a:xfrm>
            <a:prstGeom prst="rect">
              <a:avLst/>
            </a:prstGeom>
            <a:ln>
              <a:noFill/>
            </a:ln>
          </p:spPr>
          <p:style>
            <a:lnRef idx="0">
              <a:schemeClr val="lt1"/>
            </a:lnRef>
            <a:fillRef idx="1">
              <a:schemeClr val="accent6"/>
            </a:fillRef>
            <a:effectRef idx="0"/>
            <a:fontRef idx="minor"/>
          </p:style>
        </p:sp>
        <p:sp>
          <p:nvSpPr>
            <p:cNvPr id="103" name="CustomShape 5"/>
            <p:cNvSpPr/>
            <p:nvPr/>
          </p:nvSpPr>
          <p:spPr>
            <a:xfrm>
              <a:off x="2575800" y="1600200"/>
              <a:ext cx="814320" cy="4525560"/>
            </a:xfrm>
            <a:prstGeom prst="roundRect">
              <a:avLst>
                <a:gd name="adj" fmla="val 16667"/>
              </a:avLst>
            </a:prstGeom>
            <a:ln>
              <a:round/>
            </a:ln>
          </p:spPr>
          <p:style>
            <a:lnRef idx="2">
              <a:schemeClr val="lt1"/>
            </a:lnRef>
            <a:fillRef idx="1">
              <a:schemeClr val="accent6"/>
            </a:fillRef>
            <a:effectRef idx="0"/>
            <a:fontRef idx="minor"/>
          </p:style>
          <p:txBody>
            <a:bodyPr lIns="102600" rIns="102600" tIns="57600" bIns="57600" anchor="ctr"/>
            <a:p>
              <a:pPr algn="ctr">
                <a:lnSpc>
                  <a:spcPct val="100000"/>
                </a:lnSpc>
              </a:pPr>
              <a:r>
                <a:rPr b="0" lang="en-IN" sz="1800" spc="-1" strike="noStrike">
                  <a:solidFill>
                    <a:srgbClr val="000000"/>
                  </a:solidFill>
                  <a:latin typeface="Arial"/>
                </a:rPr>
                <a:t>Device File</a:t>
              </a:r>
              <a:endParaRPr b="0" lang="en-IN" sz="1800" spc="-1" strike="noStrike">
                <a:latin typeface="Arial"/>
              </a:endParaRPr>
            </a:p>
          </p:txBody>
        </p:sp>
        <p:sp>
          <p:nvSpPr>
            <p:cNvPr id="104" name="CustomShape 6"/>
            <p:cNvSpPr/>
            <p:nvPr/>
          </p:nvSpPr>
          <p:spPr>
            <a:xfrm>
              <a:off x="3634920" y="1600200"/>
              <a:ext cx="814320" cy="4525560"/>
            </a:xfrm>
            <a:prstGeom prst="rect">
              <a:avLst/>
            </a:prstGeom>
            <a:ln>
              <a:noFill/>
            </a:ln>
          </p:spPr>
          <p:style>
            <a:lnRef idx="0">
              <a:schemeClr val="lt1"/>
            </a:lnRef>
            <a:fillRef idx="1">
              <a:schemeClr val="accent6"/>
            </a:fillRef>
            <a:effectRef idx="0"/>
            <a:fontRef idx="minor"/>
          </p:style>
        </p:sp>
        <p:sp>
          <p:nvSpPr>
            <p:cNvPr id="105" name="CustomShape 7"/>
            <p:cNvSpPr/>
            <p:nvPr/>
          </p:nvSpPr>
          <p:spPr>
            <a:xfrm>
              <a:off x="4694040" y="1600200"/>
              <a:ext cx="814320" cy="4525560"/>
            </a:xfrm>
            <a:prstGeom prst="roundRect">
              <a:avLst>
                <a:gd name="adj" fmla="val 16667"/>
              </a:avLst>
            </a:prstGeom>
            <a:ln>
              <a:round/>
            </a:ln>
          </p:spPr>
          <p:style>
            <a:lnRef idx="2">
              <a:schemeClr val="lt1"/>
            </a:lnRef>
            <a:fillRef idx="1">
              <a:schemeClr val="accent6"/>
            </a:fillRef>
            <a:effectRef idx="0"/>
            <a:fontRef idx="minor"/>
          </p:style>
          <p:txBody>
            <a:bodyPr lIns="102600" rIns="102600" tIns="57600" bIns="57600" anchor="ctr"/>
            <a:p>
              <a:pPr algn="ctr">
                <a:lnSpc>
                  <a:spcPct val="100000"/>
                </a:lnSpc>
              </a:pPr>
              <a:r>
                <a:rPr b="0" lang="en-IN" sz="1800" spc="-1" strike="noStrike">
                  <a:solidFill>
                    <a:srgbClr val="000000"/>
                  </a:solidFill>
                  <a:latin typeface="Arial"/>
                </a:rPr>
                <a:t>Device Driver</a:t>
              </a:r>
              <a:endParaRPr b="0" lang="en-IN" sz="1800" spc="-1" strike="noStrike">
                <a:latin typeface="Arial"/>
              </a:endParaRPr>
            </a:p>
          </p:txBody>
        </p:sp>
        <p:sp>
          <p:nvSpPr>
            <p:cNvPr id="106" name="CustomShape 8"/>
            <p:cNvSpPr/>
            <p:nvPr/>
          </p:nvSpPr>
          <p:spPr>
            <a:xfrm>
              <a:off x="5753520" y="1600200"/>
              <a:ext cx="814320" cy="4525560"/>
            </a:xfrm>
            <a:prstGeom prst="rect">
              <a:avLst/>
            </a:prstGeom>
            <a:ln>
              <a:noFill/>
            </a:ln>
          </p:spPr>
          <p:style>
            <a:lnRef idx="0">
              <a:schemeClr val="lt1"/>
            </a:lnRef>
            <a:fillRef idx="1">
              <a:schemeClr val="accent6"/>
            </a:fillRef>
            <a:effectRef idx="0"/>
            <a:fontRef idx="minor"/>
          </p:style>
        </p:sp>
        <p:sp>
          <p:nvSpPr>
            <p:cNvPr id="107" name="CustomShape 9"/>
            <p:cNvSpPr/>
            <p:nvPr/>
          </p:nvSpPr>
          <p:spPr>
            <a:xfrm>
              <a:off x="6812640" y="1600200"/>
              <a:ext cx="814320" cy="4525560"/>
            </a:xfrm>
            <a:prstGeom prst="roundRect">
              <a:avLst>
                <a:gd name="adj" fmla="val 16667"/>
              </a:avLst>
            </a:prstGeom>
            <a:ln>
              <a:round/>
            </a:ln>
          </p:spPr>
          <p:style>
            <a:lnRef idx="2">
              <a:schemeClr val="lt1"/>
            </a:lnRef>
            <a:fillRef idx="1">
              <a:schemeClr val="accent6"/>
            </a:fillRef>
            <a:effectRef idx="0"/>
            <a:fontRef idx="minor"/>
          </p:style>
          <p:txBody>
            <a:bodyPr lIns="102600" rIns="102600" tIns="57600" bIns="57600" anchor="ctr"/>
            <a:p>
              <a:pPr algn="ctr">
                <a:lnSpc>
                  <a:spcPct val="100000"/>
                </a:lnSpc>
              </a:pPr>
              <a:r>
                <a:rPr b="0" lang="en-IN" sz="1800" spc="-1" strike="noStrike">
                  <a:solidFill>
                    <a:srgbClr val="000000"/>
                  </a:solidFill>
                  <a:latin typeface="Arial"/>
                </a:rPr>
                <a:t>Physical </a:t>
              </a:r>
              <a:endParaRPr b="0" lang="en-IN" sz="1800" spc="-1" strike="noStrike">
                <a:latin typeface="Arial"/>
              </a:endParaRPr>
            </a:p>
          </p:txBody>
        </p:sp>
        <p:sp>
          <p:nvSpPr>
            <p:cNvPr id="108" name="CustomShape 10"/>
            <p:cNvSpPr/>
            <p:nvPr/>
          </p:nvSpPr>
          <p:spPr>
            <a:xfrm>
              <a:off x="7872120" y="1600200"/>
              <a:ext cx="814320" cy="4525560"/>
            </a:xfrm>
            <a:prstGeom prst="rect">
              <a:avLst/>
            </a:prstGeom>
            <a:ln>
              <a:noFill/>
            </a:ln>
          </p:spPr>
          <p:style>
            <a:lnRef idx="0">
              <a:schemeClr val="lt1"/>
            </a:lnRef>
            <a:fillRef idx="1">
              <a:schemeClr val="accent6"/>
            </a:fillRef>
            <a:effectRef idx="0"/>
            <a:fontRef idx="minor"/>
          </p:style>
        </p:sp>
      </p:grpSp>
      <p:sp>
        <p:nvSpPr>
          <p:cNvPr id="109" name="CustomShape 11"/>
          <p:cNvSpPr/>
          <p:nvPr/>
        </p:nvSpPr>
        <p:spPr>
          <a:xfrm>
            <a:off x="4724280" y="2971800"/>
            <a:ext cx="3962160" cy="1736280"/>
          </a:xfrm>
          <a:prstGeom prst="rect">
            <a:avLst/>
          </a:prstGeom>
          <a:noFill/>
          <a:ln>
            <a:solidFill>
              <a:schemeClr val="tx2">
                <a:lumMod val="60000"/>
                <a:lumOff val="40000"/>
              </a:schemeClr>
            </a:solid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rPr>
              <a:t>Kernel Space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10" name="CustomShape 12"/>
          <p:cNvSpPr/>
          <p:nvPr/>
        </p:nvSpPr>
        <p:spPr>
          <a:xfrm>
            <a:off x="762120" y="2209680"/>
            <a:ext cx="2437920" cy="1142640"/>
          </a:xfrm>
          <a:prstGeom prst="curvedDown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11" name="CustomShape 13"/>
          <p:cNvSpPr/>
          <p:nvPr/>
        </p:nvSpPr>
        <p:spPr>
          <a:xfrm>
            <a:off x="685800" y="1752480"/>
            <a:ext cx="2971440" cy="63828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a:lnSpc>
                <a:spcPct val="100000"/>
              </a:lnSpc>
            </a:pPr>
            <a:r>
              <a:rPr b="0" lang="en-IN" sz="1800" spc="-1" strike="noStrike">
                <a:solidFill>
                  <a:srgbClr val="000000"/>
                </a:solidFill>
                <a:latin typeface="Calibri"/>
              </a:rPr>
              <a:t>Open read , write , Close,</a:t>
            </a:r>
            <a:endParaRPr b="0" lang="en-IN" sz="1800" spc="-1" strike="noStrike">
              <a:latin typeface="Arial"/>
            </a:endParaRPr>
          </a:p>
        </p:txBody>
      </p:sp>
      <p:sp>
        <p:nvSpPr>
          <p:cNvPr id="112" name="CustomShape 14"/>
          <p:cNvSpPr/>
          <p:nvPr/>
        </p:nvSpPr>
        <p:spPr>
          <a:xfrm>
            <a:off x="3581280" y="2133720"/>
            <a:ext cx="1980720" cy="914040"/>
          </a:xfrm>
          <a:prstGeom prst="curvedDown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13" name="CustomShape 15"/>
          <p:cNvSpPr/>
          <p:nvPr/>
        </p:nvSpPr>
        <p:spPr>
          <a:xfrm>
            <a:off x="3962520" y="1676520"/>
            <a:ext cx="2285640" cy="36468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p>
            <a:pPr>
              <a:lnSpc>
                <a:spcPct val="100000"/>
              </a:lnSpc>
            </a:pPr>
            <a:r>
              <a:rPr b="0" lang="en-IN" sz="1800" spc="-1" strike="noStrike">
                <a:solidFill>
                  <a:srgbClr val="000000"/>
                </a:solidFill>
                <a:latin typeface="Calibri"/>
              </a:rPr>
              <a:t>File Operation</a:t>
            </a:r>
            <a:endParaRPr b="0" lang="en-IN" sz="1800" spc="-1" strike="noStrike">
              <a:latin typeface="Arial"/>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54" name="TextShape 2"/>
          <p:cNvSpPr txBox="1"/>
          <p:nvPr/>
        </p:nvSpPr>
        <p:spPr>
          <a:xfrm>
            <a:off x="457200" y="1143000"/>
            <a:ext cx="8229240" cy="4982760"/>
          </a:xfrm>
          <a:prstGeom prst="rect">
            <a:avLst/>
          </a:prstGeom>
          <a:noFill/>
          <a:ln w="9360">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In Windows, a device driver is controlled by the operating system's virtual device driver manager (VDDM) and is shared by the applications running within that kernel</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There was no hardware device sharing allowed in most standard DOS applications, so the virtual device driver (VxD) was introduced to prevent device access conflicts. The VxD passed interrupt and memory requests through to the kernel, which in turn allocated the resources as required, always ensuring only a single request thread could access a single interrupt channel of any device at any one time</a:t>
            </a:r>
            <a:endParaRPr b="0" lang="en-US" sz="2800" spc="-1" strike="noStrike">
              <a:solidFill>
                <a:srgbClr val="000000"/>
              </a:solidFill>
              <a:latin typeface="Calibri"/>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57200" y="274680"/>
            <a:ext cx="8229240" cy="1142640"/>
          </a:xfrm>
          <a:prstGeom prst="rect">
            <a:avLst/>
          </a:prstGeom>
          <a:noFill/>
          <a:ln w="9360">
            <a:noFill/>
          </a:ln>
        </p:spPr>
        <p:txBody>
          <a:bodyPr anchor="ctr"/>
          <a:p>
            <a:pPr algn="ctr">
              <a:lnSpc>
                <a:spcPct val="100000"/>
              </a:lnSpc>
            </a:pPr>
            <a:r>
              <a:rPr b="1" lang="en-US" sz="4400" spc="-1" strike="noStrike">
                <a:solidFill>
                  <a:srgbClr val="000000"/>
                </a:solidFill>
                <a:latin typeface="Calibri"/>
              </a:rPr>
              <a:t>Device nodes and device stacks</a:t>
            </a:r>
            <a:endParaRPr b="0" lang="en-US" sz="4400" spc="-1" strike="noStrike">
              <a:solidFill>
                <a:srgbClr val="000000"/>
              </a:solidFill>
              <a:latin typeface="Arial"/>
            </a:endParaRPr>
          </a:p>
        </p:txBody>
      </p:sp>
      <p:sp>
        <p:nvSpPr>
          <p:cNvPr id="256"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Windows organizes devices in a tree structure called the </a:t>
            </a:r>
            <a:r>
              <a:rPr b="0" i="1" lang="en-US" sz="2000" spc="-1" strike="noStrike">
                <a:solidFill>
                  <a:srgbClr val="000000"/>
                </a:solidFill>
                <a:latin typeface="Calibri"/>
              </a:rPr>
              <a:t>device tree</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node in the device tree is called a </a:t>
            </a:r>
            <a:r>
              <a:rPr b="0" i="1" lang="en-US" sz="2000" spc="-1" strike="noStrike">
                <a:solidFill>
                  <a:srgbClr val="000000"/>
                </a:solidFill>
                <a:latin typeface="Calibri"/>
              </a:rPr>
              <a:t>device node</a:t>
            </a:r>
            <a:endParaRPr b="0" lang="en-US" sz="2000" spc="-1" strike="noStrike">
              <a:solidFill>
                <a:srgbClr val="000000"/>
              </a:solidFill>
              <a:latin typeface="Calibri"/>
            </a:endParaRPr>
          </a:p>
        </p:txBody>
      </p:sp>
      <p:pic>
        <p:nvPicPr>
          <p:cNvPr id="257" name="Picture 5" descr=""/>
          <p:cNvPicPr/>
          <p:nvPr/>
        </p:nvPicPr>
        <p:blipFill>
          <a:blip r:embed="rId1"/>
          <a:stretch/>
        </p:blipFill>
        <p:spPr>
          <a:xfrm>
            <a:off x="1143000" y="2362320"/>
            <a:ext cx="6330600" cy="4266720"/>
          </a:xfrm>
          <a:prstGeom prst="rect">
            <a:avLst/>
          </a:prstGeom>
          <a:ln w="9360">
            <a:noFill/>
          </a:ln>
        </p:spPr>
      </p:pic>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274680"/>
            <a:ext cx="8229240" cy="1142640"/>
          </a:xfrm>
          <a:prstGeom prst="rect">
            <a:avLst/>
          </a:prstGeom>
          <a:noFill/>
          <a:ln w="9360">
            <a:noFill/>
          </a:ln>
        </p:spPr>
        <p:txBody>
          <a:bodyPr anchor="ctr"/>
          <a:p>
            <a:pPr algn="ctr">
              <a:lnSpc>
                <a:spcPct val="100000"/>
              </a:lnSpc>
            </a:pPr>
            <a:r>
              <a:rPr b="1" lang="en-US" sz="4400" spc="-1" strike="noStrike">
                <a:solidFill>
                  <a:srgbClr val="000000"/>
                </a:solidFill>
                <a:latin typeface="Calibri"/>
              </a:rPr>
              <a:t>Device objects and device stacks</a:t>
            </a:r>
            <a:endParaRPr b="0" lang="en-US" sz="4400" spc="-1" strike="noStrike">
              <a:solidFill>
                <a:srgbClr val="000000"/>
              </a:solidFill>
              <a:latin typeface="Arial"/>
            </a:endParaRPr>
          </a:p>
        </p:txBody>
      </p:sp>
      <p:sp>
        <p:nvSpPr>
          <p:cNvPr id="259" name="TextShape 2"/>
          <p:cNvSpPr txBox="1"/>
          <p:nvPr/>
        </p:nvSpPr>
        <p:spPr>
          <a:xfrm>
            <a:off x="457200" y="1295280"/>
            <a:ext cx="8229240" cy="4830480"/>
          </a:xfrm>
          <a:prstGeom prst="rect">
            <a:avLst/>
          </a:prstGeom>
          <a:noFill/>
          <a:ln w="9360">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 </a:t>
            </a:r>
            <a:r>
              <a:rPr b="0" i="1" lang="en-US" sz="2800" spc="-1" strike="noStrike">
                <a:solidFill>
                  <a:srgbClr val="000000"/>
                </a:solidFill>
                <a:latin typeface="Calibri"/>
              </a:rPr>
              <a:t>device object</a:t>
            </a:r>
            <a:r>
              <a:rPr b="0" lang="en-US" sz="2800" spc="-1" strike="noStrike">
                <a:solidFill>
                  <a:srgbClr val="000000"/>
                </a:solidFill>
                <a:latin typeface="Calibri"/>
              </a:rPr>
              <a:t> is an instance of a </a:t>
            </a:r>
            <a:r>
              <a:rPr b="1" lang="en-US" sz="2800" spc="-1" strike="noStrike" u="sng">
                <a:solidFill>
                  <a:srgbClr val="0000ff"/>
                </a:solidFill>
                <a:uFillTx/>
                <a:latin typeface="Calibri"/>
                <a:hlinkClick r:id="rId1"/>
              </a:rPr>
              <a:t>DEVICE_OBJECT</a:t>
            </a:r>
            <a:r>
              <a:rPr b="0" lang="en-US" sz="2800" spc="-1" strike="noStrike">
                <a:solidFill>
                  <a:srgbClr val="000000"/>
                </a:solidFill>
                <a:latin typeface="Calibri"/>
              </a:rPr>
              <a:t> structure.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Each device node has an ordered list of device objects, and each of these device objects is associated with a driver.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The ordered list of device objects, along with their associated drivers, is called the </a:t>
            </a:r>
            <a:r>
              <a:rPr b="0" i="1" lang="en-US" sz="2800" spc="-1" strike="noStrike">
                <a:solidFill>
                  <a:srgbClr val="000000"/>
                </a:solidFill>
                <a:latin typeface="Calibri"/>
              </a:rPr>
              <a:t>device stack</a:t>
            </a:r>
            <a:r>
              <a:rPr b="0" lang="en-US" sz="2800" spc="-1" strike="noStrike">
                <a:solidFill>
                  <a:srgbClr val="000000"/>
                </a:solidFill>
                <a:latin typeface="Calibri"/>
              </a:rPr>
              <a:t> for the device node.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first device object to be created in the device stack is at the bottom, and the last device object to be created and attached to the device stack is at the top</a:t>
            </a:r>
            <a:endParaRPr b="0" lang="en-US" sz="2800" spc="-1" strike="noStrike">
              <a:solidFill>
                <a:srgbClr val="000000"/>
              </a:solidFill>
              <a:latin typeface="Calibri"/>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457200" y="274680"/>
            <a:ext cx="8229240" cy="1142640"/>
          </a:xfrm>
          <a:prstGeom prst="rect">
            <a:avLst/>
          </a:prstGeom>
          <a:noFill/>
          <a:ln w="9360">
            <a:noFill/>
          </a:ln>
        </p:spPr>
        <p:txBody>
          <a:bodyPr anchor="ctr"/>
          <a:p>
            <a:pPr algn="ctr">
              <a:lnSpc>
                <a:spcPct val="100000"/>
              </a:lnSpc>
            </a:pPr>
            <a:r>
              <a:rPr b="1" lang="en-US" sz="4400" spc="-1" strike="noStrike">
                <a:solidFill>
                  <a:srgbClr val="000000"/>
                </a:solidFill>
                <a:latin typeface="Calibri"/>
              </a:rPr>
              <a:t>Driver stacks</a:t>
            </a:r>
            <a:endParaRPr b="0" lang="en-US" sz="4400" spc="-1" strike="noStrike">
              <a:solidFill>
                <a:srgbClr val="000000"/>
              </a:solidFill>
              <a:latin typeface="Arial"/>
            </a:endParaRPr>
          </a:p>
        </p:txBody>
      </p:sp>
      <p:sp>
        <p:nvSpPr>
          <p:cNvPr id="261"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the Windows operating system, WDM drivers are layered in a vertical calling sequence that is called a </a:t>
            </a:r>
            <a:r>
              <a:rPr b="0" i="1" lang="en-US" sz="3200" spc="-1" strike="noStrike">
                <a:solidFill>
                  <a:srgbClr val="000000"/>
                </a:solidFill>
                <a:latin typeface="Calibri"/>
              </a:rPr>
              <a:t>driver stack</a:t>
            </a: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topmost driver in the stack typically receives I/O requests from user applications, after the requests have passed through the operating system's I/O manager. The lower driver layers typically communicate with computer hardware.</a:t>
            </a:r>
            <a:endParaRPr b="0" lang="en-US" sz="3200" spc="-1" strike="noStrike">
              <a:solidFill>
                <a:srgbClr val="000000"/>
              </a:solidFill>
              <a:latin typeface="Calibri"/>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57200" y="274680"/>
            <a:ext cx="8229240" cy="487080"/>
          </a:xfrm>
          <a:prstGeom prst="rect">
            <a:avLst/>
          </a:prstGeom>
          <a:noFill/>
          <a:ln w="9360">
            <a:noFill/>
          </a:ln>
        </p:spPr>
        <p:txBody>
          <a:bodyPr anchor="ctr"/>
          <a:p>
            <a:pPr algn="ctr">
              <a:lnSpc>
                <a:spcPct val="100000"/>
              </a:lnSpc>
            </a:pPr>
            <a:r>
              <a:rPr b="1" lang="en-US" sz="4400" spc="-1" strike="noStrike">
                <a:solidFill>
                  <a:srgbClr val="000000"/>
                </a:solidFill>
                <a:latin typeface="Calibri"/>
              </a:rPr>
              <a:t>Device stacks</a:t>
            </a:r>
            <a:endParaRPr b="0" lang="en-US" sz="4400" spc="-1" strike="noStrike">
              <a:solidFill>
                <a:srgbClr val="000000"/>
              </a:solidFill>
              <a:latin typeface="Arial"/>
            </a:endParaRPr>
          </a:p>
        </p:txBody>
      </p:sp>
      <p:sp>
        <p:nvSpPr>
          <p:cNvPr id="263" name="TextShape 2"/>
          <p:cNvSpPr txBox="1"/>
          <p:nvPr/>
        </p:nvSpPr>
        <p:spPr>
          <a:xfrm>
            <a:off x="457200" y="762120"/>
            <a:ext cx="8229240" cy="5181120"/>
          </a:xfrm>
          <a:prstGeom prst="rect">
            <a:avLst/>
          </a:prstGeom>
          <a:noFill/>
          <a:ln w="9360">
            <a:noFill/>
          </a:ln>
        </p:spPr>
        <p:txBody>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Each driver stack supports one or more </a:t>
            </a:r>
            <a:r>
              <a:rPr b="0" i="1" lang="en-US" sz="1800" spc="-1" strike="noStrike">
                <a:solidFill>
                  <a:srgbClr val="000000"/>
                </a:solidFill>
                <a:latin typeface="Calibri"/>
              </a:rPr>
              <a:t>device stacks</a:t>
            </a:r>
            <a:r>
              <a:rPr b="0" lang="en-US" sz="1800" spc="-1" strike="noStrike">
                <a:solidFill>
                  <a:srgbClr val="000000"/>
                </a:solidFill>
                <a:latin typeface="Calibri"/>
              </a:rPr>
              <a:t>. A device stack is a set of </a:t>
            </a:r>
            <a:r>
              <a:rPr b="0" i="1" lang="en-US" sz="1800" spc="-1" strike="noStrike">
                <a:solidFill>
                  <a:srgbClr val="000000"/>
                </a:solidFill>
                <a:latin typeface="Calibri"/>
              </a:rPr>
              <a:t>device objects</a:t>
            </a:r>
            <a:r>
              <a:rPr b="0" lang="en-US" sz="1800" spc="-1" strike="noStrike">
                <a:solidFill>
                  <a:srgbClr val="000000"/>
                </a:solidFill>
                <a:latin typeface="Calibri"/>
              </a:rPr>
              <a:t> that are created from WDM-defined </a:t>
            </a:r>
            <a:r>
              <a:rPr b="1" lang="en-US" sz="1800" spc="-1" strike="noStrike" u="sng">
                <a:solidFill>
                  <a:srgbClr val="0000ff"/>
                </a:solidFill>
                <a:uFillTx/>
                <a:latin typeface="Calibri"/>
                <a:hlinkClick r:id="rId1"/>
              </a:rPr>
              <a:t>DEVICE_OBJECT</a:t>
            </a:r>
            <a:r>
              <a:rPr b="0" lang="en-US" sz="1800" spc="-1" strike="noStrike">
                <a:solidFill>
                  <a:srgbClr val="000000"/>
                </a:solidFill>
                <a:latin typeface="Calibri"/>
              </a:rPr>
              <a:t> structures. Each device stack represents one device. Each driver creates a device object for each of its devices and attaches each device object to a device stack. Device stacks are created and removed as devices are plugged in and unplugged, and each time the system is rebooted.</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When a bus driver detects that child devices have been plugged in or unplugged, it informs the Plug and Play (PnP) manager. In response, the PnP manager asks the bus driver to create a physical device object (PDO) for each child device that is connected to the parent device (that is, the bus). The PDO becomes the bottom of a device stack.</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Next, the PnP manager loads function and filter drivers to support each device (if they are not already loaded), and then the PnP manager calls these drivers so that each can create a device object and add it to the top of the device stack. Function drivers create functional device objects (FDOs), and filter drivers create filter device objects (filter DOs). </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When the I/O manager sends an I/O request to a device's drivers, it passes the request to the driver that created the topmost device object in the device stack. If that driver asks the I/O manager to pass the request to the next-lower driver, the I/O manager uses the device stack to determine the next-lower driver. (The next-lower driver is the driver that created the next-lower device object.) </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457200" y="274680"/>
            <a:ext cx="8229240" cy="1142640"/>
          </a:xfrm>
          <a:prstGeom prst="rect">
            <a:avLst/>
          </a:prstGeom>
          <a:noFill/>
          <a:ln w="9360">
            <a:noFill/>
          </a:ln>
        </p:spPr>
        <p:txBody>
          <a:bodyPr anchor="ctr"/>
          <a:p>
            <a:pPr algn="ctr">
              <a:lnSpc>
                <a:spcPct val="100000"/>
              </a:lnSpc>
            </a:pPr>
            <a:r>
              <a:rPr b="1" lang="en-US" sz="4400" spc="-1" strike="noStrike">
                <a:solidFill>
                  <a:srgbClr val="000000"/>
                </a:solidFill>
                <a:latin typeface="Calibri"/>
              </a:rPr>
              <a:t>Function drivers, filter drivers, and bus drivers</a:t>
            </a:r>
            <a:endParaRPr b="0" lang="en-US" sz="4400" spc="-1" strike="noStrike">
              <a:solidFill>
                <a:srgbClr val="000000"/>
              </a:solidFill>
              <a:latin typeface="Arial"/>
            </a:endParaRPr>
          </a:p>
        </p:txBody>
      </p:sp>
      <p:sp>
        <p:nvSpPr>
          <p:cNvPr id="265"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Each driver in a device stack plays the role of either function driver, filter driver, or bus driver.</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main driver for the device stack is called the </a:t>
            </a:r>
            <a:r>
              <a:rPr b="0" i="1" lang="en-US" sz="2800" spc="-1" strike="noStrike">
                <a:solidFill>
                  <a:srgbClr val="000000"/>
                </a:solidFill>
                <a:latin typeface="Calibri"/>
              </a:rPr>
              <a:t>function driver for the device stack</a:t>
            </a:r>
            <a:r>
              <a:rPr b="0" lang="en-US" sz="2800" spc="-1" strike="noStrike">
                <a:solidFill>
                  <a:srgbClr val="000000"/>
                </a:solidFill>
                <a:latin typeface="Calibri"/>
              </a:rPr>
              <a:t> or the </a:t>
            </a:r>
            <a:r>
              <a:rPr b="0" i="1" lang="en-US" sz="2800" spc="-1" strike="noStrike">
                <a:solidFill>
                  <a:srgbClr val="000000"/>
                </a:solidFill>
                <a:latin typeface="Calibri"/>
              </a:rPr>
              <a:t>function driver for the device node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function driver is responsible for handling read requests, write requests, and device control requests</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device object that is associated with a function driver is called a </a:t>
            </a:r>
            <a:r>
              <a:rPr b="0" i="1" lang="en-US" sz="2800" spc="-1" strike="noStrike">
                <a:solidFill>
                  <a:srgbClr val="000000"/>
                </a:solidFill>
                <a:latin typeface="Calibri"/>
              </a:rPr>
              <a:t>functional device object</a:t>
            </a:r>
            <a:r>
              <a:rPr b="0" lang="en-US" sz="2800" spc="-1" strike="noStrike">
                <a:solidFill>
                  <a:srgbClr val="000000"/>
                </a:solidFill>
                <a:latin typeface="Calibri"/>
              </a:rPr>
              <a:t> (FDO).</a:t>
            </a:r>
            <a:endParaRPr b="0" lang="en-US" sz="2800" spc="-1" strike="noStrike">
              <a:solidFill>
                <a:srgbClr val="000000"/>
              </a:solidFill>
              <a:latin typeface="Calibri"/>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457200" y="533520"/>
            <a:ext cx="8229240" cy="559224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driver at the bottom of the device stack is called the </a:t>
            </a:r>
            <a:r>
              <a:rPr b="0" i="1" lang="en-US" sz="3200" spc="-1" strike="noStrike">
                <a:solidFill>
                  <a:srgbClr val="000000"/>
                </a:solidFill>
                <a:latin typeface="Calibri"/>
              </a:rPr>
              <a:t>bus driver for the device stack</a:t>
            </a:r>
            <a:r>
              <a:rPr b="0" lang="en-US" sz="3200" spc="-1" strike="noStrike">
                <a:solidFill>
                  <a:srgbClr val="000000"/>
                </a:solidFill>
                <a:latin typeface="Calibri"/>
              </a:rPr>
              <a:t> or the </a:t>
            </a:r>
            <a:r>
              <a:rPr b="0" i="1" lang="en-US" sz="3200" spc="-1" strike="noStrike">
                <a:solidFill>
                  <a:srgbClr val="000000"/>
                </a:solidFill>
                <a:latin typeface="Calibri"/>
              </a:rPr>
              <a:t>bus driver for the device node</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device object that is associated with the bus driver for a device stack is called a </a:t>
            </a:r>
            <a:r>
              <a:rPr b="0" i="1" lang="en-US" sz="3200" spc="-1" strike="noStrike">
                <a:solidFill>
                  <a:srgbClr val="000000"/>
                </a:solidFill>
                <a:latin typeface="Calibri"/>
              </a:rPr>
              <a:t>physical device object</a:t>
            </a:r>
            <a:r>
              <a:rPr b="0" lang="en-US" sz="3200" spc="-1" strike="noStrike">
                <a:solidFill>
                  <a:srgbClr val="000000"/>
                </a:solidFill>
                <a:latin typeface="Calibri"/>
              </a:rPr>
              <a:t> (PDO).</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driver that is above the function driver or in between the bus and function drivers is called a </a:t>
            </a:r>
            <a:r>
              <a:rPr b="0" i="1" lang="en-US" sz="3200" spc="-1" strike="noStrike">
                <a:solidFill>
                  <a:srgbClr val="000000"/>
                </a:solidFill>
                <a:latin typeface="Calibri"/>
              </a:rPr>
              <a:t>filter driver</a:t>
            </a: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device object that is associated with a filter driver is called a </a:t>
            </a:r>
            <a:r>
              <a:rPr b="0" i="1" lang="en-US" sz="3200" spc="-1" strike="noStrike">
                <a:solidFill>
                  <a:srgbClr val="000000"/>
                </a:solidFill>
                <a:latin typeface="Calibri"/>
              </a:rPr>
              <a:t>filter device object</a:t>
            </a:r>
            <a:r>
              <a:rPr b="0" lang="en-US" sz="3200" spc="-1" strike="noStrike">
                <a:solidFill>
                  <a:srgbClr val="000000"/>
                </a:solidFill>
                <a:latin typeface="Calibri"/>
              </a:rPr>
              <a:t> (Filter DO).</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.inf, PnP</a:t>
            </a:r>
            <a:endParaRPr b="0" lang="en-US" sz="4400" spc="-1" strike="noStrike">
              <a:solidFill>
                <a:srgbClr val="000000"/>
              </a:solidFill>
              <a:latin typeface="Arial"/>
            </a:endParaRPr>
          </a:p>
        </p:txBody>
      </p:sp>
      <p:sp>
        <p:nvSpPr>
          <p:cNvPr id="268"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When the drivers for a device are installed, the installer uses information in an information (INF) file to determine which driver is the function driver and which drivers are filters.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Typically the INF file is provided either by Microsoft or by the hardware vendor.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After the drivers for a device are installed, the Plug and Play (PnP) manager can determine the function and filter drivers for the device by looking in the registry.</a:t>
            </a:r>
            <a:endParaRPr b="0" lang="en-US" sz="2800" spc="-1" strike="noStrike">
              <a:solidFill>
                <a:srgbClr val="000000"/>
              </a:solidFill>
              <a:latin typeface="Calibri"/>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457200" y="274680"/>
            <a:ext cx="8229240" cy="1142640"/>
          </a:xfrm>
          <a:prstGeom prst="rect">
            <a:avLst/>
          </a:prstGeom>
          <a:noFill/>
          <a:ln w="9360">
            <a:noFill/>
          </a:ln>
        </p:spPr>
        <p:txBody>
          <a:bodyPr anchor="ctr"/>
          <a:p>
            <a:pPr algn="ctr">
              <a:lnSpc>
                <a:spcPct val="100000"/>
              </a:lnSpc>
            </a:pPr>
            <a:r>
              <a:rPr b="1" lang="en-US" sz="4400" spc="-1" strike="noStrike">
                <a:solidFill>
                  <a:srgbClr val="000000"/>
                </a:solidFill>
                <a:latin typeface="Calibri"/>
              </a:rPr>
              <a:t>Buses and bus drivers</a:t>
            </a:r>
            <a:endParaRPr b="0" lang="en-US" sz="4400" spc="-1" strike="noStrike">
              <a:solidFill>
                <a:srgbClr val="000000"/>
              </a:solidFill>
              <a:latin typeface="Arial"/>
            </a:endParaRPr>
          </a:p>
        </p:txBody>
      </p:sp>
      <p:sp>
        <p:nvSpPr>
          <p:cNvPr id="270" name="TextShape 2"/>
          <p:cNvSpPr txBox="1"/>
          <p:nvPr/>
        </p:nvSpPr>
        <p:spPr>
          <a:xfrm>
            <a:off x="457200" y="1600200"/>
            <a:ext cx="8229240" cy="4525560"/>
          </a:xfrm>
          <a:prstGeom prst="rect">
            <a:avLst/>
          </a:prstGeom>
          <a:noFill/>
          <a:ln w="9360">
            <a:noFill/>
          </a:ln>
        </p:spPr>
        <p:txBody>
          <a:bodyPr/>
          <a:p>
            <a:pPr marL="514440" indent="-514080">
              <a:lnSpc>
                <a:spcPct val="100000"/>
              </a:lnSpc>
              <a:spcBef>
                <a:spcPts val="641"/>
              </a:spcBef>
              <a:buClr>
                <a:srgbClr val="000000"/>
              </a:buClr>
              <a:buFont typeface="Arial"/>
              <a:buAutoNum type="arabicPeriod"/>
            </a:pPr>
            <a:r>
              <a:rPr b="0" lang="en-US" sz="3200" spc="-1" strike="noStrike">
                <a:solidFill>
                  <a:srgbClr val="000000"/>
                </a:solidFill>
                <a:latin typeface="Calibri"/>
              </a:rPr>
              <a:t>A </a:t>
            </a:r>
            <a:r>
              <a:rPr b="0" i="1" lang="en-US" sz="3200" spc="-1" strike="noStrike">
                <a:solidFill>
                  <a:srgbClr val="000000"/>
                </a:solidFill>
                <a:latin typeface="Calibri"/>
              </a:rPr>
              <a:t>bus</a:t>
            </a:r>
            <a:r>
              <a:rPr b="0" lang="en-US" sz="3200" spc="-1" strike="noStrike">
                <a:solidFill>
                  <a:srgbClr val="000000"/>
                </a:solidFill>
                <a:latin typeface="Calibri"/>
              </a:rPr>
              <a:t> is any parent node in the device tree. In other words, any device node that has one or more child nodes is a bus.</a:t>
            </a:r>
            <a:endParaRPr b="0" lang="en-US" sz="3200" spc="-1" strike="noStrike">
              <a:solidFill>
                <a:srgbClr val="000000"/>
              </a:solidFill>
              <a:latin typeface="Calibri"/>
            </a:endParaRPr>
          </a:p>
          <a:p>
            <a:pPr marL="514440" indent="-514080">
              <a:lnSpc>
                <a:spcPct val="100000"/>
              </a:lnSpc>
              <a:spcBef>
                <a:spcPts val="641"/>
              </a:spcBef>
            </a:pPr>
            <a:r>
              <a:rPr b="0" lang="en-US" sz="3200" spc="-1" strike="noStrike">
                <a:solidFill>
                  <a:srgbClr val="000000"/>
                </a:solidFill>
                <a:latin typeface="Calibri"/>
              </a:rPr>
              <a:t>The </a:t>
            </a:r>
            <a:r>
              <a:rPr b="0" i="1" lang="en-US" sz="3200" spc="-1" strike="noStrike">
                <a:solidFill>
                  <a:srgbClr val="000000"/>
                </a:solidFill>
                <a:latin typeface="Calibri"/>
              </a:rPr>
              <a:t>bus driver</a:t>
            </a:r>
            <a:r>
              <a:rPr b="0" lang="en-US" sz="3200" spc="-1" strike="noStrike">
                <a:solidFill>
                  <a:srgbClr val="000000"/>
                </a:solidFill>
                <a:latin typeface="Calibri"/>
              </a:rPr>
              <a:t> for a device node is the driver associated with the PDO at the bottom of the node's device stack.</a:t>
            </a:r>
            <a:endParaRPr b="0" lang="en-US" sz="3200" spc="-1" strike="noStrike">
              <a:solidFill>
                <a:srgbClr val="000000"/>
              </a:solidFill>
              <a:latin typeface="Calibri"/>
            </a:endParaRPr>
          </a:p>
          <a:p>
            <a:pPr marL="514440" indent="-514080">
              <a:lnSpc>
                <a:spcPct val="100000"/>
              </a:lnSpc>
              <a:spcBef>
                <a:spcPts val="641"/>
              </a:spcBef>
            </a:pPr>
            <a:endParaRPr b="0" lang="en-US" sz="3200" spc="-1" strike="noStrike">
              <a:solidFill>
                <a:srgbClr val="000000"/>
              </a:solidFill>
              <a:latin typeface="Calibri"/>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685800" y="685800"/>
            <a:ext cx="8000640" cy="5439960"/>
          </a:xfrm>
          <a:prstGeom prst="rect">
            <a:avLst/>
          </a:prstGeom>
          <a:noFill/>
          <a:ln w="9360">
            <a:noFill/>
          </a:ln>
        </p:spPr>
        <p:txBody>
          <a:bodyPr/>
          <a:p>
            <a:pPr marL="343080" indent="-342720">
              <a:lnSpc>
                <a:spcPct val="100000"/>
              </a:lnSpc>
              <a:spcBef>
                <a:spcPts val="641"/>
              </a:spcBef>
            </a:pPr>
            <a:r>
              <a:rPr b="0" lang="en-US" sz="3200" spc="-1" strike="noStrike">
                <a:solidFill>
                  <a:srgbClr val="000000"/>
                </a:solidFill>
                <a:latin typeface="Calibri"/>
              </a:rPr>
              <a:t>2. A </a:t>
            </a:r>
            <a:r>
              <a:rPr b="0" i="1" lang="en-US" sz="3200" spc="-1" strike="noStrike">
                <a:solidFill>
                  <a:srgbClr val="000000"/>
                </a:solidFill>
                <a:latin typeface="Calibri"/>
              </a:rPr>
              <a:t>bus</a:t>
            </a:r>
            <a:r>
              <a:rPr b="0" lang="en-US" sz="3200" spc="-1" strike="noStrike">
                <a:solidFill>
                  <a:srgbClr val="000000"/>
                </a:solidFill>
                <a:latin typeface="Calibri"/>
              </a:rPr>
              <a:t> is a physical device that can have other physical devices connected to it. For example, the PCI bus is a set of conductors and circuitry on the motherboard, and devices are connected to the PCI bus by being built into the motherboard or by being plugged into expansion slots. Physical USB devices can be connected to a USB host controller.</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A </a:t>
            </a:r>
            <a:r>
              <a:rPr b="0" i="1" lang="en-US" sz="3200" spc="-1" strike="noStrike">
                <a:solidFill>
                  <a:srgbClr val="000000"/>
                </a:solidFill>
                <a:latin typeface="Calibri"/>
              </a:rPr>
              <a:t>bus driver</a:t>
            </a:r>
            <a:r>
              <a:rPr b="0" lang="en-US" sz="3200" spc="-1" strike="noStrike">
                <a:solidFill>
                  <a:srgbClr val="000000"/>
                </a:solidFill>
                <a:latin typeface="Calibri"/>
              </a:rPr>
              <a:t> is the function driver associated with a physical bus</a:t>
            </a:r>
            <a:endParaRPr b="0" lang="en-US" sz="3200" spc="-1" strike="noStrike">
              <a:solidFill>
                <a:srgbClr val="000000"/>
              </a:solidFill>
              <a:latin typeface="Calibri"/>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15"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Concurrency in the Kernel</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Reentrant code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Data structure – to keep multiple thread execution separate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Code access to shared data  prevent corruption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Concurrency  but avoid race condition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Nonpreemtive behaviour prevent unwanted concurrency</a:t>
            </a:r>
            <a:endParaRPr b="0" lang="en-US" sz="2800" spc="-1" strike="noStrike">
              <a:solidFill>
                <a:srgbClr val="000000"/>
              </a:solidFill>
              <a:latin typeface="Calibri"/>
            </a:endParaRPr>
          </a:p>
          <a:p>
            <a:endParaRPr b="0" lang="en-US" sz="2800" spc="-1" strike="noStrike">
              <a:solidFill>
                <a:srgbClr val="000000"/>
              </a:solidFill>
              <a:latin typeface="Calibri"/>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a:gradFill rotWithShape="0">
            <a:gsLst>
              <a:gs pos="0">
                <a:srgbClr val="e3fbc2"/>
              </a:gs>
              <a:gs pos="100000">
                <a:srgbClr val="f4ffe6"/>
              </a:gs>
            </a:gsLst>
            <a:lin ang="16200000"/>
          </a:gradFill>
          <a:ln w="9360">
            <a:solidFill>
              <a:srgbClr val="98b855"/>
            </a:solidFill>
            <a:miter/>
          </a:ln>
        </p:spPr>
        <p:txBody>
          <a:bodyPr anchor="ctr"/>
          <a:p>
            <a:pPr algn="ctr">
              <a:lnSpc>
                <a:spcPct val="100000"/>
              </a:lnSpc>
            </a:pPr>
            <a:r>
              <a:rPr b="1" lang="en-US" sz="4400" spc="-1" strike="noStrike">
                <a:solidFill>
                  <a:srgbClr val="000000"/>
                </a:solidFill>
                <a:latin typeface="Calibri"/>
              </a:rPr>
              <a:t>Device Driver Types</a:t>
            </a:r>
            <a:endParaRPr b="0" lang="en-US" sz="4400" spc="-1" strike="noStrike">
              <a:solidFill>
                <a:srgbClr val="000000"/>
              </a:solidFill>
              <a:latin typeface="Arial"/>
            </a:endParaRPr>
          </a:p>
        </p:txBody>
      </p:sp>
      <p:sp>
        <p:nvSpPr>
          <p:cNvPr id="117" name="TextShape 2"/>
          <p:cNvSpPr txBox="1"/>
          <p:nvPr/>
        </p:nvSpPr>
        <p:spPr>
          <a:xfrm>
            <a:off x="0" y="1600200"/>
            <a:ext cx="9143640" cy="5257440"/>
          </a:xfrm>
          <a:prstGeom prst="rect">
            <a:avLst/>
          </a:prstGeom>
          <a:noFill/>
          <a:ln w="9360">
            <a:noFill/>
          </a:ln>
        </p:spPr>
        <p:txBody>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A character device driver ( c )</a:t>
            </a:r>
            <a:endParaRPr b="0" lang="en-US" sz="3200" spc="-1" strike="noStrike">
              <a:solidFill>
                <a:srgbClr val="000000"/>
              </a:solidFill>
              <a:latin typeface="Calibri"/>
            </a:endParaRPr>
          </a:p>
          <a:p>
            <a:pPr lvl="2" marL="1143000" indent="-228240">
              <a:lnSpc>
                <a:spcPct val="100000"/>
              </a:lnSpc>
              <a:spcBef>
                <a:spcPts val="479"/>
              </a:spcBef>
              <a:buClr>
                <a:srgbClr val="000000"/>
              </a:buClr>
              <a:buFont typeface="Wingdings" charset="2"/>
              <a:buChar char=""/>
            </a:pPr>
            <a:r>
              <a:rPr b="1" lang="en-US" sz="2400" spc="-1" strike="noStrike">
                <a:solidFill>
                  <a:srgbClr val="000000"/>
                </a:solidFill>
                <a:latin typeface="Calibri"/>
              </a:rPr>
              <a:t>Reading/Writing character by character </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Wingdings" charset="2"/>
              <a:buChar char=""/>
            </a:pPr>
            <a:r>
              <a:rPr b="1" lang="en-US" sz="2400" spc="-1" strike="noStrike">
                <a:solidFill>
                  <a:srgbClr val="000000"/>
                </a:solidFill>
                <a:latin typeface="Calibri"/>
              </a:rPr>
              <a:t>Most devices are this type (e.g.Modem, lp, USB</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Wingdings" charset="2"/>
              <a:buChar char=""/>
            </a:pPr>
            <a:r>
              <a:rPr b="0" lang="en-US" sz="2400" spc="-1" strike="noStrike">
                <a:solidFill>
                  <a:srgbClr val="000000"/>
                </a:solidFill>
                <a:latin typeface="Calibri"/>
              </a:rPr>
              <a:t> </a:t>
            </a:r>
            <a:r>
              <a:rPr b="1" lang="en-US" sz="2400" spc="-1" strike="noStrike">
                <a:solidFill>
                  <a:srgbClr val="000000"/>
                </a:solidFill>
                <a:latin typeface="Calibri"/>
              </a:rPr>
              <a:t>No buffer.</a:t>
            </a: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A block device driver (b)</a:t>
            </a:r>
            <a:endParaRPr b="0" lang="en-US" sz="3200" spc="-1" strike="noStrike">
              <a:solidFill>
                <a:srgbClr val="000000"/>
              </a:solidFill>
              <a:latin typeface="Calibri"/>
            </a:endParaRPr>
          </a:p>
          <a:p>
            <a:pPr lvl="2" marL="1143000" indent="-228240">
              <a:lnSpc>
                <a:spcPct val="100000"/>
              </a:lnSpc>
              <a:spcBef>
                <a:spcPts val="479"/>
              </a:spcBef>
              <a:buClr>
                <a:srgbClr val="000000"/>
              </a:buClr>
              <a:buFont typeface="Wingdings" charset="2"/>
              <a:buChar char=""/>
            </a:pPr>
            <a:r>
              <a:rPr b="1" lang="en-US" sz="2400" spc="-1" strike="noStrike">
                <a:solidFill>
                  <a:srgbClr val="000000"/>
                </a:solidFill>
                <a:latin typeface="Calibri"/>
              </a:rPr>
              <a:t>Reading/Writing block by block</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Wingdings" charset="2"/>
              <a:buChar char=""/>
            </a:pPr>
            <a:r>
              <a:rPr b="0" lang="en-US" sz="2400" spc="-1" strike="noStrike">
                <a:solidFill>
                  <a:srgbClr val="000000"/>
                </a:solidFill>
                <a:latin typeface="Calibri"/>
              </a:rPr>
              <a:t>T</a:t>
            </a:r>
            <a:r>
              <a:rPr b="1" lang="en-US" sz="2400" spc="-1" strike="noStrike">
                <a:solidFill>
                  <a:srgbClr val="000000"/>
                </a:solidFill>
                <a:latin typeface="Calibri"/>
              </a:rPr>
              <a:t>hrough a system buffer that acts as a data cache.</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Wingdings" charset="2"/>
              <a:buChar char=""/>
            </a:pPr>
            <a:r>
              <a:rPr b="0" lang="en-US" sz="2400" spc="-1" strike="noStrike">
                <a:solidFill>
                  <a:srgbClr val="000000"/>
                </a:solidFill>
                <a:latin typeface="Calibri"/>
              </a:rPr>
              <a:t> </a:t>
            </a:r>
            <a:r>
              <a:rPr b="1" lang="en-US" sz="2400" spc="-1" strike="noStrike">
                <a:solidFill>
                  <a:srgbClr val="000000"/>
                </a:solidFill>
                <a:latin typeface="Calibri"/>
              </a:rPr>
              <a:t>Hard drive controller and HDs</a:t>
            </a:r>
            <a:endParaRPr b="0" lang="en-US" sz="2400" spc="-1" strike="noStrike">
              <a:solidFill>
                <a:srgbClr val="000000"/>
              </a:solidFill>
              <a:latin typeface="Calibri"/>
            </a:endParaRPr>
          </a:p>
          <a:p>
            <a:pPr lvl="1" marL="743040" indent="-285480">
              <a:lnSpc>
                <a:spcPct val="100000"/>
              </a:lnSpc>
              <a:spcBef>
                <a:spcPts val="1001"/>
              </a:spcBef>
              <a:buClr>
                <a:srgbClr val="1f497d"/>
              </a:buClr>
              <a:buFont typeface="Arial"/>
              <a:buChar char="–"/>
            </a:pPr>
            <a:r>
              <a:rPr b="0" lang="en-US" sz="2000" spc="-1" strike="noStrike">
                <a:solidFill>
                  <a:srgbClr val="1f497d"/>
                </a:solidFill>
                <a:latin typeface="Calibri"/>
              </a:rPr>
              <a:t>Random access devices (buffering) For example a file system can only be mounted on a block device, because it requires random access. </a:t>
            </a:r>
            <a:endParaRPr b="0" lang="en-US" sz="2000" spc="-1" strike="noStrike">
              <a:solidFill>
                <a:srgbClr val="000000"/>
              </a:solidFill>
              <a:latin typeface="Calibri"/>
            </a:endParaRPr>
          </a:p>
          <a:p>
            <a:pPr lvl="1" marL="743040" indent="-285480">
              <a:lnSpc>
                <a:spcPct val="100000"/>
              </a:lnSpc>
              <a:spcBef>
                <a:spcPts val="1001"/>
              </a:spcBef>
              <a:buClr>
                <a:srgbClr val="1f497d"/>
              </a:buClr>
              <a:buFont typeface="Arial"/>
              <a:buChar char="–"/>
            </a:pPr>
            <a:r>
              <a:rPr b="0" lang="en-US" sz="2000" spc="-1" strike="noStrike">
                <a:solidFill>
                  <a:srgbClr val="1f497d"/>
                </a:solidFill>
                <a:latin typeface="Calibri"/>
              </a:rPr>
              <a:t>For example, disks are commonly implemented as block devices.</a:t>
            </a: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2105514</TotalTime>
  <Application>LibreOffice/6.0.3.2$Linux_X86_64 LibreOffice_project/00m0$Build-2</Application>
  <Words>4785</Words>
  <Paragraphs>510</Paragraphs>
  <Company>vit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2007-11-25T10:41:31Z</dcterms:created>
  <dc:creator>vit</dc:creator>
  <dc:description/>
  <dc:language>en-IN</dc:language>
  <cp:lastModifiedBy/>
  <dcterms:modified xsi:type="dcterms:W3CDTF">2020-12-17T08:46:47Z</dcterms:modified>
  <cp:revision>115</cp:revision>
  <dc:subject/>
  <dc:title>Device Driver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vit</vt:lpwstr>
  </property>
  <property fmtid="{D5CDD505-2E9C-101B-9397-08002B2CF9AE}" pid="4" name="HiddenSlides">
    <vt:i4>5</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79</vt:i4>
  </property>
</Properties>
</file>