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8.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notesSlide38.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p>
            <a:pPr algn="r"/>
            <a:fld id="{109A5F35-966A-4726-B6D6-22682402E26A}"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sldImg"/>
          </p:nvPr>
        </p:nvSpPr>
        <p:spPr>
          <a:xfrm>
            <a:off x="1143000" y="685800"/>
            <a:ext cx="4571280" cy="3428280"/>
          </a:xfrm>
          <a:prstGeom prst="rect">
            <a:avLst/>
          </a:prstGeom>
        </p:spPr>
      </p:sp>
      <p:sp>
        <p:nvSpPr>
          <p:cNvPr id="571" name="PlaceHolder 2"/>
          <p:cNvSpPr>
            <a:spLocks noGrp="1"/>
          </p:cNvSpPr>
          <p:nvPr>
            <p:ph type="body"/>
          </p:nvPr>
        </p:nvSpPr>
        <p:spPr>
          <a:xfrm>
            <a:off x="685800" y="4343400"/>
            <a:ext cx="5485680" cy="4114080"/>
          </a:xfrm>
          <a:prstGeom prst="rect">
            <a:avLst/>
          </a:prstGeom>
        </p:spPr>
        <p:txBody>
          <a:bodyPr lIns="0" rIns="0" tIns="0" bIns="0">
            <a:normAutofit/>
          </a:bodyPr>
          <a:p>
            <a:pPr marL="365760" indent="-282600">
              <a:lnSpc>
                <a:spcPct val="100000"/>
              </a:lnSpc>
              <a:buClr>
                <a:srgbClr val="000000"/>
              </a:buClr>
              <a:buFont typeface="Wingdings 2" charset="2"/>
              <a:buChar char=""/>
            </a:pPr>
            <a:r>
              <a:rPr b="0" lang="en-IN" sz="2000" spc="-1" strike="noStrike">
                <a:latin typeface="Times New Roman"/>
              </a:rPr>
              <a:t>The macro processor replaces each macro instruction with its equivalent block of instructions.</a:t>
            </a:r>
            <a:endParaRPr b="0" lang="en-IN" sz="2000" spc="-1" strike="noStrike">
              <a:latin typeface="Arial"/>
            </a:endParaRPr>
          </a:p>
          <a:p>
            <a:pPr marL="365760" indent="-282600">
              <a:lnSpc>
                <a:spcPct val="100000"/>
              </a:lnSpc>
              <a:buClr>
                <a:srgbClr val="000000"/>
              </a:buClr>
              <a:buFont typeface="Wingdings 2" charset="2"/>
              <a:buChar char=""/>
            </a:pPr>
            <a:r>
              <a:rPr b="0" lang="en-IN" sz="2000" spc="-1" strike="noStrike">
                <a:latin typeface="Times New Roman"/>
              </a:rPr>
              <a:t>The macro processor is not concerned with the meaning of the involved statements during expansion.</a:t>
            </a:r>
            <a:endParaRPr b="0" lang="en-IN" sz="2000" spc="-1" strike="noStrike">
              <a:latin typeface="Arial"/>
            </a:endParaRPr>
          </a:p>
          <a:p>
            <a:pPr marL="365760" indent="-282600">
              <a:lnSpc>
                <a:spcPct val="100000"/>
              </a:lnSpc>
              <a:buClr>
                <a:srgbClr val="000000"/>
              </a:buClr>
              <a:buFont typeface="Wingdings 2" charset="2"/>
              <a:buChar char=""/>
            </a:pPr>
            <a:r>
              <a:rPr b="0" lang="en-IN" sz="2000" spc="-1" strike="noStrike">
                <a:latin typeface="Times New Roman"/>
              </a:rPr>
              <a:t>The design of the macro processor is generally machine independent</a:t>
            </a:r>
            <a:r>
              <a:rPr b="0" i="1" lang="en-IN" sz="2000" spc="-1" strike="noStrike">
                <a:latin typeface="Times New Roman"/>
              </a:rPr>
              <a:t>.</a:t>
            </a:r>
            <a:endParaRPr b="0" lang="en-IN" sz="2000" spc="-1" strike="noStrike">
              <a:latin typeface="Arial"/>
            </a:endParaRPr>
          </a:p>
          <a:p>
            <a:pPr>
              <a:lnSpc>
                <a:spcPct val="100000"/>
              </a:lnSpc>
            </a:pPr>
            <a:endParaRPr b="0" lang="en-IN" sz="2000" spc="-1" strike="noStrike">
              <a:latin typeface="Arial"/>
            </a:endParaRPr>
          </a:p>
        </p:txBody>
      </p:sp>
      <p:sp>
        <p:nvSpPr>
          <p:cNvPr id="57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774D414-8567-4524-A59C-49AC630804F7}"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ldImg"/>
          </p:nvPr>
        </p:nvSpPr>
        <p:spPr>
          <a:xfrm>
            <a:off x="1143000" y="685800"/>
            <a:ext cx="4571280" cy="3428280"/>
          </a:xfrm>
          <a:prstGeom prst="rect">
            <a:avLst/>
          </a:prstGeom>
        </p:spPr>
      </p:sp>
      <p:sp>
        <p:nvSpPr>
          <p:cNvPr id="577" name="PlaceHolder 2"/>
          <p:cNvSpPr>
            <a:spLocks noGrp="1"/>
          </p:cNvSpPr>
          <p:nvPr>
            <p:ph type="body"/>
          </p:nvPr>
        </p:nvSpPr>
        <p:spPr>
          <a:xfrm>
            <a:off x="685800" y="4343400"/>
            <a:ext cx="5485680" cy="4114080"/>
          </a:xfrm>
          <a:prstGeom prst="rect">
            <a:avLst/>
          </a:prstGeom>
        </p:spPr>
        <p:txBody>
          <a:bodyPr lIns="0" rIns="0" tIns="0" bIns="0">
            <a:normAutofit/>
          </a:bodyPr>
          <a:p>
            <a:endParaRPr b="0" lang="en-IN" sz="2000" spc="-1" strike="noStrike">
              <a:latin typeface="Arial"/>
            </a:endParaRPr>
          </a:p>
        </p:txBody>
      </p:sp>
      <p:sp>
        <p:nvSpPr>
          <p:cNvPr id="57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9425EDD-011F-4AAA-8E69-E260DB515C0F}"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sldImg"/>
          </p:nvPr>
        </p:nvSpPr>
        <p:spPr>
          <a:xfrm>
            <a:off x="1143000" y="685800"/>
            <a:ext cx="4571280" cy="3428280"/>
          </a:xfrm>
          <a:prstGeom prst="rect">
            <a:avLst/>
          </a:prstGeom>
        </p:spPr>
      </p:sp>
      <p:sp>
        <p:nvSpPr>
          <p:cNvPr id="574"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IN" sz="2000" spc="-1" strike="noStrike">
                <a:latin typeface="Arial"/>
              </a:rPr>
              <a:t>Default Flow of control during macro expansion is Sequential.</a:t>
            </a:r>
            <a:endParaRPr b="0" lang="en-IN" sz="2000" spc="-1" strike="noStrike">
              <a:latin typeface="Arial"/>
            </a:endParaRPr>
          </a:p>
          <a:p>
            <a:pPr marL="216000" indent="-215640">
              <a:lnSpc>
                <a:spcPct val="100000"/>
              </a:lnSpc>
            </a:pPr>
            <a:r>
              <a:rPr b="0" lang="en-IN" sz="2000" spc="-1" strike="noStrike">
                <a:latin typeface="Arial"/>
              </a:rPr>
              <a:t>The preprocessor can alter the flow of control during conditional expansion where some model statement are not expanded for some of the macro calls and the latter results in expansion time loops, where in some model statement may be expanded more than once .</a:t>
            </a:r>
            <a:endParaRPr b="0" lang="en-IN" sz="2000" spc="-1" strike="noStrike">
              <a:latin typeface="Arial"/>
            </a:endParaRPr>
          </a:p>
          <a:p>
            <a:pPr marL="216000" indent="-215640">
              <a:lnSpc>
                <a:spcPct val="100000"/>
              </a:lnSpc>
            </a:pPr>
            <a:endParaRPr b="0" lang="en-IN" sz="2000" spc="-1" strike="noStrike">
              <a:latin typeface="Arial"/>
            </a:endParaRPr>
          </a:p>
          <a:p>
            <a:pPr marL="216000" indent="-215640">
              <a:lnSpc>
                <a:spcPct val="100000"/>
              </a:lnSpc>
            </a:pPr>
            <a:r>
              <a:rPr b="0" lang="en-IN" sz="2000" spc="-1" strike="noStrike">
                <a:latin typeface="Arial"/>
              </a:rPr>
              <a:t>The Flow of Control during the Macro Expansion is implemented by macro expansion counter(MEC).</a:t>
            </a:r>
            <a:endParaRPr b="0" lang="en-IN" sz="2000" spc="-1" strike="noStrike">
              <a:latin typeface="Arial"/>
            </a:endParaRPr>
          </a:p>
        </p:txBody>
      </p:sp>
      <p:sp>
        <p:nvSpPr>
          <p:cNvPr id="57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7723B36-7D7E-4077-B3F3-1A08FEAAEC8A}"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676520" y="2209680"/>
            <a:ext cx="6171480" cy="146916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System Programming- Macro</a:t>
            </a:r>
            <a:endParaRPr b="0" lang="en-IN" sz="4400" spc="-1" strike="noStrike">
              <a:latin typeface="Arial"/>
            </a:endParaRPr>
          </a:p>
        </p:txBody>
      </p:sp>
      <p:sp>
        <p:nvSpPr>
          <p:cNvPr id="121" name="CustomShape 2"/>
          <p:cNvSpPr/>
          <p:nvPr/>
        </p:nvSpPr>
        <p:spPr>
          <a:xfrm>
            <a:off x="4648320" y="6095880"/>
            <a:ext cx="4494960" cy="532800"/>
          </a:xfrm>
          <a:prstGeom prst="rect">
            <a:avLst/>
          </a:prstGeom>
          <a:noFill/>
          <a:ln>
            <a:noFill/>
          </a:ln>
        </p:spPr>
        <p:style>
          <a:lnRef idx="0"/>
          <a:fillRef idx="0"/>
          <a:effectRef idx="0"/>
          <a:fontRef idx="minor"/>
        </p:style>
      </p:sp>
      <p:sp>
        <p:nvSpPr>
          <p:cNvPr id="122"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F4817FFB-A1F9-4F51-88A9-693484ED6AFA}" type="datetime1">
              <a:rPr b="0" lang="en-IN" sz="1200" spc="-1" strike="noStrike">
                <a:solidFill>
                  <a:srgbClr val="8b8b8b"/>
                </a:solidFill>
                <a:latin typeface="Calibri"/>
              </a:rPr>
              <a:t>17/12/2020</a:t>
            </a:fld>
            <a:endParaRPr b="0" lang="en-IN" sz="1200" spc="-1" strike="noStrike">
              <a:latin typeface="Arial"/>
            </a:endParaRPr>
          </a:p>
        </p:txBody>
      </p:sp>
      <p:sp>
        <p:nvSpPr>
          <p:cNvPr id="123"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67293FA-84CE-441D-81B9-7DF236AC846B}" type="slidenum">
              <a:rPr b="0" lang="en-IN" sz="1200" spc="-1" strike="noStrike">
                <a:solidFill>
                  <a:srgbClr val="8b8b8b"/>
                </a:solidFill>
                <a:latin typeface="Calibri"/>
              </a:rPr>
              <a:t>1</a:t>
            </a:fld>
            <a:endParaRPr b="0" lang="en-IN"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5" name="Table 1"/>
          <p:cNvGraphicFramePr/>
          <p:nvPr/>
        </p:nvGraphicFramePr>
        <p:xfrm>
          <a:off x="533520" y="228600"/>
          <a:ext cx="8305200" cy="6247800"/>
        </p:xfrm>
        <a:graphic>
          <a:graphicData uri="http://schemas.openxmlformats.org/drawingml/2006/table">
            <a:tbl>
              <a:tblPr/>
              <a:tblGrid>
                <a:gridCol w="4152240"/>
                <a:gridCol w="4153320"/>
              </a:tblGrid>
              <a:tr h="273240">
                <a:tc>
                  <a:txBody>
                    <a:bodyPr lIns="58320" rIns="58320"/>
                    <a:p>
                      <a:pPr algn="ctr">
                        <a:lnSpc>
                          <a:spcPct val="100000"/>
                        </a:lnSpc>
                        <a:spcBef>
                          <a:spcPts val="300"/>
                        </a:spcBef>
                        <a:spcAft>
                          <a:spcPts val="300"/>
                        </a:spcAft>
                      </a:pPr>
                      <a:r>
                        <a:rPr b="1" lang="en-IN" sz="1600" spc="-1" strike="noStrike">
                          <a:solidFill>
                            <a:srgbClr val="000000"/>
                          </a:solidFill>
                          <a:latin typeface="Times New Roman"/>
                          <a:ea typeface="Times New Roman"/>
                        </a:rPr>
                        <a:t>Source</a:t>
                      </a:r>
                      <a:endParaRPr b="0" lang="en-IN" sz="1600" spc="-1" strike="noStrike">
                        <a:latin typeface="Arial"/>
                      </a:endParaRPr>
                    </a:p>
                  </a:txBody>
                  <a:tcPr marL="58320" marR="58320">
                    <a:lnL w="12240">
                      <a:solidFill>
                        <a:srgbClr val="000000"/>
                      </a:solidFill>
                    </a:lnL>
                    <a:lnR w="12240">
                      <a:solidFill>
                        <a:srgbClr val="000000"/>
                      </a:solidFill>
                    </a:lnR>
                    <a:lnT w="12240">
                      <a:solidFill>
                        <a:srgbClr val="000000"/>
                      </a:solidFill>
                    </a:lnT>
                    <a:lnB w="12240">
                      <a:solidFill>
                        <a:srgbClr val="000000"/>
                      </a:solidFill>
                    </a:lnB>
                    <a:noFill/>
                  </a:tcPr>
                </a:tc>
                <a:tc>
                  <a:txBody>
                    <a:bodyPr lIns="58320" rIns="58320"/>
                    <a:p>
                      <a:pPr algn="ctr">
                        <a:lnSpc>
                          <a:spcPct val="100000"/>
                        </a:lnSpc>
                        <a:spcBef>
                          <a:spcPts val="300"/>
                        </a:spcBef>
                        <a:spcAft>
                          <a:spcPts val="300"/>
                        </a:spcAft>
                      </a:pPr>
                      <a:r>
                        <a:rPr b="1" lang="en-IN" sz="1600" spc="-1" strike="noStrike">
                          <a:solidFill>
                            <a:srgbClr val="000000"/>
                          </a:solidFill>
                          <a:latin typeface="Times New Roman"/>
                          <a:ea typeface="Times New Roman"/>
                        </a:rPr>
                        <a:t>Expanded source</a:t>
                      </a:r>
                      <a:endParaRPr b="0" lang="en-IN" sz="1600" spc="-1" strike="noStrike">
                        <a:latin typeface="Arial"/>
                      </a:endParaRPr>
                    </a:p>
                  </a:txBody>
                  <a:tcPr marL="58320" marR="58320">
                    <a:lnL w="12240">
                      <a:solidFill>
                        <a:srgbClr val="000000"/>
                      </a:solidFill>
                    </a:lnL>
                    <a:lnR w="12240">
                      <a:solidFill>
                        <a:srgbClr val="000000"/>
                      </a:solidFill>
                    </a:lnR>
                    <a:lnT w="12240">
                      <a:solidFill>
                        <a:srgbClr val="000000"/>
                      </a:solidFill>
                    </a:lnT>
                    <a:lnB w="12240">
                      <a:solidFill>
                        <a:srgbClr val="000000"/>
                      </a:solidFill>
                    </a:lnB>
                    <a:noFill/>
                  </a:tcPr>
                </a:tc>
              </a:tr>
              <a:tr h="5974560">
                <a:tc>
                  <a:txBody>
                    <a:bodyPr lIns="58320" rIns="58320"/>
                    <a:p>
                      <a:pPr>
                        <a:lnSpc>
                          <a:spcPct val="100000"/>
                        </a:lnSpc>
                        <a:spcBef>
                          <a:spcPts val="300"/>
                        </a:spcBef>
                        <a:spcAft>
                          <a:spcPts val="300"/>
                        </a:spcAft>
                      </a:pPr>
                      <a:r>
                        <a:rPr b="1" lang="en-IN" sz="1600" spc="-1" strike="noStrike">
                          <a:solidFill>
                            <a:srgbClr val="000000"/>
                          </a:solidFill>
                          <a:latin typeface="Times New Roman"/>
                          <a:ea typeface="Times New Roman"/>
                        </a:rPr>
                        <a:t>Macro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Incr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A       1, data</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A       2, data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A       3, data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MEND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INCR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INCR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data DC       F’5’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           </a:t>
                      </a:r>
                      <a:r>
                        <a:rPr b="1"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300"/>
                        </a:spcBef>
                        <a:spcAft>
                          <a:spcPts val="300"/>
                        </a:spcAft>
                      </a:pPr>
                      <a:r>
                        <a:rPr b="1" lang="en-IN" sz="1600" spc="-1" strike="noStrike">
                          <a:solidFill>
                            <a:srgbClr val="000000"/>
                          </a:solidFill>
                          <a:latin typeface="Times New Roman"/>
                          <a:ea typeface="Times New Roman"/>
                        </a:rPr>
                        <a:t>END </a:t>
                      </a:r>
                      <a:endParaRPr b="0" lang="en-IN" sz="1600" spc="-1" strike="noStrike">
                        <a:latin typeface="Arial"/>
                      </a:endParaRPr>
                    </a:p>
                  </a:txBody>
                  <a:tcPr marL="58320" marR="58320">
                    <a:lnL w="12240">
                      <a:solidFill>
                        <a:srgbClr val="000000"/>
                      </a:solidFill>
                    </a:lnL>
                    <a:lnR w="12240">
                      <a:solidFill>
                        <a:srgbClr val="000000"/>
                      </a:solidFill>
                    </a:lnR>
                    <a:lnT w="12240">
                      <a:solidFill>
                        <a:srgbClr val="000000"/>
                      </a:solidFill>
                    </a:lnT>
                    <a:lnB w="12240">
                      <a:solidFill>
                        <a:srgbClr val="000000"/>
                      </a:solidFill>
                    </a:lnB>
                    <a:noFill/>
                  </a:tcPr>
                </a:tc>
                <a:tc>
                  <a:txBody>
                    <a:bodyPr lIns="58320" rIns="58320"/>
                    <a:p>
                      <a:pPr algn="ctr">
                        <a:lnSpc>
                          <a:spcPct val="100000"/>
                        </a:lnSpc>
                        <a:spcBef>
                          <a:spcPts val="300"/>
                        </a:spcBef>
                        <a:spcAft>
                          <a:spcPts val="300"/>
                        </a:spcAft>
                      </a:pPr>
                      <a:r>
                        <a:rPr b="1" lang="en-IN" sz="1600" spc="-1" strike="noStrike">
                          <a:solidFill>
                            <a:srgbClr val="000000"/>
                          </a:solidFill>
                          <a:latin typeface="Times New Roman"/>
                          <a:ea typeface="Times New Roman"/>
                        </a:rPr>
                        <a:t>:</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   1, Data</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   2, Data </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    3, Data </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 </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 </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 </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   1, Data</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   2, Data </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A    3, Data </a:t>
                      </a:r>
                      <a:endParaRPr b="0" lang="en-IN" sz="1600" spc="-1" strike="noStrike">
                        <a:latin typeface="Arial"/>
                      </a:endParaRPr>
                    </a:p>
                    <a:p>
                      <a:pPr algn="ctr">
                        <a:lnSpc>
                          <a:spcPct val="100000"/>
                        </a:lnSpc>
                        <a:spcBef>
                          <a:spcPts val="300"/>
                        </a:spcBef>
                        <a:spcAft>
                          <a:spcPts val="300"/>
                        </a:spcAft>
                      </a:pPr>
                      <a:r>
                        <a:rPr b="1" lang="en-IN" sz="1600" spc="-1" strike="noStrike">
                          <a:solidFill>
                            <a:srgbClr val="000000"/>
                          </a:solidFill>
                          <a:latin typeface="Times New Roman"/>
                          <a:ea typeface="Times New Roman"/>
                        </a:rPr>
                        <a:t>data DC F ‘5’</a:t>
                      </a:r>
                      <a:endParaRPr b="0" lang="en-IN" sz="1600" spc="-1" strike="noStrike">
                        <a:latin typeface="Arial"/>
                      </a:endParaRPr>
                    </a:p>
                  </a:txBody>
                  <a:tcPr marL="58320" marR="5832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66" name="CustomShape 2"/>
          <p:cNvSpPr/>
          <p:nvPr/>
        </p:nvSpPr>
        <p:spPr>
          <a:xfrm>
            <a:off x="6019920" y="2438280"/>
            <a:ext cx="227880" cy="83736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6172200" y="4343400"/>
            <a:ext cx="75600" cy="76140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168" name="CustomShape 4"/>
          <p:cNvSpPr/>
          <p:nvPr/>
        </p:nvSpPr>
        <p:spPr>
          <a:xfrm flipV="1">
            <a:off x="1219320" y="2286000"/>
            <a:ext cx="4647600" cy="3042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69" name="CustomShape 5"/>
          <p:cNvSpPr/>
          <p:nvPr/>
        </p:nvSpPr>
        <p:spPr>
          <a:xfrm>
            <a:off x="1066680" y="4114800"/>
            <a:ext cx="5028480" cy="6850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1332000"/>
            <a:ext cx="8228880" cy="51681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000000"/>
              </a:buClr>
              <a:buFont typeface="Arial"/>
              <a:buChar char="•"/>
            </a:pPr>
            <a:r>
              <a:rPr b="0" lang="en-IN" sz="2800" spc="-1" strike="noStrike">
                <a:solidFill>
                  <a:srgbClr val="000000"/>
                </a:solidFill>
                <a:latin typeface="Arial"/>
              </a:rPr>
              <a:t>The rule for determining the value of formal parameter depend on kind of parameter.</a:t>
            </a:r>
            <a:endParaRPr b="0" lang="en-IN" sz="2800" spc="-1" strike="noStrike">
              <a:latin typeface="Arial"/>
            </a:endParaRPr>
          </a:p>
          <a:p>
            <a:pPr algn="just">
              <a:lnSpc>
                <a:spcPct val="100000"/>
              </a:lnSpc>
              <a:spcBef>
                <a:spcPts val="561"/>
              </a:spcBef>
            </a:pPr>
            <a:endParaRPr b="0" lang="en-IN" sz="2800" spc="-1" strike="noStrike">
              <a:latin typeface="Arial"/>
            </a:endParaRPr>
          </a:p>
          <a:p>
            <a:pPr lvl="1" marL="914400" indent="-456480" algn="just">
              <a:lnSpc>
                <a:spcPct val="100000"/>
              </a:lnSpc>
              <a:spcBef>
                <a:spcPts val="479"/>
              </a:spcBef>
              <a:buClr>
                <a:srgbClr val="00b050"/>
              </a:buClr>
              <a:buFont typeface="Arial"/>
              <a:buAutoNum type="arabicPeriod"/>
            </a:pPr>
            <a:r>
              <a:rPr b="0" lang="en-IN" sz="2400" spc="-1" strike="noStrike">
                <a:solidFill>
                  <a:srgbClr val="00b050"/>
                </a:solidFill>
                <a:latin typeface="Arial"/>
              </a:rPr>
              <a:t>Positional Parameter</a:t>
            </a:r>
            <a:endParaRPr b="0" lang="en-IN" sz="2400" spc="-1" strike="noStrike">
              <a:latin typeface="Arial"/>
            </a:endParaRPr>
          </a:p>
          <a:p>
            <a:pPr lvl="1" marL="914400" indent="-456480" algn="just">
              <a:lnSpc>
                <a:spcPct val="100000"/>
              </a:lnSpc>
              <a:spcBef>
                <a:spcPts val="479"/>
              </a:spcBef>
              <a:buClr>
                <a:srgbClr val="00b050"/>
              </a:buClr>
              <a:buFont typeface="Arial"/>
              <a:buAutoNum type="arabicPeriod"/>
            </a:pPr>
            <a:r>
              <a:rPr b="0" lang="en-IN" sz="2400" spc="-1" strike="noStrike">
                <a:solidFill>
                  <a:srgbClr val="00b050"/>
                </a:solidFill>
                <a:latin typeface="Arial"/>
              </a:rPr>
              <a:t>Keyword Parameter</a:t>
            </a:r>
            <a:endParaRPr b="0" lang="en-IN" sz="2400" spc="-1" strike="noStrike">
              <a:latin typeface="Arial"/>
            </a:endParaRPr>
          </a:p>
          <a:p>
            <a:pPr lvl="1" marL="914400" indent="-456480" algn="just">
              <a:lnSpc>
                <a:spcPct val="100000"/>
              </a:lnSpc>
              <a:spcBef>
                <a:spcPts val="479"/>
              </a:spcBef>
              <a:buClr>
                <a:srgbClr val="00b050"/>
              </a:buClr>
              <a:buFont typeface="Arial"/>
              <a:buAutoNum type="arabicPeriod"/>
            </a:pPr>
            <a:r>
              <a:rPr b="0" lang="en-IN" sz="2400" spc="-1" strike="noStrike">
                <a:solidFill>
                  <a:srgbClr val="00b050"/>
                </a:solidFill>
                <a:latin typeface="Arial"/>
              </a:rPr>
              <a:t>Default Specification of Parameter</a:t>
            </a:r>
            <a:endParaRPr b="0" lang="en-IN" sz="2400" spc="-1" strike="noStrike">
              <a:latin typeface="Arial"/>
            </a:endParaRPr>
          </a:p>
          <a:p>
            <a:pPr lvl="1" marL="914400" indent="-456480" algn="just">
              <a:lnSpc>
                <a:spcPct val="100000"/>
              </a:lnSpc>
              <a:spcBef>
                <a:spcPts val="479"/>
              </a:spcBef>
              <a:buClr>
                <a:srgbClr val="00b050"/>
              </a:buClr>
              <a:buFont typeface="Arial"/>
              <a:buAutoNum type="arabicPeriod"/>
            </a:pPr>
            <a:r>
              <a:rPr b="0" lang="en-IN" sz="2400" spc="-1" strike="noStrike">
                <a:solidFill>
                  <a:srgbClr val="00b050"/>
                </a:solidFill>
                <a:latin typeface="Arial"/>
              </a:rPr>
              <a:t>Macros with Mixed Parameter</a:t>
            </a:r>
            <a:endParaRPr b="0" lang="en-IN" sz="2400" spc="-1" strike="noStrike">
              <a:latin typeface="Arial"/>
            </a:endParaRPr>
          </a:p>
          <a:p>
            <a:pPr lvl="1" marL="914400" indent="-456480" algn="just">
              <a:lnSpc>
                <a:spcPct val="100000"/>
              </a:lnSpc>
              <a:spcBef>
                <a:spcPts val="479"/>
              </a:spcBef>
              <a:buClr>
                <a:srgbClr val="00b050"/>
              </a:buClr>
              <a:buFont typeface="Arial"/>
              <a:buAutoNum type="arabicPeriod"/>
            </a:pPr>
            <a:r>
              <a:rPr b="0" lang="en-IN" sz="2400" spc="-1" strike="noStrike">
                <a:solidFill>
                  <a:srgbClr val="00b050"/>
                </a:solidFill>
                <a:latin typeface="Arial"/>
              </a:rPr>
              <a:t>Other uses of Parameter</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marL="1143000" indent="-227880" algn="just">
              <a:lnSpc>
                <a:spcPct val="100000"/>
              </a:lnSpc>
              <a:spcBef>
                <a:spcPts val="320"/>
              </a:spcBef>
            </a:pPr>
            <a:endParaRPr b="0" lang="en-IN" sz="2400" spc="-1" strike="noStrike">
              <a:latin typeface="Arial"/>
            </a:endParaRPr>
          </a:p>
          <a:p>
            <a:pPr marL="1143000" indent="-227880" algn="just">
              <a:lnSpc>
                <a:spcPct val="100000"/>
              </a:lnSpc>
              <a:spcBef>
                <a:spcPts val="400"/>
              </a:spcBef>
            </a:pPr>
            <a:endParaRPr b="0" lang="en-IN" sz="2400" spc="-1" strike="noStrike">
              <a:latin typeface="Arial"/>
            </a:endParaRPr>
          </a:p>
          <a:p>
            <a:pPr marL="1143000" indent="-227880">
              <a:lnSpc>
                <a:spcPct val="100000"/>
              </a:lnSpc>
            </a:pPr>
            <a:endParaRPr b="0" lang="en-IN" sz="2400" spc="-1" strike="noStrike">
              <a:latin typeface="Arial"/>
            </a:endParaRPr>
          </a:p>
          <a:p>
            <a:pPr marL="1143000" indent="-227880">
              <a:lnSpc>
                <a:spcPct val="100000"/>
              </a:lnSpc>
            </a:pPr>
            <a:endParaRPr b="0" lang="en-IN" sz="2400" spc="-1" strike="noStrike">
              <a:latin typeface="Arial"/>
            </a:endParaRPr>
          </a:p>
        </p:txBody>
      </p:sp>
      <p:sp>
        <p:nvSpPr>
          <p:cNvPr id="171" name="CustomShape 2"/>
          <p:cNvSpPr/>
          <p:nvPr/>
        </p:nvSpPr>
        <p:spPr>
          <a:xfrm>
            <a:off x="457200" y="71280"/>
            <a:ext cx="8228880" cy="78516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72"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11675761-14D8-4488-8EC1-13247560E7D3}" type="datetime1">
              <a:rPr b="0" lang="en-IN" sz="1200" spc="-1" strike="noStrike">
                <a:solidFill>
                  <a:srgbClr val="8b8b8b"/>
                </a:solidFill>
                <a:latin typeface="Calibri"/>
              </a:rPr>
              <a:t>17/12/2020</a:t>
            </a:fld>
            <a:endParaRPr b="0" lang="en-IN" sz="1200" spc="-1" strike="noStrike">
              <a:latin typeface="Arial"/>
            </a:endParaRPr>
          </a:p>
        </p:txBody>
      </p:sp>
      <p:sp>
        <p:nvSpPr>
          <p:cNvPr id="173"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ECFCA0C-13DD-454D-92F8-1C97C8267CAE}"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1332000"/>
            <a:ext cx="8228880" cy="51681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Positional Parameter</a:t>
            </a:r>
            <a:endParaRPr b="0" lang="en-IN" sz="28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A positional formal parameter is written as </a:t>
            </a:r>
            <a:r>
              <a:rPr b="0" i="1" lang="en-IN" sz="2400" spc="-1" strike="noStrike">
                <a:solidFill>
                  <a:srgbClr val="00b050"/>
                </a:solidFill>
                <a:latin typeface="Arial"/>
              </a:rPr>
              <a:t>&amp;&lt;parameter name&gt;.</a:t>
            </a:r>
            <a:endParaRPr b="0" lang="en-IN" sz="24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The &lt;</a:t>
            </a:r>
            <a:r>
              <a:rPr b="0" i="1" lang="en-IN" sz="2400" spc="-1" strike="noStrike">
                <a:solidFill>
                  <a:srgbClr val="000000"/>
                </a:solidFill>
                <a:latin typeface="Arial"/>
              </a:rPr>
              <a:t>actual parameter specification</a:t>
            </a:r>
            <a:r>
              <a:rPr b="0" lang="en-IN" sz="2400" spc="-1" strike="noStrike">
                <a:solidFill>
                  <a:srgbClr val="000000"/>
                </a:solidFill>
                <a:latin typeface="Arial"/>
              </a:rPr>
              <a:t>&gt; in a macro call is simply an </a:t>
            </a:r>
            <a:r>
              <a:rPr b="0" lang="en-IN" sz="2400" spc="-1" strike="noStrike">
                <a:solidFill>
                  <a:srgbClr val="00b050"/>
                </a:solidFill>
                <a:latin typeface="Arial"/>
              </a:rPr>
              <a:t>&lt;</a:t>
            </a:r>
            <a:r>
              <a:rPr b="0" i="1" lang="en-IN" sz="2400" spc="-1" strike="noStrike">
                <a:solidFill>
                  <a:srgbClr val="00b050"/>
                </a:solidFill>
                <a:latin typeface="Arial"/>
              </a:rPr>
              <a:t>ordinary string</a:t>
            </a:r>
            <a:r>
              <a:rPr b="0" lang="en-IN" sz="2400" spc="-1" strike="noStrike">
                <a:solidFill>
                  <a:srgbClr val="00b050"/>
                </a:solidFill>
                <a:latin typeface="Arial"/>
              </a:rPr>
              <a:t>&gt;.</a:t>
            </a:r>
            <a:endParaRPr b="0" lang="en-IN" sz="24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The value of a positional formal parameter XYZ is determined by the rule of positional association as :</a:t>
            </a:r>
            <a:endParaRPr b="0" lang="en-IN" sz="2400" spc="-1" strike="noStrike">
              <a:latin typeface="Arial"/>
            </a:endParaRPr>
          </a:p>
          <a:p>
            <a:pPr lvl="2" marL="1143000" indent="-227880" algn="just">
              <a:lnSpc>
                <a:spcPct val="100000"/>
              </a:lnSpc>
              <a:spcBef>
                <a:spcPts val="601"/>
              </a:spcBef>
              <a:buClr>
                <a:srgbClr val="000000"/>
              </a:buClr>
              <a:buFont typeface="Arial"/>
              <a:buChar char="•"/>
            </a:pPr>
            <a:r>
              <a:rPr b="0" lang="en-IN" sz="2000" spc="-1" strike="noStrike">
                <a:solidFill>
                  <a:srgbClr val="000000"/>
                </a:solidFill>
                <a:latin typeface="Arial"/>
              </a:rPr>
              <a:t>Find the ordinal position of XYZ in the list of formal parameters in macro prototype statement.</a:t>
            </a:r>
            <a:endParaRPr b="0" lang="en-IN" sz="2000" spc="-1" strike="noStrike">
              <a:latin typeface="Arial"/>
            </a:endParaRPr>
          </a:p>
          <a:p>
            <a:pPr lvl="2" marL="1143000" indent="-227880" algn="just">
              <a:lnSpc>
                <a:spcPct val="100000"/>
              </a:lnSpc>
              <a:spcBef>
                <a:spcPts val="601"/>
              </a:spcBef>
              <a:buClr>
                <a:srgbClr val="000000"/>
              </a:buClr>
              <a:buFont typeface="Arial"/>
              <a:buChar char="•"/>
            </a:pPr>
            <a:r>
              <a:rPr b="0" lang="en-IN" sz="2000" spc="-1" strike="noStrike">
                <a:solidFill>
                  <a:srgbClr val="000000"/>
                </a:solidFill>
                <a:latin typeface="Arial"/>
              </a:rPr>
              <a:t>Find the actual parameter specification occupying the same ordinal position in the list of actual parameters in macro call statement.</a:t>
            </a:r>
            <a:endParaRPr b="0" lang="en-IN" sz="2000" spc="-1" strike="noStrike">
              <a:latin typeface="Arial"/>
            </a:endParaRPr>
          </a:p>
          <a:p>
            <a:pPr>
              <a:lnSpc>
                <a:spcPct val="100000"/>
              </a:lnSpc>
            </a:pPr>
            <a:endParaRPr b="0" lang="en-IN" sz="2000" spc="-1" strike="noStrike">
              <a:latin typeface="Arial"/>
            </a:endParaRPr>
          </a:p>
          <a:p>
            <a:pPr marL="1143000" indent="-227880" algn="just">
              <a:lnSpc>
                <a:spcPct val="100000"/>
              </a:lnSpc>
              <a:spcBef>
                <a:spcPts val="601"/>
              </a:spcBef>
            </a:pPr>
            <a:endParaRPr b="0" lang="en-IN" sz="2000" spc="-1" strike="noStrike">
              <a:latin typeface="Arial"/>
            </a:endParaRPr>
          </a:p>
          <a:p>
            <a:pPr marL="1143000" indent="-227880" algn="just">
              <a:lnSpc>
                <a:spcPct val="100000"/>
              </a:lnSpc>
              <a:spcBef>
                <a:spcPts val="601"/>
              </a:spcBef>
            </a:pPr>
            <a:endParaRPr b="0" lang="en-IN" sz="2000" spc="-1" strike="noStrike">
              <a:latin typeface="Arial"/>
            </a:endParaRPr>
          </a:p>
          <a:p>
            <a:pPr marL="1143000" indent="-227880">
              <a:lnSpc>
                <a:spcPct val="100000"/>
              </a:lnSpc>
            </a:pPr>
            <a:endParaRPr b="0" lang="en-IN" sz="2000" spc="-1" strike="noStrike">
              <a:latin typeface="Arial"/>
            </a:endParaRPr>
          </a:p>
          <a:p>
            <a:pPr marL="1143000" indent="-227880">
              <a:lnSpc>
                <a:spcPct val="100000"/>
              </a:lnSpc>
            </a:pPr>
            <a:endParaRPr b="0" lang="en-IN" sz="2000" spc="-1" strike="noStrike">
              <a:latin typeface="Arial"/>
            </a:endParaRPr>
          </a:p>
        </p:txBody>
      </p:sp>
      <p:sp>
        <p:nvSpPr>
          <p:cNvPr id="175" name="CustomShape 2"/>
          <p:cNvSpPr/>
          <p:nvPr/>
        </p:nvSpPr>
        <p:spPr>
          <a:xfrm>
            <a:off x="457200" y="71280"/>
            <a:ext cx="8228880" cy="85644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76"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36347E74-CC18-4B55-8CE1-D632F1C551A0}" type="datetime1">
              <a:rPr b="0" lang="en-IN" sz="1200" spc="-1" strike="noStrike">
                <a:solidFill>
                  <a:srgbClr val="8b8b8b"/>
                </a:solidFill>
                <a:latin typeface="Calibri"/>
              </a:rPr>
              <a:t>17/12/2020</a:t>
            </a:fld>
            <a:endParaRPr b="0" lang="en-IN" sz="1200" spc="-1" strike="noStrike">
              <a:latin typeface="Arial"/>
            </a:endParaRPr>
          </a:p>
        </p:txBody>
      </p:sp>
      <p:sp>
        <p:nvSpPr>
          <p:cNvPr id="177"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52BA7EB-3437-4128-91B0-585F45F895CF}"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14200" y="1071720"/>
            <a:ext cx="8714880" cy="550008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Positional Parameter Example</a:t>
            </a:r>
            <a:endParaRPr b="0" lang="en-IN" sz="2800" spc="-1" strike="noStrike">
              <a:latin typeface="Arial"/>
            </a:endParaRPr>
          </a:p>
          <a:p>
            <a:pPr>
              <a:lnSpc>
                <a:spcPct val="100000"/>
              </a:lnSpc>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nSpc>
                <a:spcPct val="100000"/>
              </a:lnSpc>
            </a:pPr>
            <a:endParaRPr b="0" lang="en-IN" sz="2800" spc="-1" strike="noStrike">
              <a:latin typeface="Arial"/>
            </a:endParaRPr>
          </a:p>
          <a:p>
            <a:pPr marL="1143000" indent="-227880">
              <a:lnSpc>
                <a:spcPct val="100000"/>
              </a:lnSpc>
            </a:pPr>
            <a:endParaRPr b="0" lang="en-IN" sz="2800" spc="-1" strike="noStrike">
              <a:latin typeface="Arial"/>
            </a:endParaRPr>
          </a:p>
        </p:txBody>
      </p:sp>
      <p:sp>
        <p:nvSpPr>
          <p:cNvPr id="179" name="CustomShape 2"/>
          <p:cNvSpPr/>
          <p:nvPr/>
        </p:nvSpPr>
        <p:spPr>
          <a:xfrm>
            <a:off x="285840" y="71280"/>
            <a:ext cx="8643240" cy="85644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80" name="CustomShape 3"/>
          <p:cNvSpPr/>
          <p:nvPr/>
        </p:nvSpPr>
        <p:spPr>
          <a:xfrm>
            <a:off x="285840" y="3214800"/>
            <a:ext cx="392832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&amp;MEM_VAL, &amp;INCR_VAL, &amp;REG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&amp;INCR_VAL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p:txBody>
      </p:sp>
      <p:sp>
        <p:nvSpPr>
          <p:cNvPr id="181" name="CustomShape 4"/>
          <p:cNvSpPr/>
          <p:nvPr/>
        </p:nvSpPr>
        <p:spPr>
          <a:xfrm>
            <a:off x="6715080" y="3214800"/>
            <a:ext cx="19281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endParaRPr b="0" lang="en-IN" sz="1400" spc="-1" strike="noStrike">
              <a:latin typeface="Arial"/>
            </a:endParaRPr>
          </a:p>
        </p:txBody>
      </p:sp>
      <p:sp>
        <p:nvSpPr>
          <p:cNvPr id="182" name="CustomShape 5"/>
          <p:cNvSpPr/>
          <p:nvPr/>
        </p:nvSpPr>
        <p:spPr>
          <a:xfrm>
            <a:off x="4214880" y="4000680"/>
            <a:ext cx="2499480" cy="7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83" name="CustomShape 6"/>
          <p:cNvSpPr/>
          <p:nvPr/>
        </p:nvSpPr>
        <p:spPr>
          <a:xfrm>
            <a:off x="1357200" y="2714760"/>
            <a:ext cx="199944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Macro Definition</a:t>
            </a:r>
            <a:endParaRPr b="0" lang="en-IN" sz="1800" spc="-1" strike="noStrike">
              <a:latin typeface="Arial"/>
            </a:endParaRPr>
          </a:p>
        </p:txBody>
      </p:sp>
      <p:sp>
        <p:nvSpPr>
          <p:cNvPr id="184" name="CustomShape 7"/>
          <p:cNvSpPr/>
          <p:nvPr/>
        </p:nvSpPr>
        <p:spPr>
          <a:xfrm>
            <a:off x="4500720" y="2714760"/>
            <a:ext cx="199944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Macro Call</a:t>
            </a:r>
            <a:endParaRPr b="0" lang="en-IN" sz="1800" spc="-1" strike="noStrike">
              <a:latin typeface="Arial"/>
            </a:endParaRPr>
          </a:p>
        </p:txBody>
      </p:sp>
      <p:sp>
        <p:nvSpPr>
          <p:cNvPr id="185" name="CustomShape 8"/>
          <p:cNvSpPr/>
          <p:nvPr/>
        </p:nvSpPr>
        <p:spPr>
          <a:xfrm>
            <a:off x="6643800" y="2143080"/>
            <a:ext cx="1999440" cy="9129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Lexical Expansion of Model Statement</a:t>
            </a:r>
            <a:endParaRPr b="0" lang="en-IN" sz="1800" spc="-1" strike="noStrike">
              <a:latin typeface="Arial"/>
            </a:endParaRPr>
          </a:p>
        </p:txBody>
      </p:sp>
      <p:sp>
        <p:nvSpPr>
          <p:cNvPr id="186" name="CustomShape 9"/>
          <p:cNvSpPr/>
          <p:nvPr/>
        </p:nvSpPr>
        <p:spPr>
          <a:xfrm>
            <a:off x="4357800" y="3500280"/>
            <a:ext cx="221400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800" spc="-1" strike="noStrike">
                <a:solidFill>
                  <a:srgbClr val="000000"/>
                </a:solidFill>
                <a:latin typeface="Arial"/>
                <a:ea typeface="DejaVu Sans"/>
              </a:rPr>
              <a:t>INCR A, B, AREG</a:t>
            </a:r>
            <a:endParaRPr b="0" lang="en-IN" sz="1800" spc="-1" strike="noStrike">
              <a:latin typeface="Arial"/>
            </a:endParaRPr>
          </a:p>
        </p:txBody>
      </p:sp>
      <p:sp>
        <p:nvSpPr>
          <p:cNvPr id="187" name="CustomShape 10"/>
          <p:cNvSpPr/>
          <p:nvPr/>
        </p:nvSpPr>
        <p:spPr>
          <a:xfrm>
            <a:off x="4357800" y="4214880"/>
            <a:ext cx="2214000" cy="1285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Formal            Value</a:t>
            </a:r>
            <a:endParaRPr b="0" lang="en-IN" sz="1400" spc="-1" strike="noStrike">
              <a:latin typeface="Arial"/>
            </a:endParaRPr>
          </a:p>
          <a:p>
            <a:pPr>
              <a:lnSpc>
                <a:spcPct val="100000"/>
              </a:lnSpc>
            </a:pPr>
            <a:r>
              <a:rPr b="1" lang="en-IN" sz="1400" spc="-1" strike="noStrike">
                <a:solidFill>
                  <a:srgbClr val="000000"/>
                </a:solidFill>
                <a:latin typeface="Arial"/>
                <a:ea typeface="DejaVu Sans"/>
              </a:rPr>
              <a:t>Parameter</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MEM_VAL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INCR_VAL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REG                    AREG</a:t>
            </a:r>
            <a:endParaRPr b="0" lang="en-IN" sz="1400" spc="-1" strike="noStrike">
              <a:latin typeface="Arial"/>
            </a:endParaRPr>
          </a:p>
        </p:txBody>
      </p:sp>
      <p:sp>
        <p:nvSpPr>
          <p:cNvPr id="188" name="CustomShape 11"/>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E46C67A0-85F1-4067-B9F4-D023A31118CD}" type="datetime1">
              <a:rPr b="0" lang="en-IN" sz="1200" spc="-1" strike="noStrike">
                <a:solidFill>
                  <a:srgbClr val="8b8b8b"/>
                </a:solidFill>
                <a:latin typeface="Calibri"/>
              </a:rPr>
              <a:t>17/12/2020</a:t>
            </a:fld>
            <a:endParaRPr b="0" lang="en-IN" sz="1200" spc="-1" strike="noStrike">
              <a:latin typeface="Arial"/>
            </a:endParaRPr>
          </a:p>
        </p:txBody>
      </p:sp>
      <p:sp>
        <p:nvSpPr>
          <p:cNvPr id="189" name="CustomShape 1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0A7602D-535D-48E5-8F0A-93001F3EA342}" type="slidenum">
              <a:rPr b="0" lang="en-IN" sz="1200" spc="-1" strike="noStrike">
                <a:solidFill>
                  <a:srgbClr val="8b8b8b"/>
                </a:solidFill>
                <a:latin typeface="Calibri"/>
              </a:rPr>
              <a:t>1</a:t>
            </a:fld>
            <a:endParaRPr b="0" lang="en-IN" sz="1200" spc="-1" strike="noStrike">
              <a:latin typeface="Arial"/>
            </a:endParaRPr>
          </a:p>
        </p:txBody>
      </p:sp>
    </p:spTree>
  </p:cSld>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2" presetSubtype="4">
                                  <p:stCondLst>
                                    <p:cond delay="0"/>
                                  </p:stCondLst>
                                  <p:childTnLst>
                                    <p:set>
                                      <p:cBhvr>
                                        <p:cTn id="117" dur="1" fill="hold">
                                          <p:stCondLst>
                                            <p:cond delay="0"/>
                                          </p:stCondLst>
                                        </p:cTn>
                                        <p:tgtEl>
                                          <p:spTgt spid="183"/>
                                        </p:tgtEl>
                                        <p:attrNameLst>
                                          <p:attrName>style.visibility</p:attrName>
                                        </p:attrNameLst>
                                      </p:cBhvr>
                                      <p:to>
                                        <p:strVal val="visible"/>
                                      </p:to>
                                    </p:set>
                                    <p:anim calcmode="lin" valueType="num">
                                      <p:cBhvr additive="repl">
                                        <p:cTn id="118" dur="500" fill="hold"/>
                                        <p:tgtEl>
                                          <p:spTgt spid="183"/>
                                        </p:tgtEl>
                                        <p:attrNameLst>
                                          <p:attrName>ppt_x</p:attrName>
                                        </p:attrNameLst>
                                      </p:cBhvr>
                                      <p:tavLst>
                                        <p:tav tm="0">
                                          <p:val>
                                            <p:strVal val="#ppt_x"/>
                                          </p:val>
                                        </p:tav>
                                        <p:tav tm="100000">
                                          <p:val>
                                            <p:strVal val="#ppt_x"/>
                                          </p:val>
                                        </p:tav>
                                      </p:tavLst>
                                    </p:anim>
                                    <p:anim calcmode="lin" valueType="num">
                                      <p:cBhvr additive="repl">
                                        <p:cTn id="119"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2" presetSubtype="4">
                                  <p:stCondLst>
                                    <p:cond delay="0"/>
                                  </p:stCondLst>
                                  <p:childTnLst>
                                    <p:set>
                                      <p:cBhvr>
                                        <p:cTn id="123" dur="1" fill="hold">
                                          <p:stCondLst>
                                            <p:cond delay="0"/>
                                          </p:stCondLst>
                                        </p:cTn>
                                        <p:tgtEl>
                                          <p:spTgt spid="180"/>
                                        </p:tgtEl>
                                        <p:attrNameLst>
                                          <p:attrName>style.visibility</p:attrName>
                                        </p:attrNameLst>
                                      </p:cBhvr>
                                      <p:to>
                                        <p:strVal val="visible"/>
                                      </p:to>
                                    </p:set>
                                    <p:anim calcmode="lin" valueType="num">
                                      <p:cBhvr additive="repl">
                                        <p:cTn id="124" dur="500" fill="hold"/>
                                        <p:tgtEl>
                                          <p:spTgt spid="180"/>
                                        </p:tgtEl>
                                        <p:attrNameLst>
                                          <p:attrName>ppt_x</p:attrName>
                                        </p:attrNameLst>
                                      </p:cBhvr>
                                      <p:tavLst>
                                        <p:tav tm="0">
                                          <p:val>
                                            <p:strVal val="#ppt_x"/>
                                          </p:val>
                                        </p:tav>
                                        <p:tav tm="100000">
                                          <p:val>
                                            <p:strVal val="#ppt_x"/>
                                          </p:val>
                                        </p:tav>
                                      </p:tavLst>
                                    </p:anim>
                                    <p:anim calcmode="lin" valueType="num">
                                      <p:cBhvr additive="repl">
                                        <p:cTn id="125"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 presetSubtype="4">
                                  <p:stCondLst>
                                    <p:cond delay="0"/>
                                  </p:stCondLst>
                                  <p:childTnLst>
                                    <p:set>
                                      <p:cBhvr>
                                        <p:cTn id="129" dur="1" fill="hold">
                                          <p:stCondLst>
                                            <p:cond delay="0"/>
                                          </p:stCondLst>
                                        </p:cTn>
                                        <p:tgtEl>
                                          <p:spTgt spid="184"/>
                                        </p:tgtEl>
                                        <p:attrNameLst>
                                          <p:attrName>style.visibility</p:attrName>
                                        </p:attrNameLst>
                                      </p:cBhvr>
                                      <p:to>
                                        <p:strVal val="visible"/>
                                      </p:to>
                                    </p:set>
                                    <p:anim calcmode="lin" valueType="num">
                                      <p:cBhvr additive="repl">
                                        <p:cTn id="130" dur="500" fill="hold"/>
                                        <p:tgtEl>
                                          <p:spTgt spid="184"/>
                                        </p:tgtEl>
                                        <p:attrNameLst>
                                          <p:attrName>ppt_x</p:attrName>
                                        </p:attrNameLst>
                                      </p:cBhvr>
                                      <p:tavLst>
                                        <p:tav tm="0">
                                          <p:val>
                                            <p:strVal val="#ppt_x"/>
                                          </p:val>
                                        </p:tav>
                                        <p:tav tm="100000">
                                          <p:val>
                                            <p:strVal val="#ppt_x"/>
                                          </p:val>
                                        </p:tav>
                                      </p:tavLst>
                                    </p:anim>
                                    <p:anim calcmode="lin" valueType="num">
                                      <p:cBhvr additive="repl">
                                        <p:cTn id="131"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2" presetSubtype="4">
                                  <p:stCondLst>
                                    <p:cond delay="0"/>
                                  </p:stCondLst>
                                  <p:childTnLst>
                                    <p:set>
                                      <p:cBhvr>
                                        <p:cTn id="135" dur="1" fill="hold">
                                          <p:stCondLst>
                                            <p:cond delay="0"/>
                                          </p:stCondLst>
                                        </p:cTn>
                                        <p:tgtEl>
                                          <p:spTgt spid="186"/>
                                        </p:tgtEl>
                                        <p:attrNameLst>
                                          <p:attrName>style.visibility</p:attrName>
                                        </p:attrNameLst>
                                      </p:cBhvr>
                                      <p:to>
                                        <p:strVal val="visible"/>
                                      </p:to>
                                    </p:set>
                                    <p:anim calcmode="lin" valueType="num">
                                      <p:cBhvr additive="repl">
                                        <p:cTn id="136" dur="500" fill="hold"/>
                                        <p:tgtEl>
                                          <p:spTgt spid="186"/>
                                        </p:tgtEl>
                                        <p:attrNameLst>
                                          <p:attrName>ppt_x</p:attrName>
                                        </p:attrNameLst>
                                      </p:cBhvr>
                                      <p:tavLst>
                                        <p:tav tm="0">
                                          <p:val>
                                            <p:strVal val="#ppt_x"/>
                                          </p:val>
                                        </p:tav>
                                        <p:tav tm="100000">
                                          <p:val>
                                            <p:strVal val="#ppt_x"/>
                                          </p:val>
                                        </p:tav>
                                      </p:tavLst>
                                    </p:anim>
                                    <p:anim calcmode="lin" valueType="num">
                                      <p:cBhvr additive="repl">
                                        <p:cTn id="137"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2" presetSubtype="4">
                                  <p:stCondLst>
                                    <p:cond delay="0"/>
                                  </p:stCondLst>
                                  <p:childTnLst>
                                    <p:set>
                                      <p:cBhvr>
                                        <p:cTn id="141" dur="1" fill="hold">
                                          <p:stCondLst>
                                            <p:cond delay="0"/>
                                          </p:stCondLst>
                                        </p:cTn>
                                        <p:tgtEl>
                                          <p:spTgt spid="182"/>
                                        </p:tgtEl>
                                        <p:attrNameLst>
                                          <p:attrName>style.visibility</p:attrName>
                                        </p:attrNameLst>
                                      </p:cBhvr>
                                      <p:to>
                                        <p:strVal val="visible"/>
                                      </p:to>
                                    </p:set>
                                    <p:anim calcmode="lin" valueType="num">
                                      <p:cBhvr additive="repl">
                                        <p:cTn id="142" dur="500" fill="hold"/>
                                        <p:tgtEl>
                                          <p:spTgt spid="182"/>
                                        </p:tgtEl>
                                        <p:attrNameLst>
                                          <p:attrName>ppt_x</p:attrName>
                                        </p:attrNameLst>
                                      </p:cBhvr>
                                      <p:tavLst>
                                        <p:tav tm="0">
                                          <p:val>
                                            <p:strVal val="#ppt_x"/>
                                          </p:val>
                                        </p:tav>
                                        <p:tav tm="100000">
                                          <p:val>
                                            <p:strVal val="#ppt_x"/>
                                          </p:val>
                                        </p:tav>
                                      </p:tavLst>
                                    </p:anim>
                                    <p:anim calcmode="lin" valueType="num">
                                      <p:cBhvr additive="repl">
                                        <p:cTn id="143"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2" presetSubtype="4">
                                  <p:stCondLst>
                                    <p:cond delay="0"/>
                                  </p:stCondLst>
                                  <p:childTnLst>
                                    <p:set>
                                      <p:cBhvr>
                                        <p:cTn id="147" dur="1" fill="hold">
                                          <p:stCondLst>
                                            <p:cond delay="0"/>
                                          </p:stCondLst>
                                        </p:cTn>
                                        <p:tgtEl>
                                          <p:spTgt spid="187"/>
                                        </p:tgtEl>
                                        <p:attrNameLst>
                                          <p:attrName>style.visibility</p:attrName>
                                        </p:attrNameLst>
                                      </p:cBhvr>
                                      <p:to>
                                        <p:strVal val="visible"/>
                                      </p:to>
                                    </p:set>
                                    <p:anim calcmode="lin" valueType="num">
                                      <p:cBhvr additive="repl">
                                        <p:cTn id="148" dur="500" fill="hold"/>
                                        <p:tgtEl>
                                          <p:spTgt spid="187"/>
                                        </p:tgtEl>
                                        <p:attrNameLst>
                                          <p:attrName>ppt_x</p:attrName>
                                        </p:attrNameLst>
                                      </p:cBhvr>
                                      <p:tavLst>
                                        <p:tav tm="0">
                                          <p:val>
                                            <p:strVal val="#ppt_x"/>
                                          </p:val>
                                        </p:tav>
                                        <p:tav tm="100000">
                                          <p:val>
                                            <p:strVal val="#ppt_x"/>
                                          </p:val>
                                        </p:tav>
                                      </p:tavLst>
                                    </p:anim>
                                    <p:anim calcmode="lin" valueType="num">
                                      <p:cBhvr additive="repl">
                                        <p:cTn id="149"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2" presetSubtype="4">
                                  <p:stCondLst>
                                    <p:cond delay="0"/>
                                  </p:stCondLst>
                                  <p:childTnLst>
                                    <p:set>
                                      <p:cBhvr>
                                        <p:cTn id="153" dur="1" fill="hold">
                                          <p:stCondLst>
                                            <p:cond delay="0"/>
                                          </p:stCondLst>
                                        </p:cTn>
                                        <p:tgtEl>
                                          <p:spTgt spid="185"/>
                                        </p:tgtEl>
                                        <p:attrNameLst>
                                          <p:attrName>style.visibility</p:attrName>
                                        </p:attrNameLst>
                                      </p:cBhvr>
                                      <p:to>
                                        <p:strVal val="visible"/>
                                      </p:to>
                                    </p:set>
                                    <p:anim calcmode="lin" valueType="num">
                                      <p:cBhvr additive="repl">
                                        <p:cTn id="154" dur="500" fill="hold"/>
                                        <p:tgtEl>
                                          <p:spTgt spid="185"/>
                                        </p:tgtEl>
                                        <p:attrNameLst>
                                          <p:attrName>ppt_x</p:attrName>
                                        </p:attrNameLst>
                                      </p:cBhvr>
                                      <p:tavLst>
                                        <p:tav tm="0">
                                          <p:val>
                                            <p:strVal val="#ppt_x"/>
                                          </p:val>
                                        </p:tav>
                                        <p:tav tm="100000">
                                          <p:val>
                                            <p:strVal val="#ppt_x"/>
                                          </p:val>
                                        </p:tav>
                                      </p:tavLst>
                                    </p:anim>
                                    <p:anim calcmode="lin" valueType="num">
                                      <p:cBhvr additive="repl">
                                        <p:cTn id="155" dur="500" fill="hold"/>
                                        <p:tgtEl>
                                          <p:spTgt spid="185"/>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2" presetSubtype="4">
                                  <p:stCondLst>
                                    <p:cond delay="0"/>
                                  </p:stCondLst>
                                  <p:childTnLst>
                                    <p:set>
                                      <p:cBhvr>
                                        <p:cTn id="159" dur="1" fill="hold">
                                          <p:stCondLst>
                                            <p:cond delay="0"/>
                                          </p:stCondLst>
                                        </p:cTn>
                                        <p:tgtEl>
                                          <p:spTgt spid="181"/>
                                        </p:tgtEl>
                                        <p:attrNameLst>
                                          <p:attrName>style.visibility</p:attrName>
                                        </p:attrNameLst>
                                      </p:cBhvr>
                                      <p:to>
                                        <p:strVal val="visible"/>
                                      </p:to>
                                    </p:set>
                                    <p:anim calcmode="lin" valueType="num">
                                      <p:cBhvr additive="repl">
                                        <p:cTn id="160" dur="500" fill="hold"/>
                                        <p:tgtEl>
                                          <p:spTgt spid="181"/>
                                        </p:tgtEl>
                                        <p:attrNameLst>
                                          <p:attrName>ppt_x</p:attrName>
                                        </p:attrNameLst>
                                      </p:cBhvr>
                                      <p:tavLst>
                                        <p:tav tm="0">
                                          <p:val>
                                            <p:strVal val="#ppt_x"/>
                                          </p:val>
                                        </p:tav>
                                        <p:tav tm="100000">
                                          <p:val>
                                            <p:strVal val="#ppt_x"/>
                                          </p:val>
                                        </p:tav>
                                      </p:tavLst>
                                    </p:anim>
                                    <p:anim calcmode="lin" valueType="num">
                                      <p:cBhvr additive="repl">
                                        <p:cTn id="161"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1332000"/>
            <a:ext cx="8228880" cy="516816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1" lang="en-IN" sz="2800" spc="-1" strike="noStrike">
                <a:solidFill>
                  <a:srgbClr val="00b050"/>
                </a:solidFill>
                <a:latin typeface="Arial"/>
              </a:rPr>
              <a:t>Keyword Parameter</a:t>
            </a:r>
            <a:endParaRPr b="0" lang="en-IN" sz="28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For keyword parameter, formal parameter is written as </a:t>
            </a:r>
            <a:r>
              <a:rPr b="0" i="1" lang="en-IN" sz="2400" spc="-1" strike="noStrike">
                <a:solidFill>
                  <a:srgbClr val="00b050"/>
                </a:solidFill>
                <a:latin typeface="Arial"/>
              </a:rPr>
              <a:t>&amp;&lt;parameter name&gt;=.</a:t>
            </a:r>
            <a:endParaRPr b="0" lang="en-IN" sz="24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The &lt;</a:t>
            </a:r>
            <a:r>
              <a:rPr b="0" i="1" lang="en-IN" sz="2400" spc="-1" strike="noStrike">
                <a:solidFill>
                  <a:srgbClr val="000000"/>
                </a:solidFill>
                <a:latin typeface="Arial"/>
              </a:rPr>
              <a:t>actual parameter specification</a:t>
            </a:r>
            <a:r>
              <a:rPr b="0" lang="en-IN" sz="2400" spc="-1" strike="noStrike">
                <a:solidFill>
                  <a:srgbClr val="000000"/>
                </a:solidFill>
                <a:latin typeface="Arial"/>
              </a:rPr>
              <a:t>&gt; in a macro call is written as </a:t>
            </a:r>
            <a:r>
              <a:rPr b="0" lang="en-IN" sz="2400" spc="-1" strike="noStrike">
                <a:solidFill>
                  <a:srgbClr val="00b050"/>
                </a:solidFill>
                <a:latin typeface="Arial"/>
              </a:rPr>
              <a:t>&lt;</a:t>
            </a:r>
            <a:r>
              <a:rPr b="0" i="1" lang="en-IN" sz="2400" spc="-1" strike="noStrike">
                <a:solidFill>
                  <a:srgbClr val="00b050"/>
                </a:solidFill>
                <a:latin typeface="Arial"/>
              </a:rPr>
              <a:t>formal parameter name</a:t>
            </a:r>
            <a:r>
              <a:rPr b="0" lang="en-IN" sz="2400" spc="-1" strike="noStrike">
                <a:solidFill>
                  <a:srgbClr val="00b050"/>
                </a:solidFill>
                <a:latin typeface="Arial"/>
              </a:rPr>
              <a:t>&gt; = &lt;</a:t>
            </a:r>
            <a:r>
              <a:rPr b="0" i="1" lang="en-IN" sz="2400" spc="-1" strike="noStrike">
                <a:solidFill>
                  <a:srgbClr val="00b050"/>
                </a:solidFill>
                <a:latin typeface="Arial"/>
              </a:rPr>
              <a:t>ordinary string</a:t>
            </a:r>
            <a:r>
              <a:rPr b="0" lang="en-IN" sz="2400" spc="-1" strike="noStrike">
                <a:solidFill>
                  <a:srgbClr val="00b050"/>
                </a:solidFill>
                <a:latin typeface="Arial"/>
              </a:rPr>
              <a:t>&gt;.</a:t>
            </a:r>
            <a:endParaRPr b="0" lang="en-IN" sz="24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The value of a positional formal parameter XYZ is determined by the rule of positional association as :</a:t>
            </a:r>
            <a:endParaRPr b="0" lang="en-IN" sz="2400" spc="-1" strike="noStrike">
              <a:latin typeface="Arial"/>
            </a:endParaRPr>
          </a:p>
          <a:p>
            <a:pPr lvl="2" marL="1143000" indent="-227880" algn="just">
              <a:lnSpc>
                <a:spcPct val="100000"/>
              </a:lnSpc>
              <a:spcBef>
                <a:spcPts val="601"/>
              </a:spcBef>
              <a:buClr>
                <a:srgbClr val="000000"/>
              </a:buClr>
              <a:buFont typeface="Arial"/>
              <a:buChar char="•"/>
            </a:pPr>
            <a:r>
              <a:rPr b="0" lang="en-IN" sz="2000" spc="-1" strike="noStrike">
                <a:solidFill>
                  <a:srgbClr val="000000"/>
                </a:solidFill>
                <a:latin typeface="Arial"/>
              </a:rPr>
              <a:t>Find the actual parameter specification which has the form XYZ = &lt;</a:t>
            </a:r>
            <a:r>
              <a:rPr b="0" i="1" lang="en-IN" sz="2000" spc="-1" strike="noStrike">
                <a:solidFill>
                  <a:srgbClr val="000000"/>
                </a:solidFill>
                <a:latin typeface="Arial"/>
              </a:rPr>
              <a:t>ordinary string</a:t>
            </a:r>
            <a:r>
              <a:rPr b="0" lang="en-IN" sz="2000" spc="-1" strike="noStrike">
                <a:solidFill>
                  <a:srgbClr val="000000"/>
                </a:solidFill>
                <a:latin typeface="Arial"/>
              </a:rPr>
              <a:t>&gt;.</a:t>
            </a:r>
            <a:endParaRPr b="0" lang="en-IN" sz="2000" spc="-1" strike="noStrike">
              <a:latin typeface="Arial"/>
            </a:endParaRPr>
          </a:p>
          <a:p>
            <a:pPr lvl="2" marL="1143000" indent="-227880" algn="just">
              <a:lnSpc>
                <a:spcPct val="100000"/>
              </a:lnSpc>
              <a:spcBef>
                <a:spcPts val="601"/>
              </a:spcBef>
              <a:buClr>
                <a:srgbClr val="000000"/>
              </a:buClr>
              <a:buFont typeface="Arial"/>
              <a:buChar char="•"/>
            </a:pPr>
            <a:r>
              <a:rPr b="0" lang="en-IN" sz="2000" spc="-1" strike="noStrike">
                <a:solidFill>
                  <a:srgbClr val="000000"/>
                </a:solidFill>
                <a:latin typeface="Arial"/>
              </a:rPr>
              <a:t>Let &lt;</a:t>
            </a:r>
            <a:r>
              <a:rPr b="0" i="1" lang="en-IN" sz="2000" spc="-1" strike="noStrike">
                <a:solidFill>
                  <a:srgbClr val="000000"/>
                </a:solidFill>
                <a:latin typeface="Arial"/>
              </a:rPr>
              <a:t>ordinary string</a:t>
            </a:r>
            <a:r>
              <a:rPr b="0" lang="en-IN" sz="2000" spc="-1" strike="noStrike">
                <a:solidFill>
                  <a:srgbClr val="000000"/>
                </a:solidFill>
                <a:latin typeface="Arial"/>
              </a:rPr>
              <a:t>&gt; in the specification be the string ABC. Then the value of formal parameter XYZ is ABC.</a:t>
            </a:r>
            <a:endParaRPr b="0" lang="en-IN" sz="2000" spc="-1" strike="noStrike">
              <a:latin typeface="Arial"/>
            </a:endParaRPr>
          </a:p>
          <a:p>
            <a:pPr>
              <a:lnSpc>
                <a:spcPct val="100000"/>
              </a:lnSpc>
            </a:pPr>
            <a:endParaRPr b="0" lang="en-IN" sz="2000" spc="-1" strike="noStrike">
              <a:latin typeface="Arial"/>
            </a:endParaRPr>
          </a:p>
          <a:p>
            <a:pPr marL="1143000" indent="-227880" algn="just">
              <a:lnSpc>
                <a:spcPct val="100000"/>
              </a:lnSpc>
              <a:spcBef>
                <a:spcPts val="601"/>
              </a:spcBef>
            </a:pPr>
            <a:endParaRPr b="0" lang="en-IN" sz="2000" spc="-1" strike="noStrike">
              <a:latin typeface="Arial"/>
            </a:endParaRPr>
          </a:p>
          <a:p>
            <a:pPr marL="1143000" indent="-227880" algn="just">
              <a:lnSpc>
                <a:spcPct val="100000"/>
              </a:lnSpc>
              <a:spcBef>
                <a:spcPts val="601"/>
              </a:spcBef>
            </a:pPr>
            <a:endParaRPr b="0" lang="en-IN" sz="2000" spc="-1" strike="noStrike">
              <a:latin typeface="Arial"/>
            </a:endParaRPr>
          </a:p>
          <a:p>
            <a:pPr marL="1143000" indent="-227880">
              <a:lnSpc>
                <a:spcPct val="100000"/>
              </a:lnSpc>
            </a:pPr>
            <a:endParaRPr b="0" lang="en-IN" sz="2000" spc="-1" strike="noStrike">
              <a:latin typeface="Arial"/>
            </a:endParaRPr>
          </a:p>
          <a:p>
            <a:pPr marL="1143000" indent="-227880">
              <a:lnSpc>
                <a:spcPct val="100000"/>
              </a:lnSpc>
            </a:pPr>
            <a:endParaRPr b="0" lang="en-IN" sz="2000" spc="-1" strike="noStrike">
              <a:latin typeface="Arial"/>
            </a:endParaRPr>
          </a:p>
        </p:txBody>
      </p:sp>
      <p:sp>
        <p:nvSpPr>
          <p:cNvPr id="191" name="CustomShape 2"/>
          <p:cNvSpPr/>
          <p:nvPr/>
        </p:nvSpPr>
        <p:spPr>
          <a:xfrm>
            <a:off x="457200" y="71280"/>
            <a:ext cx="8228880" cy="856440"/>
          </a:xfrm>
          <a:prstGeom prst="rect">
            <a:avLst/>
          </a:prstGeom>
          <a:gradFill rotWithShape="0">
            <a:gsLst>
              <a:gs pos="0">
                <a:srgbClr val="bfd4fe"/>
              </a:gs>
              <a:gs pos="100000">
                <a:srgbClr val="e5efff"/>
              </a:gs>
            </a:gsLst>
            <a:lin ang="16200000"/>
          </a:gradFill>
          <a:ln w="9360">
            <a:solidFill>
              <a:srgbClr val="4a7ebb"/>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92"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74F33282-0381-409C-B373-656A9CB4BCDC}" type="datetime1">
              <a:rPr b="0" lang="en-IN" sz="1200" spc="-1" strike="noStrike">
                <a:solidFill>
                  <a:srgbClr val="8b8b8b"/>
                </a:solidFill>
                <a:latin typeface="Calibri"/>
              </a:rPr>
              <a:t>17/12/2020</a:t>
            </a:fld>
            <a:endParaRPr b="0" lang="en-IN" sz="1200" spc="-1" strike="noStrike">
              <a:latin typeface="Arial"/>
            </a:endParaRPr>
          </a:p>
        </p:txBody>
      </p:sp>
      <p:sp>
        <p:nvSpPr>
          <p:cNvPr id="193"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D809CC8-A97E-434C-B744-2415D4380676}"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0" y="857160"/>
            <a:ext cx="9143280" cy="600012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Keyword Parameter Example</a:t>
            </a:r>
            <a:endParaRPr b="0" lang="en-IN" sz="2800" spc="-1" strike="noStrike">
              <a:latin typeface="Arial"/>
            </a:endParaRPr>
          </a:p>
          <a:p>
            <a:pPr>
              <a:lnSpc>
                <a:spcPct val="100000"/>
              </a:lnSpc>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nSpc>
                <a:spcPct val="100000"/>
              </a:lnSpc>
            </a:pPr>
            <a:endParaRPr b="0" lang="en-IN" sz="2800" spc="-1" strike="noStrike">
              <a:latin typeface="Arial"/>
            </a:endParaRPr>
          </a:p>
          <a:p>
            <a:pPr marL="1143000" indent="-227880">
              <a:lnSpc>
                <a:spcPct val="100000"/>
              </a:lnSpc>
            </a:pPr>
            <a:endParaRPr b="0" lang="en-IN" sz="2800" spc="-1" strike="noStrike">
              <a:latin typeface="Arial"/>
            </a:endParaRPr>
          </a:p>
        </p:txBody>
      </p:sp>
      <p:sp>
        <p:nvSpPr>
          <p:cNvPr id="195" name="CustomShape 2"/>
          <p:cNvSpPr/>
          <p:nvPr/>
        </p:nvSpPr>
        <p:spPr>
          <a:xfrm>
            <a:off x="0" y="71280"/>
            <a:ext cx="9143280" cy="78516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96" name="CustomShape 3"/>
          <p:cNvSpPr/>
          <p:nvPr/>
        </p:nvSpPr>
        <p:spPr>
          <a:xfrm>
            <a:off x="71280" y="2428920"/>
            <a:ext cx="42141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&amp;MEM_VAL=, &amp;INCR_VAL=, &amp;REG=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&amp;INCR_VAL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p:txBody>
      </p:sp>
      <p:sp>
        <p:nvSpPr>
          <p:cNvPr id="197" name="CustomShape 4"/>
          <p:cNvSpPr/>
          <p:nvPr/>
        </p:nvSpPr>
        <p:spPr>
          <a:xfrm>
            <a:off x="2428920" y="5072040"/>
            <a:ext cx="19281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endParaRPr b="0" lang="en-IN" sz="1400" spc="-1" strike="noStrike">
              <a:latin typeface="Arial"/>
            </a:endParaRPr>
          </a:p>
        </p:txBody>
      </p:sp>
      <p:sp>
        <p:nvSpPr>
          <p:cNvPr id="198" name="CustomShape 5"/>
          <p:cNvSpPr/>
          <p:nvPr/>
        </p:nvSpPr>
        <p:spPr>
          <a:xfrm>
            <a:off x="1357200" y="204948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Definition</a:t>
            </a:r>
            <a:endParaRPr b="0" lang="en-IN" sz="1400" spc="-1" strike="noStrike">
              <a:latin typeface="Arial"/>
            </a:endParaRPr>
          </a:p>
        </p:txBody>
      </p:sp>
      <p:sp>
        <p:nvSpPr>
          <p:cNvPr id="199" name="CustomShape 6"/>
          <p:cNvSpPr/>
          <p:nvPr/>
        </p:nvSpPr>
        <p:spPr>
          <a:xfrm>
            <a:off x="5357880" y="185724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Call</a:t>
            </a:r>
            <a:endParaRPr b="0" lang="en-IN" sz="1400" spc="-1" strike="noStrike">
              <a:latin typeface="Arial"/>
            </a:endParaRPr>
          </a:p>
        </p:txBody>
      </p:sp>
      <p:sp>
        <p:nvSpPr>
          <p:cNvPr id="200" name="CustomShape 7"/>
          <p:cNvSpPr/>
          <p:nvPr/>
        </p:nvSpPr>
        <p:spPr>
          <a:xfrm>
            <a:off x="2357280" y="4477320"/>
            <a:ext cx="1999440" cy="516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Lexical Expansion of Model Statement</a:t>
            </a:r>
            <a:endParaRPr b="0" lang="en-IN" sz="1400" spc="-1" strike="noStrike">
              <a:latin typeface="Arial"/>
            </a:endParaRPr>
          </a:p>
        </p:txBody>
      </p:sp>
      <p:sp>
        <p:nvSpPr>
          <p:cNvPr id="201" name="CustomShape 8"/>
          <p:cNvSpPr/>
          <p:nvPr/>
        </p:nvSpPr>
        <p:spPr>
          <a:xfrm>
            <a:off x="4429080" y="2286000"/>
            <a:ext cx="450000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INCR MEM_VAL=A, INCR_VAL=B, REG=AREG</a:t>
            </a:r>
            <a:endParaRPr b="0" lang="en-IN" sz="1400" spc="-1" strike="noStrike">
              <a:latin typeface="Arial"/>
            </a:endParaRPr>
          </a:p>
        </p:txBody>
      </p:sp>
      <p:sp>
        <p:nvSpPr>
          <p:cNvPr id="202" name="CustomShape 9"/>
          <p:cNvSpPr/>
          <p:nvPr/>
        </p:nvSpPr>
        <p:spPr>
          <a:xfrm>
            <a:off x="5572080" y="3357720"/>
            <a:ext cx="2214000" cy="1285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Formal            Value</a:t>
            </a:r>
            <a:endParaRPr b="0" lang="en-IN" sz="1400" spc="-1" strike="noStrike">
              <a:latin typeface="Arial"/>
            </a:endParaRPr>
          </a:p>
          <a:p>
            <a:pPr>
              <a:lnSpc>
                <a:spcPct val="100000"/>
              </a:lnSpc>
            </a:pPr>
            <a:r>
              <a:rPr b="1" lang="en-IN" sz="1400" spc="-1" strike="noStrike">
                <a:solidFill>
                  <a:srgbClr val="000000"/>
                </a:solidFill>
                <a:latin typeface="Arial"/>
                <a:ea typeface="DejaVu Sans"/>
              </a:rPr>
              <a:t>Parameter</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MEM_VAL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INCR_VAL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REG                    AREG</a:t>
            </a:r>
            <a:endParaRPr b="0" lang="en-IN" sz="1400" spc="-1" strike="noStrike">
              <a:latin typeface="Arial"/>
            </a:endParaRPr>
          </a:p>
        </p:txBody>
      </p:sp>
      <p:sp>
        <p:nvSpPr>
          <p:cNvPr id="203" name="CustomShape 10"/>
          <p:cNvSpPr/>
          <p:nvPr/>
        </p:nvSpPr>
        <p:spPr>
          <a:xfrm>
            <a:off x="4286160" y="3214800"/>
            <a:ext cx="70920" cy="2642400"/>
          </a:xfrm>
          <a:prstGeom prst="bentConnector3">
            <a:avLst>
              <a:gd name="adj1" fmla="val 6521696"/>
            </a:avLst>
          </a:prstGeom>
          <a:noFill/>
          <a:ln w="255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4" name="CustomShape 11"/>
          <p:cNvSpPr/>
          <p:nvPr/>
        </p:nvSpPr>
        <p:spPr>
          <a:xfrm>
            <a:off x="4429080" y="2714760"/>
            <a:ext cx="450000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INCR INCR_VAL=B, REG=AREG, MEM_VAL=A</a:t>
            </a:r>
            <a:endParaRPr b="0" lang="en-IN" sz="1400" spc="-1" strike="noStrike">
              <a:latin typeface="Arial"/>
            </a:endParaRPr>
          </a:p>
        </p:txBody>
      </p:sp>
      <p:sp>
        <p:nvSpPr>
          <p:cNvPr id="205" name="CustomShape 12"/>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FF157C88-4B40-4E2E-A991-179D71B6D503}" type="datetime1">
              <a:rPr b="0" lang="en-IN" sz="1200" spc="-1" strike="noStrike">
                <a:solidFill>
                  <a:srgbClr val="8b8b8b"/>
                </a:solidFill>
                <a:latin typeface="Calibri"/>
              </a:rPr>
              <a:t>17/12/2020</a:t>
            </a:fld>
            <a:endParaRPr b="0" lang="en-IN" sz="1200" spc="-1" strike="noStrike">
              <a:latin typeface="Arial"/>
            </a:endParaRPr>
          </a:p>
        </p:txBody>
      </p:sp>
      <p:sp>
        <p:nvSpPr>
          <p:cNvPr id="206" name="CustomShape 1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C34FB41-FA15-4133-ACC8-08FBC4BE20C6}" type="slidenum">
              <a:rPr b="0" lang="en-IN" sz="1200" spc="-1" strike="noStrike">
                <a:solidFill>
                  <a:srgbClr val="8b8b8b"/>
                </a:solidFill>
                <a:latin typeface="Calibri"/>
              </a:rPr>
              <a:t>1</a:t>
            </a:fld>
            <a:endParaRPr b="0" lang="en-IN" sz="1200" spc="-1" strike="noStrike">
              <a:latin typeface="Arial"/>
            </a:endParaRPr>
          </a:p>
        </p:txBody>
      </p:sp>
    </p:spTree>
  </p:cSld>
  <p:timing>
    <p:tnLst>
      <p:par>
        <p:cTn id="162" dur="indefinite" restart="never" nodeType="tmRoot">
          <p:childTnLst>
            <p:seq>
              <p:cTn id="163" dur="indefinite" nodeType="mainSeq">
                <p:childTnLst>
                  <p:par>
                    <p:cTn id="164" fill="hold">
                      <p:stCondLst>
                        <p:cond delay="indefinite"/>
                      </p:stCondLst>
                      <p:childTnLst>
                        <p:par>
                          <p:cTn id="165" fill="hold">
                            <p:stCondLst>
                              <p:cond delay="0"/>
                            </p:stCondLst>
                            <p:childTnLst>
                              <p:par>
                                <p:cTn id="166" nodeType="clickEffect" fill="hold" presetClass="entr" presetID="2" presetSubtype="4">
                                  <p:stCondLst>
                                    <p:cond delay="0"/>
                                  </p:stCondLst>
                                  <p:childTnLst>
                                    <p:set>
                                      <p:cBhvr>
                                        <p:cTn id="167" dur="1" fill="hold">
                                          <p:stCondLst>
                                            <p:cond delay="0"/>
                                          </p:stCondLst>
                                        </p:cTn>
                                        <p:tgtEl>
                                          <p:spTgt spid="198"/>
                                        </p:tgtEl>
                                        <p:attrNameLst>
                                          <p:attrName>style.visibility</p:attrName>
                                        </p:attrNameLst>
                                      </p:cBhvr>
                                      <p:to>
                                        <p:strVal val="visible"/>
                                      </p:to>
                                    </p:set>
                                    <p:anim calcmode="lin" valueType="num">
                                      <p:cBhvr additive="repl">
                                        <p:cTn id="168" dur="500" fill="hold"/>
                                        <p:tgtEl>
                                          <p:spTgt spid="198"/>
                                        </p:tgtEl>
                                        <p:attrNameLst>
                                          <p:attrName>ppt_x</p:attrName>
                                        </p:attrNameLst>
                                      </p:cBhvr>
                                      <p:tavLst>
                                        <p:tav tm="0">
                                          <p:val>
                                            <p:strVal val="#ppt_x"/>
                                          </p:val>
                                        </p:tav>
                                        <p:tav tm="100000">
                                          <p:val>
                                            <p:strVal val="#ppt_x"/>
                                          </p:val>
                                        </p:tav>
                                      </p:tavLst>
                                    </p:anim>
                                    <p:anim calcmode="lin" valueType="num">
                                      <p:cBhvr additive="repl">
                                        <p:cTn id="169"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2" presetSubtype="4">
                                  <p:stCondLst>
                                    <p:cond delay="0"/>
                                  </p:stCondLst>
                                  <p:childTnLst>
                                    <p:set>
                                      <p:cBhvr>
                                        <p:cTn id="173" dur="1" fill="hold">
                                          <p:stCondLst>
                                            <p:cond delay="0"/>
                                          </p:stCondLst>
                                        </p:cTn>
                                        <p:tgtEl>
                                          <p:spTgt spid="196"/>
                                        </p:tgtEl>
                                        <p:attrNameLst>
                                          <p:attrName>style.visibility</p:attrName>
                                        </p:attrNameLst>
                                      </p:cBhvr>
                                      <p:to>
                                        <p:strVal val="visible"/>
                                      </p:to>
                                    </p:set>
                                    <p:anim calcmode="lin" valueType="num">
                                      <p:cBhvr additive="repl">
                                        <p:cTn id="174" dur="500" fill="hold"/>
                                        <p:tgtEl>
                                          <p:spTgt spid="196"/>
                                        </p:tgtEl>
                                        <p:attrNameLst>
                                          <p:attrName>ppt_x</p:attrName>
                                        </p:attrNameLst>
                                      </p:cBhvr>
                                      <p:tavLst>
                                        <p:tav tm="0">
                                          <p:val>
                                            <p:strVal val="#ppt_x"/>
                                          </p:val>
                                        </p:tav>
                                        <p:tav tm="100000">
                                          <p:val>
                                            <p:strVal val="#ppt_x"/>
                                          </p:val>
                                        </p:tav>
                                      </p:tavLst>
                                    </p:anim>
                                    <p:anim calcmode="lin" valueType="num">
                                      <p:cBhvr additive="repl">
                                        <p:cTn id="175"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2" presetSubtype="4">
                                  <p:stCondLst>
                                    <p:cond delay="0"/>
                                  </p:stCondLst>
                                  <p:childTnLst>
                                    <p:set>
                                      <p:cBhvr>
                                        <p:cTn id="179" dur="1" fill="hold">
                                          <p:stCondLst>
                                            <p:cond delay="0"/>
                                          </p:stCondLst>
                                        </p:cTn>
                                        <p:tgtEl>
                                          <p:spTgt spid="199"/>
                                        </p:tgtEl>
                                        <p:attrNameLst>
                                          <p:attrName>style.visibility</p:attrName>
                                        </p:attrNameLst>
                                      </p:cBhvr>
                                      <p:to>
                                        <p:strVal val="visible"/>
                                      </p:to>
                                    </p:set>
                                    <p:anim calcmode="lin" valueType="num">
                                      <p:cBhvr additive="repl">
                                        <p:cTn id="180" dur="500" fill="hold"/>
                                        <p:tgtEl>
                                          <p:spTgt spid="199"/>
                                        </p:tgtEl>
                                        <p:attrNameLst>
                                          <p:attrName>ppt_x</p:attrName>
                                        </p:attrNameLst>
                                      </p:cBhvr>
                                      <p:tavLst>
                                        <p:tav tm="0">
                                          <p:val>
                                            <p:strVal val="#ppt_x"/>
                                          </p:val>
                                        </p:tav>
                                        <p:tav tm="100000">
                                          <p:val>
                                            <p:strVal val="#ppt_x"/>
                                          </p:val>
                                        </p:tav>
                                      </p:tavLst>
                                    </p:anim>
                                    <p:anim calcmode="lin" valueType="num">
                                      <p:cBhvr additive="repl">
                                        <p:cTn id="181"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2" presetSubtype="4">
                                  <p:stCondLst>
                                    <p:cond delay="0"/>
                                  </p:stCondLst>
                                  <p:childTnLst>
                                    <p:set>
                                      <p:cBhvr>
                                        <p:cTn id="185" dur="1" fill="hold">
                                          <p:stCondLst>
                                            <p:cond delay="0"/>
                                          </p:stCondLst>
                                        </p:cTn>
                                        <p:tgtEl>
                                          <p:spTgt spid="201"/>
                                        </p:tgtEl>
                                        <p:attrNameLst>
                                          <p:attrName>style.visibility</p:attrName>
                                        </p:attrNameLst>
                                      </p:cBhvr>
                                      <p:to>
                                        <p:strVal val="visible"/>
                                      </p:to>
                                    </p:set>
                                    <p:anim calcmode="lin" valueType="num">
                                      <p:cBhvr additive="repl">
                                        <p:cTn id="186" dur="500" fill="hold"/>
                                        <p:tgtEl>
                                          <p:spTgt spid="201"/>
                                        </p:tgtEl>
                                        <p:attrNameLst>
                                          <p:attrName>ppt_x</p:attrName>
                                        </p:attrNameLst>
                                      </p:cBhvr>
                                      <p:tavLst>
                                        <p:tav tm="0">
                                          <p:val>
                                            <p:strVal val="#ppt_x"/>
                                          </p:val>
                                        </p:tav>
                                        <p:tav tm="100000">
                                          <p:val>
                                            <p:strVal val="#ppt_x"/>
                                          </p:val>
                                        </p:tav>
                                      </p:tavLst>
                                    </p:anim>
                                    <p:anim calcmode="lin" valueType="num">
                                      <p:cBhvr additive="repl">
                                        <p:cTn id="187"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2" presetSubtype="4">
                                  <p:stCondLst>
                                    <p:cond delay="0"/>
                                  </p:stCondLst>
                                  <p:childTnLst>
                                    <p:set>
                                      <p:cBhvr>
                                        <p:cTn id="191" dur="1" fill="hold">
                                          <p:stCondLst>
                                            <p:cond delay="0"/>
                                          </p:stCondLst>
                                        </p:cTn>
                                        <p:tgtEl>
                                          <p:spTgt spid="204"/>
                                        </p:tgtEl>
                                        <p:attrNameLst>
                                          <p:attrName>style.visibility</p:attrName>
                                        </p:attrNameLst>
                                      </p:cBhvr>
                                      <p:to>
                                        <p:strVal val="visible"/>
                                      </p:to>
                                    </p:set>
                                    <p:anim calcmode="lin" valueType="num">
                                      <p:cBhvr additive="repl">
                                        <p:cTn id="192" dur="500" fill="hold"/>
                                        <p:tgtEl>
                                          <p:spTgt spid="204"/>
                                        </p:tgtEl>
                                        <p:attrNameLst>
                                          <p:attrName>ppt_x</p:attrName>
                                        </p:attrNameLst>
                                      </p:cBhvr>
                                      <p:tavLst>
                                        <p:tav tm="0">
                                          <p:val>
                                            <p:strVal val="#ppt_x"/>
                                          </p:val>
                                        </p:tav>
                                        <p:tav tm="100000">
                                          <p:val>
                                            <p:strVal val="#ppt_x"/>
                                          </p:val>
                                        </p:tav>
                                      </p:tavLst>
                                    </p:anim>
                                    <p:anim calcmode="lin" valueType="num">
                                      <p:cBhvr additive="repl">
                                        <p:cTn id="193"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2" presetSubtype="4">
                                  <p:stCondLst>
                                    <p:cond delay="0"/>
                                  </p:stCondLst>
                                  <p:childTnLst>
                                    <p:set>
                                      <p:cBhvr>
                                        <p:cTn id="197" dur="1" fill="hold">
                                          <p:stCondLst>
                                            <p:cond delay="0"/>
                                          </p:stCondLst>
                                        </p:cTn>
                                        <p:tgtEl>
                                          <p:spTgt spid="202"/>
                                        </p:tgtEl>
                                        <p:attrNameLst>
                                          <p:attrName>style.visibility</p:attrName>
                                        </p:attrNameLst>
                                      </p:cBhvr>
                                      <p:to>
                                        <p:strVal val="visible"/>
                                      </p:to>
                                    </p:set>
                                    <p:anim calcmode="lin" valueType="num">
                                      <p:cBhvr additive="repl">
                                        <p:cTn id="198" dur="500" fill="hold"/>
                                        <p:tgtEl>
                                          <p:spTgt spid="202"/>
                                        </p:tgtEl>
                                        <p:attrNameLst>
                                          <p:attrName>ppt_x</p:attrName>
                                        </p:attrNameLst>
                                      </p:cBhvr>
                                      <p:tavLst>
                                        <p:tav tm="0">
                                          <p:val>
                                            <p:strVal val="#ppt_x"/>
                                          </p:val>
                                        </p:tav>
                                        <p:tav tm="100000">
                                          <p:val>
                                            <p:strVal val="#ppt_x"/>
                                          </p:val>
                                        </p:tav>
                                      </p:tavLst>
                                    </p:anim>
                                    <p:anim calcmode="lin" valueType="num">
                                      <p:cBhvr additive="repl">
                                        <p:cTn id="199"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2" presetSubtype="4">
                                  <p:stCondLst>
                                    <p:cond delay="0"/>
                                  </p:stCondLst>
                                  <p:childTnLst>
                                    <p:set>
                                      <p:cBhvr>
                                        <p:cTn id="203" dur="1" fill="hold">
                                          <p:stCondLst>
                                            <p:cond delay="0"/>
                                          </p:stCondLst>
                                        </p:cTn>
                                        <p:tgtEl>
                                          <p:spTgt spid="203"/>
                                        </p:tgtEl>
                                        <p:attrNameLst>
                                          <p:attrName>style.visibility</p:attrName>
                                        </p:attrNameLst>
                                      </p:cBhvr>
                                      <p:to>
                                        <p:strVal val="visible"/>
                                      </p:to>
                                    </p:set>
                                    <p:anim calcmode="lin" valueType="num">
                                      <p:cBhvr additive="repl">
                                        <p:cTn id="204" dur="500" fill="hold"/>
                                        <p:tgtEl>
                                          <p:spTgt spid="203"/>
                                        </p:tgtEl>
                                        <p:attrNameLst>
                                          <p:attrName>ppt_x</p:attrName>
                                        </p:attrNameLst>
                                      </p:cBhvr>
                                      <p:tavLst>
                                        <p:tav tm="0">
                                          <p:val>
                                            <p:strVal val="#ppt_x"/>
                                          </p:val>
                                        </p:tav>
                                        <p:tav tm="100000">
                                          <p:val>
                                            <p:strVal val="#ppt_x"/>
                                          </p:val>
                                        </p:tav>
                                      </p:tavLst>
                                    </p:anim>
                                    <p:anim calcmode="lin" valueType="num">
                                      <p:cBhvr additive="repl">
                                        <p:cTn id="205"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2" presetSubtype="4">
                                  <p:stCondLst>
                                    <p:cond delay="0"/>
                                  </p:stCondLst>
                                  <p:childTnLst>
                                    <p:set>
                                      <p:cBhvr>
                                        <p:cTn id="209" dur="1" fill="hold">
                                          <p:stCondLst>
                                            <p:cond delay="0"/>
                                          </p:stCondLst>
                                        </p:cTn>
                                        <p:tgtEl>
                                          <p:spTgt spid="200"/>
                                        </p:tgtEl>
                                        <p:attrNameLst>
                                          <p:attrName>style.visibility</p:attrName>
                                        </p:attrNameLst>
                                      </p:cBhvr>
                                      <p:to>
                                        <p:strVal val="visible"/>
                                      </p:to>
                                    </p:set>
                                    <p:anim calcmode="lin" valueType="num">
                                      <p:cBhvr additive="repl">
                                        <p:cTn id="210" dur="500" fill="hold"/>
                                        <p:tgtEl>
                                          <p:spTgt spid="200"/>
                                        </p:tgtEl>
                                        <p:attrNameLst>
                                          <p:attrName>ppt_x</p:attrName>
                                        </p:attrNameLst>
                                      </p:cBhvr>
                                      <p:tavLst>
                                        <p:tav tm="0">
                                          <p:val>
                                            <p:strVal val="#ppt_x"/>
                                          </p:val>
                                        </p:tav>
                                        <p:tav tm="100000">
                                          <p:val>
                                            <p:strVal val="#ppt_x"/>
                                          </p:val>
                                        </p:tav>
                                      </p:tavLst>
                                    </p:anim>
                                    <p:anim calcmode="lin" valueType="num">
                                      <p:cBhvr additive="repl">
                                        <p:cTn id="211"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2" presetSubtype="4">
                                  <p:stCondLst>
                                    <p:cond delay="0"/>
                                  </p:stCondLst>
                                  <p:childTnLst>
                                    <p:set>
                                      <p:cBhvr>
                                        <p:cTn id="215" dur="1" fill="hold">
                                          <p:stCondLst>
                                            <p:cond delay="0"/>
                                          </p:stCondLst>
                                        </p:cTn>
                                        <p:tgtEl>
                                          <p:spTgt spid="197"/>
                                        </p:tgtEl>
                                        <p:attrNameLst>
                                          <p:attrName>style.visibility</p:attrName>
                                        </p:attrNameLst>
                                      </p:cBhvr>
                                      <p:to>
                                        <p:strVal val="visible"/>
                                      </p:to>
                                    </p:set>
                                    <p:anim calcmode="lin" valueType="num">
                                      <p:cBhvr additive="repl">
                                        <p:cTn id="216" dur="500" fill="hold"/>
                                        <p:tgtEl>
                                          <p:spTgt spid="197"/>
                                        </p:tgtEl>
                                        <p:attrNameLst>
                                          <p:attrName>ppt_x</p:attrName>
                                        </p:attrNameLst>
                                      </p:cBhvr>
                                      <p:tavLst>
                                        <p:tav tm="0">
                                          <p:val>
                                            <p:strVal val="#ppt_x"/>
                                          </p:val>
                                        </p:tav>
                                        <p:tav tm="100000">
                                          <p:val>
                                            <p:strVal val="#ppt_x"/>
                                          </p:val>
                                        </p:tav>
                                      </p:tavLst>
                                    </p:anim>
                                    <p:anim calcmode="lin" valueType="num">
                                      <p:cBhvr additive="repl">
                                        <p:cTn id="217" dur="500" fill="hold"/>
                                        <p:tgtEl>
                                          <p:spTgt spid="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1332000"/>
            <a:ext cx="8228880" cy="51681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Default Specification of Parameter</a:t>
            </a:r>
            <a:endParaRPr b="0" lang="en-IN" sz="28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A default is a standard specification in the absence of an explicit specification by the programmer.</a:t>
            </a:r>
            <a:endParaRPr b="0" lang="en-IN" sz="24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The syntax of formal parameter  specification is</a:t>
            </a:r>
            <a:endParaRPr b="0" lang="en-IN" sz="2400" spc="-1" strike="noStrike">
              <a:latin typeface="Arial"/>
            </a:endParaRPr>
          </a:p>
          <a:p>
            <a:pPr marL="743040" indent="-285120" algn="just">
              <a:lnSpc>
                <a:spcPct val="100000"/>
              </a:lnSpc>
              <a:spcBef>
                <a:spcPts val="601"/>
              </a:spcBef>
            </a:pPr>
            <a:r>
              <a:rPr b="0" lang="en-IN" sz="2200" spc="-1" strike="noStrike">
                <a:solidFill>
                  <a:srgbClr val="000000"/>
                </a:solidFill>
                <a:latin typeface="Arial"/>
              </a:rPr>
              <a:t>	</a:t>
            </a:r>
            <a:r>
              <a:rPr b="0" lang="en-IN" sz="2200" spc="-1" strike="noStrike">
                <a:solidFill>
                  <a:srgbClr val="000000"/>
                </a:solidFill>
                <a:latin typeface="Arial"/>
              </a:rPr>
              <a:t>&amp;&lt;</a:t>
            </a:r>
            <a:r>
              <a:rPr b="0" i="1" lang="en-IN" sz="2200" spc="-1" strike="noStrike">
                <a:solidFill>
                  <a:srgbClr val="000000"/>
                </a:solidFill>
                <a:latin typeface="Arial"/>
              </a:rPr>
              <a:t>parameter name</a:t>
            </a:r>
            <a:r>
              <a:rPr b="0" lang="en-IN" sz="2200" spc="-1" strike="noStrike">
                <a:solidFill>
                  <a:srgbClr val="000000"/>
                </a:solidFill>
                <a:latin typeface="Arial"/>
              </a:rPr>
              <a:t>&gt;[&lt;</a:t>
            </a:r>
            <a:r>
              <a:rPr b="0" i="1" lang="en-IN" sz="2200" spc="-1" strike="noStrike">
                <a:solidFill>
                  <a:srgbClr val="000000"/>
                </a:solidFill>
                <a:latin typeface="Arial"/>
              </a:rPr>
              <a:t>parameter kind</a:t>
            </a:r>
            <a:r>
              <a:rPr b="0" lang="en-IN" sz="2200" spc="-1" strike="noStrike">
                <a:solidFill>
                  <a:srgbClr val="000000"/>
                </a:solidFill>
                <a:latin typeface="Arial"/>
              </a:rPr>
              <a:t>&gt;[&lt;</a:t>
            </a:r>
            <a:r>
              <a:rPr b="0" i="1" lang="en-IN" sz="2200" spc="-1" strike="noStrike">
                <a:solidFill>
                  <a:srgbClr val="000000"/>
                </a:solidFill>
                <a:latin typeface="Arial"/>
              </a:rPr>
              <a:t>default value</a:t>
            </a:r>
            <a:r>
              <a:rPr b="0" lang="en-IN" sz="2200" spc="-1" strike="noStrike">
                <a:solidFill>
                  <a:srgbClr val="000000"/>
                </a:solidFill>
                <a:latin typeface="Arial"/>
              </a:rPr>
              <a:t>&gt;]]</a:t>
            </a:r>
            <a:endParaRPr b="0" lang="en-IN" sz="2200" spc="-1" strike="noStrike">
              <a:latin typeface="Arial"/>
            </a:endParaRPr>
          </a:p>
          <a:p>
            <a:pPr marL="1143000" indent="-227880" algn="just">
              <a:lnSpc>
                <a:spcPct val="100000"/>
              </a:lnSpc>
              <a:spcBef>
                <a:spcPts val="601"/>
              </a:spcBef>
            </a:pPr>
            <a:endParaRPr b="0" lang="en-IN" sz="2200" spc="-1" strike="noStrike">
              <a:latin typeface="Arial"/>
            </a:endParaRPr>
          </a:p>
          <a:p>
            <a:pPr marL="1143000" indent="-227880" algn="just">
              <a:lnSpc>
                <a:spcPct val="100000"/>
              </a:lnSpc>
              <a:spcBef>
                <a:spcPts val="601"/>
              </a:spcBef>
            </a:pPr>
            <a:endParaRPr b="0" lang="en-IN" sz="2200" spc="-1" strike="noStrike">
              <a:latin typeface="Arial"/>
            </a:endParaRPr>
          </a:p>
          <a:p>
            <a:pPr marL="1143000" indent="-227880">
              <a:lnSpc>
                <a:spcPct val="100000"/>
              </a:lnSpc>
            </a:pPr>
            <a:endParaRPr b="0" lang="en-IN" sz="2200" spc="-1" strike="noStrike">
              <a:latin typeface="Arial"/>
            </a:endParaRPr>
          </a:p>
          <a:p>
            <a:pPr marL="1143000" indent="-227880">
              <a:lnSpc>
                <a:spcPct val="100000"/>
              </a:lnSpc>
            </a:pPr>
            <a:endParaRPr b="0" lang="en-IN" sz="2200" spc="-1" strike="noStrike">
              <a:latin typeface="Arial"/>
            </a:endParaRPr>
          </a:p>
        </p:txBody>
      </p:sp>
      <p:sp>
        <p:nvSpPr>
          <p:cNvPr id="208" name="CustomShape 2"/>
          <p:cNvSpPr/>
          <p:nvPr/>
        </p:nvSpPr>
        <p:spPr>
          <a:xfrm>
            <a:off x="457200" y="71280"/>
            <a:ext cx="8228880" cy="78516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209"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E4237258-0475-4C60-AC54-95B46EB597B9}" type="datetime1">
              <a:rPr b="0" lang="en-IN" sz="1200" spc="-1" strike="noStrike">
                <a:solidFill>
                  <a:srgbClr val="8b8b8b"/>
                </a:solidFill>
                <a:latin typeface="Calibri"/>
              </a:rPr>
              <a:t>17/12/2020</a:t>
            </a:fld>
            <a:endParaRPr b="0" lang="en-IN" sz="1200" spc="-1" strike="noStrike">
              <a:latin typeface="Arial"/>
            </a:endParaRPr>
          </a:p>
        </p:txBody>
      </p:sp>
      <p:sp>
        <p:nvSpPr>
          <p:cNvPr id="21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C6BB183-D87B-4454-933E-DF6F25C8F783}"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0" y="1071720"/>
            <a:ext cx="9143280" cy="578556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Default Specification of Parameter Example</a:t>
            </a:r>
            <a:endParaRPr b="0" lang="en-IN" sz="2800" spc="-1" strike="noStrike">
              <a:latin typeface="Arial"/>
            </a:endParaRPr>
          </a:p>
          <a:p>
            <a:pPr>
              <a:lnSpc>
                <a:spcPct val="100000"/>
              </a:lnSpc>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nSpc>
                <a:spcPct val="100000"/>
              </a:lnSpc>
            </a:pPr>
            <a:endParaRPr b="0" lang="en-IN" sz="2800" spc="-1" strike="noStrike">
              <a:latin typeface="Arial"/>
            </a:endParaRPr>
          </a:p>
          <a:p>
            <a:pPr marL="1143000" indent="-227880">
              <a:lnSpc>
                <a:spcPct val="100000"/>
              </a:lnSpc>
            </a:pPr>
            <a:endParaRPr b="0" lang="en-IN" sz="2800" spc="-1" strike="noStrike">
              <a:latin typeface="Arial"/>
            </a:endParaRPr>
          </a:p>
        </p:txBody>
      </p:sp>
      <p:sp>
        <p:nvSpPr>
          <p:cNvPr id="212" name="CustomShape 2"/>
          <p:cNvSpPr/>
          <p:nvPr/>
        </p:nvSpPr>
        <p:spPr>
          <a:xfrm>
            <a:off x="457200" y="71280"/>
            <a:ext cx="8228880" cy="7851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213" name="CustomShape 3"/>
          <p:cNvSpPr/>
          <p:nvPr/>
        </p:nvSpPr>
        <p:spPr>
          <a:xfrm>
            <a:off x="71280" y="2428920"/>
            <a:ext cx="464292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&amp;MEM_VAL=, &amp;INCR_VAL=, &amp;REG=AREG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&amp;INCR_VAL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p:txBody>
      </p:sp>
      <p:sp>
        <p:nvSpPr>
          <p:cNvPr id="214" name="CustomShape 4"/>
          <p:cNvSpPr/>
          <p:nvPr/>
        </p:nvSpPr>
        <p:spPr>
          <a:xfrm>
            <a:off x="2428920" y="5072040"/>
            <a:ext cx="19281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endParaRPr b="0" lang="en-IN" sz="1400" spc="-1" strike="noStrike">
              <a:latin typeface="Arial"/>
            </a:endParaRPr>
          </a:p>
        </p:txBody>
      </p:sp>
      <p:sp>
        <p:nvSpPr>
          <p:cNvPr id="215" name="CustomShape 5"/>
          <p:cNvSpPr/>
          <p:nvPr/>
        </p:nvSpPr>
        <p:spPr>
          <a:xfrm>
            <a:off x="1357200" y="204948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Definition</a:t>
            </a:r>
            <a:endParaRPr b="0" lang="en-IN" sz="1400" spc="-1" strike="noStrike">
              <a:latin typeface="Arial"/>
            </a:endParaRPr>
          </a:p>
        </p:txBody>
      </p:sp>
      <p:sp>
        <p:nvSpPr>
          <p:cNvPr id="216" name="CustomShape 6"/>
          <p:cNvSpPr/>
          <p:nvPr/>
        </p:nvSpPr>
        <p:spPr>
          <a:xfrm>
            <a:off x="5857920" y="185724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Call</a:t>
            </a:r>
            <a:endParaRPr b="0" lang="en-IN" sz="1400" spc="-1" strike="noStrike">
              <a:latin typeface="Arial"/>
            </a:endParaRPr>
          </a:p>
        </p:txBody>
      </p:sp>
      <p:sp>
        <p:nvSpPr>
          <p:cNvPr id="217" name="CustomShape 7"/>
          <p:cNvSpPr/>
          <p:nvPr/>
        </p:nvSpPr>
        <p:spPr>
          <a:xfrm>
            <a:off x="2357280" y="4477320"/>
            <a:ext cx="1999440" cy="516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Lexical Expansion of Model Statement</a:t>
            </a:r>
            <a:endParaRPr b="0" lang="en-IN" sz="1400" spc="-1" strike="noStrike">
              <a:latin typeface="Arial"/>
            </a:endParaRPr>
          </a:p>
        </p:txBody>
      </p:sp>
      <p:sp>
        <p:nvSpPr>
          <p:cNvPr id="218" name="CustomShape 8"/>
          <p:cNvSpPr/>
          <p:nvPr/>
        </p:nvSpPr>
        <p:spPr>
          <a:xfrm>
            <a:off x="5214960" y="2286000"/>
            <a:ext cx="328536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INCR MEM_VAL=A, INCR_VAL=B</a:t>
            </a:r>
            <a:endParaRPr b="0" lang="en-IN" sz="1400" spc="-1" strike="noStrike">
              <a:latin typeface="Arial"/>
            </a:endParaRPr>
          </a:p>
        </p:txBody>
      </p:sp>
      <p:sp>
        <p:nvSpPr>
          <p:cNvPr id="219" name="CustomShape 9"/>
          <p:cNvSpPr/>
          <p:nvPr/>
        </p:nvSpPr>
        <p:spPr>
          <a:xfrm>
            <a:off x="5572080" y="3357720"/>
            <a:ext cx="2214000" cy="1285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Formal            Value</a:t>
            </a:r>
            <a:endParaRPr b="0" lang="en-IN" sz="1400" spc="-1" strike="noStrike">
              <a:latin typeface="Arial"/>
            </a:endParaRPr>
          </a:p>
          <a:p>
            <a:pPr>
              <a:lnSpc>
                <a:spcPct val="100000"/>
              </a:lnSpc>
            </a:pPr>
            <a:r>
              <a:rPr b="1" lang="en-IN" sz="1400" spc="-1" strike="noStrike">
                <a:solidFill>
                  <a:srgbClr val="000000"/>
                </a:solidFill>
                <a:latin typeface="Arial"/>
                <a:ea typeface="DejaVu Sans"/>
              </a:rPr>
              <a:t>Parameter</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MEM_VAL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INCR_VAL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REG                    AREG</a:t>
            </a:r>
            <a:endParaRPr b="0" lang="en-IN" sz="1400" spc="-1" strike="noStrike">
              <a:latin typeface="Arial"/>
            </a:endParaRPr>
          </a:p>
        </p:txBody>
      </p:sp>
      <p:sp>
        <p:nvSpPr>
          <p:cNvPr id="220" name="CustomShape 10"/>
          <p:cNvSpPr/>
          <p:nvPr/>
        </p:nvSpPr>
        <p:spPr>
          <a:xfrm flipH="1">
            <a:off x="4357080" y="3214800"/>
            <a:ext cx="356400" cy="2642400"/>
          </a:xfrm>
          <a:prstGeom prst="bentConnector3">
            <a:avLst>
              <a:gd name="adj1" fmla="val -1178577"/>
            </a:avLst>
          </a:prstGeom>
          <a:noFill/>
          <a:ln w="255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21" name="CustomShape 11"/>
          <p:cNvSpPr/>
          <p:nvPr/>
        </p:nvSpPr>
        <p:spPr>
          <a:xfrm>
            <a:off x="5214960" y="2714760"/>
            <a:ext cx="328536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INCR INCR_VAL=B, MEM_VAL=A</a:t>
            </a:r>
            <a:endParaRPr b="0" lang="en-IN" sz="1400" spc="-1" strike="noStrike">
              <a:latin typeface="Arial"/>
            </a:endParaRPr>
          </a:p>
        </p:txBody>
      </p:sp>
      <p:sp>
        <p:nvSpPr>
          <p:cNvPr id="222" name="CustomShape 12"/>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891F3BCE-9697-418E-BF1D-B005D957471B}" type="datetime1">
              <a:rPr b="0" lang="en-IN" sz="1200" spc="-1" strike="noStrike">
                <a:solidFill>
                  <a:srgbClr val="8b8b8b"/>
                </a:solidFill>
                <a:latin typeface="Calibri"/>
              </a:rPr>
              <a:t>17/12/2020</a:t>
            </a:fld>
            <a:endParaRPr b="0" lang="en-IN" sz="1200" spc="-1" strike="noStrike">
              <a:latin typeface="Arial"/>
            </a:endParaRPr>
          </a:p>
        </p:txBody>
      </p:sp>
      <p:sp>
        <p:nvSpPr>
          <p:cNvPr id="223" name="CustomShape 1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86592F1-45D1-48D5-88AA-5003E0F6C94B}" type="slidenum">
              <a:rPr b="0" lang="en-IN" sz="1200" spc="-1" strike="noStrike">
                <a:solidFill>
                  <a:srgbClr val="8b8b8b"/>
                </a:solidFill>
                <a:latin typeface="Calibri"/>
              </a:rPr>
              <a:t>1</a:t>
            </a:fld>
            <a:endParaRPr b="0" lang="en-IN" sz="1200" spc="-1" strike="noStrike">
              <a:latin typeface="Arial"/>
            </a:endParaRPr>
          </a:p>
        </p:txBody>
      </p:sp>
    </p:spTree>
  </p:cSld>
  <p:timing>
    <p:tnLst>
      <p:par>
        <p:cTn id="218" dur="indefinite" restart="never" nodeType="tmRoot">
          <p:childTnLst>
            <p:seq>
              <p:cTn id="219" dur="indefinite" nodeType="mainSeq">
                <p:childTnLst>
                  <p:par>
                    <p:cTn id="220" fill="hold">
                      <p:stCondLst>
                        <p:cond delay="indefinite"/>
                      </p:stCondLst>
                      <p:childTnLst>
                        <p:par>
                          <p:cTn id="221" fill="hold">
                            <p:stCondLst>
                              <p:cond delay="0"/>
                            </p:stCondLst>
                            <p:childTnLst>
                              <p:par>
                                <p:cTn id="222" nodeType="clickEffect" fill="hold" presetClass="entr" presetID="2" presetSubtype="4">
                                  <p:stCondLst>
                                    <p:cond delay="0"/>
                                  </p:stCondLst>
                                  <p:childTnLst>
                                    <p:set>
                                      <p:cBhvr>
                                        <p:cTn id="223" dur="1" fill="hold">
                                          <p:stCondLst>
                                            <p:cond delay="0"/>
                                          </p:stCondLst>
                                        </p:cTn>
                                        <p:tgtEl>
                                          <p:spTgt spid="215"/>
                                        </p:tgtEl>
                                        <p:attrNameLst>
                                          <p:attrName>style.visibility</p:attrName>
                                        </p:attrNameLst>
                                      </p:cBhvr>
                                      <p:to>
                                        <p:strVal val="visible"/>
                                      </p:to>
                                    </p:set>
                                    <p:anim calcmode="lin" valueType="num">
                                      <p:cBhvr additive="repl">
                                        <p:cTn id="224" dur="500" fill="hold"/>
                                        <p:tgtEl>
                                          <p:spTgt spid="215"/>
                                        </p:tgtEl>
                                        <p:attrNameLst>
                                          <p:attrName>ppt_x</p:attrName>
                                        </p:attrNameLst>
                                      </p:cBhvr>
                                      <p:tavLst>
                                        <p:tav tm="0">
                                          <p:val>
                                            <p:strVal val="#ppt_x"/>
                                          </p:val>
                                        </p:tav>
                                        <p:tav tm="100000">
                                          <p:val>
                                            <p:strVal val="#ppt_x"/>
                                          </p:val>
                                        </p:tav>
                                      </p:tavLst>
                                    </p:anim>
                                    <p:anim calcmode="lin" valueType="num">
                                      <p:cBhvr additive="repl">
                                        <p:cTn id="225"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2" presetSubtype="4">
                                  <p:stCondLst>
                                    <p:cond delay="0"/>
                                  </p:stCondLst>
                                  <p:childTnLst>
                                    <p:set>
                                      <p:cBhvr>
                                        <p:cTn id="229" dur="1" fill="hold">
                                          <p:stCondLst>
                                            <p:cond delay="0"/>
                                          </p:stCondLst>
                                        </p:cTn>
                                        <p:tgtEl>
                                          <p:spTgt spid="213"/>
                                        </p:tgtEl>
                                        <p:attrNameLst>
                                          <p:attrName>style.visibility</p:attrName>
                                        </p:attrNameLst>
                                      </p:cBhvr>
                                      <p:to>
                                        <p:strVal val="visible"/>
                                      </p:to>
                                    </p:set>
                                    <p:anim calcmode="lin" valueType="num">
                                      <p:cBhvr additive="repl">
                                        <p:cTn id="230" dur="500" fill="hold"/>
                                        <p:tgtEl>
                                          <p:spTgt spid="213"/>
                                        </p:tgtEl>
                                        <p:attrNameLst>
                                          <p:attrName>ppt_x</p:attrName>
                                        </p:attrNameLst>
                                      </p:cBhvr>
                                      <p:tavLst>
                                        <p:tav tm="0">
                                          <p:val>
                                            <p:strVal val="#ppt_x"/>
                                          </p:val>
                                        </p:tav>
                                        <p:tav tm="100000">
                                          <p:val>
                                            <p:strVal val="#ppt_x"/>
                                          </p:val>
                                        </p:tav>
                                      </p:tavLst>
                                    </p:anim>
                                    <p:anim calcmode="lin" valueType="num">
                                      <p:cBhvr additive="repl">
                                        <p:cTn id="231"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2" presetSubtype="4">
                                  <p:stCondLst>
                                    <p:cond delay="0"/>
                                  </p:stCondLst>
                                  <p:childTnLst>
                                    <p:set>
                                      <p:cBhvr>
                                        <p:cTn id="235" dur="1" fill="hold">
                                          <p:stCondLst>
                                            <p:cond delay="0"/>
                                          </p:stCondLst>
                                        </p:cTn>
                                        <p:tgtEl>
                                          <p:spTgt spid="216"/>
                                        </p:tgtEl>
                                        <p:attrNameLst>
                                          <p:attrName>style.visibility</p:attrName>
                                        </p:attrNameLst>
                                      </p:cBhvr>
                                      <p:to>
                                        <p:strVal val="visible"/>
                                      </p:to>
                                    </p:set>
                                    <p:anim calcmode="lin" valueType="num">
                                      <p:cBhvr additive="repl">
                                        <p:cTn id="236" dur="500" fill="hold"/>
                                        <p:tgtEl>
                                          <p:spTgt spid="216"/>
                                        </p:tgtEl>
                                        <p:attrNameLst>
                                          <p:attrName>ppt_x</p:attrName>
                                        </p:attrNameLst>
                                      </p:cBhvr>
                                      <p:tavLst>
                                        <p:tav tm="0">
                                          <p:val>
                                            <p:strVal val="#ppt_x"/>
                                          </p:val>
                                        </p:tav>
                                        <p:tav tm="100000">
                                          <p:val>
                                            <p:strVal val="#ppt_x"/>
                                          </p:val>
                                        </p:tav>
                                      </p:tavLst>
                                    </p:anim>
                                    <p:anim calcmode="lin" valueType="num">
                                      <p:cBhvr additive="repl">
                                        <p:cTn id="237"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2" presetSubtype="4">
                                  <p:stCondLst>
                                    <p:cond delay="0"/>
                                  </p:stCondLst>
                                  <p:childTnLst>
                                    <p:set>
                                      <p:cBhvr>
                                        <p:cTn id="241" dur="1" fill="hold">
                                          <p:stCondLst>
                                            <p:cond delay="0"/>
                                          </p:stCondLst>
                                        </p:cTn>
                                        <p:tgtEl>
                                          <p:spTgt spid="218"/>
                                        </p:tgtEl>
                                        <p:attrNameLst>
                                          <p:attrName>style.visibility</p:attrName>
                                        </p:attrNameLst>
                                      </p:cBhvr>
                                      <p:to>
                                        <p:strVal val="visible"/>
                                      </p:to>
                                    </p:set>
                                    <p:anim calcmode="lin" valueType="num">
                                      <p:cBhvr additive="repl">
                                        <p:cTn id="242" dur="500" fill="hold"/>
                                        <p:tgtEl>
                                          <p:spTgt spid="218"/>
                                        </p:tgtEl>
                                        <p:attrNameLst>
                                          <p:attrName>ppt_x</p:attrName>
                                        </p:attrNameLst>
                                      </p:cBhvr>
                                      <p:tavLst>
                                        <p:tav tm="0">
                                          <p:val>
                                            <p:strVal val="#ppt_x"/>
                                          </p:val>
                                        </p:tav>
                                        <p:tav tm="100000">
                                          <p:val>
                                            <p:strVal val="#ppt_x"/>
                                          </p:val>
                                        </p:tav>
                                      </p:tavLst>
                                    </p:anim>
                                    <p:anim calcmode="lin" valueType="num">
                                      <p:cBhvr additive="repl">
                                        <p:cTn id="243"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nodeType="clickEffect" fill="hold" presetClass="entr" presetID="2" presetSubtype="4">
                                  <p:stCondLst>
                                    <p:cond delay="0"/>
                                  </p:stCondLst>
                                  <p:childTnLst>
                                    <p:set>
                                      <p:cBhvr>
                                        <p:cTn id="247" dur="1" fill="hold">
                                          <p:stCondLst>
                                            <p:cond delay="0"/>
                                          </p:stCondLst>
                                        </p:cTn>
                                        <p:tgtEl>
                                          <p:spTgt spid="221"/>
                                        </p:tgtEl>
                                        <p:attrNameLst>
                                          <p:attrName>style.visibility</p:attrName>
                                        </p:attrNameLst>
                                      </p:cBhvr>
                                      <p:to>
                                        <p:strVal val="visible"/>
                                      </p:to>
                                    </p:set>
                                    <p:anim calcmode="lin" valueType="num">
                                      <p:cBhvr additive="repl">
                                        <p:cTn id="248" dur="500" fill="hold"/>
                                        <p:tgtEl>
                                          <p:spTgt spid="221"/>
                                        </p:tgtEl>
                                        <p:attrNameLst>
                                          <p:attrName>ppt_x</p:attrName>
                                        </p:attrNameLst>
                                      </p:cBhvr>
                                      <p:tavLst>
                                        <p:tav tm="0">
                                          <p:val>
                                            <p:strVal val="#ppt_x"/>
                                          </p:val>
                                        </p:tav>
                                        <p:tav tm="100000">
                                          <p:val>
                                            <p:strVal val="#ppt_x"/>
                                          </p:val>
                                        </p:tav>
                                      </p:tavLst>
                                    </p:anim>
                                    <p:anim calcmode="lin" valueType="num">
                                      <p:cBhvr additive="repl">
                                        <p:cTn id="249"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2" presetSubtype="4">
                                  <p:stCondLst>
                                    <p:cond delay="0"/>
                                  </p:stCondLst>
                                  <p:childTnLst>
                                    <p:set>
                                      <p:cBhvr>
                                        <p:cTn id="253" dur="1" fill="hold">
                                          <p:stCondLst>
                                            <p:cond delay="0"/>
                                          </p:stCondLst>
                                        </p:cTn>
                                        <p:tgtEl>
                                          <p:spTgt spid="219"/>
                                        </p:tgtEl>
                                        <p:attrNameLst>
                                          <p:attrName>style.visibility</p:attrName>
                                        </p:attrNameLst>
                                      </p:cBhvr>
                                      <p:to>
                                        <p:strVal val="visible"/>
                                      </p:to>
                                    </p:set>
                                    <p:anim calcmode="lin" valueType="num">
                                      <p:cBhvr additive="repl">
                                        <p:cTn id="254" dur="500" fill="hold"/>
                                        <p:tgtEl>
                                          <p:spTgt spid="219"/>
                                        </p:tgtEl>
                                        <p:attrNameLst>
                                          <p:attrName>ppt_x</p:attrName>
                                        </p:attrNameLst>
                                      </p:cBhvr>
                                      <p:tavLst>
                                        <p:tav tm="0">
                                          <p:val>
                                            <p:strVal val="#ppt_x"/>
                                          </p:val>
                                        </p:tav>
                                        <p:tav tm="100000">
                                          <p:val>
                                            <p:strVal val="#ppt_x"/>
                                          </p:val>
                                        </p:tav>
                                      </p:tavLst>
                                    </p:anim>
                                    <p:anim calcmode="lin" valueType="num">
                                      <p:cBhvr additive="repl">
                                        <p:cTn id="255" dur="500" fill="hold"/>
                                        <p:tgtEl>
                                          <p:spTgt spid="219"/>
                                        </p:tgtEl>
                                        <p:attrNameLst>
                                          <p:attrName>ppt_y</p:attrName>
                                        </p:attrNameLst>
                                      </p:cBhvr>
                                      <p:tavLst>
                                        <p:tav tm="0">
                                          <p:val>
                                            <p:strVal val="1+#ppt_h/2"/>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nodeType="clickEffect" fill="hold" presetClass="entr" presetID="2" presetSubtype="4">
                                  <p:stCondLst>
                                    <p:cond delay="0"/>
                                  </p:stCondLst>
                                  <p:childTnLst>
                                    <p:set>
                                      <p:cBhvr>
                                        <p:cTn id="259" dur="1" fill="hold">
                                          <p:stCondLst>
                                            <p:cond delay="0"/>
                                          </p:stCondLst>
                                        </p:cTn>
                                        <p:tgtEl>
                                          <p:spTgt spid="220"/>
                                        </p:tgtEl>
                                        <p:attrNameLst>
                                          <p:attrName>style.visibility</p:attrName>
                                        </p:attrNameLst>
                                      </p:cBhvr>
                                      <p:to>
                                        <p:strVal val="visible"/>
                                      </p:to>
                                    </p:set>
                                    <p:anim calcmode="lin" valueType="num">
                                      <p:cBhvr additive="repl">
                                        <p:cTn id="260" dur="500" fill="hold"/>
                                        <p:tgtEl>
                                          <p:spTgt spid="220"/>
                                        </p:tgtEl>
                                        <p:attrNameLst>
                                          <p:attrName>ppt_x</p:attrName>
                                        </p:attrNameLst>
                                      </p:cBhvr>
                                      <p:tavLst>
                                        <p:tav tm="0">
                                          <p:val>
                                            <p:strVal val="#ppt_x"/>
                                          </p:val>
                                        </p:tav>
                                        <p:tav tm="100000">
                                          <p:val>
                                            <p:strVal val="#ppt_x"/>
                                          </p:val>
                                        </p:tav>
                                      </p:tavLst>
                                    </p:anim>
                                    <p:anim calcmode="lin" valueType="num">
                                      <p:cBhvr additive="repl">
                                        <p:cTn id="261"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2" presetSubtype="4">
                                  <p:stCondLst>
                                    <p:cond delay="0"/>
                                  </p:stCondLst>
                                  <p:childTnLst>
                                    <p:set>
                                      <p:cBhvr>
                                        <p:cTn id="265" dur="1" fill="hold">
                                          <p:stCondLst>
                                            <p:cond delay="0"/>
                                          </p:stCondLst>
                                        </p:cTn>
                                        <p:tgtEl>
                                          <p:spTgt spid="217"/>
                                        </p:tgtEl>
                                        <p:attrNameLst>
                                          <p:attrName>style.visibility</p:attrName>
                                        </p:attrNameLst>
                                      </p:cBhvr>
                                      <p:to>
                                        <p:strVal val="visible"/>
                                      </p:to>
                                    </p:set>
                                    <p:anim calcmode="lin" valueType="num">
                                      <p:cBhvr additive="repl">
                                        <p:cTn id="266" dur="500" fill="hold"/>
                                        <p:tgtEl>
                                          <p:spTgt spid="217"/>
                                        </p:tgtEl>
                                        <p:attrNameLst>
                                          <p:attrName>ppt_x</p:attrName>
                                        </p:attrNameLst>
                                      </p:cBhvr>
                                      <p:tavLst>
                                        <p:tav tm="0">
                                          <p:val>
                                            <p:strVal val="#ppt_x"/>
                                          </p:val>
                                        </p:tav>
                                        <p:tav tm="100000">
                                          <p:val>
                                            <p:strVal val="#ppt_x"/>
                                          </p:val>
                                        </p:tav>
                                      </p:tavLst>
                                    </p:anim>
                                    <p:anim calcmode="lin" valueType="num">
                                      <p:cBhvr additive="repl">
                                        <p:cTn id="267"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2" presetSubtype="4">
                                  <p:stCondLst>
                                    <p:cond delay="0"/>
                                  </p:stCondLst>
                                  <p:childTnLst>
                                    <p:set>
                                      <p:cBhvr>
                                        <p:cTn id="271" dur="1" fill="hold">
                                          <p:stCondLst>
                                            <p:cond delay="0"/>
                                          </p:stCondLst>
                                        </p:cTn>
                                        <p:tgtEl>
                                          <p:spTgt spid="214"/>
                                        </p:tgtEl>
                                        <p:attrNameLst>
                                          <p:attrName>style.visibility</p:attrName>
                                        </p:attrNameLst>
                                      </p:cBhvr>
                                      <p:to>
                                        <p:strVal val="visible"/>
                                      </p:to>
                                    </p:set>
                                    <p:anim calcmode="lin" valueType="num">
                                      <p:cBhvr additive="repl">
                                        <p:cTn id="272" dur="500" fill="hold"/>
                                        <p:tgtEl>
                                          <p:spTgt spid="214"/>
                                        </p:tgtEl>
                                        <p:attrNameLst>
                                          <p:attrName>ppt_x</p:attrName>
                                        </p:attrNameLst>
                                      </p:cBhvr>
                                      <p:tavLst>
                                        <p:tav tm="0">
                                          <p:val>
                                            <p:strVal val="#ppt_x"/>
                                          </p:val>
                                        </p:tav>
                                        <p:tav tm="100000">
                                          <p:val>
                                            <p:strVal val="#ppt_x"/>
                                          </p:val>
                                        </p:tav>
                                      </p:tavLst>
                                    </p:anim>
                                    <p:anim calcmode="lin" valueType="num">
                                      <p:cBhvr additive="repl">
                                        <p:cTn id="27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0" y="1143000"/>
            <a:ext cx="9143280" cy="571428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Default Specification of Parameter Example</a:t>
            </a:r>
            <a:endParaRPr b="0" lang="en-IN" sz="2800" spc="-1" strike="noStrike">
              <a:latin typeface="Arial"/>
            </a:endParaRPr>
          </a:p>
          <a:p>
            <a:pPr>
              <a:lnSpc>
                <a:spcPct val="100000"/>
              </a:lnSpc>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nSpc>
                <a:spcPct val="100000"/>
              </a:lnSpc>
            </a:pPr>
            <a:endParaRPr b="0" lang="en-IN" sz="2800" spc="-1" strike="noStrike">
              <a:latin typeface="Arial"/>
            </a:endParaRPr>
          </a:p>
          <a:p>
            <a:pPr marL="1143000" indent="-227880">
              <a:lnSpc>
                <a:spcPct val="100000"/>
              </a:lnSpc>
            </a:pPr>
            <a:endParaRPr b="0" lang="en-IN" sz="2800" spc="-1" strike="noStrike">
              <a:latin typeface="Arial"/>
            </a:endParaRPr>
          </a:p>
        </p:txBody>
      </p:sp>
      <p:sp>
        <p:nvSpPr>
          <p:cNvPr id="225" name="CustomShape 2"/>
          <p:cNvSpPr/>
          <p:nvPr/>
        </p:nvSpPr>
        <p:spPr>
          <a:xfrm>
            <a:off x="214200" y="71280"/>
            <a:ext cx="8471880" cy="85644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226" name="CustomShape 3"/>
          <p:cNvSpPr/>
          <p:nvPr/>
        </p:nvSpPr>
        <p:spPr>
          <a:xfrm>
            <a:off x="71280" y="2428920"/>
            <a:ext cx="464292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&amp;MEM_VAL=, &amp;INCR_VAL=, &amp;REG=AREG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&amp;INCR_VAL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p:txBody>
      </p:sp>
      <p:sp>
        <p:nvSpPr>
          <p:cNvPr id="227" name="CustomShape 4"/>
          <p:cNvSpPr/>
          <p:nvPr/>
        </p:nvSpPr>
        <p:spPr>
          <a:xfrm>
            <a:off x="2428920" y="5072040"/>
            <a:ext cx="19281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A</a:t>
            </a:r>
            <a:endParaRPr b="0" lang="en-IN" sz="1400" spc="-1" strike="noStrike">
              <a:latin typeface="Arial"/>
            </a:endParaRPr>
          </a:p>
          <a:p>
            <a:pPr>
              <a:lnSpc>
                <a:spcPct val="100000"/>
              </a:lnSpc>
            </a:pPr>
            <a:endParaRPr b="0" lang="en-IN" sz="1400" spc="-1" strike="noStrike">
              <a:latin typeface="Arial"/>
            </a:endParaRPr>
          </a:p>
        </p:txBody>
      </p:sp>
      <p:sp>
        <p:nvSpPr>
          <p:cNvPr id="228" name="CustomShape 5"/>
          <p:cNvSpPr/>
          <p:nvPr/>
        </p:nvSpPr>
        <p:spPr>
          <a:xfrm>
            <a:off x="1357200" y="204948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Definition</a:t>
            </a:r>
            <a:endParaRPr b="0" lang="en-IN" sz="1400" spc="-1" strike="noStrike">
              <a:latin typeface="Arial"/>
            </a:endParaRPr>
          </a:p>
        </p:txBody>
      </p:sp>
      <p:sp>
        <p:nvSpPr>
          <p:cNvPr id="229" name="CustomShape 6"/>
          <p:cNvSpPr/>
          <p:nvPr/>
        </p:nvSpPr>
        <p:spPr>
          <a:xfrm>
            <a:off x="5857920" y="185724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Call</a:t>
            </a:r>
            <a:endParaRPr b="0" lang="en-IN" sz="1400" spc="-1" strike="noStrike">
              <a:latin typeface="Arial"/>
            </a:endParaRPr>
          </a:p>
        </p:txBody>
      </p:sp>
      <p:sp>
        <p:nvSpPr>
          <p:cNvPr id="230" name="CustomShape 7"/>
          <p:cNvSpPr/>
          <p:nvPr/>
        </p:nvSpPr>
        <p:spPr>
          <a:xfrm>
            <a:off x="2357280" y="4477320"/>
            <a:ext cx="1999440" cy="516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Lexical Expansion of Model Statement</a:t>
            </a:r>
            <a:endParaRPr b="0" lang="en-IN" sz="1400" spc="-1" strike="noStrike">
              <a:latin typeface="Arial"/>
            </a:endParaRPr>
          </a:p>
        </p:txBody>
      </p:sp>
      <p:sp>
        <p:nvSpPr>
          <p:cNvPr id="231" name="CustomShape 8"/>
          <p:cNvSpPr/>
          <p:nvPr/>
        </p:nvSpPr>
        <p:spPr>
          <a:xfrm>
            <a:off x="5572080" y="3357720"/>
            <a:ext cx="2214000" cy="1285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Formal            Value</a:t>
            </a:r>
            <a:endParaRPr b="0" lang="en-IN" sz="1400" spc="-1" strike="noStrike">
              <a:latin typeface="Arial"/>
            </a:endParaRPr>
          </a:p>
          <a:p>
            <a:pPr>
              <a:lnSpc>
                <a:spcPct val="100000"/>
              </a:lnSpc>
            </a:pPr>
            <a:r>
              <a:rPr b="1" lang="en-IN" sz="1400" spc="-1" strike="noStrike">
                <a:solidFill>
                  <a:srgbClr val="000000"/>
                </a:solidFill>
                <a:latin typeface="Arial"/>
                <a:ea typeface="DejaVu Sans"/>
              </a:rPr>
              <a:t>Parameter</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MEM_VAL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INCR_VAL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REG                    BREG</a:t>
            </a:r>
            <a:endParaRPr b="0" lang="en-IN" sz="1400" spc="-1" strike="noStrike">
              <a:latin typeface="Arial"/>
            </a:endParaRPr>
          </a:p>
        </p:txBody>
      </p:sp>
      <p:sp>
        <p:nvSpPr>
          <p:cNvPr id="232" name="CustomShape 9"/>
          <p:cNvSpPr/>
          <p:nvPr/>
        </p:nvSpPr>
        <p:spPr>
          <a:xfrm flipH="1">
            <a:off x="4357080" y="3214800"/>
            <a:ext cx="356400" cy="2642400"/>
          </a:xfrm>
          <a:prstGeom prst="bentConnector3">
            <a:avLst>
              <a:gd name="adj1" fmla="val -1178577"/>
            </a:avLst>
          </a:prstGeom>
          <a:noFill/>
          <a:ln w="255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3" name="CustomShape 10"/>
          <p:cNvSpPr/>
          <p:nvPr/>
        </p:nvSpPr>
        <p:spPr>
          <a:xfrm>
            <a:off x="4857840" y="2714760"/>
            <a:ext cx="407124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INCR INCR_VAL=B, MEM_VAL=A, REG=BREG</a:t>
            </a:r>
            <a:endParaRPr b="0" lang="en-IN" sz="1400" spc="-1" strike="noStrike">
              <a:latin typeface="Arial"/>
            </a:endParaRPr>
          </a:p>
        </p:txBody>
      </p:sp>
      <p:sp>
        <p:nvSpPr>
          <p:cNvPr id="234" name="CustomShape 11"/>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4A80138E-AE4A-4299-B14A-072F990F1A2B}" type="datetime1">
              <a:rPr b="0" lang="en-IN" sz="1200" spc="-1" strike="noStrike">
                <a:solidFill>
                  <a:srgbClr val="8b8b8b"/>
                </a:solidFill>
                <a:latin typeface="Calibri"/>
              </a:rPr>
              <a:t>17/12/2020</a:t>
            </a:fld>
            <a:endParaRPr b="0" lang="en-IN" sz="1200" spc="-1" strike="noStrike">
              <a:latin typeface="Arial"/>
            </a:endParaRPr>
          </a:p>
        </p:txBody>
      </p:sp>
      <p:sp>
        <p:nvSpPr>
          <p:cNvPr id="235" name="CustomShape 1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4CA4CDD-2843-4584-B99E-DC5425F0E1A0}" type="slidenum">
              <a:rPr b="0" lang="en-IN" sz="1200" spc="-1" strike="noStrike">
                <a:solidFill>
                  <a:srgbClr val="8b8b8b"/>
                </a:solidFill>
                <a:latin typeface="Calibri"/>
              </a:rPr>
              <a:t>1</a:t>
            </a:fld>
            <a:endParaRPr b="0" lang="en-IN" sz="1200" spc="-1" strike="noStrike">
              <a:latin typeface="Arial"/>
            </a:endParaRPr>
          </a:p>
        </p:txBody>
      </p:sp>
    </p:spTree>
  </p:cSld>
  <p:timing>
    <p:tnLst>
      <p:par>
        <p:cTn id="274" dur="indefinite" restart="never" nodeType="tmRoot">
          <p:childTnLst>
            <p:seq>
              <p:cTn id="275" dur="indefinite" nodeType="mainSeq">
                <p:childTnLst>
                  <p:par>
                    <p:cTn id="276" fill="hold">
                      <p:stCondLst>
                        <p:cond delay="indefinite"/>
                      </p:stCondLst>
                      <p:childTnLst>
                        <p:par>
                          <p:cTn id="277" fill="hold">
                            <p:stCondLst>
                              <p:cond delay="0"/>
                            </p:stCondLst>
                            <p:childTnLst>
                              <p:par>
                                <p:cTn id="278" nodeType="clickEffect" fill="hold" presetClass="entr" presetID="2" presetSubtype="4">
                                  <p:stCondLst>
                                    <p:cond delay="0"/>
                                  </p:stCondLst>
                                  <p:childTnLst>
                                    <p:set>
                                      <p:cBhvr>
                                        <p:cTn id="279" dur="1" fill="hold">
                                          <p:stCondLst>
                                            <p:cond delay="0"/>
                                          </p:stCondLst>
                                        </p:cTn>
                                        <p:tgtEl>
                                          <p:spTgt spid="228"/>
                                        </p:tgtEl>
                                        <p:attrNameLst>
                                          <p:attrName>style.visibility</p:attrName>
                                        </p:attrNameLst>
                                      </p:cBhvr>
                                      <p:to>
                                        <p:strVal val="visible"/>
                                      </p:to>
                                    </p:set>
                                    <p:anim calcmode="lin" valueType="num">
                                      <p:cBhvr additive="repl">
                                        <p:cTn id="280" dur="500" fill="hold"/>
                                        <p:tgtEl>
                                          <p:spTgt spid="228"/>
                                        </p:tgtEl>
                                        <p:attrNameLst>
                                          <p:attrName>ppt_x</p:attrName>
                                        </p:attrNameLst>
                                      </p:cBhvr>
                                      <p:tavLst>
                                        <p:tav tm="0">
                                          <p:val>
                                            <p:strVal val="#ppt_x"/>
                                          </p:val>
                                        </p:tav>
                                        <p:tav tm="100000">
                                          <p:val>
                                            <p:strVal val="#ppt_x"/>
                                          </p:val>
                                        </p:tav>
                                      </p:tavLst>
                                    </p:anim>
                                    <p:anim calcmode="lin" valueType="num">
                                      <p:cBhvr additive="repl">
                                        <p:cTn id="281"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2" presetSubtype="4">
                                  <p:stCondLst>
                                    <p:cond delay="0"/>
                                  </p:stCondLst>
                                  <p:childTnLst>
                                    <p:set>
                                      <p:cBhvr>
                                        <p:cTn id="285" dur="1" fill="hold">
                                          <p:stCondLst>
                                            <p:cond delay="0"/>
                                          </p:stCondLst>
                                        </p:cTn>
                                        <p:tgtEl>
                                          <p:spTgt spid="226"/>
                                        </p:tgtEl>
                                        <p:attrNameLst>
                                          <p:attrName>style.visibility</p:attrName>
                                        </p:attrNameLst>
                                      </p:cBhvr>
                                      <p:to>
                                        <p:strVal val="visible"/>
                                      </p:to>
                                    </p:set>
                                    <p:anim calcmode="lin" valueType="num">
                                      <p:cBhvr additive="repl">
                                        <p:cTn id="286" dur="500" fill="hold"/>
                                        <p:tgtEl>
                                          <p:spTgt spid="226"/>
                                        </p:tgtEl>
                                        <p:attrNameLst>
                                          <p:attrName>ppt_x</p:attrName>
                                        </p:attrNameLst>
                                      </p:cBhvr>
                                      <p:tavLst>
                                        <p:tav tm="0">
                                          <p:val>
                                            <p:strVal val="#ppt_x"/>
                                          </p:val>
                                        </p:tav>
                                        <p:tav tm="100000">
                                          <p:val>
                                            <p:strVal val="#ppt_x"/>
                                          </p:val>
                                        </p:tav>
                                      </p:tavLst>
                                    </p:anim>
                                    <p:anim calcmode="lin" valueType="num">
                                      <p:cBhvr additive="repl">
                                        <p:cTn id="287" dur="500" fill="hold"/>
                                        <p:tgtEl>
                                          <p:spTgt spid="226"/>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nodeType="clickEffect" fill="hold" presetClass="entr" presetID="2" presetSubtype="4">
                                  <p:stCondLst>
                                    <p:cond delay="0"/>
                                  </p:stCondLst>
                                  <p:childTnLst>
                                    <p:set>
                                      <p:cBhvr>
                                        <p:cTn id="291" dur="1" fill="hold">
                                          <p:stCondLst>
                                            <p:cond delay="0"/>
                                          </p:stCondLst>
                                        </p:cTn>
                                        <p:tgtEl>
                                          <p:spTgt spid="229"/>
                                        </p:tgtEl>
                                        <p:attrNameLst>
                                          <p:attrName>style.visibility</p:attrName>
                                        </p:attrNameLst>
                                      </p:cBhvr>
                                      <p:to>
                                        <p:strVal val="visible"/>
                                      </p:to>
                                    </p:set>
                                    <p:anim calcmode="lin" valueType="num">
                                      <p:cBhvr additive="repl">
                                        <p:cTn id="292" dur="500" fill="hold"/>
                                        <p:tgtEl>
                                          <p:spTgt spid="229"/>
                                        </p:tgtEl>
                                        <p:attrNameLst>
                                          <p:attrName>ppt_x</p:attrName>
                                        </p:attrNameLst>
                                      </p:cBhvr>
                                      <p:tavLst>
                                        <p:tav tm="0">
                                          <p:val>
                                            <p:strVal val="#ppt_x"/>
                                          </p:val>
                                        </p:tav>
                                        <p:tav tm="100000">
                                          <p:val>
                                            <p:strVal val="#ppt_x"/>
                                          </p:val>
                                        </p:tav>
                                      </p:tavLst>
                                    </p:anim>
                                    <p:anim calcmode="lin" valueType="num">
                                      <p:cBhvr additive="repl">
                                        <p:cTn id="293" dur="500" fill="hold"/>
                                        <p:tgtEl>
                                          <p:spTgt spid="229"/>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nodeType="clickEffect" fill="hold" presetClass="entr" presetID="2" presetSubtype="4">
                                  <p:stCondLst>
                                    <p:cond delay="0"/>
                                  </p:stCondLst>
                                  <p:childTnLst>
                                    <p:set>
                                      <p:cBhvr>
                                        <p:cTn id="297" dur="1" fill="hold">
                                          <p:stCondLst>
                                            <p:cond delay="0"/>
                                          </p:stCondLst>
                                        </p:cTn>
                                        <p:tgtEl>
                                          <p:spTgt spid="233"/>
                                        </p:tgtEl>
                                        <p:attrNameLst>
                                          <p:attrName>style.visibility</p:attrName>
                                        </p:attrNameLst>
                                      </p:cBhvr>
                                      <p:to>
                                        <p:strVal val="visible"/>
                                      </p:to>
                                    </p:set>
                                    <p:anim calcmode="lin" valueType="num">
                                      <p:cBhvr additive="repl">
                                        <p:cTn id="298" dur="500" fill="hold"/>
                                        <p:tgtEl>
                                          <p:spTgt spid="233"/>
                                        </p:tgtEl>
                                        <p:attrNameLst>
                                          <p:attrName>ppt_x</p:attrName>
                                        </p:attrNameLst>
                                      </p:cBhvr>
                                      <p:tavLst>
                                        <p:tav tm="0">
                                          <p:val>
                                            <p:strVal val="#ppt_x"/>
                                          </p:val>
                                        </p:tav>
                                        <p:tav tm="100000">
                                          <p:val>
                                            <p:strVal val="#ppt_x"/>
                                          </p:val>
                                        </p:tav>
                                      </p:tavLst>
                                    </p:anim>
                                    <p:anim calcmode="lin" valueType="num">
                                      <p:cBhvr additive="repl">
                                        <p:cTn id="299" dur="500" fill="hold"/>
                                        <p:tgtEl>
                                          <p:spTgt spid="233"/>
                                        </p:tgtEl>
                                        <p:attrNameLst>
                                          <p:attrName>ppt_y</p:attrName>
                                        </p:attrNameLst>
                                      </p:cBhvr>
                                      <p:tavLst>
                                        <p:tav tm="0">
                                          <p:val>
                                            <p:strVal val="1+#ppt_h/2"/>
                                          </p:val>
                                        </p:tav>
                                        <p:tav tm="100000">
                                          <p:val>
                                            <p:strVal val="#ppt_y"/>
                                          </p:val>
                                        </p:tav>
                                      </p:tavLst>
                                    </p:anim>
                                  </p:childTnLst>
                                </p:cTn>
                              </p:par>
                            </p:childTnLst>
                          </p:cTn>
                        </p:par>
                      </p:childTnLst>
                    </p:cTn>
                  </p:par>
                  <p:par>
                    <p:cTn id="300" fill="hold">
                      <p:stCondLst>
                        <p:cond delay="indefinite"/>
                      </p:stCondLst>
                      <p:childTnLst>
                        <p:par>
                          <p:cTn id="301" fill="hold">
                            <p:stCondLst>
                              <p:cond delay="0"/>
                            </p:stCondLst>
                            <p:childTnLst>
                              <p:par>
                                <p:cTn id="302" nodeType="clickEffect" fill="hold" presetClass="entr" presetID="2" presetSubtype="4">
                                  <p:stCondLst>
                                    <p:cond delay="0"/>
                                  </p:stCondLst>
                                  <p:childTnLst>
                                    <p:set>
                                      <p:cBhvr>
                                        <p:cTn id="303" dur="1" fill="hold">
                                          <p:stCondLst>
                                            <p:cond delay="0"/>
                                          </p:stCondLst>
                                        </p:cTn>
                                        <p:tgtEl>
                                          <p:spTgt spid="231"/>
                                        </p:tgtEl>
                                        <p:attrNameLst>
                                          <p:attrName>style.visibility</p:attrName>
                                        </p:attrNameLst>
                                      </p:cBhvr>
                                      <p:to>
                                        <p:strVal val="visible"/>
                                      </p:to>
                                    </p:set>
                                    <p:anim calcmode="lin" valueType="num">
                                      <p:cBhvr additive="repl">
                                        <p:cTn id="304" dur="500" fill="hold"/>
                                        <p:tgtEl>
                                          <p:spTgt spid="231"/>
                                        </p:tgtEl>
                                        <p:attrNameLst>
                                          <p:attrName>ppt_x</p:attrName>
                                        </p:attrNameLst>
                                      </p:cBhvr>
                                      <p:tavLst>
                                        <p:tav tm="0">
                                          <p:val>
                                            <p:strVal val="#ppt_x"/>
                                          </p:val>
                                        </p:tav>
                                        <p:tav tm="100000">
                                          <p:val>
                                            <p:strVal val="#ppt_x"/>
                                          </p:val>
                                        </p:tav>
                                      </p:tavLst>
                                    </p:anim>
                                    <p:anim calcmode="lin" valueType="num">
                                      <p:cBhvr additive="repl">
                                        <p:cTn id="305" dur="500" fill="hold"/>
                                        <p:tgtEl>
                                          <p:spTgt spid="231"/>
                                        </p:tgtEl>
                                        <p:attrNameLst>
                                          <p:attrName>ppt_y</p:attrName>
                                        </p:attrNameLst>
                                      </p:cBhvr>
                                      <p:tavLst>
                                        <p:tav tm="0">
                                          <p:val>
                                            <p:strVal val="1+#ppt_h/2"/>
                                          </p:val>
                                        </p:tav>
                                        <p:tav tm="100000">
                                          <p:val>
                                            <p:strVal val="#ppt_y"/>
                                          </p:val>
                                        </p:tav>
                                      </p:tavLst>
                                    </p:anim>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2" presetSubtype="4">
                                  <p:stCondLst>
                                    <p:cond delay="0"/>
                                  </p:stCondLst>
                                  <p:childTnLst>
                                    <p:set>
                                      <p:cBhvr>
                                        <p:cTn id="309" dur="1" fill="hold">
                                          <p:stCondLst>
                                            <p:cond delay="0"/>
                                          </p:stCondLst>
                                        </p:cTn>
                                        <p:tgtEl>
                                          <p:spTgt spid="232"/>
                                        </p:tgtEl>
                                        <p:attrNameLst>
                                          <p:attrName>style.visibility</p:attrName>
                                        </p:attrNameLst>
                                      </p:cBhvr>
                                      <p:to>
                                        <p:strVal val="visible"/>
                                      </p:to>
                                    </p:set>
                                    <p:anim calcmode="lin" valueType="num">
                                      <p:cBhvr additive="repl">
                                        <p:cTn id="310" dur="500" fill="hold"/>
                                        <p:tgtEl>
                                          <p:spTgt spid="232"/>
                                        </p:tgtEl>
                                        <p:attrNameLst>
                                          <p:attrName>ppt_x</p:attrName>
                                        </p:attrNameLst>
                                      </p:cBhvr>
                                      <p:tavLst>
                                        <p:tav tm="0">
                                          <p:val>
                                            <p:strVal val="#ppt_x"/>
                                          </p:val>
                                        </p:tav>
                                        <p:tav tm="100000">
                                          <p:val>
                                            <p:strVal val="#ppt_x"/>
                                          </p:val>
                                        </p:tav>
                                      </p:tavLst>
                                    </p:anim>
                                    <p:anim calcmode="lin" valueType="num">
                                      <p:cBhvr additive="repl">
                                        <p:cTn id="311" dur="500" fill="hold"/>
                                        <p:tgtEl>
                                          <p:spTgt spid="232"/>
                                        </p:tgtEl>
                                        <p:attrNameLst>
                                          <p:attrName>ppt_y</p:attrName>
                                        </p:attrNameLst>
                                      </p:cBhvr>
                                      <p:tavLst>
                                        <p:tav tm="0">
                                          <p:val>
                                            <p:strVal val="1+#ppt_h/2"/>
                                          </p:val>
                                        </p:tav>
                                        <p:tav tm="100000">
                                          <p:val>
                                            <p:strVal val="#ppt_y"/>
                                          </p:val>
                                        </p:tav>
                                      </p:tavLst>
                                    </p:anim>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2" presetSubtype="4">
                                  <p:stCondLst>
                                    <p:cond delay="0"/>
                                  </p:stCondLst>
                                  <p:childTnLst>
                                    <p:set>
                                      <p:cBhvr>
                                        <p:cTn id="315" dur="1" fill="hold">
                                          <p:stCondLst>
                                            <p:cond delay="0"/>
                                          </p:stCondLst>
                                        </p:cTn>
                                        <p:tgtEl>
                                          <p:spTgt spid="230"/>
                                        </p:tgtEl>
                                        <p:attrNameLst>
                                          <p:attrName>style.visibility</p:attrName>
                                        </p:attrNameLst>
                                      </p:cBhvr>
                                      <p:to>
                                        <p:strVal val="visible"/>
                                      </p:to>
                                    </p:set>
                                    <p:anim calcmode="lin" valueType="num">
                                      <p:cBhvr additive="repl">
                                        <p:cTn id="316" dur="500" fill="hold"/>
                                        <p:tgtEl>
                                          <p:spTgt spid="230"/>
                                        </p:tgtEl>
                                        <p:attrNameLst>
                                          <p:attrName>ppt_x</p:attrName>
                                        </p:attrNameLst>
                                      </p:cBhvr>
                                      <p:tavLst>
                                        <p:tav tm="0">
                                          <p:val>
                                            <p:strVal val="#ppt_x"/>
                                          </p:val>
                                        </p:tav>
                                        <p:tav tm="100000">
                                          <p:val>
                                            <p:strVal val="#ppt_x"/>
                                          </p:val>
                                        </p:tav>
                                      </p:tavLst>
                                    </p:anim>
                                    <p:anim calcmode="lin" valueType="num">
                                      <p:cBhvr additive="repl">
                                        <p:cTn id="317" dur="500" fill="hold"/>
                                        <p:tgtEl>
                                          <p:spTgt spid="230"/>
                                        </p:tgtEl>
                                        <p:attrNameLst>
                                          <p:attrName>ppt_y</p:attrName>
                                        </p:attrNameLst>
                                      </p:cBhvr>
                                      <p:tavLst>
                                        <p:tav tm="0">
                                          <p:val>
                                            <p:strVal val="1+#ppt_h/2"/>
                                          </p:val>
                                        </p:tav>
                                        <p:tav tm="100000">
                                          <p:val>
                                            <p:strVal val="#ppt_y"/>
                                          </p:val>
                                        </p:tav>
                                      </p:tavLst>
                                    </p:anim>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2" presetSubtype="4">
                                  <p:stCondLst>
                                    <p:cond delay="0"/>
                                  </p:stCondLst>
                                  <p:childTnLst>
                                    <p:set>
                                      <p:cBhvr>
                                        <p:cTn id="321" dur="1" fill="hold">
                                          <p:stCondLst>
                                            <p:cond delay="0"/>
                                          </p:stCondLst>
                                        </p:cTn>
                                        <p:tgtEl>
                                          <p:spTgt spid="227"/>
                                        </p:tgtEl>
                                        <p:attrNameLst>
                                          <p:attrName>style.visibility</p:attrName>
                                        </p:attrNameLst>
                                      </p:cBhvr>
                                      <p:to>
                                        <p:strVal val="visible"/>
                                      </p:to>
                                    </p:set>
                                    <p:anim calcmode="lin" valueType="num">
                                      <p:cBhvr additive="repl">
                                        <p:cTn id="322" dur="500" fill="hold"/>
                                        <p:tgtEl>
                                          <p:spTgt spid="227"/>
                                        </p:tgtEl>
                                        <p:attrNameLst>
                                          <p:attrName>ppt_x</p:attrName>
                                        </p:attrNameLst>
                                      </p:cBhvr>
                                      <p:tavLst>
                                        <p:tav tm="0">
                                          <p:val>
                                            <p:strVal val="#ppt_x"/>
                                          </p:val>
                                        </p:tav>
                                        <p:tav tm="100000">
                                          <p:val>
                                            <p:strVal val="#ppt_x"/>
                                          </p:val>
                                        </p:tav>
                                      </p:tavLst>
                                    </p:anim>
                                    <p:anim calcmode="lin" valueType="num">
                                      <p:cBhvr additive="repl">
                                        <p:cTn id="323" dur="500" fill="hold"/>
                                        <p:tgtEl>
                                          <p:spTgt spid="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1332000"/>
            <a:ext cx="8228880" cy="51681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Macros with mixed parameter list</a:t>
            </a:r>
            <a:endParaRPr b="0" lang="en-IN" sz="28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A macro may be defined to use both positional and keyword parameter.</a:t>
            </a:r>
            <a:endParaRPr b="0" lang="en-IN" sz="24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In such a case, all positional parameter must precede all keywords parameter.</a:t>
            </a:r>
            <a:endParaRPr b="0" lang="en-IN" sz="2400" spc="-1" strike="noStrike">
              <a:latin typeface="Arial"/>
            </a:endParaRPr>
          </a:p>
          <a:p>
            <a:pPr algn="just">
              <a:lnSpc>
                <a:spcPct val="100000"/>
              </a:lnSpc>
              <a:spcBef>
                <a:spcPts val="601"/>
              </a:spcBef>
            </a:pPr>
            <a:endParaRPr b="0" lang="en-IN" sz="2400" spc="-1" strike="noStrike">
              <a:latin typeface="Arial"/>
            </a:endParaRPr>
          </a:p>
          <a:p>
            <a:pPr>
              <a:lnSpc>
                <a:spcPct val="100000"/>
              </a:lnSpc>
            </a:pPr>
            <a:endParaRPr b="0" lang="en-IN" sz="2400" spc="-1" strike="noStrike">
              <a:latin typeface="Arial"/>
            </a:endParaRPr>
          </a:p>
          <a:p>
            <a:pPr marL="1257480" indent="-456480" algn="just">
              <a:lnSpc>
                <a:spcPct val="100000"/>
              </a:lnSpc>
              <a:spcBef>
                <a:spcPts val="601"/>
              </a:spcBef>
            </a:pPr>
            <a:endParaRPr b="0" lang="en-IN" sz="2400" spc="-1" strike="noStrike">
              <a:latin typeface="Arial"/>
            </a:endParaRPr>
          </a:p>
        </p:txBody>
      </p:sp>
      <p:sp>
        <p:nvSpPr>
          <p:cNvPr id="237" name="CustomShape 2"/>
          <p:cNvSpPr/>
          <p:nvPr/>
        </p:nvSpPr>
        <p:spPr>
          <a:xfrm>
            <a:off x="457200" y="71280"/>
            <a:ext cx="8228880" cy="85644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238"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69660522-07C8-4DDA-AD19-BE7F1D8A089F}" type="datetime1">
              <a:rPr b="0" lang="en-IN" sz="1200" spc="-1" strike="noStrike">
                <a:solidFill>
                  <a:srgbClr val="8b8b8b"/>
                </a:solidFill>
                <a:latin typeface="Calibri"/>
              </a:rPr>
              <a:t>17/12/2020</a:t>
            </a:fld>
            <a:endParaRPr b="0" lang="en-IN" sz="1200" spc="-1" strike="noStrike">
              <a:latin typeface="Arial"/>
            </a:endParaRPr>
          </a:p>
        </p:txBody>
      </p:sp>
      <p:sp>
        <p:nvSpPr>
          <p:cNvPr id="23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285A574-4852-48ED-B586-E20DDD160B78}"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8880" cy="86760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Macro and Macro Processors</a:t>
            </a:r>
            <a:endParaRPr b="0" lang="en-IN" sz="4400" spc="-1" strike="noStrike">
              <a:latin typeface="Arial"/>
            </a:endParaRPr>
          </a:p>
        </p:txBody>
      </p:sp>
      <p:sp>
        <p:nvSpPr>
          <p:cNvPr id="125" name="CustomShape 2"/>
          <p:cNvSpPr/>
          <p:nvPr/>
        </p:nvSpPr>
        <p:spPr>
          <a:xfrm>
            <a:off x="457200" y="1600200"/>
            <a:ext cx="8228880" cy="452520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Macro is a unit of specification for program for generation through expansion.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Macro is a single line abbreviation for groups of instruction</a:t>
            </a:r>
            <a:endParaRPr b="0" lang="en-IN" sz="3200" spc="-1" strike="noStrike">
              <a:latin typeface="Arial"/>
            </a:endParaRPr>
          </a:p>
          <a:p>
            <a:pPr marL="343080" indent="-342360">
              <a:lnSpc>
                <a:spcPct val="100000"/>
              </a:lnSpc>
              <a:spcBef>
                <a:spcPts val="641"/>
              </a:spcBef>
            </a:pP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Macro Definition </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Macro call</a:t>
            </a:r>
            <a:endParaRPr b="0" lang="en-IN" sz="3200" spc="-1" strike="noStrike">
              <a:latin typeface="Arial"/>
            </a:endParaRPr>
          </a:p>
        </p:txBody>
      </p:sp>
      <p:sp>
        <p:nvSpPr>
          <p:cNvPr id="126"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71F6E35F-44A8-4F47-B4D4-86719E4B9F75}" type="datetime1">
              <a:rPr b="0" lang="en-IN" sz="1200" spc="-1" strike="noStrike">
                <a:solidFill>
                  <a:srgbClr val="8b8b8b"/>
                </a:solidFill>
                <a:latin typeface="Calibri"/>
              </a:rPr>
              <a:t>17/12/2020</a:t>
            </a:fld>
            <a:endParaRPr b="0" lang="en-IN" sz="1200" spc="-1" strike="noStrike">
              <a:latin typeface="Arial"/>
            </a:endParaRPr>
          </a:p>
        </p:txBody>
      </p:sp>
      <p:sp>
        <p:nvSpPr>
          <p:cNvPr id="127"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5191662-5CCD-4DB9-A6C3-E857AF588967}"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1332000"/>
            <a:ext cx="9143280" cy="531108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Macros with mixed parameter list Example</a:t>
            </a:r>
            <a:endParaRPr b="0" lang="en-IN" sz="2800" spc="-1" strike="noStrike">
              <a:latin typeface="Arial"/>
            </a:endParaRPr>
          </a:p>
          <a:p>
            <a:pPr>
              <a:lnSpc>
                <a:spcPct val="100000"/>
              </a:lnSpc>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nSpc>
                <a:spcPct val="100000"/>
              </a:lnSpc>
            </a:pPr>
            <a:endParaRPr b="0" lang="en-IN" sz="2800" spc="-1" strike="noStrike">
              <a:latin typeface="Arial"/>
            </a:endParaRPr>
          </a:p>
          <a:p>
            <a:pPr marL="1143000" indent="-227880">
              <a:lnSpc>
                <a:spcPct val="100000"/>
              </a:lnSpc>
            </a:pPr>
            <a:endParaRPr b="0" lang="en-IN" sz="2800" spc="-1" strike="noStrike">
              <a:latin typeface="Arial"/>
            </a:endParaRPr>
          </a:p>
        </p:txBody>
      </p:sp>
      <p:sp>
        <p:nvSpPr>
          <p:cNvPr id="241" name="CustomShape 2"/>
          <p:cNvSpPr/>
          <p:nvPr/>
        </p:nvSpPr>
        <p:spPr>
          <a:xfrm>
            <a:off x="457200" y="71280"/>
            <a:ext cx="8228880" cy="7851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242" name="CustomShape 3"/>
          <p:cNvSpPr/>
          <p:nvPr/>
        </p:nvSpPr>
        <p:spPr>
          <a:xfrm>
            <a:off x="71280" y="2428920"/>
            <a:ext cx="450000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&amp;MEM_VAL, &amp;INCR_VAL, &amp;REG=AREG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&amp;INCR_VAL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p:txBody>
      </p:sp>
      <p:sp>
        <p:nvSpPr>
          <p:cNvPr id="243" name="CustomShape 4"/>
          <p:cNvSpPr/>
          <p:nvPr/>
        </p:nvSpPr>
        <p:spPr>
          <a:xfrm>
            <a:off x="2428920" y="5072040"/>
            <a:ext cx="19281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A</a:t>
            </a:r>
            <a:endParaRPr b="0" lang="en-IN" sz="1400" spc="-1" strike="noStrike">
              <a:latin typeface="Arial"/>
            </a:endParaRPr>
          </a:p>
          <a:p>
            <a:pPr>
              <a:lnSpc>
                <a:spcPct val="100000"/>
              </a:lnSpc>
            </a:pPr>
            <a:endParaRPr b="0" lang="en-IN" sz="1400" spc="-1" strike="noStrike">
              <a:latin typeface="Arial"/>
            </a:endParaRPr>
          </a:p>
        </p:txBody>
      </p:sp>
      <p:sp>
        <p:nvSpPr>
          <p:cNvPr id="244" name="CustomShape 5"/>
          <p:cNvSpPr/>
          <p:nvPr/>
        </p:nvSpPr>
        <p:spPr>
          <a:xfrm>
            <a:off x="1357200" y="204948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Definition</a:t>
            </a:r>
            <a:endParaRPr b="0" lang="en-IN" sz="1400" spc="-1" strike="noStrike">
              <a:latin typeface="Arial"/>
            </a:endParaRPr>
          </a:p>
        </p:txBody>
      </p:sp>
      <p:sp>
        <p:nvSpPr>
          <p:cNvPr id="245" name="CustomShape 6"/>
          <p:cNvSpPr/>
          <p:nvPr/>
        </p:nvSpPr>
        <p:spPr>
          <a:xfrm>
            <a:off x="5357880" y="185724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Call</a:t>
            </a:r>
            <a:endParaRPr b="0" lang="en-IN" sz="1400" spc="-1" strike="noStrike">
              <a:latin typeface="Arial"/>
            </a:endParaRPr>
          </a:p>
        </p:txBody>
      </p:sp>
      <p:sp>
        <p:nvSpPr>
          <p:cNvPr id="246" name="CustomShape 7"/>
          <p:cNvSpPr/>
          <p:nvPr/>
        </p:nvSpPr>
        <p:spPr>
          <a:xfrm>
            <a:off x="2357280" y="4477320"/>
            <a:ext cx="1999440" cy="516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Lexical Expansion of Model Statement</a:t>
            </a:r>
            <a:endParaRPr b="0" lang="en-IN" sz="1400" spc="-1" strike="noStrike">
              <a:latin typeface="Arial"/>
            </a:endParaRPr>
          </a:p>
        </p:txBody>
      </p:sp>
      <p:sp>
        <p:nvSpPr>
          <p:cNvPr id="247" name="CustomShape 8"/>
          <p:cNvSpPr/>
          <p:nvPr/>
        </p:nvSpPr>
        <p:spPr>
          <a:xfrm>
            <a:off x="5357880" y="2714760"/>
            <a:ext cx="228528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INCR A, B, REG=BREG</a:t>
            </a:r>
            <a:endParaRPr b="0" lang="en-IN" sz="1400" spc="-1" strike="noStrike">
              <a:latin typeface="Arial"/>
            </a:endParaRPr>
          </a:p>
        </p:txBody>
      </p:sp>
      <p:sp>
        <p:nvSpPr>
          <p:cNvPr id="248" name="CustomShape 9"/>
          <p:cNvSpPr/>
          <p:nvPr/>
        </p:nvSpPr>
        <p:spPr>
          <a:xfrm>
            <a:off x="5572080" y="3357720"/>
            <a:ext cx="2214000" cy="128520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Formal            Value</a:t>
            </a:r>
            <a:endParaRPr b="0" lang="en-IN" sz="1400" spc="-1" strike="noStrike">
              <a:latin typeface="Arial"/>
            </a:endParaRPr>
          </a:p>
          <a:p>
            <a:pPr>
              <a:lnSpc>
                <a:spcPct val="100000"/>
              </a:lnSpc>
            </a:pPr>
            <a:r>
              <a:rPr b="1" lang="en-IN" sz="1400" spc="-1" strike="noStrike">
                <a:solidFill>
                  <a:srgbClr val="000000"/>
                </a:solidFill>
                <a:latin typeface="Arial"/>
                <a:ea typeface="DejaVu Sans"/>
              </a:rPr>
              <a:t>Parameter</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MEM_VAL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INCR_VAL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REG                    BREG</a:t>
            </a:r>
            <a:endParaRPr b="0" lang="en-IN" sz="1400" spc="-1" strike="noStrike">
              <a:latin typeface="Arial"/>
            </a:endParaRPr>
          </a:p>
        </p:txBody>
      </p:sp>
      <p:sp>
        <p:nvSpPr>
          <p:cNvPr id="249" name="CustomShape 10"/>
          <p:cNvSpPr/>
          <p:nvPr/>
        </p:nvSpPr>
        <p:spPr>
          <a:xfrm flipH="1">
            <a:off x="4357080" y="3214800"/>
            <a:ext cx="213480" cy="2642400"/>
          </a:xfrm>
          <a:prstGeom prst="bentConnector3">
            <a:avLst>
              <a:gd name="adj1" fmla="val -2029935"/>
            </a:avLst>
          </a:prstGeom>
          <a:noFill/>
          <a:ln w="255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50" name="CustomShape 11"/>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39C8935B-0C8A-464D-8FE7-C5376D5B7A54}" type="datetime1">
              <a:rPr b="0" lang="en-IN" sz="1200" spc="-1" strike="noStrike">
                <a:solidFill>
                  <a:srgbClr val="8b8b8b"/>
                </a:solidFill>
                <a:latin typeface="Calibri"/>
              </a:rPr>
              <a:t>17/12/2020</a:t>
            </a:fld>
            <a:endParaRPr b="0" lang="en-IN" sz="1200" spc="-1" strike="noStrike">
              <a:latin typeface="Arial"/>
            </a:endParaRPr>
          </a:p>
        </p:txBody>
      </p:sp>
      <p:sp>
        <p:nvSpPr>
          <p:cNvPr id="251" name="CustomShape 1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76D7698-6BD8-4C15-BA76-5290810FA895}" type="slidenum">
              <a:rPr b="0" lang="en-IN" sz="1200" spc="-1" strike="noStrike">
                <a:solidFill>
                  <a:srgbClr val="8b8b8b"/>
                </a:solidFill>
                <a:latin typeface="Calibri"/>
              </a:rPr>
              <a:t>1</a:t>
            </a:fld>
            <a:endParaRPr b="0" lang="en-IN" sz="1200" spc="-1" strike="noStrike">
              <a:latin typeface="Arial"/>
            </a:endParaRPr>
          </a:p>
        </p:txBody>
      </p:sp>
    </p:spTree>
  </p:cSld>
  <p:timing>
    <p:tnLst>
      <p:par>
        <p:cTn id="324" dur="indefinite" restart="never" nodeType="tmRoot">
          <p:childTnLst>
            <p:seq>
              <p:cTn id="325" dur="indefinite" nodeType="mainSeq">
                <p:childTnLst>
                  <p:par>
                    <p:cTn id="326" fill="hold">
                      <p:stCondLst>
                        <p:cond delay="indefinite"/>
                      </p:stCondLst>
                      <p:childTnLst>
                        <p:par>
                          <p:cTn id="327" fill="hold">
                            <p:stCondLst>
                              <p:cond delay="0"/>
                            </p:stCondLst>
                            <p:childTnLst>
                              <p:par>
                                <p:cTn id="328" nodeType="clickEffect" fill="hold" presetClass="entr" presetID="2" presetSubtype="4">
                                  <p:stCondLst>
                                    <p:cond delay="0"/>
                                  </p:stCondLst>
                                  <p:childTnLst>
                                    <p:set>
                                      <p:cBhvr>
                                        <p:cTn id="329" dur="1" fill="hold">
                                          <p:stCondLst>
                                            <p:cond delay="0"/>
                                          </p:stCondLst>
                                        </p:cTn>
                                        <p:tgtEl>
                                          <p:spTgt spid="244"/>
                                        </p:tgtEl>
                                        <p:attrNameLst>
                                          <p:attrName>style.visibility</p:attrName>
                                        </p:attrNameLst>
                                      </p:cBhvr>
                                      <p:to>
                                        <p:strVal val="visible"/>
                                      </p:to>
                                    </p:set>
                                    <p:anim calcmode="lin" valueType="num">
                                      <p:cBhvr additive="repl">
                                        <p:cTn id="330" dur="500" fill="hold"/>
                                        <p:tgtEl>
                                          <p:spTgt spid="244"/>
                                        </p:tgtEl>
                                        <p:attrNameLst>
                                          <p:attrName>ppt_x</p:attrName>
                                        </p:attrNameLst>
                                      </p:cBhvr>
                                      <p:tavLst>
                                        <p:tav tm="0">
                                          <p:val>
                                            <p:strVal val="#ppt_x"/>
                                          </p:val>
                                        </p:tav>
                                        <p:tav tm="100000">
                                          <p:val>
                                            <p:strVal val="#ppt_x"/>
                                          </p:val>
                                        </p:tav>
                                      </p:tavLst>
                                    </p:anim>
                                    <p:anim calcmode="lin" valueType="num">
                                      <p:cBhvr additive="repl">
                                        <p:cTn id="331"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nodeType="clickEffect" fill="hold" presetClass="entr" presetID="2" presetSubtype="4">
                                  <p:stCondLst>
                                    <p:cond delay="0"/>
                                  </p:stCondLst>
                                  <p:childTnLst>
                                    <p:set>
                                      <p:cBhvr>
                                        <p:cTn id="335" dur="1" fill="hold">
                                          <p:stCondLst>
                                            <p:cond delay="0"/>
                                          </p:stCondLst>
                                        </p:cTn>
                                        <p:tgtEl>
                                          <p:spTgt spid="242"/>
                                        </p:tgtEl>
                                        <p:attrNameLst>
                                          <p:attrName>style.visibility</p:attrName>
                                        </p:attrNameLst>
                                      </p:cBhvr>
                                      <p:to>
                                        <p:strVal val="visible"/>
                                      </p:to>
                                    </p:set>
                                    <p:anim calcmode="lin" valueType="num">
                                      <p:cBhvr additive="repl">
                                        <p:cTn id="336" dur="500" fill="hold"/>
                                        <p:tgtEl>
                                          <p:spTgt spid="242"/>
                                        </p:tgtEl>
                                        <p:attrNameLst>
                                          <p:attrName>ppt_x</p:attrName>
                                        </p:attrNameLst>
                                      </p:cBhvr>
                                      <p:tavLst>
                                        <p:tav tm="0">
                                          <p:val>
                                            <p:strVal val="#ppt_x"/>
                                          </p:val>
                                        </p:tav>
                                        <p:tav tm="100000">
                                          <p:val>
                                            <p:strVal val="#ppt_x"/>
                                          </p:val>
                                        </p:tav>
                                      </p:tavLst>
                                    </p:anim>
                                    <p:anim calcmode="lin" valueType="num">
                                      <p:cBhvr additive="repl">
                                        <p:cTn id="337"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2" presetSubtype="4">
                                  <p:stCondLst>
                                    <p:cond delay="0"/>
                                  </p:stCondLst>
                                  <p:childTnLst>
                                    <p:set>
                                      <p:cBhvr>
                                        <p:cTn id="341" dur="1" fill="hold">
                                          <p:stCondLst>
                                            <p:cond delay="0"/>
                                          </p:stCondLst>
                                        </p:cTn>
                                        <p:tgtEl>
                                          <p:spTgt spid="245"/>
                                        </p:tgtEl>
                                        <p:attrNameLst>
                                          <p:attrName>style.visibility</p:attrName>
                                        </p:attrNameLst>
                                      </p:cBhvr>
                                      <p:to>
                                        <p:strVal val="visible"/>
                                      </p:to>
                                    </p:set>
                                    <p:anim calcmode="lin" valueType="num">
                                      <p:cBhvr additive="repl">
                                        <p:cTn id="342" dur="500" fill="hold"/>
                                        <p:tgtEl>
                                          <p:spTgt spid="245"/>
                                        </p:tgtEl>
                                        <p:attrNameLst>
                                          <p:attrName>ppt_x</p:attrName>
                                        </p:attrNameLst>
                                      </p:cBhvr>
                                      <p:tavLst>
                                        <p:tav tm="0">
                                          <p:val>
                                            <p:strVal val="#ppt_x"/>
                                          </p:val>
                                        </p:tav>
                                        <p:tav tm="100000">
                                          <p:val>
                                            <p:strVal val="#ppt_x"/>
                                          </p:val>
                                        </p:tav>
                                      </p:tavLst>
                                    </p:anim>
                                    <p:anim calcmode="lin" valueType="num">
                                      <p:cBhvr additive="repl">
                                        <p:cTn id="343"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par>
                    <p:cTn id="344" fill="hold">
                      <p:stCondLst>
                        <p:cond delay="indefinite"/>
                      </p:stCondLst>
                      <p:childTnLst>
                        <p:par>
                          <p:cTn id="345" fill="hold">
                            <p:stCondLst>
                              <p:cond delay="0"/>
                            </p:stCondLst>
                            <p:childTnLst>
                              <p:par>
                                <p:cTn id="346" nodeType="clickEffect" fill="hold" presetClass="entr" presetID="2" presetSubtype="4">
                                  <p:stCondLst>
                                    <p:cond delay="0"/>
                                  </p:stCondLst>
                                  <p:childTnLst>
                                    <p:set>
                                      <p:cBhvr>
                                        <p:cTn id="347" dur="1" fill="hold">
                                          <p:stCondLst>
                                            <p:cond delay="0"/>
                                          </p:stCondLst>
                                        </p:cTn>
                                        <p:tgtEl>
                                          <p:spTgt spid="247"/>
                                        </p:tgtEl>
                                        <p:attrNameLst>
                                          <p:attrName>style.visibility</p:attrName>
                                        </p:attrNameLst>
                                      </p:cBhvr>
                                      <p:to>
                                        <p:strVal val="visible"/>
                                      </p:to>
                                    </p:set>
                                    <p:anim calcmode="lin" valueType="num">
                                      <p:cBhvr additive="repl">
                                        <p:cTn id="348" dur="500" fill="hold"/>
                                        <p:tgtEl>
                                          <p:spTgt spid="247"/>
                                        </p:tgtEl>
                                        <p:attrNameLst>
                                          <p:attrName>ppt_x</p:attrName>
                                        </p:attrNameLst>
                                      </p:cBhvr>
                                      <p:tavLst>
                                        <p:tav tm="0">
                                          <p:val>
                                            <p:strVal val="#ppt_x"/>
                                          </p:val>
                                        </p:tav>
                                        <p:tav tm="100000">
                                          <p:val>
                                            <p:strVal val="#ppt_x"/>
                                          </p:val>
                                        </p:tav>
                                      </p:tavLst>
                                    </p:anim>
                                    <p:anim calcmode="lin" valueType="num">
                                      <p:cBhvr additive="repl">
                                        <p:cTn id="349" dur="500" fill="hold"/>
                                        <p:tgtEl>
                                          <p:spTgt spid="247"/>
                                        </p:tgtEl>
                                        <p:attrNameLst>
                                          <p:attrName>ppt_y</p:attrName>
                                        </p:attrNameLst>
                                      </p:cBhvr>
                                      <p:tavLst>
                                        <p:tav tm="0">
                                          <p:val>
                                            <p:strVal val="1+#ppt_h/2"/>
                                          </p:val>
                                        </p:tav>
                                        <p:tav tm="100000">
                                          <p:val>
                                            <p:strVal val="#ppt_y"/>
                                          </p:val>
                                        </p:tav>
                                      </p:tavLst>
                                    </p:anim>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2" presetSubtype="4">
                                  <p:stCondLst>
                                    <p:cond delay="0"/>
                                  </p:stCondLst>
                                  <p:childTnLst>
                                    <p:set>
                                      <p:cBhvr>
                                        <p:cTn id="353" dur="1" fill="hold">
                                          <p:stCondLst>
                                            <p:cond delay="0"/>
                                          </p:stCondLst>
                                        </p:cTn>
                                        <p:tgtEl>
                                          <p:spTgt spid="248"/>
                                        </p:tgtEl>
                                        <p:attrNameLst>
                                          <p:attrName>style.visibility</p:attrName>
                                        </p:attrNameLst>
                                      </p:cBhvr>
                                      <p:to>
                                        <p:strVal val="visible"/>
                                      </p:to>
                                    </p:set>
                                    <p:anim calcmode="lin" valueType="num">
                                      <p:cBhvr additive="repl">
                                        <p:cTn id="354" dur="500" fill="hold"/>
                                        <p:tgtEl>
                                          <p:spTgt spid="248"/>
                                        </p:tgtEl>
                                        <p:attrNameLst>
                                          <p:attrName>ppt_x</p:attrName>
                                        </p:attrNameLst>
                                      </p:cBhvr>
                                      <p:tavLst>
                                        <p:tav tm="0">
                                          <p:val>
                                            <p:strVal val="#ppt_x"/>
                                          </p:val>
                                        </p:tav>
                                        <p:tav tm="100000">
                                          <p:val>
                                            <p:strVal val="#ppt_x"/>
                                          </p:val>
                                        </p:tav>
                                      </p:tavLst>
                                    </p:anim>
                                    <p:anim calcmode="lin" valueType="num">
                                      <p:cBhvr additive="repl">
                                        <p:cTn id="355" dur="500" fill="hold"/>
                                        <p:tgtEl>
                                          <p:spTgt spid="248"/>
                                        </p:tgtEl>
                                        <p:attrNameLst>
                                          <p:attrName>ppt_y</p:attrName>
                                        </p:attrNameLst>
                                      </p:cBhvr>
                                      <p:tavLst>
                                        <p:tav tm="0">
                                          <p:val>
                                            <p:strVal val="1+#ppt_h/2"/>
                                          </p:val>
                                        </p:tav>
                                        <p:tav tm="100000">
                                          <p:val>
                                            <p:strVal val="#ppt_y"/>
                                          </p:val>
                                        </p:tav>
                                      </p:tavLst>
                                    </p:anim>
                                  </p:childTnLst>
                                </p:cTn>
                              </p:par>
                            </p:childTnLst>
                          </p:cTn>
                        </p:par>
                      </p:childTnLst>
                    </p:cTn>
                  </p:par>
                  <p:par>
                    <p:cTn id="356" fill="hold">
                      <p:stCondLst>
                        <p:cond delay="indefinite"/>
                      </p:stCondLst>
                      <p:childTnLst>
                        <p:par>
                          <p:cTn id="357" fill="hold">
                            <p:stCondLst>
                              <p:cond delay="0"/>
                            </p:stCondLst>
                            <p:childTnLst>
                              <p:par>
                                <p:cTn id="358" nodeType="clickEffect" fill="hold" presetClass="entr" presetID="2" presetSubtype="4">
                                  <p:stCondLst>
                                    <p:cond delay="0"/>
                                  </p:stCondLst>
                                  <p:childTnLst>
                                    <p:set>
                                      <p:cBhvr>
                                        <p:cTn id="359" dur="1" fill="hold">
                                          <p:stCondLst>
                                            <p:cond delay="0"/>
                                          </p:stCondLst>
                                        </p:cTn>
                                        <p:tgtEl>
                                          <p:spTgt spid="249"/>
                                        </p:tgtEl>
                                        <p:attrNameLst>
                                          <p:attrName>style.visibility</p:attrName>
                                        </p:attrNameLst>
                                      </p:cBhvr>
                                      <p:to>
                                        <p:strVal val="visible"/>
                                      </p:to>
                                    </p:set>
                                    <p:anim calcmode="lin" valueType="num">
                                      <p:cBhvr additive="repl">
                                        <p:cTn id="360" dur="500" fill="hold"/>
                                        <p:tgtEl>
                                          <p:spTgt spid="249"/>
                                        </p:tgtEl>
                                        <p:attrNameLst>
                                          <p:attrName>ppt_x</p:attrName>
                                        </p:attrNameLst>
                                      </p:cBhvr>
                                      <p:tavLst>
                                        <p:tav tm="0">
                                          <p:val>
                                            <p:strVal val="#ppt_x"/>
                                          </p:val>
                                        </p:tav>
                                        <p:tav tm="100000">
                                          <p:val>
                                            <p:strVal val="#ppt_x"/>
                                          </p:val>
                                        </p:tav>
                                      </p:tavLst>
                                    </p:anim>
                                    <p:anim calcmode="lin" valueType="num">
                                      <p:cBhvr additive="repl">
                                        <p:cTn id="361"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nodeType="clickEffect" fill="hold" presetClass="entr" presetID="2" presetSubtype="4">
                                  <p:stCondLst>
                                    <p:cond delay="0"/>
                                  </p:stCondLst>
                                  <p:childTnLst>
                                    <p:set>
                                      <p:cBhvr>
                                        <p:cTn id="365" dur="1" fill="hold">
                                          <p:stCondLst>
                                            <p:cond delay="0"/>
                                          </p:stCondLst>
                                        </p:cTn>
                                        <p:tgtEl>
                                          <p:spTgt spid="246"/>
                                        </p:tgtEl>
                                        <p:attrNameLst>
                                          <p:attrName>style.visibility</p:attrName>
                                        </p:attrNameLst>
                                      </p:cBhvr>
                                      <p:to>
                                        <p:strVal val="visible"/>
                                      </p:to>
                                    </p:set>
                                    <p:anim calcmode="lin" valueType="num">
                                      <p:cBhvr additive="repl">
                                        <p:cTn id="366" dur="500" fill="hold"/>
                                        <p:tgtEl>
                                          <p:spTgt spid="246"/>
                                        </p:tgtEl>
                                        <p:attrNameLst>
                                          <p:attrName>ppt_x</p:attrName>
                                        </p:attrNameLst>
                                      </p:cBhvr>
                                      <p:tavLst>
                                        <p:tav tm="0">
                                          <p:val>
                                            <p:strVal val="#ppt_x"/>
                                          </p:val>
                                        </p:tav>
                                        <p:tav tm="100000">
                                          <p:val>
                                            <p:strVal val="#ppt_x"/>
                                          </p:val>
                                        </p:tav>
                                      </p:tavLst>
                                    </p:anim>
                                    <p:anim calcmode="lin" valueType="num">
                                      <p:cBhvr additive="repl">
                                        <p:cTn id="367" dur="500" fill="hold"/>
                                        <p:tgtEl>
                                          <p:spTgt spid="246"/>
                                        </p:tgtEl>
                                        <p:attrNameLst>
                                          <p:attrName>ppt_y</p:attrName>
                                        </p:attrNameLst>
                                      </p:cBhvr>
                                      <p:tavLst>
                                        <p:tav tm="0">
                                          <p:val>
                                            <p:strVal val="1+#ppt_h/2"/>
                                          </p:val>
                                        </p:tav>
                                        <p:tav tm="100000">
                                          <p:val>
                                            <p:strVal val="#ppt_y"/>
                                          </p:val>
                                        </p:tav>
                                      </p:tavLst>
                                    </p:anim>
                                  </p:childTnLst>
                                </p:cTn>
                              </p:par>
                            </p:childTnLst>
                          </p:cTn>
                        </p:par>
                      </p:childTnLst>
                    </p:cTn>
                  </p:par>
                  <p:par>
                    <p:cTn id="368" fill="hold">
                      <p:stCondLst>
                        <p:cond delay="indefinite"/>
                      </p:stCondLst>
                      <p:childTnLst>
                        <p:par>
                          <p:cTn id="369" fill="hold">
                            <p:stCondLst>
                              <p:cond delay="0"/>
                            </p:stCondLst>
                            <p:childTnLst>
                              <p:par>
                                <p:cTn id="370" nodeType="clickEffect" fill="hold" presetClass="entr" presetID="2" presetSubtype="4">
                                  <p:stCondLst>
                                    <p:cond delay="0"/>
                                  </p:stCondLst>
                                  <p:childTnLst>
                                    <p:set>
                                      <p:cBhvr>
                                        <p:cTn id="371" dur="1" fill="hold">
                                          <p:stCondLst>
                                            <p:cond delay="0"/>
                                          </p:stCondLst>
                                        </p:cTn>
                                        <p:tgtEl>
                                          <p:spTgt spid="243"/>
                                        </p:tgtEl>
                                        <p:attrNameLst>
                                          <p:attrName>style.visibility</p:attrName>
                                        </p:attrNameLst>
                                      </p:cBhvr>
                                      <p:to>
                                        <p:strVal val="visible"/>
                                      </p:to>
                                    </p:set>
                                    <p:anim calcmode="lin" valueType="num">
                                      <p:cBhvr additive="repl">
                                        <p:cTn id="372" dur="500" fill="hold"/>
                                        <p:tgtEl>
                                          <p:spTgt spid="243"/>
                                        </p:tgtEl>
                                        <p:attrNameLst>
                                          <p:attrName>ppt_x</p:attrName>
                                        </p:attrNameLst>
                                      </p:cBhvr>
                                      <p:tavLst>
                                        <p:tav tm="0">
                                          <p:val>
                                            <p:strVal val="#ppt_x"/>
                                          </p:val>
                                        </p:tav>
                                        <p:tav tm="100000">
                                          <p:val>
                                            <p:strVal val="#ppt_x"/>
                                          </p:val>
                                        </p:tav>
                                      </p:tavLst>
                                    </p:anim>
                                    <p:anim calcmode="lin" valueType="num">
                                      <p:cBhvr additive="repl">
                                        <p:cTn id="373"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57200" y="1332000"/>
            <a:ext cx="8228880" cy="5168160"/>
          </a:xfrm>
          <a:prstGeom prst="rect">
            <a:avLst/>
          </a:prstGeom>
          <a:gradFill rotWithShape="0">
            <a:gsLst>
              <a:gs pos="0">
                <a:srgbClr val="ffded0"/>
              </a:gs>
              <a:gs pos="100000">
                <a:srgbClr val="fff1ec"/>
              </a:gs>
            </a:gsLst>
            <a:lin ang="16200000"/>
          </a:gradFill>
          <a:ln w="9360">
            <a:solidFill>
              <a:srgbClr val="f59240"/>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Other uses of parameters</a:t>
            </a:r>
            <a:endParaRPr b="0" lang="en-IN" sz="2800" spc="-1" strike="noStrike">
              <a:latin typeface="Arial"/>
            </a:endParaRPr>
          </a:p>
          <a:p>
            <a:pPr lvl="1" marL="743040" indent="-285120" algn="just">
              <a:lnSpc>
                <a:spcPct val="100000"/>
              </a:lnSpc>
              <a:spcBef>
                <a:spcPts val="601"/>
              </a:spcBef>
              <a:buClr>
                <a:srgbClr val="000000"/>
              </a:buClr>
              <a:buFont typeface="Arial"/>
              <a:buChar char="–"/>
            </a:pPr>
            <a:r>
              <a:rPr b="0" lang="en-IN" sz="2400" spc="-1" strike="noStrike">
                <a:solidFill>
                  <a:srgbClr val="000000"/>
                </a:solidFill>
                <a:latin typeface="Arial"/>
              </a:rPr>
              <a:t>Formal parameter can also appear in the label and opcode fields of model statement.</a:t>
            </a:r>
            <a:endParaRPr b="0" lang="en-IN" sz="2400" spc="-1" strike="noStrike">
              <a:latin typeface="Arial"/>
            </a:endParaRPr>
          </a:p>
          <a:p>
            <a:pPr>
              <a:lnSpc>
                <a:spcPct val="100000"/>
              </a:lnSpc>
            </a:pPr>
            <a:endParaRPr b="0" lang="en-IN" sz="2400" spc="-1" strike="noStrike">
              <a:latin typeface="Arial"/>
            </a:endParaRPr>
          </a:p>
          <a:p>
            <a:pPr marL="1257480" indent="-456480" algn="just">
              <a:lnSpc>
                <a:spcPct val="100000"/>
              </a:lnSpc>
              <a:spcBef>
                <a:spcPts val="601"/>
              </a:spcBef>
            </a:pPr>
            <a:endParaRPr b="0" lang="en-IN" sz="2400" spc="-1" strike="noStrike">
              <a:latin typeface="Arial"/>
            </a:endParaRPr>
          </a:p>
        </p:txBody>
      </p:sp>
      <p:sp>
        <p:nvSpPr>
          <p:cNvPr id="253" name="CustomShape 2"/>
          <p:cNvSpPr/>
          <p:nvPr/>
        </p:nvSpPr>
        <p:spPr>
          <a:xfrm>
            <a:off x="457200" y="71280"/>
            <a:ext cx="8228880" cy="78516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254"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D39797FD-2D7F-4B59-B432-1B49A0D2A20F}" type="datetime1">
              <a:rPr b="0" lang="en-IN" sz="1200" spc="-1" strike="noStrike">
                <a:solidFill>
                  <a:srgbClr val="8b8b8b"/>
                </a:solidFill>
                <a:latin typeface="Calibri"/>
              </a:rPr>
              <a:t>17/12/2020</a:t>
            </a:fld>
            <a:endParaRPr b="0" lang="en-IN" sz="1200" spc="-1" strike="noStrike">
              <a:latin typeface="Arial"/>
            </a:endParaRPr>
          </a:p>
        </p:txBody>
      </p:sp>
      <p:sp>
        <p:nvSpPr>
          <p:cNvPr id="25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33B462D-4302-493A-A14C-D8D628313002}"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0" y="1071720"/>
            <a:ext cx="9143280" cy="57855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gn="just">
              <a:lnSpc>
                <a:spcPct val="100000"/>
              </a:lnSpc>
              <a:spcBef>
                <a:spcPts val="601"/>
              </a:spcBef>
              <a:buClr>
                <a:srgbClr val="00b050"/>
              </a:buClr>
              <a:buFont typeface="Arial"/>
              <a:buChar char="•"/>
            </a:pPr>
            <a:r>
              <a:rPr b="0" lang="en-IN" sz="2800" spc="-1" strike="noStrike">
                <a:solidFill>
                  <a:srgbClr val="00b050"/>
                </a:solidFill>
                <a:latin typeface="Arial"/>
              </a:rPr>
              <a:t>Other uses of Parameter Example</a:t>
            </a:r>
            <a:endParaRPr b="0" lang="en-IN" sz="2800" spc="-1" strike="noStrike">
              <a:latin typeface="Arial"/>
            </a:endParaRPr>
          </a:p>
          <a:p>
            <a:pPr>
              <a:lnSpc>
                <a:spcPct val="100000"/>
              </a:lnSpc>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gn="just">
              <a:lnSpc>
                <a:spcPct val="100000"/>
              </a:lnSpc>
              <a:spcBef>
                <a:spcPts val="601"/>
              </a:spcBef>
            </a:pPr>
            <a:endParaRPr b="0" lang="en-IN" sz="2800" spc="-1" strike="noStrike">
              <a:latin typeface="Arial"/>
            </a:endParaRPr>
          </a:p>
          <a:p>
            <a:pPr marL="1143000" indent="-227880">
              <a:lnSpc>
                <a:spcPct val="100000"/>
              </a:lnSpc>
            </a:pPr>
            <a:endParaRPr b="0" lang="en-IN" sz="2800" spc="-1" strike="noStrike">
              <a:latin typeface="Arial"/>
            </a:endParaRPr>
          </a:p>
          <a:p>
            <a:pPr marL="1143000" indent="-227880">
              <a:lnSpc>
                <a:spcPct val="100000"/>
              </a:lnSpc>
            </a:pPr>
            <a:endParaRPr b="0" lang="en-IN" sz="2800" spc="-1" strike="noStrike">
              <a:latin typeface="Arial"/>
            </a:endParaRPr>
          </a:p>
        </p:txBody>
      </p:sp>
      <p:sp>
        <p:nvSpPr>
          <p:cNvPr id="257" name="CustomShape 2"/>
          <p:cNvSpPr/>
          <p:nvPr/>
        </p:nvSpPr>
        <p:spPr>
          <a:xfrm>
            <a:off x="457200" y="71280"/>
            <a:ext cx="8228880" cy="78516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258" name="CustomShape 3"/>
          <p:cNvSpPr/>
          <p:nvPr/>
        </p:nvSpPr>
        <p:spPr>
          <a:xfrm>
            <a:off x="71280" y="2428920"/>
            <a:ext cx="542844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CALC</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&amp;X, &amp;Y, &amp;OP=MULT, &amp;LAB=</a:t>
            </a:r>
            <a:endParaRPr b="0" lang="en-IN" sz="1400" spc="-1" strike="noStrike">
              <a:latin typeface="Arial"/>
            </a:endParaRPr>
          </a:p>
          <a:p>
            <a:pPr>
              <a:lnSpc>
                <a:spcPct val="100000"/>
              </a:lnSpc>
            </a:pPr>
            <a:r>
              <a:rPr b="1" lang="en-IN" sz="1400" spc="-1" strike="noStrike">
                <a:solidFill>
                  <a:srgbClr val="000000"/>
                </a:solidFill>
                <a:latin typeface="Arial"/>
                <a:ea typeface="DejaVu Sans"/>
              </a:rPr>
              <a:t>&amp;LAB</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&amp;X</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&amp;OP</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&amp;Y</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&amp;X</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MEND</a:t>
            </a:r>
            <a:endParaRPr b="0" lang="en-IN" sz="1400" spc="-1" strike="noStrike">
              <a:latin typeface="Arial"/>
            </a:endParaRPr>
          </a:p>
        </p:txBody>
      </p:sp>
      <p:sp>
        <p:nvSpPr>
          <p:cNvPr id="259" name="CustomShape 4"/>
          <p:cNvSpPr/>
          <p:nvPr/>
        </p:nvSpPr>
        <p:spPr>
          <a:xfrm>
            <a:off x="1500120" y="5072040"/>
            <a:ext cx="28569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LOOP</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MULT</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endParaRPr b="0" lang="en-IN" sz="1400" spc="-1" strike="noStrike">
              <a:latin typeface="Arial"/>
            </a:endParaRPr>
          </a:p>
        </p:txBody>
      </p:sp>
      <p:sp>
        <p:nvSpPr>
          <p:cNvPr id="260" name="CustomShape 5"/>
          <p:cNvSpPr/>
          <p:nvPr/>
        </p:nvSpPr>
        <p:spPr>
          <a:xfrm>
            <a:off x="1357200" y="204948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Definition</a:t>
            </a:r>
            <a:endParaRPr b="0" lang="en-IN" sz="1400" spc="-1" strike="noStrike">
              <a:latin typeface="Arial"/>
            </a:endParaRPr>
          </a:p>
        </p:txBody>
      </p:sp>
      <p:sp>
        <p:nvSpPr>
          <p:cNvPr id="261" name="CustomShape 6"/>
          <p:cNvSpPr/>
          <p:nvPr/>
        </p:nvSpPr>
        <p:spPr>
          <a:xfrm>
            <a:off x="6215040" y="2214720"/>
            <a:ext cx="1999440" cy="303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Macro Call</a:t>
            </a:r>
            <a:endParaRPr b="0" lang="en-IN" sz="1400" spc="-1" strike="noStrike">
              <a:latin typeface="Arial"/>
            </a:endParaRPr>
          </a:p>
        </p:txBody>
      </p:sp>
      <p:sp>
        <p:nvSpPr>
          <p:cNvPr id="262" name="CustomShape 7"/>
          <p:cNvSpPr/>
          <p:nvPr/>
        </p:nvSpPr>
        <p:spPr>
          <a:xfrm>
            <a:off x="2357280" y="4477320"/>
            <a:ext cx="1999440" cy="516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400" spc="-1" strike="noStrike">
                <a:solidFill>
                  <a:srgbClr val="000000"/>
                </a:solidFill>
                <a:latin typeface="Arial"/>
                <a:ea typeface="DejaVu Sans"/>
              </a:rPr>
              <a:t>Lexical Expansion of Model Statement</a:t>
            </a:r>
            <a:endParaRPr b="0" lang="en-IN" sz="1400" spc="-1" strike="noStrike">
              <a:latin typeface="Arial"/>
            </a:endParaRPr>
          </a:p>
        </p:txBody>
      </p:sp>
      <p:sp>
        <p:nvSpPr>
          <p:cNvPr id="263" name="CustomShape 8"/>
          <p:cNvSpPr/>
          <p:nvPr/>
        </p:nvSpPr>
        <p:spPr>
          <a:xfrm>
            <a:off x="6143760" y="2714760"/>
            <a:ext cx="228528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CALC A, B, LAB=LOOP</a:t>
            </a:r>
            <a:endParaRPr b="0" lang="en-IN" sz="1400" spc="-1" strike="noStrike">
              <a:latin typeface="Arial"/>
            </a:endParaRPr>
          </a:p>
        </p:txBody>
      </p:sp>
      <p:sp>
        <p:nvSpPr>
          <p:cNvPr id="264" name="CustomShape 9"/>
          <p:cNvSpPr/>
          <p:nvPr/>
        </p:nvSpPr>
        <p:spPr>
          <a:xfrm>
            <a:off x="6215040" y="3357720"/>
            <a:ext cx="2214000" cy="171396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Formal            Value</a:t>
            </a:r>
            <a:endParaRPr b="0" lang="en-IN" sz="1400" spc="-1" strike="noStrike">
              <a:latin typeface="Arial"/>
            </a:endParaRPr>
          </a:p>
          <a:p>
            <a:pPr>
              <a:lnSpc>
                <a:spcPct val="100000"/>
              </a:lnSpc>
            </a:pPr>
            <a:r>
              <a:rPr b="1" lang="en-IN" sz="1400" spc="-1" strike="noStrike">
                <a:solidFill>
                  <a:srgbClr val="000000"/>
                </a:solidFill>
                <a:latin typeface="Arial"/>
                <a:ea typeface="DejaVu Sans"/>
              </a:rPr>
              <a:t>Parameter</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X</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Y</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OP              MULT</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LAB             LOOP</a:t>
            </a:r>
            <a:endParaRPr b="0" lang="en-IN" sz="1400" spc="-1" strike="noStrike">
              <a:latin typeface="Arial"/>
            </a:endParaRPr>
          </a:p>
        </p:txBody>
      </p:sp>
      <p:sp>
        <p:nvSpPr>
          <p:cNvPr id="265" name="CustomShape 10"/>
          <p:cNvSpPr/>
          <p:nvPr/>
        </p:nvSpPr>
        <p:spPr>
          <a:xfrm flipH="1">
            <a:off x="4357080" y="3214800"/>
            <a:ext cx="1142280" cy="2642400"/>
          </a:xfrm>
          <a:prstGeom prst="bentConnector3">
            <a:avLst>
              <a:gd name="adj1" fmla="val -275998"/>
            </a:avLst>
          </a:prstGeom>
          <a:noFill/>
          <a:ln w="25560">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66" name="CustomShape 11"/>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8C0E1504-EA2B-42D9-BAAB-D90807F9BC8E}" type="datetime1">
              <a:rPr b="0" lang="en-IN" sz="1200" spc="-1" strike="noStrike">
                <a:solidFill>
                  <a:srgbClr val="8b8b8b"/>
                </a:solidFill>
                <a:latin typeface="Calibri"/>
              </a:rPr>
              <a:t>17/12/2020</a:t>
            </a:fld>
            <a:endParaRPr b="0" lang="en-IN" sz="1200" spc="-1" strike="noStrike">
              <a:latin typeface="Arial"/>
            </a:endParaRPr>
          </a:p>
        </p:txBody>
      </p:sp>
      <p:sp>
        <p:nvSpPr>
          <p:cNvPr id="267" name="CustomShape 1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78A7101-19A7-4691-BD2F-E19A6119DCD7}" type="slidenum">
              <a:rPr b="0" lang="en-IN" sz="1200" spc="-1" strike="noStrike">
                <a:solidFill>
                  <a:srgbClr val="8b8b8b"/>
                </a:solidFill>
                <a:latin typeface="Calibri"/>
              </a:rPr>
              <a:t>1</a:t>
            </a:fld>
            <a:endParaRPr b="0" lang="en-IN" sz="1200" spc="-1" strike="noStrike">
              <a:latin typeface="Arial"/>
            </a:endParaRPr>
          </a:p>
        </p:txBody>
      </p:sp>
    </p:spTree>
  </p:cSld>
  <p:timing>
    <p:tnLst>
      <p:par>
        <p:cTn id="374" dur="indefinite" restart="never" nodeType="tmRoot">
          <p:childTnLst>
            <p:seq>
              <p:cTn id="375" dur="indefinite" nodeType="mainSeq">
                <p:childTnLst>
                  <p:par>
                    <p:cTn id="376" fill="hold">
                      <p:stCondLst>
                        <p:cond delay="indefinite"/>
                      </p:stCondLst>
                      <p:childTnLst>
                        <p:par>
                          <p:cTn id="377" fill="hold">
                            <p:stCondLst>
                              <p:cond delay="0"/>
                            </p:stCondLst>
                            <p:childTnLst>
                              <p:par>
                                <p:cTn id="378" nodeType="clickEffect" fill="hold" presetClass="entr" presetID="2" presetSubtype="4">
                                  <p:stCondLst>
                                    <p:cond delay="0"/>
                                  </p:stCondLst>
                                  <p:childTnLst>
                                    <p:set>
                                      <p:cBhvr>
                                        <p:cTn id="379" dur="1" fill="hold">
                                          <p:stCondLst>
                                            <p:cond delay="0"/>
                                          </p:stCondLst>
                                        </p:cTn>
                                        <p:tgtEl>
                                          <p:spTgt spid="260"/>
                                        </p:tgtEl>
                                        <p:attrNameLst>
                                          <p:attrName>style.visibility</p:attrName>
                                        </p:attrNameLst>
                                      </p:cBhvr>
                                      <p:to>
                                        <p:strVal val="visible"/>
                                      </p:to>
                                    </p:set>
                                    <p:anim calcmode="lin" valueType="num">
                                      <p:cBhvr additive="repl">
                                        <p:cTn id="380" dur="500" fill="hold"/>
                                        <p:tgtEl>
                                          <p:spTgt spid="260"/>
                                        </p:tgtEl>
                                        <p:attrNameLst>
                                          <p:attrName>ppt_x</p:attrName>
                                        </p:attrNameLst>
                                      </p:cBhvr>
                                      <p:tavLst>
                                        <p:tav tm="0">
                                          <p:val>
                                            <p:strVal val="#ppt_x"/>
                                          </p:val>
                                        </p:tav>
                                        <p:tav tm="100000">
                                          <p:val>
                                            <p:strVal val="#ppt_x"/>
                                          </p:val>
                                        </p:tav>
                                      </p:tavLst>
                                    </p:anim>
                                    <p:anim calcmode="lin" valueType="num">
                                      <p:cBhvr additive="repl">
                                        <p:cTn id="381" dur="500" fill="hold"/>
                                        <p:tgtEl>
                                          <p:spTgt spid="260"/>
                                        </p:tgtEl>
                                        <p:attrNameLst>
                                          <p:attrName>ppt_y</p:attrName>
                                        </p:attrNameLst>
                                      </p:cBhvr>
                                      <p:tavLst>
                                        <p:tav tm="0">
                                          <p:val>
                                            <p:strVal val="1+#ppt_h/2"/>
                                          </p:val>
                                        </p:tav>
                                        <p:tav tm="100000">
                                          <p:val>
                                            <p:strVal val="#ppt_y"/>
                                          </p:val>
                                        </p:tav>
                                      </p:tavLst>
                                    </p:anim>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2" presetSubtype="4">
                                  <p:stCondLst>
                                    <p:cond delay="0"/>
                                  </p:stCondLst>
                                  <p:childTnLst>
                                    <p:set>
                                      <p:cBhvr>
                                        <p:cTn id="385" dur="1" fill="hold">
                                          <p:stCondLst>
                                            <p:cond delay="0"/>
                                          </p:stCondLst>
                                        </p:cTn>
                                        <p:tgtEl>
                                          <p:spTgt spid="258"/>
                                        </p:tgtEl>
                                        <p:attrNameLst>
                                          <p:attrName>style.visibility</p:attrName>
                                        </p:attrNameLst>
                                      </p:cBhvr>
                                      <p:to>
                                        <p:strVal val="visible"/>
                                      </p:to>
                                    </p:set>
                                    <p:anim calcmode="lin" valueType="num">
                                      <p:cBhvr additive="repl">
                                        <p:cTn id="386" dur="500" fill="hold"/>
                                        <p:tgtEl>
                                          <p:spTgt spid="258"/>
                                        </p:tgtEl>
                                        <p:attrNameLst>
                                          <p:attrName>ppt_x</p:attrName>
                                        </p:attrNameLst>
                                      </p:cBhvr>
                                      <p:tavLst>
                                        <p:tav tm="0">
                                          <p:val>
                                            <p:strVal val="#ppt_x"/>
                                          </p:val>
                                        </p:tav>
                                        <p:tav tm="100000">
                                          <p:val>
                                            <p:strVal val="#ppt_x"/>
                                          </p:val>
                                        </p:tav>
                                      </p:tavLst>
                                    </p:anim>
                                    <p:anim calcmode="lin" valueType="num">
                                      <p:cBhvr additive="repl">
                                        <p:cTn id="387"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388" fill="hold">
                      <p:stCondLst>
                        <p:cond delay="indefinite"/>
                      </p:stCondLst>
                      <p:childTnLst>
                        <p:par>
                          <p:cTn id="389" fill="hold">
                            <p:stCondLst>
                              <p:cond delay="0"/>
                            </p:stCondLst>
                            <p:childTnLst>
                              <p:par>
                                <p:cTn id="390" nodeType="clickEffect" fill="hold" presetClass="entr" presetID="2" presetSubtype="4">
                                  <p:stCondLst>
                                    <p:cond delay="0"/>
                                  </p:stCondLst>
                                  <p:childTnLst>
                                    <p:set>
                                      <p:cBhvr>
                                        <p:cTn id="391" dur="1" fill="hold">
                                          <p:stCondLst>
                                            <p:cond delay="0"/>
                                          </p:stCondLst>
                                        </p:cTn>
                                        <p:tgtEl>
                                          <p:spTgt spid="261"/>
                                        </p:tgtEl>
                                        <p:attrNameLst>
                                          <p:attrName>style.visibility</p:attrName>
                                        </p:attrNameLst>
                                      </p:cBhvr>
                                      <p:to>
                                        <p:strVal val="visible"/>
                                      </p:to>
                                    </p:set>
                                    <p:anim calcmode="lin" valueType="num">
                                      <p:cBhvr additive="repl">
                                        <p:cTn id="392" dur="500" fill="hold"/>
                                        <p:tgtEl>
                                          <p:spTgt spid="261"/>
                                        </p:tgtEl>
                                        <p:attrNameLst>
                                          <p:attrName>ppt_x</p:attrName>
                                        </p:attrNameLst>
                                      </p:cBhvr>
                                      <p:tavLst>
                                        <p:tav tm="0">
                                          <p:val>
                                            <p:strVal val="#ppt_x"/>
                                          </p:val>
                                        </p:tav>
                                        <p:tav tm="100000">
                                          <p:val>
                                            <p:strVal val="#ppt_x"/>
                                          </p:val>
                                        </p:tav>
                                      </p:tavLst>
                                    </p:anim>
                                    <p:anim calcmode="lin" valueType="num">
                                      <p:cBhvr additive="repl">
                                        <p:cTn id="393" dur="500" fill="hold"/>
                                        <p:tgtEl>
                                          <p:spTgt spid="261"/>
                                        </p:tgtEl>
                                        <p:attrNameLst>
                                          <p:attrName>ppt_y</p:attrName>
                                        </p:attrNameLst>
                                      </p:cBhvr>
                                      <p:tavLst>
                                        <p:tav tm="0">
                                          <p:val>
                                            <p:strVal val="1+#ppt_h/2"/>
                                          </p:val>
                                        </p:tav>
                                        <p:tav tm="100000">
                                          <p:val>
                                            <p:strVal val="#ppt_y"/>
                                          </p:val>
                                        </p:tav>
                                      </p:tavLst>
                                    </p:anim>
                                  </p:childTnLst>
                                </p:cTn>
                              </p:par>
                            </p:childTnLst>
                          </p:cTn>
                        </p:par>
                      </p:childTnLst>
                    </p:cTn>
                  </p:par>
                  <p:par>
                    <p:cTn id="394" fill="hold">
                      <p:stCondLst>
                        <p:cond delay="indefinite"/>
                      </p:stCondLst>
                      <p:childTnLst>
                        <p:par>
                          <p:cTn id="395" fill="hold">
                            <p:stCondLst>
                              <p:cond delay="0"/>
                            </p:stCondLst>
                            <p:childTnLst>
                              <p:par>
                                <p:cTn id="396" nodeType="clickEffect" fill="hold" presetClass="entr" presetID="2" presetSubtype="4">
                                  <p:stCondLst>
                                    <p:cond delay="0"/>
                                  </p:stCondLst>
                                  <p:childTnLst>
                                    <p:set>
                                      <p:cBhvr>
                                        <p:cTn id="397" dur="1" fill="hold">
                                          <p:stCondLst>
                                            <p:cond delay="0"/>
                                          </p:stCondLst>
                                        </p:cTn>
                                        <p:tgtEl>
                                          <p:spTgt spid="263"/>
                                        </p:tgtEl>
                                        <p:attrNameLst>
                                          <p:attrName>style.visibility</p:attrName>
                                        </p:attrNameLst>
                                      </p:cBhvr>
                                      <p:to>
                                        <p:strVal val="visible"/>
                                      </p:to>
                                    </p:set>
                                    <p:anim calcmode="lin" valueType="num">
                                      <p:cBhvr additive="repl">
                                        <p:cTn id="398" dur="500" fill="hold"/>
                                        <p:tgtEl>
                                          <p:spTgt spid="263"/>
                                        </p:tgtEl>
                                        <p:attrNameLst>
                                          <p:attrName>ppt_x</p:attrName>
                                        </p:attrNameLst>
                                      </p:cBhvr>
                                      <p:tavLst>
                                        <p:tav tm="0">
                                          <p:val>
                                            <p:strVal val="#ppt_x"/>
                                          </p:val>
                                        </p:tav>
                                        <p:tav tm="100000">
                                          <p:val>
                                            <p:strVal val="#ppt_x"/>
                                          </p:val>
                                        </p:tav>
                                      </p:tavLst>
                                    </p:anim>
                                    <p:anim calcmode="lin" valueType="num">
                                      <p:cBhvr additive="repl">
                                        <p:cTn id="399"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400" fill="hold">
                      <p:stCondLst>
                        <p:cond delay="indefinite"/>
                      </p:stCondLst>
                      <p:childTnLst>
                        <p:par>
                          <p:cTn id="401" fill="hold">
                            <p:stCondLst>
                              <p:cond delay="0"/>
                            </p:stCondLst>
                            <p:childTnLst>
                              <p:par>
                                <p:cTn id="402" nodeType="clickEffect" fill="hold" presetClass="entr" presetID="2" presetSubtype="4">
                                  <p:stCondLst>
                                    <p:cond delay="0"/>
                                  </p:stCondLst>
                                  <p:childTnLst>
                                    <p:set>
                                      <p:cBhvr>
                                        <p:cTn id="403" dur="1" fill="hold">
                                          <p:stCondLst>
                                            <p:cond delay="0"/>
                                          </p:stCondLst>
                                        </p:cTn>
                                        <p:tgtEl>
                                          <p:spTgt spid="264"/>
                                        </p:tgtEl>
                                        <p:attrNameLst>
                                          <p:attrName>style.visibility</p:attrName>
                                        </p:attrNameLst>
                                      </p:cBhvr>
                                      <p:to>
                                        <p:strVal val="visible"/>
                                      </p:to>
                                    </p:set>
                                    <p:anim calcmode="lin" valueType="num">
                                      <p:cBhvr additive="repl">
                                        <p:cTn id="404" dur="500" fill="hold"/>
                                        <p:tgtEl>
                                          <p:spTgt spid="264"/>
                                        </p:tgtEl>
                                        <p:attrNameLst>
                                          <p:attrName>ppt_x</p:attrName>
                                        </p:attrNameLst>
                                      </p:cBhvr>
                                      <p:tavLst>
                                        <p:tav tm="0">
                                          <p:val>
                                            <p:strVal val="#ppt_x"/>
                                          </p:val>
                                        </p:tav>
                                        <p:tav tm="100000">
                                          <p:val>
                                            <p:strVal val="#ppt_x"/>
                                          </p:val>
                                        </p:tav>
                                      </p:tavLst>
                                    </p:anim>
                                    <p:anim calcmode="lin" valueType="num">
                                      <p:cBhvr additive="repl">
                                        <p:cTn id="405"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par>
                    <p:cTn id="406" fill="hold">
                      <p:stCondLst>
                        <p:cond delay="indefinite"/>
                      </p:stCondLst>
                      <p:childTnLst>
                        <p:par>
                          <p:cTn id="407" fill="hold">
                            <p:stCondLst>
                              <p:cond delay="0"/>
                            </p:stCondLst>
                            <p:childTnLst>
                              <p:par>
                                <p:cTn id="408" nodeType="clickEffect" fill="hold" presetClass="entr" presetID="2" presetSubtype="4">
                                  <p:stCondLst>
                                    <p:cond delay="0"/>
                                  </p:stCondLst>
                                  <p:childTnLst>
                                    <p:set>
                                      <p:cBhvr>
                                        <p:cTn id="409" dur="1" fill="hold">
                                          <p:stCondLst>
                                            <p:cond delay="0"/>
                                          </p:stCondLst>
                                        </p:cTn>
                                        <p:tgtEl>
                                          <p:spTgt spid="265"/>
                                        </p:tgtEl>
                                        <p:attrNameLst>
                                          <p:attrName>style.visibility</p:attrName>
                                        </p:attrNameLst>
                                      </p:cBhvr>
                                      <p:to>
                                        <p:strVal val="visible"/>
                                      </p:to>
                                    </p:set>
                                    <p:anim calcmode="lin" valueType="num">
                                      <p:cBhvr additive="repl">
                                        <p:cTn id="410" dur="500" fill="hold"/>
                                        <p:tgtEl>
                                          <p:spTgt spid="265"/>
                                        </p:tgtEl>
                                        <p:attrNameLst>
                                          <p:attrName>ppt_x</p:attrName>
                                        </p:attrNameLst>
                                      </p:cBhvr>
                                      <p:tavLst>
                                        <p:tav tm="0">
                                          <p:val>
                                            <p:strVal val="#ppt_x"/>
                                          </p:val>
                                        </p:tav>
                                        <p:tav tm="100000">
                                          <p:val>
                                            <p:strVal val="#ppt_x"/>
                                          </p:val>
                                        </p:tav>
                                      </p:tavLst>
                                    </p:anim>
                                    <p:anim calcmode="lin" valueType="num">
                                      <p:cBhvr additive="repl">
                                        <p:cTn id="411" dur="500" fill="hold"/>
                                        <p:tgtEl>
                                          <p:spTgt spid="265"/>
                                        </p:tgtEl>
                                        <p:attrNameLst>
                                          <p:attrName>ppt_y</p:attrName>
                                        </p:attrNameLst>
                                      </p:cBhvr>
                                      <p:tavLst>
                                        <p:tav tm="0">
                                          <p:val>
                                            <p:strVal val="1+#ppt_h/2"/>
                                          </p:val>
                                        </p:tav>
                                        <p:tav tm="100000">
                                          <p:val>
                                            <p:strVal val="#ppt_y"/>
                                          </p:val>
                                        </p:tav>
                                      </p:tavLst>
                                    </p:anim>
                                  </p:childTnLst>
                                </p:cTn>
                              </p:par>
                            </p:childTnLst>
                          </p:cTn>
                        </p:par>
                      </p:childTnLst>
                    </p:cTn>
                  </p:par>
                  <p:par>
                    <p:cTn id="412" fill="hold">
                      <p:stCondLst>
                        <p:cond delay="indefinite"/>
                      </p:stCondLst>
                      <p:childTnLst>
                        <p:par>
                          <p:cTn id="413" fill="hold">
                            <p:stCondLst>
                              <p:cond delay="0"/>
                            </p:stCondLst>
                            <p:childTnLst>
                              <p:par>
                                <p:cTn id="414" nodeType="clickEffect" fill="hold" presetClass="entr" presetID="2" presetSubtype="4">
                                  <p:stCondLst>
                                    <p:cond delay="0"/>
                                  </p:stCondLst>
                                  <p:childTnLst>
                                    <p:set>
                                      <p:cBhvr>
                                        <p:cTn id="415" dur="1" fill="hold">
                                          <p:stCondLst>
                                            <p:cond delay="0"/>
                                          </p:stCondLst>
                                        </p:cTn>
                                        <p:tgtEl>
                                          <p:spTgt spid="262"/>
                                        </p:tgtEl>
                                        <p:attrNameLst>
                                          <p:attrName>style.visibility</p:attrName>
                                        </p:attrNameLst>
                                      </p:cBhvr>
                                      <p:to>
                                        <p:strVal val="visible"/>
                                      </p:to>
                                    </p:set>
                                    <p:anim calcmode="lin" valueType="num">
                                      <p:cBhvr additive="repl">
                                        <p:cTn id="416" dur="500" fill="hold"/>
                                        <p:tgtEl>
                                          <p:spTgt spid="262"/>
                                        </p:tgtEl>
                                        <p:attrNameLst>
                                          <p:attrName>ppt_x</p:attrName>
                                        </p:attrNameLst>
                                      </p:cBhvr>
                                      <p:tavLst>
                                        <p:tav tm="0">
                                          <p:val>
                                            <p:strVal val="#ppt_x"/>
                                          </p:val>
                                        </p:tav>
                                        <p:tav tm="100000">
                                          <p:val>
                                            <p:strVal val="#ppt_x"/>
                                          </p:val>
                                        </p:tav>
                                      </p:tavLst>
                                    </p:anim>
                                    <p:anim calcmode="lin" valueType="num">
                                      <p:cBhvr additive="repl">
                                        <p:cTn id="417"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418" fill="hold">
                      <p:stCondLst>
                        <p:cond delay="indefinite"/>
                      </p:stCondLst>
                      <p:childTnLst>
                        <p:par>
                          <p:cTn id="419" fill="hold">
                            <p:stCondLst>
                              <p:cond delay="0"/>
                            </p:stCondLst>
                            <p:childTnLst>
                              <p:par>
                                <p:cTn id="420" nodeType="clickEffect" fill="hold" presetClass="entr" presetID="2" presetSubtype="4">
                                  <p:stCondLst>
                                    <p:cond delay="0"/>
                                  </p:stCondLst>
                                  <p:childTnLst>
                                    <p:set>
                                      <p:cBhvr>
                                        <p:cTn id="421" dur="1" fill="hold">
                                          <p:stCondLst>
                                            <p:cond delay="0"/>
                                          </p:stCondLst>
                                        </p:cTn>
                                        <p:tgtEl>
                                          <p:spTgt spid="259"/>
                                        </p:tgtEl>
                                        <p:attrNameLst>
                                          <p:attrName>style.visibility</p:attrName>
                                        </p:attrNameLst>
                                      </p:cBhvr>
                                      <p:to>
                                        <p:strVal val="visible"/>
                                      </p:to>
                                    </p:set>
                                    <p:anim calcmode="lin" valueType="num">
                                      <p:cBhvr additive="repl">
                                        <p:cTn id="422" dur="500" fill="hold"/>
                                        <p:tgtEl>
                                          <p:spTgt spid="259"/>
                                        </p:tgtEl>
                                        <p:attrNameLst>
                                          <p:attrName>ppt_x</p:attrName>
                                        </p:attrNameLst>
                                      </p:cBhvr>
                                      <p:tavLst>
                                        <p:tav tm="0">
                                          <p:val>
                                            <p:strVal val="#ppt_x"/>
                                          </p:val>
                                        </p:tav>
                                        <p:tav tm="100000">
                                          <p:val>
                                            <p:strVal val="#ppt_x"/>
                                          </p:val>
                                        </p:tav>
                                      </p:tavLst>
                                    </p:anim>
                                    <p:anim calcmode="lin" valueType="num">
                                      <p:cBhvr additive="repl">
                                        <p:cTn id="423"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457200" y="274680"/>
            <a:ext cx="8228880" cy="86760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Macro Classification</a:t>
            </a:r>
            <a:endParaRPr b="0" lang="en-IN" sz="4400" spc="-1" strike="noStrike">
              <a:latin typeface="Arial"/>
            </a:endParaRPr>
          </a:p>
        </p:txBody>
      </p:sp>
      <p:grpSp>
        <p:nvGrpSpPr>
          <p:cNvPr id="269" name="Group 2"/>
          <p:cNvGrpSpPr/>
          <p:nvPr/>
        </p:nvGrpSpPr>
        <p:grpSpPr>
          <a:xfrm>
            <a:off x="457200" y="1428840"/>
            <a:ext cx="360" cy="360"/>
            <a:chOff x="457200" y="1428840"/>
            <a:chExt cx="360" cy="360"/>
          </a:xfrm>
        </p:grpSpPr>
        <p:grpSp>
          <p:nvGrpSpPr>
            <p:cNvPr id="270" name="Group 3"/>
            <p:cNvGrpSpPr/>
            <p:nvPr/>
          </p:nvGrpSpPr>
          <p:grpSpPr>
            <a:xfrm>
              <a:off x="457200" y="1428840"/>
              <a:ext cx="360" cy="360"/>
              <a:chOff x="457200" y="1428840"/>
              <a:chExt cx="360" cy="360"/>
            </a:xfrm>
          </p:grpSpPr>
          <p:grpSp>
            <p:nvGrpSpPr>
              <p:cNvPr id="271" name="Group 4"/>
              <p:cNvGrpSpPr/>
              <p:nvPr/>
            </p:nvGrpSpPr>
            <p:grpSpPr>
              <a:xfrm>
                <a:off x="457200" y="1428840"/>
                <a:ext cx="360" cy="360"/>
                <a:chOff x="457200" y="1428840"/>
                <a:chExt cx="360" cy="360"/>
              </a:xfrm>
            </p:grpSpPr>
            <p:sp>
              <p:nvSpPr>
                <p:cNvPr id="272" name="CustomShape 5"/>
                <p:cNvSpPr/>
                <p:nvPr/>
              </p:nvSpPr>
              <p:spPr>
                <a:xfrm>
                  <a:off x="457200" y="1428840"/>
                  <a:ext cx="360" cy="360"/>
                </a:xfrm>
                <a:prstGeom prst="roundRect">
                  <a:avLst>
                    <a:gd name="adj" fmla="val 16667"/>
                  </a:avLst>
                </a:prstGeom>
                <a:ln>
                  <a:round/>
                </a:ln>
              </p:spPr>
              <p:style>
                <a:lnRef idx="2">
                  <a:schemeClr val="lt1"/>
                </a:lnRef>
                <a:fillRef idx="1">
                  <a:schemeClr val="accent1"/>
                </a:fillRef>
                <a:effectRef idx="0"/>
                <a:fontRef idx="minor"/>
              </p:style>
            </p:sp>
            <p:sp>
              <p:nvSpPr>
                <p:cNvPr id="273" name="CustomShape 6"/>
                <p:cNvSpPr/>
                <p:nvPr/>
              </p:nvSpPr>
              <p:spPr>
                <a:xfrm>
                  <a:off x="457200" y="142884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ea typeface="DejaVu Sans"/>
                    </a:rPr>
                    <a:t>Macro</a:t>
                  </a:r>
                  <a:endParaRPr b="0" lang="en-IN" sz="1800" spc="-1" strike="noStrike">
                    <a:latin typeface="Arial"/>
                  </a:endParaRPr>
                </a:p>
              </p:txBody>
            </p:sp>
          </p:grpSp>
          <p:grpSp>
            <p:nvGrpSpPr>
              <p:cNvPr id="274" name="Group 7"/>
              <p:cNvGrpSpPr/>
              <p:nvPr/>
            </p:nvGrpSpPr>
            <p:grpSpPr>
              <a:xfrm>
                <a:off x="457200" y="1428840"/>
                <a:ext cx="360" cy="360"/>
                <a:chOff x="457200" y="1428840"/>
                <a:chExt cx="360" cy="360"/>
              </a:xfrm>
            </p:grpSpPr>
            <p:sp>
              <p:nvSpPr>
                <p:cNvPr id="275" name="CustomShape 8"/>
                <p:cNvSpPr/>
                <p:nvPr/>
              </p:nvSpPr>
              <p:spPr>
                <a:xfrm>
                  <a:off x="457200" y="1428840"/>
                  <a:ext cx="360" cy="360"/>
                </a:xfrm>
                <a:prstGeom prst="rect">
                  <a:avLst/>
                </a:prstGeom>
                <a:noFill/>
                <a:ln>
                  <a:round/>
                </a:ln>
              </p:spPr>
              <p:style>
                <a:lnRef idx="2">
                  <a:schemeClr val="accent1">
                    <a:shade val="60000"/>
                  </a:schemeClr>
                </a:lnRef>
                <a:fillRef idx="0">
                  <a:schemeClr val="accent1"/>
                </a:fillRef>
                <a:effectRef idx="0"/>
                <a:fontRef idx="minor"/>
              </p:style>
            </p:sp>
            <p:grpSp>
              <p:nvGrpSpPr>
                <p:cNvPr id="276" name="Group 9"/>
                <p:cNvGrpSpPr/>
                <p:nvPr/>
              </p:nvGrpSpPr>
              <p:grpSpPr>
                <a:xfrm>
                  <a:off x="457200" y="1428840"/>
                  <a:ext cx="360" cy="360"/>
                  <a:chOff x="457200" y="1428840"/>
                  <a:chExt cx="360" cy="360"/>
                </a:xfrm>
              </p:grpSpPr>
              <p:grpSp>
                <p:nvGrpSpPr>
                  <p:cNvPr id="277" name="Group 10"/>
                  <p:cNvGrpSpPr/>
                  <p:nvPr/>
                </p:nvGrpSpPr>
                <p:grpSpPr>
                  <a:xfrm>
                    <a:off x="457200" y="1428840"/>
                    <a:ext cx="360" cy="360"/>
                    <a:chOff x="457200" y="1428840"/>
                    <a:chExt cx="360" cy="360"/>
                  </a:xfrm>
                </p:grpSpPr>
                <p:sp>
                  <p:nvSpPr>
                    <p:cNvPr id="278" name="CustomShape 11"/>
                    <p:cNvSpPr/>
                    <p:nvPr/>
                  </p:nvSpPr>
                  <p:spPr>
                    <a:xfrm>
                      <a:off x="457200" y="1428840"/>
                      <a:ext cx="360" cy="360"/>
                    </a:xfrm>
                    <a:prstGeom prst="roundRect">
                      <a:avLst>
                        <a:gd name="adj" fmla="val 16667"/>
                      </a:avLst>
                    </a:prstGeom>
                    <a:ln>
                      <a:round/>
                    </a:ln>
                  </p:spPr>
                  <p:style>
                    <a:lnRef idx="2">
                      <a:schemeClr val="lt1"/>
                    </a:lnRef>
                    <a:fillRef idx="1">
                      <a:schemeClr val="accent1"/>
                    </a:fillRef>
                    <a:effectRef idx="0"/>
                    <a:fontRef idx="minor"/>
                  </p:style>
                </p:sp>
                <p:sp>
                  <p:nvSpPr>
                    <p:cNvPr id="279" name="CustomShape 12"/>
                    <p:cNvSpPr/>
                    <p:nvPr/>
                  </p:nvSpPr>
                  <p:spPr>
                    <a:xfrm>
                      <a:off x="457200" y="142884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ea typeface="DejaVu Sans"/>
                        </a:rPr>
                        <a:t>Simple</a:t>
                      </a:r>
                      <a:endParaRPr b="0" lang="en-IN" sz="1800" spc="-1" strike="noStrike">
                        <a:latin typeface="Arial"/>
                      </a:endParaRPr>
                    </a:p>
                  </p:txBody>
                </p:sp>
              </p:grpSp>
            </p:grpSp>
            <p:grpSp>
              <p:nvGrpSpPr>
                <p:cNvPr id="280" name="Group 13"/>
                <p:cNvGrpSpPr/>
                <p:nvPr/>
              </p:nvGrpSpPr>
              <p:grpSpPr>
                <a:xfrm>
                  <a:off x="457200" y="1428840"/>
                  <a:ext cx="360" cy="360"/>
                  <a:chOff x="457200" y="1428840"/>
                  <a:chExt cx="360" cy="360"/>
                </a:xfrm>
              </p:grpSpPr>
              <p:grpSp>
                <p:nvGrpSpPr>
                  <p:cNvPr id="281" name="Group 14"/>
                  <p:cNvGrpSpPr/>
                  <p:nvPr/>
                </p:nvGrpSpPr>
                <p:grpSpPr>
                  <a:xfrm>
                    <a:off x="457200" y="1428840"/>
                    <a:ext cx="360" cy="360"/>
                    <a:chOff x="457200" y="1428840"/>
                    <a:chExt cx="360" cy="360"/>
                  </a:xfrm>
                </p:grpSpPr>
                <p:sp>
                  <p:nvSpPr>
                    <p:cNvPr id="282" name="CustomShape 15"/>
                    <p:cNvSpPr/>
                    <p:nvPr/>
                  </p:nvSpPr>
                  <p:spPr>
                    <a:xfrm>
                      <a:off x="457200" y="1428840"/>
                      <a:ext cx="360" cy="360"/>
                    </a:xfrm>
                    <a:prstGeom prst="roundRect">
                      <a:avLst>
                        <a:gd name="adj" fmla="val 16667"/>
                      </a:avLst>
                    </a:prstGeom>
                    <a:ln>
                      <a:round/>
                    </a:ln>
                  </p:spPr>
                  <p:style>
                    <a:lnRef idx="2">
                      <a:schemeClr val="lt1"/>
                    </a:lnRef>
                    <a:fillRef idx="1">
                      <a:schemeClr val="accent1"/>
                    </a:fillRef>
                    <a:effectRef idx="0"/>
                    <a:fontRef idx="minor"/>
                  </p:style>
                </p:sp>
                <p:sp>
                  <p:nvSpPr>
                    <p:cNvPr id="283" name="CustomShape 16"/>
                    <p:cNvSpPr/>
                    <p:nvPr/>
                  </p:nvSpPr>
                  <p:spPr>
                    <a:xfrm>
                      <a:off x="457200" y="142884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ea typeface="DejaVu Sans"/>
                        </a:rPr>
                        <a:t>Nested</a:t>
                      </a:r>
                      <a:endParaRPr b="0" lang="en-IN" sz="1800" spc="-1" strike="noStrike">
                        <a:latin typeface="Arial"/>
                      </a:endParaRPr>
                    </a:p>
                  </p:txBody>
                </p:sp>
              </p:grpSp>
            </p:grpSp>
            <p:grpSp>
              <p:nvGrpSpPr>
                <p:cNvPr id="284" name="Group 17"/>
                <p:cNvGrpSpPr/>
                <p:nvPr/>
              </p:nvGrpSpPr>
              <p:grpSpPr>
                <a:xfrm>
                  <a:off x="457200" y="1428840"/>
                  <a:ext cx="360" cy="360"/>
                  <a:chOff x="457200" y="1428840"/>
                  <a:chExt cx="360" cy="360"/>
                </a:xfrm>
              </p:grpSpPr>
              <p:grpSp>
                <p:nvGrpSpPr>
                  <p:cNvPr id="285" name="Group 18"/>
                  <p:cNvGrpSpPr/>
                  <p:nvPr/>
                </p:nvGrpSpPr>
                <p:grpSpPr>
                  <a:xfrm>
                    <a:off x="457200" y="1428840"/>
                    <a:ext cx="360" cy="360"/>
                    <a:chOff x="457200" y="1428840"/>
                    <a:chExt cx="360" cy="360"/>
                  </a:xfrm>
                </p:grpSpPr>
                <p:sp>
                  <p:nvSpPr>
                    <p:cNvPr id="286" name="CustomShape 19"/>
                    <p:cNvSpPr/>
                    <p:nvPr/>
                  </p:nvSpPr>
                  <p:spPr>
                    <a:xfrm>
                      <a:off x="457200" y="1428840"/>
                      <a:ext cx="360" cy="360"/>
                    </a:xfrm>
                    <a:prstGeom prst="roundRect">
                      <a:avLst>
                        <a:gd name="adj" fmla="val 16667"/>
                      </a:avLst>
                    </a:prstGeom>
                    <a:ln>
                      <a:round/>
                    </a:ln>
                  </p:spPr>
                  <p:style>
                    <a:lnRef idx="2">
                      <a:schemeClr val="lt1"/>
                    </a:lnRef>
                    <a:fillRef idx="1">
                      <a:schemeClr val="accent1"/>
                    </a:fillRef>
                    <a:effectRef idx="0"/>
                    <a:fontRef idx="minor"/>
                  </p:style>
                </p:sp>
                <p:sp>
                  <p:nvSpPr>
                    <p:cNvPr id="287" name="CustomShape 20"/>
                    <p:cNvSpPr/>
                    <p:nvPr/>
                  </p:nvSpPr>
                  <p:spPr>
                    <a:xfrm>
                      <a:off x="457200" y="142884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ea typeface="DejaVu Sans"/>
                        </a:rPr>
                        <a:t>Conditional</a:t>
                      </a:r>
                      <a:endParaRPr b="0" lang="en-IN" sz="1800" spc="-1" strike="noStrike">
                        <a:latin typeface="Arial"/>
                      </a:endParaRPr>
                    </a:p>
                  </p:txBody>
                </p:sp>
              </p:grpSp>
            </p:grpSp>
            <p:grpSp>
              <p:nvGrpSpPr>
                <p:cNvPr id="288" name="Group 21"/>
                <p:cNvGrpSpPr/>
                <p:nvPr/>
              </p:nvGrpSpPr>
              <p:grpSpPr>
                <a:xfrm>
                  <a:off x="457200" y="1428840"/>
                  <a:ext cx="360" cy="360"/>
                  <a:chOff x="457200" y="1428840"/>
                  <a:chExt cx="360" cy="360"/>
                </a:xfrm>
              </p:grpSpPr>
              <p:grpSp>
                <p:nvGrpSpPr>
                  <p:cNvPr id="289" name="Group 22"/>
                  <p:cNvGrpSpPr/>
                  <p:nvPr/>
                </p:nvGrpSpPr>
                <p:grpSpPr>
                  <a:xfrm>
                    <a:off x="457200" y="1428840"/>
                    <a:ext cx="360" cy="360"/>
                    <a:chOff x="457200" y="1428840"/>
                    <a:chExt cx="360" cy="360"/>
                  </a:xfrm>
                </p:grpSpPr>
                <p:sp>
                  <p:nvSpPr>
                    <p:cNvPr id="290" name="CustomShape 23"/>
                    <p:cNvSpPr/>
                    <p:nvPr/>
                  </p:nvSpPr>
                  <p:spPr>
                    <a:xfrm>
                      <a:off x="457200" y="1428840"/>
                      <a:ext cx="360" cy="360"/>
                    </a:xfrm>
                    <a:prstGeom prst="roundRect">
                      <a:avLst>
                        <a:gd name="adj" fmla="val 16667"/>
                      </a:avLst>
                    </a:prstGeom>
                    <a:ln>
                      <a:round/>
                    </a:ln>
                  </p:spPr>
                  <p:style>
                    <a:lnRef idx="2">
                      <a:schemeClr val="lt1"/>
                    </a:lnRef>
                    <a:fillRef idx="1">
                      <a:schemeClr val="accent1"/>
                    </a:fillRef>
                    <a:effectRef idx="0"/>
                    <a:fontRef idx="minor"/>
                  </p:style>
                </p:sp>
                <p:sp>
                  <p:nvSpPr>
                    <p:cNvPr id="291" name="CustomShape 24"/>
                    <p:cNvSpPr/>
                    <p:nvPr/>
                  </p:nvSpPr>
                  <p:spPr>
                    <a:xfrm>
                      <a:off x="457200" y="1428840"/>
                      <a:ext cx="360" cy="360"/>
                    </a:xfrm>
                    <a:prstGeom prst="roundRect">
                      <a:avLst>
                        <a:gd name="adj" fmla="val 16667"/>
                      </a:avLst>
                    </a:prstGeom>
                    <a:ln>
                      <a:round/>
                    </a:ln>
                  </p:spPr>
                  <p:style>
                    <a:lnRef idx="2">
                      <a:schemeClr val="accent1"/>
                    </a:lnRef>
                    <a:fillRef idx="1">
                      <a:schemeClr val="lt1">
                        <a:alpha val="90000"/>
                      </a:schemeClr>
                    </a:fillRef>
                    <a:effectRef idx="0"/>
                    <a:fontRef idx="minor"/>
                  </p:style>
                  <p:txBody>
                    <a:bodyPr lIns="102600" rIns="102600" tIns="57600" bIns="57600" anchor="ctr"/>
                    <a:p>
                      <a:pPr algn="ctr">
                        <a:lnSpc>
                          <a:spcPct val="100000"/>
                        </a:lnSpc>
                      </a:pPr>
                      <a:r>
                        <a:rPr b="0" lang="en-IN" sz="1800" spc="-1" strike="noStrike">
                          <a:solidFill>
                            <a:srgbClr val="000000"/>
                          </a:solidFill>
                          <a:latin typeface="Calibri"/>
                          <a:ea typeface="DejaVu Sans"/>
                        </a:rPr>
                        <a:t>Recursive</a:t>
                      </a:r>
                      <a:endParaRPr b="0" lang="en-IN" sz="1800" spc="-1" strike="noStrike">
                        <a:latin typeface="Arial"/>
                      </a:endParaRPr>
                    </a:p>
                  </p:txBody>
                </p:sp>
              </p:grpSp>
            </p:grpSp>
          </p:grpSp>
        </p:grpSp>
      </p:grpSp>
      <p:sp>
        <p:nvSpPr>
          <p:cNvPr id="292" name="CustomShape 25"/>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5B4851FD-13A4-4258-A52C-FD59FE0018B0}" type="datetime1">
              <a:rPr b="0" lang="en-IN" sz="1200" spc="-1" strike="noStrike">
                <a:solidFill>
                  <a:srgbClr val="8b8b8b"/>
                </a:solidFill>
                <a:latin typeface="Calibri"/>
              </a:rPr>
              <a:t>17/12/2020</a:t>
            </a:fld>
            <a:endParaRPr b="0" lang="en-IN" sz="1200" spc="-1" strike="noStrike">
              <a:latin typeface="Arial"/>
            </a:endParaRPr>
          </a:p>
        </p:txBody>
      </p:sp>
      <p:sp>
        <p:nvSpPr>
          <p:cNvPr id="293" name="CustomShape 2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2CB3566-2ABF-48E0-B7D9-86F68FC8619A}"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457200" y="214200"/>
            <a:ext cx="8228880" cy="49932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Macro Processors</a:t>
            </a:r>
            <a:endParaRPr b="0" lang="en-IN" sz="4400" spc="-1" strike="noStrike">
              <a:latin typeface="Arial"/>
            </a:endParaRPr>
          </a:p>
        </p:txBody>
      </p:sp>
      <p:grpSp>
        <p:nvGrpSpPr>
          <p:cNvPr id="295" name="Group 2"/>
          <p:cNvGrpSpPr/>
          <p:nvPr/>
        </p:nvGrpSpPr>
        <p:grpSpPr>
          <a:xfrm>
            <a:off x="428760" y="857160"/>
            <a:ext cx="8305200" cy="4214160"/>
            <a:chOff x="428760" y="857160"/>
            <a:chExt cx="8305200" cy="4214160"/>
          </a:xfrm>
        </p:grpSpPr>
        <p:sp>
          <p:nvSpPr>
            <p:cNvPr id="296" name="CustomShape 3"/>
            <p:cNvSpPr/>
            <p:nvPr/>
          </p:nvSpPr>
          <p:spPr>
            <a:xfrm>
              <a:off x="428760" y="857160"/>
              <a:ext cx="8305200" cy="416520"/>
            </a:xfrm>
            <a:prstGeom prst="roundRect">
              <a:avLst>
                <a:gd name="adj" fmla="val 16667"/>
              </a:avLst>
            </a:prstGeom>
            <a:ln>
              <a:round/>
            </a:ln>
          </p:spPr>
          <p:style>
            <a:lnRef idx="2">
              <a:schemeClr val="lt1"/>
            </a:lnRef>
            <a:fillRef idx="1">
              <a:schemeClr val="accent1"/>
            </a:fillRef>
            <a:effectRef idx="0"/>
            <a:fontRef idx="minor"/>
          </p:style>
          <p:txBody>
            <a:bodyPr lIns="102600" rIns="102600" tIns="57600" bIns="57600" anchor="ctr"/>
            <a:p>
              <a:pPr algn="ctr">
                <a:lnSpc>
                  <a:spcPct val="100000"/>
                </a:lnSpc>
              </a:pPr>
              <a:r>
                <a:rPr b="1" lang="en-IN" sz="3200" spc="-1" strike="noStrike">
                  <a:solidFill>
                    <a:srgbClr val="000000"/>
                  </a:solidFill>
                  <a:latin typeface="Calibri"/>
                  <a:ea typeface="DejaVu Sans"/>
                </a:rPr>
                <a:t>Program with macro</a:t>
              </a:r>
              <a:endParaRPr b="0" lang="en-IN" sz="3200" spc="-1" strike="noStrike">
                <a:latin typeface="Arial"/>
              </a:endParaRPr>
            </a:p>
          </p:txBody>
        </p:sp>
        <p:sp>
          <p:nvSpPr>
            <p:cNvPr id="297" name="CustomShape 4"/>
            <p:cNvSpPr/>
            <p:nvPr/>
          </p:nvSpPr>
          <p:spPr>
            <a:xfrm>
              <a:off x="428760" y="1399680"/>
              <a:ext cx="8305200" cy="416520"/>
            </a:xfrm>
            <a:prstGeom prst="rect">
              <a:avLst/>
            </a:prstGeom>
            <a:ln>
              <a:noFill/>
            </a:ln>
          </p:spPr>
          <p:style>
            <a:lnRef idx="0">
              <a:schemeClr val="accent1">
                <a:tint val="60000"/>
              </a:schemeClr>
            </a:lnRef>
            <a:fillRef idx="1">
              <a:schemeClr val="accent1">
                <a:tint val="60000"/>
              </a:schemeClr>
            </a:fillRef>
            <a:effectRef idx="0"/>
            <a:fontRef idx="minor"/>
          </p:style>
        </p:sp>
        <p:sp>
          <p:nvSpPr>
            <p:cNvPr id="298" name="CustomShape 5"/>
            <p:cNvSpPr/>
            <p:nvPr/>
          </p:nvSpPr>
          <p:spPr>
            <a:xfrm>
              <a:off x="428760" y="1942200"/>
              <a:ext cx="8305200" cy="416520"/>
            </a:xfrm>
            <a:prstGeom prst="roundRect">
              <a:avLst>
                <a:gd name="adj" fmla="val 16667"/>
              </a:avLst>
            </a:prstGeom>
            <a:ln>
              <a:round/>
            </a:ln>
          </p:spPr>
          <p:style>
            <a:lnRef idx="2">
              <a:schemeClr val="lt1"/>
            </a:lnRef>
            <a:fillRef idx="1">
              <a:schemeClr val="accent1"/>
            </a:fillRef>
            <a:effectRef idx="0"/>
            <a:fontRef idx="minor"/>
          </p:style>
          <p:txBody>
            <a:bodyPr lIns="102600" rIns="102600" tIns="57600" bIns="57600" anchor="ctr"/>
            <a:p>
              <a:pPr algn="ctr">
                <a:lnSpc>
                  <a:spcPct val="100000"/>
                </a:lnSpc>
              </a:pPr>
              <a:r>
                <a:rPr b="1" lang="en-IN" sz="3200" spc="-1" strike="noStrike">
                  <a:solidFill>
                    <a:srgbClr val="000000"/>
                  </a:solidFill>
                  <a:latin typeface="Calibri"/>
                  <a:ea typeface="DejaVu Sans"/>
                </a:rPr>
                <a:t>Macro Preprocessor</a:t>
              </a:r>
              <a:endParaRPr b="0" lang="en-IN" sz="3200" spc="-1" strike="noStrike">
                <a:latin typeface="Arial"/>
              </a:endParaRPr>
            </a:p>
          </p:txBody>
        </p:sp>
        <p:sp>
          <p:nvSpPr>
            <p:cNvPr id="299" name="CustomShape 6"/>
            <p:cNvSpPr/>
            <p:nvPr/>
          </p:nvSpPr>
          <p:spPr>
            <a:xfrm>
              <a:off x="428760" y="2484720"/>
              <a:ext cx="8305200" cy="416520"/>
            </a:xfrm>
            <a:prstGeom prst="rect">
              <a:avLst/>
            </a:prstGeom>
            <a:ln>
              <a:noFill/>
            </a:ln>
          </p:spPr>
          <p:style>
            <a:lnRef idx="0">
              <a:schemeClr val="accent1">
                <a:tint val="60000"/>
              </a:schemeClr>
            </a:lnRef>
            <a:fillRef idx="1">
              <a:schemeClr val="accent1">
                <a:tint val="60000"/>
              </a:schemeClr>
            </a:fillRef>
            <a:effectRef idx="0"/>
            <a:fontRef idx="minor"/>
          </p:style>
        </p:sp>
        <p:sp>
          <p:nvSpPr>
            <p:cNvPr id="300" name="CustomShape 7"/>
            <p:cNvSpPr/>
            <p:nvPr/>
          </p:nvSpPr>
          <p:spPr>
            <a:xfrm>
              <a:off x="428760" y="3027240"/>
              <a:ext cx="8305200" cy="416520"/>
            </a:xfrm>
            <a:prstGeom prst="roundRect">
              <a:avLst>
                <a:gd name="adj" fmla="val 16667"/>
              </a:avLst>
            </a:prstGeom>
            <a:ln>
              <a:round/>
            </a:ln>
          </p:spPr>
          <p:style>
            <a:lnRef idx="2">
              <a:schemeClr val="lt1"/>
            </a:lnRef>
            <a:fillRef idx="1">
              <a:schemeClr val="accent1"/>
            </a:fillRef>
            <a:effectRef idx="0"/>
            <a:fontRef idx="minor"/>
          </p:style>
          <p:txBody>
            <a:bodyPr lIns="102600" rIns="102600" tIns="57600" bIns="57600" anchor="ctr"/>
            <a:p>
              <a:pPr algn="ctr">
                <a:lnSpc>
                  <a:spcPct val="100000"/>
                </a:lnSpc>
              </a:pPr>
              <a:r>
                <a:rPr b="1" lang="en-IN" sz="3200" spc="-1" strike="noStrike">
                  <a:solidFill>
                    <a:srgbClr val="000000"/>
                  </a:solidFill>
                  <a:latin typeface="Calibri"/>
                  <a:ea typeface="DejaVu Sans"/>
                </a:rPr>
                <a:t>Program without macro</a:t>
              </a:r>
              <a:endParaRPr b="0" lang="en-IN" sz="3200" spc="-1" strike="noStrike">
                <a:latin typeface="Arial"/>
              </a:endParaRPr>
            </a:p>
          </p:txBody>
        </p:sp>
        <p:sp>
          <p:nvSpPr>
            <p:cNvPr id="301" name="CustomShape 8"/>
            <p:cNvSpPr/>
            <p:nvPr/>
          </p:nvSpPr>
          <p:spPr>
            <a:xfrm>
              <a:off x="428760" y="3569760"/>
              <a:ext cx="8305200" cy="416520"/>
            </a:xfrm>
            <a:prstGeom prst="rect">
              <a:avLst/>
            </a:prstGeom>
            <a:ln>
              <a:noFill/>
            </a:ln>
          </p:spPr>
          <p:style>
            <a:lnRef idx="0">
              <a:schemeClr val="accent1">
                <a:tint val="60000"/>
              </a:schemeClr>
            </a:lnRef>
            <a:fillRef idx="1">
              <a:schemeClr val="accent1">
                <a:tint val="60000"/>
              </a:schemeClr>
            </a:fillRef>
            <a:effectRef idx="0"/>
            <a:fontRef idx="minor"/>
          </p:style>
        </p:sp>
        <p:sp>
          <p:nvSpPr>
            <p:cNvPr id="302" name="CustomShape 9"/>
            <p:cNvSpPr/>
            <p:nvPr/>
          </p:nvSpPr>
          <p:spPr>
            <a:xfrm>
              <a:off x="428760" y="4112280"/>
              <a:ext cx="8305200" cy="416520"/>
            </a:xfrm>
            <a:prstGeom prst="roundRect">
              <a:avLst>
                <a:gd name="adj" fmla="val 16667"/>
              </a:avLst>
            </a:prstGeom>
            <a:ln>
              <a:round/>
            </a:ln>
          </p:spPr>
          <p:style>
            <a:lnRef idx="2">
              <a:schemeClr val="lt1"/>
            </a:lnRef>
            <a:fillRef idx="1">
              <a:schemeClr val="accent1"/>
            </a:fillRef>
            <a:effectRef idx="0"/>
            <a:fontRef idx="minor"/>
          </p:style>
          <p:txBody>
            <a:bodyPr lIns="102600" rIns="102600" tIns="57600" bIns="57600" anchor="ctr"/>
            <a:p>
              <a:pPr algn="ctr">
                <a:lnSpc>
                  <a:spcPct val="100000"/>
                </a:lnSpc>
              </a:pPr>
              <a:r>
                <a:rPr b="1" lang="en-IN" sz="3600" spc="-1" strike="noStrike">
                  <a:solidFill>
                    <a:srgbClr val="000000"/>
                  </a:solidFill>
                  <a:latin typeface="Calibri"/>
                  <a:ea typeface="DejaVu Sans"/>
                </a:rPr>
                <a:t>Assembler</a:t>
              </a:r>
              <a:endParaRPr b="0" lang="en-IN" sz="3600" spc="-1" strike="noStrike">
                <a:latin typeface="Arial"/>
              </a:endParaRPr>
            </a:p>
          </p:txBody>
        </p:sp>
        <p:sp>
          <p:nvSpPr>
            <p:cNvPr id="303" name="CustomShape 10"/>
            <p:cNvSpPr/>
            <p:nvPr/>
          </p:nvSpPr>
          <p:spPr>
            <a:xfrm>
              <a:off x="428760" y="4654800"/>
              <a:ext cx="8305200" cy="416520"/>
            </a:xfrm>
            <a:prstGeom prst="rect">
              <a:avLst/>
            </a:prstGeom>
            <a:ln>
              <a:noFill/>
            </a:ln>
          </p:spPr>
          <p:style>
            <a:lnRef idx="0">
              <a:schemeClr val="accent1">
                <a:tint val="60000"/>
              </a:schemeClr>
            </a:lnRef>
            <a:fillRef idx="1">
              <a:schemeClr val="accent1">
                <a:tint val="60000"/>
              </a:schemeClr>
            </a:fillRef>
            <a:effectRef idx="0"/>
            <a:fontRef idx="minor"/>
          </p:style>
        </p:sp>
      </p:grpSp>
      <p:grpSp>
        <p:nvGrpSpPr>
          <p:cNvPr id="304" name="Group 11"/>
          <p:cNvGrpSpPr/>
          <p:nvPr/>
        </p:nvGrpSpPr>
        <p:grpSpPr>
          <a:xfrm>
            <a:off x="1447560" y="5334120"/>
            <a:ext cx="6708240" cy="1083600"/>
            <a:chOff x="1447560" y="5334120"/>
            <a:chExt cx="6708240" cy="1083600"/>
          </a:xfrm>
        </p:grpSpPr>
        <p:sp>
          <p:nvSpPr>
            <p:cNvPr id="305" name="CustomShape 12"/>
            <p:cNvSpPr/>
            <p:nvPr/>
          </p:nvSpPr>
          <p:spPr>
            <a:xfrm>
              <a:off x="2057400" y="5410080"/>
              <a:ext cx="1523160" cy="702720"/>
            </a:xfrm>
            <a:prstGeom prst="rect">
              <a:avLst/>
            </a:prstGeom>
            <a:noFill/>
            <a:ln w="12600">
              <a:solidFill>
                <a:srgbClr val="000000"/>
              </a:solidFill>
              <a:miter/>
            </a:ln>
          </p:spPr>
          <p:style>
            <a:lnRef idx="0"/>
            <a:fillRef idx="0"/>
            <a:effectRef idx="0"/>
            <a:fontRef idx="minor"/>
          </p:style>
          <p:txBody>
            <a:bodyPr lIns="90000" rIns="90000" tIns="46800" bIns="46800"/>
            <a:p>
              <a:pPr algn="ctr">
                <a:lnSpc>
                  <a:spcPct val="100000"/>
                </a:lnSpc>
                <a:spcBef>
                  <a:spcPts val="1250"/>
                </a:spcBef>
              </a:pPr>
              <a:r>
                <a:rPr b="0" lang="en-IN" sz="2000" spc="-1" strike="noStrike">
                  <a:solidFill>
                    <a:srgbClr val="000000"/>
                  </a:solidFill>
                  <a:latin typeface="Calibri"/>
                  <a:ea typeface="新細明體"/>
                </a:rPr>
                <a:t>Macro Processor</a:t>
              </a:r>
              <a:endParaRPr b="0" lang="en-IN" sz="2000" spc="-1" strike="noStrike">
                <a:latin typeface="Arial"/>
              </a:endParaRPr>
            </a:p>
          </p:txBody>
        </p:sp>
        <p:sp>
          <p:nvSpPr>
            <p:cNvPr id="306" name="CustomShape 13"/>
            <p:cNvSpPr/>
            <p:nvPr/>
          </p:nvSpPr>
          <p:spPr>
            <a:xfrm>
              <a:off x="4114800" y="5334120"/>
              <a:ext cx="1218600" cy="761400"/>
            </a:xfrm>
            <a:prstGeom prst="flowChartDocument">
              <a:avLst/>
            </a:prstGeom>
            <a:noFill/>
            <a:ln w="12600">
              <a:solidFill>
                <a:srgbClr val="000000"/>
              </a:solidFill>
              <a:miter/>
            </a:ln>
          </p:spPr>
          <p:style>
            <a:lnRef idx="0"/>
            <a:fillRef idx="0"/>
            <a:effectRef idx="0"/>
            <a:fontRef idx="minor"/>
          </p:style>
          <p:txBody>
            <a:bodyPr wrap="none" lIns="90000" rIns="90000" tIns="45000" bIns="45000" anchor="ctr"/>
            <a:p>
              <a:pPr>
                <a:lnSpc>
                  <a:spcPct val="100000"/>
                </a:lnSpc>
              </a:pPr>
              <a:r>
                <a:rPr b="0" lang="en-IN" sz="1800" spc="-1" strike="noStrike">
                  <a:solidFill>
                    <a:srgbClr val="000000"/>
                  </a:solidFill>
                  <a:latin typeface="Calibri"/>
                  <a:ea typeface="新細明體"/>
                </a:rPr>
                <a:t>Expanded </a:t>
              </a:r>
              <a:endParaRPr b="0" lang="en-IN" sz="1800" spc="-1" strike="noStrike">
                <a:latin typeface="Arial"/>
              </a:endParaRPr>
            </a:p>
            <a:p>
              <a:pPr>
                <a:lnSpc>
                  <a:spcPct val="100000"/>
                </a:lnSpc>
              </a:pPr>
              <a:r>
                <a:rPr b="0" lang="en-IN" sz="1800" spc="-1" strike="noStrike">
                  <a:solidFill>
                    <a:srgbClr val="000000"/>
                  </a:solidFill>
                  <a:latin typeface="Calibri"/>
                  <a:ea typeface="新細明體"/>
                </a:rPr>
                <a:t>Code</a:t>
              </a:r>
              <a:endParaRPr b="0" lang="en-IN" sz="1800" spc="-1" strike="noStrike">
                <a:latin typeface="Arial"/>
              </a:endParaRPr>
            </a:p>
          </p:txBody>
        </p:sp>
        <p:sp>
          <p:nvSpPr>
            <p:cNvPr id="307" name="CustomShape 14"/>
            <p:cNvSpPr/>
            <p:nvPr/>
          </p:nvSpPr>
          <p:spPr>
            <a:xfrm>
              <a:off x="5715000" y="5410080"/>
              <a:ext cx="1523160" cy="1007640"/>
            </a:xfrm>
            <a:prstGeom prst="rect">
              <a:avLst/>
            </a:prstGeom>
            <a:noFill/>
            <a:ln w="12600">
              <a:solidFill>
                <a:srgbClr val="000000"/>
              </a:solidFill>
              <a:miter/>
            </a:ln>
          </p:spPr>
          <p:style>
            <a:lnRef idx="0"/>
            <a:fillRef idx="0"/>
            <a:effectRef idx="0"/>
            <a:fontRef idx="minor"/>
          </p:style>
          <p:txBody>
            <a:bodyPr lIns="90000" rIns="90000" tIns="46800" bIns="46800"/>
            <a:p>
              <a:pPr algn="ctr">
                <a:lnSpc>
                  <a:spcPct val="100000"/>
                </a:lnSpc>
                <a:spcBef>
                  <a:spcPts val="1250"/>
                </a:spcBef>
              </a:pPr>
              <a:r>
                <a:rPr b="0" lang="en-IN" sz="2000" spc="-1" strike="noStrike">
                  <a:solidFill>
                    <a:srgbClr val="000000"/>
                  </a:solidFill>
                  <a:latin typeface="Calibri"/>
                  <a:ea typeface="新細明體"/>
                </a:rPr>
                <a:t>Compiler or Assembler</a:t>
              </a:r>
              <a:endParaRPr b="0" lang="en-IN" sz="2000" spc="-1" strike="noStrike">
                <a:latin typeface="Arial"/>
              </a:endParaRPr>
            </a:p>
          </p:txBody>
        </p:sp>
        <p:sp>
          <p:nvSpPr>
            <p:cNvPr id="308" name="Line 15"/>
            <p:cNvSpPr/>
            <p:nvPr/>
          </p:nvSpPr>
          <p:spPr>
            <a:xfrm>
              <a:off x="1447560" y="5714640"/>
              <a:ext cx="609840" cy="1800"/>
            </a:xfrm>
            <a:prstGeom prst="line">
              <a:avLst/>
            </a:prstGeom>
            <a:ln w="12600">
              <a:solidFill>
                <a:srgbClr val="000000"/>
              </a:solidFill>
              <a:miter/>
              <a:tailEnd len="med" type="triangle" w="med"/>
            </a:ln>
          </p:spPr>
          <p:style>
            <a:lnRef idx="0"/>
            <a:fillRef idx="0"/>
            <a:effectRef idx="0"/>
            <a:fontRef idx="minor"/>
          </p:style>
        </p:sp>
        <p:sp>
          <p:nvSpPr>
            <p:cNvPr id="309" name="Line 16"/>
            <p:cNvSpPr/>
            <p:nvPr/>
          </p:nvSpPr>
          <p:spPr>
            <a:xfrm>
              <a:off x="3581280" y="5714640"/>
              <a:ext cx="533520" cy="1800"/>
            </a:xfrm>
            <a:prstGeom prst="line">
              <a:avLst/>
            </a:prstGeom>
            <a:ln w="12600">
              <a:solidFill>
                <a:srgbClr val="000000"/>
              </a:solidFill>
              <a:miter/>
              <a:tailEnd len="med" type="triangle" w="med"/>
            </a:ln>
          </p:spPr>
          <p:style>
            <a:lnRef idx="0"/>
            <a:fillRef idx="0"/>
            <a:effectRef idx="0"/>
            <a:fontRef idx="minor"/>
          </p:style>
        </p:sp>
        <p:sp>
          <p:nvSpPr>
            <p:cNvPr id="310" name="Line 17"/>
            <p:cNvSpPr/>
            <p:nvPr/>
          </p:nvSpPr>
          <p:spPr>
            <a:xfrm>
              <a:off x="5333760" y="5714640"/>
              <a:ext cx="381240" cy="1800"/>
            </a:xfrm>
            <a:prstGeom prst="line">
              <a:avLst/>
            </a:prstGeom>
            <a:ln w="12600">
              <a:solidFill>
                <a:srgbClr val="000000"/>
              </a:solidFill>
              <a:miter/>
              <a:tailEnd len="med" type="triangle" w="med"/>
            </a:ln>
          </p:spPr>
          <p:style>
            <a:lnRef idx="0"/>
            <a:fillRef idx="0"/>
            <a:effectRef idx="0"/>
            <a:fontRef idx="minor"/>
          </p:style>
        </p:sp>
        <p:sp>
          <p:nvSpPr>
            <p:cNvPr id="311" name="Line 18"/>
            <p:cNvSpPr/>
            <p:nvPr/>
          </p:nvSpPr>
          <p:spPr>
            <a:xfrm>
              <a:off x="7238880" y="5714640"/>
              <a:ext cx="304920" cy="1800"/>
            </a:xfrm>
            <a:prstGeom prst="line">
              <a:avLst/>
            </a:prstGeom>
            <a:ln w="12600">
              <a:solidFill>
                <a:srgbClr val="000000"/>
              </a:solidFill>
              <a:miter/>
              <a:tailEnd len="med" type="triangle" w="med"/>
            </a:ln>
          </p:spPr>
          <p:style>
            <a:lnRef idx="0"/>
            <a:fillRef idx="0"/>
            <a:effectRef idx="0"/>
            <a:fontRef idx="minor"/>
          </p:style>
        </p:sp>
        <p:sp>
          <p:nvSpPr>
            <p:cNvPr id="312" name="CustomShape 19"/>
            <p:cNvSpPr/>
            <p:nvPr/>
          </p:nvSpPr>
          <p:spPr>
            <a:xfrm>
              <a:off x="7626240" y="5451480"/>
              <a:ext cx="529560" cy="367920"/>
            </a:xfrm>
            <a:prstGeom prst="rect">
              <a:avLst/>
            </a:prstGeom>
            <a:noFill/>
            <a:ln w="9360">
              <a:noFill/>
            </a:ln>
          </p:spPr>
          <p:style>
            <a:lnRef idx="0"/>
            <a:fillRef idx="0"/>
            <a:effectRef idx="0"/>
            <a:fontRef idx="minor"/>
          </p:style>
          <p:txBody>
            <a:bodyPr wrap="none" lIns="90000" rIns="90000" tIns="46800" bIns="46800"/>
            <a:p>
              <a:pPr>
                <a:lnSpc>
                  <a:spcPct val="100000"/>
                </a:lnSpc>
              </a:pPr>
              <a:r>
                <a:rPr b="0" lang="en-IN" sz="1800" spc="-1" strike="noStrike">
                  <a:solidFill>
                    <a:srgbClr val="000000"/>
                  </a:solidFill>
                  <a:latin typeface="Calibri"/>
                  <a:ea typeface="新細明體"/>
                </a:rPr>
                <a:t>obj</a:t>
              </a:r>
              <a:endParaRPr b="0" lang="en-IN" sz="1800" spc="-1" strike="noStrike">
                <a:latin typeface="Arial"/>
              </a:endParaRPr>
            </a:p>
          </p:txBody>
        </p:sp>
      </p:grpSp>
      <p:sp>
        <p:nvSpPr>
          <p:cNvPr id="313" name="CustomShape 20"/>
          <p:cNvSpPr/>
          <p:nvPr/>
        </p:nvSpPr>
        <p:spPr>
          <a:xfrm>
            <a:off x="228600" y="5334120"/>
            <a:ext cx="1294560" cy="1190160"/>
          </a:xfrm>
          <a:prstGeom prst="rect">
            <a:avLst/>
          </a:prstGeom>
          <a:noFill/>
          <a:ln w="9360">
            <a:noFill/>
          </a:ln>
        </p:spPr>
        <p:style>
          <a:lnRef idx="0"/>
          <a:fillRef idx="0"/>
          <a:effectRef idx="0"/>
          <a:fontRef idx="minor"/>
        </p:style>
        <p:txBody>
          <a:bodyPr lIns="90000" rIns="90000" tIns="46800" bIns="46800"/>
          <a:p>
            <a:pPr algn="ctr">
              <a:lnSpc>
                <a:spcPct val="100000"/>
              </a:lnSpc>
            </a:pPr>
            <a:r>
              <a:rPr b="0" lang="en-IN" sz="2000" spc="-1" strike="noStrike">
                <a:solidFill>
                  <a:srgbClr val="000000"/>
                </a:solidFill>
                <a:latin typeface="Calibri"/>
                <a:ea typeface="新細明體"/>
              </a:rPr>
              <a:t>Source Code</a:t>
            </a:r>
            <a:endParaRPr b="0" lang="en-IN" sz="2000" spc="-1" strike="noStrike">
              <a:latin typeface="Arial"/>
            </a:endParaRPr>
          </a:p>
          <a:p>
            <a:pPr algn="ctr">
              <a:lnSpc>
                <a:spcPct val="100000"/>
              </a:lnSpc>
            </a:pPr>
            <a:r>
              <a:rPr b="0" lang="en-IN" sz="1600" spc="-1" strike="noStrike">
                <a:solidFill>
                  <a:srgbClr val="000000"/>
                </a:solidFill>
                <a:latin typeface="Calibri"/>
                <a:ea typeface="新細明體"/>
              </a:rPr>
              <a:t>(with macro)</a:t>
            </a:r>
            <a:endParaRPr b="0" lang="en-IN" sz="1600" spc="-1" strike="noStrike">
              <a:latin typeface="Arial"/>
            </a:endParaRPr>
          </a:p>
        </p:txBody>
      </p:sp>
      <p:sp>
        <p:nvSpPr>
          <p:cNvPr id="314" name="CustomShape 2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58B2212-6638-4F98-AF87-79EDAC825500}"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457200" y="142920"/>
            <a:ext cx="8228880" cy="64224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Nested Macro Calls</a:t>
            </a:r>
            <a:endParaRPr b="0" lang="en-IN" sz="4000" spc="-1" strike="noStrike">
              <a:latin typeface="Arial"/>
            </a:endParaRPr>
          </a:p>
        </p:txBody>
      </p:sp>
      <p:sp>
        <p:nvSpPr>
          <p:cNvPr id="316" name="CustomShape 2"/>
          <p:cNvSpPr/>
          <p:nvPr/>
        </p:nvSpPr>
        <p:spPr>
          <a:xfrm>
            <a:off x="457200" y="928800"/>
            <a:ext cx="8228880" cy="5196600"/>
          </a:xfrm>
          <a:prstGeom prst="rect">
            <a:avLst/>
          </a:prstGeom>
          <a:gradFill rotWithShape="0">
            <a:gsLst>
              <a:gs pos="0">
                <a:srgbClr val="ffded0"/>
              </a:gs>
              <a:gs pos="100000">
                <a:srgbClr val="fff1ec"/>
              </a:gs>
            </a:gsLst>
            <a:lin ang="16200000"/>
          </a:gradFill>
          <a:ln w="9360">
            <a:solidFill>
              <a:srgbClr val="f59240"/>
            </a:solidFill>
            <a:round/>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000000"/>
              </a:buClr>
              <a:buFont typeface="Arial"/>
              <a:buChar char="•"/>
            </a:pPr>
            <a:r>
              <a:rPr b="0" lang="en-IN" sz="2800" spc="-1" strike="noStrike">
                <a:solidFill>
                  <a:srgbClr val="000000"/>
                </a:solidFill>
                <a:latin typeface="Arial"/>
              </a:rPr>
              <a:t>Example</a:t>
            </a:r>
            <a:r>
              <a:rPr b="0" lang="en-IN" sz="2400" spc="-1" strike="noStrike">
                <a:solidFill>
                  <a:srgbClr val="000000"/>
                </a:solidFill>
                <a:latin typeface="Arial"/>
              </a:rPr>
              <a:t>:</a:t>
            </a:r>
            <a:endParaRPr b="0" lang="en-IN" sz="2400" spc="-1" strike="noStrike">
              <a:latin typeface="Arial"/>
            </a:endParaRPr>
          </a:p>
          <a:p>
            <a:pPr>
              <a:lnSpc>
                <a:spcPct val="100000"/>
              </a:lnSpc>
              <a:spcBef>
                <a:spcPts val="479"/>
              </a:spcBef>
            </a:pPr>
            <a:r>
              <a:rPr b="0" lang="en-IN" sz="2400" spc="-1" strike="noStrike">
                <a:solidFill>
                  <a:srgbClr val="000000"/>
                </a:solidFill>
                <a:latin typeface="Arial"/>
              </a:rPr>
              <a:t>	</a:t>
            </a:r>
            <a:endParaRPr b="0" lang="en-IN" sz="2400" spc="-1" strike="noStrike">
              <a:latin typeface="Arial"/>
            </a:endParaRPr>
          </a:p>
          <a:p>
            <a:pPr marL="343080" indent="-342360" algn="just">
              <a:lnSpc>
                <a:spcPct val="100000"/>
              </a:lnSpc>
              <a:spcBef>
                <a:spcPts val="479"/>
              </a:spcBef>
            </a:pPr>
            <a:r>
              <a:rPr b="0" lang="en-IN" sz="2400" spc="-1" strike="noStrike">
                <a:solidFill>
                  <a:srgbClr val="000000"/>
                </a:solidFill>
                <a:latin typeface="Arial"/>
              </a:rPr>
              <a:t>	</a:t>
            </a:r>
            <a:endParaRPr b="0" lang="en-IN" sz="2400" spc="-1" strike="noStrike">
              <a:latin typeface="Arial"/>
            </a:endParaRPr>
          </a:p>
        </p:txBody>
      </p:sp>
      <p:sp>
        <p:nvSpPr>
          <p:cNvPr id="317" name="CustomShape 3"/>
          <p:cNvSpPr/>
          <p:nvPr/>
        </p:nvSpPr>
        <p:spPr>
          <a:xfrm>
            <a:off x="928800" y="1643040"/>
            <a:ext cx="5500080" cy="207108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1" lang="en-IN" sz="2000" spc="-1" strike="noStrike">
                <a:solidFill>
                  <a:srgbClr val="ff0000"/>
                </a:solidFill>
                <a:latin typeface="Arial"/>
                <a:ea typeface="DejaVu Sans"/>
              </a:rPr>
              <a:t>MACRO</a:t>
            </a:r>
            <a:endParaRPr b="0" lang="en-IN" sz="2000" spc="-1" strike="noStrike">
              <a:latin typeface="Arial"/>
            </a:endParaRPr>
          </a:p>
          <a:p>
            <a:pPr>
              <a:lnSpc>
                <a:spcPct val="100000"/>
              </a:lnSpc>
            </a:pPr>
            <a:r>
              <a:rPr b="1" lang="en-IN" sz="2000" spc="-1" strike="noStrike">
                <a:solidFill>
                  <a:srgbClr val="00b050"/>
                </a:solidFill>
                <a:latin typeface="Arial"/>
                <a:ea typeface="DejaVu Sans"/>
              </a:rPr>
              <a:t>INCR</a:t>
            </a:r>
            <a:r>
              <a:rPr b="1" lang="en-IN" sz="2000" spc="-1" strike="noStrike">
                <a:solidFill>
                  <a:srgbClr val="000000"/>
                </a:solidFill>
                <a:latin typeface="Arial"/>
                <a:ea typeface="DejaVu Sans"/>
              </a:rPr>
              <a:t>	</a:t>
            </a:r>
            <a:r>
              <a:rPr b="1" lang="en-IN" sz="2000" spc="-1" strike="noStrike">
                <a:solidFill>
                  <a:srgbClr val="948a54"/>
                </a:solidFill>
                <a:latin typeface="Arial"/>
                <a:ea typeface="DejaVu Sans"/>
              </a:rPr>
              <a:t>&amp;MEM_VAL, &amp;INCR_VAL, &amp;REG</a:t>
            </a:r>
            <a:endParaRPr b="0" lang="en-IN" sz="2000" spc="-1" strike="noStrike">
              <a:latin typeface="Arial"/>
            </a:endParaRPr>
          </a:p>
          <a:p>
            <a:pPr>
              <a:lnSpc>
                <a:spcPct val="100000"/>
              </a:lnSpc>
            </a:pPr>
            <a:r>
              <a:rPr b="1" lang="en-IN" sz="2000" spc="-1" strike="noStrike">
                <a:solidFill>
                  <a:srgbClr val="000000"/>
                </a:solidFill>
                <a:latin typeface="Arial"/>
                <a:ea typeface="DejaVu Sans"/>
              </a:rPr>
              <a:t>MOVER</a:t>
            </a: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&amp;REG, &amp;MEM_VAL</a:t>
            </a:r>
            <a:endParaRPr b="0" lang="en-IN" sz="2000" spc="-1" strike="noStrike">
              <a:latin typeface="Arial"/>
            </a:endParaRPr>
          </a:p>
          <a:p>
            <a:pPr>
              <a:lnSpc>
                <a:spcPct val="100000"/>
              </a:lnSpc>
            </a:pPr>
            <a:r>
              <a:rPr b="1" lang="en-IN" sz="2000" spc="-1" strike="noStrike">
                <a:solidFill>
                  <a:srgbClr val="000000"/>
                </a:solidFill>
                <a:latin typeface="Arial"/>
                <a:ea typeface="DejaVu Sans"/>
              </a:rPr>
              <a:t>ADD</a:t>
            </a: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&amp;REG, &amp;INCR_VAL</a:t>
            </a:r>
            <a:endParaRPr b="0" lang="en-IN" sz="2000" spc="-1" strike="noStrike">
              <a:latin typeface="Arial"/>
            </a:endParaRPr>
          </a:p>
          <a:p>
            <a:pPr>
              <a:lnSpc>
                <a:spcPct val="100000"/>
              </a:lnSpc>
            </a:pPr>
            <a:r>
              <a:rPr b="1" lang="en-IN" sz="2000" spc="-1" strike="noStrike">
                <a:solidFill>
                  <a:srgbClr val="000000"/>
                </a:solidFill>
                <a:latin typeface="Arial"/>
                <a:ea typeface="DejaVu Sans"/>
              </a:rPr>
              <a:t>MOVEM</a:t>
            </a: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&amp;REG, &amp;MEM_VAL</a:t>
            </a:r>
            <a:endParaRPr b="0" lang="en-IN" sz="2000" spc="-1" strike="noStrike">
              <a:latin typeface="Arial"/>
            </a:endParaRPr>
          </a:p>
          <a:p>
            <a:pPr>
              <a:lnSpc>
                <a:spcPct val="100000"/>
              </a:lnSpc>
            </a:pPr>
            <a:r>
              <a:rPr b="1" lang="en-IN" sz="2000" spc="-1" strike="noStrike">
                <a:solidFill>
                  <a:srgbClr val="ff0000"/>
                </a:solidFill>
                <a:latin typeface="Arial"/>
                <a:ea typeface="DejaVu Sans"/>
              </a:rPr>
              <a:t>MEND</a:t>
            </a:r>
            <a:endParaRPr b="0" lang="en-IN" sz="2000" spc="-1" strike="noStrike">
              <a:latin typeface="Arial"/>
            </a:endParaRPr>
          </a:p>
        </p:txBody>
      </p:sp>
      <p:sp>
        <p:nvSpPr>
          <p:cNvPr id="318" name="CustomShape 4"/>
          <p:cNvSpPr/>
          <p:nvPr/>
        </p:nvSpPr>
        <p:spPr>
          <a:xfrm>
            <a:off x="928800" y="3786120"/>
            <a:ext cx="5571360" cy="199944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nSpc>
                <a:spcPct val="100000"/>
              </a:lnSpc>
            </a:pPr>
            <a:endParaRPr b="0" lang="en-IN" sz="1800" spc="-1" strike="noStrike">
              <a:latin typeface="Arial"/>
            </a:endParaRPr>
          </a:p>
          <a:p>
            <a:pPr>
              <a:lnSpc>
                <a:spcPct val="100000"/>
              </a:lnSpc>
            </a:pPr>
            <a:r>
              <a:rPr b="1" lang="en-IN" sz="1800" spc="-1" strike="noStrike">
                <a:solidFill>
                  <a:srgbClr val="ff0000"/>
                </a:solidFill>
                <a:latin typeface="Arial"/>
                <a:ea typeface="DejaVu Sans"/>
              </a:rPr>
              <a:t>MACRO </a:t>
            </a:r>
            <a:endParaRPr b="0" lang="en-IN" sz="1800" spc="-1" strike="noStrike">
              <a:latin typeface="Arial"/>
            </a:endParaRPr>
          </a:p>
          <a:p>
            <a:pPr>
              <a:lnSpc>
                <a:spcPct val="100000"/>
              </a:lnSpc>
            </a:pPr>
            <a:r>
              <a:rPr b="1" lang="en-IN" sz="1800" spc="-1" strike="noStrike">
                <a:solidFill>
                  <a:srgbClr val="000000"/>
                </a:solidFill>
                <a:latin typeface="Arial"/>
                <a:ea typeface="DejaVu Sans"/>
              </a:rPr>
              <a:t>COMPUTE</a:t>
            </a: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&amp;FIRST, &amp;SECOND</a:t>
            </a:r>
            <a:endParaRPr b="0" lang="en-IN" sz="1800" spc="-1" strike="noStrike">
              <a:latin typeface="Arial"/>
            </a:endParaRPr>
          </a:p>
          <a:p>
            <a:pPr>
              <a:lnSpc>
                <a:spcPct val="100000"/>
              </a:lnSpc>
            </a:pPr>
            <a:r>
              <a:rPr b="1" lang="en-IN" sz="1800" spc="-1" strike="noStrike">
                <a:solidFill>
                  <a:srgbClr val="000000"/>
                </a:solidFill>
                <a:latin typeface="Arial"/>
                <a:ea typeface="DejaVu Sans"/>
              </a:rPr>
              <a:t>MOVEM</a:t>
            </a: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BREG, TMP</a:t>
            </a:r>
            <a:endParaRPr b="0" lang="en-IN" sz="1800" spc="-1" strike="noStrike">
              <a:latin typeface="Arial"/>
            </a:endParaRPr>
          </a:p>
          <a:p>
            <a:pPr>
              <a:lnSpc>
                <a:spcPct val="100000"/>
              </a:lnSpc>
            </a:pPr>
            <a:r>
              <a:rPr b="1" lang="en-IN" sz="1800" spc="-1" strike="noStrike">
                <a:solidFill>
                  <a:srgbClr val="00b050"/>
                </a:solidFill>
                <a:latin typeface="Arial"/>
                <a:ea typeface="DejaVu Sans"/>
              </a:rPr>
              <a:t>INCR</a:t>
            </a:r>
            <a:r>
              <a:rPr b="1" lang="en-IN" sz="1800" spc="-1" strike="noStrike">
                <a:solidFill>
                  <a:srgbClr val="00b050"/>
                </a:solidFill>
                <a:latin typeface="Arial"/>
                <a:ea typeface="DejaVu Sans"/>
              </a:rPr>
              <a:t>	</a:t>
            </a:r>
            <a:r>
              <a:rPr b="1" lang="en-IN" sz="1800" spc="-1" strike="noStrike">
                <a:solidFill>
                  <a:srgbClr val="ffffff"/>
                </a:solidFill>
                <a:latin typeface="Arial"/>
                <a:ea typeface="DejaVu Sans"/>
              </a:rPr>
              <a:t>	</a:t>
            </a:r>
            <a:r>
              <a:rPr b="1" lang="en-IN" sz="1800" spc="-1" strike="noStrike">
                <a:solidFill>
                  <a:srgbClr val="ffffff"/>
                </a:solidFill>
                <a:latin typeface="Arial"/>
                <a:ea typeface="DejaVu Sans"/>
              </a:rPr>
              <a:t>&amp;FIRST, &amp;SECOND, REG=BREG</a:t>
            </a:r>
            <a:endParaRPr b="0" lang="en-IN" sz="1800" spc="-1" strike="noStrike">
              <a:latin typeface="Arial"/>
            </a:endParaRPr>
          </a:p>
          <a:p>
            <a:pPr>
              <a:lnSpc>
                <a:spcPct val="100000"/>
              </a:lnSpc>
            </a:pPr>
            <a:r>
              <a:rPr b="1" lang="en-IN" sz="1800" spc="-1" strike="noStrike">
                <a:solidFill>
                  <a:srgbClr val="000000"/>
                </a:solidFill>
                <a:latin typeface="Arial"/>
                <a:ea typeface="DejaVu Sans"/>
              </a:rPr>
              <a:t>MOVER</a:t>
            </a: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BREG, TMP</a:t>
            </a:r>
            <a:endParaRPr b="0" lang="en-IN" sz="1800" spc="-1" strike="noStrike">
              <a:latin typeface="Arial"/>
            </a:endParaRPr>
          </a:p>
          <a:p>
            <a:pPr>
              <a:lnSpc>
                <a:spcPct val="100000"/>
              </a:lnSpc>
            </a:pPr>
            <a:r>
              <a:rPr b="1" lang="en-IN" sz="1800" spc="-1" strike="noStrike">
                <a:solidFill>
                  <a:srgbClr val="ff0000"/>
                </a:solidFill>
                <a:latin typeface="Arial"/>
                <a:ea typeface="DejaVu Sans"/>
              </a:rPr>
              <a:t>MEND</a:t>
            </a:r>
            <a:endParaRPr b="0" lang="en-IN" sz="1800" spc="-1" strike="noStrike">
              <a:latin typeface="Arial"/>
            </a:endParaRPr>
          </a:p>
          <a:p>
            <a:pPr>
              <a:lnSpc>
                <a:spcPct val="100000"/>
              </a:lnSpc>
            </a:pPr>
            <a:endParaRPr b="0" lang="en-IN" sz="1800" spc="-1" strike="noStrike">
              <a:latin typeface="Arial"/>
            </a:endParaRPr>
          </a:p>
        </p:txBody>
      </p:sp>
      <p:sp>
        <p:nvSpPr>
          <p:cNvPr id="319" name="CustomShape 5"/>
          <p:cNvSpPr/>
          <p:nvPr/>
        </p:nvSpPr>
        <p:spPr>
          <a:xfrm>
            <a:off x="6286680" y="2773800"/>
            <a:ext cx="171396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Inner Macro</a:t>
            </a:r>
            <a:endParaRPr b="0" lang="en-IN" sz="1800" spc="-1" strike="noStrike">
              <a:latin typeface="Arial"/>
            </a:endParaRPr>
          </a:p>
        </p:txBody>
      </p:sp>
      <p:sp>
        <p:nvSpPr>
          <p:cNvPr id="320" name="CustomShape 6"/>
          <p:cNvSpPr/>
          <p:nvPr/>
        </p:nvSpPr>
        <p:spPr>
          <a:xfrm>
            <a:off x="6786720" y="4357800"/>
            <a:ext cx="171396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Outer Macro</a:t>
            </a:r>
            <a:endParaRPr b="0" lang="en-IN" sz="1800" spc="-1" strike="noStrike">
              <a:latin typeface="Arial"/>
            </a:endParaRPr>
          </a:p>
        </p:txBody>
      </p:sp>
      <p:sp>
        <p:nvSpPr>
          <p:cNvPr id="321" name="CustomShape 7"/>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C85526D5-623C-40B8-BCAE-2E8D2297493C}" type="datetime1">
              <a:rPr b="0" lang="en-IN" sz="1200" spc="-1" strike="noStrike">
                <a:solidFill>
                  <a:srgbClr val="8b8b8b"/>
                </a:solidFill>
                <a:latin typeface="Calibri"/>
              </a:rPr>
              <a:t>17/12/2020</a:t>
            </a:fld>
            <a:endParaRPr b="0" lang="en-IN" sz="1200" spc="-1" strike="noStrike">
              <a:latin typeface="Arial"/>
            </a:endParaRPr>
          </a:p>
        </p:txBody>
      </p:sp>
      <p:sp>
        <p:nvSpPr>
          <p:cNvPr id="322" name="CustomShape 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37CAB70-BF9E-468C-BFDD-B284EA0FF075}"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457200" y="214200"/>
            <a:ext cx="8228880" cy="71352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Nested Macro Calls</a:t>
            </a:r>
            <a:endParaRPr b="0" lang="en-IN" sz="4000" spc="-1" strike="noStrike">
              <a:latin typeface="Arial"/>
            </a:endParaRPr>
          </a:p>
        </p:txBody>
      </p:sp>
      <p:sp>
        <p:nvSpPr>
          <p:cNvPr id="324" name="CustomShape 2"/>
          <p:cNvSpPr/>
          <p:nvPr/>
        </p:nvSpPr>
        <p:spPr>
          <a:xfrm>
            <a:off x="142920" y="1214280"/>
            <a:ext cx="3928320" cy="157104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&amp;MEM_VAL, &amp;INCR_VAL, &amp;REG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&amp;INCR_VAL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p:txBody>
      </p:sp>
      <p:sp>
        <p:nvSpPr>
          <p:cNvPr id="325" name="CustomShape 3"/>
          <p:cNvSpPr/>
          <p:nvPr/>
        </p:nvSpPr>
        <p:spPr>
          <a:xfrm>
            <a:off x="4143240" y="1214280"/>
            <a:ext cx="4928400" cy="157104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endParaRPr b="0" lang="en-IN" sz="1800" spc="-1" strike="noStrike">
              <a:latin typeface="Arial"/>
            </a:endParaRPr>
          </a:p>
          <a:p>
            <a:pPr>
              <a:lnSpc>
                <a:spcPct val="100000"/>
              </a:lnSpc>
            </a:pPr>
            <a:r>
              <a:rPr b="1" lang="en-IN" sz="1400" spc="-1" strike="noStrike">
                <a:solidFill>
                  <a:srgbClr val="000000"/>
                </a:solidFill>
                <a:latin typeface="Arial"/>
                <a:ea typeface="DejaVu Sans"/>
              </a:rPr>
              <a:t>MACRO </a:t>
            </a:r>
            <a:endParaRPr b="0" lang="en-IN" sz="1400" spc="-1" strike="noStrike">
              <a:latin typeface="Arial"/>
            </a:endParaRPr>
          </a:p>
          <a:p>
            <a:pPr>
              <a:lnSpc>
                <a:spcPct val="100000"/>
              </a:lnSpc>
            </a:pPr>
            <a:r>
              <a:rPr b="1" lang="en-IN" sz="1400" spc="-1" strike="noStrike">
                <a:solidFill>
                  <a:srgbClr val="000000"/>
                </a:solidFill>
                <a:latin typeface="Arial"/>
                <a:ea typeface="DejaVu Sans"/>
              </a:rPr>
              <a:t>COMPUTE</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&amp;FIRST, &amp;SECOND</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TMP</a:t>
            </a:r>
            <a:endParaRPr b="0" lang="en-IN" sz="1400" spc="-1" strike="noStrike">
              <a:latin typeface="Arial"/>
            </a:endParaRPr>
          </a:p>
          <a:p>
            <a:pPr>
              <a:lnSpc>
                <a:spcPct val="100000"/>
              </a:lnSpc>
            </a:pPr>
            <a:r>
              <a:rPr b="1" lang="en-IN" sz="1400" spc="-1" strike="noStrike">
                <a:solidFill>
                  <a:srgbClr val="ffffff"/>
                </a:solidFill>
                <a:latin typeface="Arial"/>
                <a:ea typeface="DejaVu Sans"/>
              </a:rPr>
              <a:t>INCR</a:t>
            </a:r>
            <a:r>
              <a:rPr b="1" lang="en-IN" sz="1400" spc="-1" strike="noStrike">
                <a:solidFill>
                  <a:srgbClr val="ffffff"/>
                </a:solidFill>
                <a:latin typeface="Arial"/>
                <a:ea typeface="DejaVu Sans"/>
              </a:rPr>
              <a:t>	</a:t>
            </a:r>
            <a:r>
              <a:rPr b="1" lang="en-IN" sz="1400" spc="-1" strike="noStrike">
                <a:solidFill>
                  <a:srgbClr val="ffffff"/>
                </a:solidFill>
                <a:latin typeface="Arial"/>
                <a:ea typeface="DejaVu Sans"/>
              </a:rPr>
              <a:t>	</a:t>
            </a:r>
            <a:r>
              <a:rPr b="1" lang="en-IN" sz="1400" spc="-1" strike="noStrike">
                <a:solidFill>
                  <a:srgbClr val="ffffff"/>
                </a:solidFill>
                <a:latin typeface="Arial"/>
                <a:ea typeface="DejaVu Sans"/>
              </a:rPr>
              <a:t>&amp;FIRST, &amp;SECOND, REG=BREG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BREG, TMP</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a:p>
            <a:pPr>
              <a:lnSpc>
                <a:spcPct val="100000"/>
              </a:lnSpc>
            </a:pPr>
            <a:endParaRPr b="0" lang="en-IN" sz="1400" spc="-1" strike="noStrike">
              <a:latin typeface="Arial"/>
            </a:endParaRPr>
          </a:p>
        </p:txBody>
      </p:sp>
      <p:sp>
        <p:nvSpPr>
          <p:cNvPr id="326" name="CustomShape 4"/>
          <p:cNvSpPr/>
          <p:nvPr/>
        </p:nvSpPr>
        <p:spPr>
          <a:xfrm>
            <a:off x="1214280" y="2857320"/>
            <a:ext cx="171396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Inner Macro</a:t>
            </a:r>
            <a:endParaRPr b="0" lang="en-IN" sz="1800" spc="-1" strike="noStrike">
              <a:latin typeface="Arial"/>
            </a:endParaRPr>
          </a:p>
        </p:txBody>
      </p:sp>
      <p:sp>
        <p:nvSpPr>
          <p:cNvPr id="327" name="CustomShape 5"/>
          <p:cNvSpPr/>
          <p:nvPr/>
        </p:nvSpPr>
        <p:spPr>
          <a:xfrm>
            <a:off x="5929200" y="2857320"/>
            <a:ext cx="171396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Outer Macro</a:t>
            </a:r>
            <a:endParaRPr b="0" lang="en-IN" sz="1800" spc="-1" strike="noStrike">
              <a:latin typeface="Arial"/>
            </a:endParaRPr>
          </a:p>
        </p:txBody>
      </p:sp>
      <p:grpSp>
        <p:nvGrpSpPr>
          <p:cNvPr id="328" name="Group 6"/>
          <p:cNvGrpSpPr/>
          <p:nvPr/>
        </p:nvGrpSpPr>
        <p:grpSpPr>
          <a:xfrm>
            <a:off x="1357200" y="3429000"/>
            <a:ext cx="6000120" cy="2853000"/>
            <a:chOff x="1357200" y="3429000"/>
            <a:chExt cx="6000120" cy="2853000"/>
          </a:xfrm>
        </p:grpSpPr>
        <p:sp>
          <p:nvSpPr>
            <p:cNvPr id="329" name="CustomShape 7"/>
            <p:cNvSpPr/>
            <p:nvPr/>
          </p:nvSpPr>
          <p:spPr>
            <a:xfrm>
              <a:off x="1357200" y="4702680"/>
              <a:ext cx="1499400" cy="30312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gn="ctr">
                <a:lnSpc>
                  <a:spcPct val="100000"/>
                </a:lnSpc>
              </a:pPr>
              <a:r>
                <a:rPr b="1" lang="en-IN" sz="1400" spc="-1" strike="noStrike">
                  <a:solidFill>
                    <a:srgbClr val="000000"/>
                  </a:solidFill>
                  <a:latin typeface="Arial"/>
                  <a:ea typeface="DejaVu Sans"/>
                </a:rPr>
                <a:t>COMPUTE X,Y</a:t>
              </a:r>
              <a:endParaRPr b="0" lang="en-IN" sz="1400" spc="-1" strike="noStrike">
                <a:latin typeface="Arial"/>
              </a:endParaRPr>
            </a:p>
          </p:txBody>
        </p:sp>
        <p:sp>
          <p:nvSpPr>
            <p:cNvPr id="330" name="CustomShape 8"/>
            <p:cNvSpPr/>
            <p:nvPr/>
          </p:nvSpPr>
          <p:spPr>
            <a:xfrm>
              <a:off x="2857680" y="3500280"/>
              <a:ext cx="428040" cy="2642400"/>
            </a:xfrm>
            <a:prstGeom prst="leftBrace">
              <a:avLst>
                <a:gd name="adj1" fmla="val 8333"/>
                <a:gd name="adj2" fmla="val 50000"/>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sp>
        <p:sp>
          <p:nvSpPr>
            <p:cNvPr id="331" name="CustomShape 9"/>
            <p:cNvSpPr/>
            <p:nvPr/>
          </p:nvSpPr>
          <p:spPr>
            <a:xfrm>
              <a:off x="3357720" y="3429000"/>
              <a:ext cx="2418480" cy="30312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1400" spc="-1" strike="noStrike">
                  <a:solidFill>
                    <a:srgbClr val="c00000"/>
                  </a:solidFill>
                  <a:latin typeface="Arial"/>
                  <a:ea typeface="DejaVu Sans"/>
                </a:rPr>
                <a:t>+ MOVEM</a:t>
              </a:r>
              <a:r>
                <a:rPr b="1" lang="en-IN" sz="1400" spc="-1" strike="noStrike">
                  <a:solidFill>
                    <a:srgbClr val="c00000"/>
                  </a:solidFill>
                  <a:latin typeface="Arial"/>
                  <a:ea typeface="DejaVu Sans"/>
                </a:rPr>
                <a:t>	</a:t>
              </a:r>
              <a:r>
                <a:rPr b="1" lang="en-IN" sz="1400" spc="-1" strike="noStrike">
                  <a:solidFill>
                    <a:srgbClr val="c00000"/>
                  </a:solidFill>
                  <a:latin typeface="Arial"/>
                  <a:ea typeface="DejaVu Sans"/>
                </a:rPr>
                <a:t>BREG, TMP</a:t>
              </a:r>
              <a:endParaRPr b="0" lang="en-IN" sz="1400" spc="-1" strike="noStrike">
                <a:latin typeface="Arial"/>
              </a:endParaRPr>
            </a:p>
          </p:txBody>
        </p:sp>
        <p:sp>
          <p:nvSpPr>
            <p:cNvPr id="332" name="CustomShape 10"/>
            <p:cNvSpPr/>
            <p:nvPr/>
          </p:nvSpPr>
          <p:spPr>
            <a:xfrm>
              <a:off x="3357720" y="4692960"/>
              <a:ext cx="1713960" cy="30312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1400" spc="-1" strike="noStrike">
                  <a:solidFill>
                    <a:srgbClr val="c00000"/>
                  </a:solidFill>
                  <a:latin typeface="Arial"/>
                  <a:ea typeface="DejaVu Sans"/>
                </a:rPr>
                <a:t>+ INCR    X, Y</a:t>
              </a:r>
              <a:endParaRPr b="0" lang="en-IN" sz="1400" spc="-1" strike="noStrike">
                <a:latin typeface="Arial"/>
              </a:endParaRPr>
            </a:p>
          </p:txBody>
        </p:sp>
        <p:sp>
          <p:nvSpPr>
            <p:cNvPr id="333" name="CustomShape 11"/>
            <p:cNvSpPr/>
            <p:nvPr/>
          </p:nvSpPr>
          <p:spPr>
            <a:xfrm>
              <a:off x="3357720" y="5978880"/>
              <a:ext cx="2418480" cy="30312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1400" spc="-1" strike="noStrike">
                  <a:solidFill>
                    <a:srgbClr val="c00000"/>
                  </a:solidFill>
                  <a:latin typeface="Arial"/>
                  <a:ea typeface="DejaVu Sans"/>
                </a:rPr>
                <a:t>+ MOVER</a:t>
              </a:r>
              <a:r>
                <a:rPr b="1" lang="en-IN" sz="1400" spc="-1" strike="noStrike">
                  <a:solidFill>
                    <a:srgbClr val="c00000"/>
                  </a:solidFill>
                  <a:latin typeface="Arial"/>
                  <a:ea typeface="DejaVu Sans"/>
                </a:rPr>
                <a:t>	</a:t>
              </a:r>
              <a:r>
                <a:rPr b="1" lang="en-IN" sz="1400" spc="-1" strike="noStrike">
                  <a:solidFill>
                    <a:srgbClr val="c00000"/>
                  </a:solidFill>
                  <a:latin typeface="Arial"/>
                  <a:ea typeface="DejaVu Sans"/>
                </a:rPr>
                <a:t>BREG, TMP</a:t>
              </a:r>
              <a:endParaRPr b="0" lang="en-IN" sz="1400" spc="-1" strike="noStrike">
                <a:latin typeface="Arial"/>
              </a:endParaRPr>
            </a:p>
          </p:txBody>
        </p:sp>
        <p:sp>
          <p:nvSpPr>
            <p:cNvPr id="334" name="CustomShape 12"/>
            <p:cNvSpPr/>
            <p:nvPr/>
          </p:nvSpPr>
          <p:spPr>
            <a:xfrm>
              <a:off x="4857840" y="4214880"/>
              <a:ext cx="428040" cy="1285200"/>
            </a:xfrm>
            <a:prstGeom prst="leftBrace">
              <a:avLst>
                <a:gd name="adj1" fmla="val 8333"/>
                <a:gd name="adj2" fmla="val 50000"/>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sp>
        <p:sp>
          <p:nvSpPr>
            <p:cNvPr id="335" name="CustomShape 13"/>
            <p:cNvSpPr/>
            <p:nvPr/>
          </p:nvSpPr>
          <p:spPr>
            <a:xfrm>
              <a:off x="5357880" y="4259880"/>
              <a:ext cx="1999440" cy="115560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p>
              <a:pPr>
                <a:lnSpc>
                  <a:spcPct val="100000"/>
                </a:lnSpc>
              </a:pPr>
              <a:r>
                <a:rPr b="1" lang="en-IN" sz="1400" spc="-1" strike="noStrike">
                  <a:solidFill>
                    <a:srgbClr val="0070c0"/>
                  </a:solidFill>
                  <a:latin typeface="Arial"/>
                  <a:ea typeface="DejaVu Sans"/>
                </a:rPr>
                <a:t>+ MOVER</a:t>
              </a:r>
              <a:r>
                <a:rPr b="1" lang="en-IN" sz="1400" spc="-1" strike="noStrike">
                  <a:solidFill>
                    <a:srgbClr val="0070c0"/>
                  </a:solidFill>
                  <a:latin typeface="Arial"/>
                  <a:ea typeface="DejaVu Sans"/>
                </a:rPr>
                <a:t>	</a:t>
              </a:r>
              <a:r>
                <a:rPr b="1" lang="en-IN" sz="1400" spc="-1" strike="noStrike">
                  <a:solidFill>
                    <a:srgbClr val="0070c0"/>
                  </a:solidFill>
                  <a:latin typeface="Arial"/>
                  <a:ea typeface="DejaVu Sans"/>
                </a:rPr>
                <a:t>BREG, X</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0070c0"/>
                  </a:solidFill>
                  <a:latin typeface="Arial"/>
                  <a:ea typeface="DejaVu Sans"/>
                </a:rPr>
                <a:t>+ ADD</a:t>
              </a:r>
              <a:r>
                <a:rPr b="1" lang="en-IN" sz="1400" spc="-1" strike="noStrike">
                  <a:solidFill>
                    <a:srgbClr val="0070c0"/>
                  </a:solidFill>
                  <a:latin typeface="Arial"/>
                  <a:ea typeface="DejaVu Sans"/>
                </a:rPr>
                <a:t>	</a:t>
              </a:r>
              <a:r>
                <a:rPr b="1" lang="en-IN" sz="1400" spc="-1" strike="noStrike">
                  <a:solidFill>
                    <a:srgbClr val="0070c0"/>
                  </a:solidFill>
                  <a:latin typeface="Arial"/>
                  <a:ea typeface="DejaVu Sans"/>
                </a:rPr>
                <a:t>BREG, Y</a:t>
              </a:r>
              <a:endParaRPr b="0" lang="en-IN" sz="1400" spc="-1" strike="noStrike">
                <a:latin typeface="Arial"/>
              </a:endParaRPr>
            </a:p>
            <a:p>
              <a:pPr>
                <a:lnSpc>
                  <a:spcPct val="100000"/>
                </a:lnSpc>
              </a:pPr>
              <a:endParaRPr b="0" lang="en-IN" sz="1400" spc="-1" strike="noStrike">
                <a:latin typeface="Arial"/>
              </a:endParaRPr>
            </a:p>
            <a:p>
              <a:pPr>
                <a:lnSpc>
                  <a:spcPct val="100000"/>
                </a:lnSpc>
              </a:pPr>
              <a:r>
                <a:rPr b="1" lang="en-IN" sz="1400" spc="-1" strike="noStrike">
                  <a:solidFill>
                    <a:srgbClr val="0070c0"/>
                  </a:solidFill>
                  <a:latin typeface="Arial"/>
                  <a:ea typeface="DejaVu Sans"/>
                </a:rPr>
                <a:t>+ MOVEM</a:t>
              </a:r>
              <a:r>
                <a:rPr b="1" lang="en-IN" sz="1400" spc="-1" strike="noStrike">
                  <a:solidFill>
                    <a:srgbClr val="0070c0"/>
                  </a:solidFill>
                  <a:latin typeface="Arial"/>
                  <a:ea typeface="DejaVu Sans"/>
                </a:rPr>
                <a:t>	</a:t>
              </a:r>
              <a:r>
                <a:rPr b="1" lang="en-IN" sz="1400" spc="-1" strike="noStrike">
                  <a:solidFill>
                    <a:srgbClr val="0070c0"/>
                  </a:solidFill>
                  <a:latin typeface="Arial"/>
                  <a:ea typeface="DejaVu Sans"/>
                </a:rPr>
                <a:t>BREG, X</a:t>
              </a:r>
              <a:endParaRPr b="0" lang="en-IN" sz="1400" spc="-1" strike="noStrike">
                <a:latin typeface="Arial"/>
              </a:endParaRPr>
            </a:p>
          </p:txBody>
        </p:sp>
      </p:grpSp>
      <p:sp>
        <p:nvSpPr>
          <p:cNvPr id="336" name="CustomShape 1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58E957A8-879B-42BB-9ED4-19B6D90B8E54}" type="datetime1">
              <a:rPr b="0" lang="en-IN" sz="1200" spc="-1" strike="noStrike">
                <a:solidFill>
                  <a:srgbClr val="8b8b8b"/>
                </a:solidFill>
                <a:latin typeface="Calibri"/>
              </a:rPr>
              <a:t>17/12/2020</a:t>
            </a:fld>
            <a:endParaRPr b="0" lang="en-IN" sz="1200" spc="-1" strike="noStrike">
              <a:latin typeface="Arial"/>
            </a:endParaRPr>
          </a:p>
        </p:txBody>
      </p:sp>
      <p:sp>
        <p:nvSpPr>
          <p:cNvPr id="337" name="CustomShape 1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0E7888F-39AC-4D87-9BAF-B704BB4A5ED7}"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38" name="Table 1"/>
          <p:cNvGraphicFramePr/>
          <p:nvPr/>
        </p:nvGraphicFramePr>
        <p:xfrm>
          <a:off x="0" y="0"/>
          <a:ext cx="8914680" cy="7295760"/>
        </p:xfrm>
        <a:graphic>
          <a:graphicData uri="http://schemas.openxmlformats.org/drawingml/2006/table">
            <a:tbl>
              <a:tblPr/>
              <a:tblGrid>
                <a:gridCol w="2733480"/>
                <a:gridCol w="3450240"/>
                <a:gridCol w="2731320"/>
              </a:tblGrid>
              <a:tr h="571320">
                <a:tc>
                  <a:txBody>
                    <a:bodyPr lIns="59400" rIns="59400"/>
                    <a:p>
                      <a:pPr algn="just">
                        <a:lnSpc>
                          <a:spcPct val="100000"/>
                        </a:lnSpc>
                        <a:spcBef>
                          <a:spcPts val="99"/>
                        </a:spcBef>
                      </a:pPr>
                      <a:r>
                        <a:rPr b="1" lang="en-IN" sz="1800" spc="-1" strike="noStrike">
                          <a:solidFill>
                            <a:srgbClr val="000000"/>
                          </a:solidFill>
                          <a:latin typeface="Times New Roman"/>
                          <a:ea typeface="Times New Roman"/>
                        </a:rPr>
                        <a:t>Source Code </a:t>
                      </a:r>
                      <a:endParaRPr b="0" lang="en-IN" sz="18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9966"/>
                    </a:solidFill>
                  </a:tcPr>
                </a:tc>
                <a:tc>
                  <a:txBody>
                    <a:bodyPr lIns="59400" rIns="59400"/>
                    <a:p>
                      <a:pPr algn="just">
                        <a:lnSpc>
                          <a:spcPct val="100000"/>
                        </a:lnSpc>
                        <a:spcBef>
                          <a:spcPts val="99"/>
                        </a:spcBef>
                      </a:pPr>
                      <a:r>
                        <a:rPr b="1" lang="en-IN" sz="1800" spc="-1" strike="noStrike">
                          <a:solidFill>
                            <a:srgbClr val="000000"/>
                          </a:solidFill>
                          <a:latin typeface="Times New Roman"/>
                          <a:ea typeface="Times New Roman"/>
                        </a:rPr>
                        <a:t>Expanded code (level 1) </a:t>
                      </a:r>
                      <a:endParaRPr b="0" lang="en-IN" sz="18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9966"/>
                    </a:solidFill>
                  </a:tcPr>
                </a:tc>
                <a:tc>
                  <a:txBody>
                    <a:bodyPr lIns="59400" rIns="59400"/>
                    <a:p>
                      <a:pPr algn="just">
                        <a:lnSpc>
                          <a:spcPct val="100000"/>
                        </a:lnSpc>
                        <a:spcBef>
                          <a:spcPts val="99"/>
                        </a:spcBef>
                      </a:pPr>
                      <a:r>
                        <a:rPr b="1" lang="en-IN" sz="1800" spc="-1" strike="noStrike">
                          <a:solidFill>
                            <a:srgbClr val="000000"/>
                          </a:solidFill>
                          <a:latin typeface="Times New Roman"/>
                          <a:ea typeface="Times New Roman"/>
                        </a:rPr>
                        <a:t>Expanded code (level 2)</a:t>
                      </a:r>
                      <a:endParaRPr b="0" lang="en-IN" sz="18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9966"/>
                    </a:solidFill>
                  </a:tcPr>
                </a:tc>
              </a:tr>
              <a:tr h="6724800">
                <a:tc>
                  <a:txBody>
                    <a:bodyPr lIns="59400" rIns="59400"/>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MACRO</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ADD1 &amp;arg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MOVER       AREG, &amp;arg</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      AREG, = ‘1’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MOVEM  AREG, &amp;arg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MEND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MACRO</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ADDS &amp;arg1, &amp;arg2, arg3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ADD1  &amp;arg1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ADD1  &amp;arg2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ADD1  &amp;arg3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MEND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ADDS data1, data2, data3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 1    DC  ‘5’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 2    DC  ‘6’</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 3    DC ‘7’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END</a:t>
                      </a:r>
                      <a:endParaRPr b="0" lang="en-IN" sz="14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c>
                  <a:txBody>
                    <a:bodyPr lIns="59400" rIns="59400"/>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Expansion  of ADDS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ADD1   data 1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ADD1   data 2</a:t>
                      </a:r>
                      <a:br/>
                      <a:r>
                        <a:rPr b="0" lang="en-IN" sz="1400" spc="-1" strike="noStrike">
                          <a:solidFill>
                            <a:srgbClr val="000000"/>
                          </a:solidFill>
                          <a:latin typeface="Times New Roman"/>
                          <a:ea typeface="Times New Roman"/>
                        </a:rPr>
                        <a:t>ADD 1  data 3</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data     DC  ‘5’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data     DC   ‘6’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data     DC   ‘7’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END</a:t>
                      </a:r>
                      <a:br/>
                      <a:br/>
                      <a:endParaRPr b="0" lang="en-IN" sz="14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c>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r>
            </a:tbl>
          </a:graphicData>
        </a:graphic>
      </p:graphicFrame>
      <p:sp>
        <p:nvSpPr>
          <p:cNvPr id="339" name="CustomShape 2"/>
          <p:cNvSpPr/>
          <p:nvPr/>
        </p:nvSpPr>
        <p:spPr>
          <a:xfrm>
            <a:off x="1714320" y="3071880"/>
            <a:ext cx="285120" cy="53280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340" name="CustomShape 3"/>
          <p:cNvSpPr/>
          <p:nvPr/>
        </p:nvSpPr>
        <p:spPr>
          <a:xfrm>
            <a:off x="1928880" y="3286080"/>
            <a:ext cx="532800" cy="1515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41" name="Table 1"/>
          <p:cNvGraphicFramePr/>
          <p:nvPr/>
        </p:nvGraphicFramePr>
        <p:xfrm>
          <a:off x="214200" y="0"/>
          <a:ext cx="8700480" cy="7152840"/>
        </p:xfrm>
        <a:graphic>
          <a:graphicData uri="http://schemas.openxmlformats.org/drawingml/2006/table">
            <a:tbl>
              <a:tblPr/>
              <a:tblGrid>
                <a:gridCol w="2667960"/>
                <a:gridCol w="3367440"/>
                <a:gridCol w="2665440"/>
              </a:tblGrid>
              <a:tr h="428400">
                <a:tc>
                  <a:txBody>
                    <a:bodyPr lIns="59400" rIns="59400"/>
                    <a:p>
                      <a:pPr algn="just">
                        <a:lnSpc>
                          <a:spcPct val="100000"/>
                        </a:lnSpc>
                        <a:spcBef>
                          <a:spcPts val="99"/>
                        </a:spcBef>
                      </a:pPr>
                      <a:r>
                        <a:rPr b="1" lang="en-IN" sz="1800" spc="-1" strike="noStrike">
                          <a:solidFill>
                            <a:srgbClr val="000000"/>
                          </a:solidFill>
                          <a:latin typeface="Times New Roman"/>
                          <a:ea typeface="Times New Roman"/>
                        </a:rPr>
                        <a:t>Source Code </a:t>
                      </a:r>
                      <a:endParaRPr b="0" lang="en-IN" sz="18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lIns="59400" rIns="59400"/>
                    <a:p>
                      <a:pPr algn="just">
                        <a:lnSpc>
                          <a:spcPct val="100000"/>
                        </a:lnSpc>
                        <a:spcBef>
                          <a:spcPts val="99"/>
                        </a:spcBef>
                      </a:pPr>
                      <a:r>
                        <a:rPr b="1" lang="en-IN" sz="1800" spc="-1" strike="noStrike">
                          <a:solidFill>
                            <a:srgbClr val="000000"/>
                          </a:solidFill>
                          <a:latin typeface="Times New Roman"/>
                          <a:ea typeface="Times New Roman"/>
                        </a:rPr>
                        <a:t>Expanded code (level 1) </a:t>
                      </a:r>
                      <a:endParaRPr b="0" lang="en-IN" sz="18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c>
                  <a:txBody>
                    <a:bodyPr lIns="59400" rIns="59400"/>
                    <a:p>
                      <a:pPr algn="just">
                        <a:lnSpc>
                          <a:spcPct val="100000"/>
                        </a:lnSpc>
                        <a:spcBef>
                          <a:spcPts val="99"/>
                        </a:spcBef>
                      </a:pPr>
                      <a:r>
                        <a:rPr b="1" lang="en-IN" sz="1800" spc="-1" strike="noStrike">
                          <a:solidFill>
                            <a:srgbClr val="000000"/>
                          </a:solidFill>
                          <a:latin typeface="Times New Roman"/>
                          <a:ea typeface="Times New Roman"/>
                        </a:rPr>
                        <a:t>Expanded code (level 2)</a:t>
                      </a:r>
                      <a:endParaRPr b="0" lang="en-IN" sz="18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000"/>
                    </a:solidFill>
                  </a:tcPr>
                </a:tc>
              </a:tr>
              <a:tr h="6724800">
                <a:tc>
                  <a:txBody>
                    <a:bodyPr lIns="59400" rIns="59400"/>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MACRO</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 1, &amp;arg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L        1, &amp;arg</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        1, = F ‘10’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ST      1, &amp;arg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MEND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MACRO</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ADDS &amp;arg1, &amp;arg2, arg3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ADD1 &amp;arg1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ADD1 &amp;arg2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ADD1 &amp;arg3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MEND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ADDS data1, data2, data3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 1    DC F‘5’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 2    DC F‘6’</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 3    DC F‘7’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END</a:t>
                      </a:r>
                      <a:endParaRPr b="0" lang="en-IN" sz="14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c>
                  <a:txBody>
                    <a:bodyPr lIns="59400" rIns="59400"/>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Expansion  of ADDS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ADD1    data 1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ADD1    data 2</a:t>
                      </a:r>
                      <a:br/>
                      <a:r>
                        <a:rPr b="0" lang="en-IN" sz="1400" spc="-1" strike="noStrike">
                          <a:solidFill>
                            <a:srgbClr val="000000"/>
                          </a:solidFill>
                          <a:latin typeface="Times New Roman"/>
                          <a:ea typeface="Times New Roman"/>
                        </a:rPr>
                        <a:t>ADD1    data 3</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data     DC F ‘5’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data     DC F ‘6’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data     DC F ‘7’  </a:t>
                      </a:r>
                      <a:endParaRPr b="0" lang="en-IN" sz="1400" spc="-1" strike="noStrike">
                        <a:latin typeface="Arial"/>
                      </a:endParaRPr>
                    </a:p>
                    <a:p>
                      <a:pPr>
                        <a:lnSpc>
                          <a:spcPct val="100000"/>
                        </a:lnSpc>
                        <a:spcBef>
                          <a:spcPts val="99"/>
                        </a:spcBef>
                      </a:pPr>
                      <a:r>
                        <a:rPr b="0" lang="en-IN" sz="1400" spc="-1" strike="noStrike">
                          <a:solidFill>
                            <a:srgbClr val="000000"/>
                          </a:solidFill>
                          <a:latin typeface="Times New Roman"/>
                          <a:ea typeface="Times New Roman"/>
                        </a:rPr>
                        <a:t> </a:t>
                      </a:r>
                      <a:r>
                        <a:rPr b="0" lang="en-IN" sz="1400" spc="-1" strike="noStrike">
                          <a:solidFill>
                            <a:srgbClr val="000000"/>
                          </a:solidFill>
                          <a:latin typeface="Times New Roman"/>
                          <a:ea typeface="Times New Roman"/>
                        </a:rPr>
                        <a:t>END</a:t>
                      </a:r>
                      <a:br/>
                      <a:br/>
                      <a:endParaRPr b="0" lang="en-IN" sz="14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c>
                  <a:txBody>
                    <a:bodyPr lIns="59400" rIns="59400"/>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endParaRPr b="0" lang="en-IN" sz="18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Expansion  of ADD1</a:t>
                      </a:r>
                      <a:endParaRPr b="0" lang="en-IN" sz="1400" spc="-1" strike="noStrike">
                        <a:latin typeface="Arial"/>
                      </a:endParaRPr>
                    </a:p>
                    <a:p>
                      <a:pPr>
                        <a:lnSpc>
                          <a:spcPct val="100000"/>
                        </a:lnSpc>
                      </a:pP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MOVER        AREG, data1</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      AREG, = ‘1’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MOVEM     AREG, data1</a:t>
                      </a:r>
                      <a:endParaRPr b="0" lang="en-IN" sz="1400" spc="-1" strike="noStrike">
                        <a:latin typeface="Arial"/>
                      </a:endParaRPr>
                    </a:p>
                    <a:p>
                      <a:pPr>
                        <a:lnSpc>
                          <a:spcPct val="100000"/>
                        </a:lnSpc>
                      </a:pP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MOVER        AREG, data2</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      AREG, = ‘1’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MOVEM     AREG, data12</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Calibri"/>
                          <a:ea typeface="Times New Roman"/>
                        </a:rPr>
                        <a:t>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MOVER        AREG, data3</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ADD      AREG, = ‘1’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MOVEM     AREG, data3</a:t>
                      </a:r>
                      <a:endParaRPr b="0" lang="en-IN" sz="1400" spc="-1" strike="noStrike">
                        <a:latin typeface="Arial"/>
                      </a:endParaRPr>
                    </a:p>
                    <a:p>
                      <a:pPr algn="just">
                        <a:lnSpc>
                          <a:spcPct val="100000"/>
                        </a:lnSpc>
                        <a:spcBef>
                          <a:spcPts val="99"/>
                        </a:spcBef>
                      </a:pPr>
                      <a:endParaRPr b="0" lang="en-IN" sz="1400" spc="-1" strike="noStrike">
                        <a:latin typeface="Arial"/>
                      </a:endParaRPr>
                    </a:p>
                    <a:p>
                      <a:pPr algn="just">
                        <a:lnSpc>
                          <a:spcPct val="100000"/>
                        </a:lnSpc>
                        <a:spcBef>
                          <a:spcPts val="99"/>
                        </a:spcBef>
                      </a:pPr>
                      <a:br/>
                      <a:r>
                        <a:rPr b="0" lang="en-IN" sz="1400" spc="-1" strike="noStrike">
                          <a:solidFill>
                            <a:srgbClr val="000000"/>
                          </a:solidFill>
                          <a:latin typeface="Times New Roman"/>
                          <a:ea typeface="Times New Roman"/>
                        </a:rPr>
                        <a:t>data1    DC F‘5’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data2    DC F‘6’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data3    DC F‘7’ </a:t>
                      </a:r>
                      <a:endParaRPr b="0" lang="en-IN" sz="1400" spc="-1" strike="noStrike">
                        <a:latin typeface="Arial"/>
                      </a:endParaRPr>
                    </a:p>
                    <a:p>
                      <a:pPr algn="just">
                        <a:lnSpc>
                          <a:spcPct val="100000"/>
                        </a:lnSpc>
                        <a:spcBef>
                          <a:spcPts val="99"/>
                        </a:spcBef>
                      </a:pPr>
                      <a:r>
                        <a:rPr b="0" lang="en-IN" sz="1400" spc="-1" strike="noStrike">
                          <a:solidFill>
                            <a:srgbClr val="000000"/>
                          </a:solidFill>
                          <a:latin typeface="Times New Roman"/>
                          <a:ea typeface="Times New Roman"/>
                        </a:rPr>
                        <a:t>END</a:t>
                      </a:r>
                      <a:endParaRPr b="0" lang="en-IN" sz="1400" spc="-1" strike="noStrike">
                        <a:latin typeface="Arial"/>
                      </a:endParaRPr>
                    </a:p>
                  </a:txBody>
                  <a:tcPr marL="59400" marR="5940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r>
            </a:tbl>
          </a:graphicData>
        </a:graphic>
      </p:graphicFrame>
      <p:sp>
        <p:nvSpPr>
          <p:cNvPr id="342" name="CustomShape 2"/>
          <p:cNvSpPr/>
          <p:nvPr/>
        </p:nvSpPr>
        <p:spPr>
          <a:xfrm>
            <a:off x="6095880" y="3200400"/>
            <a:ext cx="227880" cy="53280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343" name="CustomShape 3"/>
          <p:cNvSpPr/>
          <p:nvPr/>
        </p:nvSpPr>
        <p:spPr>
          <a:xfrm>
            <a:off x="6172200" y="4038480"/>
            <a:ext cx="113760" cy="74700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344" name="CustomShape 4"/>
          <p:cNvSpPr/>
          <p:nvPr/>
        </p:nvSpPr>
        <p:spPr>
          <a:xfrm>
            <a:off x="6248520" y="4876920"/>
            <a:ext cx="108720" cy="76608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345" name="CustomShape 5"/>
          <p:cNvSpPr/>
          <p:nvPr/>
        </p:nvSpPr>
        <p:spPr>
          <a:xfrm flipV="1">
            <a:off x="4191120" y="2019600"/>
            <a:ext cx="1904400" cy="7232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46" name="CustomShape 6"/>
          <p:cNvSpPr/>
          <p:nvPr/>
        </p:nvSpPr>
        <p:spPr>
          <a:xfrm flipV="1">
            <a:off x="4191120" y="4398480"/>
            <a:ext cx="1980360" cy="64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47" name="CustomShape 7"/>
          <p:cNvSpPr/>
          <p:nvPr/>
        </p:nvSpPr>
        <p:spPr>
          <a:xfrm>
            <a:off x="4191120" y="4648320"/>
            <a:ext cx="1980360" cy="4564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57200" y="274680"/>
            <a:ext cx="8228880" cy="86760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Conditional macro expansion</a:t>
            </a:r>
            <a:endParaRPr b="0" lang="en-IN" sz="4400" spc="-1" strike="noStrike">
              <a:latin typeface="Arial"/>
            </a:endParaRPr>
          </a:p>
        </p:txBody>
      </p:sp>
      <p:sp>
        <p:nvSpPr>
          <p:cNvPr id="349" name="CustomShape 2"/>
          <p:cNvSpPr/>
          <p:nvPr/>
        </p:nvSpPr>
        <p:spPr>
          <a:xfrm>
            <a:off x="457200" y="1600200"/>
            <a:ext cx="8228880" cy="452520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This allows conditional selection of machine instructions that appear in expansion of macro call.</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 macro processor pseudo op-codes AIF and AGO help to do conditional macro expansion.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AIF is conditional branch pseudo op, it performs arithmetic test and branch only if condition is true.</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AGO is unconditional pseudo op or it is like go to statement.</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Both statements specify a label appearing in some other instruction within macro definition.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These are macro processor directives and they do not appear in expanded source code</a:t>
            </a:r>
            <a:endParaRPr b="0" lang="en-IN" sz="3200" spc="-1" strike="noStrike">
              <a:latin typeface="Arial"/>
            </a:endParaRPr>
          </a:p>
          <a:p>
            <a:pPr>
              <a:lnSpc>
                <a:spcPct val="100000"/>
              </a:lnSpc>
              <a:spcBef>
                <a:spcPts val="641"/>
              </a:spcBef>
            </a:pPr>
            <a:endParaRPr b="0" lang="en-IN" sz="3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8880" cy="86760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Macro and Macro Processors</a:t>
            </a:r>
            <a:endParaRPr b="0" lang="en-IN" sz="4400" spc="-1" strike="noStrike">
              <a:latin typeface="Arial"/>
            </a:endParaRPr>
          </a:p>
        </p:txBody>
      </p:sp>
      <p:sp>
        <p:nvSpPr>
          <p:cNvPr id="129" name="CustomShape 2"/>
          <p:cNvSpPr/>
          <p:nvPr/>
        </p:nvSpPr>
        <p:spPr>
          <a:xfrm>
            <a:off x="457200" y="1600200"/>
            <a:ext cx="8228880" cy="482832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ormAutofit/>
          </a:bodyPr>
          <a:p>
            <a:pPr marL="343080" indent="-342360">
              <a:lnSpc>
                <a:spcPct val="100000"/>
              </a:lnSpc>
              <a:spcBef>
                <a:spcPts val="641"/>
              </a:spcBef>
              <a:buClr>
                <a:srgbClr val="ff0000"/>
              </a:buClr>
              <a:buFont typeface="Arial"/>
              <a:buChar char="•"/>
            </a:pPr>
            <a:r>
              <a:rPr b="0" lang="en-IN" sz="3200" spc="-1" strike="noStrike">
                <a:solidFill>
                  <a:srgbClr val="ff0000"/>
                </a:solidFill>
                <a:latin typeface="Times New Roman"/>
              </a:rPr>
              <a:t>Macro definition </a:t>
            </a:r>
            <a:r>
              <a:rPr b="0" lang="en-IN" sz="3200" spc="-1" strike="noStrike">
                <a:solidFill>
                  <a:srgbClr val="000000"/>
                </a:solidFill>
                <a:latin typeface="Times New Roman"/>
              </a:rPr>
              <a:t>is enclosed between a </a:t>
            </a:r>
            <a:r>
              <a:rPr b="0" lang="en-IN" sz="3200" spc="-1" strike="noStrike">
                <a:solidFill>
                  <a:srgbClr val="ff0000"/>
                </a:solidFill>
                <a:latin typeface="Times New Roman"/>
              </a:rPr>
              <a:t>macro header and macro end statement.</a:t>
            </a:r>
            <a:endParaRPr b="0" lang="en-IN" sz="3200" spc="-1" strike="noStrike">
              <a:latin typeface="Arial"/>
            </a:endParaRPr>
          </a:p>
          <a:p>
            <a:pPr marL="365760" indent="-282600">
              <a:lnSpc>
                <a:spcPct val="100000"/>
              </a:lnSpc>
              <a:spcBef>
                <a:spcPts val="641"/>
              </a:spcBef>
              <a:buClr>
                <a:srgbClr val="000000"/>
              </a:buClr>
              <a:buFont typeface="Wingdings 2" charset="2"/>
              <a:buChar char=""/>
            </a:pPr>
            <a:r>
              <a:rPr b="0" lang="en-IN" sz="3200" spc="-1" strike="noStrike">
                <a:solidFill>
                  <a:srgbClr val="000000"/>
                </a:solidFill>
                <a:latin typeface="Times New Roman"/>
              </a:rPr>
              <a:t>A macro instruction (Macro) is a </a:t>
            </a:r>
            <a:r>
              <a:rPr b="0" lang="en-IN" sz="3200" spc="-1" strike="noStrike">
                <a:solidFill>
                  <a:srgbClr val="ff0000"/>
                </a:solidFill>
                <a:latin typeface="Times New Roman"/>
              </a:rPr>
              <a:t>notational convenience </a:t>
            </a:r>
            <a:r>
              <a:rPr b="0" lang="en-IN" sz="3200" spc="-1" strike="noStrike">
                <a:solidFill>
                  <a:srgbClr val="000000"/>
                </a:solidFill>
                <a:latin typeface="Times New Roman"/>
              </a:rPr>
              <a:t>for the programmer</a:t>
            </a:r>
            <a:endParaRPr b="0" lang="en-IN" sz="3200" spc="-1" strike="noStrike">
              <a:latin typeface="Arial"/>
            </a:endParaRPr>
          </a:p>
          <a:p>
            <a:pPr lvl="1" marL="640080" indent="-236880">
              <a:lnSpc>
                <a:spcPct val="100000"/>
              </a:lnSpc>
              <a:spcBef>
                <a:spcPts val="641"/>
              </a:spcBef>
              <a:buClr>
                <a:srgbClr val="000000"/>
              </a:buClr>
              <a:buFont typeface="Verdana"/>
              <a:buChar char="◦"/>
            </a:pPr>
            <a:r>
              <a:rPr b="0" lang="en-IN" sz="3200" spc="-1" strike="noStrike">
                <a:solidFill>
                  <a:srgbClr val="000000"/>
                </a:solidFill>
                <a:latin typeface="Times New Roman"/>
              </a:rPr>
              <a:t>Allows the programmer to </a:t>
            </a:r>
            <a:r>
              <a:rPr b="0" lang="en-IN" sz="3200" spc="-1" strike="noStrike">
                <a:solidFill>
                  <a:srgbClr val="ff0000"/>
                </a:solidFill>
                <a:latin typeface="Times New Roman"/>
              </a:rPr>
              <a:t>write short hand programs</a:t>
            </a:r>
            <a:r>
              <a:rPr b="0" lang="en-IN" sz="3200" spc="-1" strike="noStrike">
                <a:solidFill>
                  <a:srgbClr val="000000"/>
                </a:solidFill>
                <a:latin typeface="Times New Roman"/>
              </a:rPr>
              <a:t> (modular programming).</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Times New Roman"/>
              </a:rPr>
              <a:t>The macro processor replaces each macro instruction with its equivalent block of instructions.</a:t>
            </a:r>
            <a:endParaRPr b="0" lang="en-IN" sz="3200" spc="-1" strike="noStrike">
              <a:latin typeface="Arial"/>
            </a:endParaRPr>
          </a:p>
        </p:txBody>
      </p:sp>
      <p:sp>
        <p:nvSpPr>
          <p:cNvPr id="130"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33B920BF-7BA7-487A-A430-7DFE42D04A35}" type="datetime1">
              <a:rPr b="0" lang="en-IN" sz="1200" spc="-1" strike="noStrike">
                <a:solidFill>
                  <a:srgbClr val="8b8b8b"/>
                </a:solidFill>
                <a:latin typeface="Calibri"/>
              </a:rPr>
              <a:t>17/12/2020</a:t>
            </a:fld>
            <a:endParaRPr b="0" lang="en-IN" sz="1200" spc="-1" strike="noStrike">
              <a:latin typeface="Arial"/>
            </a:endParaRPr>
          </a:p>
        </p:txBody>
      </p:sp>
      <p:sp>
        <p:nvSpPr>
          <p:cNvPr id="131"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22A0AEE-6160-437D-9078-5FFBA3617E93}" type="slidenum">
              <a:rPr b="0" lang="en-IN" sz="1200" spc="-1" strike="noStrike">
                <a:solidFill>
                  <a:srgbClr val="8b8b8b"/>
                </a:solidFill>
                <a:latin typeface="Calibri"/>
              </a:rPr>
              <a:t>1</a:t>
            </a:fld>
            <a:endParaRPr b="0" lang="en-IN" sz="12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3" presetSubtype="10">
                                  <p:stCondLst>
                                    <p:cond delay="0"/>
                                  </p:stCondLst>
                                  <p:childTnLst>
                                    <p:set>
                                      <p:cBhvr>
                                        <p:cTn id="8" dur="1" fill="hold">
                                          <p:stCondLst>
                                            <p:cond delay="0"/>
                                          </p:stCondLst>
                                        </p:cTn>
                                        <p:tgtEl>
                                          <p:spTgt spid="129">
                                            <p:txEl>
                                              <p:pRg st="0" end="0"/>
                                            </p:txEl>
                                          </p:spTgt>
                                        </p:tgtEl>
                                        <p:attrNameLst>
                                          <p:attrName>style.visibility</p:attrName>
                                        </p:attrNameLst>
                                      </p:cBhvr>
                                      <p:to>
                                        <p:strVal val="visible"/>
                                      </p:to>
                                    </p:set>
                                    <p:animEffect filter="blinds(horizontal)" transition="in">
                                      <p:cBhvr additive="repl">
                                        <p:cTn id="9" dur="500"/>
                                        <p:tgtEl>
                                          <p:spTgt spid="12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3" presetSubtype="10">
                                  <p:stCondLst>
                                    <p:cond delay="0"/>
                                  </p:stCondLst>
                                  <p:childTnLst>
                                    <p:set>
                                      <p:cBhvr>
                                        <p:cTn id="13" dur="1" fill="hold">
                                          <p:stCondLst>
                                            <p:cond delay="0"/>
                                          </p:stCondLst>
                                        </p:cTn>
                                        <p:tgtEl>
                                          <p:spTgt spid="129">
                                            <p:txEl>
                                              <p:pRg st="1" end="1"/>
                                            </p:txEl>
                                          </p:spTgt>
                                        </p:tgtEl>
                                        <p:attrNameLst>
                                          <p:attrName>style.visibility</p:attrName>
                                        </p:attrNameLst>
                                      </p:cBhvr>
                                      <p:to>
                                        <p:strVal val="visible"/>
                                      </p:to>
                                    </p:set>
                                    <p:animEffect filter="blinds(horizontal)" transition="in">
                                      <p:cBhvr additive="repl">
                                        <p:cTn id="14" dur="500"/>
                                        <p:tgtEl>
                                          <p:spTgt spid="12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3" presetSubtype="10">
                                  <p:stCondLst>
                                    <p:cond delay="0"/>
                                  </p:stCondLst>
                                  <p:childTnLst>
                                    <p:set>
                                      <p:cBhvr>
                                        <p:cTn id="18" dur="1" fill="hold">
                                          <p:stCondLst>
                                            <p:cond delay="0"/>
                                          </p:stCondLst>
                                        </p:cTn>
                                        <p:tgtEl>
                                          <p:spTgt spid="129">
                                            <p:txEl>
                                              <p:pRg st="2" end="2"/>
                                            </p:txEl>
                                          </p:spTgt>
                                        </p:tgtEl>
                                        <p:attrNameLst>
                                          <p:attrName>style.visibility</p:attrName>
                                        </p:attrNameLst>
                                      </p:cBhvr>
                                      <p:to>
                                        <p:strVal val="visible"/>
                                      </p:to>
                                    </p:set>
                                    <p:animEffect filter="blinds(horizontal)" transition="in">
                                      <p:cBhvr additive="repl">
                                        <p:cTn id="19" dur="500"/>
                                        <p:tgtEl>
                                          <p:spTgt spid="12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3" presetSubtype="10">
                                  <p:stCondLst>
                                    <p:cond delay="0"/>
                                  </p:stCondLst>
                                  <p:childTnLst>
                                    <p:set>
                                      <p:cBhvr>
                                        <p:cTn id="23" dur="1" fill="hold">
                                          <p:stCondLst>
                                            <p:cond delay="0"/>
                                          </p:stCondLst>
                                        </p:cTn>
                                        <p:tgtEl>
                                          <p:spTgt spid="129">
                                            <p:txEl>
                                              <p:pRg st="3" end="3"/>
                                            </p:txEl>
                                          </p:spTgt>
                                        </p:tgtEl>
                                        <p:attrNameLst>
                                          <p:attrName>style.visibility</p:attrName>
                                        </p:attrNameLst>
                                      </p:cBhvr>
                                      <p:to>
                                        <p:strVal val="visible"/>
                                      </p:to>
                                    </p:set>
                                    <p:animEffect filter="blinds(horizontal)" transition="in">
                                      <p:cBhvr additive="repl">
                                        <p:cTn id="24" dur="500"/>
                                        <p:tgtEl>
                                          <p:spTgt spid="129">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50" name="Table 1"/>
          <p:cNvGraphicFramePr/>
          <p:nvPr/>
        </p:nvGraphicFramePr>
        <p:xfrm>
          <a:off x="0" y="-82080"/>
          <a:ext cx="9143280" cy="7033680"/>
        </p:xfrm>
        <a:graphic>
          <a:graphicData uri="http://schemas.openxmlformats.org/drawingml/2006/table">
            <a:tbl>
              <a:tblPr/>
              <a:tblGrid>
                <a:gridCol w="4376520"/>
                <a:gridCol w="4767120"/>
              </a:tblGrid>
              <a:tr h="625320">
                <a:tc>
                  <a:txBody>
                    <a:bodyPr lIns="60840" rIns="60840"/>
                    <a:p>
                      <a:pPr algn="ctr">
                        <a:lnSpc>
                          <a:spcPct val="100000"/>
                        </a:lnSpc>
                        <a:spcBef>
                          <a:spcPts val="201"/>
                        </a:spcBef>
                        <a:spcAft>
                          <a:spcPts val="201"/>
                        </a:spcAft>
                      </a:pPr>
                      <a:r>
                        <a:rPr b="1" lang="en-IN" sz="3200" spc="-1" strike="noStrike">
                          <a:solidFill>
                            <a:srgbClr val="000000"/>
                          </a:solidFill>
                          <a:latin typeface="Times New Roman"/>
                          <a:ea typeface="Times New Roman"/>
                        </a:rPr>
                        <a:t>Source Program</a:t>
                      </a:r>
                      <a:endParaRPr b="0" lang="en-IN" sz="3200" spc="-1" strike="noStrike">
                        <a:latin typeface="Arial"/>
                      </a:endParaRPr>
                    </a:p>
                  </a:txBody>
                  <a:tcPr marL="60840" marR="60840">
                    <a:lnL w="12240">
                      <a:solidFill>
                        <a:srgbClr val="000000"/>
                      </a:solidFill>
                    </a:lnL>
                    <a:lnR w="12240">
                      <a:solidFill>
                        <a:srgbClr val="000000"/>
                      </a:solidFill>
                    </a:lnR>
                    <a:lnT w="12240">
                      <a:solidFill>
                        <a:srgbClr val="000000"/>
                      </a:solidFill>
                    </a:lnT>
                    <a:lnB w="12240">
                      <a:solidFill>
                        <a:srgbClr val="000000"/>
                      </a:solidFill>
                    </a:lnB>
                    <a:solidFill>
                      <a:srgbClr val="ff9966"/>
                    </a:solidFill>
                  </a:tcPr>
                </a:tc>
                <a:tc>
                  <a:txBody>
                    <a:bodyPr lIns="60840" rIns="60840"/>
                    <a:p>
                      <a:pPr algn="ctr">
                        <a:lnSpc>
                          <a:spcPct val="100000"/>
                        </a:lnSpc>
                        <a:spcBef>
                          <a:spcPts val="201"/>
                        </a:spcBef>
                        <a:spcAft>
                          <a:spcPts val="201"/>
                        </a:spcAft>
                      </a:pPr>
                      <a:r>
                        <a:rPr b="1" lang="en-IN" sz="3200" spc="-1" strike="noStrike">
                          <a:solidFill>
                            <a:srgbClr val="000000"/>
                          </a:solidFill>
                          <a:latin typeface="Times New Roman"/>
                          <a:ea typeface="Times New Roman"/>
                        </a:rPr>
                        <a:t>Expanded  Program</a:t>
                      </a:r>
                      <a:endParaRPr b="0" lang="en-IN" sz="3200" spc="-1" strike="noStrike">
                        <a:latin typeface="Arial"/>
                      </a:endParaRPr>
                    </a:p>
                  </a:txBody>
                  <a:tcPr marL="60840" marR="60840">
                    <a:lnL w="12240">
                      <a:solidFill>
                        <a:srgbClr val="000000"/>
                      </a:solidFill>
                    </a:lnL>
                    <a:lnR w="12240">
                      <a:solidFill>
                        <a:srgbClr val="000000"/>
                      </a:solidFill>
                    </a:lnR>
                    <a:lnT w="12240">
                      <a:solidFill>
                        <a:srgbClr val="000000"/>
                      </a:solidFill>
                    </a:lnT>
                    <a:lnB w="12240">
                      <a:solidFill>
                        <a:srgbClr val="000000"/>
                      </a:solidFill>
                    </a:lnB>
                    <a:solidFill>
                      <a:srgbClr val="ff9966"/>
                    </a:solidFill>
                  </a:tcPr>
                </a:tc>
              </a:tr>
              <a:tr h="6131160">
                <a:tc>
                  <a:txBody>
                    <a:bodyPr lIns="60840" rIns="60840"/>
                    <a:p>
                      <a:pPr algn="just">
                        <a:lnSpc>
                          <a:spcPct val="100000"/>
                        </a:lnSpc>
                        <a:spcBef>
                          <a:spcPts val="201"/>
                        </a:spcBef>
                        <a:spcAft>
                          <a:spcPts val="201"/>
                        </a:spcAft>
                      </a:pPr>
                      <a:r>
                        <a:rPr b="0" lang="en-IN" sz="1600" spc="-1" strike="noStrike">
                          <a:solidFill>
                            <a:srgbClr val="000000"/>
                          </a:solidFill>
                          <a:latin typeface="Times New Roman"/>
                          <a:ea typeface="Times New Roman"/>
                        </a:rPr>
                        <a:t>:</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MACRO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&amp; arg0  INCR &amp; count, &amp; arg1, &amp; arg 2, &amp; arg3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&amp; arg0  A        AREG, &amp;arg1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AIF     (&amp; Count EQ.1). FINAL</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BREG,&amp; arg2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AIF     (&amp;count EQ 2). FINAL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CREG, &amp;arg3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.FINAL   MEND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LOOP1 INCR   3, 1, 2, 3</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LOOP2  INCR  2, 3, 2,1</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LOOP3  INCR  1, 1,2,3</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data1      DC  ‘5’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data2      DC  ‘6’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data3      DC  ‘7’ </a:t>
                      </a:r>
                      <a:endParaRPr b="0" lang="en-IN" sz="1600" spc="-1" strike="noStrike">
                        <a:latin typeface="Arial"/>
                      </a:endParaRPr>
                    </a:p>
                    <a:p>
                      <a:pPr>
                        <a:lnSpc>
                          <a:spcPct val="100000"/>
                        </a:lnSpc>
                        <a:spcBef>
                          <a:spcPts val="201"/>
                        </a:spcBef>
                        <a:spcAft>
                          <a:spcPts val="201"/>
                        </a:spcAft>
                      </a:pPr>
                      <a:endParaRPr b="0" lang="en-IN" sz="1600" spc="-1" strike="noStrike">
                        <a:latin typeface="Arial"/>
                      </a:endParaRPr>
                    </a:p>
                  </a:txBody>
                  <a:tcPr marL="60840" marR="6084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c>
                  <a:txBody>
                    <a:bodyPr lIns="60840" rIns="60840"/>
                    <a:p>
                      <a:pPr algn="just">
                        <a:lnSpc>
                          <a:spcPct val="100000"/>
                        </a:lnSpc>
                        <a:spcBef>
                          <a:spcPts val="201"/>
                        </a:spcBef>
                        <a:spcAft>
                          <a:spcPts val="201"/>
                        </a:spcAft>
                      </a:pPr>
                      <a:endParaRPr b="0" lang="en-IN" sz="1800" spc="-1" strike="noStrike">
                        <a:latin typeface="Arial"/>
                      </a:endParaRPr>
                    </a:p>
                    <a:p>
                      <a:pPr>
                        <a:lnSpc>
                          <a:spcPct val="100000"/>
                        </a:lnSpc>
                        <a:spcBef>
                          <a:spcPts val="201"/>
                        </a:spcBef>
                        <a:spcAft>
                          <a:spcPts val="201"/>
                        </a:spcAft>
                      </a:pPr>
                      <a:endParaRPr b="0" lang="en-IN" sz="1800" spc="-1" strike="noStrike">
                        <a:latin typeface="Arial"/>
                      </a:endParaRPr>
                    </a:p>
                    <a:p>
                      <a:pPr>
                        <a:lnSpc>
                          <a:spcPct val="100000"/>
                        </a:lnSpc>
                        <a:spcBef>
                          <a:spcPts val="201"/>
                        </a:spcBef>
                        <a:spcAft>
                          <a:spcPts val="201"/>
                        </a:spcAft>
                      </a:pPr>
                      <a:endParaRPr b="0" lang="en-IN" sz="1800" spc="-1" strike="noStrike">
                        <a:latin typeface="Arial"/>
                      </a:endParaRPr>
                    </a:p>
                    <a:p>
                      <a:pPr>
                        <a:lnSpc>
                          <a:spcPct val="100000"/>
                        </a:lnSpc>
                        <a:spcBef>
                          <a:spcPts val="201"/>
                        </a:spcBef>
                        <a:spcAft>
                          <a:spcPts val="201"/>
                        </a:spcAft>
                      </a:pPr>
                      <a:endParaRPr b="0" lang="en-IN" sz="1800" spc="-1" strike="noStrike">
                        <a:latin typeface="Arial"/>
                      </a:endParaRPr>
                    </a:p>
                    <a:p>
                      <a:pPr>
                        <a:lnSpc>
                          <a:spcPct val="100000"/>
                        </a:lnSpc>
                        <a:spcBef>
                          <a:spcPts val="201"/>
                        </a:spcBef>
                        <a:spcAft>
                          <a:spcPts val="201"/>
                        </a:spcAft>
                      </a:pPr>
                      <a:endParaRPr b="0" lang="en-IN" sz="18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LOOP1  A    AREG,1</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BREG, 2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CREG, 3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LOOP2  A  AREG, 3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  BREG, 2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LOOP3 A   AREG, 1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data1 DC ‘5’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data2 DC ‘6’ </a:t>
                      </a:r>
                      <a:endParaRPr b="0" lang="en-IN" sz="1600" spc="-1" strike="noStrike">
                        <a:latin typeface="Arial"/>
                      </a:endParaRPr>
                    </a:p>
                    <a:p>
                      <a:pPr>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data3 DC ‘7’ </a:t>
                      </a:r>
                      <a:endParaRPr b="0" lang="en-IN" sz="1600" spc="-1" strike="noStrike">
                        <a:latin typeface="Arial"/>
                      </a:endParaRPr>
                    </a:p>
                    <a:p>
                      <a:pPr algn="just">
                        <a:lnSpc>
                          <a:spcPct val="100000"/>
                        </a:lnSpc>
                        <a:spcBef>
                          <a:spcPts val="201"/>
                        </a:spcBef>
                        <a:spcAft>
                          <a:spcPts val="201"/>
                        </a:spcAft>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t>
                      </a:r>
                      <a:endParaRPr b="0" lang="en-IN" sz="1600" spc="-1" strike="noStrike">
                        <a:latin typeface="Arial"/>
                      </a:endParaRPr>
                    </a:p>
                  </a:txBody>
                  <a:tcPr marL="60840" marR="60840">
                    <a:lnL w="12240">
                      <a:solidFill>
                        <a:srgbClr val="000000"/>
                      </a:solidFill>
                    </a:lnL>
                    <a:lnR w="12240">
                      <a:solidFill>
                        <a:srgbClr val="000000"/>
                      </a:solidFill>
                    </a:lnR>
                    <a:lnT w="12240">
                      <a:solidFill>
                        <a:srgbClr val="000000"/>
                      </a:solidFill>
                    </a:lnT>
                    <a:lnB w="12240">
                      <a:solidFill>
                        <a:srgbClr val="000000"/>
                      </a:solidFill>
                    </a:lnB>
                    <a:solidFill>
                      <a:srgbClr val="ffccff"/>
                    </a:solidFill>
                  </a:tcPr>
                </a:tc>
              </a:tr>
              <a:tr h="277560">
                <a:tc>
                  <a:tcPr marL="60840" marR="60840">
                    <a:lnL w="12240">
                      <a:solidFill>
                        <a:srgbClr val="000000"/>
                      </a:solidFill>
                    </a:lnL>
                    <a:lnR w="12240">
                      <a:solidFill>
                        <a:srgbClr val="000000"/>
                      </a:solidFill>
                    </a:lnR>
                    <a:lnT w="12240">
                      <a:solidFill>
                        <a:srgbClr val="000000"/>
                      </a:solidFill>
                    </a:lnT>
                    <a:lnB w="12240">
                      <a:solidFill>
                        <a:srgbClr val="000000"/>
                      </a:solidFill>
                    </a:lnB>
                    <a:noFill/>
                  </a:tcPr>
                </a:tc>
                <a:tc>
                  <a:tcPr marL="60840" marR="608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351" name="CustomShape 2"/>
          <p:cNvSpPr/>
          <p:nvPr/>
        </p:nvSpPr>
        <p:spPr>
          <a:xfrm>
            <a:off x="4648320" y="2438280"/>
            <a:ext cx="151560" cy="68508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352" name="CustomShape 3"/>
          <p:cNvSpPr/>
          <p:nvPr/>
        </p:nvSpPr>
        <p:spPr>
          <a:xfrm>
            <a:off x="4800600" y="3581280"/>
            <a:ext cx="45000" cy="38016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
        <p:nvSpPr>
          <p:cNvPr id="353" name="CustomShape 4"/>
          <p:cNvSpPr/>
          <p:nvPr/>
        </p:nvSpPr>
        <p:spPr>
          <a:xfrm flipV="1">
            <a:off x="3429000" y="1029240"/>
            <a:ext cx="1218600" cy="8755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4" name="CustomShape 5"/>
          <p:cNvSpPr/>
          <p:nvPr/>
        </p:nvSpPr>
        <p:spPr>
          <a:xfrm flipV="1">
            <a:off x="2971800" y="2286000"/>
            <a:ext cx="1675800" cy="7614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55" name="CustomShape 6"/>
          <p:cNvSpPr/>
          <p:nvPr/>
        </p:nvSpPr>
        <p:spPr>
          <a:xfrm flipV="1">
            <a:off x="2362320" y="4267440"/>
            <a:ext cx="2590200" cy="3042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7200" y="1428840"/>
            <a:ext cx="8228880" cy="46965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7030a0"/>
              </a:buClr>
              <a:buFont typeface="Arial"/>
              <a:buChar char="•"/>
            </a:pPr>
            <a:r>
              <a:rPr b="0" lang="en-IN" sz="2800" spc="-1" strike="noStrike">
                <a:solidFill>
                  <a:srgbClr val="7030a0"/>
                </a:solidFill>
                <a:latin typeface="Arial"/>
              </a:rPr>
              <a:t>Conditional Expansion Example</a:t>
            </a:r>
            <a:endParaRPr b="0" lang="en-IN" sz="28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MACRO</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r>
              <a:rPr b="1" lang="en-IN" sz="2000" spc="-1" strike="noStrike">
                <a:solidFill>
                  <a:srgbClr val="000000"/>
                </a:solidFill>
                <a:latin typeface="Arial"/>
              </a:rPr>
              <a:t>EVAL </a:t>
            </a:r>
            <a:r>
              <a:rPr b="1" lang="en-IN" sz="2000" spc="-1" strike="noStrike">
                <a:solidFill>
                  <a:srgbClr val="000000"/>
                </a:solidFill>
                <a:latin typeface="Arial"/>
              </a:rPr>
              <a:t>	</a:t>
            </a:r>
            <a:r>
              <a:rPr b="1" lang="en-IN" sz="2000" spc="-1" strike="noStrike">
                <a:solidFill>
                  <a:srgbClr val="000000"/>
                </a:solidFill>
                <a:latin typeface="Arial"/>
              </a:rPr>
              <a:t>&amp;X, &amp;Y, &amp;Z</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AIF</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(&amp;Y EQ &amp;X)  .ONLY</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MOVER </a:t>
            </a:r>
            <a:r>
              <a:rPr b="0" lang="en-IN" sz="2000" spc="-1" strike="noStrike">
                <a:solidFill>
                  <a:srgbClr val="000000"/>
                </a:solidFill>
                <a:latin typeface="Arial"/>
              </a:rPr>
              <a:t>	</a:t>
            </a:r>
            <a:r>
              <a:rPr b="0" lang="en-IN" sz="2000" spc="-1" strike="noStrike">
                <a:solidFill>
                  <a:srgbClr val="000000"/>
                </a:solidFill>
                <a:latin typeface="Arial"/>
              </a:rPr>
              <a:t>AREG, &amp;X</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SUB</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AREG, &amp;Y</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ADD</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AREG, &amp;Z</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AGO</a:t>
            </a:r>
            <a:r>
              <a:rPr b="0" lang="en-IN" sz="2000" spc="-1" strike="noStrike">
                <a:solidFill>
                  <a:srgbClr val="000000"/>
                </a:solidFill>
                <a:latin typeface="Arial"/>
              </a:rPr>
              <a:t>	</a:t>
            </a:r>
            <a:r>
              <a:rPr b="0" lang="en-IN" sz="2000" spc="-1" strike="noStrike">
                <a:solidFill>
                  <a:srgbClr val="000000"/>
                </a:solidFill>
                <a:latin typeface="Arial"/>
              </a:rPr>
              <a:t>	</a:t>
            </a:r>
            <a:r>
              <a:rPr b="0" lang="en-IN" sz="2000" spc="-1" strike="noStrike">
                <a:solidFill>
                  <a:srgbClr val="000000"/>
                </a:solidFill>
                <a:latin typeface="Arial"/>
              </a:rPr>
              <a:t>.OVER</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.ONLY</a:t>
            </a:r>
            <a:r>
              <a:rPr b="0" lang="en-IN" sz="2000" spc="-1" strike="noStrike">
                <a:solidFill>
                  <a:srgbClr val="000000"/>
                </a:solidFill>
                <a:latin typeface="Arial"/>
              </a:rPr>
              <a:t>	</a:t>
            </a:r>
            <a:r>
              <a:rPr b="0" lang="en-IN" sz="2000" spc="-1" strike="noStrike">
                <a:solidFill>
                  <a:srgbClr val="000000"/>
                </a:solidFill>
                <a:latin typeface="Arial"/>
              </a:rPr>
              <a:t>MOVER</a:t>
            </a:r>
            <a:r>
              <a:rPr b="0" lang="en-IN" sz="2000" spc="-1" strike="noStrike">
                <a:solidFill>
                  <a:srgbClr val="000000"/>
                </a:solidFill>
                <a:latin typeface="Arial"/>
              </a:rPr>
              <a:t>	</a:t>
            </a:r>
            <a:r>
              <a:rPr b="0" lang="en-IN" sz="2000" spc="-1" strike="noStrike">
                <a:solidFill>
                  <a:srgbClr val="000000"/>
                </a:solidFill>
                <a:latin typeface="Arial"/>
              </a:rPr>
              <a:t>AREG, &amp;Z</a:t>
            </a:r>
            <a:endParaRPr b="0" lang="en-IN" sz="2000" spc="-1" strike="noStrike">
              <a:latin typeface="Arial"/>
            </a:endParaRPr>
          </a:p>
          <a:p>
            <a:pPr marL="743040" indent="-342360" algn="just">
              <a:lnSpc>
                <a:spcPct val="100000"/>
              </a:lnSpc>
              <a:spcBef>
                <a:spcPts val="400"/>
              </a:spcBef>
            </a:pPr>
            <a:r>
              <a:rPr b="0" lang="en-IN" sz="2000" spc="-1" strike="noStrike">
                <a:solidFill>
                  <a:srgbClr val="000000"/>
                </a:solidFill>
                <a:latin typeface="Arial"/>
              </a:rPr>
              <a:t>.OVER</a:t>
            </a:r>
            <a:r>
              <a:rPr b="0" lang="en-IN" sz="2000" spc="-1" strike="noStrike">
                <a:solidFill>
                  <a:srgbClr val="000000"/>
                </a:solidFill>
                <a:latin typeface="Arial"/>
              </a:rPr>
              <a:t>	</a:t>
            </a:r>
            <a:r>
              <a:rPr b="0" lang="en-IN" sz="2000" spc="-1" strike="noStrike">
                <a:solidFill>
                  <a:srgbClr val="000000"/>
                </a:solidFill>
                <a:latin typeface="Arial"/>
              </a:rPr>
              <a:t>MEND</a:t>
            </a:r>
            <a:endParaRPr b="0" lang="en-IN" sz="2000" spc="-1" strike="noStrike">
              <a:latin typeface="Arial"/>
            </a:endParaRPr>
          </a:p>
          <a:p>
            <a:pPr marL="343080" indent="-342360" algn="just">
              <a:lnSpc>
                <a:spcPct val="100000"/>
              </a:lnSpc>
              <a:spcBef>
                <a:spcPts val="561"/>
              </a:spcBef>
            </a:pPr>
            <a:endParaRPr b="0" lang="en-IN" sz="2000" spc="-1" strike="noStrike">
              <a:latin typeface="Arial"/>
            </a:endParaRPr>
          </a:p>
        </p:txBody>
      </p:sp>
      <p:sp>
        <p:nvSpPr>
          <p:cNvPr id="357" name="CustomShape 2"/>
          <p:cNvSpPr/>
          <p:nvPr/>
        </p:nvSpPr>
        <p:spPr>
          <a:xfrm>
            <a:off x="457200" y="71280"/>
            <a:ext cx="8228880" cy="85644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Advanced Macro Facilities</a:t>
            </a:r>
            <a:endParaRPr b="0" lang="en-IN" sz="4000" spc="-1" strike="noStrike">
              <a:latin typeface="Arial"/>
            </a:endParaRPr>
          </a:p>
        </p:txBody>
      </p:sp>
      <p:sp>
        <p:nvSpPr>
          <p:cNvPr id="358"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B35B0D33-01E5-4BA1-AF2E-509BFC7086C3}" type="datetime1">
              <a:rPr b="0" lang="en-IN" sz="1200" spc="-1" strike="noStrike">
                <a:solidFill>
                  <a:srgbClr val="8b8b8b"/>
                </a:solidFill>
                <a:latin typeface="Calibri"/>
              </a:rPr>
              <a:t>17/12/2020</a:t>
            </a:fld>
            <a:endParaRPr b="0" lang="en-IN" sz="1200" spc="-1" strike="noStrike">
              <a:latin typeface="Arial"/>
            </a:endParaRPr>
          </a:p>
        </p:txBody>
      </p:sp>
      <p:sp>
        <p:nvSpPr>
          <p:cNvPr id="35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7626507-10B7-415C-91BB-EE568AFF6D6F}" type="slidenum">
              <a:rPr b="0" lang="en-IN" sz="1200" spc="-1" strike="noStrike">
                <a:solidFill>
                  <a:srgbClr val="8b8b8b"/>
                </a:solidFill>
                <a:latin typeface="Calibri"/>
              </a:rPr>
              <a:t>1</a:t>
            </a:fld>
            <a:endParaRPr b="0" lang="en-IN" sz="1200" spc="-1" strike="noStrike">
              <a:latin typeface="Arial"/>
            </a:endParaRPr>
          </a:p>
        </p:txBody>
      </p:sp>
      <p:sp>
        <p:nvSpPr>
          <p:cNvPr id="360" name="CustomShape 5"/>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latin typeface="Calibri"/>
              </a:rPr>
              <a:t>Mrs. Sunita M Dol, CSE Dept</a:t>
            </a:r>
            <a:endParaRPr b="0" lang="en-IN" sz="12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61" name="CustomShape 1"/>
          <p:cNvSpPr/>
          <p:nvPr/>
        </p:nvSpPr>
        <p:spPr>
          <a:xfrm>
            <a:off x="457200" y="1428840"/>
            <a:ext cx="8228880" cy="321408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7030a0"/>
              </a:buClr>
              <a:buFont typeface="Arial"/>
              <a:buChar char="•"/>
            </a:pPr>
            <a:r>
              <a:rPr b="0" lang="en-IN" sz="2800" spc="-1" strike="noStrike">
                <a:solidFill>
                  <a:srgbClr val="7030a0"/>
                </a:solidFill>
                <a:latin typeface="Arial"/>
              </a:rPr>
              <a:t>Expansion time loops Example</a:t>
            </a:r>
            <a:endParaRPr b="0" lang="en-IN" sz="2800" spc="-1" strike="noStrike">
              <a:latin typeface="Arial"/>
            </a:endParaRPr>
          </a:p>
          <a:p>
            <a:pPr marL="343080" indent="-342360" algn="just">
              <a:lnSpc>
                <a:spcPct val="100000"/>
              </a:lnSpc>
              <a:spcBef>
                <a:spcPts val="1020"/>
              </a:spcBef>
            </a:pPr>
            <a:r>
              <a:rPr b="0" lang="en-IN" sz="5100" spc="-1" strike="noStrike">
                <a:solidFill>
                  <a:srgbClr val="604a7b"/>
                </a:solidFill>
                <a:latin typeface="Arial"/>
              </a:rPr>
              <a:t>	</a:t>
            </a:r>
            <a:endParaRPr b="0" lang="en-IN" sz="5100" spc="-1" strike="noStrike">
              <a:latin typeface="Arial"/>
            </a:endParaRPr>
          </a:p>
          <a:p>
            <a:pPr marL="343080" indent="-342360" algn="just">
              <a:lnSpc>
                <a:spcPct val="100000"/>
              </a:lnSpc>
              <a:spcBef>
                <a:spcPts val="561"/>
              </a:spcBef>
            </a:pPr>
            <a:r>
              <a:rPr b="0" lang="en-IN" sz="2800" spc="-1" strike="noStrike">
                <a:solidFill>
                  <a:srgbClr val="604a7b"/>
                </a:solidFill>
                <a:latin typeface="Arial"/>
              </a:rPr>
              <a:t>	</a:t>
            </a:r>
            <a:r>
              <a:rPr b="0" lang="en-IN" sz="2800" spc="-1" strike="noStrike">
                <a:solidFill>
                  <a:srgbClr val="604a7b"/>
                </a:solidFill>
                <a:latin typeface="Arial"/>
              </a:rPr>
              <a:t>	</a:t>
            </a:r>
            <a:endParaRPr b="0" lang="en-IN" sz="2800" spc="-1" strike="noStrike">
              <a:latin typeface="Arial"/>
            </a:endParaRPr>
          </a:p>
        </p:txBody>
      </p:sp>
      <p:sp>
        <p:nvSpPr>
          <p:cNvPr id="362" name="CustomShape 2"/>
          <p:cNvSpPr/>
          <p:nvPr/>
        </p:nvSpPr>
        <p:spPr>
          <a:xfrm>
            <a:off x="457200" y="71280"/>
            <a:ext cx="8228880" cy="114228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Advanced Macro Facilities</a:t>
            </a:r>
            <a:endParaRPr b="0" lang="en-IN" sz="4000" spc="-1" strike="noStrike">
              <a:latin typeface="Arial"/>
            </a:endParaRPr>
          </a:p>
        </p:txBody>
      </p:sp>
      <p:sp>
        <p:nvSpPr>
          <p:cNvPr id="363" name="CustomShape 3"/>
          <p:cNvSpPr/>
          <p:nvPr/>
        </p:nvSpPr>
        <p:spPr>
          <a:xfrm>
            <a:off x="785880" y="2214720"/>
            <a:ext cx="2214000" cy="17852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just">
              <a:lnSpc>
                <a:spcPct val="100000"/>
              </a:lnSpc>
            </a:pPr>
            <a:endParaRPr b="0" lang="en-IN" sz="1800" spc="-1" strike="noStrike">
              <a:latin typeface="Arial"/>
            </a:endParaRPr>
          </a:p>
          <a:p>
            <a:pPr algn="just">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CLEAR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&amp;A</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=‘0’</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&amp;A</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&amp;A+1</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&amp;A+2</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MEND</a:t>
            </a:r>
            <a:endParaRPr b="0" lang="en-IN" sz="1400" spc="-1" strike="noStrike">
              <a:latin typeface="Arial"/>
            </a:endParaRPr>
          </a:p>
          <a:p>
            <a:pPr algn="ctr">
              <a:lnSpc>
                <a:spcPct val="100000"/>
              </a:lnSpc>
            </a:pPr>
            <a:endParaRPr b="0" lang="en-IN" sz="1400" spc="-1" strike="noStrike">
              <a:latin typeface="Arial"/>
            </a:endParaRPr>
          </a:p>
        </p:txBody>
      </p:sp>
      <p:sp>
        <p:nvSpPr>
          <p:cNvPr id="364" name="CustomShape 4"/>
          <p:cNvSpPr/>
          <p:nvPr/>
        </p:nvSpPr>
        <p:spPr>
          <a:xfrm>
            <a:off x="4429080" y="2143080"/>
            <a:ext cx="3785400" cy="1928160"/>
          </a:xfrm>
          <a:prstGeom prst="rect">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just">
              <a:lnSpc>
                <a:spcPct val="100000"/>
              </a:lnSpc>
            </a:pPr>
            <a:endParaRPr b="0" lang="en-IN" sz="1800" spc="-1" strike="noStrike">
              <a:latin typeface="Arial"/>
            </a:endParaRPr>
          </a:p>
          <a:p>
            <a:pPr algn="just">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MACRO</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CLEAR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&amp;X, &amp;N</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LCL</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&amp;M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SET</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0</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=‘0’</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.MORE</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&amp;X+&amp;M</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&amp;M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SET</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&amp;M+1</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AIF</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 NE &amp;N) .MORE</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MEND</a:t>
            </a:r>
            <a:endParaRPr b="0" lang="en-IN" sz="1400" spc="-1" strike="noStrike">
              <a:latin typeface="Arial"/>
            </a:endParaRPr>
          </a:p>
          <a:p>
            <a:pPr algn="ctr">
              <a:lnSpc>
                <a:spcPct val="100000"/>
              </a:lnSpc>
            </a:pPr>
            <a:endParaRPr b="0" lang="en-IN" sz="1400" spc="-1" strike="noStrike">
              <a:latin typeface="Arial"/>
            </a:endParaRPr>
          </a:p>
        </p:txBody>
      </p:sp>
      <p:sp>
        <p:nvSpPr>
          <p:cNvPr id="365" name="CustomShape 5"/>
          <p:cNvSpPr/>
          <p:nvPr/>
        </p:nvSpPr>
        <p:spPr>
          <a:xfrm>
            <a:off x="3000240" y="3107520"/>
            <a:ext cx="1428120" cy="7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66" name="CustomShape 6"/>
          <p:cNvSpPr/>
          <p:nvPr/>
        </p:nvSpPr>
        <p:spPr>
          <a:xfrm>
            <a:off x="2928960" y="2214720"/>
            <a:ext cx="1571040" cy="8200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Arial"/>
                <a:ea typeface="DejaVu Sans"/>
              </a:rPr>
              <a:t>Using expansion time loop</a:t>
            </a:r>
            <a:endParaRPr b="0" lang="en-IN" sz="1600" spc="-1" strike="noStrike">
              <a:latin typeface="Arial"/>
            </a:endParaRPr>
          </a:p>
        </p:txBody>
      </p:sp>
      <p:sp>
        <p:nvSpPr>
          <p:cNvPr id="367" name="CustomShape 7"/>
          <p:cNvSpPr/>
          <p:nvPr/>
        </p:nvSpPr>
        <p:spPr>
          <a:xfrm>
            <a:off x="2571840" y="4929120"/>
            <a:ext cx="2214000" cy="1785240"/>
          </a:xfrm>
          <a:prstGeom prst="rect">
            <a:avLst/>
          </a:prstGeom>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just">
              <a:lnSpc>
                <a:spcPct val="100000"/>
              </a:lnSpc>
            </a:pPr>
            <a:endParaRPr b="0" lang="en-IN" sz="1800" spc="-1" strike="noStrike">
              <a:latin typeface="Arial"/>
            </a:endParaRPr>
          </a:p>
          <a:p>
            <a:pPr algn="just">
              <a:lnSpc>
                <a:spcPct val="100000"/>
              </a:lnSpc>
            </a:pPr>
            <a:r>
              <a:rPr b="1" lang="en-IN" sz="1400" spc="-1" strike="noStrike">
                <a:solidFill>
                  <a:srgbClr val="000000"/>
                </a:solidFill>
                <a:latin typeface="Arial"/>
                <a:ea typeface="DejaVu Sans"/>
              </a:rPr>
              <a:t>+ 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=‘0’</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B+1</a:t>
            </a:r>
            <a:endParaRPr b="0" lang="en-IN" sz="1400" spc="-1" strike="noStrike">
              <a:latin typeface="Arial"/>
            </a:endParaRPr>
          </a:p>
          <a:p>
            <a:pPr algn="just">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B+2</a:t>
            </a:r>
            <a:endParaRPr b="0" lang="en-IN" sz="1400" spc="-1" strike="noStrike">
              <a:latin typeface="Arial"/>
            </a:endParaRPr>
          </a:p>
          <a:p>
            <a:pPr algn="ctr">
              <a:lnSpc>
                <a:spcPct val="100000"/>
              </a:lnSpc>
            </a:pPr>
            <a:endParaRPr b="0" lang="en-IN" sz="1400" spc="-1" strike="noStrike">
              <a:latin typeface="Arial"/>
            </a:endParaRPr>
          </a:p>
        </p:txBody>
      </p:sp>
      <p:sp>
        <p:nvSpPr>
          <p:cNvPr id="368" name="CustomShape 8"/>
          <p:cNvSpPr/>
          <p:nvPr/>
        </p:nvSpPr>
        <p:spPr>
          <a:xfrm flipH="1">
            <a:off x="4785480" y="3107520"/>
            <a:ext cx="3428280" cy="2714040"/>
          </a:xfrm>
          <a:prstGeom prst="bentConnector3">
            <a:avLst>
              <a:gd name="adj1" fmla="val -6667"/>
            </a:avLst>
          </a:pr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69" name="CustomShape 9"/>
          <p:cNvSpPr/>
          <p:nvPr/>
        </p:nvSpPr>
        <p:spPr>
          <a:xfrm>
            <a:off x="5357880" y="4907160"/>
            <a:ext cx="1999440" cy="3333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Arial"/>
                <a:ea typeface="DejaVu Sans"/>
              </a:rPr>
              <a:t>Macro Call</a:t>
            </a:r>
            <a:endParaRPr b="0" lang="en-IN" sz="1600" spc="-1" strike="noStrike">
              <a:latin typeface="Arial"/>
            </a:endParaRPr>
          </a:p>
        </p:txBody>
      </p:sp>
      <p:sp>
        <p:nvSpPr>
          <p:cNvPr id="370" name="CustomShape 10"/>
          <p:cNvSpPr/>
          <p:nvPr/>
        </p:nvSpPr>
        <p:spPr>
          <a:xfrm>
            <a:off x="5572080" y="5286240"/>
            <a:ext cx="164232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400" spc="-1" strike="noStrike">
                <a:solidFill>
                  <a:srgbClr val="000000"/>
                </a:solidFill>
                <a:latin typeface="Arial"/>
                <a:ea typeface="DejaVu Sans"/>
              </a:rPr>
              <a:t>CLEAR B, 3</a:t>
            </a:r>
            <a:endParaRPr b="0" lang="en-IN" sz="1400" spc="-1" strike="noStrike">
              <a:latin typeface="Arial"/>
            </a:endParaRPr>
          </a:p>
        </p:txBody>
      </p:sp>
      <p:sp>
        <p:nvSpPr>
          <p:cNvPr id="371" name="CustomShape 11"/>
          <p:cNvSpPr/>
          <p:nvPr/>
        </p:nvSpPr>
        <p:spPr>
          <a:xfrm>
            <a:off x="2643120" y="4500720"/>
            <a:ext cx="1999440" cy="3333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Arial"/>
                <a:ea typeface="DejaVu Sans"/>
              </a:rPr>
              <a:t>After expansion</a:t>
            </a:r>
            <a:endParaRPr b="0" lang="en-IN" sz="1600" spc="-1" strike="noStrike">
              <a:latin typeface="Arial"/>
            </a:endParaRPr>
          </a:p>
        </p:txBody>
      </p:sp>
      <p:sp>
        <p:nvSpPr>
          <p:cNvPr id="372" name="CustomShape 12"/>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64849200-F05F-4015-B238-DD67DEECE96C}" type="datetime1">
              <a:rPr b="0" lang="en-IN" sz="1200" spc="-1" strike="noStrike">
                <a:solidFill>
                  <a:srgbClr val="8b8b8b"/>
                </a:solidFill>
                <a:latin typeface="Calibri"/>
              </a:rPr>
              <a:t>17/12/2020</a:t>
            </a:fld>
            <a:endParaRPr b="0" lang="en-IN" sz="1200" spc="-1" strike="noStrike">
              <a:latin typeface="Arial"/>
            </a:endParaRPr>
          </a:p>
        </p:txBody>
      </p:sp>
      <p:sp>
        <p:nvSpPr>
          <p:cNvPr id="373" name="CustomShape 1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C270158-9CDA-4024-9B93-4853D8F83A16}" type="slidenum">
              <a:rPr b="0" lang="en-IN" sz="1200" spc="-1" strike="noStrike">
                <a:solidFill>
                  <a:srgbClr val="8b8b8b"/>
                </a:solidFill>
                <a:latin typeface="Calibri"/>
              </a:rPr>
              <a:t>1</a:t>
            </a:fld>
            <a:endParaRPr b="0" lang="en-IN" sz="1200" spc="-1" strike="noStrike">
              <a:latin typeface="Arial"/>
            </a:endParaRPr>
          </a:p>
        </p:txBody>
      </p:sp>
      <p:sp>
        <p:nvSpPr>
          <p:cNvPr id="374" name="CustomShape 14"/>
          <p:cNvSpPr/>
          <p:nvPr/>
        </p:nvSpPr>
        <p:spPr>
          <a:xfrm>
            <a:off x="3124080" y="6356520"/>
            <a:ext cx="289476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latin typeface="Calibri"/>
              </a:rPr>
              <a:t>Mrs. Sunita M Dol, CSE Dept</a:t>
            </a:r>
            <a:endParaRPr b="0" lang="en-IN" sz="1200" spc="-1" strike="noStrike">
              <a:latin typeface="Arial"/>
            </a:endParaRPr>
          </a:p>
        </p:txBody>
      </p:sp>
    </p:spTree>
  </p:cSld>
  <p:timing>
    <p:tnLst>
      <p:par>
        <p:cTn id="424" dur="indefinite" restart="never" nodeType="tmRoot">
          <p:childTnLst>
            <p:seq>
              <p:cTn id="425" dur="indefinite" nodeType="mainSeq">
                <p:childTnLst>
                  <p:par>
                    <p:cTn id="426" fill="hold">
                      <p:stCondLst>
                        <p:cond delay="indefinite"/>
                      </p:stCondLst>
                      <p:childTnLst>
                        <p:par>
                          <p:cTn id="427" fill="hold">
                            <p:stCondLst>
                              <p:cond delay="0"/>
                            </p:stCondLst>
                            <p:childTnLst>
                              <p:par>
                                <p:cTn id="428" nodeType="clickEffect" fill="hold" presetClass="entr" presetID="2" presetSubtype="4">
                                  <p:stCondLst>
                                    <p:cond delay="0"/>
                                  </p:stCondLst>
                                  <p:childTnLst>
                                    <p:set>
                                      <p:cBhvr>
                                        <p:cTn id="429" dur="1" fill="hold">
                                          <p:stCondLst>
                                            <p:cond delay="0"/>
                                          </p:stCondLst>
                                        </p:cTn>
                                        <p:tgtEl>
                                          <p:spTgt spid="363"/>
                                        </p:tgtEl>
                                        <p:attrNameLst>
                                          <p:attrName>style.visibility</p:attrName>
                                        </p:attrNameLst>
                                      </p:cBhvr>
                                      <p:to>
                                        <p:strVal val="visible"/>
                                      </p:to>
                                    </p:set>
                                    <p:anim calcmode="lin" valueType="num">
                                      <p:cBhvr additive="repl">
                                        <p:cTn id="430" dur="500" fill="hold"/>
                                        <p:tgtEl>
                                          <p:spTgt spid="363"/>
                                        </p:tgtEl>
                                        <p:attrNameLst>
                                          <p:attrName>ppt_x</p:attrName>
                                        </p:attrNameLst>
                                      </p:cBhvr>
                                      <p:tavLst>
                                        <p:tav tm="0">
                                          <p:val>
                                            <p:strVal val="#ppt_x"/>
                                          </p:val>
                                        </p:tav>
                                        <p:tav tm="100000">
                                          <p:val>
                                            <p:strVal val="#ppt_x"/>
                                          </p:val>
                                        </p:tav>
                                      </p:tavLst>
                                    </p:anim>
                                    <p:anim calcmode="lin" valueType="num">
                                      <p:cBhvr additive="repl">
                                        <p:cTn id="431" dur="500" fill="hold"/>
                                        <p:tgtEl>
                                          <p:spTgt spid="363"/>
                                        </p:tgtEl>
                                        <p:attrNameLst>
                                          <p:attrName>ppt_y</p:attrName>
                                        </p:attrNameLst>
                                      </p:cBhvr>
                                      <p:tavLst>
                                        <p:tav tm="0">
                                          <p:val>
                                            <p:strVal val="1+#ppt_h/2"/>
                                          </p:val>
                                        </p:tav>
                                        <p:tav tm="100000">
                                          <p:val>
                                            <p:strVal val="#ppt_y"/>
                                          </p:val>
                                        </p:tav>
                                      </p:tavLst>
                                    </p:anim>
                                  </p:childTnLst>
                                </p:cTn>
                              </p:par>
                            </p:childTnLst>
                          </p:cTn>
                        </p:par>
                      </p:childTnLst>
                    </p:cTn>
                  </p:par>
                  <p:par>
                    <p:cTn id="432" fill="hold">
                      <p:stCondLst>
                        <p:cond delay="indefinite"/>
                      </p:stCondLst>
                      <p:childTnLst>
                        <p:par>
                          <p:cTn id="433" fill="hold">
                            <p:stCondLst>
                              <p:cond delay="0"/>
                            </p:stCondLst>
                            <p:childTnLst>
                              <p:par>
                                <p:cTn id="434" nodeType="clickEffect" fill="hold" presetClass="entr" presetID="2" presetSubtype="4">
                                  <p:stCondLst>
                                    <p:cond delay="0"/>
                                  </p:stCondLst>
                                  <p:childTnLst>
                                    <p:set>
                                      <p:cBhvr>
                                        <p:cTn id="435" dur="1" fill="hold">
                                          <p:stCondLst>
                                            <p:cond delay="0"/>
                                          </p:stCondLst>
                                        </p:cTn>
                                        <p:tgtEl>
                                          <p:spTgt spid="366"/>
                                        </p:tgtEl>
                                        <p:attrNameLst>
                                          <p:attrName>style.visibility</p:attrName>
                                        </p:attrNameLst>
                                      </p:cBhvr>
                                      <p:to>
                                        <p:strVal val="visible"/>
                                      </p:to>
                                    </p:set>
                                    <p:anim calcmode="lin" valueType="num">
                                      <p:cBhvr additive="repl">
                                        <p:cTn id="436" dur="500" fill="hold"/>
                                        <p:tgtEl>
                                          <p:spTgt spid="366"/>
                                        </p:tgtEl>
                                        <p:attrNameLst>
                                          <p:attrName>ppt_x</p:attrName>
                                        </p:attrNameLst>
                                      </p:cBhvr>
                                      <p:tavLst>
                                        <p:tav tm="0">
                                          <p:val>
                                            <p:strVal val="#ppt_x"/>
                                          </p:val>
                                        </p:tav>
                                        <p:tav tm="100000">
                                          <p:val>
                                            <p:strVal val="#ppt_x"/>
                                          </p:val>
                                        </p:tav>
                                      </p:tavLst>
                                    </p:anim>
                                    <p:anim calcmode="lin" valueType="num">
                                      <p:cBhvr additive="repl">
                                        <p:cTn id="437" dur="500" fill="hold"/>
                                        <p:tgtEl>
                                          <p:spTgt spid="366"/>
                                        </p:tgtEl>
                                        <p:attrNameLst>
                                          <p:attrName>ppt_y</p:attrName>
                                        </p:attrNameLst>
                                      </p:cBhvr>
                                      <p:tavLst>
                                        <p:tav tm="0">
                                          <p:val>
                                            <p:strVal val="1+#ppt_h/2"/>
                                          </p:val>
                                        </p:tav>
                                        <p:tav tm="100000">
                                          <p:val>
                                            <p:strVal val="#ppt_y"/>
                                          </p:val>
                                        </p:tav>
                                      </p:tavLst>
                                    </p:anim>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2" presetSubtype="4">
                                  <p:stCondLst>
                                    <p:cond delay="0"/>
                                  </p:stCondLst>
                                  <p:childTnLst>
                                    <p:set>
                                      <p:cBhvr>
                                        <p:cTn id="441" dur="1" fill="hold">
                                          <p:stCondLst>
                                            <p:cond delay="0"/>
                                          </p:stCondLst>
                                        </p:cTn>
                                        <p:tgtEl>
                                          <p:spTgt spid="365"/>
                                        </p:tgtEl>
                                        <p:attrNameLst>
                                          <p:attrName>style.visibility</p:attrName>
                                        </p:attrNameLst>
                                      </p:cBhvr>
                                      <p:to>
                                        <p:strVal val="visible"/>
                                      </p:to>
                                    </p:set>
                                    <p:anim calcmode="lin" valueType="num">
                                      <p:cBhvr additive="repl">
                                        <p:cTn id="442" dur="500" fill="hold"/>
                                        <p:tgtEl>
                                          <p:spTgt spid="365"/>
                                        </p:tgtEl>
                                        <p:attrNameLst>
                                          <p:attrName>ppt_x</p:attrName>
                                        </p:attrNameLst>
                                      </p:cBhvr>
                                      <p:tavLst>
                                        <p:tav tm="0">
                                          <p:val>
                                            <p:strVal val="#ppt_x"/>
                                          </p:val>
                                        </p:tav>
                                        <p:tav tm="100000">
                                          <p:val>
                                            <p:strVal val="#ppt_x"/>
                                          </p:val>
                                        </p:tav>
                                      </p:tavLst>
                                    </p:anim>
                                    <p:anim calcmode="lin" valueType="num">
                                      <p:cBhvr additive="repl">
                                        <p:cTn id="443" dur="500" fill="hold"/>
                                        <p:tgtEl>
                                          <p:spTgt spid="365"/>
                                        </p:tgtEl>
                                        <p:attrNameLst>
                                          <p:attrName>ppt_y</p:attrName>
                                        </p:attrNameLst>
                                      </p:cBhvr>
                                      <p:tavLst>
                                        <p:tav tm="0">
                                          <p:val>
                                            <p:strVal val="1+#ppt_h/2"/>
                                          </p:val>
                                        </p:tav>
                                        <p:tav tm="100000">
                                          <p:val>
                                            <p:strVal val="#ppt_y"/>
                                          </p:val>
                                        </p:tav>
                                      </p:tavLst>
                                    </p:anim>
                                  </p:childTnLst>
                                </p:cTn>
                              </p:par>
                            </p:childTnLst>
                          </p:cTn>
                        </p:par>
                      </p:childTnLst>
                    </p:cTn>
                  </p:par>
                  <p:par>
                    <p:cTn id="444" fill="hold">
                      <p:stCondLst>
                        <p:cond delay="indefinite"/>
                      </p:stCondLst>
                      <p:childTnLst>
                        <p:par>
                          <p:cTn id="445" fill="hold">
                            <p:stCondLst>
                              <p:cond delay="0"/>
                            </p:stCondLst>
                            <p:childTnLst>
                              <p:par>
                                <p:cTn id="446" nodeType="clickEffect" fill="hold" presetClass="entr" presetID="2" presetSubtype="4">
                                  <p:stCondLst>
                                    <p:cond delay="0"/>
                                  </p:stCondLst>
                                  <p:childTnLst>
                                    <p:set>
                                      <p:cBhvr>
                                        <p:cTn id="447" dur="1" fill="hold">
                                          <p:stCondLst>
                                            <p:cond delay="0"/>
                                          </p:stCondLst>
                                        </p:cTn>
                                        <p:tgtEl>
                                          <p:spTgt spid="364"/>
                                        </p:tgtEl>
                                        <p:attrNameLst>
                                          <p:attrName>style.visibility</p:attrName>
                                        </p:attrNameLst>
                                      </p:cBhvr>
                                      <p:to>
                                        <p:strVal val="visible"/>
                                      </p:to>
                                    </p:set>
                                    <p:anim calcmode="lin" valueType="num">
                                      <p:cBhvr additive="repl">
                                        <p:cTn id="448" dur="500" fill="hold"/>
                                        <p:tgtEl>
                                          <p:spTgt spid="364"/>
                                        </p:tgtEl>
                                        <p:attrNameLst>
                                          <p:attrName>ppt_x</p:attrName>
                                        </p:attrNameLst>
                                      </p:cBhvr>
                                      <p:tavLst>
                                        <p:tav tm="0">
                                          <p:val>
                                            <p:strVal val="#ppt_x"/>
                                          </p:val>
                                        </p:tav>
                                        <p:tav tm="100000">
                                          <p:val>
                                            <p:strVal val="#ppt_x"/>
                                          </p:val>
                                        </p:tav>
                                      </p:tavLst>
                                    </p:anim>
                                    <p:anim calcmode="lin" valueType="num">
                                      <p:cBhvr additive="repl">
                                        <p:cTn id="449" dur="500" fill="hold"/>
                                        <p:tgtEl>
                                          <p:spTgt spid="364"/>
                                        </p:tgtEl>
                                        <p:attrNameLst>
                                          <p:attrName>ppt_y</p:attrName>
                                        </p:attrNameLst>
                                      </p:cBhvr>
                                      <p:tavLst>
                                        <p:tav tm="0">
                                          <p:val>
                                            <p:strVal val="1+#ppt_h/2"/>
                                          </p:val>
                                        </p:tav>
                                        <p:tav tm="100000">
                                          <p:val>
                                            <p:strVal val="#ppt_y"/>
                                          </p:val>
                                        </p:tav>
                                      </p:tavLst>
                                    </p:anim>
                                  </p:childTnLst>
                                </p:cTn>
                              </p:par>
                            </p:childTnLst>
                          </p:cTn>
                        </p:par>
                      </p:childTnLst>
                    </p:cTn>
                  </p:par>
                  <p:par>
                    <p:cTn id="450" fill="hold">
                      <p:stCondLst>
                        <p:cond delay="indefinite"/>
                      </p:stCondLst>
                      <p:childTnLst>
                        <p:par>
                          <p:cTn id="451" fill="hold">
                            <p:stCondLst>
                              <p:cond delay="0"/>
                            </p:stCondLst>
                            <p:childTnLst>
                              <p:par>
                                <p:cTn id="452" nodeType="clickEffect" fill="hold" presetClass="entr" presetID="2" presetSubtype="4">
                                  <p:stCondLst>
                                    <p:cond delay="0"/>
                                  </p:stCondLst>
                                  <p:childTnLst>
                                    <p:set>
                                      <p:cBhvr>
                                        <p:cTn id="453" dur="1" fill="hold">
                                          <p:stCondLst>
                                            <p:cond delay="0"/>
                                          </p:stCondLst>
                                        </p:cTn>
                                        <p:tgtEl>
                                          <p:spTgt spid="369"/>
                                        </p:tgtEl>
                                        <p:attrNameLst>
                                          <p:attrName>style.visibility</p:attrName>
                                        </p:attrNameLst>
                                      </p:cBhvr>
                                      <p:to>
                                        <p:strVal val="visible"/>
                                      </p:to>
                                    </p:set>
                                    <p:anim calcmode="lin" valueType="num">
                                      <p:cBhvr additive="repl">
                                        <p:cTn id="454" dur="500" fill="hold"/>
                                        <p:tgtEl>
                                          <p:spTgt spid="369"/>
                                        </p:tgtEl>
                                        <p:attrNameLst>
                                          <p:attrName>ppt_x</p:attrName>
                                        </p:attrNameLst>
                                      </p:cBhvr>
                                      <p:tavLst>
                                        <p:tav tm="0">
                                          <p:val>
                                            <p:strVal val="#ppt_x"/>
                                          </p:val>
                                        </p:tav>
                                        <p:tav tm="100000">
                                          <p:val>
                                            <p:strVal val="#ppt_x"/>
                                          </p:val>
                                        </p:tav>
                                      </p:tavLst>
                                    </p:anim>
                                    <p:anim calcmode="lin" valueType="num">
                                      <p:cBhvr additive="repl">
                                        <p:cTn id="455" dur="500" fill="hold"/>
                                        <p:tgtEl>
                                          <p:spTgt spid="369"/>
                                        </p:tgtEl>
                                        <p:attrNameLst>
                                          <p:attrName>ppt_y</p:attrName>
                                        </p:attrNameLst>
                                      </p:cBhvr>
                                      <p:tavLst>
                                        <p:tav tm="0">
                                          <p:val>
                                            <p:strVal val="1+#ppt_h/2"/>
                                          </p:val>
                                        </p:tav>
                                        <p:tav tm="100000">
                                          <p:val>
                                            <p:strVal val="#ppt_y"/>
                                          </p:val>
                                        </p:tav>
                                      </p:tavLst>
                                    </p:anim>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2" presetSubtype="4">
                                  <p:stCondLst>
                                    <p:cond delay="0"/>
                                  </p:stCondLst>
                                  <p:childTnLst>
                                    <p:set>
                                      <p:cBhvr>
                                        <p:cTn id="459" dur="1" fill="hold">
                                          <p:stCondLst>
                                            <p:cond delay="0"/>
                                          </p:stCondLst>
                                        </p:cTn>
                                        <p:tgtEl>
                                          <p:spTgt spid="370"/>
                                        </p:tgtEl>
                                        <p:attrNameLst>
                                          <p:attrName>style.visibility</p:attrName>
                                        </p:attrNameLst>
                                      </p:cBhvr>
                                      <p:to>
                                        <p:strVal val="visible"/>
                                      </p:to>
                                    </p:set>
                                    <p:anim calcmode="lin" valueType="num">
                                      <p:cBhvr additive="repl">
                                        <p:cTn id="460" dur="500" fill="hold"/>
                                        <p:tgtEl>
                                          <p:spTgt spid="370"/>
                                        </p:tgtEl>
                                        <p:attrNameLst>
                                          <p:attrName>ppt_x</p:attrName>
                                        </p:attrNameLst>
                                      </p:cBhvr>
                                      <p:tavLst>
                                        <p:tav tm="0">
                                          <p:val>
                                            <p:strVal val="#ppt_x"/>
                                          </p:val>
                                        </p:tav>
                                        <p:tav tm="100000">
                                          <p:val>
                                            <p:strVal val="#ppt_x"/>
                                          </p:val>
                                        </p:tav>
                                      </p:tavLst>
                                    </p:anim>
                                    <p:anim calcmode="lin" valueType="num">
                                      <p:cBhvr additive="repl">
                                        <p:cTn id="461" dur="500" fill="hold"/>
                                        <p:tgtEl>
                                          <p:spTgt spid="370"/>
                                        </p:tgtEl>
                                        <p:attrNameLst>
                                          <p:attrName>ppt_y</p:attrName>
                                        </p:attrNameLst>
                                      </p:cBhvr>
                                      <p:tavLst>
                                        <p:tav tm="0">
                                          <p:val>
                                            <p:strVal val="1+#ppt_h/2"/>
                                          </p:val>
                                        </p:tav>
                                        <p:tav tm="100000">
                                          <p:val>
                                            <p:strVal val="#ppt_y"/>
                                          </p:val>
                                        </p:tav>
                                      </p:tavLst>
                                    </p:anim>
                                  </p:childTnLst>
                                </p:cTn>
                              </p:par>
                            </p:childTnLst>
                          </p:cTn>
                        </p:par>
                      </p:childTnLst>
                    </p:cTn>
                  </p:par>
                  <p:par>
                    <p:cTn id="462" fill="hold">
                      <p:stCondLst>
                        <p:cond delay="indefinite"/>
                      </p:stCondLst>
                      <p:childTnLst>
                        <p:par>
                          <p:cTn id="463" fill="hold">
                            <p:stCondLst>
                              <p:cond delay="0"/>
                            </p:stCondLst>
                            <p:childTnLst>
                              <p:par>
                                <p:cTn id="464" nodeType="clickEffect" fill="hold" presetClass="entr" presetID="2" presetSubtype="4">
                                  <p:stCondLst>
                                    <p:cond delay="0"/>
                                  </p:stCondLst>
                                  <p:childTnLst>
                                    <p:set>
                                      <p:cBhvr>
                                        <p:cTn id="465" dur="1" fill="hold">
                                          <p:stCondLst>
                                            <p:cond delay="0"/>
                                          </p:stCondLst>
                                        </p:cTn>
                                        <p:tgtEl>
                                          <p:spTgt spid="368"/>
                                        </p:tgtEl>
                                        <p:attrNameLst>
                                          <p:attrName>style.visibility</p:attrName>
                                        </p:attrNameLst>
                                      </p:cBhvr>
                                      <p:to>
                                        <p:strVal val="visible"/>
                                      </p:to>
                                    </p:set>
                                    <p:anim calcmode="lin" valueType="num">
                                      <p:cBhvr additive="repl">
                                        <p:cTn id="466" dur="500" fill="hold"/>
                                        <p:tgtEl>
                                          <p:spTgt spid="368"/>
                                        </p:tgtEl>
                                        <p:attrNameLst>
                                          <p:attrName>ppt_x</p:attrName>
                                        </p:attrNameLst>
                                      </p:cBhvr>
                                      <p:tavLst>
                                        <p:tav tm="0">
                                          <p:val>
                                            <p:strVal val="#ppt_x"/>
                                          </p:val>
                                        </p:tav>
                                        <p:tav tm="100000">
                                          <p:val>
                                            <p:strVal val="#ppt_x"/>
                                          </p:val>
                                        </p:tav>
                                      </p:tavLst>
                                    </p:anim>
                                    <p:anim calcmode="lin" valueType="num">
                                      <p:cBhvr additive="repl">
                                        <p:cTn id="467" dur="500" fill="hold"/>
                                        <p:tgtEl>
                                          <p:spTgt spid="368"/>
                                        </p:tgtEl>
                                        <p:attrNameLst>
                                          <p:attrName>ppt_y</p:attrName>
                                        </p:attrNameLst>
                                      </p:cBhvr>
                                      <p:tavLst>
                                        <p:tav tm="0">
                                          <p:val>
                                            <p:strVal val="1+#ppt_h/2"/>
                                          </p:val>
                                        </p:tav>
                                        <p:tav tm="100000">
                                          <p:val>
                                            <p:strVal val="#ppt_y"/>
                                          </p:val>
                                        </p:tav>
                                      </p:tavLst>
                                    </p:anim>
                                  </p:childTnLst>
                                </p:cTn>
                              </p:par>
                            </p:childTnLst>
                          </p:cTn>
                        </p:par>
                      </p:childTnLst>
                    </p:cTn>
                  </p:par>
                  <p:par>
                    <p:cTn id="468" fill="hold">
                      <p:stCondLst>
                        <p:cond delay="indefinite"/>
                      </p:stCondLst>
                      <p:childTnLst>
                        <p:par>
                          <p:cTn id="469" fill="hold">
                            <p:stCondLst>
                              <p:cond delay="0"/>
                            </p:stCondLst>
                            <p:childTnLst>
                              <p:par>
                                <p:cTn id="470" nodeType="clickEffect" fill="hold" presetClass="entr" presetID="2" presetSubtype="4">
                                  <p:stCondLst>
                                    <p:cond delay="0"/>
                                  </p:stCondLst>
                                  <p:childTnLst>
                                    <p:set>
                                      <p:cBhvr>
                                        <p:cTn id="471" dur="1" fill="hold">
                                          <p:stCondLst>
                                            <p:cond delay="0"/>
                                          </p:stCondLst>
                                        </p:cTn>
                                        <p:tgtEl>
                                          <p:spTgt spid="371"/>
                                        </p:tgtEl>
                                        <p:attrNameLst>
                                          <p:attrName>style.visibility</p:attrName>
                                        </p:attrNameLst>
                                      </p:cBhvr>
                                      <p:to>
                                        <p:strVal val="visible"/>
                                      </p:to>
                                    </p:set>
                                    <p:anim calcmode="lin" valueType="num">
                                      <p:cBhvr additive="repl">
                                        <p:cTn id="472" dur="500" fill="hold"/>
                                        <p:tgtEl>
                                          <p:spTgt spid="371"/>
                                        </p:tgtEl>
                                        <p:attrNameLst>
                                          <p:attrName>ppt_x</p:attrName>
                                        </p:attrNameLst>
                                      </p:cBhvr>
                                      <p:tavLst>
                                        <p:tav tm="0">
                                          <p:val>
                                            <p:strVal val="#ppt_x"/>
                                          </p:val>
                                        </p:tav>
                                        <p:tav tm="100000">
                                          <p:val>
                                            <p:strVal val="#ppt_x"/>
                                          </p:val>
                                        </p:tav>
                                      </p:tavLst>
                                    </p:anim>
                                    <p:anim calcmode="lin" valueType="num">
                                      <p:cBhvr additive="repl">
                                        <p:cTn id="473" dur="500" fill="hold"/>
                                        <p:tgtEl>
                                          <p:spTgt spid="371"/>
                                        </p:tgtEl>
                                        <p:attrNameLst>
                                          <p:attrName>ppt_y</p:attrName>
                                        </p:attrNameLst>
                                      </p:cBhvr>
                                      <p:tavLst>
                                        <p:tav tm="0">
                                          <p:val>
                                            <p:strVal val="1+#ppt_h/2"/>
                                          </p:val>
                                        </p:tav>
                                        <p:tav tm="100000">
                                          <p:val>
                                            <p:strVal val="#ppt_y"/>
                                          </p:val>
                                        </p:tav>
                                      </p:tavLst>
                                    </p:anim>
                                  </p:childTnLst>
                                </p:cTn>
                              </p:par>
                            </p:childTnLst>
                          </p:cTn>
                        </p:par>
                      </p:childTnLst>
                    </p:cTn>
                  </p:par>
                  <p:par>
                    <p:cTn id="474" fill="hold">
                      <p:stCondLst>
                        <p:cond delay="indefinite"/>
                      </p:stCondLst>
                      <p:childTnLst>
                        <p:par>
                          <p:cTn id="475" fill="hold">
                            <p:stCondLst>
                              <p:cond delay="0"/>
                            </p:stCondLst>
                            <p:childTnLst>
                              <p:par>
                                <p:cTn id="476" nodeType="clickEffect" fill="hold" presetClass="entr" presetID="2" presetSubtype="4">
                                  <p:stCondLst>
                                    <p:cond delay="0"/>
                                  </p:stCondLst>
                                  <p:childTnLst>
                                    <p:set>
                                      <p:cBhvr>
                                        <p:cTn id="477" dur="1" fill="hold">
                                          <p:stCondLst>
                                            <p:cond delay="0"/>
                                          </p:stCondLst>
                                        </p:cTn>
                                        <p:tgtEl>
                                          <p:spTgt spid="367"/>
                                        </p:tgtEl>
                                        <p:attrNameLst>
                                          <p:attrName>style.visibility</p:attrName>
                                        </p:attrNameLst>
                                      </p:cBhvr>
                                      <p:to>
                                        <p:strVal val="visible"/>
                                      </p:to>
                                    </p:set>
                                    <p:anim calcmode="lin" valueType="num">
                                      <p:cBhvr additive="repl">
                                        <p:cTn id="478" dur="500" fill="hold"/>
                                        <p:tgtEl>
                                          <p:spTgt spid="367"/>
                                        </p:tgtEl>
                                        <p:attrNameLst>
                                          <p:attrName>ppt_x</p:attrName>
                                        </p:attrNameLst>
                                      </p:cBhvr>
                                      <p:tavLst>
                                        <p:tav tm="0">
                                          <p:val>
                                            <p:strVal val="#ppt_x"/>
                                          </p:val>
                                        </p:tav>
                                        <p:tav tm="100000">
                                          <p:val>
                                            <p:strVal val="#ppt_x"/>
                                          </p:val>
                                        </p:tav>
                                      </p:tavLst>
                                    </p:anim>
                                    <p:anim calcmode="lin" valueType="num">
                                      <p:cBhvr additive="repl">
                                        <p:cTn id="479" dur="500" fill="hold"/>
                                        <p:tgtEl>
                                          <p:spTgt spid="3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457200" y="274680"/>
            <a:ext cx="8228880" cy="86760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Data structures</a:t>
            </a:r>
            <a:endParaRPr b="0" lang="en-IN" sz="4400" spc="-1" strike="noStrike">
              <a:latin typeface="Arial"/>
            </a:endParaRPr>
          </a:p>
        </p:txBody>
      </p:sp>
      <p:sp>
        <p:nvSpPr>
          <p:cNvPr id="376" name="CustomShape 2"/>
          <p:cNvSpPr/>
          <p:nvPr/>
        </p:nvSpPr>
        <p:spPr>
          <a:xfrm>
            <a:off x="457200" y="1600200"/>
            <a:ext cx="8228880" cy="380916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MNT – Macro Name Table</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MDT – Macro Definition Table</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MNTC – MNT counter</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MDTC – MDT counter</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ALA – Argument List Array</a:t>
            </a:r>
            <a:endParaRPr b="0" lang="en-IN" sz="3200" spc="-1" strike="noStrike">
              <a:latin typeface="Arial"/>
            </a:endParaRPr>
          </a:p>
        </p:txBody>
      </p:sp>
      <p:sp>
        <p:nvSpPr>
          <p:cNvPr id="377"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2093F874-6AE7-409B-9A2B-76C8EC18775A}" type="datetime1">
              <a:rPr b="0" lang="en-IN" sz="1200" spc="-1" strike="noStrike">
                <a:solidFill>
                  <a:srgbClr val="8b8b8b"/>
                </a:solidFill>
                <a:latin typeface="Calibri"/>
              </a:rPr>
              <a:t>17/12/2020</a:t>
            </a:fld>
            <a:endParaRPr b="0" lang="en-IN" sz="1200" spc="-1" strike="noStrike">
              <a:latin typeface="Arial"/>
            </a:endParaRPr>
          </a:p>
        </p:txBody>
      </p:sp>
      <p:sp>
        <p:nvSpPr>
          <p:cNvPr id="378"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C32403D-18FA-4022-8944-DCE56F522BE1}"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457200" y="274680"/>
            <a:ext cx="8228880" cy="72468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MNT (Macro name table)</a:t>
            </a:r>
            <a:endParaRPr b="0" lang="en-IN" sz="4400" spc="-1" strike="noStrike">
              <a:latin typeface="Arial"/>
            </a:endParaRPr>
          </a:p>
        </p:txBody>
      </p:sp>
      <p:graphicFrame>
        <p:nvGraphicFramePr>
          <p:cNvPr id="380" name="Table 2"/>
          <p:cNvGraphicFramePr/>
          <p:nvPr/>
        </p:nvGraphicFramePr>
        <p:xfrm>
          <a:off x="457200" y="1600200"/>
          <a:ext cx="8229240" cy="1482840"/>
        </p:xfrm>
        <a:graphic>
          <a:graphicData uri="http://schemas.openxmlformats.org/drawingml/2006/table">
            <a:tbl>
              <a:tblPr/>
              <a:tblGrid>
                <a:gridCol w="2743200"/>
                <a:gridCol w="2743200"/>
                <a:gridCol w="2743200"/>
              </a:tblGrid>
              <a:tr h="370800">
                <a:tc>
                  <a:txBody>
                    <a:bodyPr/>
                    <a:p>
                      <a:pPr>
                        <a:lnSpc>
                          <a:spcPct val="100000"/>
                        </a:lnSpc>
                      </a:pPr>
                      <a:r>
                        <a:rPr b="1" lang="en-IN" sz="2800" spc="-1" strike="noStrike">
                          <a:solidFill>
                            <a:srgbClr val="ffffff"/>
                          </a:solidFill>
                          <a:latin typeface="Calibri"/>
                        </a:rPr>
                        <a:t>Index</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2800" spc="-1" strike="noStrike">
                          <a:solidFill>
                            <a:srgbClr val="ffffff"/>
                          </a:solidFill>
                          <a:latin typeface="Calibri"/>
                        </a:rPr>
                        <a:t>Name</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2800" spc="-1" strike="noStrike">
                          <a:solidFill>
                            <a:srgbClr val="ffffff"/>
                          </a:solidFill>
                          <a:latin typeface="Calibri"/>
                        </a:rPr>
                        <a:t>MDT index</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2800" spc="-1" strike="noStrike">
                          <a:solidFill>
                            <a:srgbClr val="000000"/>
                          </a:solidFill>
                          <a:latin typeface="Calibri"/>
                        </a:rPr>
                        <a:t>1</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800" spc="-1" strike="noStrike">
                          <a:solidFill>
                            <a:srgbClr val="000000"/>
                          </a:solidFill>
                          <a:latin typeface="Calibri"/>
                        </a:rPr>
                        <a:t>read</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800" spc="-1" strike="noStrike">
                          <a:solidFill>
                            <a:srgbClr val="000000"/>
                          </a:solidFill>
                          <a:latin typeface="Calibri"/>
                        </a:rPr>
                        <a:t>1</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2800" spc="-1" strike="noStrike">
                          <a:solidFill>
                            <a:srgbClr val="000000"/>
                          </a:solidFill>
                          <a:latin typeface="Calibri"/>
                        </a:rPr>
                        <a:t>2</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2800" spc="-1" strike="noStrike">
                          <a:solidFill>
                            <a:srgbClr val="000000"/>
                          </a:solidFill>
                          <a:latin typeface="Calibri"/>
                        </a:rPr>
                        <a:t>print</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2800" spc="-1" strike="noStrike">
                          <a:solidFill>
                            <a:srgbClr val="000000"/>
                          </a:solidFill>
                          <a:latin typeface="Calibri"/>
                        </a:rPr>
                        <a:t>4</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381"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AF95271E-5ABF-4026-8A53-79600A98B4E8}" type="datetime1">
              <a:rPr b="0" lang="en-IN" sz="1200" spc="-1" strike="noStrike">
                <a:solidFill>
                  <a:srgbClr val="8b8b8b"/>
                </a:solidFill>
                <a:latin typeface="Calibri"/>
              </a:rPr>
              <a:t>17/12/2020</a:t>
            </a:fld>
            <a:endParaRPr b="0" lang="en-IN" sz="1200" spc="-1" strike="noStrike">
              <a:latin typeface="Arial"/>
            </a:endParaRPr>
          </a:p>
        </p:txBody>
      </p:sp>
      <p:sp>
        <p:nvSpPr>
          <p:cNvPr id="38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36EC7F3-CE85-42B8-A880-84DA2B80B565}" type="slidenum">
              <a:rPr b="0" lang="en-IN" sz="1200" spc="-1" strike="noStrike">
                <a:solidFill>
                  <a:srgbClr val="8b8b8b"/>
                </a:solidFill>
                <a:latin typeface="Calibri"/>
              </a:rPr>
              <a:t>1</a:t>
            </a:fld>
            <a:endParaRPr b="0" lang="en-IN" sz="1200" spc="-1" strike="noStrike">
              <a:latin typeface="Arial"/>
            </a:endParaRPr>
          </a:p>
        </p:txBody>
      </p:sp>
      <p:sp>
        <p:nvSpPr>
          <p:cNvPr id="383" name="CustomShape 5"/>
          <p:cNvSpPr/>
          <p:nvPr/>
        </p:nvSpPr>
        <p:spPr>
          <a:xfrm>
            <a:off x="7143840" y="5500800"/>
            <a:ext cx="356400" cy="356400"/>
          </a:xfrm>
          <a:prstGeom prst="actionButtonReturn">
            <a:avLst/>
          </a:prstGeom>
          <a:ln>
            <a:round/>
          </a:ln>
        </p:spPr>
        <p:style>
          <a:lnRef idx="2">
            <a:schemeClr val="accent1">
              <a:shade val="50000"/>
            </a:schemeClr>
          </a:lnRef>
          <a:fillRef idx="1">
            <a:schemeClr val="accent1"/>
          </a:fillRef>
          <a:effectRef idx="0">
            <a:schemeClr val="accent1"/>
          </a:effectRef>
          <a:fontRef idx="minor"/>
        </p:style>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457200" y="274680"/>
            <a:ext cx="8228880" cy="65340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rPr>
              <a:t>MDT (Macro Definitions Table)</a:t>
            </a:r>
            <a:endParaRPr b="0" lang="en-IN" sz="4400" spc="-1" strike="noStrike">
              <a:latin typeface="Arial"/>
            </a:endParaRPr>
          </a:p>
        </p:txBody>
      </p:sp>
      <p:graphicFrame>
        <p:nvGraphicFramePr>
          <p:cNvPr id="385" name="Table 2"/>
          <p:cNvGraphicFramePr/>
          <p:nvPr/>
        </p:nvGraphicFramePr>
        <p:xfrm>
          <a:off x="457200" y="1600200"/>
          <a:ext cx="8228880" cy="4971240"/>
        </p:xfrm>
        <a:graphic>
          <a:graphicData uri="http://schemas.openxmlformats.org/drawingml/2006/table">
            <a:tbl>
              <a:tblPr/>
              <a:tblGrid>
                <a:gridCol w="1981080"/>
                <a:gridCol w="6248160"/>
              </a:tblGrid>
              <a:tr h="357120">
                <a:tc>
                  <a:txBody>
                    <a:bodyPr/>
                    <a:p>
                      <a:pPr>
                        <a:lnSpc>
                          <a:spcPct val="100000"/>
                        </a:lnSpc>
                      </a:pPr>
                      <a:r>
                        <a:rPr b="1" lang="en-IN" sz="1800" spc="-1" strike="noStrike">
                          <a:solidFill>
                            <a:srgbClr val="ffffff"/>
                          </a:solidFill>
                          <a:latin typeface="Calibri"/>
                        </a:rPr>
                        <a:t>Index</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Card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76720">
                <a:tc>
                  <a:txBody>
                    <a:bodyPr/>
                    <a:p>
                      <a:pPr>
                        <a:lnSpc>
                          <a:spcPct val="100000"/>
                        </a:lnSpc>
                      </a:pPr>
                      <a:r>
                        <a:rPr b="0" lang="en-IN" sz="2800" spc="-1" strike="noStrike">
                          <a:solidFill>
                            <a:srgbClr val="000000"/>
                          </a:solidFill>
                          <a:latin typeface="Calibri"/>
                        </a:rPr>
                        <a:t>1</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800" spc="-1" strike="noStrike">
                          <a:solidFill>
                            <a:srgbClr val="000000"/>
                          </a:solidFill>
                          <a:latin typeface="Calibri"/>
                        </a:rPr>
                        <a:t>mov ah,1</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4720">
                <a:tc>
                  <a:txBody>
                    <a:bodyPr/>
                    <a:p>
                      <a:pPr>
                        <a:lnSpc>
                          <a:spcPct val="100000"/>
                        </a:lnSpc>
                      </a:pPr>
                      <a:r>
                        <a:rPr b="0" lang="en-IN" sz="2800" spc="-1" strike="noStrike">
                          <a:solidFill>
                            <a:srgbClr val="000000"/>
                          </a:solidFill>
                          <a:latin typeface="Calibri"/>
                        </a:rPr>
                        <a:t>2</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2800" spc="-1" strike="noStrike">
                          <a:solidFill>
                            <a:srgbClr val="000000"/>
                          </a:solidFill>
                          <a:latin typeface="Calibri"/>
                        </a:rPr>
                        <a:t>int 21h</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4720">
                <a:tc>
                  <a:txBody>
                    <a:bodyPr/>
                    <a:p>
                      <a:pPr>
                        <a:lnSpc>
                          <a:spcPct val="100000"/>
                        </a:lnSpc>
                      </a:pPr>
                      <a:r>
                        <a:rPr b="0" lang="en-IN" sz="2800" spc="-1" strike="noStrike">
                          <a:solidFill>
                            <a:srgbClr val="000000"/>
                          </a:solidFill>
                          <a:latin typeface="Calibri"/>
                        </a:rPr>
                        <a:t>3</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800" spc="-1" strike="noStrike">
                          <a:solidFill>
                            <a:srgbClr val="000000"/>
                          </a:solidFill>
                          <a:latin typeface="Calibri"/>
                        </a:rPr>
                        <a:t>mend</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4720">
                <a:tc>
                  <a:txBody>
                    <a:bodyPr/>
                    <a:p>
                      <a:pPr>
                        <a:lnSpc>
                          <a:spcPct val="100000"/>
                        </a:lnSpc>
                      </a:pPr>
                      <a:r>
                        <a:rPr b="0" lang="en-IN" sz="2800" spc="-1" strike="noStrike">
                          <a:solidFill>
                            <a:srgbClr val="000000"/>
                          </a:solidFill>
                          <a:latin typeface="Calibri"/>
                        </a:rPr>
                        <a:t>4</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2800" spc="-1" strike="noStrike">
                          <a:solidFill>
                            <a:srgbClr val="000000"/>
                          </a:solidFill>
                          <a:latin typeface="Calibri"/>
                        </a:rPr>
                        <a:t>mov  ah, 9</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4720">
                <a:tc>
                  <a:txBody>
                    <a:bodyPr/>
                    <a:p>
                      <a:pPr>
                        <a:lnSpc>
                          <a:spcPct val="100000"/>
                        </a:lnSpc>
                      </a:pPr>
                      <a:r>
                        <a:rPr b="0" lang="en-IN" sz="2800" spc="-1" strike="noStrike">
                          <a:solidFill>
                            <a:srgbClr val="000000"/>
                          </a:solidFill>
                          <a:latin typeface="Calibri"/>
                        </a:rPr>
                        <a:t>5</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800" spc="-1" strike="noStrike">
                          <a:solidFill>
                            <a:srgbClr val="000000"/>
                          </a:solidFill>
                          <a:latin typeface="Calibri"/>
                        </a:rPr>
                        <a:t>lea dx, #0</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4720">
                <a:tc>
                  <a:txBody>
                    <a:bodyPr/>
                    <a:p>
                      <a:pPr>
                        <a:lnSpc>
                          <a:spcPct val="100000"/>
                        </a:lnSpc>
                      </a:pPr>
                      <a:r>
                        <a:rPr b="0" lang="en-IN" sz="2800" spc="-1" strike="noStrike">
                          <a:solidFill>
                            <a:srgbClr val="000000"/>
                          </a:solidFill>
                          <a:latin typeface="Calibri"/>
                        </a:rPr>
                        <a:t>6</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2800" spc="-1" strike="noStrike">
                          <a:solidFill>
                            <a:srgbClr val="000000"/>
                          </a:solidFill>
                          <a:latin typeface="Calibri"/>
                        </a:rPr>
                        <a:t>int 21h</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4720">
                <a:tc>
                  <a:txBody>
                    <a:bodyPr/>
                    <a:p>
                      <a:pPr>
                        <a:lnSpc>
                          <a:spcPct val="100000"/>
                        </a:lnSpc>
                      </a:pPr>
                      <a:r>
                        <a:rPr b="0" lang="en-IN" sz="2800" spc="-1" strike="noStrike">
                          <a:solidFill>
                            <a:srgbClr val="000000"/>
                          </a:solidFill>
                          <a:latin typeface="Calibri"/>
                        </a:rPr>
                        <a:t>7</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800" spc="-1" strike="noStrike">
                          <a:solidFill>
                            <a:srgbClr val="000000"/>
                          </a:solidFill>
                          <a:latin typeface="Calibri"/>
                        </a:rPr>
                        <a:t>lea dx, #1</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04720">
                <a:tc>
                  <a:txBody>
                    <a:bodyPr/>
                    <a:p>
                      <a:pPr>
                        <a:lnSpc>
                          <a:spcPct val="100000"/>
                        </a:lnSpc>
                      </a:pPr>
                      <a:r>
                        <a:rPr b="0" lang="en-IN" sz="2800" spc="-1" strike="noStrike">
                          <a:solidFill>
                            <a:srgbClr val="000000"/>
                          </a:solidFill>
                          <a:latin typeface="Calibri"/>
                        </a:rPr>
                        <a:t>8</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2800" spc="-1" strike="noStrike">
                          <a:solidFill>
                            <a:srgbClr val="000000"/>
                          </a:solidFill>
                          <a:latin typeface="Calibri"/>
                        </a:rPr>
                        <a:t>int 21h</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4720">
                <a:tc>
                  <a:txBody>
                    <a:bodyPr/>
                    <a:p>
                      <a:pPr>
                        <a:lnSpc>
                          <a:spcPct val="100000"/>
                        </a:lnSpc>
                      </a:pPr>
                      <a:r>
                        <a:rPr b="0" lang="en-IN" sz="2800" spc="-1" strike="noStrike">
                          <a:solidFill>
                            <a:srgbClr val="000000"/>
                          </a:solidFill>
                          <a:latin typeface="Calibri"/>
                        </a:rPr>
                        <a:t>9</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800" spc="-1" strike="noStrike">
                          <a:solidFill>
                            <a:srgbClr val="000000"/>
                          </a:solidFill>
                          <a:latin typeface="Calibri"/>
                        </a:rPr>
                        <a:t>mend</a:t>
                      </a:r>
                      <a:endParaRPr b="0" lang="en-IN"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38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224BCC0-1DCF-4ECF-A2F6-9A9118969835}"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457200" y="274680"/>
            <a:ext cx="8228880" cy="51048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rPr>
              <a:t>ALA(Argument List Array)</a:t>
            </a:r>
            <a:endParaRPr b="0" lang="en-IN" sz="4400" spc="-1" strike="noStrike">
              <a:latin typeface="Arial"/>
            </a:endParaRPr>
          </a:p>
        </p:txBody>
      </p:sp>
      <p:graphicFrame>
        <p:nvGraphicFramePr>
          <p:cNvPr id="388" name="Table 2"/>
          <p:cNvGraphicFramePr/>
          <p:nvPr/>
        </p:nvGraphicFramePr>
        <p:xfrm>
          <a:off x="457200" y="1600200"/>
          <a:ext cx="8229240" cy="1112040"/>
        </p:xfrm>
        <a:graphic>
          <a:graphicData uri="http://schemas.openxmlformats.org/drawingml/2006/table">
            <a:tbl>
              <a:tblPr/>
              <a:tblGrid>
                <a:gridCol w="4114800"/>
                <a:gridCol w="4114800"/>
              </a:tblGrid>
              <a:tr h="370800">
                <a:tc>
                  <a:txBody>
                    <a:bodyPr/>
                    <a:p>
                      <a:pPr>
                        <a:lnSpc>
                          <a:spcPct val="100000"/>
                        </a:lnSpc>
                      </a:pPr>
                      <a:r>
                        <a:rPr b="1" lang="en-IN" sz="2400" spc="-1" strike="noStrike">
                          <a:solidFill>
                            <a:srgbClr val="ffffff"/>
                          </a:solidFill>
                          <a:latin typeface="Calibri"/>
                        </a:rPr>
                        <a:t>Index</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2400" spc="-1" strike="noStrike">
                          <a:solidFill>
                            <a:srgbClr val="ffffff"/>
                          </a:solidFill>
                          <a:latin typeface="Calibri"/>
                        </a:rPr>
                        <a:t>Argument</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70800">
                <a:tc>
                  <a:txBody>
                    <a:bodyPr/>
                    <a:p>
                      <a:pPr>
                        <a:lnSpc>
                          <a:spcPct val="100000"/>
                        </a:lnSpc>
                      </a:pPr>
                      <a:r>
                        <a:rPr b="0" lang="en-IN" sz="2400" spc="-1" strike="noStrike">
                          <a:solidFill>
                            <a:srgbClr val="000000"/>
                          </a:solidFill>
                          <a:latin typeface="Calibri"/>
                        </a:rPr>
                        <a:t>0</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2400" spc="-1" strike="noStrike">
                          <a:solidFill>
                            <a:srgbClr val="000000"/>
                          </a:solidFill>
                          <a:latin typeface="Calibri"/>
                        </a:rPr>
                        <a:t>msg</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70800">
                <a:tc>
                  <a:txBody>
                    <a:bodyPr/>
                    <a:p>
                      <a:pPr>
                        <a:lnSpc>
                          <a:spcPct val="100000"/>
                        </a:lnSpc>
                      </a:pPr>
                      <a:r>
                        <a:rPr b="0" lang="en-IN" sz="2400" spc="-1" strike="noStrike">
                          <a:solidFill>
                            <a:srgbClr val="000000"/>
                          </a:solidFill>
                          <a:latin typeface="Calibri"/>
                        </a:rPr>
                        <a:t>1</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2400" spc="-1" strike="noStrike">
                          <a:solidFill>
                            <a:srgbClr val="000000"/>
                          </a:solidFill>
                          <a:latin typeface="Calibri"/>
                        </a:rPr>
                        <a:t>msg1</a:t>
                      </a:r>
                      <a:endParaRPr b="0" lang="en-IN"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389"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8E4839A5-BFCF-4021-AE69-0BA5FCFAFA21}" type="datetime1">
              <a:rPr b="0" lang="en-IN" sz="1200" spc="-1" strike="noStrike">
                <a:solidFill>
                  <a:srgbClr val="8b8b8b"/>
                </a:solidFill>
                <a:latin typeface="Calibri"/>
              </a:rPr>
              <a:t>17/12/2020</a:t>
            </a:fld>
            <a:endParaRPr b="0" lang="en-IN" sz="1200" spc="-1" strike="noStrike">
              <a:latin typeface="Arial"/>
            </a:endParaRPr>
          </a:p>
        </p:txBody>
      </p:sp>
      <p:sp>
        <p:nvSpPr>
          <p:cNvPr id="39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4DDECD6-9E8F-4971-8248-C3D2A4C43FD0}"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57200" y="274680"/>
            <a:ext cx="8228880" cy="86760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2- pass Microprocessor Design</a:t>
            </a:r>
            <a:endParaRPr b="0" lang="en-IN" sz="4400" spc="-1" strike="noStrike">
              <a:latin typeface="Arial"/>
            </a:endParaRPr>
          </a:p>
        </p:txBody>
      </p:sp>
      <p:sp>
        <p:nvSpPr>
          <p:cNvPr id="392" name="CustomShape 2"/>
          <p:cNvSpPr/>
          <p:nvPr/>
        </p:nvSpPr>
        <p:spPr>
          <a:xfrm>
            <a:off x="457200" y="1600200"/>
            <a:ext cx="8228880" cy="2666160"/>
          </a:xfrm>
          <a:prstGeom prst="rect">
            <a:avLst/>
          </a:prstGeom>
          <a:noFill/>
          <a:ln>
            <a:noFill/>
          </a:ln>
        </p:spPr>
        <p:style>
          <a:lnRef idx="0"/>
          <a:fillRef idx="0"/>
          <a:effectRef idx="0"/>
          <a:fontRef idx="minor"/>
        </p:style>
        <p:txBody>
          <a:bodyPr lIns="90000" rIns="90000" tIns="45000" bIns="45000"/>
          <a:p>
            <a:pPr marL="514440" indent="-513720">
              <a:lnSpc>
                <a:spcPct val="100000"/>
              </a:lnSpc>
              <a:spcBef>
                <a:spcPts val="641"/>
              </a:spcBef>
              <a:buClr>
                <a:srgbClr val="000000"/>
              </a:buClr>
              <a:buFont typeface="Arial"/>
              <a:buAutoNum type="arabicPeriod"/>
            </a:pPr>
            <a:r>
              <a:rPr b="0" lang="en-IN" sz="3200" spc="-1" strike="noStrike">
                <a:solidFill>
                  <a:srgbClr val="000000"/>
                </a:solidFill>
                <a:latin typeface="Calibri"/>
              </a:rPr>
              <a:t>Recognize Macro Definition</a:t>
            </a:r>
            <a:endParaRPr b="0" lang="en-IN" sz="3200" spc="-1" strike="noStrike">
              <a:latin typeface="Arial"/>
            </a:endParaRPr>
          </a:p>
          <a:p>
            <a:pPr marL="514440" indent="-513720">
              <a:lnSpc>
                <a:spcPct val="100000"/>
              </a:lnSpc>
              <a:spcBef>
                <a:spcPts val="641"/>
              </a:spcBef>
              <a:buClr>
                <a:srgbClr val="000000"/>
              </a:buClr>
              <a:buFont typeface="Arial"/>
              <a:buAutoNum type="arabicPeriod"/>
            </a:pPr>
            <a:r>
              <a:rPr b="0" lang="en-IN" sz="3200" spc="-1" strike="noStrike">
                <a:solidFill>
                  <a:srgbClr val="000000"/>
                </a:solidFill>
                <a:latin typeface="Calibri"/>
              </a:rPr>
              <a:t>Save Definitions</a:t>
            </a:r>
            <a:endParaRPr b="0" lang="en-IN" sz="3200" spc="-1" strike="noStrike">
              <a:latin typeface="Arial"/>
            </a:endParaRPr>
          </a:p>
          <a:p>
            <a:pPr marL="514440" indent="-513720">
              <a:lnSpc>
                <a:spcPct val="100000"/>
              </a:lnSpc>
              <a:spcBef>
                <a:spcPts val="641"/>
              </a:spcBef>
              <a:buClr>
                <a:srgbClr val="000000"/>
              </a:buClr>
              <a:buFont typeface="Arial"/>
              <a:buAutoNum type="arabicPeriod"/>
            </a:pPr>
            <a:r>
              <a:rPr b="0" lang="en-IN" sz="3200" spc="-1" strike="noStrike">
                <a:solidFill>
                  <a:srgbClr val="000000"/>
                </a:solidFill>
                <a:latin typeface="Calibri"/>
              </a:rPr>
              <a:t>Recognize Calls</a:t>
            </a:r>
            <a:endParaRPr b="0" lang="en-IN" sz="3200" spc="-1" strike="noStrike">
              <a:latin typeface="Arial"/>
            </a:endParaRPr>
          </a:p>
          <a:p>
            <a:pPr marL="514440" indent="-513720">
              <a:lnSpc>
                <a:spcPct val="100000"/>
              </a:lnSpc>
              <a:spcBef>
                <a:spcPts val="641"/>
              </a:spcBef>
              <a:buClr>
                <a:srgbClr val="000000"/>
              </a:buClr>
              <a:buFont typeface="Arial"/>
              <a:buAutoNum type="arabicPeriod"/>
            </a:pPr>
            <a:r>
              <a:rPr b="0" lang="en-IN" sz="3200" spc="-1" strike="noStrike">
                <a:solidFill>
                  <a:srgbClr val="000000"/>
                </a:solidFill>
                <a:latin typeface="Calibri"/>
              </a:rPr>
              <a:t>Expand Calls and substitute arguments </a:t>
            </a:r>
            <a:endParaRPr b="0" lang="en-IN" sz="3200" spc="-1" strike="noStrike">
              <a:latin typeface="Arial"/>
            </a:endParaRPr>
          </a:p>
        </p:txBody>
      </p:sp>
      <p:sp>
        <p:nvSpPr>
          <p:cNvPr id="393"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5459EC51-4F2A-4D05-AC4D-5261A76694F6}" type="datetime1">
              <a:rPr b="0" lang="en-IN" sz="1200" spc="-1" strike="noStrike">
                <a:solidFill>
                  <a:srgbClr val="8b8b8b"/>
                </a:solidFill>
                <a:latin typeface="Calibri"/>
              </a:rPr>
              <a:t>17/12/2020</a:t>
            </a:fld>
            <a:endParaRPr b="0" lang="en-IN" sz="1200" spc="-1" strike="noStrike">
              <a:latin typeface="Arial"/>
            </a:endParaRPr>
          </a:p>
        </p:txBody>
      </p:sp>
      <p:sp>
        <p:nvSpPr>
          <p:cNvPr id="39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D0A8400-6B93-433C-9E18-C12E4E95C2B0}"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5" name="Group 1"/>
          <p:cNvGrpSpPr/>
          <p:nvPr/>
        </p:nvGrpSpPr>
        <p:grpSpPr>
          <a:xfrm>
            <a:off x="928080" y="152280"/>
            <a:ext cx="6935040" cy="6705000"/>
            <a:chOff x="928080" y="152280"/>
            <a:chExt cx="6935040" cy="6705000"/>
          </a:xfrm>
        </p:grpSpPr>
        <p:sp>
          <p:nvSpPr>
            <p:cNvPr id="396" name="CustomShape 2"/>
            <p:cNvSpPr/>
            <p:nvPr/>
          </p:nvSpPr>
          <p:spPr>
            <a:xfrm>
              <a:off x="1614600" y="2209680"/>
              <a:ext cx="1447200" cy="685080"/>
            </a:xfrm>
            <a:prstGeom prst="flowChartDecision">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MACRO pseudo-op?</a:t>
              </a:r>
              <a:endParaRPr b="0" lang="en-IN" sz="1200" spc="-1" strike="noStrike">
                <a:latin typeface="Arial"/>
              </a:endParaRPr>
            </a:p>
          </p:txBody>
        </p:sp>
        <p:grpSp>
          <p:nvGrpSpPr>
            <p:cNvPr id="397" name="Group 3"/>
            <p:cNvGrpSpPr/>
            <p:nvPr/>
          </p:nvGrpSpPr>
          <p:grpSpPr>
            <a:xfrm>
              <a:off x="928080" y="152280"/>
              <a:ext cx="6935040" cy="6705000"/>
              <a:chOff x="928080" y="152280"/>
              <a:chExt cx="6935040" cy="6705000"/>
            </a:xfrm>
          </p:grpSpPr>
          <p:sp>
            <p:nvSpPr>
              <p:cNvPr id="398" name="CustomShape 4"/>
              <p:cNvSpPr/>
              <p:nvPr/>
            </p:nvSpPr>
            <p:spPr>
              <a:xfrm>
                <a:off x="1843200" y="152280"/>
                <a:ext cx="990000" cy="5328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wrap="none" lIns="90000" rIns="90000" tIns="45000" bIns="45000" anchor="ctr"/>
              <a:p>
                <a:pPr algn="ctr">
                  <a:lnSpc>
                    <a:spcPct val="100000"/>
                  </a:lnSpc>
                </a:pPr>
                <a:r>
                  <a:rPr b="1" lang="en-IN" sz="1200" spc="-1" strike="noStrike">
                    <a:solidFill>
                      <a:srgbClr val="000000"/>
                    </a:solidFill>
                    <a:latin typeface="Calibri"/>
                    <a:ea typeface="DejaVu Sans"/>
                  </a:rPr>
                  <a:t>Pass 1</a:t>
                </a:r>
                <a:endParaRPr b="0" lang="en-IN" sz="1200" spc="-1" strike="noStrike">
                  <a:latin typeface="Arial"/>
                </a:endParaRPr>
              </a:p>
            </p:txBody>
          </p:sp>
          <p:sp>
            <p:nvSpPr>
              <p:cNvPr id="399" name="CustomShape 5"/>
              <p:cNvSpPr/>
              <p:nvPr/>
            </p:nvSpPr>
            <p:spPr>
              <a:xfrm>
                <a:off x="1843200" y="838080"/>
                <a:ext cx="990000" cy="5328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wrap="none" lIns="90000" rIns="90000" tIns="45000" bIns="45000" anchor="ctr"/>
              <a:p>
                <a:pPr>
                  <a:lnSpc>
                    <a:spcPct val="100000"/>
                  </a:lnSpc>
                </a:pPr>
                <a:r>
                  <a:rPr b="1" lang="en-IN" sz="1200" spc="-1" strike="noStrike">
                    <a:solidFill>
                      <a:srgbClr val="000000"/>
                    </a:solidFill>
                    <a:latin typeface="Calibri"/>
                    <a:ea typeface="DejaVu Sans"/>
                  </a:rPr>
                  <a:t>MDTC&lt;-1</a:t>
                </a:r>
                <a:endParaRPr b="0" lang="en-IN" sz="1200" spc="-1" strike="noStrike">
                  <a:latin typeface="Arial"/>
                </a:endParaRPr>
              </a:p>
              <a:p>
                <a:pPr>
                  <a:lnSpc>
                    <a:spcPct val="100000"/>
                  </a:lnSpc>
                </a:pPr>
                <a:r>
                  <a:rPr b="1" lang="en-IN" sz="1200" spc="-1" strike="noStrike">
                    <a:solidFill>
                      <a:srgbClr val="000000"/>
                    </a:solidFill>
                    <a:latin typeface="Calibri"/>
                    <a:ea typeface="DejaVu Sans"/>
                  </a:rPr>
                  <a:t>MNTC&lt;-1</a:t>
                </a:r>
                <a:endParaRPr b="0" lang="en-IN" sz="1200" spc="-1" strike="noStrike">
                  <a:latin typeface="Arial"/>
                </a:endParaRPr>
              </a:p>
            </p:txBody>
          </p:sp>
          <p:sp>
            <p:nvSpPr>
              <p:cNvPr id="400" name="CustomShape 6"/>
              <p:cNvSpPr/>
              <p:nvPr/>
            </p:nvSpPr>
            <p:spPr>
              <a:xfrm>
                <a:off x="4205160" y="5257800"/>
                <a:ext cx="1294560" cy="3042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wrap="none" lIns="90000" rIns="90000" tIns="45000" bIns="45000" anchor="ctr"/>
              <a:p>
                <a:pPr algn="ctr">
                  <a:lnSpc>
                    <a:spcPct val="100000"/>
                  </a:lnSpc>
                </a:pPr>
                <a:r>
                  <a:rPr b="1" lang="en-IN" sz="1200" spc="-1" strike="noStrike">
                    <a:solidFill>
                      <a:srgbClr val="000000"/>
                    </a:solidFill>
                    <a:latin typeface="Calibri"/>
                    <a:ea typeface="DejaVu Sans"/>
                  </a:rPr>
                  <a:t>Enter line into MDT</a:t>
                </a:r>
                <a:endParaRPr b="0" lang="en-IN" sz="1200" spc="-1" strike="noStrike">
                  <a:latin typeface="Arial"/>
                </a:endParaRPr>
              </a:p>
            </p:txBody>
          </p:sp>
          <p:sp>
            <p:nvSpPr>
              <p:cNvPr id="401" name="CustomShape 7"/>
              <p:cNvSpPr/>
              <p:nvPr/>
            </p:nvSpPr>
            <p:spPr>
              <a:xfrm>
                <a:off x="4295880" y="4572000"/>
                <a:ext cx="1285200" cy="5328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Substitute index notation for arguments</a:t>
                </a:r>
                <a:endParaRPr b="0" lang="en-IN" sz="1200" spc="-1" strike="noStrike">
                  <a:latin typeface="Arial"/>
                </a:endParaRPr>
              </a:p>
            </p:txBody>
          </p:sp>
          <p:sp>
            <p:nvSpPr>
              <p:cNvPr id="402" name="CustomShape 8"/>
              <p:cNvSpPr/>
              <p:nvPr/>
            </p:nvSpPr>
            <p:spPr>
              <a:xfrm>
                <a:off x="6110280" y="3657600"/>
                <a:ext cx="990000" cy="34236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Go to Pass 2</a:t>
                </a:r>
                <a:endParaRPr b="0" lang="en-IN" sz="1200" spc="-1" strike="noStrike">
                  <a:latin typeface="Arial"/>
                </a:endParaRPr>
              </a:p>
            </p:txBody>
          </p:sp>
          <p:sp>
            <p:nvSpPr>
              <p:cNvPr id="403" name="CustomShape 9"/>
              <p:cNvSpPr/>
              <p:nvPr/>
            </p:nvSpPr>
            <p:spPr>
              <a:xfrm>
                <a:off x="3367080" y="2286000"/>
                <a:ext cx="990000" cy="5328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Write copy of source card</a:t>
                </a:r>
                <a:endParaRPr b="0" lang="en-IN" sz="1200" spc="-1" strike="noStrike">
                  <a:latin typeface="Arial"/>
                </a:endParaRPr>
              </a:p>
            </p:txBody>
          </p:sp>
          <p:sp>
            <p:nvSpPr>
              <p:cNvPr id="404" name="CustomShape 10"/>
              <p:cNvSpPr/>
              <p:nvPr/>
            </p:nvSpPr>
            <p:spPr>
              <a:xfrm>
                <a:off x="1843200" y="1523880"/>
                <a:ext cx="1227960" cy="5328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spcAft>
                    <a:spcPts val="1001"/>
                  </a:spcAft>
                </a:pPr>
                <a:r>
                  <a:rPr b="1" lang="en-IN" sz="1200" spc="-1" strike="noStrike">
                    <a:solidFill>
                      <a:srgbClr val="000000"/>
                    </a:solidFill>
                    <a:latin typeface="Calibri"/>
                    <a:ea typeface="DejaVu Sans"/>
                  </a:rPr>
                  <a:t>READ NEXT INSTRUCTION</a:t>
                </a:r>
                <a:endParaRPr b="0" lang="en-IN" sz="1200" spc="-1" strike="noStrike">
                  <a:latin typeface="Arial"/>
                </a:endParaRPr>
              </a:p>
            </p:txBody>
          </p:sp>
          <p:sp>
            <p:nvSpPr>
              <p:cNvPr id="405" name="CustomShape 11"/>
              <p:cNvSpPr/>
              <p:nvPr/>
            </p:nvSpPr>
            <p:spPr>
              <a:xfrm>
                <a:off x="1000080" y="3857760"/>
                <a:ext cx="2356560" cy="71352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endParaRPr b="0" lang="en-IN" sz="1800" spc="-1" strike="noStrike">
                  <a:latin typeface="Arial"/>
                </a:endParaRPr>
              </a:p>
              <a:p>
                <a:pPr algn="ctr">
                  <a:lnSpc>
                    <a:spcPct val="100000"/>
                  </a:lnSpc>
                </a:pPr>
                <a:r>
                  <a:rPr b="1" lang="en-IN" sz="1200" spc="-1" strike="noStrike">
                    <a:solidFill>
                      <a:srgbClr val="000000"/>
                    </a:solidFill>
                    <a:latin typeface="Calibri"/>
                    <a:ea typeface="DejaVu Sans"/>
                  </a:rPr>
                  <a:t>Enter macro name and current value of MDTC in MNT</a:t>
                </a:r>
                <a:r>
                  <a:rPr b="1" lang="en-IN" sz="1200" spc="-1" strike="noStrike">
                    <a:solidFill>
                      <a:srgbClr val="000000"/>
                    </a:solidFill>
                    <a:latin typeface="Times New Roman"/>
                    <a:ea typeface="DejaVu Sans"/>
                  </a:rPr>
                  <a:t> at</a:t>
                </a:r>
                <a:r>
                  <a:rPr b="0" lang="en-IN" sz="1200" spc="-1" strike="noStrike">
                    <a:solidFill>
                      <a:srgbClr val="000000"/>
                    </a:solidFill>
                    <a:latin typeface="Times New Roman"/>
                    <a:ea typeface="DejaVu Sans"/>
                  </a:rPr>
                  <a:t> </a:t>
                </a:r>
                <a:r>
                  <a:rPr b="1" lang="en-IN" sz="1200" spc="-1" strike="noStrike">
                    <a:solidFill>
                      <a:srgbClr val="000000"/>
                    </a:solidFill>
                    <a:latin typeface="Calibri"/>
                    <a:ea typeface="DejaVu Sans"/>
                  </a:rPr>
                  <a:t>NUMBER SHOWN BY MNTC</a:t>
                </a:r>
                <a:endParaRPr b="0" lang="en-IN" sz="1200" spc="-1" strike="noStrike">
                  <a:latin typeface="Arial"/>
                </a:endParaRPr>
              </a:p>
              <a:p>
                <a:pPr algn="ctr">
                  <a:lnSpc>
                    <a:spcPct val="100000"/>
                  </a:lnSpc>
                </a:pPr>
                <a:endParaRPr b="0" lang="en-IN" sz="1200" spc="-1" strike="noStrike">
                  <a:latin typeface="Arial"/>
                </a:endParaRPr>
              </a:p>
            </p:txBody>
          </p:sp>
          <p:sp>
            <p:nvSpPr>
              <p:cNvPr id="406" name="CustomShape 12"/>
              <p:cNvSpPr/>
              <p:nvPr/>
            </p:nvSpPr>
            <p:spPr>
              <a:xfrm>
                <a:off x="1843200" y="3048120"/>
                <a:ext cx="1156680" cy="5328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spcAft>
                    <a:spcPts val="1001"/>
                  </a:spcAft>
                </a:pPr>
                <a:r>
                  <a:rPr b="1" lang="en-IN" sz="1200" spc="-1" strike="noStrike">
                    <a:solidFill>
                      <a:srgbClr val="000000"/>
                    </a:solidFill>
                    <a:latin typeface="Calibri"/>
                    <a:ea typeface="DejaVu Sans"/>
                  </a:rPr>
                  <a:t>READ NEXT INSTRUCTION</a:t>
                </a:r>
                <a:endParaRPr b="0" lang="en-IN" sz="1200" spc="-1" strike="noStrike">
                  <a:latin typeface="Arial"/>
                </a:endParaRPr>
              </a:p>
            </p:txBody>
          </p:sp>
          <p:sp>
            <p:nvSpPr>
              <p:cNvPr id="407" name="CustomShape 13"/>
              <p:cNvSpPr/>
              <p:nvPr/>
            </p:nvSpPr>
            <p:spPr>
              <a:xfrm>
                <a:off x="1438200" y="4714920"/>
                <a:ext cx="1856520" cy="28512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wrap="none" lIns="90000" rIns="90000" tIns="45000" bIns="45000" anchor="ctr"/>
              <a:p>
                <a:pPr algn="ctr">
                  <a:lnSpc>
                    <a:spcPct val="100000"/>
                  </a:lnSpc>
                </a:pPr>
                <a:r>
                  <a:rPr b="1" lang="en-IN" sz="1200" spc="-1" strike="noStrike">
                    <a:solidFill>
                      <a:srgbClr val="000000"/>
                    </a:solidFill>
                    <a:latin typeface="Calibri"/>
                    <a:ea typeface="DejaVu Sans"/>
                  </a:rPr>
                  <a:t>MNTC &lt;- MNTC + 1</a:t>
                </a:r>
                <a:endParaRPr b="0" lang="en-IN" sz="1200" spc="-1" strike="noStrike">
                  <a:latin typeface="Arial"/>
                </a:endParaRPr>
              </a:p>
            </p:txBody>
          </p:sp>
          <p:sp>
            <p:nvSpPr>
              <p:cNvPr id="408" name="CustomShape 14"/>
              <p:cNvSpPr/>
              <p:nvPr/>
            </p:nvSpPr>
            <p:spPr>
              <a:xfrm>
                <a:off x="5881680" y="2819520"/>
                <a:ext cx="1447200" cy="685080"/>
              </a:xfrm>
              <a:prstGeom prst="flowChartDecision">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END pseudo-op?</a:t>
                </a:r>
                <a:endParaRPr b="0" lang="en-IN" sz="1200" spc="-1" strike="noStrike">
                  <a:latin typeface="Arial"/>
                </a:endParaRPr>
              </a:p>
            </p:txBody>
          </p:sp>
          <p:sp>
            <p:nvSpPr>
              <p:cNvPr id="409" name="CustomShape 15"/>
              <p:cNvSpPr/>
              <p:nvPr/>
            </p:nvSpPr>
            <p:spPr>
              <a:xfrm>
                <a:off x="4129200" y="6172200"/>
                <a:ext cx="1447200" cy="685080"/>
              </a:xfrm>
              <a:prstGeom prst="flowChartDecision">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MEND pseudo-op?</a:t>
                </a:r>
                <a:endParaRPr b="0" lang="en-IN" sz="1200" spc="-1" strike="noStrike">
                  <a:latin typeface="Arial"/>
                </a:endParaRPr>
              </a:p>
            </p:txBody>
          </p:sp>
          <p:sp>
            <p:nvSpPr>
              <p:cNvPr id="410" name="CustomShape 16"/>
              <p:cNvSpPr/>
              <p:nvPr/>
            </p:nvSpPr>
            <p:spPr>
              <a:xfrm>
                <a:off x="4000320" y="3857760"/>
                <a:ext cx="1347120" cy="42804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Read next source instruction </a:t>
                </a:r>
                <a:endParaRPr b="0" lang="en-IN" sz="1200" spc="-1" strike="noStrike">
                  <a:latin typeface="Arial"/>
                </a:endParaRPr>
              </a:p>
            </p:txBody>
          </p:sp>
          <p:sp>
            <p:nvSpPr>
              <p:cNvPr id="411" name="CustomShape 17"/>
              <p:cNvSpPr/>
              <p:nvPr/>
            </p:nvSpPr>
            <p:spPr>
              <a:xfrm>
                <a:off x="4052880" y="5715000"/>
                <a:ext cx="1599480" cy="304200"/>
              </a:xfrm>
              <a:prstGeom prst="flowChartProcess">
                <a:avLst/>
              </a:prstGeom>
              <a:ln>
                <a:solidFill>
                  <a:srgbClr val="f59240"/>
                </a:solidFill>
                <a:round/>
              </a:ln>
              <a:effectLst>
                <a:outerShdw blurRad="40000" dir="5400000" dist="20000" rotWithShape="0">
                  <a:srgbClr val="000000">
                    <a:alpha val="38000"/>
                  </a:srgbClr>
                </a:outerShdw>
              </a:effectLst>
            </p:spPr>
            <p:style>
              <a:lnRef idx="1">
                <a:schemeClr val="accent6"/>
              </a:lnRef>
              <a:fillRef idx="2">
                <a:schemeClr val="accent6"/>
              </a:fillRef>
              <a:effectRef idx="1">
                <a:schemeClr val="accent6"/>
              </a:effectRef>
              <a:fontRef idx="minor"/>
            </p:style>
            <p:txBody>
              <a:bodyPr wrap="none" lIns="90000" rIns="90000" tIns="45000" bIns="45000" anchor="ctr"/>
              <a:p>
                <a:pPr algn="ctr">
                  <a:lnSpc>
                    <a:spcPct val="100000"/>
                  </a:lnSpc>
                </a:pPr>
                <a:r>
                  <a:rPr b="1" lang="en-IN" sz="1200" spc="-1" strike="noStrike">
                    <a:solidFill>
                      <a:srgbClr val="000000"/>
                    </a:solidFill>
                    <a:latin typeface="Calibri"/>
                    <a:ea typeface="DejaVu Sans"/>
                  </a:rPr>
                  <a:t>MDTC &lt;- MDTC + 1</a:t>
                </a:r>
                <a:endParaRPr b="0" lang="en-IN" sz="1200" spc="-1" strike="noStrike">
                  <a:latin typeface="Arial"/>
                </a:endParaRPr>
              </a:p>
            </p:txBody>
          </p:sp>
          <p:sp>
            <p:nvSpPr>
              <p:cNvPr id="412" name="Line 18"/>
              <p:cNvSpPr/>
              <p:nvPr/>
            </p:nvSpPr>
            <p:spPr>
              <a:xfrm>
                <a:off x="2376360" y="685800"/>
                <a:ext cx="360" cy="15228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13" name="Line 19"/>
              <p:cNvSpPr/>
              <p:nvPr/>
            </p:nvSpPr>
            <p:spPr>
              <a:xfrm>
                <a:off x="2376360" y="1371600"/>
                <a:ext cx="360" cy="15228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14" name="Line 20"/>
              <p:cNvSpPr/>
              <p:nvPr/>
            </p:nvSpPr>
            <p:spPr>
              <a:xfrm>
                <a:off x="2361960" y="2057400"/>
                <a:ext cx="360" cy="15228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15" name="Line 21"/>
              <p:cNvSpPr/>
              <p:nvPr/>
            </p:nvSpPr>
            <p:spPr>
              <a:xfrm>
                <a:off x="2376360" y="2895480"/>
                <a:ext cx="360" cy="15228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16" name="Line 22"/>
              <p:cNvSpPr/>
              <p:nvPr/>
            </p:nvSpPr>
            <p:spPr>
              <a:xfrm>
                <a:off x="2284200" y="3571560"/>
                <a:ext cx="46080" cy="28584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17" name="Line 23"/>
              <p:cNvSpPr/>
              <p:nvPr/>
            </p:nvSpPr>
            <p:spPr>
              <a:xfrm>
                <a:off x="2376360" y="4572000"/>
                <a:ext cx="360" cy="15228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18" name="Line 24"/>
              <p:cNvSpPr/>
              <p:nvPr/>
            </p:nvSpPr>
            <p:spPr>
              <a:xfrm>
                <a:off x="4814640" y="6019560"/>
                <a:ext cx="360" cy="15264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19" name="Line 25"/>
              <p:cNvSpPr/>
              <p:nvPr/>
            </p:nvSpPr>
            <p:spPr>
              <a:xfrm>
                <a:off x="4814640" y="5562360"/>
                <a:ext cx="360" cy="15264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20" name="Line 26"/>
              <p:cNvSpPr/>
              <p:nvPr/>
            </p:nvSpPr>
            <p:spPr>
              <a:xfrm>
                <a:off x="4814640" y="5105160"/>
                <a:ext cx="360" cy="15264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21" name="Line 27"/>
              <p:cNvSpPr/>
              <p:nvPr/>
            </p:nvSpPr>
            <p:spPr>
              <a:xfrm>
                <a:off x="4768560" y="4286160"/>
                <a:ext cx="46080" cy="28584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22" name="Line 28"/>
              <p:cNvSpPr/>
              <p:nvPr/>
            </p:nvSpPr>
            <p:spPr>
              <a:xfrm>
                <a:off x="6567120" y="3504960"/>
                <a:ext cx="360" cy="15264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23" name="Line 29"/>
              <p:cNvSpPr/>
              <p:nvPr/>
            </p:nvSpPr>
            <p:spPr>
              <a:xfrm>
                <a:off x="3062160" y="2557440"/>
                <a:ext cx="304560" cy="36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24" name="Line 30"/>
              <p:cNvSpPr/>
              <p:nvPr/>
            </p:nvSpPr>
            <p:spPr>
              <a:xfrm>
                <a:off x="4357440" y="2514600"/>
                <a:ext cx="2286000" cy="36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25" name="Line 31"/>
              <p:cNvSpPr/>
              <p:nvPr/>
            </p:nvSpPr>
            <p:spPr>
              <a:xfrm>
                <a:off x="6643440" y="2514600"/>
                <a:ext cx="360" cy="30456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26" name="Line 32"/>
              <p:cNvSpPr/>
              <p:nvPr/>
            </p:nvSpPr>
            <p:spPr>
              <a:xfrm>
                <a:off x="7314840" y="3152520"/>
                <a:ext cx="533520" cy="36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27" name="Line 33"/>
              <p:cNvSpPr/>
              <p:nvPr/>
            </p:nvSpPr>
            <p:spPr>
              <a:xfrm flipV="1">
                <a:off x="7862760" y="1842840"/>
                <a:ext cx="360" cy="129564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28" name="Line 34"/>
              <p:cNvSpPr/>
              <p:nvPr/>
            </p:nvSpPr>
            <p:spPr>
              <a:xfrm flipH="1">
                <a:off x="3071520" y="1828800"/>
                <a:ext cx="4791240" cy="4572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29" name="Line 35"/>
              <p:cNvSpPr/>
              <p:nvPr/>
            </p:nvSpPr>
            <p:spPr>
              <a:xfrm>
                <a:off x="5562360" y="6519600"/>
                <a:ext cx="1219320" cy="36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30" name="Line 36"/>
              <p:cNvSpPr/>
              <p:nvPr/>
            </p:nvSpPr>
            <p:spPr>
              <a:xfrm flipH="1" flipV="1">
                <a:off x="6750000" y="4214520"/>
                <a:ext cx="45720" cy="229104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31" name="Line 37"/>
              <p:cNvSpPr/>
              <p:nvPr/>
            </p:nvSpPr>
            <p:spPr>
              <a:xfrm flipH="1">
                <a:off x="5357520" y="4214520"/>
                <a:ext cx="1447920" cy="36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32" name="Line 38"/>
              <p:cNvSpPr/>
              <p:nvPr/>
            </p:nvSpPr>
            <p:spPr>
              <a:xfrm flipH="1">
                <a:off x="942840" y="6519600"/>
                <a:ext cx="3200400" cy="36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33" name="Line 39"/>
              <p:cNvSpPr/>
              <p:nvPr/>
            </p:nvSpPr>
            <p:spPr>
              <a:xfrm flipV="1">
                <a:off x="928080" y="1828800"/>
                <a:ext cx="360" cy="472428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34" name="Line 40"/>
              <p:cNvSpPr/>
              <p:nvPr/>
            </p:nvSpPr>
            <p:spPr>
              <a:xfrm>
                <a:off x="928080" y="1828800"/>
                <a:ext cx="914760" cy="36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sp>
            <p:nvSpPr>
              <p:cNvPr id="435" name="Line 41"/>
              <p:cNvSpPr/>
              <p:nvPr/>
            </p:nvSpPr>
            <p:spPr>
              <a:xfrm flipH="1">
                <a:off x="2152440" y="5000400"/>
                <a:ext cx="71280" cy="128592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36" name="Line 42"/>
              <p:cNvSpPr/>
              <p:nvPr/>
            </p:nvSpPr>
            <p:spPr>
              <a:xfrm flipV="1">
                <a:off x="3595320" y="4114800"/>
                <a:ext cx="360" cy="2133360"/>
              </a:xfrm>
              <a:prstGeom prst="line">
                <a:avLst/>
              </a:prstGeom>
              <a:ln>
                <a:solidFill>
                  <a:srgbClr val="f59240"/>
                </a:solidFill>
                <a:round/>
              </a:ln>
            </p:spPr>
            <p:style>
              <a:lnRef idx="1">
                <a:schemeClr val="accent6"/>
              </a:lnRef>
              <a:fillRef idx="2">
                <a:schemeClr val="accent6"/>
              </a:fillRef>
              <a:effectRef idx="1">
                <a:schemeClr val="accent6"/>
              </a:effectRef>
              <a:fontRef idx="minor"/>
            </p:style>
          </p:sp>
          <p:sp>
            <p:nvSpPr>
              <p:cNvPr id="437" name="Line 43"/>
              <p:cNvSpPr/>
              <p:nvPr/>
            </p:nvSpPr>
            <p:spPr>
              <a:xfrm>
                <a:off x="3595320" y="4114800"/>
                <a:ext cx="405000" cy="45720"/>
              </a:xfrm>
              <a:prstGeom prst="line">
                <a:avLst/>
              </a:prstGeom>
              <a:ln>
                <a:solidFill>
                  <a:srgbClr val="f59240"/>
                </a:solidFill>
                <a:round/>
                <a:tailEnd len="med" type="triangle" w="med"/>
              </a:ln>
            </p:spPr>
            <p:style>
              <a:lnRef idx="1">
                <a:schemeClr val="accent6"/>
              </a:lnRef>
              <a:fillRef idx="2">
                <a:schemeClr val="accent6"/>
              </a:fillRef>
              <a:effectRef idx="1">
                <a:schemeClr val="accent6"/>
              </a:effectRef>
              <a:fontRef idx="minor"/>
            </p:style>
          </p:sp>
        </p:grpSp>
      </p:grpSp>
      <p:sp>
        <p:nvSpPr>
          <p:cNvPr id="438" name="CustomShape 44"/>
          <p:cNvSpPr/>
          <p:nvPr/>
        </p:nvSpPr>
        <p:spPr>
          <a:xfrm>
            <a:off x="2493000" y="2801880"/>
            <a:ext cx="418680" cy="242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000" spc="-1" strike="noStrike">
                <a:solidFill>
                  <a:srgbClr val="000000"/>
                </a:solidFill>
                <a:latin typeface="Calibri"/>
                <a:ea typeface="DejaVu Sans"/>
              </a:rPr>
              <a:t>Yes</a:t>
            </a:r>
            <a:endParaRPr b="0" lang="en-IN" sz="1000" spc="-1" strike="noStrike">
              <a:latin typeface="Arial"/>
            </a:endParaRPr>
          </a:p>
        </p:txBody>
      </p:sp>
      <p:sp>
        <p:nvSpPr>
          <p:cNvPr id="439" name="CustomShape 45"/>
          <p:cNvSpPr/>
          <p:nvPr/>
        </p:nvSpPr>
        <p:spPr>
          <a:xfrm>
            <a:off x="6679080" y="3413160"/>
            <a:ext cx="418680" cy="242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000" spc="-1" strike="noStrike">
                <a:solidFill>
                  <a:srgbClr val="000000"/>
                </a:solidFill>
                <a:latin typeface="Calibri"/>
                <a:ea typeface="DejaVu Sans"/>
              </a:rPr>
              <a:t>Yes</a:t>
            </a:r>
            <a:endParaRPr b="0" lang="en-IN" sz="1000" spc="-1" strike="noStrike">
              <a:latin typeface="Arial"/>
            </a:endParaRPr>
          </a:p>
        </p:txBody>
      </p:sp>
      <p:sp>
        <p:nvSpPr>
          <p:cNvPr id="440" name="CustomShape 46"/>
          <p:cNvSpPr/>
          <p:nvPr/>
        </p:nvSpPr>
        <p:spPr>
          <a:xfrm>
            <a:off x="3631320" y="6537240"/>
            <a:ext cx="418680" cy="242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000" spc="-1" strike="noStrike">
                <a:solidFill>
                  <a:srgbClr val="000000"/>
                </a:solidFill>
                <a:latin typeface="Calibri"/>
                <a:ea typeface="DejaVu Sans"/>
              </a:rPr>
              <a:t>Yes</a:t>
            </a:r>
            <a:endParaRPr b="0" lang="en-IN" sz="1000" spc="-1" strike="noStrike">
              <a:latin typeface="Arial"/>
            </a:endParaRPr>
          </a:p>
        </p:txBody>
      </p:sp>
      <p:sp>
        <p:nvSpPr>
          <p:cNvPr id="441" name="CustomShape 47"/>
          <p:cNvSpPr/>
          <p:nvPr/>
        </p:nvSpPr>
        <p:spPr>
          <a:xfrm>
            <a:off x="3018240" y="2286000"/>
            <a:ext cx="371160" cy="242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000" spc="-1" strike="noStrike">
                <a:solidFill>
                  <a:srgbClr val="000000"/>
                </a:solidFill>
                <a:latin typeface="Calibri"/>
                <a:ea typeface="DejaVu Sans"/>
              </a:rPr>
              <a:t>No</a:t>
            </a:r>
            <a:endParaRPr b="0" lang="en-IN" sz="1000" spc="-1" strike="noStrike">
              <a:latin typeface="Arial"/>
            </a:endParaRPr>
          </a:p>
        </p:txBody>
      </p:sp>
      <p:sp>
        <p:nvSpPr>
          <p:cNvPr id="442" name="CustomShape 48"/>
          <p:cNvSpPr/>
          <p:nvPr/>
        </p:nvSpPr>
        <p:spPr>
          <a:xfrm>
            <a:off x="5740920" y="6537240"/>
            <a:ext cx="371160" cy="242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000" spc="-1" strike="noStrike">
                <a:solidFill>
                  <a:srgbClr val="000000"/>
                </a:solidFill>
                <a:latin typeface="Calibri"/>
                <a:ea typeface="DejaVu Sans"/>
              </a:rPr>
              <a:t>No</a:t>
            </a:r>
            <a:endParaRPr b="0" lang="en-IN" sz="1000" spc="-1" strike="noStrike">
              <a:latin typeface="Arial"/>
            </a:endParaRPr>
          </a:p>
        </p:txBody>
      </p:sp>
      <p:sp>
        <p:nvSpPr>
          <p:cNvPr id="443" name="CustomShape 49"/>
          <p:cNvSpPr/>
          <p:nvPr/>
        </p:nvSpPr>
        <p:spPr>
          <a:xfrm>
            <a:off x="7417440" y="2955960"/>
            <a:ext cx="371160" cy="24228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000" spc="-1" strike="noStrike">
                <a:solidFill>
                  <a:srgbClr val="000000"/>
                </a:solidFill>
                <a:latin typeface="Calibri"/>
                <a:ea typeface="DejaVu Sans"/>
              </a:rPr>
              <a:t>No</a:t>
            </a:r>
            <a:endParaRPr b="0" lang="en-IN" sz="1000" spc="-1" strike="noStrike">
              <a:latin typeface="Arial"/>
            </a:endParaRPr>
          </a:p>
        </p:txBody>
      </p:sp>
      <p:sp>
        <p:nvSpPr>
          <p:cNvPr id="444" name="CustomShape 50"/>
          <p:cNvSpPr/>
          <p:nvPr/>
        </p:nvSpPr>
        <p:spPr>
          <a:xfrm>
            <a:off x="3467160" y="264960"/>
            <a:ext cx="5002920" cy="364320"/>
          </a:xfrm>
          <a:prstGeom prst="rect">
            <a:avLst/>
          </a:prstGeom>
          <a:noFill/>
          <a:ln w="9360">
            <a:noFill/>
          </a:ln>
        </p:spPr>
        <p:style>
          <a:lnRef idx="0"/>
          <a:fillRef idx="0"/>
          <a:effectRef idx="0"/>
          <a:fontRef idx="minor"/>
        </p:style>
        <p:txBody>
          <a:bodyPr wrap="none" lIns="90000" rIns="90000" tIns="45000" bIns="45000"/>
          <a:p>
            <a:pPr>
              <a:lnSpc>
                <a:spcPct val="100000"/>
              </a:lnSpc>
            </a:pPr>
            <a:r>
              <a:rPr b="1" lang="en-IN" sz="1800" spc="-1" strike="noStrike" u="sng">
                <a:solidFill>
                  <a:srgbClr val="000000"/>
                </a:solidFill>
                <a:uFillTx/>
                <a:latin typeface="Calibri"/>
                <a:ea typeface="DejaVu Sans"/>
              </a:rPr>
              <a:t>Pass 1 – processing macro definitions</a:t>
            </a:r>
            <a:endParaRPr b="0" lang="en-IN" sz="1800" spc="-1" strike="noStrike">
              <a:latin typeface="Arial"/>
            </a:endParaRPr>
          </a:p>
        </p:txBody>
      </p:sp>
      <p:sp>
        <p:nvSpPr>
          <p:cNvPr id="445" name="Line 51"/>
          <p:cNvSpPr/>
          <p:nvPr/>
        </p:nvSpPr>
        <p:spPr>
          <a:xfrm flipV="1">
            <a:off x="2152440" y="6248160"/>
            <a:ext cx="1442880" cy="38160"/>
          </a:xfrm>
          <a:prstGeom prst="line">
            <a:avLst/>
          </a:prstGeom>
          <a:ln>
            <a:solidFill>
              <a:srgbClr val="be4b48"/>
            </a:solidFill>
            <a:round/>
          </a:ln>
        </p:spPr>
        <p:style>
          <a:lnRef idx="1">
            <a:schemeClr val="accent2"/>
          </a:lnRef>
          <a:fillRef idx="0">
            <a:schemeClr val="accent2"/>
          </a:fillRef>
          <a:effectRef idx="0">
            <a:schemeClr val="accent2"/>
          </a:effectRef>
          <a:fontRef idx="minor"/>
        </p:style>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2681640" y="264960"/>
            <a:ext cx="6855840" cy="394920"/>
          </a:xfrm>
          <a:prstGeom prst="rect">
            <a:avLst/>
          </a:prstGeom>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wrap="none" lIns="90000" rIns="90000" tIns="45000" bIns="45000"/>
          <a:p>
            <a:pPr>
              <a:lnSpc>
                <a:spcPct val="100000"/>
              </a:lnSpc>
            </a:pPr>
            <a:r>
              <a:rPr b="1" lang="en-IN" sz="2000" spc="-1" strike="noStrike" u="sng">
                <a:solidFill>
                  <a:srgbClr val="000000"/>
                </a:solidFill>
                <a:uFillTx/>
                <a:latin typeface="Calibri"/>
                <a:ea typeface="DejaVu Sans"/>
              </a:rPr>
              <a:t>Pass 2 – processing macro calls and expansion</a:t>
            </a:r>
            <a:endParaRPr b="0" lang="en-IN" sz="2000" spc="-1" strike="noStrike">
              <a:latin typeface="Arial"/>
            </a:endParaRPr>
          </a:p>
        </p:txBody>
      </p:sp>
      <p:grpSp>
        <p:nvGrpSpPr>
          <p:cNvPr id="447" name="Group 2"/>
          <p:cNvGrpSpPr/>
          <p:nvPr/>
        </p:nvGrpSpPr>
        <p:grpSpPr>
          <a:xfrm>
            <a:off x="914400" y="152280"/>
            <a:ext cx="6948720" cy="6368760"/>
            <a:chOff x="914400" y="152280"/>
            <a:chExt cx="6948720" cy="6368760"/>
          </a:xfrm>
        </p:grpSpPr>
        <p:sp>
          <p:nvSpPr>
            <p:cNvPr id="448" name="CustomShape 3"/>
            <p:cNvSpPr/>
            <p:nvPr/>
          </p:nvSpPr>
          <p:spPr>
            <a:xfrm>
              <a:off x="1614600" y="2209680"/>
              <a:ext cx="1447200" cy="685080"/>
            </a:xfrm>
            <a:prstGeom prst="flowChartDecision">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MACRO name found?</a:t>
              </a:r>
              <a:endParaRPr b="0" lang="en-IN" sz="1200" spc="-1" strike="noStrike">
                <a:latin typeface="Arial"/>
              </a:endParaRPr>
            </a:p>
          </p:txBody>
        </p:sp>
        <p:sp>
          <p:nvSpPr>
            <p:cNvPr id="449" name="CustomShape 4"/>
            <p:cNvSpPr/>
            <p:nvPr/>
          </p:nvSpPr>
          <p:spPr>
            <a:xfrm>
              <a:off x="1843200" y="152280"/>
              <a:ext cx="990000" cy="53280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wrap="none" lIns="90000" rIns="90000" tIns="45000" bIns="45000" anchor="ctr"/>
            <a:p>
              <a:pPr algn="ctr">
                <a:lnSpc>
                  <a:spcPct val="100000"/>
                </a:lnSpc>
              </a:pPr>
              <a:r>
                <a:rPr b="1" lang="en-IN" sz="1200" spc="-1" strike="noStrike">
                  <a:solidFill>
                    <a:srgbClr val="000000"/>
                  </a:solidFill>
                  <a:latin typeface="Calibri"/>
                  <a:ea typeface="DejaVu Sans"/>
                </a:rPr>
                <a:t>Pass 2</a:t>
              </a:r>
              <a:endParaRPr b="0" lang="en-IN" sz="1200" spc="-1" strike="noStrike">
                <a:latin typeface="Arial"/>
              </a:endParaRPr>
            </a:p>
          </p:txBody>
        </p:sp>
        <p:sp>
          <p:nvSpPr>
            <p:cNvPr id="450" name="CustomShape 5"/>
            <p:cNvSpPr/>
            <p:nvPr/>
          </p:nvSpPr>
          <p:spPr>
            <a:xfrm>
              <a:off x="5958000" y="3929040"/>
              <a:ext cx="1294560" cy="78516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Supply expanded source file to assembler processing</a:t>
              </a:r>
              <a:endParaRPr b="0" lang="en-IN" sz="1200" spc="-1" strike="noStrike">
                <a:latin typeface="Arial"/>
              </a:endParaRPr>
            </a:p>
          </p:txBody>
        </p:sp>
        <p:sp>
          <p:nvSpPr>
            <p:cNvPr id="451" name="CustomShape 6"/>
            <p:cNvSpPr/>
            <p:nvPr/>
          </p:nvSpPr>
          <p:spPr>
            <a:xfrm>
              <a:off x="3367080" y="2286000"/>
              <a:ext cx="990000" cy="68508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Write into expanded source card file</a:t>
              </a:r>
              <a:endParaRPr b="0" lang="en-IN" sz="1200" spc="-1" strike="noStrike">
                <a:latin typeface="Arial"/>
              </a:endParaRPr>
            </a:p>
          </p:txBody>
        </p:sp>
        <p:sp>
          <p:nvSpPr>
            <p:cNvPr id="452" name="CustomShape 7"/>
            <p:cNvSpPr/>
            <p:nvPr/>
          </p:nvSpPr>
          <p:spPr>
            <a:xfrm>
              <a:off x="1843200" y="838080"/>
              <a:ext cx="990000" cy="68508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Read next source code (copied by pass 1)</a:t>
              </a:r>
              <a:endParaRPr b="0" lang="en-IN" sz="1200" spc="-1" strike="noStrike">
                <a:latin typeface="Arial"/>
              </a:endParaRPr>
            </a:p>
          </p:txBody>
        </p:sp>
        <p:sp>
          <p:nvSpPr>
            <p:cNvPr id="453" name="CustomShape 8"/>
            <p:cNvSpPr/>
            <p:nvPr/>
          </p:nvSpPr>
          <p:spPr>
            <a:xfrm>
              <a:off x="1538280" y="4267080"/>
              <a:ext cx="1599480" cy="30420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wrap="none" lIns="90000" rIns="90000" tIns="45000" bIns="45000" anchor="ctr"/>
            <a:p>
              <a:pPr algn="ctr">
                <a:lnSpc>
                  <a:spcPct val="100000"/>
                </a:lnSpc>
              </a:pPr>
              <a:r>
                <a:rPr b="1" lang="en-IN" sz="1200" spc="-1" strike="noStrike">
                  <a:solidFill>
                    <a:srgbClr val="000000"/>
                  </a:solidFill>
                  <a:latin typeface="Calibri"/>
                  <a:ea typeface="DejaVu Sans"/>
                </a:rPr>
                <a:t>MDTP &lt;- MDTP + 1</a:t>
              </a:r>
              <a:endParaRPr b="0" lang="en-IN" sz="1200" spc="-1" strike="noStrike">
                <a:latin typeface="Arial"/>
              </a:endParaRPr>
            </a:p>
          </p:txBody>
        </p:sp>
        <p:sp>
          <p:nvSpPr>
            <p:cNvPr id="454" name="CustomShape 9"/>
            <p:cNvSpPr/>
            <p:nvPr/>
          </p:nvSpPr>
          <p:spPr>
            <a:xfrm>
              <a:off x="1538280" y="3733920"/>
              <a:ext cx="1599480" cy="38016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Set up argument list array</a:t>
              </a:r>
              <a:endParaRPr b="0" lang="en-IN" sz="1200" spc="-1" strike="noStrike">
                <a:latin typeface="Arial"/>
              </a:endParaRPr>
            </a:p>
          </p:txBody>
        </p:sp>
        <p:sp>
          <p:nvSpPr>
            <p:cNvPr id="455" name="CustomShape 10"/>
            <p:cNvSpPr/>
            <p:nvPr/>
          </p:nvSpPr>
          <p:spPr>
            <a:xfrm>
              <a:off x="1538280" y="3048120"/>
              <a:ext cx="1599480" cy="53280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MDTP &lt;- MDT index from MNT entry</a:t>
              </a:r>
              <a:endParaRPr b="0" lang="en-IN" sz="1200" spc="-1" strike="noStrike">
                <a:latin typeface="Arial"/>
              </a:endParaRPr>
            </a:p>
          </p:txBody>
        </p:sp>
        <p:sp>
          <p:nvSpPr>
            <p:cNvPr id="456" name="CustomShape 11"/>
            <p:cNvSpPr/>
            <p:nvPr/>
          </p:nvSpPr>
          <p:spPr>
            <a:xfrm>
              <a:off x="1538280" y="4724280"/>
              <a:ext cx="1599480" cy="30420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wrap="none" lIns="90000" rIns="90000" tIns="45000" bIns="45000" anchor="ctr"/>
            <a:p>
              <a:pPr algn="ctr">
                <a:lnSpc>
                  <a:spcPct val="100000"/>
                </a:lnSpc>
              </a:pPr>
              <a:r>
                <a:rPr b="1" lang="en-IN" sz="1200" spc="-1" strike="noStrike">
                  <a:solidFill>
                    <a:srgbClr val="000000"/>
                  </a:solidFill>
                  <a:latin typeface="Calibri"/>
                  <a:ea typeface="DejaVu Sans"/>
                </a:rPr>
                <a:t>Get line from MDT</a:t>
              </a:r>
              <a:endParaRPr b="0" lang="en-IN" sz="1200" spc="-1" strike="noStrike">
                <a:latin typeface="Arial"/>
              </a:endParaRPr>
            </a:p>
          </p:txBody>
        </p:sp>
        <p:sp>
          <p:nvSpPr>
            <p:cNvPr id="457" name="CustomShape 12"/>
            <p:cNvSpPr/>
            <p:nvPr/>
          </p:nvSpPr>
          <p:spPr>
            <a:xfrm>
              <a:off x="1538280" y="5181480"/>
              <a:ext cx="1599480" cy="38016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Substitute arguments from macro call</a:t>
              </a:r>
              <a:endParaRPr b="0" lang="en-IN" sz="1200" spc="-1" strike="noStrike">
                <a:latin typeface="Arial"/>
              </a:endParaRPr>
            </a:p>
          </p:txBody>
        </p:sp>
        <p:sp>
          <p:nvSpPr>
            <p:cNvPr id="458" name="CustomShape 13"/>
            <p:cNvSpPr/>
            <p:nvPr/>
          </p:nvSpPr>
          <p:spPr>
            <a:xfrm>
              <a:off x="5881680" y="2819520"/>
              <a:ext cx="1447200" cy="685080"/>
            </a:xfrm>
            <a:prstGeom prst="flowChartDecision">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END pseudo-op?</a:t>
              </a:r>
              <a:endParaRPr b="0" lang="en-IN" sz="1200" spc="-1" strike="noStrike">
                <a:latin typeface="Arial"/>
              </a:endParaRPr>
            </a:p>
          </p:txBody>
        </p:sp>
        <p:sp>
          <p:nvSpPr>
            <p:cNvPr id="459" name="CustomShape 14"/>
            <p:cNvSpPr/>
            <p:nvPr/>
          </p:nvSpPr>
          <p:spPr>
            <a:xfrm>
              <a:off x="1614600" y="5791320"/>
              <a:ext cx="1447200" cy="685080"/>
            </a:xfrm>
            <a:prstGeom prst="flowChartDecision">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MEND pseudo-op?</a:t>
              </a:r>
              <a:endParaRPr b="0" lang="en-IN" sz="1200" spc="-1" strike="noStrike">
                <a:latin typeface="Arial"/>
              </a:endParaRPr>
            </a:p>
          </p:txBody>
        </p:sp>
        <p:sp>
          <p:nvSpPr>
            <p:cNvPr id="460" name="CustomShape 15"/>
            <p:cNvSpPr/>
            <p:nvPr/>
          </p:nvSpPr>
          <p:spPr>
            <a:xfrm>
              <a:off x="4281480" y="5867280"/>
              <a:ext cx="990000" cy="53280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Write expanded source card </a:t>
              </a:r>
              <a:endParaRPr b="0" lang="en-IN" sz="1200" spc="-1" strike="noStrike">
                <a:latin typeface="Arial"/>
              </a:endParaRPr>
            </a:p>
          </p:txBody>
        </p:sp>
        <p:sp>
          <p:nvSpPr>
            <p:cNvPr id="461" name="Line 16"/>
            <p:cNvSpPr/>
            <p:nvPr/>
          </p:nvSpPr>
          <p:spPr>
            <a:xfrm>
              <a:off x="2376360" y="68580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2" name="Line 17"/>
            <p:cNvSpPr/>
            <p:nvPr/>
          </p:nvSpPr>
          <p:spPr>
            <a:xfrm>
              <a:off x="2361960" y="205740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3" name="Line 18"/>
            <p:cNvSpPr/>
            <p:nvPr/>
          </p:nvSpPr>
          <p:spPr>
            <a:xfrm>
              <a:off x="2376360" y="289548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4" name="Line 19"/>
            <p:cNvSpPr/>
            <p:nvPr/>
          </p:nvSpPr>
          <p:spPr>
            <a:xfrm>
              <a:off x="2376360" y="358128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5" name="Line 20"/>
            <p:cNvSpPr/>
            <p:nvPr/>
          </p:nvSpPr>
          <p:spPr>
            <a:xfrm>
              <a:off x="2376360" y="411480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6" name="Line 21"/>
            <p:cNvSpPr/>
            <p:nvPr/>
          </p:nvSpPr>
          <p:spPr>
            <a:xfrm>
              <a:off x="2376360" y="457200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7" name="Line 22"/>
            <p:cNvSpPr/>
            <p:nvPr/>
          </p:nvSpPr>
          <p:spPr>
            <a:xfrm>
              <a:off x="2376360" y="502920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8" name="Line 23"/>
            <p:cNvSpPr/>
            <p:nvPr/>
          </p:nvSpPr>
          <p:spPr>
            <a:xfrm>
              <a:off x="6567480" y="3504960"/>
              <a:ext cx="45720" cy="4240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69" name="Line 24"/>
            <p:cNvSpPr/>
            <p:nvPr/>
          </p:nvSpPr>
          <p:spPr>
            <a:xfrm>
              <a:off x="3062160" y="2557440"/>
              <a:ext cx="304920" cy="36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70" name="Line 25"/>
            <p:cNvSpPr/>
            <p:nvPr/>
          </p:nvSpPr>
          <p:spPr>
            <a:xfrm>
              <a:off x="4357440" y="2514600"/>
              <a:ext cx="2286000" cy="360"/>
            </a:xfrm>
            <a:prstGeom prst="line">
              <a:avLst/>
            </a:prstGeom>
            <a:ln>
              <a:solidFill>
                <a:srgbClr val="98b855"/>
              </a:solidFill>
              <a:round/>
            </a:ln>
          </p:spPr>
          <p:style>
            <a:lnRef idx="1">
              <a:schemeClr val="accent3"/>
            </a:lnRef>
            <a:fillRef idx="2">
              <a:schemeClr val="accent3"/>
            </a:fillRef>
            <a:effectRef idx="1">
              <a:schemeClr val="accent3"/>
            </a:effectRef>
            <a:fontRef idx="minor"/>
          </p:style>
        </p:sp>
        <p:sp>
          <p:nvSpPr>
            <p:cNvPr id="471" name="Line 26"/>
            <p:cNvSpPr/>
            <p:nvPr/>
          </p:nvSpPr>
          <p:spPr>
            <a:xfrm>
              <a:off x="6643440" y="2514600"/>
              <a:ext cx="360" cy="30456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72" name="Line 27"/>
            <p:cNvSpPr/>
            <p:nvPr/>
          </p:nvSpPr>
          <p:spPr>
            <a:xfrm>
              <a:off x="7315200" y="3152520"/>
              <a:ext cx="533160" cy="360"/>
            </a:xfrm>
            <a:prstGeom prst="line">
              <a:avLst/>
            </a:prstGeom>
            <a:ln>
              <a:solidFill>
                <a:srgbClr val="98b855"/>
              </a:solidFill>
              <a:round/>
            </a:ln>
          </p:spPr>
          <p:style>
            <a:lnRef idx="1">
              <a:schemeClr val="accent3"/>
            </a:lnRef>
            <a:fillRef idx="2">
              <a:schemeClr val="accent3"/>
            </a:fillRef>
            <a:effectRef idx="1">
              <a:schemeClr val="accent3"/>
            </a:effectRef>
            <a:fontRef idx="minor"/>
          </p:style>
        </p:sp>
        <p:sp>
          <p:nvSpPr>
            <p:cNvPr id="473" name="Line 28"/>
            <p:cNvSpPr/>
            <p:nvPr/>
          </p:nvSpPr>
          <p:spPr>
            <a:xfrm flipH="1">
              <a:off x="2833560" y="1066680"/>
              <a:ext cx="5029200" cy="36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74" name="Line 29"/>
            <p:cNvSpPr/>
            <p:nvPr/>
          </p:nvSpPr>
          <p:spPr>
            <a:xfrm>
              <a:off x="3066840" y="6138720"/>
              <a:ext cx="1219320" cy="36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75" name="Line 30"/>
            <p:cNvSpPr/>
            <p:nvPr/>
          </p:nvSpPr>
          <p:spPr>
            <a:xfrm flipV="1">
              <a:off x="4738680" y="4495680"/>
              <a:ext cx="360" cy="1371600"/>
            </a:xfrm>
            <a:prstGeom prst="line">
              <a:avLst/>
            </a:prstGeom>
            <a:ln>
              <a:solidFill>
                <a:srgbClr val="98b855"/>
              </a:solidFill>
              <a:round/>
            </a:ln>
          </p:spPr>
          <p:style>
            <a:lnRef idx="1">
              <a:schemeClr val="accent3"/>
            </a:lnRef>
            <a:fillRef idx="2">
              <a:schemeClr val="accent3"/>
            </a:fillRef>
            <a:effectRef idx="1">
              <a:schemeClr val="accent3"/>
            </a:effectRef>
            <a:fontRef idx="minor"/>
          </p:style>
        </p:sp>
        <p:sp>
          <p:nvSpPr>
            <p:cNvPr id="476" name="Line 31"/>
            <p:cNvSpPr/>
            <p:nvPr/>
          </p:nvSpPr>
          <p:spPr>
            <a:xfrm flipH="1">
              <a:off x="3138480" y="4476600"/>
              <a:ext cx="1600200" cy="36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77" name="Line 32"/>
            <p:cNvSpPr/>
            <p:nvPr/>
          </p:nvSpPr>
          <p:spPr>
            <a:xfrm flipV="1">
              <a:off x="928440" y="1066680"/>
              <a:ext cx="360" cy="5029200"/>
            </a:xfrm>
            <a:prstGeom prst="line">
              <a:avLst/>
            </a:prstGeom>
            <a:ln>
              <a:solidFill>
                <a:srgbClr val="98b855"/>
              </a:solidFill>
              <a:round/>
            </a:ln>
          </p:spPr>
          <p:style>
            <a:lnRef idx="1">
              <a:schemeClr val="accent3"/>
            </a:lnRef>
            <a:fillRef idx="2">
              <a:schemeClr val="accent3"/>
            </a:fillRef>
            <a:effectRef idx="1">
              <a:schemeClr val="accent3"/>
            </a:effectRef>
            <a:fontRef idx="minor"/>
          </p:style>
        </p:sp>
        <p:sp>
          <p:nvSpPr>
            <p:cNvPr id="478" name="Line 33"/>
            <p:cNvSpPr/>
            <p:nvPr/>
          </p:nvSpPr>
          <p:spPr>
            <a:xfrm>
              <a:off x="928440" y="1085760"/>
              <a:ext cx="914400" cy="36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79" name="CustomShape 34"/>
            <p:cNvSpPr/>
            <p:nvPr/>
          </p:nvSpPr>
          <p:spPr>
            <a:xfrm>
              <a:off x="1040760" y="6172200"/>
              <a:ext cx="470520" cy="27252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p>
              <a:pPr>
                <a:lnSpc>
                  <a:spcPct val="100000"/>
                </a:lnSpc>
              </a:pPr>
              <a:r>
                <a:rPr b="1" lang="en-IN" sz="1200" spc="-1" strike="noStrike">
                  <a:solidFill>
                    <a:srgbClr val="000000"/>
                  </a:solidFill>
                  <a:latin typeface="Calibri"/>
                  <a:ea typeface="DejaVu Sans"/>
                </a:rPr>
                <a:t>Yes</a:t>
              </a:r>
              <a:endParaRPr b="0" lang="en-IN" sz="1200" spc="-1" strike="noStrike">
                <a:latin typeface="Arial"/>
              </a:endParaRPr>
            </a:p>
          </p:txBody>
        </p:sp>
        <p:sp>
          <p:nvSpPr>
            <p:cNvPr id="480" name="CustomShape 35"/>
            <p:cNvSpPr/>
            <p:nvPr/>
          </p:nvSpPr>
          <p:spPr>
            <a:xfrm>
              <a:off x="3151080" y="6248520"/>
              <a:ext cx="412560" cy="272520"/>
            </a:xfrm>
            <a:prstGeom prst="rect">
              <a:avLst/>
            </a:prstGeom>
            <a:ln>
              <a:solidFill>
                <a:srgbClr val="be4b48"/>
              </a:solidFill>
              <a:round/>
            </a:ln>
            <a:effectLst>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p>
              <a:pPr>
                <a:lnSpc>
                  <a:spcPct val="100000"/>
                </a:lnSpc>
              </a:pPr>
              <a:r>
                <a:rPr b="1" lang="en-IN" sz="1200" spc="-1" strike="noStrike">
                  <a:solidFill>
                    <a:srgbClr val="000000"/>
                  </a:solidFill>
                  <a:latin typeface="Calibri"/>
                  <a:ea typeface="DejaVu Sans"/>
                </a:rPr>
                <a:t>No</a:t>
              </a:r>
              <a:endParaRPr b="0" lang="en-IN" sz="1200" spc="-1" strike="noStrike">
                <a:latin typeface="Arial"/>
              </a:endParaRPr>
            </a:p>
          </p:txBody>
        </p:sp>
        <p:sp>
          <p:nvSpPr>
            <p:cNvPr id="481" name="CustomShape 36"/>
            <p:cNvSpPr/>
            <p:nvPr/>
          </p:nvSpPr>
          <p:spPr>
            <a:xfrm>
              <a:off x="1357200" y="1676520"/>
              <a:ext cx="2071080" cy="380160"/>
            </a:xfrm>
            <a:prstGeom prst="flowChartProcess">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1" lang="en-IN" sz="1200" spc="-1" strike="noStrike">
                  <a:solidFill>
                    <a:srgbClr val="000000"/>
                  </a:solidFill>
                  <a:latin typeface="Calibri"/>
                  <a:ea typeface="DejaVu Sans"/>
                </a:rPr>
                <a:t>Search MNT for  match with operation code</a:t>
              </a:r>
              <a:endParaRPr b="0" lang="en-IN" sz="1200" spc="-1" strike="noStrike">
                <a:latin typeface="Arial"/>
              </a:endParaRPr>
            </a:p>
          </p:txBody>
        </p:sp>
        <p:sp>
          <p:nvSpPr>
            <p:cNvPr id="482" name="Line 37"/>
            <p:cNvSpPr/>
            <p:nvPr/>
          </p:nvSpPr>
          <p:spPr>
            <a:xfrm>
              <a:off x="914400" y="6124320"/>
              <a:ext cx="761760" cy="360"/>
            </a:xfrm>
            <a:prstGeom prst="line">
              <a:avLst/>
            </a:prstGeom>
            <a:ln>
              <a:solidFill>
                <a:srgbClr val="98b855"/>
              </a:solidFill>
              <a:round/>
            </a:ln>
          </p:spPr>
          <p:style>
            <a:lnRef idx="1">
              <a:schemeClr val="accent3"/>
            </a:lnRef>
            <a:fillRef idx="2">
              <a:schemeClr val="accent3"/>
            </a:fillRef>
            <a:effectRef idx="1">
              <a:schemeClr val="accent3"/>
            </a:effectRef>
            <a:fontRef idx="minor"/>
          </p:style>
        </p:sp>
        <p:sp>
          <p:nvSpPr>
            <p:cNvPr id="483" name="Line 38"/>
            <p:cNvSpPr/>
            <p:nvPr/>
          </p:nvSpPr>
          <p:spPr>
            <a:xfrm flipV="1">
              <a:off x="7862760" y="1066680"/>
              <a:ext cx="360" cy="2057400"/>
            </a:xfrm>
            <a:prstGeom prst="line">
              <a:avLst/>
            </a:prstGeom>
            <a:ln>
              <a:solidFill>
                <a:srgbClr val="98b855"/>
              </a:solidFill>
              <a:round/>
            </a:ln>
          </p:spPr>
          <p:style>
            <a:lnRef idx="1">
              <a:schemeClr val="accent3"/>
            </a:lnRef>
            <a:fillRef idx="2">
              <a:schemeClr val="accent3"/>
            </a:fillRef>
            <a:effectRef idx="1">
              <a:schemeClr val="accent3"/>
            </a:effectRef>
            <a:fontRef idx="minor"/>
          </p:style>
        </p:sp>
        <p:sp>
          <p:nvSpPr>
            <p:cNvPr id="484" name="Line 39"/>
            <p:cNvSpPr/>
            <p:nvPr/>
          </p:nvSpPr>
          <p:spPr>
            <a:xfrm>
              <a:off x="2376360" y="1523880"/>
              <a:ext cx="360" cy="15228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sp>
          <p:nvSpPr>
            <p:cNvPr id="485" name="Line 40"/>
            <p:cNvSpPr/>
            <p:nvPr/>
          </p:nvSpPr>
          <p:spPr>
            <a:xfrm>
              <a:off x="2342880" y="5562360"/>
              <a:ext cx="360" cy="228600"/>
            </a:xfrm>
            <a:prstGeom prst="line">
              <a:avLst/>
            </a:prstGeom>
            <a:ln>
              <a:solidFill>
                <a:srgbClr val="98b855"/>
              </a:solidFill>
              <a:round/>
              <a:tailEnd len="med" type="triangle" w="med"/>
            </a:ln>
          </p:spPr>
          <p:style>
            <a:lnRef idx="1">
              <a:schemeClr val="accent3"/>
            </a:lnRef>
            <a:fillRef idx="2">
              <a:schemeClr val="accent3"/>
            </a:fillRef>
            <a:effectRef idx="1">
              <a:schemeClr val="accent3"/>
            </a:effectRef>
            <a:fontRef idx="minor"/>
          </p:style>
        </p:sp>
      </p:grpSp>
      <p:sp>
        <p:nvSpPr>
          <p:cNvPr id="486" name="CustomShape 41"/>
          <p:cNvSpPr/>
          <p:nvPr/>
        </p:nvSpPr>
        <p:spPr>
          <a:xfrm>
            <a:off x="3071880" y="2500200"/>
            <a:ext cx="47592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N</a:t>
            </a:r>
            <a:endParaRPr b="0" lang="en-IN" sz="1800" spc="-1" strike="noStrike">
              <a:latin typeface="Arial"/>
            </a:endParaRPr>
          </a:p>
        </p:txBody>
      </p:sp>
      <p:sp>
        <p:nvSpPr>
          <p:cNvPr id="487" name="CustomShape 42"/>
          <p:cNvSpPr/>
          <p:nvPr/>
        </p:nvSpPr>
        <p:spPr>
          <a:xfrm>
            <a:off x="2571840" y="2786040"/>
            <a:ext cx="25560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Y</a:t>
            </a:r>
            <a:endParaRPr b="0" lang="en-IN" sz="1800" spc="-1" strike="noStrike">
              <a:latin typeface="Arial"/>
            </a:endParaRPr>
          </a:p>
        </p:txBody>
      </p:sp>
      <p:sp>
        <p:nvSpPr>
          <p:cNvPr id="488" name="CustomShape 43"/>
          <p:cNvSpPr/>
          <p:nvPr/>
        </p:nvSpPr>
        <p:spPr>
          <a:xfrm>
            <a:off x="7286760" y="2643120"/>
            <a:ext cx="4500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N</a:t>
            </a:r>
            <a:endParaRPr b="0" lang="en-IN" sz="1800" spc="-1" strike="noStrike">
              <a:latin typeface="Arial"/>
            </a:endParaRPr>
          </a:p>
        </p:txBody>
      </p:sp>
      <p:sp>
        <p:nvSpPr>
          <p:cNvPr id="489" name="CustomShape 44"/>
          <p:cNvSpPr/>
          <p:nvPr/>
        </p:nvSpPr>
        <p:spPr>
          <a:xfrm>
            <a:off x="6858000" y="3571920"/>
            <a:ext cx="428040" cy="364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Calibri"/>
                <a:ea typeface="DejaVu Sans"/>
              </a:rPr>
              <a:t>Y</a:t>
            </a:r>
            <a:endParaRPr b="0" lang="en-IN" sz="1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0" y="274680"/>
            <a:ext cx="9143280" cy="79632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chor="ctr"/>
          <a:p>
            <a:pPr algn="ctr">
              <a:lnSpc>
                <a:spcPct val="100000"/>
              </a:lnSpc>
            </a:pPr>
            <a:r>
              <a:rPr b="1" lang="en-IN" sz="3200" spc="-1" strike="noStrike">
                <a:solidFill>
                  <a:srgbClr val="11478b"/>
                </a:solidFill>
                <a:latin typeface="Times New Roman"/>
              </a:rPr>
              <a:t>BASIC MACRO PROCESSOR FUNCTIONS</a:t>
            </a:r>
            <a:endParaRPr b="0" lang="en-IN" sz="3200" spc="-1" strike="noStrike">
              <a:latin typeface="Arial"/>
            </a:endParaRPr>
          </a:p>
        </p:txBody>
      </p:sp>
      <p:sp>
        <p:nvSpPr>
          <p:cNvPr id="133" name="CustomShape 2"/>
          <p:cNvSpPr/>
          <p:nvPr/>
        </p:nvSpPr>
        <p:spPr>
          <a:xfrm>
            <a:off x="285840" y="1143000"/>
            <a:ext cx="8571960" cy="535716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ormAutofit/>
          </a:bodyPr>
          <a:p>
            <a:pPr marL="365760" indent="-282600">
              <a:lnSpc>
                <a:spcPct val="100000"/>
              </a:lnSpc>
              <a:spcBef>
                <a:spcPts val="641"/>
              </a:spcBef>
              <a:buClr>
                <a:srgbClr val="000000"/>
              </a:buClr>
              <a:buFont typeface="Wingdings 2" charset="2"/>
              <a:buChar char=""/>
            </a:pPr>
            <a:r>
              <a:rPr b="0" lang="en-IN" sz="3200" spc="-1" strike="noStrike">
                <a:solidFill>
                  <a:srgbClr val="000000"/>
                </a:solidFill>
                <a:latin typeface="Times New Roman"/>
              </a:rPr>
              <a:t>Directives used during usage of Macro:</a:t>
            </a:r>
            <a:endParaRPr b="0" lang="en-IN" sz="3200" spc="-1" strike="noStrike">
              <a:latin typeface="Arial"/>
            </a:endParaRPr>
          </a:p>
          <a:p>
            <a:pPr lvl="1" marL="640080" indent="-236880">
              <a:lnSpc>
                <a:spcPct val="100000"/>
              </a:lnSpc>
              <a:spcBef>
                <a:spcPts val="641"/>
              </a:spcBef>
              <a:buClr>
                <a:srgbClr val="000000"/>
              </a:buClr>
              <a:buFont typeface="Verdana"/>
              <a:buChar char="◦"/>
            </a:pPr>
            <a:r>
              <a:rPr b="0" lang="en-IN" sz="3200" spc="-1" strike="noStrike">
                <a:solidFill>
                  <a:srgbClr val="000000"/>
                </a:solidFill>
                <a:latin typeface="Times New Roman"/>
              </a:rPr>
              <a:t>Macro: Indicates begin of Macro</a:t>
            </a:r>
            <a:endParaRPr b="0" lang="en-IN" sz="3200" spc="-1" strike="noStrike">
              <a:latin typeface="Arial"/>
            </a:endParaRPr>
          </a:p>
          <a:p>
            <a:pPr lvl="1" marL="640080" indent="-236880">
              <a:lnSpc>
                <a:spcPct val="100000"/>
              </a:lnSpc>
              <a:spcBef>
                <a:spcPts val="641"/>
              </a:spcBef>
              <a:buClr>
                <a:srgbClr val="000000"/>
              </a:buClr>
              <a:buFont typeface="Verdana"/>
              <a:buChar char="◦"/>
            </a:pPr>
            <a:r>
              <a:rPr b="0" lang="en-IN" sz="3200" spc="-1" strike="noStrike">
                <a:solidFill>
                  <a:srgbClr val="000000"/>
                </a:solidFill>
                <a:latin typeface="Times New Roman"/>
              </a:rPr>
              <a:t>MEND: indicates end of Macro</a:t>
            </a:r>
            <a:endParaRPr b="0" lang="en-IN" sz="3200" spc="-1" strike="noStrike">
              <a:latin typeface="Arial"/>
            </a:endParaRPr>
          </a:p>
          <a:p>
            <a:pPr marL="365760" indent="-282600">
              <a:lnSpc>
                <a:spcPct val="100000"/>
              </a:lnSpc>
              <a:spcBef>
                <a:spcPts val="641"/>
              </a:spcBef>
              <a:buClr>
                <a:srgbClr val="000000"/>
              </a:buClr>
              <a:buFont typeface="Wingdings 2" charset="2"/>
              <a:buChar char=""/>
            </a:pPr>
            <a:r>
              <a:rPr b="0" lang="en-IN" sz="3200" spc="-1" strike="noStrike">
                <a:solidFill>
                  <a:srgbClr val="000000"/>
                </a:solidFill>
                <a:latin typeface="Times New Roman"/>
              </a:rPr>
              <a:t>Prototype for Macro:</a:t>
            </a:r>
            <a:endParaRPr b="0" lang="en-IN" sz="3200" spc="-1" strike="noStrike">
              <a:latin typeface="Arial"/>
            </a:endParaRPr>
          </a:p>
          <a:p>
            <a:pPr lvl="1" marL="640080" indent="-236880">
              <a:lnSpc>
                <a:spcPct val="100000"/>
              </a:lnSpc>
              <a:spcBef>
                <a:spcPts val="641"/>
              </a:spcBef>
              <a:buClr>
                <a:srgbClr val="000000"/>
              </a:buClr>
              <a:buFont typeface="Verdana"/>
              <a:buChar char="◦"/>
            </a:pPr>
            <a:r>
              <a:rPr b="0" lang="en-IN" sz="3200" spc="-1" strike="noStrike">
                <a:solidFill>
                  <a:srgbClr val="000000"/>
                </a:solidFill>
                <a:latin typeface="Times New Roman"/>
              </a:rPr>
              <a:t>Each argument starts with Name and macro   </a:t>
            </a:r>
            <a:endParaRPr b="0" lang="en-IN" sz="3200" spc="-1" strike="noStrike">
              <a:latin typeface="Arial"/>
            </a:endParaRPr>
          </a:p>
          <a:p>
            <a:pPr lvl="1" marL="640080" indent="-236880">
              <a:lnSpc>
                <a:spcPct val="100000"/>
              </a:lnSpc>
              <a:spcBef>
                <a:spcPts val="641"/>
              </a:spcBef>
              <a:buClr>
                <a:srgbClr val="000000"/>
              </a:buClr>
              <a:buFont typeface="Verdana"/>
              <a:buChar char="◦"/>
            </a:pPr>
            <a:r>
              <a:rPr b="0" lang="en-IN" sz="3200" spc="-1" strike="noStrike">
                <a:solidFill>
                  <a:srgbClr val="000000"/>
                </a:solidFill>
                <a:latin typeface="Times New Roman"/>
              </a:rPr>
              <a:t>  </a:t>
            </a:r>
            <a:r>
              <a:rPr b="0" lang="en-IN" sz="3200" spc="-1" strike="noStrike">
                <a:solidFill>
                  <a:srgbClr val="000000"/>
                </a:solidFill>
                <a:latin typeface="Times New Roman"/>
              </a:rPr>
              <a:t>Parameter list</a:t>
            </a:r>
            <a:endParaRPr b="0" lang="en-IN" sz="3200" spc="-1" strike="noStrike">
              <a:latin typeface="Arial"/>
            </a:endParaRPr>
          </a:p>
          <a:p>
            <a:pPr lvl="3" marL="1097280" indent="-173160">
              <a:lnSpc>
                <a:spcPct val="100000"/>
              </a:lnSpc>
              <a:spcBef>
                <a:spcPts val="641"/>
              </a:spcBef>
              <a:buClr>
                <a:srgbClr val="9bbb59"/>
              </a:buClr>
              <a:buFont typeface="Wingdings 2" charset="2"/>
              <a:buChar char=""/>
            </a:pPr>
            <a:r>
              <a:rPr b="0" lang="en-IN" sz="3200" spc="-1" strike="noStrike">
                <a:solidFill>
                  <a:srgbClr val="000000"/>
                </a:solidFill>
                <a:latin typeface="Times New Roman"/>
              </a:rPr>
              <a:t>.</a:t>
            </a:r>
            <a:endParaRPr b="0" lang="en-IN" sz="3200" spc="-1" strike="noStrike">
              <a:latin typeface="Arial"/>
            </a:endParaRPr>
          </a:p>
          <a:p>
            <a:pPr lvl="3" marL="1097280" indent="-173160">
              <a:lnSpc>
                <a:spcPct val="100000"/>
              </a:lnSpc>
              <a:spcBef>
                <a:spcPts val="641"/>
              </a:spcBef>
              <a:buClr>
                <a:srgbClr val="9bbb59"/>
              </a:buClr>
              <a:buFont typeface="Wingdings 2" charset="2"/>
              <a:buChar char=""/>
            </a:pPr>
            <a:r>
              <a:rPr b="0" lang="en-IN" sz="3200" spc="-1" strike="noStrike">
                <a:solidFill>
                  <a:srgbClr val="000000"/>
                </a:solidFill>
                <a:latin typeface="Times New Roman"/>
              </a:rPr>
              <a:t>.</a:t>
            </a:r>
            <a:endParaRPr b="0" lang="en-IN" sz="3200" spc="-1" strike="noStrike">
              <a:latin typeface="Arial"/>
            </a:endParaRPr>
          </a:p>
          <a:p>
            <a:pPr lvl="3" marL="1097280" indent="-173160">
              <a:lnSpc>
                <a:spcPct val="100000"/>
              </a:lnSpc>
              <a:spcBef>
                <a:spcPts val="641"/>
              </a:spcBef>
              <a:buClr>
                <a:srgbClr val="9bbb59"/>
              </a:buClr>
              <a:buFont typeface="Wingdings 2" charset="2"/>
              <a:buChar char=""/>
            </a:pPr>
            <a:r>
              <a:rPr b="0" lang="en-IN" sz="3200" spc="-1" strike="noStrike">
                <a:solidFill>
                  <a:srgbClr val="000000"/>
                </a:solidFill>
                <a:latin typeface="Times New Roman"/>
              </a:rPr>
              <a:t>MEND</a:t>
            </a:r>
            <a:endParaRPr b="0" lang="en-IN" sz="3200" spc="-1" strike="noStrike">
              <a:latin typeface="Arial"/>
            </a:endParaRPr>
          </a:p>
          <a:p>
            <a:pPr>
              <a:lnSpc>
                <a:spcPct val="100000"/>
              </a:lnSpc>
            </a:pPr>
            <a:endParaRPr b="0" lang="en-IN" sz="3200" spc="-1" strike="noStrike">
              <a:latin typeface="Arial"/>
            </a:endParaRPr>
          </a:p>
          <a:p>
            <a:pPr marL="365760" indent="-282600">
              <a:lnSpc>
                <a:spcPct val="100000"/>
              </a:lnSpc>
              <a:spcBef>
                <a:spcPts val="641"/>
              </a:spcBef>
              <a:buClr>
                <a:srgbClr val="000000"/>
              </a:buClr>
              <a:buFont typeface="Wingdings 2" charset="2"/>
              <a:buChar char=""/>
            </a:pPr>
            <a:r>
              <a:rPr b="0" lang="en-IN" sz="3200" spc="-1" strike="noStrike">
                <a:solidFill>
                  <a:srgbClr val="000000"/>
                </a:solidFill>
                <a:latin typeface="Times New Roman"/>
              </a:rPr>
              <a:t>BODY: The statement will be generated as the expansion of Macro</a:t>
            </a:r>
            <a:endParaRPr b="0" lang="en-IN" sz="3200" spc="-1" strike="noStrike">
              <a:latin typeface="Arial"/>
            </a:endParaRPr>
          </a:p>
        </p:txBody>
      </p:sp>
      <p:sp>
        <p:nvSpPr>
          <p:cNvPr id="134"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8CB815FE-495A-4C37-8F14-A3FE3F14F054}" type="datetime1">
              <a:rPr b="0" lang="en-IN" sz="1200" spc="-1" strike="noStrike">
                <a:solidFill>
                  <a:srgbClr val="8b8b8b"/>
                </a:solidFill>
                <a:latin typeface="Calibri"/>
              </a:rPr>
              <a:t>17/12/2020</a:t>
            </a:fld>
            <a:endParaRPr b="0" lang="en-IN" sz="1200" spc="-1" strike="noStrike">
              <a:latin typeface="Arial"/>
            </a:endParaRPr>
          </a:p>
        </p:txBody>
      </p:sp>
      <p:sp>
        <p:nvSpPr>
          <p:cNvPr id="13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C00342A-77E3-4DB7-A2BC-0248FF62AB8A}" type="slidenum">
              <a:rPr b="0" lang="en-IN" sz="1200" spc="-1" strike="noStrike">
                <a:solidFill>
                  <a:srgbClr val="8b8b8b"/>
                </a:solidFill>
                <a:latin typeface="Calibri"/>
              </a:rPr>
              <a:t>1</a:t>
            </a:fld>
            <a:endParaRPr b="0" lang="en-IN" sz="1200" spc="-1" strike="noStrike">
              <a:latin typeface="Arial"/>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4" presetSubtype="16">
                                  <p:stCondLst>
                                    <p:cond delay="0"/>
                                  </p:stCondLst>
                                  <p:childTnLst>
                                    <p:set>
                                      <p:cBhvr>
                                        <p:cTn id="30" dur="1" fill="hold">
                                          <p:stCondLst>
                                            <p:cond delay="0"/>
                                          </p:stCondLst>
                                        </p:cTn>
                                        <p:tgtEl>
                                          <p:spTgt spid="133"/>
                                        </p:tgtEl>
                                        <p:attrNameLst>
                                          <p:attrName>style.visibility</p:attrName>
                                        </p:attrNameLst>
                                      </p:cBhvr>
                                      <p:to>
                                        <p:strVal val="visible"/>
                                      </p:to>
                                    </p:set>
                                    <p:animEffect filter="box(in)" transition="in">
                                      <p:cBhvr additive="repl">
                                        <p:cTn id="31" dur="500"/>
                                        <p:tgtEl>
                                          <p:spTgt spid="133"/>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4" presetSubtype="16">
                                  <p:stCondLst>
                                    <p:cond delay="0"/>
                                  </p:stCondLst>
                                  <p:childTnLst>
                                    <p:set>
                                      <p:cBhvr>
                                        <p:cTn id="35" dur="1" fill="hold">
                                          <p:stCondLst>
                                            <p:cond delay="0"/>
                                          </p:stCondLst>
                                        </p:cTn>
                                        <p:tgtEl>
                                          <p:spTgt spid="133">
                                            <p:txEl>
                                              <p:pRg st="0" end="0"/>
                                            </p:txEl>
                                          </p:spTgt>
                                        </p:tgtEl>
                                        <p:attrNameLst>
                                          <p:attrName>style.visibility</p:attrName>
                                        </p:attrNameLst>
                                      </p:cBhvr>
                                      <p:to>
                                        <p:strVal val="visible"/>
                                      </p:to>
                                    </p:set>
                                    <p:animEffect filter="box(in)" transition="in">
                                      <p:cBhvr additive="repl">
                                        <p:cTn id="36" dur="500"/>
                                        <p:tgtEl>
                                          <p:spTgt spid="133">
                                            <p:txEl>
                                              <p:pRg st="0" end="0"/>
                                            </p:txEl>
                                          </p:spTgt>
                                        </p:tgtEl>
                                      </p:cBhvr>
                                    </p:animEffect>
                                  </p:childTnLst>
                                </p:cTn>
                              </p:par>
                              <p:par>
                                <p:cTn id="37" nodeType="withEffect" fill="hold" presetClass="entr" presetID="4" presetSubtype="16">
                                  <p:stCondLst>
                                    <p:cond delay="0"/>
                                  </p:stCondLst>
                                  <p:childTnLst>
                                    <p:set>
                                      <p:cBhvr>
                                        <p:cTn id="38" dur="1" fill="hold">
                                          <p:stCondLst>
                                            <p:cond delay="0"/>
                                          </p:stCondLst>
                                        </p:cTn>
                                        <p:tgtEl>
                                          <p:spTgt spid="133">
                                            <p:txEl>
                                              <p:pRg st="1" end="1"/>
                                            </p:txEl>
                                          </p:spTgt>
                                        </p:tgtEl>
                                        <p:attrNameLst>
                                          <p:attrName>style.visibility</p:attrName>
                                        </p:attrNameLst>
                                      </p:cBhvr>
                                      <p:to>
                                        <p:strVal val="visible"/>
                                      </p:to>
                                    </p:set>
                                    <p:animEffect filter="box(in)" transition="in">
                                      <p:cBhvr additive="repl">
                                        <p:cTn id="39" dur="500"/>
                                        <p:tgtEl>
                                          <p:spTgt spid="133">
                                            <p:txEl>
                                              <p:pRg st="1" end="1"/>
                                            </p:txEl>
                                          </p:spTgt>
                                        </p:tgtEl>
                                      </p:cBhvr>
                                    </p:animEffect>
                                  </p:childTnLst>
                                </p:cTn>
                              </p:par>
                              <p:par>
                                <p:cTn id="40" nodeType="withEffect" fill="hold" presetClass="entr" presetID="4" presetSubtype="16">
                                  <p:stCondLst>
                                    <p:cond delay="0"/>
                                  </p:stCondLst>
                                  <p:childTnLst>
                                    <p:set>
                                      <p:cBhvr>
                                        <p:cTn id="41" dur="1" fill="hold">
                                          <p:stCondLst>
                                            <p:cond delay="0"/>
                                          </p:stCondLst>
                                        </p:cTn>
                                        <p:tgtEl>
                                          <p:spTgt spid="133">
                                            <p:txEl>
                                              <p:pRg st="2" end="2"/>
                                            </p:txEl>
                                          </p:spTgt>
                                        </p:tgtEl>
                                        <p:attrNameLst>
                                          <p:attrName>style.visibility</p:attrName>
                                        </p:attrNameLst>
                                      </p:cBhvr>
                                      <p:to>
                                        <p:strVal val="visible"/>
                                      </p:to>
                                    </p:set>
                                    <p:animEffect filter="box(in)" transition="in">
                                      <p:cBhvr additive="repl">
                                        <p:cTn id="42" dur="500"/>
                                        <p:tgtEl>
                                          <p:spTgt spid="13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4" presetSubtype="16">
                                  <p:stCondLst>
                                    <p:cond delay="0"/>
                                  </p:stCondLst>
                                  <p:childTnLst>
                                    <p:set>
                                      <p:cBhvr>
                                        <p:cTn id="46" dur="1" fill="hold">
                                          <p:stCondLst>
                                            <p:cond delay="0"/>
                                          </p:stCondLst>
                                        </p:cTn>
                                        <p:tgtEl>
                                          <p:spTgt spid="133">
                                            <p:txEl>
                                              <p:pRg st="3" end="3"/>
                                            </p:txEl>
                                          </p:spTgt>
                                        </p:tgtEl>
                                        <p:attrNameLst>
                                          <p:attrName>style.visibility</p:attrName>
                                        </p:attrNameLst>
                                      </p:cBhvr>
                                      <p:to>
                                        <p:strVal val="visible"/>
                                      </p:to>
                                    </p:set>
                                    <p:animEffect filter="box(in)" transition="in">
                                      <p:cBhvr additive="repl">
                                        <p:cTn id="47" dur="500"/>
                                        <p:tgtEl>
                                          <p:spTgt spid="133">
                                            <p:txEl>
                                              <p:pRg st="3" end="3"/>
                                            </p:txEl>
                                          </p:spTgt>
                                        </p:tgtEl>
                                      </p:cBhvr>
                                    </p:animEffect>
                                  </p:childTnLst>
                                </p:cTn>
                              </p:par>
                              <p:par>
                                <p:cTn id="48" nodeType="withEffect" fill="hold" presetClass="entr" presetID="4" presetSubtype="16">
                                  <p:stCondLst>
                                    <p:cond delay="0"/>
                                  </p:stCondLst>
                                  <p:childTnLst>
                                    <p:set>
                                      <p:cBhvr>
                                        <p:cTn id="49" dur="1" fill="hold">
                                          <p:stCondLst>
                                            <p:cond delay="0"/>
                                          </p:stCondLst>
                                        </p:cTn>
                                        <p:tgtEl>
                                          <p:spTgt spid="133">
                                            <p:txEl>
                                              <p:pRg st="4" end="4"/>
                                            </p:txEl>
                                          </p:spTgt>
                                        </p:tgtEl>
                                        <p:attrNameLst>
                                          <p:attrName>style.visibility</p:attrName>
                                        </p:attrNameLst>
                                      </p:cBhvr>
                                      <p:to>
                                        <p:strVal val="visible"/>
                                      </p:to>
                                    </p:set>
                                    <p:animEffect filter="box(in)" transition="in">
                                      <p:cBhvr additive="repl">
                                        <p:cTn id="50" dur="500"/>
                                        <p:tgtEl>
                                          <p:spTgt spid="133">
                                            <p:txEl>
                                              <p:pRg st="4" end="4"/>
                                            </p:txEl>
                                          </p:spTgt>
                                        </p:tgtEl>
                                      </p:cBhvr>
                                    </p:animEffect>
                                  </p:childTnLst>
                                </p:cTn>
                              </p:par>
                              <p:par>
                                <p:cTn id="51" nodeType="withEffect" fill="hold" presetClass="entr" presetID="4" presetSubtype="16">
                                  <p:stCondLst>
                                    <p:cond delay="0"/>
                                  </p:stCondLst>
                                  <p:childTnLst>
                                    <p:set>
                                      <p:cBhvr>
                                        <p:cTn id="52" dur="1" fill="hold">
                                          <p:stCondLst>
                                            <p:cond delay="0"/>
                                          </p:stCondLst>
                                        </p:cTn>
                                        <p:tgtEl>
                                          <p:spTgt spid="133">
                                            <p:txEl>
                                              <p:pRg st="5" end="5"/>
                                            </p:txEl>
                                          </p:spTgt>
                                        </p:tgtEl>
                                        <p:attrNameLst>
                                          <p:attrName>style.visibility</p:attrName>
                                        </p:attrNameLst>
                                      </p:cBhvr>
                                      <p:to>
                                        <p:strVal val="visible"/>
                                      </p:to>
                                    </p:set>
                                    <p:animEffect filter="box(in)" transition="in">
                                      <p:cBhvr additive="repl">
                                        <p:cTn id="53" dur="500"/>
                                        <p:tgtEl>
                                          <p:spTgt spid="133">
                                            <p:txEl>
                                              <p:pRg st="5" end="5"/>
                                            </p:txEl>
                                          </p:spTgt>
                                        </p:tgtEl>
                                      </p:cBhvr>
                                    </p:animEffect>
                                  </p:childTnLst>
                                </p:cTn>
                              </p:par>
                              <p:par>
                                <p:cTn id="54" nodeType="withEffect" fill="hold" presetClass="entr" presetID="4" presetSubtype="16">
                                  <p:stCondLst>
                                    <p:cond delay="0"/>
                                  </p:stCondLst>
                                  <p:childTnLst>
                                    <p:set>
                                      <p:cBhvr>
                                        <p:cTn id="55" dur="1" fill="hold">
                                          <p:stCondLst>
                                            <p:cond delay="0"/>
                                          </p:stCondLst>
                                        </p:cTn>
                                        <p:tgtEl>
                                          <p:spTgt spid="133">
                                            <p:txEl>
                                              <p:pRg st="6" end="6"/>
                                            </p:txEl>
                                          </p:spTgt>
                                        </p:tgtEl>
                                        <p:attrNameLst>
                                          <p:attrName>style.visibility</p:attrName>
                                        </p:attrNameLst>
                                      </p:cBhvr>
                                      <p:to>
                                        <p:strVal val="visible"/>
                                      </p:to>
                                    </p:set>
                                    <p:animEffect filter="box(in)" transition="in">
                                      <p:cBhvr additive="repl">
                                        <p:cTn id="56" dur="500"/>
                                        <p:tgtEl>
                                          <p:spTgt spid="133">
                                            <p:txEl>
                                              <p:pRg st="6" end="6"/>
                                            </p:txEl>
                                          </p:spTgt>
                                        </p:tgtEl>
                                      </p:cBhvr>
                                    </p:animEffect>
                                  </p:childTnLst>
                                </p:cTn>
                              </p:par>
                              <p:par>
                                <p:cTn id="57" nodeType="withEffect" fill="hold" presetClass="entr" presetID="4" presetSubtype="16">
                                  <p:stCondLst>
                                    <p:cond delay="0"/>
                                  </p:stCondLst>
                                  <p:childTnLst>
                                    <p:set>
                                      <p:cBhvr>
                                        <p:cTn id="58" dur="1" fill="hold">
                                          <p:stCondLst>
                                            <p:cond delay="0"/>
                                          </p:stCondLst>
                                        </p:cTn>
                                        <p:tgtEl>
                                          <p:spTgt spid="133">
                                            <p:txEl>
                                              <p:pRg st="7" end="7"/>
                                            </p:txEl>
                                          </p:spTgt>
                                        </p:tgtEl>
                                        <p:attrNameLst>
                                          <p:attrName>style.visibility</p:attrName>
                                        </p:attrNameLst>
                                      </p:cBhvr>
                                      <p:to>
                                        <p:strVal val="visible"/>
                                      </p:to>
                                    </p:set>
                                    <p:animEffect filter="box(in)" transition="in">
                                      <p:cBhvr additive="repl">
                                        <p:cTn id="59" dur="500"/>
                                        <p:tgtEl>
                                          <p:spTgt spid="133">
                                            <p:txEl>
                                              <p:pRg st="7" end="7"/>
                                            </p:txEl>
                                          </p:spTgt>
                                        </p:tgtEl>
                                      </p:cBhvr>
                                    </p:animEffect>
                                  </p:childTnLst>
                                </p:cTn>
                              </p:par>
                              <p:par>
                                <p:cTn id="60" nodeType="withEffect" fill="hold" presetClass="entr" presetID="4" presetSubtype="16">
                                  <p:stCondLst>
                                    <p:cond delay="0"/>
                                  </p:stCondLst>
                                  <p:childTnLst>
                                    <p:set>
                                      <p:cBhvr>
                                        <p:cTn id="61" dur="1" fill="hold">
                                          <p:stCondLst>
                                            <p:cond delay="0"/>
                                          </p:stCondLst>
                                        </p:cTn>
                                        <p:tgtEl>
                                          <p:spTgt spid="133">
                                            <p:txEl>
                                              <p:pRg st="8" end="8"/>
                                            </p:txEl>
                                          </p:spTgt>
                                        </p:tgtEl>
                                        <p:attrNameLst>
                                          <p:attrName>style.visibility</p:attrName>
                                        </p:attrNameLst>
                                      </p:cBhvr>
                                      <p:to>
                                        <p:strVal val="visible"/>
                                      </p:to>
                                    </p:set>
                                    <p:animEffect filter="box(in)" transition="in">
                                      <p:cBhvr additive="repl">
                                        <p:cTn id="62" dur="500"/>
                                        <p:tgtEl>
                                          <p:spTgt spid="13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4" presetSubtype="16">
                                  <p:stCondLst>
                                    <p:cond delay="0"/>
                                  </p:stCondLst>
                                  <p:childTnLst>
                                    <p:set>
                                      <p:cBhvr>
                                        <p:cTn id="66" dur="1" fill="hold">
                                          <p:stCondLst>
                                            <p:cond delay="0"/>
                                          </p:stCondLst>
                                        </p:cTn>
                                        <p:tgtEl>
                                          <p:spTgt spid="133">
                                            <p:txEl>
                                              <p:pRg st="10" end="10"/>
                                            </p:txEl>
                                          </p:spTgt>
                                        </p:tgtEl>
                                        <p:attrNameLst>
                                          <p:attrName>style.visibility</p:attrName>
                                        </p:attrNameLst>
                                      </p:cBhvr>
                                      <p:to>
                                        <p:strVal val="visible"/>
                                      </p:to>
                                    </p:set>
                                    <p:animEffect filter="box(in)" transition="in">
                                      <p:cBhvr additive="repl">
                                        <p:cTn id="67" dur="500"/>
                                        <p:tgtEl>
                                          <p:spTgt spid="133">
                                            <p:txEl>
                                              <p:pRg st="10" end="1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285840" y="274680"/>
            <a:ext cx="8857440" cy="79632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rPr>
              <a:t>Comparison of Macro Processors Design</a:t>
            </a:r>
            <a:endParaRPr b="0" lang="en-IN" sz="4400" spc="-1" strike="noStrike">
              <a:latin typeface="Arial"/>
            </a:endParaRPr>
          </a:p>
        </p:txBody>
      </p:sp>
      <p:sp>
        <p:nvSpPr>
          <p:cNvPr id="491" name="CustomShape 2"/>
          <p:cNvSpPr/>
          <p:nvPr/>
        </p:nvSpPr>
        <p:spPr>
          <a:xfrm>
            <a:off x="457200" y="1447920"/>
            <a:ext cx="8471880" cy="519516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p>
            <a:pPr marL="341280" indent="-340560">
              <a:lnSpc>
                <a:spcPct val="100000"/>
              </a:lnSpc>
              <a:spcBef>
                <a:spcPts val="641"/>
              </a:spcBef>
              <a:buClr>
                <a:srgbClr val="ff00ff"/>
              </a:buClr>
              <a:buSzPct val="75000"/>
              <a:buFont typeface="Monotype Sorts" charset="2"/>
              <a:buChar char=""/>
            </a:pPr>
            <a:r>
              <a:rPr b="0" lang="en-IN" sz="3200" spc="-1" strike="noStrike">
                <a:solidFill>
                  <a:srgbClr val="000000"/>
                </a:solidFill>
                <a:latin typeface="Calibri"/>
              </a:rPr>
              <a:t>Single pass</a:t>
            </a:r>
            <a:endParaRPr b="0" lang="en-IN" sz="3200" spc="-1" strike="noStrike">
              <a:latin typeface="Arial"/>
            </a:endParaRPr>
          </a:p>
          <a:p>
            <a:pPr lvl="1" marL="741240" indent="-283320">
              <a:lnSpc>
                <a:spcPct val="100000"/>
              </a:lnSpc>
              <a:spcBef>
                <a:spcPts val="561"/>
              </a:spcBef>
              <a:buClr>
                <a:srgbClr val="00c0c0"/>
              </a:buClr>
              <a:buFont typeface="Arial"/>
              <a:buChar char="»"/>
            </a:pPr>
            <a:r>
              <a:rPr b="0" lang="en-IN" sz="2800" spc="-1" strike="noStrike">
                <a:solidFill>
                  <a:srgbClr val="000000"/>
                </a:solidFill>
                <a:latin typeface="Calibri"/>
              </a:rPr>
              <a:t>every macro must be defined before it is called</a:t>
            </a:r>
            <a:endParaRPr b="0" lang="en-IN" sz="2800" spc="-1" strike="noStrike">
              <a:latin typeface="Arial"/>
            </a:endParaRPr>
          </a:p>
          <a:p>
            <a:pPr lvl="1" marL="741240" indent="-283320">
              <a:lnSpc>
                <a:spcPct val="100000"/>
              </a:lnSpc>
              <a:spcBef>
                <a:spcPts val="561"/>
              </a:spcBef>
              <a:buClr>
                <a:srgbClr val="00c0c0"/>
              </a:buClr>
              <a:buFont typeface="Arial"/>
              <a:buChar char="»"/>
            </a:pPr>
            <a:r>
              <a:rPr b="0" lang="en-IN" sz="2800" spc="-1" strike="noStrike">
                <a:solidFill>
                  <a:srgbClr val="000000"/>
                </a:solidFill>
                <a:latin typeface="Calibri"/>
              </a:rPr>
              <a:t>one-pass processor can alternate between macro definition and macro expansion</a:t>
            </a:r>
            <a:endParaRPr b="0" lang="en-IN" sz="2800" spc="-1" strike="noStrike">
              <a:latin typeface="Arial"/>
            </a:endParaRPr>
          </a:p>
          <a:p>
            <a:pPr lvl="1" marL="741240" indent="-283320">
              <a:lnSpc>
                <a:spcPct val="100000"/>
              </a:lnSpc>
              <a:spcBef>
                <a:spcPts val="561"/>
              </a:spcBef>
              <a:buClr>
                <a:srgbClr val="00c0c0"/>
              </a:buClr>
              <a:buFont typeface="Arial"/>
              <a:buChar char="»"/>
            </a:pPr>
            <a:r>
              <a:rPr b="0" lang="en-IN" sz="2800" spc="-1" strike="noStrike">
                <a:solidFill>
                  <a:srgbClr val="000000"/>
                </a:solidFill>
                <a:latin typeface="Calibri"/>
              </a:rPr>
              <a:t>Nested Macro calls are not</a:t>
            </a:r>
            <a:endParaRPr b="0" lang="en-IN" sz="2800" spc="-1" strike="noStrike">
              <a:latin typeface="Arial"/>
            </a:endParaRPr>
          </a:p>
          <a:p>
            <a:pPr marL="341280" indent="-340560">
              <a:lnSpc>
                <a:spcPct val="100000"/>
              </a:lnSpc>
              <a:spcBef>
                <a:spcPts val="641"/>
              </a:spcBef>
              <a:buClr>
                <a:srgbClr val="ff00ff"/>
              </a:buClr>
              <a:buSzPct val="75000"/>
              <a:buFont typeface="Monotype Sorts" charset="2"/>
              <a:buChar char=""/>
            </a:pPr>
            <a:r>
              <a:rPr b="0" lang="en-IN" sz="3200" spc="-1" strike="noStrike">
                <a:solidFill>
                  <a:srgbClr val="000000"/>
                </a:solidFill>
                <a:latin typeface="Calibri"/>
              </a:rPr>
              <a:t>Two pass algorithm</a:t>
            </a:r>
            <a:endParaRPr b="0" lang="en-IN" sz="3200" spc="-1" strike="noStrike">
              <a:latin typeface="Arial"/>
            </a:endParaRPr>
          </a:p>
          <a:p>
            <a:pPr lvl="1" marL="741240" indent="-283320">
              <a:lnSpc>
                <a:spcPct val="100000"/>
              </a:lnSpc>
              <a:spcBef>
                <a:spcPts val="561"/>
              </a:spcBef>
              <a:buClr>
                <a:srgbClr val="00c0c0"/>
              </a:buClr>
              <a:buFont typeface="Arial"/>
              <a:buChar char="»"/>
            </a:pPr>
            <a:r>
              <a:rPr b="0" lang="en-IN" sz="2800" spc="-1" strike="noStrike">
                <a:solidFill>
                  <a:srgbClr val="000000"/>
                </a:solidFill>
                <a:latin typeface="Calibri"/>
              </a:rPr>
              <a:t>Pass1: Recognize macro definitions</a:t>
            </a:r>
            <a:endParaRPr b="0" lang="en-IN" sz="2800" spc="-1" strike="noStrike">
              <a:latin typeface="Arial"/>
            </a:endParaRPr>
          </a:p>
          <a:p>
            <a:pPr lvl="1" marL="741240" indent="-283320">
              <a:lnSpc>
                <a:spcPct val="100000"/>
              </a:lnSpc>
              <a:spcBef>
                <a:spcPts val="561"/>
              </a:spcBef>
              <a:buClr>
                <a:srgbClr val="00c0c0"/>
              </a:buClr>
              <a:buFont typeface="Arial"/>
              <a:buChar char="»"/>
            </a:pPr>
            <a:r>
              <a:rPr b="0" lang="en-IN" sz="2800" spc="-1" strike="noStrike">
                <a:solidFill>
                  <a:srgbClr val="000000"/>
                </a:solidFill>
                <a:latin typeface="Calibri"/>
              </a:rPr>
              <a:t>Pass2: Recognize macro calls</a:t>
            </a:r>
            <a:endParaRPr b="0" lang="en-IN" sz="2800" spc="-1" strike="noStrike">
              <a:latin typeface="Arial"/>
            </a:endParaRPr>
          </a:p>
          <a:p>
            <a:pPr lvl="1" marL="741240" indent="-283320">
              <a:lnSpc>
                <a:spcPct val="100000"/>
              </a:lnSpc>
              <a:spcBef>
                <a:spcPts val="561"/>
              </a:spcBef>
              <a:buClr>
                <a:srgbClr val="00c0c0"/>
              </a:buClr>
              <a:buFont typeface="Arial"/>
              <a:buChar char="»"/>
            </a:pPr>
            <a:r>
              <a:rPr b="0" lang="en-IN" sz="2800" spc="-1" strike="noStrike">
                <a:solidFill>
                  <a:srgbClr val="000000"/>
                </a:solidFill>
                <a:latin typeface="Calibri"/>
              </a:rPr>
              <a:t>nested macro definitions are not allowed</a:t>
            </a:r>
            <a:endParaRPr b="0" lang="en-IN" sz="2800" spc="-1" strike="noStrike">
              <a:latin typeface="Arial"/>
            </a:endParaRPr>
          </a:p>
          <a:p>
            <a:pPr marL="343080" indent="-342360">
              <a:lnSpc>
                <a:spcPct val="100000"/>
              </a:lnSpc>
              <a:spcBef>
                <a:spcPts val="641"/>
              </a:spcBef>
            </a:pPr>
            <a:endParaRPr b="0" lang="en-IN" sz="2800" spc="-1" strike="noStrike">
              <a:latin typeface="Arial"/>
            </a:endParaRPr>
          </a:p>
        </p:txBody>
      </p:sp>
      <p:sp>
        <p:nvSpPr>
          <p:cNvPr id="49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0D32199-CB7A-4001-9AEB-93979889F6C7}"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457200" y="274680"/>
            <a:ext cx="8228880" cy="72468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normAutofit/>
          </a:bodyPr>
          <a:p>
            <a:pPr algn="ctr">
              <a:lnSpc>
                <a:spcPct val="100000"/>
              </a:lnSpc>
            </a:pPr>
            <a:br/>
            <a:r>
              <a:rPr b="0" lang="en-IN" sz="4400" spc="-1" strike="noStrike">
                <a:solidFill>
                  <a:srgbClr val="000000"/>
                </a:solidFill>
                <a:latin typeface="Calibri"/>
              </a:rPr>
              <a:t>Single Pass Macroprocessor</a:t>
            </a:r>
            <a:br/>
            <a:endParaRPr b="0" lang="en-IN" sz="4400" spc="-1" strike="noStrike">
              <a:latin typeface="Arial"/>
            </a:endParaRPr>
          </a:p>
        </p:txBody>
      </p:sp>
      <p:sp>
        <p:nvSpPr>
          <p:cNvPr id="4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(Restriction - all macros must be defined before calling them, we can join 2 passes into a  single pass.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Here we need another indicator MDI which can have values ‘ON’ or ‘OFF’. MDI  ON means lines are read from macro definition table and OFF means lines are read from regular input stream.</a:t>
            </a:r>
            <a:endParaRPr b="0" lang="en-IN" sz="3200" spc="-1" strike="noStrike">
              <a:latin typeface="Arial"/>
            </a:endParaRPr>
          </a:p>
          <a:p>
            <a:pPr>
              <a:lnSpc>
                <a:spcPct val="100000"/>
              </a:lnSpc>
              <a:spcBef>
                <a:spcPts val="641"/>
              </a:spcBef>
            </a:pPr>
            <a:endParaRPr b="0" lang="en-IN" sz="3200" spc="-1" strike="noStrike">
              <a:latin typeface="Arial"/>
            </a:endParaRPr>
          </a:p>
        </p:txBody>
      </p:sp>
      <p:sp>
        <p:nvSpPr>
          <p:cNvPr id="495"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CABF4386-E4FC-4DB9-84B3-CEA16B5F5B74}" type="datetime1">
              <a:rPr b="0" lang="en-IN" sz="1200" spc="-1" strike="noStrike">
                <a:solidFill>
                  <a:srgbClr val="8b8b8b"/>
                </a:solidFill>
                <a:latin typeface="Calibri"/>
              </a:rPr>
              <a:t>17/12/2020</a:t>
            </a:fld>
            <a:endParaRPr b="0" lang="en-IN" sz="1200" spc="-1" strike="noStrike">
              <a:latin typeface="Arial"/>
            </a:endParaRPr>
          </a:p>
        </p:txBody>
      </p:sp>
      <p:sp>
        <p:nvSpPr>
          <p:cNvPr id="496"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010BAF9-AE4A-4F96-BFFE-B2D1F3C19B1D}"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97" name="Group 1"/>
          <p:cNvGrpSpPr/>
          <p:nvPr/>
        </p:nvGrpSpPr>
        <p:grpSpPr>
          <a:xfrm>
            <a:off x="304560" y="0"/>
            <a:ext cx="5943240" cy="6857280"/>
            <a:chOff x="304560" y="0"/>
            <a:chExt cx="5943240" cy="6857280"/>
          </a:xfrm>
        </p:grpSpPr>
        <p:sp>
          <p:nvSpPr>
            <p:cNvPr id="498" name="CustomShape 2"/>
            <p:cNvSpPr/>
            <p:nvPr/>
          </p:nvSpPr>
          <p:spPr>
            <a:xfrm>
              <a:off x="533520" y="221400"/>
              <a:ext cx="148464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MDTC=MNTC=1</a:t>
              </a:r>
              <a:endParaRPr b="0" lang="en-IN" sz="1000" spc="-1" strike="noStrike">
                <a:latin typeface="Arial"/>
              </a:endParaRPr>
            </a:p>
            <a:p>
              <a:pPr>
                <a:lnSpc>
                  <a:spcPct val="100000"/>
                </a:lnSpc>
                <a:spcAft>
                  <a:spcPts val="1001"/>
                </a:spcAft>
              </a:pPr>
              <a:r>
                <a:rPr b="0" lang="en-IN" sz="1000" spc="-1" strike="noStrike">
                  <a:solidFill>
                    <a:srgbClr val="000000"/>
                  </a:solidFill>
                  <a:latin typeface="Times New Roman"/>
                  <a:ea typeface="DejaVu Sans"/>
                </a:rPr>
                <a:t>MDI=’OFF’</a:t>
              </a:r>
              <a:endParaRPr b="0" lang="en-IN" sz="1000" spc="-1" strike="noStrike">
                <a:latin typeface="Arial"/>
              </a:endParaRPr>
            </a:p>
          </p:txBody>
        </p:sp>
        <p:sp>
          <p:nvSpPr>
            <p:cNvPr id="499" name="CustomShape 3"/>
            <p:cNvSpPr/>
            <p:nvPr/>
          </p:nvSpPr>
          <p:spPr>
            <a:xfrm>
              <a:off x="876240" y="774360"/>
              <a:ext cx="79884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READ *</a:t>
              </a:r>
              <a:endParaRPr b="0" lang="en-IN" sz="1000" spc="-1" strike="noStrike">
                <a:latin typeface="Arial"/>
              </a:endParaRPr>
            </a:p>
          </p:txBody>
        </p:sp>
        <p:sp>
          <p:nvSpPr>
            <p:cNvPr id="500" name="CustomShape 4"/>
            <p:cNvSpPr/>
            <p:nvPr/>
          </p:nvSpPr>
          <p:spPr>
            <a:xfrm>
              <a:off x="647640" y="1216800"/>
              <a:ext cx="13705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SEARCH MNT FOR MATCH</a:t>
              </a:r>
              <a:endParaRPr b="0" lang="en-IN" sz="1000" spc="-1" strike="noStrike">
                <a:latin typeface="Arial"/>
              </a:endParaRPr>
            </a:p>
          </p:txBody>
        </p:sp>
        <p:sp>
          <p:nvSpPr>
            <p:cNvPr id="501" name="CustomShape 5"/>
            <p:cNvSpPr/>
            <p:nvPr/>
          </p:nvSpPr>
          <p:spPr>
            <a:xfrm>
              <a:off x="762120" y="1770120"/>
              <a:ext cx="11419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MACRO NAME FOUND</a:t>
              </a:r>
              <a:endParaRPr b="0" lang="en-IN" sz="1000" spc="-1" strike="noStrike">
                <a:latin typeface="Arial"/>
              </a:endParaRPr>
            </a:p>
          </p:txBody>
        </p:sp>
        <p:sp>
          <p:nvSpPr>
            <p:cNvPr id="502" name="CustomShape 6"/>
            <p:cNvSpPr/>
            <p:nvPr/>
          </p:nvSpPr>
          <p:spPr>
            <a:xfrm>
              <a:off x="990720" y="2323080"/>
              <a:ext cx="79884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MDI=’ON’</a:t>
              </a:r>
              <a:endParaRPr b="0" lang="en-IN" sz="1000" spc="-1" strike="noStrike">
                <a:latin typeface="Arial"/>
              </a:endParaRPr>
            </a:p>
          </p:txBody>
        </p:sp>
        <p:sp>
          <p:nvSpPr>
            <p:cNvPr id="503" name="CustomShape 7"/>
            <p:cNvSpPr/>
            <p:nvPr/>
          </p:nvSpPr>
          <p:spPr>
            <a:xfrm>
              <a:off x="762120" y="2765520"/>
              <a:ext cx="13705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MDTP=MDT INDEX FROM MNT ENTRY</a:t>
              </a:r>
              <a:endParaRPr b="0" lang="en-IN" sz="1000" spc="-1" strike="noStrike">
                <a:latin typeface="Arial"/>
              </a:endParaRPr>
            </a:p>
          </p:txBody>
        </p:sp>
        <p:sp>
          <p:nvSpPr>
            <p:cNvPr id="504" name="CustomShape 8"/>
            <p:cNvSpPr/>
            <p:nvPr/>
          </p:nvSpPr>
          <p:spPr>
            <a:xfrm>
              <a:off x="647640" y="3318840"/>
              <a:ext cx="18277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SET UP MACRO CALL ARGUMENT LIST</a:t>
              </a:r>
              <a:endParaRPr b="0" lang="en-IN" sz="1000" spc="-1" strike="noStrike">
                <a:latin typeface="Arial"/>
              </a:endParaRPr>
            </a:p>
          </p:txBody>
        </p:sp>
        <p:sp>
          <p:nvSpPr>
            <p:cNvPr id="505" name="CustomShape 9"/>
            <p:cNvSpPr/>
            <p:nvPr/>
          </p:nvSpPr>
          <p:spPr>
            <a:xfrm>
              <a:off x="2819520" y="552960"/>
              <a:ext cx="13705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MACRO PSEUDO CODE ?</a:t>
              </a:r>
              <a:endParaRPr b="0" lang="en-IN" sz="1000" spc="-1" strike="noStrike">
                <a:latin typeface="Arial"/>
              </a:endParaRPr>
            </a:p>
          </p:txBody>
        </p:sp>
        <p:sp>
          <p:nvSpPr>
            <p:cNvPr id="506" name="CustomShape 10"/>
            <p:cNvSpPr/>
            <p:nvPr/>
          </p:nvSpPr>
          <p:spPr>
            <a:xfrm>
              <a:off x="3048120" y="1106280"/>
              <a:ext cx="79884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READ *</a:t>
              </a:r>
              <a:endParaRPr b="0" lang="en-IN" sz="1000" spc="-1" strike="noStrike">
                <a:latin typeface="Arial"/>
              </a:endParaRPr>
            </a:p>
          </p:txBody>
        </p:sp>
        <p:sp>
          <p:nvSpPr>
            <p:cNvPr id="507" name="CustomShape 11"/>
            <p:cNvSpPr/>
            <p:nvPr/>
          </p:nvSpPr>
          <p:spPr>
            <a:xfrm>
              <a:off x="2819520" y="1548720"/>
              <a:ext cx="1599120" cy="5518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ENTER MACRO NAME &amp; CURRENT VALUE OF MDTC IN MNT</a:t>
              </a:r>
              <a:endParaRPr b="0" lang="en-IN" sz="1000" spc="-1" strike="noStrike">
                <a:latin typeface="Arial"/>
              </a:endParaRPr>
            </a:p>
          </p:txBody>
        </p:sp>
        <p:sp>
          <p:nvSpPr>
            <p:cNvPr id="508" name="CustomShape 12"/>
            <p:cNvSpPr/>
            <p:nvPr/>
          </p:nvSpPr>
          <p:spPr>
            <a:xfrm>
              <a:off x="3048120" y="2323080"/>
              <a:ext cx="11419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MNTC=MNTC+1</a:t>
              </a:r>
              <a:endParaRPr b="0" lang="en-IN" sz="1000" spc="-1" strike="noStrike">
                <a:latin typeface="Arial"/>
              </a:endParaRPr>
            </a:p>
          </p:txBody>
        </p:sp>
        <p:sp>
          <p:nvSpPr>
            <p:cNvPr id="509" name="CustomShape 13"/>
            <p:cNvSpPr/>
            <p:nvPr/>
          </p:nvSpPr>
          <p:spPr>
            <a:xfrm>
              <a:off x="2934000" y="2876040"/>
              <a:ext cx="13705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PREPARE ARGUMENT LIST</a:t>
              </a:r>
              <a:endParaRPr b="0" lang="en-IN" sz="1000" spc="-1" strike="noStrike">
                <a:latin typeface="Arial"/>
              </a:endParaRPr>
            </a:p>
          </p:txBody>
        </p:sp>
        <p:sp>
          <p:nvSpPr>
            <p:cNvPr id="510" name="CustomShape 14"/>
            <p:cNvSpPr/>
            <p:nvPr/>
          </p:nvSpPr>
          <p:spPr>
            <a:xfrm>
              <a:off x="3048120" y="3429360"/>
              <a:ext cx="11419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ENTER MACRO NAME IN MDT</a:t>
              </a:r>
              <a:endParaRPr b="0" lang="en-IN" sz="1000" spc="-1" strike="noStrike">
                <a:latin typeface="Arial"/>
              </a:endParaRPr>
            </a:p>
          </p:txBody>
        </p:sp>
        <p:sp>
          <p:nvSpPr>
            <p:cNvPr id="511" name="CustomShape 15"/>
            <p:cNvSpPr/>
            <p:nvPr/>
          </p:nvSpPr>
          <p:spPr>
            <a:xfrm>
              <a:off x="3048120" y="3982320"/>
              <a:ext cx="11419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MDTC=MDTC+1</a:t>
              </a:r>
              <a:endParaRPr b="0" lang="en-IN" sz="1000" spc="-1" strike="noStrike">
                <a:latin typeface="Arial"/>
              </a:endParaRPr>
            </a:p>
          </p:txBody>
        </p:sp>
        <p:sp>
          <p:nvSpPr>
            <p:cNvPr id="512" name="CustomShape 16"/>
            <p:cNvSpPr/>
            <p:nvPr/>
          </p:nvSpPr>
          <p:spPr>
            <a:xfrm>
              <a:off x="3200760" y="4535640"/>
              <a:ext cx="79884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READ *</a:t>
              </a:r>
              <a:endParaRPr b="0" lang="en-IN" sz="1000" spc="-1" strike="noStrike">
                <a:latin typeface="Arial"/>
              </a:endParaRPr>
            </a:p>
          </p:txBody>
        </p:sp>
        <p:sp>
          <p:nvSpPr>
            <p:cNvPr id="513" name="CustomShape 17"/>
            <p:cNvSpPr/>
            <p:nvPr/>
          </p:nvSpPr>
          <p:spPr>
            <a:xfrm>
              <a:off x="2705400" y="4978080"/>
              <a:ext cx="2018160" cy="5518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SUBSTITUTE INDEX NOTATION FOR ARGUMENTS IN DEFINITION</a:t>
              </a:r>
              <a:endParaRPr b="0" lang="en-IN" sz="1000" spc="-1" strike="noStrike">
                <a:latin typeface="Arial"/>
              </a:endParaRPr>
            </a:p>
          </p:txBody>
        </p:sp>
        <p:sp>
          <p:nvSpPr>
            <p:cNvPr id="514" name="CustomShape 18"/>
            <p:cNvSpPr/>
            <p:nvPr/>
          </p:nvSpPr>
          <p:spPr>
            <a:xfrm>
              <a:off x="2934000" y="5752440"/>
              <a:ext cx="171324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ENTER LINE INTO MDT</a:t>
              </a:r>
              <a:endParaRPr b="0" lang="en-IN" sz="1000" spc="-1" strike="noStrike">
                <a:latin typeface="Arial"/>
              </a:endParaRPr>
            </a:p>
          </p:txBody>
        </p:sp>
        <p:sp>
          <p:nvSpPr>
            <p:cNvPr id="515" name="CustomShape 19"/>
            <p:cNvSpPr/>
            <p:nvPr/>
          </p:nvSpPr>
          <p:spPr>
            <a:xfrm>
              <a:off x="3162600" y="6194880"/>
              <a:ext cx="125604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MDTC =MDTC +1</a:t>
              </a:r>
              <a:endParaRPr b="0" lang="en-IN" sz="1000" spc="-1" strike="noStrike">
                <a:latin typeface="Arial"/>
              </a:endParaRPr>
            </a:p>
          </p:txBody>
        </p:sp>
        <p:sp>
          <p:nvSpPr>
            <p:cNvPr id="516" name="CustomShape 20"/>
            <p:cNvSpPr/>
            <p:nvPr/>
          </p:nvSpPr>
          <p:spPr>
            <a:xfrm>
              <a:off x="3162600" y="6637320"/>
              <a:ext cx="125604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MEND OPCODE ?</a:t>
              </a:r>
              <a:endParaRPr b="0" lang="en-IN" sz="1000" spc="-1" strike="noStrike">
                <a:latin typeface="Arial"/>
              </a:endParaRPr>
            </a:p>
          </p:txBody>
        </p:sp>
        <p:sp>
          <p:nvSpPr>
            <p:cNvPr id="517" name="CustomShape 21"/>
            <p:cNvSpPr/>
            <p:nvPr/>
          </p:nvSpPr>
          <p:spPr>
            <a:xfrm>
              <a:off x="4648680" y="552960"/>
              <a:ext cx="1370520" cy="33048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WRITE TO EXPANDED FILE</a:t>
              </a:r>
              <a:endParaRPr b="0" lang="en-IN" sz="1000" spc="-1" strike="noStrike">
                <a:latin typeface="Arial"/>
              </a:endParaRPr>
            </a:p>
          </p:txBody>
        </p:sp>
        <p:sp>
          <p:nvSpPr>
            <p:cNvPr id="518" name="CustomShape 22"/>
            <p:cNvSpPr/>
            <p:nvPr/>
          </p:nvSpPr>
          <p:spPr>
            <a:xfrm>
              <a:off x="3848400" y="110520"/>
              <a:ext cx="91332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END CODE?</a:t>
              </a:r>
              <a:endParaRPr b="0" lang="en-IN" sz="1000" spc="-1" strike="noStrike">
                <a:latin typeface="Arial"/>
              </a:endParaRPr>
            </a:p>
          </p:txBody>
        </p:sp>
        <p:sp>
          <p:nvSpPr>
            <p:cNvPr id="519" name="CustomShape 23"/>
            <p:cNvSpPr/>
            <p:nvPr/>
          </p:nvSpPr>
          <p:spPr>
            <a:xfrm>
              <a:off x="5220360" y="0"/>
              <a:ext cx="1027440" cy="3801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PASS TO ASSEMBLER</a:t>
              </a:r>
              <a:endParaRPr b="0" lang="en-IN" sz="1000" spc="-1" strike="noStrike">
                <a:latin typeface="Arial"/>
              </a:endParaRPr>
            </a:p>
          </p:txBody>
        </p:sp>
        <p:sp>
          <p:nvSpPr>
            <p:cNvPr id="520" name="Line 24"/>
            <p:cNvSpPr/>
            <p:nvPr/>
          </p:nvSpPr>
          <p:spPr>
            <a:xfrm>
              <a:off x="1218600" y="552960"/>
              <a:ext cx="360" cy="220680"/>
            </a:xfrm>
            <a:prstGeom prst="line">
              <a:avLst/>
            </a:prstGeom>
            <a:ln w="9360">
              <a:solidFill>
                <a:srgbClr val="000000"/>
              </a:solidFill>
              <a:miter/>
              <a:tailEnd len="med" type="triangle" w="med"/>
            </a:ln>
          </p:spPr>
          <p:style>
            <a:lnRef idx="0"/>
            <a:fillRef idx="0"/>
            <a:effectRef idx="0"/>
            <a:fontRef idx="minor"/>
          </p:style>
        </p:sp>
        <p:sp>
          <p:nvSpPr>
            <p:cNvPr id="521" name="Line 25"/>
            <p:cNvSpPr/>
            <p:nvPr/>
          </p:nvSpPr>
          <p:spPr>
            <a:xfrm>
              <a:off x="1218600" y="995400"/>
              <a:ext cx="360" cy="220680"/>
            </a:xfrm>
            <a:prstGeom prst="line">
              <a:avLst/>
            </a:prstGeom>
            <a:ln w="9360">
              <a:solidFill>
                <a:srgbClr val="000000"/>
              </a:solidFill>
              <a:miter/>
              <a:tailEnd len="med" type="triangle" w="med"/>
            </a:ln>
          </p:spPr>
          <p:style>
            <a:lnRef idx="0"/>
            <a:fillRef idx="0"/>
            <a:effectRef idx="0"/>
            <a:fontRef idx="minor"/>
          </p:style>
        </p:sp>
        <p:sp>
          <p:nvSpPr>
            <p:cNvPr id="522" name="Line 26"/>
            <p:cNvSpPr/>
            <p:nvPr/>
          </p:nvSpPr>
          <p:spPr>
            <a:xfrm>
              <a:off x="1218600" y="1548360"/>
              <a:ext cx="360" cy="220680"/>
            </a:xfrm>
            <a:prstGeom prst="line">
              <a:avLst/>
            </a:prstGeom>
            <a:ln w="9360">
              <a:solidFill>
                <a:srgbClr val="000000"/>
              </a:solidFill>
              <a:miter/>
              <a:tailEnd len="med" type="triangle" w="med"/>
            </a:ln>
          </p:spPr>
          <p:style>
            <a:lnRef idx="0"/>
            <a:fillRef idx="0"/>
            <a:effectRef idx="0"/>
            <a:fontRef idx="minor"/>
          </p:style>
        </p:sp>
        <p:sp>
          <p:nvSpPr>
            <p:cNvPr id="523" name="Line 27"/>
            <p:cNvSpPr/>
            <p:nvPr/>
          </p:nvSpPr>
          <p:spPr>
            <a:xfrm>
              <a:off x="1218600" y="2101680"/>
              <a:ext cx="360" cy="220680"/>
            </a:xfrm>
            <a:prstGeom prst="line">
              <a:avLst/>
            </a:prstGeom>
            <a:ln w="9360">
              <a:solidFill>
                <a:srgbClr val="000000"/>
              </a:solidFill>
              <a:miter/>
              <a:tailEnd len="med" type="triangle" w="med"/>
            </a:ln>
          </p:spPr>
          <p:style>
            <a:lnRef idx="0"/>
            <a:fillRef idx="0"/>
            <a:effectRef idx="0"/>
            <a:fontRef idx="minor"/>
          </p:style>
        </p:sp>
        <p:sp>
          <p:nvSpPr>
            <p:cNvPr id="524" name="Line 28"/>
            <p:cNvSpPr/>
            <p:nvPr/>
          </p:nvSpPr>
          <p:spPr>
            <a:xfrm>
              <a:off x="1218600" y="2544120"/>
              <a:ext cx="360" cy="220680"/>
            </a:xfrm>
            <a:prstGeom prst="line">
              <a:avLst/>
            </a:prstGeom>
            <a:ln w="9360">
              <a:solidFill>
                <a:srgbClr val="000000"/>
              </a:solidFill>
              <a:miter/>
              <a:tailEnd len="med" type="triangle" w="med"/>
            </a:ln>
          </p:spPr>
          <p:style>
            <a:lnRef idx="0"/>
            <a:fillRef idx="0"/>
            <a:effectRef idx="0"/>
            <a:fontRef idx="minor"/>
          </p:style>
        </p:sp>
        <p:sp>
          <p:nvSpPr>
            <p:cNvPr id="525" name="Line 29"/>
            <p:cNvSpPr/>
            <p:nvPr/>
          </p:nvSpPr>
          <p:spPr>
            <a:xfrm>
              <a:off x="1218600" y="3097080"/>
              <a:ext cx="360" cy="220680"/>
            </a:xfrm>
            <a:prstGeom prst="line">
              <a:avLst/>
            </a:prstGeom>
            <a:ln w="9360">
              <a:solidFill>
                <a:srgbClr val="000000"/>
              </a:solidFill>
              <a:miter/>
              <a:tailEnd len="med" type="triangle" w="med"/>
            </a:ln>
          </p:spPr>
          <p:style>
            <a:lnRef idx="0"/>
            <a:fillRef idx="0"/>
            <a:effectRef idx="0"/>
            <a:fontRef idx="minor"/>
          </p:style>
        </p:sp>
        <p:sp>
          <p:nvSpPr>
            <p:cNvPr id="526" name="Line 30"/>
            <p:cNvSpPr/>
            <p:nvPr/>
          </p:nvSpPr>
          <p:spPr>
            <a:xfrm flipV="1">
              <a:off x="2019240" y="774000"/>
              <a:ext cx="799560" cy="663480"/>
            </a:xfrm>
            <a:prstGeom prst="line">
              <a:avLst/>
            </a:prstGeom>
            <a:ln w="9360">
              <a:solidFill>
                <a:srgbClr val="000000"/>
              </a:solidFill>
              <a:miter/>
              <a:tailEnd len="med" type="triangle" w="med"/>
            </a:ln>
          </p:spPr>
          <p:style>
            <a:lnRef idx="0"/>
            <a:fillRef idx="0"/>
            <a:effectRef idx="0"/>
            <a:fontRef idx="minor"/>
          </p:style>
        </p:sp>
        <p:sp>
          <p:nvSpPr>
            <p:cNvPr id="527" name="Line 31"/>
            <p:cNvSpPr/>
            <p:nvPr/>
          </p:nvSpPr>
          <p:spPr>
            <a:xfrm>
              <a:off x="3390840" y="884880"/>
              <a:ext cx="360" cy="220680"/>
            </a:xfrm>
            <a:prstGeom prst="line">
              <a:avLst/>
            </a:prstGeom>
            <a:ln w="9360">
              <a:solidFill>
                <a:srgbClr val="000000"/>
              </a:solidFill>
              <a:miter/>
              <a:tailEnd len="med" type="triangle" w="med"/>
            </a:ln>
          </p:spPr>
          <p:style>
            <a:lnRef idx="0"/>
            <a:fillRef idx="0"/>
            <a:effectRef idx="0"/>
            <a:fontRef idx="minor"/>
          </p:style>
        </p:sp>
        <p:sp>
          <p:nvSpPr>
            <p:cNvPr id="528" name="Line 32"/>
            <p:cNvSpPr/>
            <p:nvPr/>
          </p:nvSpPr>
          <p:spPr>
            <a:xfrm>
              <a:off x="3390840" y="1327320"/>
              <a:ext cx="360" cy="220680"/>
            </a:xfrm>
            <a:prstGeom prst="line">
              <a:avLst/>
            </a:prstGeom>
            <a:ln w="9360">
              <a:solidFill>
                <a:srgbClr val="000000"/>
              </a:solidFill>
              <a:miter/>
              <a:tailEnd len="med" type="triangle" w="med"/>
            </a:ln>
          </p:spPr>
          <p:style>
            <a:lnRef idx="0"/>
            <a:fillRef idx="0"/>
            <a:effectRef idx="0"/>
            <a:fontRef idx="minor"/>
          </p:style>
        </p:sp>
        <p:sp>
          <p:nvSpPr>
            <p:cNvPr id="529" name="Line 33"/>
            <p:cNvSpPr/>
            <p:nvPr/>
          </p:nvSpPr>
          <p:spPr>
            <a:xfrm>
              <a:off x="3390840" y="2101680"/>
              <a:ext cx="360" cy="220680"/>
            </a:xfrm>
            <a:prstGeom prst="line">
              <a:avLst/>
            </a:prstGeom>
            <a:ln w="9360">
              <a:solidFill>
                <a:srgbClr val="000000"/>
              </a:solidFill>
              <a:miter/>
              <a:tailEnd len="med" type="triangle" w="med"/>
            </a:ln>
          </p:spPr>
          <p:style>
            <a:lnRef idx="0"/>
            <a:fillRef idx="0"/>
            <a:effectRef idx="0"/>
            <a:fontRef idx="minor"/>
          </p:style>
        </p:sp>
        <p:sp>
          <p:nvSpPr>
            <p:cNvPr id="530" name="Line 34"/>
            <p:cNvSpPr/>
            <p:nvPr/>
          </p:nvSpPr>
          <p:spPr>
            <a:xfrm>
              <a:off x="3390840" y="2654640"/>
              <a:ext cx="360" cy="220680"/>
            </a:xfrm>
            <a:prstGeom prst="line">
              <a:avLst/>
            </a:prstGeom>
            <a:ln w="9360">
              <a:solidFill>
                <a:srgbClr val="000000"/>
              </a:solidFill>
              <a:miter/>
              <a:tailEnd len="med" type="triangle" w="med"/>
            </a:ln>
          </p:spPr>
          <p:style>
            <a:lnRef idx="0"/>
            <a:fillRef idx="0"/>
            <a:effectRef idx="0"/>
            <a:fontRef idx="minor"/>
          </p:style>
        </p:sp>
        <p:sp>
          <p:nvSpPr>
            <p:cNvPr id="531" name="Line 35"/>
            <p:cNvSpPr/>
            <p:nvPr/>
          </p:nvSpPr>
          <p:spPr>
            <a:xfrm>
              <a:off x="3390840" y="3207960"/>
              <a:ext cx="360" cy="220680"/>
            </a:xfrm>
            <a:prstGeom prst="line">
              <a:avLst/>
            </a:prstGeom>
            <a:ln w="9360">
              <a:solidFill>
                <a:srgbClr val="000000"/>
              </a:solidFill>
              <a:miter/>
              <a:tailEnd len="med" type="triangle" w="med"/>
            </a:ln>
          </p:spPr>
          <p:style>
            <a:lnRef idx="0"/>
            <a:fillRef idx="0"/>
            <a:effectRef idx="0"/>
            <a:fontRef idx="minor"/>
          </p:style>
        </p:sp>
        <p:sp>
          <p:nvSpPr>
            <p:cNvPr id="532" name="Line 36"/>
            <p:cNvSpPr/>
            <p:nvPr/>
          </p:nvSpPr>
          <p:spPr>
            <a:xfrm>
              <a:off x="3390840" y="3760920"/>
              <a:ext cx="360" cy="220680"/>
            </a:xfrm>
            <a:prstGeom prst="line">
              <a:avLst/>
            </a:prstGeom>
            <a:ln w="9360">
              <a:solidFill>
                <a:srgbClr val="000000"/>
              </a:solidFill>
              <a:miter/>
              <a:tailEnd len="med" type="triangle" w="med"/>
            </a:ln>
          </p:spPr>
          <p:style>
            <a:lnRef idx="0"/>
            <a:fillRef idx="0"/>
            <a:effectRef idx="0"/>
            <a:fontRef idx="minor"/>
          </p:style>
        </p:sp>
        <p:sp>
          <p:nvSpPr>
            <p:cNvPr id="533" name="Line 37"/>
            <p:cNvSpPr/>
            <p:nvPr/>
          </p:nvSpPr>
          <p:spPr>
            <a:xfrm>
              <a:off x="4191120" y="712800"/>
              <a:ext cx="456840" cy="360"/>
            </a:xfrm>
            <a:prstGeom prst="line">
              <a:avLst/>
            </a:prstGeom>
            <a:ln w="9360">
              <a:solidFill>
                <a:srgbClr val="000000"/>
              </a:solidFill>
              <a:miter/>
              <a:tailEnd len="med" type="triangle" w="med"/>
            </a:ln>
          </p:spPr>
          <p:style>
            <a:lnRef idx="0"/>
            <a:fillRef idx="0"/>
            <a:effectRef idx="0"/>
            <a:fontRef idx="minor"/>
          </p:style>
        </p:sp>
        <p:sp>
          <p:nvSpPr>
            <p:cNvPr id="534" name="Line 38"/>
            <p:cNvSpPr/>
            <p:nvPr/>
          </p:nvSpPr>
          <p:spPr>
            <a:xfrm flipH="1" flipV="1">
              <a:off x="4647960" y="331560"/>
              <a:ext cx="113760" cy="220680"/>
            </a:xfrm>
            <a:prstGeom prst="line">
              <a:avLst/>
            </a:prstGeom>
            <a:ln w="9360">
              <a:solidFill>
                <a:srgbClr val="000000"/>
              </a:solidFill>
              <a:miter/>
              <a:tailEnd len="med" type="triangle" w="med"/>
            </a:ln>
          </p:spPr>
          <p:style>
            <a:lnRef idx="0"/>
            <a:fillRef idx="0"/>
            <a:effectRef idx="0"/>
            <a:fontRef idx="minor"/>
          </p:style>
        </p:sp>
        <p:sp>
          <p:nvSpPr>
            <p:cNvPr id="535" name="Line 39"/>
            <p:cNvSpPr/>
            <p:nvPr/>
          </p:nvSpPr>
          <p:spPr>
            <a:xfrm>
              <a:off x="4762440" y="221040"/>
              <a:ext cx="456480" cy="360"/>
            </a:xfrm>
            <a:prstGeom prst="line">
              <a:avLst/>
            </a:prstGeom>
            <a:ln w="9360">
              <a:solidFill>
                <a:srgbClr val="000000"/>
              </a:solidFill>
              <a:miter/>
              <a:tailEnd len="med" type="triangle" w="med"/>
            </a:ln>
          </p:spPr>
          <p:style>
            <a:lnRef idx="0"/>
            <a:fillRef idx="0"/>
            <a:effectRef idx="0"/>
            <a:fontRef idx="minor"/>
          </p:style>
        </p:sp>
        <p:sp>
          <p:nvSpPr>
            <p:cNvPr id="536" name="Line 40"/>
            <p:cNvSpPr/>
            <p:nvPr/>
          </p:nvSpPr>
          <p:spPr>
            <a:xfrm flipH="1">
              <a:off x="2590920" y="221040"/>
              <a:ext cx="1256760" cy="360"/>
            </a:xfrm>
            <a:prstGeom prst="line">
              <a:avLst/>
            </a:prstGeom>
            <a:ln w="9360">
              <a:solidFill>
                <a:srgbClr val="000000"/>
              </a:solidFill>
              <a:miter/>
            </a:ln>
          </p:spPr>
          <p:style>
            <a:lnRef idx="0"/>
            <a:fillRef idx="0"/>
            <a:effectRef idx="0"/>
            <a:fontRef idx="minor"/>
          </p:style>
        </p:sp>
        <p:sp>
          <p:nvSpPr>
            <p:cNvPr id="537" name="Line 41"/>
            <p:cNvSpPr/>
            <p:nvPr/>
          </p:nvSpPr>
          <p:spPr>
            <a:xfrm flipH="1">
              <a:off x="2133360" y="221040"/>
              <a:ext cx="456480" cy="552600"/>
            </a:xfrm>
            <a:prstGeom prst="line">
              <a:avLst/>
            </a:prstGeom>
            <a:ln w="9360">
              <a:solidFill>
                <a:srgbClr val="000000"/>
              </a:solidFill>
              <a:miter/>
            </a:ln>
          </p:spPr>
          <p:style>
            <a:lnRef idx="0"/>
            <a:fillRef idx="0"/>
            <a:effectRef idx="0"/>
            <a:fontRef idx="minor"/>
          </p:style>
        </p:sp>
        <p:sp>
          <p:nvSpPr>
            <p:cNvPr id="538" name="Line 42"/>
            <p:cNvSpPr/>
            <p:nvPr/>
          </p:nvSpPr>
          <p:spPr>
            <a:xfrm flipH="1">
              <a:off x="1676160" y="774000"/>
              <a:ext cx="456480" cy="110160"/>
            </a:xfrm>
            <a:prstGeom prst="line">
              <a:avLst/>
            </a:prstGeom>
            <a:ln w="9360">
              <a:solidFill>
                <a:srgbClr val="000000"/>
              </a:solidFill>
              <a:miter/>
              <a:tailEnd len="med" type="triangle" w="med"/>
            </a:ln>
          </p:spPr>
          <p:style>
            <a:lnRef idx="0"/>
            <a:fillRef idx="0"/>
            <a:effectRef idx="0"/>
            <a:fontRef idx="minor"/>
          </p:style>
        </p:sp>
        <p:sp>
          <p:nvSpPr>
            <p:cNvPr id="539" name="Line 43"/>
            <p:cNvSpPr/>
            <p:nvPr/>
          </p:nvSpPr>
          <p:spPr>
            <a:xfrm>
              <a:off x="3390840" y="4314240"/>
              <a:ext cx="360" cy="220680"/>
            </a:xfrm>
            <a:prstGeom prst="line">
              <a:avLst/>
            </a:prstGeom>
            <a:ln w="9360">
              <a:solidFill>
                <a:srgbClr val="000000"/>
              </a:solidFill>
              <a:miter/>
              <a:tailEnd len="med" type="triangle" w="med"/>
            </a:ln>
          </p:spPr>
          <p:style>
            <a:lnRef idx="0"/>
            <a:fillRef idx="0"/>
            <a:effectRef idx="0"/>
            <a:fontRef idx="minor"/>
          </p:style>
        </p:sp>
        <p:sp>
          <p:nvSpPr>
            <p:cNvPr id="540" name="Line 44"/>
            <p:cNvSpPr/>
            <p:nvPr/>
          </p:nvSpPr>
          <p:spPr>
            <a:xfrm>
              <a:off x="3390840" y="4756680"/>
              <a:ext cx="360" cy="220680"/>
            </a:xfrm>
            <a:prstGeom prst="line">
              <a:avLst/>
            </a:prstGeom>
            <a:ln w="9360">
              <a:solidFill>
                <a:srgbClr val="000000"/>
              </a:solidFill>
              <a:miter/>
              <a:tailEnd len="med" type="triangle" w="med"/>
            </a:ln>
          </p:spPr>
          <p:style>
            <a:lnRef idx="0"/>
            <a:fillRef idx="0"/>
            <a:effectRef idx="0"/>
            <a:fontRef idx="minor"/>
          </p:style>
        </p:sp>
        <p:sp>
          <p:nvSpPr>
            <p:cNvPr id="541" name="Line 45"/>
            <p:cNvSpPr/>
            <p:nvPr/>
          </p:nvSpPr>
          <p:spPr>
            <a:xfrm>
              <a:off x="3390840" y="5531040"/>
              <a:ext cx="360" cy="220680"/>
            </a:xfrm>
            <a:prstGeom prst="line">
              <a:avLst/>
            </a:prstGeom>
            <a:ln w="9360">
              <a:solidFill>
                <a:srgbClr val="000000"/>
              </a:solidFill>
              <a:miter/>
              <a:tailEnd len="med" type="triangle" w="med"/>
            </a:ln>
          </p:spPr>
          <p:style>
            <a:lnRef idx="0"/>
            <a:fillRef idx="0"/>
            <a:effectRef idx="0"/>
            <a:fontRef idx="minor"/>
          </p:style>
        </p:sp>
        <p:sp>
          <p:nvSpPr>
            <p:cNvPr id="542" name="Line 46"/>
            <p:cNvSpPr/>
            <p:nvPr/>
          </p:nvSpPr>
          <p:spPr>
            <a:xfrm>
              <a:off x="3390840" y="5973480"/>
              <a:ext cx="360" cy="220680"/>
            </a:xfrm>
            <a:prstGeom prst="line">
              <a:avLst/>
            </a:prstGeom>
            <a:ln w="9360">
              <a:solidFill>
                <a:srgbClr val="000000"/>
              </a:solidFill>
              <a:miter/>
              <a:tailEnd len="med" type="triangle" w="med"/>
            </a:ln>
          </p:spPr>
          <p:style>
            <a:lnRef idx="0"/>
            <a:fillRef idx="0"/>
            <a:effectRef idx="0"/>
            <a:fontRef idx="minor"/>
          </p:style>
        </p:sp>
        <p:sp>
          <p:nvSpPr>
            <p:cNvPr id="543" name="Line 47"/>
            <p:cNvSpPr/>
            <p:nvPr/>
          </p:nvSpPr>
          <p:spPr>
            <a:xfrm>
              <a:off x="3390840" y="6415920"/>
              <a:ext cx="360" cy="220680"/>
            </a:xfrm>
            <a:prstGeom prst="line">
              <a:avLst/>
            </a:prstGeom>
            <a:ln w="9360">
              <a:solidFill>
                <a:srgbClr val="000000"/>
              </a:solidFill>
              <a:miter/>
              <a:tailEnd len="med" type="triangle" w="med"/>
            </a:ln>
          </p:spPr>
          <p:style>
            <a:lnRef idx="0"/>
            <a:fillRef idx="0"/>
            <a:effectRef idx="0"/>
            <a:fontRef idx="minor"/>
          </p:style>
        </p:sp>
        <p:sp>
          <p:nvSpPr>
            <p:cNvPr id="544" name="CustomShape 48"/>
            <p:cNvSpPr/>
            <p:nvPr/>
          </p:nvSpPr>
          <p:spPr>
            <a:xfrm>
              <a:off x="876240" y="6637320"/>
              <a:ext cx="913320" cy="219960"/>
            </a:xfrm>
            <a:prstGeom prst="rect">
              <a:avLst/>
            </a:prstGeom>
            <a:solidFill>
              <a:srgbClr val="ffffff"/>
            </a:solidFill>
            <a:ln w="9360">
              <a:solidFill>
                <a:srgbClr val="000000"/>
              </a:solidFill>
              <a:miter/>
            </a:ln>
          </p:spPr>
          <p:style>
            <a:lnRef idx="0"/>
            <a:fillRef idx="0"/>
            <a:effectRef idx="0"/>
            <a:fontRef idx="minor"/>
          </p:style>
          <p:txBody>
            <a:bodyPr lIns="90000" rIns="90000" tIns="45000" bIns="45000"/>
            <a:p>
              <a:pPr>
                <a:lnSpc>
                  <a:spcPct val="100000"/>
                </a:lnSpc>
                <a:spcAft>
                  <a:spcPts val="1001"/>
                </a:spcAft>
              </a:pPr>
              <a:r>
                <a:rPr b="0" lang="en-IN" sz="1000" spc="-1" strike="noStrike">
                  <a:solidFill>
                    <a:srgbClr val="000000"/>
                  </a:solidFill>
                  <a:latin typeface="Times New Roman"/>
                  <a:ea typeface="DejaVu Sans"/>
                </a:rPr>
                <a:t>MDI=’OFF’</a:t>
              </a:r>
              <a:endParaRPr b="0" lang="en-IN" sz="1000" spc="-1" strike="noStrike">
                <a:latin typeface="Arial"/>
              </a:endParaRPr>
            </a:p>
          </p:txBody>
        </p:sp>
        <p:sp>
          <p:nvSpPr>
            <p:cNvPr id="545" name="Line 49"/>
            <p:cNvSpPr/>
            <p:nvPr/>
          </p:nvSpPr>
          <p:spPr>
            <a:xfrm flipH="1">
              <a:off x="1790280" y="6747840"/>
              <a:ext cx="1371240" cy="360"/>
            </a:xfrm>
            <a:prstGeom prst="line">
              <a:avLst/>
            </a:prstGeom>
            <a:ln w="9360">
              <a:solidFill>
                <a:srgbClr val="000000"/>
              </a:solidFill>
              <a:miter/>
              <a:tailEnd len="med" type="triangle" w="med"/>
            </a:ln>
          </p:spPr>
          <p:style>
            <a:lnRef idx="0"/>
            <a:fillRef idx="0"/>
            <a:effectRef idx="0"/>
            <a:fontRef idx="minor"/>
          </p:style>
        </p:sp>
        <p:sp>
          <p:nvSpPr>
            <p:cNvPr id="546" name="Line 50"/>
            <p:cNvSpPr/>
            <p:nvPr/>
          </p:nvSpPr>
          <p:spPr>
            <a:xfrm flipH="1">
              <a:off x="304560" y="6747840"/>
              <a:ext cx="570960" cy="360"/>
            </a:xfrm>
            <a:prstGeom prst="line">
              <a:avLst/>
            </a:prstGeom>
            <a:ln w="9360">
              <a:solidFill>
                <a:srgbClr val="000000"/>
              </a:solidFill>
              <a:miter/>
              <a:tailEnd len="med" type="triangle" w="med"/>
            </a:ln>
          </p:spPr>
          <p:style>
            <a:lnRef idx="0"/>
            <a:fillRef idx="0"/>
            <a:effectRef idx="0"/>
            <a:fontRef idx="minor"/>
          </p:style>
        </p:sp>
        <p:sp>
          <p:nvSpPr>
            <p:cNvPr id="547" name="Line 51"/>
            <p:cNvSpPr/>
            <p:nvPr/>
          </p:nvSpPr>
          <p:spPr>
            <a:xfrm flipV="1">
              <a:off x="304560" y="884880"/>
              <a:ext cx="360" cy="5862240"/>
            </a:xfrm>
            <a:prstGeom prst="line">
              <a:avLst/>
            </a:prstGeom>
            <a:ln w="9360">
              <a:solidFill>
                <a:srgbClr val="000000"/>
              </a:solidFill>
              <a:miter/>
            </a:ln>
          </p:spPr>
          <p:style>
            <a:lnRef idx="0"/>
            <a:fillRef idx="0"/>
            <a:effectRef idx="0"/>
            <a:fontRef idx="minor"/>
          </p:style>
        </p:sp>
        <p:sp>
          <p:nvSpPr>
            <p:cNvPr id="548" name="Line 52"/>
            <p:cNvSpPr/>
            <p:nvPr/>
          </p:nvSpPr>
          <p:spPr>
            <a:xfrm>
              <a:off x="304560" y="884880"/>
              <a:ext cx="570960" cy="360"/>
            </a:xfrm>
            <a:prstGeom prst="line">
              <a:avLst/>
            </a:prstGeom>
            <a:ln w="9360">
              <a:solidFill>
                <a:srgbClr val="000000"/>
              </a:solidFill>
              <a:miter/>
              <a:tailEnd len="med" type="triangle" w="med"/>
            </a:ln>
          </p:spPr>
          <p:style>
            <a:lnRef idx="0"/>
            <a:fillRef idx="0"/>
            <a:effectRef idx="0"/>
            <a:fontRef idx="minor"/>
          </p:style>
        </p:sp>
        <p:sp>
          <p:nvSpPr>
            <p:cNvPr id="549" name="Line 53"/>
            <p:cNvSpPr/>
            <p:nvPr/>
          </p:nvSpPr>
          <p:spPr>
            <a:xfrm flipH="1">
              <a:off x="304560" y="3539880"/>
              <a:ext cx="342360" cy="360"/>
            </a:xfrm>
            <a:prstGeom prst="line">
              <a:avLst/>
            </a:prstGeom>
            <a:ln w="9360">
              <a:solidFill>
                <a:srgbClr val="000000"/>
              </a:solidFill>
              <a:miter/>
              <a:tailEnd len="med" type="triangle" w="med"/>
            </a:ln>
          </p:spPr>
          <p:style>
            <a:lnRef idx="0"/>
            <a:fillRef idx="0"/>
            <a:effectRef idx="0"/>
            <a:fontRef idx="minor"/>
          </p:style>
        </p:sp>
      </p:grpSp>
      <p:sp>
        <p:nvSpPr>
          <p:cNvPr id="550" name="CustomShape 54"/>
          <p:cNvSpPr/>
          <p:nvPr/>
        </p:nvSpPr>
        <p:spPr>
          <a:xfrm>
            <a:off x="5867280" y="2362320"/>
            <a:ext cx="2818800" cy="2009520"/>
          </a:xfrm>
          <a:prstGeom prst="rect">
            <a:avLst/>
          </a:prstGeom>
          <a:noFill/>
          <a:ln w="9360">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Calibri"/>
                <a:ea typeface="DejaVu Sans"/>
              </a:rPr>
              <a:t>* </a:t>
            </a:r>
            <a:r>
              <a:rPr b="0" lang="en-IN" sz="1800" spc="-1" strike="noStrike">
                <a:solidFill>
                  <a:srgbClr val="000000"/>
                </a:solidFill>
                <a:latin typeface="Calibri"/>
                <a:ea typeface="DejaVu Sans"/>
              </a:rPr>
              <a:t>Here read is not just a statement. It is a function which return different values depending on the value of MDI</a:t>
            </a:r>
            <a:endParaRPr b="0" lang="en-IN" sz="1800" spc="-1" strike="noStrike">
              <a:latin typeface="Arial"/>
            </a:endParaRPr>
          </a:p>
          <a:p>
            <a:pPr>
              <a:lnSpc>
                <a:spcPct val="100000"/>
              </a:lnSpc>
            </a:pPr>
            <a:endParaRPr b="0" lang="en-IN" sz="1800" spc="-1" strike="noStrike">
              <a:latin typeface="Arial"/>
            </a:endParaRPr>
          </a:p>
        </p:txBody>
      </p:sp>
      <p:sp>
        <p:nvSpPr>
          <p:cNvPr id="551" name="CustomShape 55"/>
          <p:cNvSpPr/>
          <p:nvPr/>
        </p:nvSpPr>
        <p:spPr>
          <a:xfrm>
            <a:off x="2057400" y="1295280"/>
            <a:ext cx="45648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NO</a:t>
            </a:r>
            <a:endParaRPr b="0" lang="en-IN" sz="1100" spc="-1" strike="noStrike">
              <a:latin typeface="Arial"/>
            </a:endParaRPr>
          </a:p>
        </p:txBody>
      </p:sp>
      <p:sp>
        <p:nvSpPr>
          <p:cNvPr id="552" name="CustomShape 56"/>
          <p:cNvSpPr/>
          <p:nvPr/>
        </p:nvSpPr>
        <p:spPr>
          <a:xfrm>
            <a:off x="4191120" y="762120"/>
            <a:ext cx="45648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NO</a:t>
            </a:r>
            <a:endParaRPr b="0" lang="en-IN" sz="1100" spc="-1" strike="noStrike">
              <a:latin typeface="Arial"/>
            </a:endParaRPr>
          </a:p>
        </p:txBody>
      </p:sp>
      <p:sp>
        <p:nvSpPr>
          <p:cNvPr id="553" name="CustomShape 57"/>
          <p:cNvSpPr/>
          <p:nvPr/>
        </p:nvSpPr>
        <p:spPr>
          <a:xfrm>
            <a:off x="1295280" y="1600200"/>
            <a:ext cx="35172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YES</a:t>
            </a:r>
            <a:endParaRPr b="0" lang="en-IN" sz="1100" spc="-1" strike="noStrike">
              <a:latin typeface="Arial"/>
            </a:endParaRPr>
          </a:p>
        </p:txBody>
      </p:sp>
      <p:sp>
        <p:nvSpPr>
          <p:cNvPr id="554" name="CustomShape 58"/>
          <p:cNvSpPr/>
          <p:nvPr/>
        </p:nvSpPr>
        <p:spPr>
          <a:xfrm>
            <a:off x="3505320" y="914400"/>
            <a:ext cx="45648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YES</a:t>
            </a:r>
            <a:endParaRPr b="0" lang="en-IN" sz="1100" spc="-1" strike="noStrike">
              <a:latin typeface="Arial"/>
            </a:endParaRPr>
          </a:p>
        </p:txBody>
      </p:sp>
      <p:sp>
        <p:nvSpPr>
          <p:cNvPr id="555" name="CustomShape 59"/>
          <p:cNvSpPr/>
          <p:nvPr/>
        </p:nvSpPr>
        <p:spPr>
          <a:xfrm>
            <a:off x="3276720" y="0"/>
            <a:ext cx="45648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NO</a:t>
            </a:r>
            <a:endParaRPr b="0" lang="en-IN" sz="1100" spc="-1" strike="noStrike">
              <a:latin typeface="Arial"/>
            </a:endParaRPr>
          </a:p>
        </p:txBody>
      </p:sp>
      <p:sp>
        <p:nvSpPr>
          <p:cNvPr id="556" name="CustomShape 60"/>
          <p:cNvSpPr/>
          <p:nvPr/>
        </p:nvSpPr>
        <p:spPr>
          <a:xfrm>
            <a:off x="4724280" y="0"/>
            <a:ext cx="37080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YES</a:t>
            </a:r>
            <a:endParaRPr b="0" lang="en-IN" sz="1100" spc="-1" strike="noStrike">
              <a:latin typeface="Arial"/>
            </a:endParaRPr>
          </a:p>
        </p:txBody>
      </p:sp>
      <p:sp>
        <p:nvSpPr>
          <p:cNvPr id="557" name="CustomShape 61"/>
          <p:cNvSpPr/>
          <p:nvPr/>
        </p:nvSpPr>
        <p:spPr>
          <a:xfrm>
            <a:off x="2057400" y="6629400"/>
            <a:ext cx="40896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YES</a:t>
            </a:r>
            <a:endParaRPr b="0" lang="en-IN" sz="1100" spc="-1" strike="noStrike">
              <a:latin typeface="Arial"/>
            </a:endParaRPr>
          </a:p>
        </p:txBody>
      </p:sp>
      <p:sp>
        <p:nvSpPr>
          <p:cNvPr id="558" name="CustomShape 62"/>
          <p:cNvSpPr/>
          <p:nvPr/>
        </p:nvSpPr>
        <p:spPr>
          <a:xfrm>
            <a:off x="4724280" y="6629400"/>
            <a:ext cx="456480" cy="227880"/>
          </a:xfrm>
          <a:prstGeom prst="rect">
            <a:avLst/>
          </a:prstGeom>
          <a:noFill/>
          <a:ln w="9360">
            <a:noFill/>
          </a:ln>
        </p:spPr>
        <p:style>
          <a:lnRef idx="0"/>
          <a:fillRef idx="0"/>
          <a:effectRef idx="0"/>
          <a:fontRef idx="minor"/>
        </p:style>
        <p:txBody>
          <a:bodyPr lIns="0" rIns="0" tIns="0" bIns="0"/>
          <a:p>
            <a:pPr>
              <a:lnSpc>
                <a:spcPct val="100000"/>
              </a:lnSpc>
              <a:spcAft>
                <a:spcPts val="1001"/>
              </a:spcAft>
            </a:pPr>
            <a:r>
              <a:rPr b="0" lang="en-IN" sz="1100" spc="-1" strike="noStrike">
                <a:solidFill>
                  <a:srgbClr val="000000"/>
                </a:solidFill>
                <a:latin typeface="Calibri"/>
                <a:ea typeface="DejaVu Sans"/>
              </a:rPr>
              <a:t>NO</a:t>
            </a:r>
            <a:endParaRPr b="0" lang="en-IN" sz="1100" spc="-1" strike="noStrike">
              <a:latin typeface="Arial"/>
            </a:endParaRPr>
          </a:p>
        </p:txBody>
      </p:sp>
      <p:sp>
        <p:nvSpPr>
          <p:cNvPr id="559" name="Line 63"/>
          <p:cNvSpPr/>
          <p:nvPr/>
        </p:nvSpPr>
        <p:spPr>
          <a:xfrm>
            <a:off x="4419360" y="6858000"/>
            <a:ext cx="1028880" cy="360"/>
          </a:xfrm>
          <a:prstGeom prst="line">
            <a:avLst/>
          </a:prstGeom>
          <a:ln w="9360">
            <a:solidFill>
              <a:srgbClr val="000000"/>
            </a:solidFill>
            <a:miter/>
          </a:ln>
        </p:spPr>
        <p:style>
          <a:lnRef idx="0"/>
          <a:fillRef idx="0"/>
          <a:effectRef idx="0"/>
          <a:fontRef idx="minor"/>
        </p:style>
      </p:sp>
      <p:sp>
        <p:nvSpPr>
          <p:cNvPr id="560" name="Line 64"/>
          <p:cNvSpPr/>
          <p:nvPr/>
        </p:nvSpPr>
        <p:spPr>
          <a:xfrm flipV="1">
            <a:off x="5486400" y="4686120"/>
            <a:ext cx="360" cy="2171880"/>
          </a:xfrm>
          <a:prstGeom prst="line">
            <a:avLst/>
          </a:prstGeom>
          <a:ln w="9360">
            <a:solidFill>
              <a:srgbClr val="000000"/>
            </a:solidFill>
            <a:miter/>
          </a:ln>
        </p:spPr>
        <p:style>
          <a:lnRef idx="0"/>
          <a:fillRef idx="0"/>
          <a:effectRef idx="0"/>
          <a:fontRef idx="minor"/>
        </p:style>
      </p:sp>
      <p:sp>
        <p:nvSpPr>
          <p:cNvPr id="561" name="Line 65"/>
          <p:cNvSpPr/>
          <p:nvPr/>
        </p:nvSpPr>
        <p:spPr>
          <a:xfrm flipH="1">
            <a:off x="3962160" y="4647960"/>
            <a:ext cx="1486080" cy="360"/>
          </a:xfrm>
          <a:prstGeom prst="line">
            <a:avLst/>
          </a:prstGeom>
          <a:ln w="9360">
            <a:solidFill>
              <a:srgbClr val="000000"/>
            </a:solidFill>
            <a:miter/>
            <a:tailEnd len="med" type="triangle" w="med"/>
          </a:ln>
        </p:spPr>
        <p:style>
          <a:lnRef idx="0"/>
          <a:fillRef idx="0"/>
          <a:effectRef idx="0"/>
          <a:fontRef idx="minor"/>
        </p:style>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457200" y="274680"/>
            <a:ext cx="8228880" cy="93924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Assembler &amp;macro processor</a:t>
            </a:r>
            <a:endParaRPr b="0" lang="en-IN" sz="4400" spc="-1" strike="noStrike">
              <a:latin typeface="Arial"/>
            </a:endParaRPr>
          </a:p>
        </p:txBody>
      </p:sp>
      <p:sp>
        <p:nvSpPr>
          <p:cNvPr id="563" name="CustomShape 2"/>
          <p:cNvSpPr/>
          <p:nvPr/>
        </p:nvSpPr>
        <p:spPr>
          <a:xfrm>
            <a:off x="457200" y="1600200"/>
            <a:ext cx="8228880" cy="487620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MACROPROCESSOR  can be added to an assembler in two ways:</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1. As a preprocessor, which make complete pass over the text before pass 1 of assembler.</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	</a:t>
            </a:r>
            <a:r>
              <a:rPr b="0" lang="en-IN" sz="3200" spc="-1" strike="noStrike">
                <a:solidFill>
                  <a:srgbClr val="000000"/>
                </a:solidFill>
                <a:latin typeface="Calibri"/>
              </a:rPr>
              <a:t>2. With in pass 1 of assembler </a:t>
            </a:r>
            <a:endParaRPr b="0" lang="en-IN" sz="3200" spc="-1" strike="noStrike">
              <a:latin typeface="Arial"/>
            </a:endParaRPr>
          </a:p>
          <a:p>
            <a:pPr marL="343080" indent="-342360">
              <a:lnSpc>
                <a:spcPct val="100000"/>
              </a:lnSpc>
              <a:spcBef>
                <a:spcPts val="479"/>
              </a:spcBef>
            </a:pPr>
            <a:r>
              <a:rPr b="0" lang="en-IN" sz="2400" spc="-1" strike="noStrike">
                <a:solidFill>
                  <a:srgbClr val="000000"/>
                </a:solidFill>
                <a:latin typeface="Calibri"/>
              </a:rPr>
              <a:t>(If we create macro processor within assembler some functions can be combined. Database can also be prepared jointly. e.g. MNT can be joined with assembler’s MOT or POT. Similarly the read function that expand macro calls and receive the source I/P will be same.)</a:t>
            </a:r>
            <a:endParaRPr b="0" lang="en-IN" sz="2400" spc="-1" strike="noStrike">
              <a:latin typeface="Arial"/>
            </a:endParaRPr>
          </a:p>
          <a:p>
            <a:pPr marL="343080" indent="-342360">
              <a:lnSpc>
                <a:spcPct val="100000"/>
              </a:lnSpc>
              <a:spcBef>
                <a:spcPts val="641"/>
              </a:spcBef>
            </a:pPr>
            <a:endParaRPr b="0" lang="en-IN" sz="2400" spc="-1" strike="noStrike">
              <a:latin typeface="Arial"/>
            </a:endParaRPr>
          </a:p>
        </p:txBody>
      </p:sp>
      <p:sp>
        <p:nvSpPr>
          <p:cNvPr id="564"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647D8786-2540-4B4D-809A-A6A32A17E01C}" type="datetime1">
              <a:rPr b="0" lang="en-IN" sz="1200" spc="-1" strike="noStrike">
                <a:solidFill>
                  <a:srgbClr val="8b8b8b"/>
                </a:solidFill>
                <a:latin typeface="Calibri"/>
              </a:rPr>
              <a:t>17/12/2020</a:t>
            </a:fld>
            <a:endParaRPr b="0" lang="en-IN" sz="1200" spc="-1" strike="noStrike">
              <a:latin typeface="Arial"/>
            </a:endParaRPr>
          </a:p>
        </p:txBody>
      </p:sp>
      <p:sp>
        <p:nvSpPr>
          <p:cNvPr id="56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6F877A6-7CD3-4E65-8A82-AAF379E43C0A}"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1"/>
          <p:cNvSpPr/>
          <p:nvPr/>
        </p:nvSpPr>
        <p:spPr>
          <a:xfrm>
            <a:off x="457200" y="274680"/>
            <a:ext cx="8228880" cy="1142280"/>
          </a:xfrm>
          <a:prstGeom prst="rect">
            <a:avLst/>
          </a:prstGeom>
          <a:noFill/>
          <a:ln>
            <a:noFill/>
          </a:ln>
        </p:spPr>
        <p:style>
          <a:lnRef idx="0"/>
          <a:fillRef idx="0"/>
          <a:effectRef idx="0"/>
          <a:fontRef idx="minor"/>
        </p:style>
      </p:sp>
      <p:pic>
        <p:nvPicPr>
          <p:cNvPr id="567" name="Content Placeholder 3" descr=""/>
          <p:cNvPicPr/>
          <p:nvPr/>
        </p:nvPicPr>
        <p:blipFill>
          <a:blip r:embed="rId1"/>
          <a:stretch/>
        </p:blipFill>
        <p:spPr>
          <a:xfrm>
            <a:off x="214200" y="285840"/>
            <a:ext cx="8673480" cy="6317280"/>
          </a:xfrm>
          <a:prstGeom prst="rect">
            <a:avLst/>
          </a:prstGeom>
          <a:ln w="190440">
            <a:solidFill>
              <a:srgbClr val="ffffff"/>
            </a:solidFill>
            <a:round/>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
        <p:nvSpPr>
          <p:cNvPr id="568" name="CustomShape 2"/>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9F0A5362-253D-42ED-BABA-4FC6A9EADC07}" type="datetime1">
              <a:rPr b="0" lang="en-IN" sz="1200" spc="-1" strike="noStrike">
                <a:solidFill>
                  <a:srgbClr val="8b8b8b"/>
                </a:solidFill>
                <a:latin typeface="Calibri"/>
              </a:rPr>
              <a:t>17/12/2020</a:t>
            </a:fld>
            <a:endParaRPr b="0" lang="en-IN" sz="1200" spc="-1" strike="noStrike">
              <a:latin typeface="Arial"/>
            </a:endParaRPr>
          </a:p>
        </p:txBody>
      </p:sp>
      <p:sp>
        <p:nvSpPr>
          <p:cNvPr id="56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0B94285-5CCC-4F6D-9967-92A2807D5373}"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85840"/>
            <a:ext cx="8228880" cy="85644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Definition and Call</a:t>
            </a:r>
            <a:endParaRPr b="0" lang="en-IN" sz="4000" spc="-1" strike="noStrike">
              <a:latin typeface="Arial"/>
            </a:endParaRPr>
          </a:p>
        </p:txBody>
      </p:sp>
      <p:sp>
        <p:nvSpPr>
          <p:cNvPr id="137" name="CustomShape 2"/>
          <p:cNvSpPr/>
          <p:nvPr/>
        </p:nvSpPr>
        <p:spPr>
          <a:xfrm>
            <a:off x="457200" y="1357200"/>
            <a:ext cx="8228880" cy="485712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IN" sz="2800" spc="-1" strike="noStrike">
                <a:solidFill>
                  <a:srgbClr val="000000"/>
                </a:solidFill>
                <a:latin typeface="Arial"/>
              </a:rPr>
              <a:t>Example of Macro Definition</a:t>
            </a:r>
            <a:endParaRPr b="0" lang="en-IN" sz="2800" spc="-1" strike="noStrike">
              <a:latin typeface="Arial"/>
            </a:endParaRPr>
          </a:p>
          <a:p>
            <a:pPr marL="343080" indent="-342360">
              <a:lnSpc>
                <a:spcPct val="100000"/>
              </a:lnSpc>
              <a:spcBef>
                <a:spcPts val="561"/>
              </a:spcBef>
            </a:pPr>
            <a:r>
              <a:rPr b="0" lang="en-IN" sz="2800" spc="-1" strike="noStrike">
                <a:solidFill>
                  <a:srgbClr val="000000"/>
                </a:solidFill>
                <a:latin typeface="Arial"/>
              </a:rPr>
              <a:t>	</a:t>
            </a:r>
            <a:r>
              <a:rPr b="0" lang="en-IN" sz="2800" spc="-1" strike="noStrike">
                <a:solidFill>
                  <a:srgbClr val="000000"/>
                </a:solidFill>
                <a:latin typeface="Arial"/>
              </a:rPr>
              <a:t>	</a:t>
            </a:r>
            <a:r>
              <a:rPr b="0" lang="en-IN" sz="2400" spc="-1" strike="noStrike">
                <a:solidFill>
                  <a:srgbClr val="000000"/>
                </a:solidFill>
                <a:latin typeface="Arial"/>
              </a:rPr>
              <a:t>MACRO</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INCR</a:t>
            </a: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&amp;MEM_VAL, &amp;INCR_VAL, &amp;REG</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MOVER</a:t>
            </a:r>
            <a:r>
              <a:rPr b="0" lang="en-IN" sz="2400" spc="-1" strike="noStrike">
                <a:solidFill>
                  <a:srgbClr val="000000"/>
                </a:solidFill>
                <a:latin typeface="Arial"/>
              </a:rPr>
              <a:t>	</a:t>
            </a:r>
            <a:r>
              <a:rPr b="0" lang="en-IN" sz="2400" spc="-1" strike="noStrike">
                <a:solidFill>
                  <a:srgbClr val="000000"/>
                </a:solidFill>
                <a:latin typeface="Arial"/>
              </a:rPr>
              <a:t>&amp;REG, &amp;MEM_VAL</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ADD</a:t>
            </a: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&amp;REG, &amp;INCR_VAL</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MOVEM</a:t>
            </a:r>
            <a:r>
              <a:rPr b="0" lang="en-IN" sz="2400" spc="-1" strike="noStrike">
                <a:solidFill>
                  <a:srgbClr val="000000"/>
                </a:solidFill>
                <a:latin typeface="Arial"/>
              </a:rPr>
              <a:t>	</a:t>
            </a:r>
            <a:r>
              <a:rPr b="0" lang="en-IN" sz="2400" spc="-1" strike="noStrike">
                <a:solidFill>
                  <a:srgbClr val="000000"/>
                </a:solidFill>
                <a:latin typeface="Arial"/>
              </a:rPr>
              <a:t>&amp;REG, &amp;MEM_VAL</a:t>
            </a:r>
            <a:endParaRPr b="0" lang="en-IN" sz="2400" spc="-1" strike="noStrike">
              <a:latin typeface="Arial"/>
            </a:endParaRPr>
          </a:p>
          <a:p>
            <a:pPr marL="343080" indent="-342360">
              <a:lnSpc>
                <a:spcPct val="100000"/>
              </a:lnSpc>
              <a:spcBef>
                <a:spcPts val="479"/>
              </a:spcBef>
            </a:pP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MEND</a:t>
            </a:r>
            <a:endParaRPr b="0" lang="en-IN" sz="2400" spc="-1" strike="noStrike">
              <a:latin typeface="Arial"/>
            </a:endParaRPr>
          </a:p>
          <a:p>
            <a:pPr marL="343080" indent="-342360">
              <a:lnSpc>
                <a:spcPct val="100000"/>
              </a:lnSpc>
              <a:spcBef>
                <a:spcPts val="561"/>
              </a:spcBef>
            </a:pPr>
            <a:endParaRPr b="0" lang="en-IN" sz="2400" spc="-1" strike="noStrike">
              <a:latin typeface="Arial"/>
            </a:endParaRPr>
          </a:p>
          <a:p>
            <a:pPr marL="343080" indent="-342360">
              <a:lnSpc>
                <a:spcPct val="100000"/>
              </a:lnSpc>
              <a:spcBef>
                <a:spcPts val="561"/>
              </a:spcBef>
              <a:buClr>
                <a:srgbClr val="000000"/>
              </a:buClr>
              <a:buFont typeface="Arial"/>
              <a:buChar char="•"/>
            </a:pPr>
            <a:r>
              <a:rPr b="0" lang="en-IN" sz="2800" spc="-1" strike="noStrike">
                <a:solidFill>
                  <a:srgbClr val="000000"/>
                </a:solidFill>
                <a:latin typeface="Arial"/>
              </a:rPr>
              <a:t>Example of Macro Call</a:t>
            </a:r>
            <a:endParaRPr b="0" lang="en-IN" sz="2800" spc="-1" strike="noStrike">
              <a:latin typeface="Arial"/>
            </a:endParaRPr>
          </a:p>
          <a:p>
            <a:pPr marL="343080" indent="-342360">
              <a:lnSpc>
                <a:spcPct val="100000"/>
              </a:lnSpc>
              <a:spcBef>
                <a:spcPts val="561"/>
              </a:spcBef>
            </a:pPr>
            <a:r>
              <a:rPr b="0" lang="en-IN" sz="2800" spc="-1" strike="noStrike">
                <a:solidFill>
                  <a:srgbClr val="000000"/>
                </a:solidFill>
                <a:latin typeface="Arial"/>
              </a:rPr>
              <a:t>	</a:t>
            </a:r>
            <a:r>
              <a:rPr b="0" lang="en-IN" sz="2800" spc="-1" strike="noStrike">
                <a:solidFill>
                  <a:srgbClr val="000000"/>
                </a:solidFill>
                <a:latin typeface="Arial"/>
              </a:rPr>
              <a:t>	</a:t>
            </a:r>
            <a:r>
              <a:rPr b="0" lang="en-IN" sz="2400" spc="-1" strike="noStrike">
                <a:solidFill>
                  <a:srgbClr val="000000"/>
                </a:solidFill>
                <a:latin typeface="Arial"/>
              </a:rPr>
              <a:t>INCR</a:t>
            </a:r>
            <a:r>
              <a:rPr b="0" lang="en-IN" sz="2400" spc="-1" strike="noStrike">
                <a:solidFill>
                  <a:srgbClr val="000000"/>
                </a:solidFill>
                <a:latin typeface="Arial"/>
              </a:rPr>
              <a:t>	</a:t>
            </a:r>
            <a:r>
              <a:rPr b="0" lang="en-IN" sz="2400" spc="-1" strike="noStrike">
                <a:solidFill>
                  <a:srgbClr val="000000"/>
                </a:solidFill>
                <a:latin typeface="Arial"/>
              </a:rPr>
              <a:t>	</a:t>
            </a:r>
            <a:r>
              <a:rPr b="0" lang="en-IN" sz="2400" spc="-1" strike="noStrike">
                <a:solidFill>
                  <a:srgbClr val="000000"/>
                </a:solidFill>
                <a:latin typeface="Arial"/>
              </a:rPr>
              <a:t>A, B, AREG</a:t>
            </a:r>
            <a:endParaRPr b="0" lang="en-IN" sz="2400" spc="-1" strike="noStrike">
              <a:latin typeface="Arial"/>
            </a:endParaRPr>
          </a:p>
          <a:p>
            <a:pPr marL="343080" indent="-342360">
              <a:lnSpc>
                <a:spcPct val="100000"/>
              </a:lnSpc>
              <a:spcBef>
                <a:spcPts val="561"/>
              </a:spcBef>
            </a:pPr>
            <a:endParaRPr b="0" lang="en-IN" sz="2400" spc="-1" strike="noStrike">
              <a:latin typeface="Arial"/>
            </a:endParaRPr>
          </a:p>
        </p:txBody>
      </p:sp>
      <p:sp>
        <p:nvSpPr>
          <p:cNvPr id="138"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14064606-BFD1-4EFE-97A7-9319D993F188}" type="datetime1">
              <a:rPr b="0" lang="en-IN" sz="1200" spc="-1" strike="noStrike">
                <a:solidFill>
                  <a:srgbClr val="8b8b8b"/>
                </a:solidFill>
                <a:latin typeface="Calibri"/>
              </a:rPr>
              <a:t>17/12/2020</a:t>
            </a:fld>
            <a:endParaRPr b="0" lang="en-IN" sz="1200" spc="-1" strike="noStrike">
              <a:latin typeface="Arial"/>
            </a:endParaRPr>
          </a:p>
        </p:txBody>
      </p:sp>
      <p:sp>
        <p:nvSpPr>
          <p:cNvPr id="13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16C2DDE-EE91-40D9-B512-2FE927C8ACC1}"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1143000"/>
            <a:ext cx="3276000" cy="550008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ormAutofit/>
          </a:bodyPr>
          <a:p>
            <a:pPr marL="343080" indent="-342360">
              <a:lnSpc>
                <a:spcPct val="100000"/>
              </a:lnSpc>
              <a:spcBef>
                <a:spcPts val="641"/>
              </a:spcBef>
            </a:pPr>
            <a:r>
              <a:rPr b="0" lang="en-IN" sz="3200" spc="-1" strike="noStrike">
                <a:solidFill>
                  <a:srgbClr val="000000"/>
                </a:solidFill>
                <a:latin typeface="Calibri"/>
              </a:rPr>
              <a:t>macro read</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mov ah,1</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int 21h</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endm</a:t>
            </a:r>
            <a:endParaRPr b="0" lang="en-IN" sz="3200" spc="-1" strike="noStrike">
              <a:latin typeface="Arial"/>
            </a:endParaRPr>
          </a:p>
          <a:p>
            <a:pPr marL="343080" indent="-342360">
              <a:lnSpc>
                <a:spcPct val="100000"/>
              </a:lnSpc>
              <a:spcBef>
                <a:spcPts val="641"/>
              </a:spcBef>
            </a:pP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macro print m,m1</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mov ah,9</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lea dx, m</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int 21h</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lea dx, m1</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int 21h</a:t>
            </a:r>
            <a:endParaRPr b="0" lang="en-IN" sz="3200" spc="-1" strike="noStrike">
              <a:latin typeface="Arial"/>
            </a:endParaRPr>
          </a:p>
          <a:p>
            <a:pPr marL="343080" indent="-342360">
              <a:lnSpc>
                <a:spcPct val="100000"/>
              </a:lnSpc>
              <a:spcBef>
                <a:spcPts val="641"/>
              </a:spcBef>
            </a:pPr>
            <a:r>
              <a:rPr b="0" lang="en-IN" sz="3200" spc="-1" strike="noStrike">
                <a:solidFill>
                  <a:srgbClr val="000000"/>
                </a:solidFill>
                <a:latin typeface="Calibri"/>
              </a:rPr>
              <a:t>endm</a:t>
            </a:r>
            <a:endParaRPr b="0" lang="en-IN" sz="3200" spc="-1" strike="noStrike">
              <a:latin typeface="Arial"/>
            </a:endParaRPr>
          </a:p>
          <a:p>
            <a:pPr marL="343080" indent="-342360">
              <a:lnSpc>
                <a:spcPct val="100000"/>
              </a:lnSpc>
              <a:spcBef>
                <a:spcPts val="641"/>
              </a:spcBef>
            </a:pPr>
            <a:endParaRPr b="0" lang="en-IN" sz="3200" spc="-1" strike="noStrike">
              <a:latin typeface="Arial"/>
            </a:endParaRPr>
          </a:p>
        </p:txBody>
      </p:sp>
      <p:sp>
        <p:nvSpPr>
          <p:cNvPr id="141" name="CustomShape 2"/>
          <p:cNvSpPr/>
          <p:nvPr/>
        </p:nvSpPr>
        <p:spPr>
          <a:xfrm>
            <a:off x="4876920" y="1285920"/>
            <a:ext cx="3580560" cy="398880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a:lnSpc>
                <a:spcPct val="100000"/>
              </a:lnSpc>
            </a:pPr>
            <a:r>
              <a:rPr b="0" lang="en-IN" sz="3200" spc="-1" strike="noStrike">
                <a:solidFill>
                  <a:srgbClr val="000000"/>
                </a:solidFill>
                <a:latin typeface="Calibri"/>
                <a:ea typeface="DejaVu Sans"/>
              </a:rPr>
              <a:t>.code</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read</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print  msg, msg1</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add ah, al</a:t>
            </a:r>
            <a:endParaRPr b="0" lang="en-IN" sz="3200" spc="-1" strike="noStrike">
              <a:latin typeface="Arial"/>
            </a:endParaRPr>
          </a:p>
          <a:p>
            <a:pPr>
              <a:lnSpc>
                <a:spcPct val="100000"/>
              </a:lnSpc>
            </a:pPr>
            <a:r>
              <a:rPr b="0" lang="en-IN" sz="3200" spc="-1" strike="noStrike">
                <a:solidFill>
                  <a:srgbClr val="000000"/>
                </a:solidFill>
                <a:latin typeface="Calibri"/>
                <a:ea typeface="DejaVu Sans"/>
              </a:rPr>
              <a:t>end</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p:txBody>
      </p:sp>
      <p:sp>
        <p:nvSpPr>
          <p:cNvPr id="142" name="CustomShape 3"/>
          <p:cNvSpPr/>
          <p:nvPr/>
        </p:nvSpPr>
        <p:spPr>
          <a:xfrm>
            <a:off x="357120" y="214200"/>
            <a:ext cx="8143200" cy="638640"/>
          </a:xfrm>
          <a:prstGeom prst="rect">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p>
            <a:pPr algn="ctr">
              <a:lnSpc>
                <a:spcPct val="100000"/>
              </a:lnSpc>
            </a:pPr>
            <a:r>
              <a:rPr b="0" lang="en-IN" sz="3600" spc="-1" strike="noStrike">
                <a:solidFill>
                  <a:srgbClr val="000000"/>
                </a:solidFill>
                <a:latin typeface="Calibri"/>
                <a:ea typeface="DejaVu Sans"/>
              </a:rPr>
              <a:t>Macro Expansion</a:t>
            </a:r>
            <a:endParaRPr b="0" lang="en-IN" sz="3600" spc="-1" strike="noStrike">
              <a:latin typeface="Arial"/>
            </a:endParaRPr>
          </a:p>
        </p:txBody>
      </p:sp>
      <p:sp>
        <p:nvSpPr>
          <p:cNvPr id="143" name="CustomShape 4"/>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046AF0AC-AE88-439C-BD66-01E2D4AB6E82}" type="datetime1">
              <a:rPr b="0" lang="en-IN" sz="1200" spc="-1" strike="noStrike">
                <a:solidFill>
                  <a:srgbClr val="8b8b8b"/>
                </a:solidFill>
                <a:latin typeface="Calibri"/>
              </a:rPr>
              <a:t>17/12/2020</a:t>
            </a:fld>
            <a:endParaRPr b="0" lang="en-IN" sz="1200" spc="-1" strike="noStrike">
              <a:latin typeface="Arial"/>
            </a:endParaRPr>
          </a:p>
        </p:txBody>
      </p:sp>
      <p:sp>
        <p:nvSpPr>
          <p:cNvPr id="144"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324E736-396F-4D17-B966-22E6715C6B68}" type="slidenum">
              <a:rPr b="0" lang="en-IN" sz="1200" spc="-1" strike="noStrike">
                <a:solidFill>
                  <a:srgbClr val="8b8b8b"/>
                </a:solidFill>
                <a:latin typeface="Calibri"/>
              </a:rPr>
              <a:t>1</a:t>
            </a:fld>
            <a:endParaRPr b="0" lang="en-IN" sz="1200" spc="-1" strike="noStrike">
              <a:latin typeface="Arial"/>
            </a:endParaRPr>
          </a:p>
        </p:txBody>
      </p:sp>
      <p:sp>
        <p:nvSpPr>
          <p:cNvPr id="145" name="CustomShape 6"/>
          <p:cNvSpPr/>
          <p:nvPr/>
        </p:nvSpPr>
        <p:spPr>
          <a:xfrm>
            <a:off x="6286680" y="5643720"/>
            <a:ext cx="356400" cy="356400"/>
          </a:xfrm>
          <a:prstGeom prst="actionButtonReturn">
            <a:avLst/>
          </a:prstGeom>
          <a:ln>
            <a:round/>
          </a:ln>
        </p:spPr>
        <p:style>
          <a:lnRef idx="2">
            <a:schemeClr val="accent1">
              <a:shade val="50000"/>
            </a:schemeClr>
          </a:lnRef>
          <a:fillRef idx="1">
            <a:schemeClr val="accent1"/>
          </a:fillRef>
          <a:effectRef idx="0">
            <a:schemeClr val="accent1"/>
          </a:effectRef>
          <a:fontRef idx="minor"/>
        </p:style>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8880" cy="72468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47" name="CustomShape 2"/>
          <p:cNvSpPr/>
          <p:nvPr/>
        </p:nvSpPr>
        <p:spPr>
          <a:xfrm>
            <a:off x="357120" y="1428840"/>
            <a:ext cx="8571960" cy="4696560"/>
          </a:xfrm>
          <a:prstGeom prst="rect">
            <a:avLst/>
          </a:prstGeom>
          <a:gradFill rotWithShape="0">
            <a:gsLst>
              <a:gs pos="0">
                <a:srgbClr val="ffded0"/>
              </a:gs>
              <a:gs pos="100000">
                <a:srgbClr val="fff1ec"/>
              </a:gs>
            </a:gsLst>
            <a:lin ang="16200000"/>
          </a:gradFill>
          <a:ln w="9360">
            <a:solidFill>
              <a:srgbClr val="f59240"/>
            </a:solidFill>
            <a:round/>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000000"/>
              </a:buClr>
              <a:buFont typeface="Arial"/>
              <a:buChar char="•"/>
            </a:pPr>
            <a:r>
              <a:rPr b="0" lang="en-IN" sz="2800" spc="-1" strike="noStrike">
                <a:solidFill>
                  <a:srgbClr val="000000"/>
                </a:solidFill>
                <a:latin typeface="Arial"/>
              </a:rPr>
              <a:t>Macro calls leads to macro expansion.</a:t>
            </a:r>
            <a:endParaRPr b="0" lang="en-IN" sz="2800" spc="-1" strike="noStrike">
              <a:latin typeface="Arial"/>
            </a:endParaRPr>
          </a:p>
          <a:p>
            <a:pPr marL="343080" indent="-342360" algn="just">
              <a:lnSpc>
                <a:spcPct val="100000"/>
              </a:lnSpc>
              <a:spcBef>
                <a:spcPts val="561"/>
              </a:spcBef>
              <a:buClr>
                <a:srgbClr val="000000"/>
              </a:buClr>
              <a:buFont typeface="Arial"/>
              <a:buChar char="•"/>
            </a:pPr>
            <a:r>
              <a:rPr b="0" lang="en-IN" sz="2800" spc="-1" strike="noStrike">
                <a:solidFill>
                  <a:srgbClr val="000000"/>
                </a:solidFill>
                <a:latin typeface="Arial"/>
              </a:rPr>
              <a:t>During macro expansion, the macro call is replaced by a sequence of assembly statements.</a:t>
            </a:r>
            <a:endParaRPr b="0" lang="en-IN" sz="2800" spc="-1" strike="noStrike">
              <a:latin typeface="Arial"/>
            </a:endParaRPr>
          </a:p>
          <a:p>
            <a:pPr marL="343080" indent="-342360">
              <a:lnSpc>
                <a:spcPct val="100000"/>
              </a:lnSpc>
              <a:spcBef>
                <a:spcPts val="561"/>
              </a:spcBef>
            </a:pPr>
            <a:r>
              <a:rPr b="0" lang="en-IN" sz="2800" spc="-1" strike="noStrike">
                <a:solidFill>
                  <a:srgbClr val="000000"/>
                </a:solidFill>
                <a:latin typeface="Arial"/>
              </a:rPr>
              <a:t>	</a:t>
            </a:r>
            <a:r>
              <a:rPr b="0" lang="en-IN" sz="1600" spc="-1" strike="noStrike">
                <a:solidFill>
                  <a:srgbClr val="000000"/>
                </a:solidFill>
                <a:latin typeface="Arial"/>
              </a:rPr>
              <a:t>	</a:t>
            </a:r>
            <a:endParaRPr b="0" lang="en-IN" sz="1600" spc="-1" strike="noStrike">
              <a:latin typeface="Arial"/>
            </a:endParaRPr>
          </a:p>
        </p:txBody>
      </p:sp>
      <p:sp>
        <p:nvSpPr>
          <p:cNvPr id="148" name="CustomShape 3"/>
          <p:cNvSpPr/>
          <p:nvPr/>
        </p:nvSpPr>
        <p:spPr>
          <a:xfrm>
            <a:off x="357120" y="4214880"/>
            <a:ext cx="392832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MACRO</a:t>
            </a:r>
            <a:endParaRPr b="0" lang="en-IN" sz="1400" spc="-1" strike="noStrike">
              <a:latin typeface="Arial"/>
            </a:endParaRPr>
          </a:p>
          <a:p>
            <a:pPr>
              <a:lnSpc>
                <a:spcPct val="100000"/>
              </a:lnSpc>
            </a:pPr>
            <a:r>
              <a:rPr b="1" lang="en-IN" sz="1400" spc="-1" strike="noStrike">
                <a:solidFill>
                  <a:srgbClr val="000000"/>
                </a:solidFill>
                <a:latin typeface="Arial"/>
                <a:ea typeface="DejaVu Sans"/>
              </a:rPr>
              <a:t>INCR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&amp;MEM_VAL, &amp;INCR_VAL, &amp;REG</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&amp;INCR_VAL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&amp;REG, &amp;MEM_VAL</a:t>
            </a:r>
            <a:endParaRPr b="0" lang="en-IN" sz="1400" spc="-1" strike="noStrike">
              <a:latin typeface="Arial"/>
            </a:endParaRPr>
          </a:p>
          <a:p>
            <a:pPr>
              <a:lnSpc>
                <a:spcPct val="100000"/>
              </a:lnSpc>
            </a:pPr>
            <a:r>
              <a:rPr b="1" lang="en-IN" sz="1400" spc="-1" strike="noStrike">
                <a:solidFill>
                  <a:srgbClr val="000000"/>
                </a:solidFill>
                <a:latin typeface="Arial"/>
                <a:ea typeface="DejaVu Sans"/>
              </a:rPr>
              <a:t>MEND</a:t>
            </a:r>
            <a:endParaRPr b="0" lang="en-IN" sz="1400" spc="-1" strike="noStrike">
              <a:latin typeface="Arial"/>
            </a:endParaRPr>
          </a:p>
        </p:txBody>
      </p:sp>
      <p:sp>
        <p:nvSpPr>
          <p:cNvPr id="149" name="CustomShape 4"/>
          <p:cNvSpPr/>
          <p:nvPr/>
        </p:nvSpPr>
        <p:spPr>
          <a:xfrm>
            <a:off x="6786720" y="4214880"/>
            <a:ext cx="1928160" cy="15710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1400" spc="-1" strike="noStrike">
                <a:solidFill>
                  <a:srgbClr val="000000"/>
                </a:solidFill>
                <a:latin typeface="Arial"/>
                <a:ea typeface="DejaVu Sans"/>
              </a:rPr>
              <a:t>+ MOVER</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r>
              <a:rPr b="1" lang="en-IN" sz="1400" spc="-1" strike="noStrike">
                <a:solidFill>
                  <a:srgbClr val="000000"/>
                </a:solidFill>
                <a:latin typeface="Arial"/>
                <a:ea typeface="DejaVu Sans"/>
              </a:rPr>
              <a:t>+ ADD</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B</a:t>
            </a:r>
            <a:endParaRPr b="0" lang="en-IN" sz="1400" spc="-1" strike="noStrike">
              <a:latin typeface="Arial"/>
            </a:endParaRPr>
          </a:p>
          <a:p>
            <a:pPr>
              <a:lnSpc>
                <a:spcPct val="100000"/>
              </a:lnSpc>
            </a:pPr>
            <a:r>
              <a:rPr b="1" lang="en-IN" sz="1400" spc="-1" strike="noStrike">
                <a:solidFill>
                  <a:srgbClr val="000000"/>
                </a:solidFill>
                <a:latin typeface="Arial"/>
                <a:ea typeface="DejaVu Sans"/>
              </a:rPr>
              <a:t>+ MOVEM</a:t>
            </a:r>
            <a:r>
              <a:rPr b="1" lang="en-IN" sz="1400" spc="-1" strike="noStrike">
                <a:solidFill>
                  <a:srgbClr val="000000"/>
                </a:solidFill>
                <a:latin typeface="Arial"/>
                <a:ea typeface="DejaVu Sans"/>
              </a:rPr>
              <a:t>	</a:t>
            </a:r>
            <a:r>
              <a:rPr b="1" lang="en-IN" sz="1400" spc="-1" strike="noStrike">
                <a:solidFill>
                  <a:srgbClr val="000000"/>
                </a:solidFill>
                <a:latin typeface="Arial"/>
                <a:ea typeface="DejaVu Sans"/>
              </a:rPr>
              <a:t>AREG, A</a:t>
            </a:r>
            <a:endParaRPr b="0" lang="en-IN" sz="1400" spc="-1" strike="noStrike">
              <a:latin typeface="Arial"/>
            </a:endParaRPr>
          </a:p>
          <a:p>
            <a:pPr>
              <a:lnSpc>
                <a:spcPct val="100000"/>
              </a:lnSpc>
            </a:pPr>
            <a:endParaRPr b="0" lang="en-IN" sz="1400" spc="-1" strike="noStrike">
              <a:latin typeface="Arial"/>
            </a:endParaRPr>
          </a:p>
        </p:txBody>
      </p:sp>
      <p:sp>
        <p:nvSpPr>
          <p:cNvPr id="150" name="CustomShape 5"/>
          <p:cNvSpPr/>
          <p:nvPr/>
        </p:nvSpPr>
        <p:spPr>
          <a:xfrm>
            <a:off x="4286160" y="5000760"/>
            <a:ext cx="2499480" cy="7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51" name="CustomShape 6"/>
          <p:cNvSpPr/>
          <p:nvPr/>
        </p:nvSpPr>
        <p:spPr>
          <a:xfrm>
            <a:off x="1428840" y="3714840"/>
            <a:ext cx="199944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Macro Definition</a:t>
            </a:r>
            <a:endParaRPr b="0" lang="en-IN" sz="1800" spc="-1" strike="noStrike">
              <a:latin typeface="Arial"/>
            </a:endParaRPr>
          </a:p>
        </p:txBody>
      </p:sp>
      <p:sp>
        <p:nvSpPr>
          <p:cNvPr id="152" name="CustomShape 7"/>
          <p:cNvSpPr/>
          <p:nvPr/>
        </p:nvSpPr>
        <p:spPr>
          <a:xfrm>
            <a:off x="4572000" y="3714840"/>
            <a:ext cx="199944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Macro Call</a:t>
            </a:r>
            <a:endParaRPr b="0" lang="en-IN" sz="1800" spc="-1" strike="noStrike">
              <a:latin typeface="Arial"/>
            </a:endParaRPr>
          </a:p>
        </p:txBody>
      </p:sp>
      <p:sp>
        <p:nvSpPr>
          <p:cNvPr id="153" name="CustomShape 8"/>
          <p:cNvSpPr/>
          <p:nvPr/>
        </p:nvSpPr>
        <p:spPr>
          <a:xfrm>
            <a:off x="6715080" y="3714840"/>
            <a:ext cx="199944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Expanded Macro</a:t>
            </a:r>
            <a:endParaRPr b="0" lang="en-IN" sz="1800" spc="-1" strike="noStrike">
              <a:latin typeface="Arial"/>
            </a:endParaRPr>
          </a:p>
        </p:txBody>
      </p:sp>
      <p:sp>
        <p:nvSpPr>
          <p:cNvPr id="154" name="CustomShape 9"/>
          <p:cNvSpPr/>
          <p:nvPr/>
        </p:nvSpPr>
        <p:spPr>
          <a:xfrm>
            <a:off x="4429080" y="4500720"/>
            <a:ext cx="2214000" cy="356400"/>
          </a:xfrm>
          <a:prstGeom prst="rect">
            <a:avLst/>
          </a:prstGeom>
          <a:ln>
            <a:round/>
          </a:ln>
        </p:spPr>
        <p:style>
          <a:lnRef idx="2">
            <a:schemeClr val="accent2">
              <a:shade val="50000"/>
            </a:schemeClr>
          </a:lnRef>
          <a:fillRef idx="1">
            <a:schemeClr val="accent2"/>
          </a:fillRef>
          <a:effectRef idx="0">
            <a:schemeClr val="accent2"/>
          </a:effectRef>
          <a:fontRef idx="minor"/>
        </p:style>
        <p:txBody>
          <a:bodyPr lIns="90000" rIns="90000" tIns="45000" bIns="45000" anchor="ctr"/>
          <a:p>
            <a:pPr algn="ctr">
              <a:lnSpc>
                <a:spcPct val="100000"/>
              </a:lnSpc>
            </a:pPr>
            <a:r>
              <a:rPr b="1" lang="en-IN" sz="1800" spc="-1" strike="noStrike">
                <a:solidFill>
                  <a:srgbClr val="000000"/>
                </a:solidFill>
                <a:latin typeface="Arial"/>
                <a:ea typeface="DejaVu Sans"/>
              </a:rPr>
              <a:t>INCR A, B, AREG</a:t>
            </a:r>
            <a:endParaRPr b="0" lang="en-IN" sz="1800" spc="-1" strike="noStrike">
              <a:latin typeface="Arial"/>
            </a:endParaRPr>
          </a:p>
        </p:txBody>
      </p:sp>
      <p:sp>
        <p:nvSpPr>
          <p:cNvPr id="155" name="CustomShape 10"/>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2F2C838E-15F0-4FB0-B21F-3996FC27BE84}" type="datetime1">
              <a:rPr b="0" lang="en-IN" sz="1200" spc="-1" strike="noStrike">
                <a:solidFill>
                  <a:srgbClr val="8b8b8b"/>
                </a:solidFill>
                <a:latin typeface="Calibri"/>
              </a:rPr>
              <a:t>17/12/2020</a:t>
            </a:fld>
            <a:endParaRPr b="0" lang="en-IN" sz="1200" spc="-1" strike="noStrike">
              <a:latin typeface="Arial"/>
            </a:endParaRPr>
          </a:p>
        </p:txBody>
      </p:sp>
      <p:sp>
        <p:nvSpPr>
          <p:cNvPr id="156" name="CustomShape 1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4B31852-7CC4-4E70-B83A-E066043CA4FB}" type="slidenum">
              <a:rPr b="0" lang="en-IN" sz="1200" spc="-1" strike="noStrike">
                <a:solidFill>
                  <a:srgbClr val="8b8b8b"/>
                </a:solidFill>
                <a:latin typeface="Calibri"/>
              </a:rPr>
              <a:t>1</a:t>
            </a:fld>
            <a:endParaRPr b="0" lang="en-IN" sz="1200" spc="-1" strike="noStrike">
              <a:latin typeface="Arial"/>
            </a:endParaRPr>
          </a:p>
        </p:txBody>
      </p:sp>
    </p:spTree>
  </p:cSld>
  <p:timing>
    <p:tnLst>
      <p:par>
        <p:cTn id="68" dur="indefinite" restart="never" nodeType="tmRoot">
          <p:childTnLst>
            <p:seq>
              <p:cTn id="69" dur="indefinite" nodeType="mainSeq">
                <p:childTnLst>
                  <p:par>
                    <p:cTn id="70" fill="hold">
                      <p:stCondLst>
                        <p:cond delay="indefinite"/>
                      </p:stCondLst>
                      <p:childTnLst>
                        <p:par>
                          <p:cTn id="71" fill="hold">
                            <p:stCondLst>
                              <p:cond delay="0"/>
                            </p:stCondLst>
                            <p:childTnLst>
                              <p:par>
                                <p:cTn id="72" nodeType="clickEffect" fill="hold" presetClass="entr" presetID="2" presetSubtype="4">
                                  <p:stCondLst>
                                    <p:cond delay="0"/>
                                  </p:stCondLst>
                                  <p:childTnLst>
                                    <p:set>
                                      <p:cBhvr>
                                        <p:cTn id="73" dur="1" fill="hold">
                                          <p:stCondLst>
                                            <p:cond delay="0"/>
                                          </p:stCondLst>
                                        </p:cTn>
                                        <p:tgtEl>
                                          <p:spTgt spid="151"/>
                                        </p:tgtEl>
                                        <p:attrNameLst>
                                          <p:attrName>style.visibility</p:attrName>
                                        </p:attrNameLst>
                                      </p:cBhvr>
                                      <p:to>
                                        <p:strVal val="visible"/>
                                      </p:to>
                                    </p:set>
                                    <p:anim calcmode="lin" valueType="num">
                                      <p:cBhvr additive="repl">
                                        <p:cTn id="74" dur="500" fill="hold"/>
                                        <p:tgtEl>
                                          <p:spTgt spid="151"/>
                                        </p:tgtEl>
                                        <p:attrNameLst>
                                          <p:attrName>ppt_x</p:attrName>
                                        </p:attrNameLst>
                                      </p:cBhvr>
                                      <p:tavLst>
                                        <p:tav tm="0">
                                          <p:val>
                                            <p:strVal val="#ppt_x"/>
                                          </p:val>
                                        </p:tav>
                                        <p:tav tm="100000">
                                          <p:val>
                                            <p:strVal val="#ppt_x"/>
                                          </p:val>
                                        </p:tav>
                                      </p:tavLst>
                                    </p:anim>
                                    <p:anim calcmode="lin" valueType="num">
                                      <p:cBhvr additive="repl">
                                        <p:cTn id="75"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2" presetSubtype="4">
                                  <p:stCondLst>
                                    <p:cond delay="0"/>
                                  </p:stCondLst>
                                  <p:childTnLst>
                                    <p:set>
                                      <p:cBhvr>
                                        <p:cTn id="79" dur="1" fill="hold">
                                          <p:stCondLst>
                                            <p:cond delay="0"/>
                                          </p:stCondLst>
                                        </p:cTn>
                                        <p:tgtEl>
                                          <p:spTgt spid="148"/>
                                        </p:tgtEl>
                                        <p:attrNameLst>
                                          <p:attrName>style.visibility</p:attrName>
                                        </p:attrNameLst>
                                      </p:cBhvr>
                                      <p:to>
                                        <p:strVal val="visible"/>
                                      </p:to>
                                    </p:set>
                                    <p:anim calcmode="lin" valueType="num">
                                      <p:cBhvr additive="repl">
                                        <p:cTn id="80" dur="500" fill="hold"/>
                                        <p:tgtEl>
                                          <p:spTgt spid="148"/>
                                        </p:tgtEl>
                                        <p:attrNameLst>
                                          <p:attrName>ppt_x</p:attrName>
                                        </p:attrNameLst>
                                      </p:cBhvr>
                                      <p:tavLst>
                                        <p:tav tm="0">
                                          <p:val>
                                            <p:strVal val="#ppt_x"/>
                                          </p:val>
                                        </p:tav>
                                        <p:tav tm="100000">
                                          <p:val>
                                            <p:strVal val="#ppt_x"/>
                                          </p:val>
                                        </p:tav>
                                      </p:tavLst>
                                    </p:anim>
                                    <p:anim calcmode="lin" valueType="num">
                                      <p:cBhvr additive="repl">
                                        <p:cTn id="81"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2" presetSubtype="4">
                                  <p:stCondLst>
                                    <p:cond delay="0"/>
                                  </p:stCondLst>
                                  <p:childTnLst>
                                    <p:set>
                                      <p:cBhvr>
                                        <p:cTn id="85" dur="1" fill="hold">
                                          <p:stCondLst>
                                            <p:cond delay="0"/>
                                          </p:stCondLst>
                                        </p:cTn>
                                        <p:tgtEl>
                                          <p:spTgt spid="152"/>
                                        </p:tgtEl>
                                        <p:attrNameLst>
                                          <p:attrName>style.visibility</p:attrName>
                                        </p:attrNameLst>
                                      </p:cBhvr>
                                      <p:to>
                                        <p:strVal val="visible"/>
                                      </p:to>
                                    </p:set>
                                    <p:anim calcmode="lin" valueType="num">
                                      <p:cBhvr additive="repl">
                                        <p:cTn id="86" dur="500" fill="hold"/>
                                        <p:tgtEl>
                                          <p:spTgt spid="152"/>
                                        </p:tgtEl>
                                        <p:attrNameLst>
                                          <p:attrName>ppt_x</p:attrName>
                                        </p:attrNameLst>
                                      </p:cBhvr>
                                      <p:tavLst>
                                        <p:tav tm="0">
                                          <p:val>
                                            <p:strVal val="#ppt_x"/>
                                          </p:val>
                                        </p:tav>
                                        <p:tav tm="100000">
                                          <p:val>
                                            <p:strVal val="#ppt_x"/>
                                          </p:val>
                                        </p:tav>
                                      </p:tavLst>
                                    </p:anim>
                                    <p:anim calcmode="lin" valueType="num">
                                      <p:cBhvr additive="repl">
                                        <p:cTn id="87"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2" presetSubtype="4">
                                  <p:stCondLst>
                                    <p:cond delay="0"/>
                                  </p:stCondLst>
                                  <p:childTnLst>
                                    <p:set>
                                      <p:cBhvr>
                                        <p:cTn id="91" dur="1" fill="hold">
                                          <p:stCondLst>
                                            <p:cond delay="0"/>
                                          </p:stCondLst>
                                        </p:cTn>
                                        <p:tgtEl>
                                          <p:spTgt spid="154"/>
                                        </p:tgtEl>
                                        <p:attrNameLst>
                                          <p:attrName>style.visibility</p:attrName>
                                        </p:attrNameLst>
                                      </p:cBhvr>
                                      <p:to>
                                        <p:strVal val="visible"/>
                                      </p:to>
                                    </p:set>
                                    <p:anim calcmode="lin" valueType="num">
                                      <p:cBhvr additive="repl">
                                        <p:cTn id="92" dur="500" fill="hold"/>
                                        <p:tgtEl>
                                          <p:spTgt spid="154"/>
                                        </p:tgtEl>
                                        <p:attrNameLst>
                                          <p:attrName>ppt_x</p:attrName>
                                        </p:attrNameLst>
                                      </p:cBhvr>
                                      <p:tavLst>
                                        <p:tav tm="0">
                                          <p:val>
                                            <p:strVal val="#ppt_x"/>
                                          </p:val>
                                        </p:tav>
                                        <p:tav tm="100000">
                                          <p:val>
                                            <p:strVal val="#ppt_x"/>
                                          </p:val>
                                        </p:tav>
                                      </p:tavLst>
                                    </p:anim>
                                    <p:anim calcmode="lin" valueType="num">
                                      <p:cBhvr additive="repl">
                                        <p:cTn id="93"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2" presetSubtype="4">
                                  <p:stCondLst>
                                    <p:cond delay="0"/>
                                  </p:stCondLst>
                                  <p:childTnLst>
                                    <p:set>
                                      <p:cBhvr>
                                        <p:cTn id="97" dur="1" fill="hold">
                                          <p:stCondLst>
                                            <p:cond delay="0"/>
                                          </p:stCondLst>
                                        </p:cTn>
                                        <p:tgtEl>
                                          <p:spTgt spid="150"/>
                                        </p:tgtEl>
                                        <p:attrNameLst>
                                          <p:attrName>style.visibility</p:attrName>
                                        </p:attrNameLst>
                                      </p:cBhvr>
                                      <p:to>
                                        <p:strVal val="visible"/>
                                      </p:to>
                                    </p:set>
                                    <p:anim calcmode="lin" valueType="num">
                                      <p:cBhvr additive="repl">
                                        <p:cTn id="98" dur="500" fill="hold"/>
                                        <p:tgtEl>
                                          <p:spTgt spid="150"/>
                                        </p:tgtEl>
                                        <p:attrNameLst>
                                          <p:attrName>ppt_x</p:attrName>
                                        </p:attrNameLst>
                                      </p:cBhvr>
                                      <p:tavLst>
                                        <p:tav tm="0">
                                          <p:val>
                                            <p:strVal val="#ppt_x"/>
                                          </p:val>
                                        </p:tav>
                                        <p:tav tm="100000">
                                          <p:val>
                                            <p:strVal val="#ppt_x"/>
                                          </p:val>
                                        </p:tav>
                                      </p:tavLst>
                                    </p:anim>
                                    <p:anim calcmode="lin" valueType="num">
                                      <p:cBhvr additive="repl">
                                        <p:cTn id="99"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2" presetSubtype="4">
                                  <p:stCondLst>
                                    <p:cond delay="0"/>
                                  </p:stCondLst>
                                  <p:childTnLst>
                                    <p:set>
                                      <p:cBhvr>
                                        <p:cTn id="103" dur="1" fill="hold">
                                          <p:stCondLst>
                                            <p:cond delay="0"/>
                                          </p:stCondLst>
                                        </p:cTn>
                                        <p:tgtEl>
                                          <p:spTgt spid="153"/>
                                        </p:tgtEl>
                                        <p:attrNameLst>
                                          <p:attrName>style.visibility</p:attrName>
                                        </p:attrNameLst>
                                      </p:cBhvr>
                                      <p:to>
                                        <p:strVal val="visible"/>
                                      </p:to>
                                    </p:set>
                                    <p:anim calcmode="lin" valueType="num">
                                      <p:cBhvr additive="repl">
                                        <p:cTn id="104" dur="500" fill="hold"/>
                                        <p:tgtEl>
                                          <p:spTgt spid="153"/>
                                        </p:tgtEl>
                                        <p:attrNameLst>
                                          <p:attrName>ppt_x</p:attrName>
                                        </p:attrNameLst>
                                      </p:cBhvr>
                                      <p:tavLst>
                                        <p:tav tm="0">
                                          <p:val>
                                            <p:strVal val="#ppt_x"/>
                                          </p:val>
                                        </p:tav>
                                        <p:tav tm="100000">
                                          <p:val>
                                            <p:strVal val="#ppt_x"/>
                                          </p:val>
                                        </p:tav>
                                      </p:tavLst>
                                    </p:anim>
                                    <p:anim calcmode="lin" valueType="num">
                                      <p:cBhvr additive="repl">
                                        <p:cTn id="105"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2" presetSubtype="4">
                                  <p:stCondLst>
                                    <p:cond delay="0"/>
                                  </p:stCondLst>
                                  <p:childTnLst>
                                    <p:set>
                                      <p:cBhvr>
                                        <p:cTn id="109" dur="1" fill="hold">
                                          <p:stCondLst>
                                            <p:cond delay="0"/>
                                          </p:stCondLst>
                                        </p:cTn>
                                        <p:tgtEl>
                                          <p:spTgt spid="149"/>
                                        </p:tgtEl>
                                        <p:attrNameLst>
                                          <p:attrName>style.visibility</p:attrName>
                                        </p:attrNameLst>
                                      </p:cBhvr>
                                      <p:to>
                                        <p:strVal val="visible"/>
                                      </p:to>
                                    </p:set>
                                    <p:anim calcmode="lin" valueType="num">
                                      <p:cBhvr additive="repl">
                                        <p:cTn id="110" dur="500" fill="hold"/>
                                        <p:tgtEl>
                                          <p:spTgt spid="149"/>
                                        </p:tgtEl>
                                        <p:attrNameLst>
                                          <p:attrName>ppt_x</p:attrName>
                                        </p:attrNameLst>
                                      </p:cBhvr>
                                      <p:tavLst>
                                        <p:tav tm="0">
                                          <p:val>
                                            <p:strVal val="#ppt_x"/>
                                          </p:val>
                                        </p:tav>
                                        <p:tav tm="100000">
                                          <p:val>
                                            <p:strVal val="#ppt_x"/>
                                          </p:val>
                                        </p:tav>
                                      </p:tavLst>
                                    </p:anim>
                                    <p:anim calcmode="lin" valueType="num">
                                      <p:cBhvr additive="repl">
                                        <p:cTn id="111"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1600200"/>
            <a:ext cx="8228880" cy="4525200"/>
          </a:xfrm>
          <a:prstGeom prst="rect">
            <a:avLst/>
          </a:prstGeom>
          <a:gradFill rotWithShape="0">
            <a:gsLst>
              <a:gs pos="0">
                <a:srgbClr val="e3fbc2"/>
              </a:gs>
              <a:gs pos="100000">
                <a:srgbClr val="f4ffe6"/>
              </a:gs>
            </a:gsLst>
            <a:lin ang="16200000"/>
          </a:gradFill>
          <a:ln w="9360">
            <a:solidFill>
              <a:srgbClr val="98b855"/>
            </a:solidFill>
            <a:round/>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000000"/>
              </a:buClr>
              <a:buFont typeface="Arial"/>
              <a:buChar char="•"/>
            </a:pPr>
            <a:r>
              <a:rPr b="0" lang="en-IN" sz="2800" spc="-1" strike="noStrike">
                <a:solidFill>
                  <a:srgbClr val="000000"/>
                </a:solidFill>
                <a:latin typeface="Arial"/>
              </a:rPr>
              <a:t>Two key notions concerning macro expansion are:</a:t>
            </a:r>
            <a:endParaRPr b="0" lang="en-IN" sz="2800" spc="-1" strike="noStrike">
              <a:latin typeface="Arial"/>
            </a:endParaRPr>
          </a:p>
          <a:p>
            <a:pPr algn="just">
              <a:lnSpc>
                <a:spcPct val="100000"/>
              </a:lnSpc>
              <a:spcBef>
                <a:spcPts val="561"/>
              </a:spcBef>
            </a:pPr>
            <a:endParaRPr b="0" lang="en-IN" sz="2800" spc="-1" strike="noStrike">
              <a:latin typeface="Arial"/>
            </a:endParaRPr>
          </a:p>
          <a:p>
            <a:pPr lvl="1" marL="743040" indent="-285120" algn="just">
              <a:lnSpc>
                <a:spcPct val="100000"/>
              </a:lnSpc>
              <a:spcBef>
                <a:spcPts val="479"/>
              </a:spcBef>
              <a:buClr>
                <a:srgbClr val="00b050"/>
              </a:buClr>
              <a:buFont typeface="Arial"/>
              <a:buChar char="–"/>
            </a:pPr>
            <a:r>
              <a:rPr b="0" lang="en-IN" sz="2400" spc="-1" strike="noStrike">
                <a:solidFill>
                  <a:srgbClr val="00b050"/>
                </a:solidFill>
                <a:latin typeface="Arial"/>
              </a:rPr>
              <a:t>Expansion Time Control Flow(Semantic Expansion) </a:t>
            </a:r>
            <a:r>
              <a:rPr b="0" lang="en-IN" sz="2400" spc="-1" strike="noStrike">
                <a:solidFill>
                  <a:srgbClr val="000000"/>
                </a:solidFill>
                <a:latin typeface="Arial"/>
              </a:rPr>
              <a:t>determines the order in which model statements are visited during macro expansion.</a:t>
            </a:r>
            <a:endParaRPr b="0" lang="en-IN" sz="2400" spc="-1" strike="noStrike">
              <a:latin typeface="Arial"/>
            </a:endParaRPr>
          </a:p>
          <a:p>
            <a:pPr lvl="2" marL="1143000" indent="-227880" algn="just">
              <a:lnSpc>
                <a:spcPct val="100000"/>
              </a:lnSpc>
              <a:spcBef>
                <a:spcPts val="400"/>
              </a:spcBef>
              <a:buClr>
                <a:srgbClr val="000000"/>
              </a:buClr>
              <a:buFont typeface="Arial"/>
              <a:buChar char="•"/>
            </a:pPr>
            <a:r>
              <a:rPr b="0" lang="en-IN" sz="2000" spc="-1" strike="noStrike">
                <a:solidFill>
                  <a:srgbClr val="000000"/>
                </a:solidFill>
                <a:latin typeface="Arial"/>
              </a:rPr>
              <a:t>Conditional expansion</a:t>
            </a:r>
            <a:endParaRPr b="0" lang="en-IN" sz="2000" spc="-1" strike="noStrike">
              <a:latin typeface="Arial"/>
            </a:endParaRPr>
          </a:p>
          <a:p>
            <a:pPr lvl="2" marL="1143000" indent="-227880" algn="just">
              <a:lnSpc>
                <a:spcPct val="100000"/>
              </a:lnSpc>
              <a:spcBef>
                <a:spcPts val="400"/>
              </a:spcBef>
              <a:buClr>
                <a:srgbClr val="000000"/>
              </a:buClr>
              <a:buFont typeface="Arial"/>
              <a:buChar char="•"/>
            </a:pPr>
            <a:r>
              <a:rPr b="0" lang="en-IN" sz="2000" spc="-1" strike="noStrike">
                <a:solidFill>
                  <a:srgbClr val="000000"/>
                </a:solidFill>
                <a:latin typeface="Arial"/>
              </a:rPr>
              <a:t>Expansion time loop</a:t>
            </a:r>
            <a:endParaRPr b="0" lang="en-IN" sz="2000" spc="-1" strike="noStrike">
              <a:latin typeface="Arial"/>
            </a:endParaRPr>
          </a:p>
          <a:p>
            <a:pPr lvl="1" marL="743040" indent="-285120" algn="just">
              <a:lnSpc>
                <a:spcPct val="100000"/>
              </a:lnSpc>
              <a:spcBef>
                <a:spcPts val="479"/>
              </a:spcBef>
              <a:buClr>
                <a:srgbClr val="00b050"/>
              </a:buClr>
              <a:buFont typeface="Arial"/>
              <a:buChar char="–"/>
            </a:pPr>
            <a:r>
              <a:rPr b="0" lang="en-IN" sz="2400" spc="-1" strike="noStrike">
                <a:solidFill>
                  <a:srgbClr val="00b050"/>
                </a:solidFill>
                <a:latin typeface="Arial"/>
              </a:rPr>
              <a:t>Lexical substitution: </a:t>
            </a:r>
            <a:r>
              <a:rPr b="0" lang="en-IN" sz="2400" spc="-1" strike="noStrike">
                <a:solidFill>
                  <a:srgbClr val="000000"/>
                </a:solidFill>
                <a:latin typeface="Arial"/>
              </a:rPr>
              <a:t>Is used to generate an assembly statement from a model statement.</a:t>
            </a:r>
            <a:endParaRPr b="0" lang="en-IN" sz="2400" spc="-1" strike="noStrike">
              <a:latin typeface="Arial"/>
            </a:endParaRPr>
          </a:p>
        </p:txBody>
      </p:sp>
      <p:sp>
        <p:nvSpPr>
          <p:cNvPr id="158" name="CustomShape 2"/>
          <p:cNvSpPr/>
          <p:nvPr/>
        </p:nvSpPr>
        <p:spPr>
          <a:xfrm>
            <a:off x="457200" y="71280"/>
            <a:ext cx="8228880" cy="785160"/>
          </a:xfrm>
          <a:prstGeom prst="rect">
            <a:avLst/>
          </a:prstGeom>
          <a:gradFill rotWithShape="0">
            <a:gsLst>
              <a:gs pos="0">
                <a:srgbClr val="ffc1be"/>
              </a:gs>
              <a:gs pos="100000">
                <a:srgbClr val="ffe5e5"/>
              </a:gs>
            </a:gsLst>
            <a:lin ang="16200000"/>
          </a:gradFill>
          <a:ln w="9360">
            <a:solidFill>
              <a:srgbClr val="be4b48"/>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59"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018A7A4A-9803-4E5D-9E27-922C47BFF2F9}" type="datetime1">
              <a:rPr b="0" lang="en-IN" sz="1200" spc="-1" strike="noStrike">
                <a:solidFill>
                  <a:srgbClr val="8b8b8b"/>
                </a:solidFill>
                <a:latin typeface="Calibri"/>
              </a:rPr>
              <a:t>17/12/2020</a:t>
            </a:fld>
            <a:endParaRPr b="0" lang="en-IN" sz="1200" spc="-1" strike="noStrike">
              <a:latin typeface="Arial"/>
            </a:endParaRPr>
          </a:p>
        </p:txBody>
      </p:sp>
      <p:sp>
        <p:nvSpPr>
          <p:cNvPr id="16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F2A3EB7-B509-47B9-AD33-17148CAC5FAF}" type="slidenum">
              <a:rPr b="0" lang="en-IN" sz="1200" spc="-1" strike="noStrike">
                <a:solidFill>
                  <a:srgbClr val="8b8b8b"/>
                </a:solidFill>
                <a:latin typeface="Calibri"/>
              </a:rPr>
              <a:t>1</a:t>
            </a:fld>
            <a:endParaRPr b="0" lang="en-IN" sz="12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1600200"/>
            <a:ext cx="8228880" cy="4525200"/>
          </a:xfrm>
          <a:prstGeom prst="rect">
            <a:avLst/>
          </a:prstGeom>
          <a:gradFill rotWithShape="0">
            <a:gsLst>
              <a:gs pos="0">
                <a:srgbClr val="bfecff"/>
              </a:gs>
              <a:gs pos="100000">
                <a:srgbClr val="e6f7ff"/>
              </a:gs>
            </a:gsLst>
            <a:lin ang="16200000"/>
          </a:gradFill>
          <a:ln w="9360">
            <a:solidFill>
              <a:srgbClr val="46aac4"/>
            </a:solidFill>
            <a:round/>
          </a:ln>
        </p:spPr>
        <p:style>
          <a:lnRef idx="0"/>
          <a:fillRef idx="0"/>
          <a:effectRef idx="0"/>
          <a:fontRef idx="minor"/>
        </p:style>
        <p:txBody>
          <a:bodyPr lIns="90000" rIns="90000" tIns="45000" bIns="45000">
            <a:normAutofit/>
          </a:bodyPr>
          <a:p>
            <a:pPr marL="343080" indent="-342360" algn="just">
              <a:lnSpc>
                <a:spcPct val="100000"/>
              </a:lnSpc>
              <a:spcBef>
                <a:spcPts val="561"/>
              </a:spcBef>
              <a:buClr>
                <a:srgbClr val="000000"/>
              </a:buClr>
              <a:buFont typeface="Arial"/>
              <a:buChar char="•"/>
            </a:pPr>
            <a:r>
              <a:rPr b="0" lang="en-IN" sz="2800" spc="-1" strike="noStrike">
                <a:solidFill>
                  <a:srgbClr val="000000"/>
                </a:solidFill>
                <a:latin typeface="Arial"/>
              </a:rPr>
              <a:t>Flow of control during expansion:</a:t>
            </a:r>
            <a:endParaRPr b="0" lang="en-IN" sz="2800" spc="-1" strike="noStrike">
              <a:latin typeface="Arial"/>
            </a:endParaRPr>
          </a:p>
          <a:p>
            <a:pPr lvl="1" marL="743040" indent="-285120" algn="just">
              <a:lnSpc>
                <a:spcPct val="100000"/>
              </a:lnSpc>
              <a:spcBef>
                <a:spcPts val="479"/>
              </a:spcBef>
              <a:buClr>
                <a:srgbClr val="000000"/>
              </a:buClr>
              <a:buFont typeface="Arial"/>
              <a:buChar char="–"/>
            </a:pPr>
            <a:r>
              <a:rPr b="0" lang="en-IN" sz="2400" spc="-1" strike="noStrike">
                <a:solidFill>
                  <a:srgbClr val="000000"/>
                </a:solidFill>
                <a:latin typeface="Arial"/>
              </a:rPr>
              <a:t>The default flow of control during macro expansion is sequential.</a:t>
            </a:r>
            <a:endParaRPr b="0" lang="en-IN" sz="2400" spc="-1" strike="noStrike">
              <a:latin typeface="Arial"/>
            </a:endParaRPr>
          </a:p>
          <a:p>
            <a:pPr lvl="1" marL="743040" indent="-285120" algn="just">
              <a:lnSpc>
                <a:spcPct val="100000"/>
              </a:lnSpc>
              <a:spcBef>
                <a:spcPts val="479"/>
              </a:spcBef>
              <a:buClr>
                <a:srgbClr val="000000"/>
              </a:buClr>
              <a:buFont typeface="Arial"/>
              <a:buChar char="–"/>
            </a:pPr>
            <a:r>
              <a:rPr b="0" lang="en-IN" sz="2400" spc="-1" strike="noStrike">
                <a:solidFill>
                  <a:srgbClr val="000000"/>
                </a:solidFill>
                <a:latin typeface="Arial"/>
              </a:rPr>
              <a:t>A preprocessor statement can alter the flow of control during the expansion such that</a:t>
            </a:r>
            <a:endParaRPr b="0" lang="en-IN" sz="2400" spc="-1" strike="noStrike">
              <a:latin typeface="Arial"/>
            </a:endParaRPr>
          </a:p>
          <a:p>
            <a:pPr lvl="2" marL="1143000" indent="-227880" algn="just">
              <a:lnSpc>
                <a:spcPct val="100000"/>
              </a:lnSpc>
              <a:spcBef>
                <a:spcPts val="400"/>
              </a:spcBef>
              <a:buClr>
                <a:srgbClr val="000000"/>
              </a:buClr>
              <a:buFont typeface="Arial"/>
              <a:buChar char="•"/>
            </a:pPr>
            <a:r>
              <a:rPr b="0" lang="en-IN" sz="2000" spc="-1" strike="noStrike">
                <a:solidFill>
                  <a:srgbClr val="000000"/>
                </a:solidFill>
                <a:latin typeface="Arial"/>
              </a:rPr>
              <a:t>Some model statement are never visited – Conditional Expansion</a:t>
            </a:r>
            <a:endParaRPr b="0" lang="en-IN" sz="2000" spc="-1" strike="noStrike">
              <a:latin typeface="Arial"/>
            </a:endParaRPr>
          </a:p>
          <a:p>
            <a:pPr lvl="2" marL="1143000" indent="-227880" algn="just">
              <a:lnSpc>
                <a:spcPct val="100000"/>
              </a:lnSpc>
              <a:spcBef>
                <a:spcPts val="400"/>
              </a:spcBef>
              <a:buClr>
                <a:srgbClr val="000000"/>
              </a:buClr>
              <a:buFont typeface="Arial"/>
              <a:buChar char="•"/>
            </a:pPr>
            <a:r>
              <a:rPr b="0" lang="en-IN" sz="2000" spc="-1" strike="noStrike">
                <a:solidFill>
                  <a:srgbClr val="000000"/>
                </a:solidFill>
                <a:latin typeface="Arial"/>
              </a:rPr>
              <a:t>Some model statements are repeatedly visited – Expansion Time Loop</a:t>
            </a:r>
            <a:endParaRPr b="0" lang="en-IN" sz="2000" spc="-1" strike="noStrike">
              <a:latin typeface="Arial"/>
            </a:endParaRPr>
          </a:p>
        </p:txBody>
      </p:sp>
      <p:sp>
        <p:nvSpPr>
          <p:cNvPr id="162" name="CustomShape 2"/>
          <p:cNvSpPr/>
          <p:nvPr/>
        </p:nvSpPr>
        <p:spPr>
          <a:xfrm>
            <a:off x="457200" y="214200"/>
            <a:ext cx="8228880" cy="713520"/>
          </a:xfrm>
          <a:prstGeom prst="rect">
            <a:avLst/>
          </a:prstGeom>
          <a:gradFill rotWithShape="0">
            <a:gsLst>
              <a:gs pos="0">
                <a:srgbClr val="d9caee"/>
              </a:gs>
              <a:gs pos="100000">
                <a:srgbClr val="f1eaf8"/>
              </a:gs>
            </a:gsLst>
            <a:lin ang="16200000"/>
          </a:gradFill>
          <a:ln w="9360">
            <a:solidFill>
              <a:srgbClr val="7d5fa0"/>
            </a:solidFill>
            <a:round/>
          </a:ln>
        </p:spPr>
        <p:style>
          <a:lnRef idx="0"/>
          <a:fillRef idx="0"/>
          <a:effectRef idx="0"/>
          <a:fontRef idx="minor"/>
        </p:style>
        <p:txBody>
          <a:bodyPr lIns="90000" rIns="90000" tIns="45000" bIns="45000" anchor="ctr">
            <a:normAutofit/>
          </a:bodyPr>
          <a:p>
            <a:pPr algn="ctr">
              <a:lnSpc>
                <a:spcPct val="100000"/>
              </a:lnSpc>
            </a:pPr>
            <a:r>
              <a:rPr b="1" lang="en-IN" sz="4000" spc="-1" strike="noStrike">
                <a:solidFill>
                  <a:srgbClr val="c00000"/>
                </a:solidFill>
                <a:latin typeface="Arial"/>
              </a:rPr>
              <a:t>Macro Expansion</a:t>
            </a:r>
            <a:endParaRPr b="0" lang="en-IN" sz="4000" spc="-1" strike="noStrike">
              <a:latin typeface="Arial"/>
            </a:endParaRPr>
          </a:p>
        </p:txBody>
      </p:sp>
      <p:sp>
        <p:nvSpPr>
          <p:cNvPr id="163" name="CustomShape 3"/>
          <p:cNvSpPr/>
          <p:nvPr/>
        </p:nvSpPr>
        <p:spPr>
          <a:xfrm>
            <a:off x="457200" y="6356520"/>
            <a:ext cx="2133000" cy="364320"/>
          </a:xfrm>
          <a:prstGeom prst="rect">
            <a:avLst/>
          </a:prstGeom>
          <a:noFill/>
          <a:ln>
            <a:noFill/>
          </a:ln>
        </p:spPr>
        <p:style>
          <a:lnRef idx="0"/>
          <a:fillRef idx="0"/>
          <a:effectRef idx="0"/>
          <a:fontRef idx="minor"/>
        </p:style>
        <p:txBody>
          <a:bodyPr lIns="90000" rIns="90000" tIns="45000" bIns="45000" anchor="ctr"/>
          <a:p>
            <a:pPr>
              <a:lnSpc>
                <a:spcPct val="100000"/>
              </a:lnSpc>
            </a:pPr>
            <a:fld id="{340A29D0-C290-4A1C-98F6-7A0FDB48109C}" type="datetime1">
              <a:rPr b="0" lang="en-IN" sz="1200" spc="-1" strike="noStrike">
                <a:solidFill>
                  <a:srgbClr val="8b8b8b"/>
                </a:solidFill>
                <a:latin typeface="Calibri"/>
              </a:rPr>
              <a:t>17/12/2020</a:t>
            </a:fld>
            <a:endParaRPr b="0" lang="en-IN" sz="1200" spc="-1" strike="noStrike">
              <a:latin typeface="Arial"/>
            </a:endParaRPr>
          </a:p>
        </p:txBody>
      </p:sp>
      <p:sp>
        <p:nvSpPr>
          <p:cNvPr id="164"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F8F3BC4-DF83-4A5A-9207-86DC0C4AAD8B}" type="slidenum">
              <a:rPr b="0" lang="en-IN" sz="1200" spc="-1" strike="noStrike">
                <a:solidFill>
                  <a:srgbClr val="8b8b8b"/>
                </a:solidFill>
                <a:latin typeface="Calibri"/>
              </a:rPr>
              <a:t>1</a:t>
            </a:fld>
            <a:endParaRPr b="0" lang="en-IN" sz="1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2839</TotalTime>
  <Application>LibreOffice/6.0.3.2$Linux_X86_64 LibreOffice_project/00m0$Build-2</Application>
  <Words>2248</Words>
  <Paragraphs>814</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2013-01-29T08:02:17Z</dcterms:created>
  <dc:creator>India</dc:creator>
  <dc:description/>
  <dc:language>en-IN</dc:language>
  <cp:lastModifiedBy/>
  <dcterms:modified xsi:type="dcterms:W3CDTF">2020-12-17T09:59:19Z</dcterms:modified>
  <cp:revision>91</cp:revision>
  <dc:subject/>
  <dc:title>Assembler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vt:lpwstr>
  </property>
  <property fmtid="{D5CDD505-2E9C-101B-9397-08002B2CF9AE}" pid="4" name="HiddenSlides">
    <vt:i4>1</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44</vt:i4>
  </property>
</Properties>
</file>