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92"/>
  </p:notesMasterIdLst>
  <p:sldIdLst>
    <p:sldId id="426" r:id="rId2"/>
    <p:sldId id="262" r:id="rId3"/>
    <p:sldId id="425" r:id="rId4"/>
    <p:sldId id="26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40" r:id="rId69"/>
    <p:sldId id="341" r:id="rId70"/>
    <p:sldId id="342" r:id="rId71"/>
    <p:sldId id="343" r:id="rId72"/>
    <p:sldId id="344" r:id="rId73"/>
    <p:sldId id="345" r:id="rId74"/>
    <p:sldId id="349" r:id="rId75"/>
    <p:sldId id="350" r:id="rId76"/>
    <p:sldId id="351" r:id="rId77"/>
    <p:sldId id="352" r:id="rId78"/>
    <p:sldId id="353" r:id="rId79"/>
    <p:sldId id="354" r:id="rId80"/>
    <p:sldId id="355" r:id="rId81"/>
    <p:sldId id="356" r:id="rId82"/>
    <p:sldId id="357" r:id="rId83"/>
    <p:sldId id="359" r:id="rId84"/>
    <p:sldId id="360" r:id="rId85"/>
    <p:sldId id="361" r:id="rId86"/>
    <p:sldId id="362" r:id="rId87"/>
    <p:sldId id="368" r:id="rId88"/>
    <p:sldId id="369" r:id="rId89"/>
    <p:sldId id="370" r:id="rId90"/>
    <p:sldId id="371" r:id="rId91"/>
  </p:sldIdLst>
  <p:sldSz cx="9144000" cy="6858000" type="screen4x3"/>
  <p:notesSz cx="6883400" cy="9294813"/>
  <p:embeddedFontLst>
    <p:embeddedFont>
      <p:font typeface="Verdana" pitchFamily="34" charset="0"/>
      <p:regular r:id="rId93"/>
      <p:bold r:id="rId94"/>
      <p:italic r:id="rId95"/>
      <p:boldItalic r:id="rId96"/>
    </p:embeddedFont>
    <p:embeddedFont>
      <p:font typeface="Tahoma" pitchFamily="34" charset="0"/>
      <p:regular r:id="rId97"/>
      <p:bold r:id="rId98"/>
    </p:embeddedFont>
    <p:embeddedFont>
      <p:font typeface="Calibri" pitchFamily="34"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CBC9766-5045-4178-88F7-041A0B63C157}">
  <a:tblStyle styleId="{DCBC9766-5045-4178-88F7-041A0B63C1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97312" y="8829675"/>
            <a:ext cx="2928937" cy="411162"/>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FFFFFF"/>
                </a:solidFill>
                <a:latin typeface="Verdana"/>
                <a:ea typeface="Verdana"/>
                <a:cs typeface="Verdana"/>
                <a:sym typeface="Verdana"/>
              </a:rPr>
              <a:pPr marL="0" marR="0" lvl="0" indent="0" algn="l" rtl="0">
                <a:lnSpc>
                  <a:spcPct val="100000"/>
                </a:lnSpc>
                <a:spcBef>
                  <a:spcPts val="0"/>
                </a:spcBef>
                <a:spcAft>
                  <a:spcPts val="0"/>
                </a:spcAft>
                <a:buNone/>
              </a:pPr>
              <a:t>‹#›</a:t>
            </a:fld>
            <a:endParaRPr/>
          </a:p>
        </p:txBody>
      </p:sp>
      <p:sp>
        <p:nvSpPr>
          <p:cNvPr id="4" name="Google Shape;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 name="Google Shape;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 name="Google Shape;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 name="Google Shape;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 name="Google Shape;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 name="Google Shape;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 name="Google Shape;1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 name="Google Shape;1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 name="Google Shape;1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 name="Google Shape;1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 name="Google Shape;1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 name="Google Shape;1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 name="Google Shape;1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 name="Google Shape;1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 name="Google Shape;1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 name="Google Shape;1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 name="Google Shape;2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 name="Google Shape;2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 name="Google Shape;2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 name="Google Shape;2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4" name="Google Shape;2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5" name="Google Shape;2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6" name="Google Shape;2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7" name="Google Shape;2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 name="Google Shape;2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9" name="Google Shape;2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0" name="Google Shape;3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1" name="Google Shape;3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2" name="Google Shape;3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3" name="Google Shape;3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 name="Google Shape;3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5" name="Google Shape;3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6" name="Google Shape;3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7" name="Google Shape;3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8" name="Google Shape;38;n"/>
          <p:cNvSpPr/>
          <p:nvPr/>
        </p:nvSpPr>
        <p:spPr>
          <a:xfrm>
            <a:off x="0" y="0"/>
            <a:ext cx="2982912" cy="465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9" name="Google Shape;39;n"/>
          <p:cNvSpPr/>
          <p:nvPr/>
        </p:nvSpPr>
        <p:spPr>
          <a:xfrm>
            <a:off x="3897312" y="0"/>
            <a:ext cx="2982912" cy="465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0" name="Google Shape;40;n"/>
          <p:cNvSpPr>
            <a:spLocks noGrp="1" noRot="1" noChangeAspect="1"/>
          </p:cNvSpPr>
          <p:nvPr>
            <p:ph type="sldImg" idx="2"/>
          </p:nvPr>
        </p:nvSpPr>
        <p:spPr>
          <a:xfrm>
            <a:off x="1117600" y="696912"/>
            <a:ext cx="4594225" cy="3432175"/>
          </a:xfrm>
          <a:custGeom>
            <a:avLst/>
            <a:gdLst/>
            <a:ahLst/>
            <a:cxnLst/>
            <a:rect l="l" t="t" r="r" b="b"/>
            <a:pathLst>
              <a:path w="120000" h="120000" extrusionOk="0">
                <a:moveTo>
                  <a:pt x="0" y="0"/>
                </a:moveTo>
                <a:lnTo>
                  <a:pt x="120000" y="0"/>
                </a:lnTo>
                <a:lnTo>
                  <a:pt x="120000" y="120000"/>
                </a:lnTo>
                <a:lnTo>
                  <a:pt x="0" y="120000"/>
                </a:lnTo>
                <a:close/>
              </a:path>
            </a:pathLst>
          </a:custGeom>
          <a:noFill/>
          <a:ln w="9525" cap="sq" cmpd="sng">
            <a:solidFill>
              <a:srgbClr val="000000"/>
            </a:solidFill>
            <a:prstDash val="solid"/>
            <a:miter lim="800000"/>
            <a:headEnd type="none" w="sm" len="sm"/>
            <a:tailEnd type="none" w="sm" len="sm"/>
          </a:ln>
        </p:spPr>
      </p:sp>
      <p:sp>
        <p:nvSpPr>
          <p:cNvPr id="41" name="Google Shape;41;n"/>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Google Shape;42;n"/>
          <p:cNvSpPr/>
          <p:nvPr/>
        </p:nvSpPr>
        <p:spPr>
          <a:xfrm>
            <a:off x="0" y="8829675"/>
            <a:ext cx="2982912" cy="465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3" name="Google Shape;43;n"/>
          <p:cNvSpPr txBox="1">
            <a:spLocks noGrp="1"/>
          </p:cNvSpPr>
          <p:nvPr>
            <p:ph type="sldNum" idx="3"/>
          </p:nvPr>
        </p:nvSpPr>
        <p:spPr>
          <a:xfrm>
            <a:off x="3897312" y="8829675"/>
            <a:ext cx="2928937" cy="411162"/>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3" name="Google Shape;143;p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4" name="Google Shape;144;p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5" name="Google Shape;145;p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6" name="Google Shape;146;p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7" name="Google Shape;147;p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8" name="Google Shape;148;p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9" name="Google Shape;149;p7:notes"/>
          <p:cNvSpPr>
            <a:spLocks noGrp="1" noRot="1" noChangeAspect="1"/>
          </p:cNvSpPr>
          <p:nvPr>
            <p:ph type="sldImg" idx="2"/>
          </p:nvPr>
        </p:nvSpPr>
        <p:spPr>
          <a:xfrm>
            <a:off x="11176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 name="Google Shape;150;p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1" name="Google Shape;151;p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302" name="Google Shape;302;p2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303" name="Google Shape;303;p2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304" name="Google Shape;304;p20: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5" name="Google Shape;305;p20: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06" name="Google Shape;306;p2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313" name="Google Shape;313;p2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314" name="Google Shape;314;p21: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5" name="Google Shape;315;p21:notes"/>
          <p:cNvSpPr txBox="1"/>
          <p:nvPr/>
        </p:nvSpPr>
        <p:spPr>
          <a:xfrm>
            <a:off x="688975" y="4416425"/>
            <a:ext cx="5459412" cy="4137025"/>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Suppose we had two programs, running on the bare hardware which by themselves accomplished different user goals. There would likely be much shared code across the two– e.g., managing memory, accessing disk, accessing graphical displays. An OS collects this software into one place.</a:t>
            </a:r>
            <a:endParaRPr/>
          </a:p>
        </p:txBody>
      </p:sp>
      <p:sp>
        <p:nvSpPr>
          <p:cNvPr id="316" name="Google Shape;316;p2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a:t>
            </a:fld>
            <a:endParaRPr/>
          </a:p>
        </p:txBody>
      </p:sp>
      <p:sp>
        <p:nvSpPr>
          <p:cNvPr id="323" name="Google Shape;323;p2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a:t>
            </a:fld>
            <a:endParaRPr/>
          </a:p>
        </p:txBody>
      </p:sp>
      <p:sp>
        <p:nvSpPr>
          <p:cNvPr id="324" name="Google Shape;324;p22: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5" name="Google Shape;325;p22: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26" name="Google Shape;326;p2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33" name="Google Shape;333;p2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34" name="Google Shape;334;p2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35" name="Google Shape;335;p23: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6" name="Google Shape;336;p23:notes"/>
          <p:cNvSpPr txBox="1"/>
          <p:nvPr/>
        </p:nvSpPr>
        <p:spPr>
          <a:xfrm>
            <a:off x="688975" y="4416425"/>
            <a:ext cx="5462587" cy="4140200"/>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Hardware changes</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New services</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Fixes</a:t>
            </a:r>
            <a:endParaRPr/>
          </a:p>
        </p:txBody>
      </p:sp>
      <p:sp>
        <p:nvSpPr>
          <p:cNvPr id="337" name="Google Shape;337;p2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38" name="Google Shape;338;p2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345" name="Google Shape;345;p2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346" name="Google Shape;346;p2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347" name="Google Shape;347;p2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348" name="Google Shape;348;p2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349" name="Google Shape;349;p2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a:p>
        </p:txBody>
      </p:sp>
      <p:sp>
        <p:nvSpPr>
          <p:cNvPr id="350" name="Google Shape;350;p24:notes"/>
          <p:cNvSpPr>
            <a:spLocks noGrp="1" noRot="1" noChangeAspect="1"/>
          </p:cNvSpPr>
          <p:nvPr>
            <p:ph type="sldImg" idx="2"/>
          </p:nvPr>
        </p:nvSpPr>
        <p:spPr>
          <a:xfrm>
            <a:off x="1119188" y="696913"/>
            <a:ext cx="4632325" cy="3473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1" name="Google Shape;351;p2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52" name="Google Shape;352;p2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59" name="Google Shape;359;p2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60" name="Google Shape;360;p2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61" name="Google Shape;361;p2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62" name="Google Shape;362;p2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63" name="Google Shape;363;p2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64" name="Google Shape;36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5" name="Google Shape;365;p25:notes"/>
          <p:cNvSpPr txBox="1"/>
          <p:nvPr/>
        </p:nvSpPr>
        <p:spPr>
          <a:xfrm>
            <a:off x="685800" y="4343400"/>
            <a:ext cx="5486400" cy="4114800"/>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OS functions in the same way as ordinary computer software; </a:t>
            </a:r>
            <a:endParaRPr/>
          </a:p>
          <a:p>
            <a:pPr marL="415925"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Times New Roman"/>
                <a:ea typeface="Times New Roman"/>
                <a:cs typeface="Times New Roman"/>
                <a:sym typeface="Times New Roman"/>
              </a:rPr>
              <a:t> It is a program or suite of programs executed by the processor.</a:t>
            </a:r>
            <a:endParaRPr/>
          </a:p>
          <a:p>
            <a:pPr marL="415925" marR="0" lvl="1" indent="0" algn="l" rtl="0">
              <a:lnSpc>
                <a:spcPct val="100000"/>
              </a:lnSpc>
              <a:spcBef>
                <a:spcPts val="400"/>
              </a:spcBef>
              <a:spcAft>
                <a:spcPts val="0"/>
              </a:spcAft>
              <a:buClr>
                <a:srgbClr val="FFFFFF"/>
              </a:buClr>
              <a:buSzPts val="1200"/>
              <a:buFont typeface="Verdana"/>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OS frequently relinquishes control and must depend on the processor to allow it to regain control.</a:t>
            </a:r>
            <a:endParaRPr/>
          </a:p>
        </p:txBody>
      </p:sp>
      <p:sp>
        <p:nvSpPr>
          <p:cNvPr id="366" name="Google Shape;366;p25: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US" sz="1200" b="0" i="0" u="none">
                <a:solidFill>
                  <a:srgbClr val="FFFFFF"/>
                </a:solidFill>
                <a:latin typeface="Calibri"/>
                <a:ea typeface="Calibri"/>
                <a:cs typeface="Calibri"/>
                <a:sym typeface="Calibri"/>
              </a:rPr>
              <a:pPr marL="0" marR="0" lvl="0" indent="0" algn="r" rtl="0">
                <a:lnSpc>
                  <a:spcPct val="100000"/>
                </a:lnSpc>
                <a:spcBef>
                  <a:spcPts val="0"/>
                </a:spcBef>
                <a:spcAft>
                  <a:spcPts val="0"/>
                </a:spcAft>
                <a:buClr>
                  <a:srgbClr val="FFFFFF"/>
                </a:buClr>
                <a:buSzPts val="1200"/>
                <a:buFont typeface="Calibri"/>
                <a:buNone/>
              </a:pPr>
              <a:t>16</a:t>
            </a:fld>
            <a:endParaRPr/>
          </a:p>
        </p:txBody>
      </p:sp>
      <p:sp>
        <p:nvSpPr>
          <p:cNvPr id="367" name="Google Shape;367;p2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74" name="Google Shape;374;p2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75" name="Google Shape;375;p2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76" name="Google Shape;376;p2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77" name="Google Shape;377;p2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78" name="Google Shape;378;p2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79" name="Google Shape;3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0" name="Google Shape;380;p2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US" sz="1200" b="0" i="0" u="none">
                <a:solidFill>
                  <a:srgbClr val="FFFFFF"/>
                </a:solidFill>
                <a:latin typeface="Calibri"/>
                <a:ea typeface="Calibri"/>
                <a:cs typeface="Calibri"/>
                <a:sym typeface="Calibri"/>
              </a:rPr>
              <a:pPr marL="0" marR="0" lvl="0" indent="0" algn="r" rtl="0">
                <a:lnSpc>
                  <a:spcPct val="100000"/>
                </a:lnSpc>
                <a:spcBef>
                  <a:spcPts val="0"/>
                </a:spcBef>
                <a:spcAft>
                  <a:spcPts val="0"/>
                </a:spcAft>
                <a:buClr>
                  <a:srgbClr val="FFFFFF"/>
                </a:buClr>
                <a:buSzPts val="1200"/>
                <a:buFont typeface="Calibri"/>
                <a:buNone/>
              </a:pPr>
              <a:t>17</a:t>
            </a:fld>
            <a:endParaRPr/>
          </a:p>
        </p:txBody>
      </p:sp>
      <p:sp>
        <p:nvSpPr>
          <p:cNvPr id="381" name="Google Shape;381;p2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52" name="Google Shape;452;p3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53" name="Google Shape;453;p3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54" name="Google Shape;454;p30: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5" name="Google Shape;455;p30: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56" name="Google Shape;456;p3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64" name="Google Shape;464;p3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65" name="Google Shape;465;p3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66" name="Google Shape;466;p3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67" name="Google Shape;467;p3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68" name="Google Shape;468;p3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69" name="Google Shape;469;p3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70" name="Google Shape;470;p3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1" name="Google Shape;471;p3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72" name="Google Shape;472;p3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79" name="Google Shape;479;p3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80" name="Google Shape;480;p3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81" name="Google Shape;481;p3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82" name="Google Shape;482;p3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83" name="Google Shape;483;p3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84" name="Google Shape;484;p3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85" name="Google Shape;485;p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6" name="Google Shape;486;p3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87" name="Google Shape;487;p3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3" name="Google Shape;143;p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4" name="Google Shape;144;p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5" name="Google Shape;145;p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6" name="Google Shape;146;p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7" name="Google Shape;147;p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8" name="Google Shape;148;p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9" name="Google Shape;149;p7:notes"/>
          <p:cNvSpPr>
            <a:spLocks noGrp="1" noRot="1" noChangeAspect="1"/>
          </p:cNvSpPr>
          <p:nvPr>
            <p:ph type="sldImg" idx="2"/>
          </p:nvPr>
        </p:nvSpPr>
        <p:spPr>
          <a:xfrm>
            <a:off x="1117600" y="696913"/>
            <a:ext cx="4646613"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 name="Google Shape;150;p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1" name="Google Shape;151;p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94" name="Google Shape;494;p3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95" name="Google Shape;495;p3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96" name="Google Shape;496;p3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97" name="Google Shape;497;p3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98" name="Google Shape;498;p3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99" name="Google Shape;499;p33: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500" name="Google Shape;500;p3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1" name="Google Shape;501;p3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02" name="Google Shape;502;p3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09" name="Google Shape;509;p3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10" name="Google Shape;510;p3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11" name="Google Shape;511;p3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12" name="Google Shape;512;p3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13" name="Google Shape;513;p3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14" name="Google Shape;514;p3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515" name="Google Shape;515;p3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6" name="Google Shape;516;p3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17" name="Google Shape;517;p3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24" name="Google Shape;524;p3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25" name="Google Shape;525;p3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26" name="Google Shape;526;p3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27" name="Google Shape;527;p3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28" name="Google Shape;528;p3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29" name="Google Shape;529;p35: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530" name="Google Shape;530;p3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1" name="Google Shape;531;p3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32" name="Google Shape;532;p3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39" name="Google Shape;539;p3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40" name="Google Shape;540;p3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41" name="Google Shape;541;p3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42" name="Google Shape;542;p3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43" name="Google Shape;543;p3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44" name="Google Shape;544;p36: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545" name="Google Shape;545;p3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6" name="Google Shape;546;p36: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47" name="Google Shape;547;p3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54" name="Google Shape;554;p3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55" name="Google Shape;555;p3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56" name="Google Shape;556;p3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57" name="Google Shape;557;p3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58" name="Google Shape;558;p3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59" name="Google Shape;559;p3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560" name="Google Shape;560;p3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1" name="Google Shape;561;p3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62" name="Google Shape;562;p3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569" name="Google Shape;569;p3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570" name="Google Shape;570;p3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571" name="Google Shape;571;p38:notes"/>
          <p:cNvSpPr>
            <a:spLocks noGrp="1" noRot="1" noChangeAspect="1"/>
          </p:cNvSpPr>
          <p:nvPr>
            <p:ph type="sldImg" idx="2"/>
          </p:nvPr>
        </p:nvSpPr>
        <p:spPr>
          <a:xfrm>
            <a:off x="1123950" y="696912"/>
            <a:ext cx="4592637"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2" name="Google Shape;572;p38: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73" name="Google Shape;573;p3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80" name="Google Shape;580;p3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81" name="Google Shape;581;p3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82" name="Google Shape;582;p39: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3" name="Google Shape;583;p39: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84" name="Google Shape;584;p3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2" name="Google Shape;592;p4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3" name="Google Shape;593;p4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4" name="Google Shape;594;p4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5" name="Google Shape;595;p4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6" name="Google Shape;596;p4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7" name="Google Shape;597;p4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8" name="Google Shape;598;p40: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99" name="Google Shape;599;p4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0" name="Google Shape;600;p4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01" name="Google Shape;601;p4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08" name="Google Shape;608;p4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09" name="Google Shape;609;p4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10" name="Google Shape;610;p4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11" name="Google Shape;611;p4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12" name="Google Shape;612;p4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13" name="Google Shape;613;p4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14" name="Google Shape;614;p41: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615" name="Google Shape;615;p4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6" name="Google Shape;616;p4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17" name="Google Shape;617;p4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4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24" name="Google Shape;624;p4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25" name="Google Shape;625;p4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26" name="Google Shape;626;p4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27" name="Google Shape;627;p4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28" name="Google Shape;628;p4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29" name="Google Shape;629;p4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30" name="Google Shape;630;p42: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631" name="Google Shape;631;p4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2" name="Google Shape;632;p4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33" name="Google Shape;633;p4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202" name="Google Shape;202;p12: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3" name="Google Shape;203;p12: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4" name="Google Shape;204;p1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0" name="Google Shape;640;p4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1" name="Google Shape;641;p4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2" name="Google Shape;642;p4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3" name="Google Shape;643;p4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4" name="Google Shape;644;p4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5" name="Google Shape;645;p43: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6" name="Google Shape;646;p43: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647" name="Google Shape;647;p43: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8" name="Google Shape;648;p4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49" name="Google Shape;649;p4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56" name="Google Shape;656;p4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57" name="Google Shape;657;p4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58" name="Google Shape;658;p4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59" name="Google Shape;659;p4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60" name="Google Shape;660;p4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61" name="Google Shape;661;p4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62" name="Google Shape;662;p44: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663" name="Google Shape;663;p44: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4" name="Google Shape;664;p4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65" name="Google Shape;665;p4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33</a:t>
            </a:fld>
            <a:endParaRPr/>
          </a:p>
        </p:txBody>
      </p:sp>
      <p:sp>
        <p:nvSpPr>
          <p:cNvPr id="672" name="Google Shape;672;p4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33</a:t>
            </a:fld>
            <a:endParaRPr/>
          </a:p>
        </p:txBody>
      </p:sp>
      <p:sp>
        <p:nvSpPr>
          <p:cNvPr id="673" name="Google Shape;673;p4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33</a:t>
            </a:fld>
            <a:endParaRPr/>
          </a:p>
        </p:txBody>
      </p:sp>
      <p:sp>
        <p:nvSpPr>
          <p:cNvPr id="674" name="Google Shape;674;p45:notes"/>
          <p:cNvSpPr>
            <a:spLocks noGrp="1" noRot="1" noChangeAspect="1"/>
          </p:cNvSpPr>
          <p:nvPr>
            <p:ph type="sldImg" idx="2"/>
          </p:nvPr>
        </p:nvSpPr>
        <p:spPr>
          <a:xfrm>
            <a:off x="1123950" y="696912"/>
            <a:ext cx="4592637"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5" name="Google Shape;675;p45: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76" name="Google Shape;676;p4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5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a:p>
        </p:txBody>
      </p:sp>
      <p:sp>
        <p:nvSpPr>
          <p:cNvPr id="745" name="Google Shape;745;p50: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6" name="Google Shape;746;p50: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47" name="Google Shape;747;p5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5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a:p>
        </p:txBody>
      </p:sp>
      <p:sp>
        <p:nvSpPr>
          <p:cNvPr id="754" name="Google Shape;754;p5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a:p>
        </p:txBody>
      </p:sp>
      <p:sp>
        <p:nvSpPr>
          <p:cNvPr id="755" name="Google Shape;755;p51: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6" name="Google Shape;756;p51: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57" name="Google Shape;757;p5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764" name="Google Shape;764;p52: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5" name="Google Shape;765;p52: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66" name="Google Shape;766;p5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767" name="Google Shape;767;p5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5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37</a:t>
            </a:fld>
            <a:endParaRPr/>
          </a:p>
        </p:txBody>
      </p:sp>
      <p:sp>
        <p:nvSpPr>
          <p:cNvPr id="775" name="Google Shape;775;p53:notes"/>
          <p:cNvSpPr>
            <a:spLocks noGrp="1" noRot="1" noChangeAspect="1"/>
          </p:cNvSpPr>
          <p:nvPr>
            <p:ph type="sldImg" idx="2"/>
          </p:nvPr>
        </p:nvSpPr>
        <p:spPr>
          <a:xfrm>
            <a:off x="1125538" y="696913"/>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6" name="Google Shape;776;p53: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77" name="Google Shape;777;p5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783" name="Google Shape;783;p5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784" name="Google Shape;784;p5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785" name="Google Shape;785;p5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786" name="Google Shape;786;p5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787" name="Google Shape;787;p54:notes"/>
          <p:cNvSpPr>
            <a:spLocks noGrp="1" noRot="1" noChangeAspect="1"/>
          </p:cNvSpPr>
          <p:nvPr>
            <p:ph type="sldImg" idx="2"/>
          </p:nvPr>
        </p:nvSpPr>
        <p:spPr>
          <a:xfrm>
            <a:off x="1122363" y="696913"/>
            <a:ext cx="4606925" cy="34544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8" name="Google Shape;788;p5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89" name="Google Shape;789;p5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5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a:p>
        </p:txBody>
      </p:sp>
      <p:sp>
        <p:nvSpPr>
          <p:cNvPr id="796" name="Google Shape;796;p55:notes"/>
          <p:cNvSpPr>
            <a:spLocks noGrp="1" noRot="1" noChangeAspect="1"/>
          </p:cNvSpPr>
          <p:nvPr>
            <p:ph type="sldImg" idx="2"/>
          </p:nvPr>
        </p:nvSpPr>
        <p:spPr>
          <a:xfrm>
            <a:off x="1125537" y="696912"/>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97" name="Google Shape;797;p55: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98" name="Google Shape;798;p5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5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06" name="Google Shape;806;p5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07" name="Google Shape;807;p5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08" name="Google Shape;808;p5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09" name="Google Shape;809;p5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10" name="Google Shape;810;p5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11" name="Google Shape;811;p56: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12" name="Google Shape;812;p56: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813" name="Google Shape;813;p56: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4" name="Google Shape;814;p56: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5" name="Google Shape;815;p5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24" name="Google Shape;224;p1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25" name="Google Shape;225;p1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26" name="Google Shape;226;p1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27" name="Google Shape;227;p1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28" name="Google Shape;228;p1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29" name="Google Shape;229;p1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30" name="Google Shape;230;p14:notes"/>
          <p:cNvSpPr txBox="1"/>
          <p:nvPr/>
        </p:nvSpPr>
        <p:spPr>
          <a:xfrm>
            <a:off x="3897312" y="8829675"/>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231" name="Google Shape;231;p14:notes"/>
          <p:cNvSpPr>
            <a:spLocks noGrp="1" noRot="1" noChangeAspect="1"/>
          </p:cNvSpPr>
          <p:nvPr>
            <p:ph type="sldImg" idx="2"/>
          </p:nvPr>
        </p:nvSpPr>
        <p:spPr>
          <a:xfrm>
            <a:off x="1119188"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2" name="Google Shape;232;p14:notes"/>
          <p:cNvSpPr/>
          <p:nvPr/>
        </p:nvSpPr>
        <p:spPr>
          <a:xfrm>
            <a:off x="917575" y="4416425"/>
            <a:ext cx="5046662" cy="41830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3" name="Google Shape;233;p1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5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2" name="Google Shape;822;p5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3" name="Google Shape;823;p5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4" name="Google Shape;824;p5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5" name="Google Shape;825;p5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6" name="Google Shape;826;p5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7" name="Google Shape;827;p5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8" name="Google Shape;828;p57: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829" name="Google Shape;829;p5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30" name="Google Shape;830;p5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31" name="Google Shape;831;p5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5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840" name="Google Shape;840;p5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841" name="Google Shape;841;p5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842" name="Google Shape;842;p58: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43" name="Google Shape;843;p58: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44" name="Google Shape;844;p5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5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852" name="Google Shape;852;p5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853" name="Google Shape;853;p5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854" name="Google Shape;854;p5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855" name="Google Shape;855;p5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856" name="Google Shape;856;p5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857" name="Google Shape;857;p59:notes"/>
          <p:cNvSpPr>
            <a:spLocks noGrp="1" noRot="1" noChangeAspect="1"/>
          </p:cNvSpPr>
          <p:nvPr>
            <p:ph type="sldImg" idx="2"/>
          </p:nvPr>
        </p:nvSpPr>
        <p:spPr>
          <a:xfrm>
            <a:off x="1120775" y="696913"/>
            <a:ext cx="4625975"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58" name="Google Shape;858;p5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59" name="Google Shape;859;p5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6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66" name="Google Shape;866;p6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67" name="Google Shape;867;p6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68" name="Google Shape;868;p6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69" name="Google Shape;869;p6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70" name="Google Shape;870;p6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71" name="Google Shape;871;p6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72" name="Google Shape;872;p60: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873" name="Google Shape;873;p6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4" name="Google Shape;874;p6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75" name="Google Shape;875;p6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6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2" name="Google Shape;882;p6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3" name="Google Shape;883;p6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4" name="Google Shape;884;p6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5" name="Google Shape;885;p6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6" name="Google Shape;886;p6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7" name="Google Shape;887;p6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8" name="Google Shape;888;p61: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889" name="Google Shape;889;p6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90" name="Google Shape;890;p6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91" name="Google Shape;891;p6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898" name="Google Shape;898;p6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899" name="Google Shape;899;p6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900" name="Google Shape;900;p6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901" name="Google Shape;901;p6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902" name="Google Shape;902;p6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903" name="Google Shape;903;p62:notes"/>
          <p:cNvSpPr>
            <a:spLocks noGrp="1" noRot="1" noChangeAspect="1"/>
          </p:cNvSpPr>
          <p:nvPr>
            <p:ph type="sldImg" idx="2"/>
          </p:nvPr>
        </p:nvSpPr>
        <p:spPr>
          <a:xfrm>
            <a:off x="1119188" y="696913"/>
            <a:ext cx="4638675" cy="34798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04" name="Google Shape;904;p6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05" name="Google Shape;905;p6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6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3" name="Google Shape;913;p6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4" name="Google Shape;914;p6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5" name="Google Shape;915;p6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6" name="Google Shape;916;p6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7" name="Google Shape;917;p6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8" name="Google Shape;918;p63: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19" name="Google Shape;919;p63: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920" name="Google Shape;920;p63: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21" name="Google Shape;921;p6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22" name="Google Shape;922;p6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6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0" name="Google Shape;930;p6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1" name="Google Shape;931;p6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2" name="Google Shape;932;p6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3" name="Google Shape;933;p6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4" name="Google Shape;934;p6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5" name="Google Shape;935;p6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6" name="Google Shape;936;p64: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937" name="Google Shape;937;p64: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8" name="Google Shape;938;p6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39" name="Google Shape;939;p6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6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46" name="Google Shape;946;p6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47" name="Google Shape;947;p6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48" name="Google Shape;948;p6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49" name="Google Shape;949;p6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50" name="Google Shape;950;p6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51" name="Google Shape;951;p65: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52" name="Google Shape;952;p65: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953" name="Google Shape;953;p65: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54" name="Google Shape;954;p6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55" name="Google Shape;955;p6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6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64" name="Google Shape;964;p6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65" name="Google Shape;965;p6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66" name="Google Shape;966;p6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67" name="Google Shape;967;p6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68" name="Google Shape;968;p6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69" name="Google Shape;969;p66: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70" name="Google Shape;970;p66: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971" name="Google Shape;971;p66: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72" name="Google Shape;972;p66: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73" name="Google Shape;973;p6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239" name="Google Shape;239;p1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240" name="Google Shape;240;p1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241" name="Google Shape;241;p15: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2" name="Google Shape;242;p15: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43" name="Google Shape;243;p1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6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0" name="Google Shape;980;p6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1" name="Google Shape;981;p6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2" name="Google Shape;982;p6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3" name="Google Shape;983;p6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4" name="Google Shape;984;p6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5" name="Google Shape;985;p6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986" name="Google Shape;986;p6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87" name="Google Shape;987;p6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88" name="Google Shape;988;p6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6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995" name="Google Shape;995;p6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996" name="Google Shape;996;p6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997" name="Google Shape;997;p6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998" name="Google Shape;998;p68: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999" name="Google Shape;999;p68: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1000" name="Google Shape;1000;p68:notes"/>
          <p:cNvSpPr>
            <a:spLocks noGrp="1" noRot="1" noChangeAspect="1"/>
          </p:cNvSpPr>
          <p:nvPr>
            <p:ph type="sldImg" idx="2"/>
          </p:nvPr>
        </p:nvSpPr>
        <p:spPr>
          <a:xfrm>
            <a:off x="1119187" y="696912"/>
            <a:ext cx="4630737" cy="34718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01" name="Google Shape;1001;p6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02" name="Google Shape;1002;p6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6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1008" name="Google Shape;1008;p6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1009" name="Google Shape;1009;p6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1010" name="Google Shape;1010;p6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1011" name="Google Shape;1011;p6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1012" name="Google Shape;1012;p6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1013" name="Google Shape;1013;p69:notes"/>
          <p:cNvSpPr>
            <a:spLocks noGrp="1" noRot="1" noChangeAspect="1"/>
          </p:cNvSpPr>
          <p:nvPr>
            <p:ph type="sldImg" idx="2"/>
          </p:nvPr>
        </p:nvSpPr>
        <p:spPr>
          <a:xfrm>
            <a:off x="1120775" y="696913"/>
            <a:ext cx="4625975"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14" name="Google Shape;1014;p6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15" name="Google Shape;1015;p6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7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1022" name="Google Shape;1022;p7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1023" name="Google Shape;1023;p7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1024" name="Google Shape;1024;p70: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25" name="Google Shape;1025;p70: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26" name="Google Shape;1026;p7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7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1033" name="Google Shape;1033;p7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1034" name="Google Shape;1034;p7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1035" name="Google Shape;1035;p71: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6" name="Google Shape;1036;p71: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37" name="Google Shape;1037;p7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7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44" name="Google Shape;1044;p7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45" name="Google Shape;1045;p7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46" name="Google Shape;1046;p7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47" name="Google Shape;1047;p7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48" name="Google Shape;1048;p7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49" name="Google Shape;1049;p7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1050" name="Google Shape;1050;p7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51" name="Google Shape;1051;p7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52" name="Google Shape;1052;p7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7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1060" name="Google Shape;1060;p7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1061" name="Google Shape;1061;p7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1062" name="Google Shape;1062;p73: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63" name="Google Shape;1063;p73: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64" name="Google Shape;1064;p7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7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1" name="Google Shape;1071;p7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2" name="Google Shape;1072;p7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3" name="Google Shape;1073;p7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4" name="Google Shape;1074;p7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5" name="Google Shape;1075;p7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6" name="Google Shape;1076;p7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1077" name="Google Shape;1077;p7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8" name="Google Shape;1078;p7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79" name="Google Shape;1079;p7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7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1087" name="Google Shape;1087;p7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1088" name="Google Shape;1088;p7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1089" name="Google Shape;1089;p7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1090" name="Google Shape;1090;p7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1091" name="Google Shape;1091;p75:notes"/>
          <p:cNvSpPr>
            <a:spLocks noGrp="1" noRot="1" noChangeAspect="1"/>
          </p:cNvSpPr>
          <p:nvPr>
            <p:ph type="sldImg" idx="2"/>
          </p:nvPr>
        </p:nvSpPr>
        <p:spPr>
          <a:xfrm>
            <a:off x="1120775" y="696913"/>
            <a:ext cx="4622800" cy="3467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92" name="Google Shape;1092;p7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93" name="Google Shape;1093;p7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7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2" name="Google Shape;1102;p7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3" name="Google Shape;1103;p7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4" name="Google Shape;1104;p7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5" name="Google Shape;1105;p7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6" name="Google Shape;1106;p7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7" name="Google Shape;1107;p76: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1108" name="Google Shape;1108;p7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9" name="Google Shape;1109;p76: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10" name="Google Shape;1110;p7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250" name="Google Shape;250;p1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251" name="Google Shape;251;p1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252" name="Google Shape;252;p16: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3" name="Google Shape;253;p16: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54" name="Google Shape;254;p1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7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1127" name="Google Shape;1127;p7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1128" name="Google Shape;1128;p7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1129" name="Google Shape;1129;p7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1130" name="Google Shape;1130;p77:notes"/>
          <p:cNvSpPr>
            <a:spLocks noGrp="1" noRot="1" noChangeAspect="1"/>
          </p:cNvSpPr>
          <p:nvPr>
            <p:ph type="sldImg" idx="2"/>
          </p:nvPr>
        </p:nvSpPr>
        <p:spPr>
          <a:xfrm>
            <a:off x="1122363" y="696913"/>
            <a:ext cx="4605337" cy="34528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31" name="Google Shape;1131;p7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32" name="Google Shape;1132;p7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7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1140" name="Google Shape;1140;p7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1141" name="Google Shape;1141;p7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1142" name="Google Shape;1142;p7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1143" name="Google Shape;1143;p78:notes"/>
          <p:cNvSpPr>
            <a:spLocks noGrp="1" noRot="1" noChangeAspect="1"/>
          </p:cNvSpPr>
          <p:nvPr>
            <p:ph type="sldImg" idx="2"/>
          </p:nvPr>
        </p:nvSpPr>
        <p:spPr>
          <a:xfrm>
            <a:off x="1122363" y="696913"/>
            <a:ext cx="4605337" cy="34528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44" name="Google Shape;1144;p7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45" name="Google Shape;1145;p7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p7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153" name="Google Shape;1153;p7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154" name="Google Shape;1154;p7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155" name="Google Shape;1155;p7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156" name="Google Shape;1156;p79:notes"/>
          <p:cNvSpPr>
            <a:spLocks noGrp="1" noRot="1" noChangeAspect="1"/>
          </p:cNvSpPr>
          <p:nvPr>
            <p:ph type="sldImg" idx="2"/>
          </p:nvPr>
        </p:nvSpPr>
        <p:spPr>
          <a:xfrm>
            <a:off x="1122363" y="696913"/>
            <a:ext cx="4605337" cy="34528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57" name="Google Shape;1157;p7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58" name="Google Shape;1158;p7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8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68" name="Google Shape;1168;p8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69" name="Google Shape;1169;p8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70" name="Google Shape;1170;p8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71" name="Google Shape;1171;p8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72" name="Google Shape;1172;p8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73" name="Google Shape;1173;p8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174" name="Google Shape;1174;p8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75" name="Google Shape;1175;p8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76" name="Google Shape;1176;p8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8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183" name="Google Shape;1183;p8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184" name="Google Shape;1184;p8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185" name="Google Shape;1185;p81: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6" name="Google Shape;1186;p81: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87" name="Google Shape;1187;p8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188" name="Google Shape;1188;p8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8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197" name="Google Shape;1197;p8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198" name="Google Shape;1198;p8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199" name="Google Shape;1199;p8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200" name="Google Shape;1200;p8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201" name="Google Shape;1201;p8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202" name="Google Shape;1202;p8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203" name="Google Shape;1203;p8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04" name="Google Shape;1204;p8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05" name="Google Shape;1205;p8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8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2" name="Google Shape;1212;p8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3" name="Google Shape;1213;p8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4" name="Google Shape;1214;p8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5" name="Google Shape;1215;p8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6" name="Google Shape;1216;p8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7" name="Google Shape;1217;p83: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218" name="Google Shape;1218;p8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19" name="Google Shape;1219;p8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20" name="Google Shape;1220;p8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8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241" name="Google Shape;1241;p8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242" name="Google Shape;1242;p8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243" name="Google Shape;1243;p8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244" name="Google Shape;1244;p8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245" name="Google Shape;1245;p8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246" name="Google Shape;1246;p85: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47" name="Google Shape;1247;p8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48" name="Google Shape;1248;p8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p8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58" name="Google Shape;1258;p8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59" name="Google Shape;1259;p8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60" name="Google Shape;1260;p8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61" name="Google Shape;1261;p8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62" name="Google Shape;1262;p8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63" name="Google Shape;1263;p86: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264" name="Google Shape;1264;p8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5" name="Google Shape;1265;p86: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66" name="Google Shape;1266;p8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p8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79" name="Google Shape;1279;p8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80" name="Google Shape;1280;p8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81" name="Google Shape;1281;p8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82" name="Google Shape;1282;p8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83" name="Google Shape;1283;p8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84" name="Google Shape;1284;p8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285" name="Google Shape;1285;p8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86" name="Google Shape;1286;p8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87" name="Google Shape;1287;p8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61" name="Google Shape;261;p1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62" name="Google Shape;262;p1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63" name="Google Shape;263;p17: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4" name="Google Shape;264;p17: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65" name="Google Shape;265;p1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8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09" name="Google Shape;1309;p8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10" name="Google Shape;1310;p8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11" name="Google Shape;1311;p8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12" name="Google Shape;1312;p88: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13" name="Google Shape;1313;p88: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14" name="Google Shape;1314;p88: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315" name="Google Shape;1315;p8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16" name="Google Shape;1316;p8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17" name="Google Shape;1317;p8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p8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24" name="Google Shape;1324;p8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25" name="Google Shape;1325;p8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26" name="Google Shape;1326;p8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27" name="Google Shape;1327;p8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28" name="Google Shape;1328;p8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29" name="Google Shape;1329;p89: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330" name="Google Shape;1330;p8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1" name="Google Shape;1331;p8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32" name="Google Shape;1332;p8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9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73</a:t>
            </a:fld>
            <a:endParaRPr/>
          </a:p>
        </p:txBody>
      </p:sp>
      <p:sp>
        <p:nvSpPr>
          <p:cNvPr id="1339" name="Google Shape;1339;p9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73</a:t>
            </a:fld>
            <a:endParaRPr/>
          </a:p>
        </p:txBody>
      </p:sp>
      <p:sp>
        <p:nvSpPr>
          <p:cNvPr id="1340" name="Google Shape;1340;p9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73</a:t>
            </a:fld>
            <a:endParaRPr/>
          </a:p>
        </p:txBody>
      </p:sp>
      <p:sp>
        <p:nvSpPr>
          <p:cNvPr id="1341" name="Google Shape;1341;p90: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2" name="Google Shape;1342;p90: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43" name="Google Shape;1343;p9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p9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1385" name="Google Shape;1385;p94:notes"/>
          <p:cNvSpPr>
            <a:spLocks noGrp="1" noRot="1" noChangeAspect="1"/>
          </p:cNvSpPr>
          <p:nvPr>
            <p:ph type="sldImg" idx="2"/>
          </p:nvPr>
        </p:nvSpPr>
        <p:spPr>
          <a:xfrm>
            <a:off x="1125537" y="696912"/>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86" name="Google Shape;1386;p94: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87" name="Google Shape;1387;p9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p9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75</a:t>
            </a:fld>
            <a:endParaRPr/>
          </a:p>
        </p:txBody>
      </p:sp>
      <p:sp>
        <p:nvSpPr>
          <p:cNvPr id="1393" name="Google Shape;1393;p9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75</a:t>
            </a:fld>
            <a:endParaRPr/>
          </a:p>
        </p:txBody>
      </p:sp>
      <p:sp>
        <p:nvSpPr>
          <p:cNvPr id="1394" name="Google Shape;1394;p9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75</a:t>
            </a:fld>
            <a:endParaRPr/>
          </a:p>
        </p:txBody>
      </p:sp>
      <p:sp>
        <p:nvSpPr>
          <p:cNvPr id="1395" name="Google Shape;1395;p95: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96" name="Google Shape;1396;p95: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7" name="Google Shape;1397;p9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9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76</a:t>
            </a:fld>
            <a:endParaRPr/>
          </a:p>
        </p:txBody>
      </p:sp>
      <p:sp>
        <p:nvSpPr>
          <p:cNvPr id="1466" name="Google Shape;1466;p9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76</a:t>
            </a:fld>
            <a:endParaRPr/>
          </a:p>
        </p:txBody>
      </p:sp>
      <p:sp>
        <p:nvSpPr>
          <p:cNvPr id="1467" name="Google Shape;1467;p9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76</a:t>
            </a:fld>
            <a:endParaRPr/>
          </a:p>
        </p:txBody>
      </p:sp>
      <p:sp>
        <p:nvSpPr>
          <p:cNvPr id="1468" name="Google Shape;1468;p96: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9" name="Google Shape;1469;p96: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70" name="Google Shape;1470;p9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9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477" name="Google Shape;1477;p9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478" name="Google Shape;1478;p9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479" name="Google Shape;1479;p97: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80" name="Google Shape;1480;p97: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1" name="Google Shape;1481;p9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p9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496" name="Google Shape;1496;p9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497" name="Google Shape;1497;p9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498" name="Google Shape;1498;p98: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9" name="Google Shape;1499;p98: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00" name="Google Shape;1500;p9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9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510" name="Google Shape;1510;p9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511" name="Google Shape;1511;p9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512" name="Google Shape;1512;p99: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3" name="Google Shape;1513;p99: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14" name="Google Shape;1514;p9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p10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1521" name="Google Shape;1521;p10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1522" name="Google Shape;1522;p10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1523" name="Google Shape;1523;p100: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24" name="Google Shape;1524;p100: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25" name="Google Shape;1525;p100: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2" name="Google Shape;272;p1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3" name="Google Shape;273;p1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4" name="Google Shape;274;p1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5" name="Google Shape;275;p18: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6" name="Google Shape;276;p18: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7" name="Google Shape;277;p18: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78" name="Google Shape;278;p1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9" name="Google Shape;279;p1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0" name="Google Shape;280;p18: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p10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533" name="Google Shape;1533;p10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534" name="Google Shape;1534;p10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535" name="Google Shape;1535;p101: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36" name="Google Shape;1536;p101: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7" name="Google Shape;1537;p101: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p10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557" name="Google Shape;1557;p10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558" name="Google Shape;1558;p10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559" name="Google Shape;1559;p102: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60" name="Google Shape;1560;p102: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61" name="Google Shape;1561;p102: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10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1576" name="Google Shape;1576;p104:notes"/>
          <p:cNvSpPr>
            <a:spLocks noGrp="1" noRot="1" noChangeAspect="1"/>
          </p:cNvSpPr>
          <p:nvPr>
            <p:ph type="sldImg" idx="2"/>
          </p:nvPr>
        </p:nvSpPr>
        <p:spPr>
          <a:xfrm>
            <a:off x="1125537" y="696912"/>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77" name="Google Shape;1577;p104: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78" name="Google Shape;1578;p10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p10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1584" name="Google Shape;1584;p105:notes"/>
          <p:cNvSpPr>
            <a:spLocks noGrp="1" noRot="1" noChangeAspect="1"/>
          </p:cNvSpPr>
          <p:nvPr>
            <p:ph type="sldImg" idx="2"/>
          </p:nvPr>
        </p:nvSpPr>
        <p:spPr>
          <a:xfrm>
            <a:off x="1125537" y="696912"/>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5" name="Google Shape;1585;p105: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86" name="Google Shape;1586;p10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p10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594" name="Google Shape;1594;p10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595" name="Google Shape;1595;p10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596" name="Google Shape;1596;p10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597" name="Google Shape;1597;p106: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8" name="Google Shape;1598;p106: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99" name="Google Shape;1599;p10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p10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606" name="Google Shape;1606;p10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607" name="Google Shape;1607;p10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608" name="Google Shape;1608;p10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609" name="Google Shape;1609;p107: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10" name="Google Shape;1610;p107: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11" name="Google Shape;1611;p107: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p11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669" name="Google Shape;1669;p11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670" name="Google Shape;1670;p11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671" name="Google Shape;1671;p113: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2" name="Google Shape;1672;p113: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73" name="Google Shape;1673;p113: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p11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88</a:t>
            </a:fld>
            <a:endParaRPr/>
          </a:p>
        </p:txBody>
      </p:sp>
      <p:sp>
        <p:nvSpPr>
          <p:cNvPr id="1680" name="Google Shape;1680;p11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88</a:t>
            </a:fld>
            <a:endParaRPr/>
          </a:p>
        </p:txBody>
      </p:sp>
      <p:sp>
        <p:nvSpPr>
          <p:cNvPr id="1681" name="Google Shape;1681;p11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88</a:t>
            </a:fld>
            <a:endParaRPr/>
          </a:p>
        </p:txBody>
      </p:sp>
      <p:sp>
        <p:nvSpPr>
          <p:cNvPr id="1682" name="Google Shape;1682;p114: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83" name="Google Shape;1683;p114: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84" name="Google Shape;1684;p114: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p11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89</a:t>
            </a:fld>
            <a:endParaRPr/>
          </a:p>
        </p:txBody>
      </p:sp>
      <p:sp>
        <p:nvSpPr>
          <p:cNvPr id="1724" name="Google Shape;1724;p11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89</a:t>
            </a:fld>
            <a:endParaRPr/>
          </a:p>
        </p:txBody>
      </p:sp>
      <p:sp>
        <p:nvSpPr>
          <p:cNvPr id="1725" name="Google Shape;1725;p11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89</a:t>
            </a:fld>
            <a:endParaRPr/>
          </a:p>
        </p:txBody>
      </p:sp>
      <p:sp>
        <p:nvSpPr>
          <p:cNvPr id="1726" name="Google Shape;1726;p115:notes"/>
          <p:cNvSpPr>
            <a:spLocks noGrp="1" noRot="1" noChangeAspect="1"/>
          </p:cNvSpPr>
          <p:nvPr>
            <p:ph type="sldImg" idx="2"/>
          </p:nvPr>
        </p:nvSpPr>
        <p:spPr>
          <a:xfrm>
            <a:off x="1123950" y="696913"/>
            <a:ext cx="4592638"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27" name="Google Shape;1727;p115: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28" name="Google Shape;1728;p115: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p11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90</a:t>
            </a:fld>
            <a:endParaRPr/>
          </a:p>
        </p:txBody>
      </p:sp>
      <p:sp>
        <p:nvSpPr>
          <p:cNvPr id="1735" name="Google Shape;1735;p116:notes"/>
          <p:cNvSpPr>
            <a:spLocks noGrp="1" noRot="1" noChangeAspect="1"/>
          </p:cNvSpPr>
          <p:nvPr>
            <p:ph type="sldImg" idx="2"/>
          </p:nvPr>
        </p:nvSpPr>
        <p:spPr>
          <a:xfrm>
            <a:off x="1125537" y="696912"/>
            <a:ext cx="4586287"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6" name="Google Shape;1736;p116: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37" name="Google Shape;1737;p116: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87" name="Google Shape;287;p1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88" name="Google Shape;288;p1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89" name="Google Shape;289;p1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90" name="Google Shape;290;p1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91" name="Google Shape;291;p1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92" name="Google Shape;292;p19: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93" name="Google Shape;293;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4" name="Google Shape;294;p1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95" name="Google Shape;295;p19:notes"/>
          <p:cNvSpPr txBox="1">
            <a:spLocks noGrp="1"/>
          </p:cNvSpPr>
          <p:nvPr>
            <p:ph type="body" idx="1"/>
          </p:nvPr>
        </p:nvSpPr>
        <p:spPr>
          <a:xfrm>
            <a:off x="688975" y="4416425"/>
            <a:ext cx="5451475" cy="4129087"/>
          </a:xfrm>
          <a:prstGeom prst="rect">
            <a:avLst/>
          </a:prstGeom>
        </p:spPr>
        <p:txBody>
          <a:bodyPr spcFirstLastPara="1" wrap="square" lIns="92500" tIns="46075" rIns="92500" bIns="460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2"/>
          <p:cNvSpPr txBox="1">
            <a:spLocks noGrp="1"/>
          </p:cNvSpPr>
          <p:nvPr>
            <p:ph type="dt" idx="10"/>
          </p:nvPr>
        </p:nvSpPr>
        <p:spPr>
          <a:xfrm>
            <a:off x="457200" y="6196012"/>
            <a:ext cx="2079625" cy="450850"/>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2pPr>
            <a:lvl3pPr marR="0" lvl="2"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3pPr>
            <a:lvl4pPr marR="0" lvl="3"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4pPr>
            <a:lvl5pPr marR="0" lvl="4"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5pPr>
            <a:lvl6pPr marR="0" lvl="5"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6pPr>
            <a:lvl7pPr marR="0" lvl="6"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7pPr>
            <a:lvl8pPr marR="0" lvl="7"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8pPr>
            <a:lvl9pPr marR="0" lvl="8"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9pPr>
          </a:lstStyle>
          <a:p>
            <a:endParaRPr/>
          </a:p>
        </p:txBody>
      </p:sp>
      <p:sp>
        <p:nvSpPr>
          <p:cNvPr id="54" name="Google Shape;54;p2"/>
          <p:cNvSpPr txBox="1">
            <a:spLocks noGrp="1"/>
          </p:cNvSpPr>
          <p:nvPr>
            <p:ph type="sldNum" idx="12"/>
          </p:nvPr>
        </p:nvSpPr>
        <p:spPr>
          <a:xfrm>
            <a:off x="6553200" y="6196012"/>
            <a:ext cx="2079625" cy="450850"/>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defRPr>
            </a:lvl1pPr>
            <a:lvl2pPr marL="0" lvl="1" indent="0" algn="l">
              <a:lnSpc>
                <a:spcPct val="100000"/>
              </a:lnSpc>
              <a:spcBef>
                <a:spcPts val="0"/>
              </a:spcBef>
              <a:spcAft>
                <a:spcPts val="0"/>
              </a:spcAft>
              <a:buNone/>
              <a:defRPr>
                <a:solidFill>
                  <a:srgbClr val="FFFFFF"/>
                </a:solidFill>
              </a:defRPr>
            </a:lvl2pPr>
            <a:lvl3pPr marL="0" lvl="2" indent="0" algn="l">
              <a:lnSpc>
                <a:spcPct val="100000"/>
              </a:lnSpc>
              <a:spcBef>
                <a:spcPts val="0"/>
              </a:spcBef>
              <a:spcAft>
                <a:spcPts val="0"/>
              </a:spcAft>
              <a:buNone/>
              <a:defRPr>
                <a:solidFill>
                  <a:srgbClr val="FFFFFF"/>
                </a:solidFill>
              </a:defRPr>
            </a:lvl3pPr>
            <a:lvl4pPr marL="0" lvl="3" indent="0" algn="l">
              <a:lnSpc>
                <a:spcPct val="100000"/>
              </a:lnSpc>
              <a:spcBef>
                <a:spcPts val="0"/>
              </a:spcBef>
              <a:spcAft>
                <a:spcPts val="0"/>
              </a:spcAft>
              <a:buNone/>
              <a:defRPr>
                <a:solidFill>
                  <a:srgbClr val="FFFFFF"/>
                </a:solidFill>
              </a:defRPr>
            </a:lvl4pPr>
            <a:lvl5pPr marL="0" lvl="4" indent="0" algn="l">
              <a:lnSpc>
                <a:spcPct val="100000"/>
              </a:lnSpc>
              <a:spcBef>
                <a:spcPts val="0"/>
              </a:spcBef>
              <a:spcAft>
                <a:spcPts val="0"/>
              </a:spcAft>
              <a:buNone/>
              <a:defRPr>
                <a:solidFill>
                  <a:srgbClr val="FFFFFF"/>
                </a:solidFill>
              </a:defRPr>
            </a:lvl5pPr>
            <a:lvl6pPr marL="0" lvl="5" indent="0" algn="l">
              <a:lnSpc>
                <a:spcPct val="100000"/>
              </a:lnSpc>
              <a:spcBef>
                <a:spcPts val="0"/>
              </a:spcBef>
              <a:spcAft>
                <a:spcPts val="0"/>
              </a:spcAft>
              <a:buNone/>
              <a:defRPr>
                <a:solidFill>
                  <a:srgbClr val="FFFFFF"/>
                </a:solidFill>
              </a:defRPr>
            </a:lvl6pPr>
            <a:lvl7pPr marL="0" lvl="6" indent="0" algn="l">
              <a:lnSpc>
                <a:spcPct val="100000"/>
              </a:lnSpc>
              <a:spcBef>
                <a:spcPts val="0"/>
              </a:spcBef>
              <a:spcAft>
                <a:spcPts val="0"/>
              </a:spcAft>
              <a:buNone/>
              <a:defRPr>
                <a:solidFill>
                  <a:srgbClr val="FFFFFF"/>
                </a:solidFill>
              </a:defRPr>
            </a:lvl7pPr>
            <a:lvl8pPr marL="0" lvl="7" indent="0" algn="l">
              <a:lnSpc>
                <a:spcPct val="100000"/>
              </a:lnSpc>
              <a:spcBef>
                <a:spcPts val="0"/>
              </a:spcBef>
              <a:spcAft>
                <a:spcPts val="0"/>
              </a:spcAft>
              <a:buNone/>
              <a:defRPr>
                <a:solidFill>
                  <a:srgbClr val="FFFFFF"/>
                </a:solidFill>
              </a:defRPr>
            </a:lvl8pPr>
            <a:lvl9pPr marL="0" lvl="8" indent="0" algn="l">
              <a:lnSpc>
                <a:spcPct val="100000"/>
              </a:lnSpc>
              <a:spcBef>
                <a:spcPts val="0"/>
              </a:spcBef>
              <a:spcAft>
                <a:spcPts val="0"/>
              </a:spcAft>
              <a:buNone/>
              <a:defRPr>
                <a:solidFill>
                  <a:srgbClr val="FFFFFF"/>
                </a:solidFil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569912" y="446087"/>
            <a:ext cx="8175625" cy="63658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46" name="Google Shape;46;p1"/>
          <p:cNvSpPr txBox="1">
            <a:spLocks noGrp="1"/>
          </p:cNvSpPr>
          <p:nvPr>
            <p:ph type="body" idx="1"/>
          </p:nvPr>
        </p:nvSpPr>
        <p:spPr>
          <a:xfrm>
            <a:off x="233362" y="1149350"/>
            <a:ext cx="8175625" cy="447675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7" name="Google Shape;47;p1"/>
          <p:cNvSpPr txBox="1">
            <a:spLocks noGrp="1"/>
          </p:cNvSpPr>
          <p:nvPr>
            <p:ph type="dt" idx="10"/>
          </p:nvPr>
        </p:nvSpPr>
        <p:spPr>
          <a:xfrm>
            <a:off x="457200" y="6196012"/>
            <a:ext cx="2079625" cy="450850"/>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2pPr>
            <a:lvl3pPr marR="0" lvl="2"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3pPr>
            <a:lvl4pPr marR="0" lvl="3"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4pPr>
            <a:lvl5pPr marR="0" lvl="4"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5pPr>
            <a:lvl6pPr marR="0" lvl="5"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6pPr>
            <a:lvl7pPr marR="0" lvl="6"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7pPr>
            <a:lvl8pPr marR="0" lvl="7"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8pPr>
            <a:lvl9pPr marR="0" lvl="8"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9pPr>
          </a:lstStyle>
          <a:p>
            <a:endParaRPr/>
          </a:p>
        </p:txBody>
      </p:sp>
      <p:sp>
        <p:nvSpPr>
          <p:cNvPr id="48" name="Google Shape;48;p1"/>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9" name="Google Shape;49;p1"/>
          <p:cNvSpPr txBox="1">
            <a:spLocks noGrp="1"/>
          </p:cNvSpPr>
          <p:nvPr>
            <p:ph type="sldNum" idx="12"/>
          </p:nvPr>
        </p:nvSpPr>
        <p:spPr>
          <a:xfrm>
            <a:off x="6553200" y="6196012"/>
            <a:ext cx="2079625" cy="450850"/>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cxnSp>
        <p:nvCxnSpPr>
          <p:cNvPr id="50" name="Google Shape;50;p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5094" y="982640"/>
            <a:ext cx="8161360" cy="2585323"/>
          </a:xfrm>
          <a:prstGeom prst="rect">
            <a:avLst/>
          </a:prstGeom>
          <a:noFill/>
        </p:spPr>
        <p:txBody>
          <a:bodyPr wrap="square" lIns="91440" tIns="45720" rIns="91440" bIns="45720">
            <a:spAutoFit/>
          </a:bodyPr>
          <a:lstStyle/>
          <a:p>
            <a:pPr algn="ctr"/>
            <a:r>
              <a:rPr lang="en-US" sz="5400" b="1" dirty="0" smtClean="0"/>
              <a:t>CS3203 </a:t>
            </a:r>
            <a:r>
              <a:rPr lang="en-US" sz="5400" b="1" dirty="0" smtClean="0"/>
              <a:t>: System Software</a:t>
            </a:r>
          </a:p>
          <a:p>
            <a:pPr algn="ct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6"/>
        <p:cNvGrpSpPr/>
        <p:nvPr/>
      </p:nvGrpSpPr>
      <p:grpSpPr>
        <a:xfrm>
          <a:off x="0" y="0"/>
          <a:ext cx="0" cy="0"/>
          <a:chOff x="0" y="0"/>
          <a:chExt cx="0" cy="0"/>
        </a:xfrm>
      </p:grpSpPr>
      <p:sp>
        <p:nvSpPr>
          <p:cNvPr id="297" name="Google Shape;297;p21"/>
          <p:cNvSpPr txBox="1"/>
          <p:nvPr/>
        </p:nvSpPr>
        <p:spPr>
          <a:xfrm>
            <a:off x="455612" y="330200"/>
            <a:ext cx="8229600" cy="473075"/>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Computer System Structure</a:t>
            </a:r>
            <a:endParaRPr/>
          </a:p>
        </p:txBody>
      </p:sp>
      <p:sp>
        <p:nvSpPr>
          <p:cNvPr id="298" name="Google Shape;298;p21"/>
          <p:cNvSpPr txBox="1"/>
          <p:nvPr/>
        </p:nvSpPr>
        <p:spPr>
          <a:xfrm>
            <a:off x="698500" y="1068387"/>
            <a:ext cx="7605712" cy="4989512"/>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Computer system can be divided into four components:</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Hardware – provides basic computing resources</a:t>
            </a:r>
            <a:endParaRPr/>
          </a:p>
          <a:p>
            <a:pPr marL="968375"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CPU, memory, I/O devices</a:t>
            </a:r>
            <a:endParaRPr/>
          </a:p>
          <a:p>
            <a:pPr marL="968375" marR="0" lvl="2" indent="-32543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Operating system</a:t>
            </a:r>
            <a:endParaRPr/>
          </a:p>
          <a:p>
            <a:pPr marL="968375"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Controls and coordinates use of hardware among various applications and users</a:t>
            </a:r>
            <a:endParaRPr/>
          </a:p>
          <a:p>
            <a:pPr marL="968375" marR="0" lvl="2" indent="-32543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Application programs – define the ways in which the system resources are used to solve the computing problems of the users</a:t>
            </a:r>
            <a:endParaRPr/>
          </a:p>
          <a:p>
            <a:pPr marL="968375"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Word processors, compilers, web browsers, database systems, video games</a:t>
            </a:r>
            <a:endParaRPr/>
          </a:p>
          <a:p>
            <a:pPr marL="968375" marR="0" lvl="2" indent="-32543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Users</a:t>
            </a:r>
            <a:endParaRPr/>
          </a:p>
          <a:p>
            <a:pPr marL="968375"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People, machines, other computers</a:t>
            </a:r>
            <a:endParaRPr/>
          </a:p>
        </p:txBody>
      </p:sp>
      <p:sp>
        <p:nvSpPr>
          <p:cNvPr id="299" name="Google Shape;299;p2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2"/>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Operating System (OS)</a:t>
            </a:r>
            <a:endParaRPr/>
          </a:p>
        </p:txBody>
      </p:sp>
      <p:sp>
        <p:nvSpPr>
          <p:cNvPr id="309" name="Google Shape;309;p22"/>
          <p:cNvSpPr txBox="1"/>
          <p:nvPr/>
        </p:nvSpPr>
        <p:spPr>
          <a:xfrm>
            <a:off x="685800" y="1143000"/>
            <a:ext cx="8186737" cy="4487862"/>
          </a:xfrm>
          <a:prstGeom prst="rect">
            <a:avLst/>
          </a:prstGeom>
          <a:noFill/>
          <a:ln>
            <a:noFill/>
          </a:ln>
        </p:spPr>
        <p:txBody>
          <a:bodyPr spcFirstLastPara="1" wrap="square" lIns="90000" tIns="46800" rIns="90000" bIns="46800" anchor="t" anchorCtr="0">
            <a:noAutofit/>
          </a:bodyPr>
          <a:lstStyle/>
          <a:p>
            <a:pPr marL="331787" marR="0" lvl="0" indent="-331787" algn="just" rtl="0">
              <a:lnSpc>
                <a:spcPct val="10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Integrated set of programs that controls the resources of a computer system</a:t>
            </a:r>
            <a:endParaRPr/>
          </a:p>
          <a:p>
            <a:pPr marL="331787" marR="0" lvl="0" indent="-331787" algn="just"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Provides its users with an interface which is more convenient to use than bare machine</a:t>
            </a:r>
            <a:endParaRPr/>
          </a:p>
          <a:p>
            <a:pPr marL="331787" marR="0" lvl="0" indent="-331787" algn="just"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Directly sits on top of the hardware and controls it</a:t>
            </a:r>
            <a:endParaRPr/>
          </a:p>
          <a:p>
            <a:pPr marL="331787" marR="0" lvl="0" indent="-331787" algn="just"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Manages computer hardware</a:t>
            </a:r>
            <a:endParaRPr/>
          </a:p>
          <a:p>
            <a:pPr marL="331787" marR="0" lvl="0" indent="-331787" algn="just"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Provides a basis for application programs</a:t>
            </a:r>
            <a:endParaRPr/>
          </a:p>
          <a:p>
            <a:pPr marL="331787" marR="0" lvl="0" indent="-331787" algn="just"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Acts as an intermediary between computer user and computer hardware</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
        <p:nvSpPr>
          <p:cNvPr id="310" name="Google Shape;310;p2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sp>
        <p:nvSpPr>
          <p:cNvPr id="318" name="Google Shape;318;p23"/>
          <p:cNvSpPr txBox="1"/>
          <p:nvPr/>
        </p:nvSpPr>
        <p:spPr>
          <a:xfrm>
            <a:off x="6553200" y="6248400"/>
            <a:ext cx="19050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12</a:t>
            </a:fld>
            <a:endParaRPr/>
          </a:p>
        </p:txBody>
      </p:sp>
      <p:sp>
        <p:nvSpPr>
          <p:cNvPr id="319" name="Google Shape;319;p23"/>
          <p:cNvSpPr txBox="1"/>
          <p:nvPr/>
        </p:nvSpPr>
        <p:spPr>
          <a:xfrm>
            <a:off x="685800" y="533400"/>
            <a:ext cx="7772400" cy="6096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Introduction</a:t>
            </a:r>
            <a:endParaRPr/>
          </a:p>
        </p:txBody>
      </p:sp>
      <p:sp>
        <p:nvSpPr>
          <p:cNvPr id="320" name="Google Shape;320;p23"/>
          <p:cNvSpPr txBox="1"/>
          <p:nvPr/>
        </p:nvSpPr>
        <p:spPr>
          <a:xfrm>
            <a:off x="685800" y="1219200"/>
            <a:ext cx="7772400" cy="4114800"/>
          </a:xfrm>
          <a:prstGeom prst="rect">
            <a:avLst/>
          </a:prstGeom>
          <a:noFill/>
          <a:ln>
            <a:noFill/>
          </a:ln>
        </p:spPr>
        <p:txBody>
          <a:bodyPr spcFirstLastPara="1" wrap="square" lIns="90000" tIns="46800" rIns="90000" bIns="46800" anchor="t" anchorCtr="0">
            <a:noAutofit/>
          </a:bodyPr>
          <a:lstStyle/>
          <a:p>
            <a:pPr marL="334962" marR="0" lvl="0" indent="-334962"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“An operating system is similar to a </a:t>
            </a:r>
            <a:r>
              <a:rPr lang="en-US" sz="2000" b="0" i="1" u="none">
                <a:solidFill>
                  <a:srgbClr val="000000"/>
                </a:solidFill>
                <a:latin typeface="Arial"/>
                <a:ea typeface="Arial"/>
                <a:cs typeface="Arial"/>
                <a:sym typeface="Arial"/>
              </a:rPr>
              <a:t>government</a:t>
            </a:r>
            <a:r>
              <a:rPr lang="en-US" sz="2000" b="0" i="0" u="none">
                <a:solidFill>
                  <a:srgbClr val="000000"/>
                </a:solidFill>
                <a:latin typeface="Arial"/>
                <a:ea typeface="Arial"/>
                <a:cs typeface="Arial"/>
                <a:sym typeface="Arial"/>
              </a:rPr>
              <a:t>. Like a government, it performs no useful function by itself. It simply provides an </a:t>
            </a:r>
            <a:r>
              <a:rPr lang="en-US" sz="2000" b="1" i="1" u="none">
                <a:solidFill>
                  <a:srgbClr val="000000"/>
                </a:solidFill>
                <a:latin typeface="Arial"/>
                <a:ea typeface="Arial"/>
                <a:cs typeface="Arial"/>
                <a:sym typeface="Arial"/>
              </a:rPr>
              <a:t>environment</a:t>
            </a: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within which other programs can do useful work”</a:t>
            </a:r>
            <a:endParaRPr/>
          </a:p>
          <a:p>
            <a:pPr marL="334962" marR="0" lvl="0" indent="-334962" algn="just"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34962" marR="0" lvl="0" indent="-334962"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fundamental goal of computer systems is to execute user programs and to make solving user problems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4"/>
          <p:cNvSpPr txBox="1"/>
          <p:nvPr/>
        </p:nvSpPr>
        <p:spPr>
          <a:xfrm>
            <a:off x="6553200" y="6248400"/>
            <a:ext cx="19050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13</a:t>
            </a:fld>
            <a:endParaRPr/>
          </a:p>
        </p:txBody>
      </p:sp>
      <p:sp>
        <p:nvSpPr>
          <p:cNvPr id="329" name="Google Shape;329;p24"/>
          <p:cNvSpPr txBox="1"/>
          <p:nvPr/>
        </p:nvSpPr>
        <p:spPr>
          <a:xfrm>
            <a:off x="685800" y="228600"/>
            <a:ext cx="7772400" cy="685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Views of an Operating System</a:t>
            </a:r>
            <a:endParaRPr/>
          </a:p>
        </p:txBody>
      </p:sp>
      <p:sp>
        <p:nvSpPr>
          <p:cNvPr id="330" name="Google Shape;330;p24"/>
          <p:cNvSpPr txBox="1"/>
          <p:nvPr/>
        </p:nvSpPr>
        <p:spPr>
          <a:xfrm>
            <a:off x="457200" y="1524000"/>
            <a:ext cx="8686800" cy="4114800"/>
          </a:xfrm>
          <a:prstGeom prst="rect">
            <a:avLst/>
          </a:prstGeom>
          <a:noFill/>
          <a:ln>
            <a:noFill/>
          </a:ln>
        </p:spPr>
        <p:txBody>
          <a:bodyPr spcFirstLastPara="1" wrap="square" lIns="90000" tIns="46800" rIns="90000" bIns="46800" anchor="t" anchorCtr="0">
            <a:noAutofit/>
          </a:bodyPr>
          <a:lstStyle/>
          <a:p>
            <a:pPr marL="334962" marR="0" lvl="0" indent="-334962" algn="l" rtl="0">
              <a:lnSpc>
                <a:spcPct val="9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Resource Allocator</a:t>
            </a:r>
            <a:endParaRPr/>
          </a:p>
          <a:p>
            <a:pPr marL="735012" marR="0" lvl="1" indent="-27781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Operating system manages or allocates </a:t>
            </a:r>
            <a:r>
              <a:rPr lang="en-US" sz="2000" b="0" i="1" u="none" strike="noStrike" cap="none">
                <a:solidFill>
                  <a:srgbClr val="FF0000"/>
                </a:solidFill>
                <a:latin typeface="Arial"/>
                <a:ea typeface="Arial"/>
                <a:cs typeface="Arial"/>
                <a:sym typeface="Arial"/>
              </a:rPr>
              <a:t>resources</a:t>
            </a:r>
            <a:endParaRPr/>
          </a:p>
          <a:p>
            <a:pPr marL="735012" marR="0" lvl="1" indent="-27781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What resources?</a:t>
            </a:r>
            <a:endParaRPr/>
          </a:p>
          <a:p>
            <a:pPr marL="1135062" marR="0" lvl="2" indent="-22066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CPU time, RAM Memory, disk &amp; other I/O devices, interrupt numbers (IRQ’s), files, network ports &amp; sockets, and other software resources</a:t>
            </a:r>
            <a:endParaRPr/>
          </a:p>
          <a:p>
            <a:pPr marL="735012" marR="0" lvl="1" indent="-27781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Who uses the resources?</a:t>
            </a:r>
            <a:endParaRPr/>
          </a:p>
          <a:p>
            <a:pPr marL="1135062" marR="0" lvl="2" indent="-22066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Resource users: One or more user processes &amp; threads</a:t>
            </a:r>
            <a:endParaRPr/>
          </a:p>
          <a:p>
            <a:pPr marL="334962" marR="0" lvl="0" indent="-334962" algn="l" rtl="0">
              <a:lnSpc>
                <a:spcPct val="9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Control Program</a:t>
            </a:r>
            <a:endParaRPr/>
          </a:p>
          <a:p>
            <a:pPr marL="735012" marR="0" lvl="1" indent="-27781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Operation and control of hardware devices</a:t>
            </a:r>
            <a:endParaRPr/>
          </a:p>
          <a:p>
            <a:pPr marL="735012" marR="0" lvl="1" indent="-27781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Implements security and protection</a:t>
            </a:r>
            <a:endParaRPr/>
          </a:p>
          <a:p>
            <a:pPr marL="735012" marR="0" lvl="1" indent="-277812" algn="l" rtl="0">
              <a:lnSpc>
                <a:spcPct val="9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Execution of user program to prevent errors and prevent improper use of the computer</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9"/>
        <p:cNvGrpSpPr/>
        <p:nvPr/>
      </p:nvGrpSpPr>
      <p:grpSpPr>
        <a:xfrm>
          <a:off x="0" y="0"/>
          <a:ext cx="0" cy="0"/>
          <a:chOff x="0" y="0"/>
          <a:chExt cx="0" cy="0"/>
        </a:xfrm>
      </p:grpSpPr>
      <p:sp>
        <p:nvSpPr>
          <p:cNvPr id="340" name="Google Shape;340;p25"/>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Goals of an OS</a:t>
            </a:r>
            <a:endParaRPr/>
          </a:p>
        </p:txBody>
      </p:sp>
      <p:sp>
        <p:nvSpPr>
          <p:cNvPr id="341" name="Google Shape;341;p25"/>
          <p:cNvSpPr txBox="1"/>
          <p:nvPr/>
        </p:nvSpPr>
        <p:spPr>
          <a:xfrm>
            <a:off x="381000" y="1143000"/>
            <a:ext cx="8186737" cy="4487862"/>
          </a:xfrm>
          <a:prstGeom prst="rect">
            <a:avLst/>
          </a:prstGeom>
          <a:noFill/>
          <a:ln>
            <a:noFill/>
          </a:ln>
        </p:spPr>
        <p:txBody>
          <a:bodyPr spcFirstLastPara="1" wrap="square" lIns="90000" tIns="46800" rIns="90000" bIns="46800" anchor="t" anchorCtr="0">
            <a:noAutofit/>
          </a:bodyPr>
          <a:lstStyle/>
          <a:p>
            <a:pPr marL="273050" marR="0" lvl="1" indent="-273050" algn="l" rtl="0">
              <a:lnSpc>
                <a:spcPct val="80000"/>
              </a:lnSpc>
              <a:spcBef>
                <a:spcPts val="0"/>
              </a:spcBef>
              <a:spcAft>
                <a:spcPts val="0"/>
              </a:spcAft>
              <a:buClr>
                <a:srgbClr val="00CC99"/>
              </a:buClr>
              <a:buSzPts val="2700"/>
              <a:buFont typeface="Noto Sans Symbols"/>
              <a:buChar char="⚫"/>
            </a:pPr>
            <a:r>
              <a:rPr lang="en-US" sz="2700" b="0" i="0" u="none" strike="noStrike" cap="none">
                <a:solidFill>
                  <a:srgbClr val="000000"/>
                </a:solidFill>
                <a:latin typeface="Arial"/>
                <a:ea typeface="Arial"/>
                <a:cs typeface="Arial"/>
                <a:sym typeface="Arial"/>
              </a:rPr>
              <a:t>Execute user programs and make solving user problems </a:t>
            </a:r>
            <a:r>
              <a:rPr lang="en-US" sz="2700" b="1" i="0" u="none" strike="noStrike" cap="none">
                <a:solidFill>
                  <a:srgbClr val="FF0000"/>
                </a:solidFill>
                <a:latin typeface="Arial"/>
                <a:ea typeface="Arial"/>
                <a:cs typeface="Arial"/>
                <a:sym typeface="Arial"/>
              </a:rPr>
              <a:t>easier</a:t>
            </a:r>
            <a:endParaRPr/>
          </a:p>
          <a:p>
            <a:pPr marL="273050" marR="0" lvl="1" indent="-273050" algn="l" rtl="0">
              <a:lnSpc>
                <a:spcPct val="80000"/>
              </a:lnSpc>
              <a:spcBef>
                <a:spcPts val="500"/>
              </a:spcBef>
              <a:spcAft>
                <a:spcPts val="0"/>
              </a:spcAft>
              <a:buClr>
                <a:srgbClr val="00CC99"/>
              </a:buClr>
              <a:buSzPts val="2700"/>
              <a:buFont typeface="Noto Sans Symbols"/>
              <a:buChar char="⚫"/>
            </a:pPr>
            <a:r>
              <a:rPr lang="en-US" sz="2700" b="0" i="0" u="none" strike="noStrike" cap="none">
                <a:solidFill>
                  <a:srgbClr val="000000"/>
                </a:solidFill>
                <a:latin typeface="Arial"/>
                <a:ea typeface="Arial"/>
                <a:cs typeface="Arial"/>
                <a:sym typeface="Arial"/>
              </a:rPr>
              <a:t>Make the computer system </a:t>
            </a:r>
            <a:r>
              <a:rPr lang="en-US" sz="2700" b="1" i="0" u="none" strike="noStrike" cap="none">
                <a:solidFill>
                  <a:srgbClr val="FF0000"/>
                </a:solidFill>
                <a:latin typeface="Arial"/>
                <a:ea typeface="Arial"/>
                <a:cs typeface="Arial"/>
                <a:sym typeface="Arial"/>
              </a:rPr>
              <a:t>convenient</a:t>
            </a:r>
            <a:r>
              <a:rPr lang="en-US" sz="2700" b="0" i="0" u="none" strike="noStrike" cap="none">
                <a:solidFill>
                  <a:srgbClr val="000000"/>
                </a:solidFill>
                <a:latin typeface="Arial"/>
                <a:ea typeface="Arial"/>
                <a:cs typeface="Arial"/>
                <a:sym typeface="Arial"/>
              </a:rPr>
              <a:t> to use</a:t>
            </a:r>
            <a:endParaRPr/>
          </a:p>
          <a:p>
            <a:pPr marL="273050" marR="0" lvl="1" indent="-273050" algn="l" rtl="0">
              <a:lnSpc>
                <a:spcPct val="80000"/>
              </a:lnSpc>
              <a:spcBef>
                <a:spcPts val="500"/>
              </a:spcBef>
              <a:spcAft>
                <a:spcPts val="0"/>
              </a:spcAft>
              <a:buClr>
                <a:srgbClr val="00CC99"/>
              </a:buClr>
              <a:buSzPts val="2700"/>
              <a:buFont typeface="Noto Sans Symbols"/>
              <a:buChar char="⚫"/>
            </a:pPr>
            <a:r>
              <a:rPr lang="en-US" sz="2700" b="0" i="0" u="none" strike="noStrike" cap="none">
                <a:solidFill>
                  <a:srgbClr val="000000"/>
                </a:solidFill>
                <a:latin typeface="Arial"/>
                <a:ea typeface="Arial"/>
                <a:cs typeface="Arial"/>
                <a:sym typeface="Arial"/>
              </a:rPr>
              <a:t>Use the computer resources in an </a:t>
            </a:r>
            <a:r>
              <a:rPr lang="en-US" sz="2700" b="1" i="0" u="none" strike="noStrike" cap="none">
                <a:solidFill>
                  <a:srgbClr val="FF0000"/>
                </a:solidFill>
                <a:latin typeface="Arial"/>
                <a:ea typeface="Arial"/>
                <a:cs typeface="Arial"/>
                <a:sym typeface="Arial"/>
              </a:rPr>
              <a:t>efficient</a:t>
            </a:r>
            <a:r>
              <a:rPr lang="en-US" sz="2700" b="0" i="0" u="none" strike="noStrike" cap="none">
                <a:solidFill>
                  <a:srgbClr val="FF0000"/>
                </a:solidFill>
                <a:latin typeface="Arial"/>
                <a:ea typeface="Arial"/>
                <a:cs typeface="Arial"/>
                <a:sym typeface="Arial"/>
              </a:rPr>
              <a:t> </a:t>
            </a:r>
            <a:r>
              <a:rPr lang="en-US" sz="2700" b="0" i="0" u="none" strike="noStrike" cap="none">
                <a:solidFill>
                  <a:srgbClr val="000000"/>
                </a:solidFill>
                <a:latin typeface="Arial"/>
                <a:ea typeface="Arial"/>
                <a:cs typeface="Arial"/>
                <a:sym typeface="Arial"/>
              </a:rPr>
              <a:t>manner</a:t>
            </a:r>
            <a:endParaRPr/>
          </a:p>
          <a:p>
            <a:pPr marL="273050" marR="0" lvl="1" indent="-273050" algn="l" rtl="0">
              <a:lnSpc>
                <a:spcPct val="80000"/>
              </a:lnSpc>
              <a:spcBef>
                <a:spcPts val="500"/>
              </a:spcBef>
              <a:spcAft>
                <a:spcPts val="0"/>
              </a:spcAft>
              <a:buClr>
                <a:srgbClr val="00CC99"/>
              </a:buClr>
              <a:buSzPts val="2700"/>
              <a:buFont typeface="Noto Sans Symbols"/>
              <a:buChar char="⚫"/>
            </a:pPr>
            <a:r>
              <a:rPr lang="en-US" sz="2700" b="0" i="0" u="none" strike="noStrike" cap="none">
                <a:solidFill>
                  <a:srgbClr val="000000"/>
                </a:solidFill>
                <a:latin typeface="Arial"/>
                <a:ea typeface="Arial"/>
                <a:cs typeface="Arial"/>
                <a:sym typeface="Arial"/>
              </a:rPr>
              <a:t>Ability to </a:t>
            </a:r>
            <a:r>
              <a:rPr lang="en-US" sz="2700" b="1" i="0" u="none" strike="noStrike" cap="none">
                <a:solidFill>
                  <a:srgbClr val="FF0000"/>
                </a:solidFill>
                <a:latin typeface="Arial"/>
                <a:ea typeface="Arial"/>
                <a:cs typeface="Arial"/>
                <a:sym typeface="Arial"/>
              </a:rPr>
              <a:t>evolve</a:t>
            </a:r>
            <a:endParaRPr/>
          </a:p>
          <a:p>
            <a:pPr marL="536575" marR="0" lvl="2" indent="-222250" algn="l" rtl="0">
              <a:lnSpc>
                <a:spcPct val="80000"/>
              </a:lnSpc>
              <a:spcBef>
                <a:spcPts val="500"/>
              </a:spcBef>
              <a:spcAft>
                <a:spcPts val="0"/>
              </a:spcAft>
              <a:buClr>
                <a:srgbClr val="00CC99"/>
              </a:buClr>
              <a:buSzPts val="2500"/>
              <a:buFont typeface="Noto Sans Symbols"/>
              <a:buChar char="⚫"/>
            </a:pPr>
            <a:r>
              <a:rPr lang="en-US" sz="2500" b="0" i="0" u="none" strike="noStrike" cap="none">
                <a:solidFill>
                  <a:srgbClr val="000000"/>
                </a:solidFill>
                <a:latin typeface="Arial"/>
                <a:ea typeface="Arial"/>
                <a:cs typeface="Arial"/>
                <a:sym typeface="Arial"/>
              </a:rPr>
              <a:t>Can you think of reasons which make evolution necessary?</a:t>
            </a:r>
            <a:endParaRPr/>
          </a:p>
          <a:p>
            <a:pPr marL="811212" marR="0" lvl="3" indent="-222249" algn="l" rtl="0">
              <a:lnSpc>
                <a:spcPct val="80000"/>
              </a:lnSpc>
              <a:spcBef>
                <a:spcPts val="500"/>
              </a:spcBef>
              <a:spcAft>
                <a:spcPts val="0"/>
              </a:spcAft>
              <a:buClr>
                <a:srgbClr val="00CC99"/>
              </a:buClr>
              <a:buSzPts val="2500"/>
              <a:buFont typeface="Noto Sans Symbols"/>
              <a:buChar char="⚫"/>
            </a:pPr>
            <a:r>
              <a:rPr lang="en-US" sz="2500" b="0" i="0" u="none" strike="noStrike" cap="none">
                <a:solidFill>
                  <a:srgbClr val="000000"/>
                </a:solidFill>
                <a:latin typeface="Arial"/>
                <a:ea typeface="Arial"/>
                <a:cs typeface="Arial"/>
                <a:sym typeface="Arial"/>
              </a:rPr>
              <a:t>H/W changes, new services, fixes</a:t>
            </a:r>
            <a:endParaRPr/>
          </a:p>
          <a:p>
            <a:pPr marL="273050" marR="0" lvl="1" indent="-273050" algn="l" rtl="0">
              <a:lnSpc>
                <a:spcPct val="90000"/>
              </a:lnSpc>
              <a:spcBef>
                <a:spcPts val="500"/>
              </a:spcBef>
              <a:spcAft>
                <a:spcPts val="0"/>
              </a:spcAft>
              <a:buClr>
                <a:srgbClr val="00CC99"/>
              </a:buClr>
              <a:buSzPts val="2700"/>
              <a:buFont typeface="Noto Sans Symbols"/>
              <a:buChar char="⚫"/>
            </a:pPr>
            <a:r>
              <a:rPr lang="en-US" sz="2700" b="0" i="0" u="none" strike="noStrike" cap="none">
                <a:solidFill>
                  <a:srgbClr val="000000"/>
                </a:solidFill>
                <a:latin typeface="Arial"/>
                <a:ea typeface="Arial"/>
                <a:cs typeface="Arial"/>
                <a:sym typeface="Arial"/>
              </a:rPr>
              <a:t>Different design goals for different OS</a:t>
            </a:r>
            <a:endParaRPr/>
          </a:p>
          <a:p>
            <a:pPr marL="536575" marR="0" lvl="2" indent="-222250" algn="l" rtl="0">
              <a:lnSpc>
                <a:spcPct val="90000"/>
              </a:lnSpc>
              <a:spcBef>
                <a:spcPts val="500"/>
              </a:spcBef>
              <a:spcAft>
                <a:spcPts val="0"/>
              </a:spcAft>
              <a:buClr>
                <a:srgbClr val="00CC99"/>
              </a:buClr>
              <a:buSzPts val="2500"/>
              <a:buFont typeface="Noto Sans Symbols"/>
              <a:buChar char="⚫"/>
            </a:pPr>
            <a:r>
              <a:rPr lang="en-US" sz="2500" b="0" i="0" u="none" strike="noStrike" cap="none">
                <a:solidFill>
                  <a:srgbClr val="000000"/>
                </a:solidFill>
                <a:latin typeface="Arial"/>
                <a:ea typeface="Arial"/>
                <a:cs typeface="Arial"/>
                <a:sym typeface="Arial"/>
              </a:rPr>
              <a:t>Mainframes, PC, Handheld</a:t>
            </a:r>
            <a:endParaRPr/>
          </a:p>
        </p:txBody>
      </p:sp>
      <p:sp>
        <p:nvSpPr>
          <p:cNvPr id="342" name="Google Shape;342;p2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3"/>
        <p:cNvGrpSpPr/>
        <p:nvPr/>
      </p:nvGrpSpPr>
      <p:grpSpPr>
        <a:xfrm>
          <a:off x="0" y="0"/>
          <a:ext cx="0" cy="0"/>
          <a:chOff x="0" y="0"/>
          <a:chExt cx="0" cy="0"/>
        </a:xfrm>
      </p:grpSpPr>
      <p:sp>
        <p:nvSpPr>
          <p:cNvPr id="354" name="Google Shape;354;p26"/>
          <p:cNvSpPr txBox="1"/>
          <p:nvPr/>
        </p:nvSpPr>
        <p:spPr>
          <a:xfrm>
            <a:off x="457200" y="274637"/>
            <a:ext cx="8229600" cy="11430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The Role of an OS</a:t>
            </a:r>
            <a:endParaRPr/>
          </a:p>
        </p:txBody>
      </p:sp>
      <p:sp>
        <p:nvSpPr>
          <p:cNvPr id="355" name="Google Shape;355;p26"/>
          <p:cNvSpPr txBox="1"/>
          <p:nvPr/>
        </p:nvSpPr>
        <p:spPr>
          <a:xfrm>
            <a:off x="762000" y="1219200"/>
            <a:ext cx="7772400" cy="3657600"/>
          </a:xfrm>
          <a:prstGeom prst="rect">
            <a:avLst/>
          </a:prstGeom>
          <a:noFill/>
          <a:ln>
            <a:noFill/>
          </a:ln>
        </p:spPr>
        <p:txBody>
          <a:bodyPr spcFirstLastPara="1" wrap="square" lIns="90000" tIns="46800" rIns="90000" bIns="46800" anchor="t" anchorCtr="0">
            <a:noAutofit/>
          </a:bodyPr>
          <a:lstStyle/>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 A computer is a set of resources for the movement, storage, and processing of data.</a:t>
            </a:r>
            <a:endParaRPr/>
          </a:p>
          <a:p>
            <a:pPr marL="0" marR="0" lvl="0" indent="-127000" algn="l" rtl="0">
              <a:lnSpc>
                <a:spcPct val="10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 The OS is responsible for managing these resources.</a:t>
            </a:r>
            <a:endParaRPr/>
          </a:p>
        </p:txBody>
      </p:sp>
      <p:sp>
        <p:nvSpPr>
          <p:cNvPr id="356" name="Google Shape;356;p2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8"/>
        <p:cNvGrpSpPr/>
        <p:nvPr/>
      </p:nvGrpSpPr>
      <p:grpSpPr>
        <a:xfrm>
          <a:off x="0" y="0"/>
          <a:ext cx="0" cy="0"/>
          <a:chOff x="0" y="0"/>
          <a:chExt cx="0" cy="0"/>
        </a:xfrm>
      </p:grpSpPr>
      <p:sp>
        <p:nvSpPr>
          <p:cNvPr id="369" name="Google Shape;369;p27"/>
          <p:cNvSpPr txBox="1"/>
          <p:nvPr/>
        </p:nvSpPr>
        <p:spPr>
          <a:xfrm>
            <a:off x="457200" y="274637"/>
            <a:ext cx="8229600" cy="11430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Operating System as Software</a:t>
            </a:r>
            <a:endParaRPr/>
          </a:p>
        </p:txBody>
      </p:sp>
      <p:sp>
        <p:nvSpPr>
          <p:cNvPr id="370" name="Google Shape;370;p27"/>
          <p:cNvSpPr txBox="1"/>
          <p:nvPr/>
        </p:nvSpPr>
        <p:spPr>
          <a:xfrm>
            <a:off x="457200" y="1600200"/>
            <a:ext cx="8229600" cy="3886200"/>
          </a:xfrm>
          <a:prstGeom prst="rect">
            <a:avLst/>
          </a:prstGeom>
          <a:noFill/>
          <a:ln>
            <a:noFill/>
          </a:ln>
        </p:spPr>
        <p:txBody>
          <a:bodyPr spcFirstLastPara="1" wrap="square" lIns="90000" tIns="46800" rIns="90000" bIns="46800" anchor="t" anchorCtr="0">
            <a:noAutofit/>
          </a:bodyPr>
          <a:lstStyle/>
          <a:p>
            <a:pPr marL="0" marR="0" lvl="0" indent="-127000" algn="l" rtl="0">
              <a:lnSpc>
                <a:spcPct val="150000"/>
              </a:lnSpc>
              <a:spcBef>
                <a:spcPts val="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OS functions in the same way as an ordinary computer software</a:t>
            </a:r>
            <a:endParaRPr/>
          </a:p>
          <a:p>
            <a:pPr marL="0" marR="0" lvl="1" indent="-127000" algn="l" rtl="0">
              <a:lnSpc>
                <a:spcPct val="150000"/>
              </a:lnSpc>
              <a:spcBef>
                <a:spcPts val="7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It is a program that is executed by the CPU</a:t>
            </a:r>
            <a:endParaRPr/>
          </a:p>
          <a:p>
            <a:pPr marL="0" marR="0" lvl="1" indent="-127000" algn="l" rtl="0">
              <a:lnSpc>
                <a:spcPct val="150000"/>
              </a:lnSpc>
              <a:spcBef>
                <a:spcPts val="7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The OS frequently relinquishes control and must depend on the processor to allow it to regain control.</a:t>
            </a:r>
            <a:endParaRPr/>
          </a:p>
        </p:txBody>
      </p:sp>
      <p:sp>
        <p:nvSpPr>
          <p:cNvPr id="371" name="Google Shape;371;p2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2"/>
        <p:cNvGrpSpPr/>
        <p:nvPr/>
      </p:nvGrpSpPr>
      <p:grpSpPr>
        <a:xfrm>
          <a:off x="0" y="0"/>
          <a:ext cx="0" cy="0"/>
          <a:chOff x="0" y="0"/>
          <a:chExt cx="0" cy="0"/>
        </a:xfrm>
      </p:grpSpPr>
      <p:sp>
        <p:nvSpPr>
          <p:cNvPr id="383" name="Google Shape;383;p28"/>
          <p:cNvSpPr txBox="1"/>
          <p:nvPr/>
        </p:nvSpPr>
        <p:spPr>
          <a:xfrm>
            <a:off x="457200" y="274637"/>
            <a:ext cx="8229600" cy="868362"/>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OS as Resource Manager</a:t>
            </a:r>
            <a:endParaRPr/>
          </a:p>
        </p:txBody>
      </p:sp>
      <p:grpSp>
        <p:nvGrpSpPr>
          <p:cNvPr id="384" name="Google Shape;384;p28"/>
          <p:cNvGrpSpPr/>
          <p:nvPr/>
        </p:nvGrpSpPr>
        <p:grpSpPr>
          <a:xfrm>
            <a:off x="1447800" y="1171575"/>
            <a:ext cx="6080125" cy="5213350"/>
            <a:chOff x="912" y="738"/>
            <a:chExt cx="3830" cy="3284"/>
          </a:xfrm>
        </p:grpSpPr>
        <p:pic>
          <p:nvPicPr>
            <p:cNvPr id="385" name="Google Shape;385;p28"/>
            <p:cNvPicPr preferRelativeResize="0"/>
            <p:nvPr/>
          </p:nvPicPr>
          <p:blipFill rotWithShape="1">
            <a:blip r:embed="rId3">
              <a:alphaModFix/>
            </a:blip>
            <a:srcRect/>
            <a:stretch/>
          </p:blipFill>
          <p:spPr>
            <a:xfrm>
              <a:off x="912" y="738"/>
              <a:ext cx="3830" cy="3284"/>
            </a:xfrm>
            <a:prstGeom prst="rect">
              <a:avLst/>
            </a:prstGeom>
            <a:noFill/>
            <a:ln>
              <a:noFill/>
            </a:ln>
          </p:spPr>
        </p:pic>
        <p:sp>
          <p:nvSpPr>
            <p:cNvPr id="386" name="Google Shape;386;p28"/>
            <p:cNvSpPr/>
            <p:nvPr/>
          </p:nvSpPr>
          <p:spPr>
            <a:xfrm>
              <a:off x="912" y="738"/>
              <a:ext cx="3830" cy="328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387" name="Google Shape;387;p2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7"/>
        <p:cNvGrpSpPr/>
        <p:nvPr/>
      </p:nvGrpSpPr>
      <p:grpSpPr>
        <a:xfrm>
          <a:off x="0" y="0"/>
          <a:ext cx="0" cy="0"/>
          <a:chOff x="0" y="0"/>
          <a:chExt cx="0" cy="0"/>
        </a:xfrm>
      </p:grpSpPr>
      <p:sp>
        <p:nvSpPr>
          <p:cNvPr id="458" name="Google Shape;458;p32"/>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Common Tasks by OS</a:t>
            </a:r>
            <a:endParaRPr/>
          </a:p>
        </p:txBody>
      </p:sp>
      <p:sp>
        <p:nvSpPr>
          <p:cNvPr id="459" name="Google Shape;459;p32"/>
          <p:cNvSpPr/>
          <p:nvPr/>
        </p:nvSpPr>
        <p:spPr>
          <a:xfrm>
            <a:off x="6553200" y="6199187"/>
            <a:ext cx="2090737"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460" name="Google Shape;460;p32"/>
          <p:cNvPicPr preferRelativeResize="0"/>
          <p:nvPr/>
        </p:nvPicPr>
        <p:blipFill rotWithShape="1">
          <a:blip r:embed="rId3">
            <a:alphaModFix/>
          </a:blip>
          <a:srcRect/>
          <a:stretch/>
        </p:blipFill>
        <p:spPr>
          <a:xfrm>
            <a:off x="215900" y="1704975"/>
            <a:ext cx="8594725" cy="3695700"/>
          </a:xfrm>
          <a:prstGeom prst="rect">
            <a:avLst/>
          </a:prstGeom>
          <a:noFill/>
          <a:ln>
            <a:noFill/>
          </a:ln>
        </p:spPr>
      </p:pic>
      <p:sp>
        <p:nvSpPr>
          <p:cNvPr id="461" name="Google Shape;461;p3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3"/>
        <p:cNvGrpSpPr/>
        <p:nvPr/>
      </p:nvGrpSpPr>
      <p:grpSpPr>
        <a:xfrm>
          <a:off x="0" y="0"/>
          <a:ext cx="0" cy="0"/>
          <a:chOff x="0" y="0"/>
          <a:chExt cx="0" cy="0"/>
        </a:xfrm>
      </p:grpSpPr>
      <p:sp>
        <p:nvSpPr>
          <p:cNvPr id="474" name="Google Shape;474;p33"/>
          <p:cNvSpPr txBox="1"/>
          <p:nvPr/>
        </p:nvSpPr>
        <p:spPr>
          <a:xfrm>
            <a:off x="487362" y="334962"/>
            <a:ext cx="8229600" cy="6905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function of OS:</a:t>
            </a:r>
            <a:endParaRPr/>
          </a:p>
        </p:txBody>
      </p:sp>
      <p:sp>
        <p:nvSpPr>
          <p:cNvPr id="475" name="Google Shape;475;p33"/>
          <p:cNvSpPr txBox="1"/>
          <p:nvPr/>
        </p:nvSpPr>
        <p:spPr>
          <a:xfrm>
            <a:off x="576262" y="1149350"/>
            <a:ext cx="8229600" cy="4530725"/>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2000"/>
              <a:buFont typeface="Times New Roman"/>
              <a:buChar char="•"/>
            </a:pPr>
            <a:r>
              <a:rPr lang="en-US" sz="2000" b="0" i="0" u="none">
                <a:solidFill>
                  <a:srgbClr val="000000"/>
                </a:solidFill>
                <a:latin typeface="Arial"/>
                <a:ea typeface="Arial"/>
                <a:cs typeface="Arial"/>
                <a:sym typeface="Arial"/>
              </a:rPr>
              <a:t>Process Management</a:t>
            </a:r>
            <a:endParaRPr/>
          </a:p>
          <a:p>
            <a:pPr marL="288925" marR="0" lvl="0" indent="-288925"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288925" marR="0" lvl="0" indent="-288925" algn="l" rtl="0">
              <a:lnSpc>
                <a:spcPct val="100000"/>
              </a:lnSpc>
              <a:spcBef>
                <a:spcPts val="500"/>
              </a:spcBef>
              <a:spcAft>
                <a:spcPts val="0"/>
              </a:spcAft>
              <a:buClr>
                <a:srgbClr val="CC9900"/>
              </a:buClr>
              <a:buSzPts val="2000"/>
              <a:buFont typeface="Times New Roman"/>
              <a:buChar char="•"/>
            </a:pPr>
            <a:r>
              <a:rPr lang="en-US" sz="2000" b="0" i="0" u="none">
                <a:solidFill>
                  <a:srgbClr val="000000"/>
                </a:solidFill>
                <a:latin typeface="Arial"/>
                <a:ea typeface="Arial"/>
                <a:cs typeface="Arial"/>
                <a:sym typeface="Arial"/>
              </a:rPr>
              <a:t>Main memory management</a:t>
            </a:r>
            <a:endParaRPr/>
          </a:p>
          <a:p>
            <a:pPr marL="288925" marR="0" lvl="0" indent="-288925"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288925" marR="0" lvl="0" indent="-288925" algn="l" rtl="0">
              <a:lnSpc>
                <a:spcPct val="100000"/>
              </a:lnSpc>
              <a:spcBef>
                <a:spcPts val="500"/>
              </a:spcBef>
              <a:spcAft>
                <a:spcPts val="0"/>
              </a:spcAft>
              <a:buClr>
                <a:srgbClr val="CC9900"/>
              </a:buClr>
              <a:buSzPts val="2000"/>
              <a:buFont typeface="Times New Roman"/>
              <a:buChar char="•"/>
            </a:pPr>
            <a:r>
              <a:rPr lang="en-US" sz="2000" b="0" i="0" u="none">
                <a:solidFill>
                  <a:srgbClr val="000000"/>
                </a:solidFill>
                <a:latin typeface="Arial"/>
                <a:ea typeface="Arial"/>
                <a:cs typeface="Arial"/>
                <a:sym typeface="Arial"/>
              </a:rPr>
              <a:t>Secondary storage management</a:t>
            </a:r>
            <a:endParaRPr/>
          </a:p>
          <a:p>
            <a:pPr marL="288925" marR="0" lvl="0" indent="-288925"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288925" marR="0" lvl="0" indent="-288925" algn="l" rtl="0">
              <a:lnSpc>
                <a:spcPct val="100000"/>
              </a:lnSpc>
              <a:spcBef>
                <a:spcPts val="500"/>
              </a:spcBef>
              <a:spcAft>
                <a:spcPts val="0"/>
              </a:spcAft>
              <a:buClr>
                <a:srgbClr val="CC9900"/>
              </a:buClr>
              <a:buSzPts val="2000"/>
              <a:buFont typeface="Times New Roman"/>
              <a:buChar char="•"/>
            </a:pPr>
            <a:r>
              <a:rPr lang="en-US" sz="2000" b="0" i="0" u="none">
                <a:solidFill>
                  <a:srgbClr val="000000"/>
                </a:solidFill>
                <a:latin typeface="Arial"/>
                <a:ea typeface="Arial"/>
                <a:cs typeface="Arial"/>
                <a:sym typeface="Arial"/>
              </a:rPr>
              <a:t>I/O Subsystem Management</a:t>
            </a:r>
            <a:endParaRPr/>
          </a:p>
          <a:p>
            <a:pPr marL="288925" marR="0" lvl="0" indent="-288925"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288925" marR="0" lvl="0" indent="-288925" algn="l" rtl="0">
              <a:lnSpc>
                <a:spcPct val="100000"/>
              </a:lnSpc>
              <a:spcBef>
                <a:spcPts val="500"/>
              </a:spcBef>
              <a:spcAft>
                <a:spcPts val="0"/>
              </a:spcAft>
              <a:buClr>
                <a:srgbClr val="CC9900"/>
              </a:buClr>
              <a:buSzPts val="2000"/>
              <a:buFont typeface="Times New Roman"/>
              <a:buChar char="•"/>
            </a:pPr>
            <a:r>
              <a:rPr lang="en-US" sz="2000" b="0" i="0" u="none">
                <a:solidFill>
                  <a:srgbClr val="000000"/>
                </a:solidFill>
                <a:latin typeface="Arial"/>
                <a:ea typeface="Arial"/>
                <a:cs typeface="Arial"/>
                <a:sym typeface="Arial"/>
              </a:rPr>
              <a:t>File Management</a:t>
            </a:r>
            <a:endParaRPr/>
          </a:p>
          <a:p>
            <a:pPr marL="288925" marR="0" lvl="0" indent="-288925"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288925" marR="0" lvl="0" indent="-288925"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
        <p:nvSpPr>
          <p:cNvPr id="476" name="Google Shape;476;p33"/>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9"/>
          <p:cNvSpPr txBox="1"/>
          <p:nvPr/>
        </p:nvSpPr>
        <p:spPr>
          <a:xfrm>
            <a:off x="569912" y="446087"/>
            <a:ext cx="8228012" cy="6937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Books</a:t>
            </a:r>
            <a:endParaRPr/>
          </a:p>
        </p:txBody>
      </p:sp>
      <p:sp>
        <p:nvSpPr>
          <p:cNvPr id="154" name="Google Shape;154;p9"/>
          <p:cNvSpPr txBox="1"/>
          <p:nvPr/>
        </p:nvSpPr>
        <p:spPr>
          <a:xfrm>
            <a:off x="360362" y="1260475"/>
            <a:ext cx="8459787" cy="3997325"/>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200"/>
              <a:buFont typeface="Verdana"/>
              <a:buNone/>
            </a:pPr>
            <a:r>
              <a:rPr lang="en-US" sz="2200" b="1" i="0" u="none" dirty="0">
                <a:solidFill>
                  <a:srgbClr val="000000"/>
                </a:solidFill>
                <a:latin typeface="Verdana"/>
                <a:ea typeface="Verdana"/>
                <a:cs typeface="Verdana"/>
                <a:sym typeface="Verdana"/>
              </a:rPr>
              <a:t>Text Books</a:t>
            </a:r>
            <a:endParaRPr/>
          </a:p>
          <a:p>
            <a:pPr marL="457200" lvl="0" indent="-457200">
              <a:buFont typeface="+mj-lt"/>
              <a:buAutoNum type="arabicPeriod"/>
            </a:pPr>
            <a:r>
              <a:rPr lang="en-IN" sz="2400" i="1" dirty="0" smtClean="0"/>
              <a:t>Stalling </a:t>
            </a:r>
            <a:r>
              <a:rPr lang="en-IN" sz="2400" i="1" dirty="0" smtClean="0"/>
              <a:t>William; “Operating Systems”, 6</a:t>
            </a:r>
            <a:r>
              <a:rPr lang="en-IN" sz="2400" i="1" baseline="30000" dirty="0" smtClean="0"/>
              <a:t>th</a:t>
            </a:r>
            <a:r>
              <a:rPr lang="en-IN" sz="2400" i="1" dirty="0" smtClean="0"/>
              <a:t>Edition, Pearson Education.</a:t>
            </a:r>
            <a:endParaRPr lang="en-US" sz="2400" dirty="0" smtClean="0"/>
          </a:p>
          <a:p>
            <a:pPr marL="457200" lvl="0" indent="-457200">
              <a:buFont typeface="+mj-lt"/>
              <a:buAutoNum type="arabicPeriod"/>
            </a:pPr>
            <a:r>
              <a:rPr lang="en-IN" sz="2400" i="1" dirty="0" err="1" smtClean="0"/>
              <a:t>Silberschatz</a:t>
            </a:r>
            <a:r>
              <a:rPr lang="en-IN" sz="2400" i="1" dirty="0" smtClean="0"/>
              <a:t> A., Galvin P., </a:t>
            </a:r>
            <a:r>
              <a:rPr lang="en-IN" sz="2400" i="1" dirty="0" err="1" smtClean="0"/>
              <a:t>GagneG</a:t>
            </a:r>
            <a:r>
              <a:rPr lang="en-IN" sz="2400" i="1" dirty="0" smtClean="0"/>
              <a:t>.; “Operating System Concepts”, 9th Edition, </a:t>
            </a:r>
            <a:r>
              <a:rPr lang="en-IN" sz="2400" i="1" dirty="0" err="1" smtClean="0"/>
              <a:t>JohnWiley</a:t>
            </a:r>
            <a:r>
              <a:rPr lang="en-IN" sz="2400" i="1" dirty="0" smtClean="0"/>
              <a:t> and Sons.</a:t>
            </a:r>
            <a:endParaRPr lang="en-US" sz="2400" dirty="0" smtClean="0"/>
          </a:p>
          <a:p>
            <a:pPr marL="457200" lvl="0" indent="-457200">
              <a:buFont typeface="+mj-lt"/>
              <a:buAutoNum type="arabicPeriod"/>
            </a:pPr>
            <a:r>
              <a:rPr lang="en-IN" sz="2400" i="1" dirty="0" smtClean="0"/>
              <a:t>D M </a:t>
            </a:r>
            <a:r>
              <a:rPr lang="en-IN" sz="2400" i="1" dirty="0" err="1" smtClean="0"/>
              <a:t>Dhamdhere</a:t>
            </a:r>
            <a:r>
              <a:rPr lang="en-IN" sz="2400" i="1" dirty="0" smtClean="0"/>
              <a:t>; "Systems Programming &amp; Operating Systems"; Tata McGraw </a:t>
            </a:r>
            <a:r>
              <a:rPr lang="en-IN" sz="2400" i="1" dirty="0" err="1" smtClean="0"/>
              <a:t>HillPublications</a:t>
            </a:r>
            <a:r>
              <a:rPr lang="en-IN" sz="2400" i="1" dirty="0" smtClean="0"/>
              <a:t>, ISBN – 0074635794</a:t>
            </a:r>
            <a:endParaRPr lang="en-US" sz="2400" dirty="0" smtClean="0"/>
          </a:p>
          <a:p>
            <a:pPr marL="457200" indent="-457200">
              <a:buFont typeface="+mj-lt"/>
              <a:buAutoNum type="arabicPeriod"/>
            </a:pPr>
            <a:r>
              <a:rPr lang="en-IN" sz="2400" i="1" dirty="0" smtClean="0"/>
              <a:t>John J Donovan; " Systems Programming " ; Tata Mc-</a:t>
            </a:r>
            <a:r>
              <a:rPr lang="en-IN" sz="2400" i="1" dirty="0" err="1" smtClean="0"/>
              <a:t>Graw</a:t>
            </a:r>
            <a:r>
              <a:rPr lang="en-IN" sz="2400" i="1" dirty="0" smtClean="0"/>
              <a:t> Hill edition , </a:t>
            </a:r>
            <a:r>
              <a:rPr lang="en-IN" sz="2400" i="1" dirty="0" smtClean="0"/>
              <a:t>ISBN-13978-0-07-460482-3</a:t>
            </a:r>
            <a:endParaRPr sz="22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55" name="Google Shape;155;p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ctr" rtl="0">
                <a:lnSpc>
                  <a:spcPct val="100000"/>
                </a:lnSpc>
                <a:spcBef>
                  <a:spcPts val="0"/>
                </a:spcBef>
                <a:spcAft>
                  <a:spcPts val="0"/>
                </a:spcAft>
                <a:buClr>
                  <a:srgbClr val="000000"/>
                </a:buClr>
                <a:buSzPts val="2400"/>
                <a:buFont typeface="Verdana"/>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
        <p:cNvGrpSpPr/>
        <p:nvPr/>
      </p:nvGrpSpPr>
      <p:grpSpPr>
        <a:xfrm>
          <a:off x="0" y="0"/>
          <a:ext cx="0" cy="0"/>
          <a:chOff x="0" y="0"/>
          <a:chExt cx="0" cy="0"/>
        </a:xfrm>
      </p:grpSpPr>
      <p:sp>
        <p:nvSpPr>
          <p:cNvPr id="489" name="Google Shape;489;p34"/>
          <p:cNvSpPr txBox="1"/>
          <p:nvPr/>
        </p:nvSpPr>
        <p:spPr>
          <a:xfrm>
            <a:off x="484187" y="3063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1. Process Management</a:t>
            </a:r>
            <a:endParaRPr/>
          </a:p>
        </p:txBody>
      </p:sp>
      <p:sp>
        <p:nvSpPr>
          <p:cNvPr id="490" name="Google Shape;490;p34"/>
          <p:cNvSpPr txBox="1"/>
          <p:nvPr/>
        </p:nvSpPr>
        <p:spPr>
          <a:xfrm>
            <a:off x="527050" y="600075"/>
            <a:ext cx="7351712" cy="5214937"/>
          </a:xfrm>
          <a:prstGeom prst="rect">
            <a:avLst/>
          </a:prstGeom>
          <a:noFill/>
          <a:ln>
            <a:noFill/>
          </a:ln>
        </p:spPr>
        <p:txBody>
          <a:bodyPr spcFirstLastPara="1" wrap="square" lIns="90000" tIns="46800" rIns="90000" bIns="46800" anchor="t" anchorCtr="0">
            <a:noAutofit/>
          </a:bodyPr>
          <a:lstStyle/>
          <a:p>
            <a:pPr marL="342900" marR="0" lvl="0" indent="-288925" algn="l" rtl="0">
              <a:lnSpc>
                <a:spcPct val="100000"/>
              </a:lnSpc>
              <a:spcBef>
                <a:spcPts val="0"/>
              </a:spcBef>
              <a:spcAft>
                <a:spcPts val="0"/>
              </a:spcAft>
              <a:buClr>
                <a:srgbClr val="FFFFFF"/>
              </a:buClr>
              <a:buSzPts val="1800"/>
              <a:buFont typeface="Verdana"/>
              <a:buNone/>
            </a:pPr>
            <a:endParaRPr sz="1800" b="0" i="0" u="none">
              <a:solidFill>
                <a:srgbClr val="000000"/>
              </a:solidFill>
              <a:latin typeface="Arial"/>
              <a:ea typeface="Arial"/>
              <a:cs typeface="Arial"/>
              <a:sym typeface="Arial"/>
            </a:endParaRPr>
          </a:p>
          <a:p>
            <a:pPr marL="342900"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process is a program in execution. It is a unit of work within the system. Program is a </a:t>
            </a:r>
            <a:r>
              <a:rPr lang="en-US" sz="1800" b="0" i="1" u="none">
                <a:solidFill>
                  <a:srgbClr val="000000"/>
                </a:solidFill>
                <a:latin typeface="Arial"/>
                <a:ea typeface="Arial"/>
                <a:cs typeface="Arial"/>
                <a:sym typeface="Arial"/>
              </a:rPr>
              <a:t>passive entity</a:t>
            </a:r>
            <a:r>
              <a:rPr lang="en-US" sz="1800" b="0" i="0" u="none">
                <a:solidFill>
                  <a:srgbClr val="000000"/>
                </a:solidFill>
                <a:latin typeface="Arial"/>
                <a:ea typeface="Arial"/>
                <a:cs typeface="Arial"/>
                <a:sym typeface="Arial"/>
              </a:rPr>
              <a:t>, process is an </a:t>
            </a:r>
            <a:r>
              <a:rPr lang="en-US" sz="1800" b="0" i="1" u="none">
                <a:solidFill>
                  <a:srgbClr val="000000"/>
                </a:solidFill>
                <a:latin typeface="Arial"/>
                <a:ea typeface="Arial"/>
                <a:cs typeface="Arial"/>
                <a:sym typeface="Arial"/>
              </a:rPr>
              <a:t>active entity</a:t>
            </a:r>
            <a:r>
              <a:rPr lang="en-US" sz="1800" b="0" i="0" u="none">
                <a:solidFill>
                  <a:srgbClr val="000000"/>
                </a:solidFill>
                <a:latin typeface="Arial"/>
                <a:ea typeface="Arial"/>
                <a:cs typeface="Arial"/>
                <a:sym typeface="Arial"/>
              </a:rPr>
              <a:t>.</a:t>
            </a:r>
            <a:endParaRPr/>
          </a:p>
          <a:p>
            <a:pPr marL="342900"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Process needs resources to accomplish its task</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CPU, memory, I/O, files</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Initialization data</a:t>
            </a:r>
            <a:endParaRPr/>
          </a:p>
          <a:p>
            <a:pPr marL="342900"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Process termination requires reclaim of any reusable resources</a:t>
            </a:r>
            <a:endParaRPr/>
          </a:p>
          <a:p>
            <a:pPr marL="342900"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Single-threaded process has one </a:t>
            </a:r>
            <a:r>
              <a:rPr lang="en-US" sz="1800" b="1" i="0" u="none">
                <a:solidFill>
                  <a:srgbClr val="3366FF"/>
                </a:solidFill>
                <a:latin typeface="Arial"/>
                <a:ea typeface="Arial"/>
                <a:cs typeface="Arial"/>
                <a:sym typeface="Arial"/>
              </a:rPr>
              <a:t>program counter </a:t>
            </a:r>
            <a:r>
              <a:rPr lang="en-US" sz="1800" b="0" i="0" u="none">
                <a:solidFill>
                  <a:srgbClr val="000000"/>
                </a:solidFill>
                <a:latin typeface="Arial"/>
                <a:ea typeface="Arial"/>
                <a:cs typeface="Arial"/>
                <a:sym typeface="Arial"/>
              </a:rPr>
              <a:t>specifying location of next instruction to execute</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Process executes instructions sequentially, one at a time, until completion</a:t>
            </a:r>
            <a:endParaRPr/>
          </a:p>
          <a:p>
            <a:pPr marL="342900"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Multi-threaded process has one program counter per thread</a:t>
            </a:r>
            <a:endParaRPr/>
          </a:p>
          <a:p>
            <a:pPr marL="342900"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Typically system has many processes, some user, some operating system running concurrently on one or more CPUs</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Concurrency by multiplexing the CPUs among the processes / threads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91" name="Google Shape;491;p34"/>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3"/>
        <p:cNvGrpSpPr/>
        <p:nvPr/>
      </p:nvGrpSpPr>
      <p:grpSpPr>
        <a:xfrm>
          <a:off x="0" y="0"/>
          <a:ext cx="0" cy="0"/>
          <a:chOff x="0" y="0"/>
          <a:chExt cx="0" cy="0"/>
        </a:xfrm>
      </p:grpSpPr>
      <p:sp>
        <p:nvSpPr>
          <p:cNvPr id="504" name="Google Shape;504;p35"/>
          <p:cNvSpPr txBox="1"/>
          <p:nvPr/>
        </p:nvSpPr>
        <p:spPr>
          <a:xfrm>
            <a:off x="484187" y="371475"/>
            <a:ext cx="8229600" cy="46513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Management Activities</a:t>
            </a:r>
            <a:endParaRPr/>
          </a:p>
        </p:txBody>
      </p:sp>
      <p:sp>
        <p:nvSpPr>
          <p:cNvPr id="505" name="Google Shape;505;p35"/>
          <p:cNvSpPr txBox="1"/>
          <p:nvPr/>
        </p:nvSpPr>
        <p:spPr>
          <a:xfrm>
            <a:off x="447675" y="955675"/>
            <a:ext cx="8229600" cy="4530725"/>
          </a:xfrm>
          <a:prstGeom prst="rect">
            <a:avLst/>
          </a:prstGeom>
          <a:noFill/>
          <a:ln>
            <a:noFill/>
          </a:ln>
        </p:spPr>
        <p:txBody>
          <a:bodyPr spcFirstLastPara="1" wrap="square" lIns="90000" tIns="46800" rIns="90000" bIns="46800" anchor="t" anchorCtr="0">
            <a:noAutofit/>
          </a:bodyPr>
          <a:lstStyle/>
          <a:p>
            <a:pPr marL="342900" marR="0" lvl="0" indent="-288925" algn="l" rtl="0">
              <a:lnSpc>
                <a:spcPct val="15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The operating system is responsible for the following activities in  connection with process management:</a:t>
            </a:r>
            <a:endParaRPr/>
          </a:p>
          <a:p>
            <a:pPr marL="342900"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Creating and deleting both user and system processes</a:t>
            </a:r>
            <a:endParaRPr/>
          </a:p>
          <a:p>
            <a:pPr marL="342900"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Suspending and resuming processes</a:t>
            </a:r>
            <a:endParaRPr/>
          </a:p>
          <a:p>
            <a:pPr marL="342900"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Providing mechanisms for process synchronization</a:t>
            </a:r>
            <a:endParaRPr/>
          </a:p>
          <a:p>
            <a:pPr marL="342900"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Providing mechanisms for process communication</a:t>
            </a:r>
            <a:endParaRPr/>
          </a:p>
          <a:p>
            <a:pPr marL="342900"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Providing mechanisms for deadlock handling</a:t>
            </a:r>
            <a:endParaRPr/>
          </a:p>
        </p:txBody>
      </p:sp>
      <p:sp>
        <p:nvSpPr>
          <p:cNvPr id="506" name="Google Shape;506;p3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8"/>
        <p:cNvGrpSpPr/>
        <p:nvPr/>
      </p:nvGrpSpPr>
      <p:grpSpPr>
        <a:xfrm>
          <a:off x="0" y="0"/>
          <a:ext cx="0" cy="0"/>
          <a:chOff x="0" y="0"/>
          <a:chExt cx="0" cy="0"/>
        </a:xfrm>
      </p:grpSpPr>
      <p:sp>
        <p:nvSpPr>
          <p:cNvPr id="519" name="Google Shape;519;p36"/>
          <p:cNvSpPr txBox="1"/>
          <p:nvPr/>
        </p:nvSpPr>
        <p:spPr>
          <a:xfrm>
            <a:off x="484187" y="279400"/>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2. Main Memory Management</a:t>
            </a:r>
            <a:endParaRPr/>
          </a:p>
        </p:txBody>
      </p:sp>
      <p:sp>
        <p:nvSpPr>
          <p:cNvPr id="520" name="Google Shape;520;p36"/>
          <p:cNvSpPr txBox="1"/>
          <p:nvPr/>
        </p:nvSpPr>
        <p:spPr>
          <a:xfrm>
            <a:off x="406400" y="784225"/>
            <a:ext cx="8229600" cy="4530725"/>
          </a:xfrm>
          <a:prstGeom prst="rect">
            <a:avLst/>
          </a:prstGeom>
          <a:noFill/>
          <a:ln>
            <a:noFill/>
          </a:ln>
        </p:spPr>
        <p:txBody>
          <a:bodyPr spcFirstLastPara="1" wrap="square" lIns="90000" tIns="46800" rIns="90000" bIns="46800" anchor="t" anchorCtr="0">
            <a:noAutofit/>
          </a:bodyPr>
          <a:lstStyle/>
          <a:p>
            <a:pPr marL="288925" marR="0" lvl="0" indent="-28892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Main memory -array of words/bytes</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 data in memory before and after processing</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 instructions in memory in order to execute</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determines what is in memory when</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Optimizing CPU utilization and computer response to users</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activities</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Keeping track of which parts of memory are currently being used and by whom</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Deciding which processes (or parts thereof) and data to move into and out of memory</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Allocating and deallocating memory space as needed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21" name="Google Shape;521;p3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37"/>
          <p:cNvSpPr txBox="1"/>
          <p:nvPr/>
        </p:nvSpPr>
        <p:spPr>
          <a:xfrm>
            <a:off x="484187" y="357187"/>
            <a:ext cx="8229600" cy="46513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3. Secondary Storage Management</a:t>
            </a:r>
            <a:endParaRPr/>
          </a:p>
        </p:txBody>
      </p:sp>
      <p:sp>
        <p:nvSpPr>
          <p:cNvPr id="535" name="Google Shape;535;p37"/>
          <p:cNvSpPr txBox="1"/>
          <p:nvPr/>
        </p:nvSpPr>
        <p:spPr>
          <a:xfrm>
            <a:off x="444500" y="871537"/>
            <a:ext cx="7583487" cy="4948237"/>
          </a:xfrm>
          <a:prstGeom prst="rect">
            <a:avLst/>
          </a:prstGeom>
          <a:noFill/>
          <a:ln>
            <a:noFill/>
          </a:ln>
        </p:spPr>
        <p:txBody>
          <a:bodyPr spcFirstLastPara="1" wrap="square" lIns="90000" tIns="46800" rIns="90000" bIns="46800" anchor="t" anchorCtr="0">
            <a:noAutofit/>
          </a:bodyPr>
          <a:lstStyle/>
          <a:p>
            <a:pPr marL="288925" marR="0" lvl="0" indent="-288925" algn="l" rtl="0">
              <a:lnSpc>
                <a:spcPct val="12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Main memory is small and volatile</a:t>
            </a:r>
            <a:endParaRPr/>
          </a:p>
          <a:p>
            <a:pPr marL="288925" marR="0" lvl="0" indent="-288925" algn="l" rtl="0">
              <a:lnSpc>
                <a:spcPct val="12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Secondary storage is large and nonvolatile</a:t>
            </a:r>
            <a:endParaRPr/>
          </a:p>
          <a:p>
            <a:pPr marL="288925" marR="0" lvl="0" indent="-288925" algn="l" rtl="0">
              <a:lnSpc>
                <a:spcPct val="120000"/>
              </a:lnSpc>
              <a:spcBef>
                <a:spcPts val="400"/>
              </a:spcBef>
              <a:spcAft>
                <a:spcPts val="0"/>
              </a:spcAft>
              <a:buClr>
                <a:srgbClr val="FFFFFF"/>
              </a:buClr>
              <a:buSzPts val="1800"/>
              <a:buFont typeface="Verdana"/>
              <a:buNone/>
            </a:pPr>
            <a:endParaRPr sz="1800" b="0" i="0" u="none">
              <a:solidFill>
                <a:srgbClr val="000000"/>
              </a:solidFill>
              <a:latin typeface="Arial"/>
              <a:ea typeface="Arial"/>
              <a:cs typeface="Arial"/>
              <a:sym typeface="Arial"/>
            </a:endParaRPr>
          </a:p>
          <a:p>
            <a:pPr marL="615950" marR="0" lvl="1" indent="-325437" algn="l" rtl="0">
              <a:lnSpc>
                <a:spcPct val="12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OS activities related to disk management include</a:t>
            </a:r>
            <a:endParaRPr/>
          </a:p>
          <a:p>
            <a:pPr marL="968375" marR="0" lvl="2" indent="-325437" algn="l" rtl="0">
              <a:lnSpc>
                <a:spcPct val="12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Free space management</a:t>
            </a:r>
            <a:endParaRPr/>
          </a:p>
          <a:p>
            <a:pPr marL="968375" marR="0" lvl="2" indent="-325437" algn="l" rtl="0">
              <a:lnSpc>
                <a:spcPct val="12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Storage allocation</a:t>
            </a:r>
            <a:endParaRPr/>
          </a:p>
          <a:p>
            <a:pPr marL="968375" marR="0" lvl="2" indent="-325437" algn="l" rtl="0">
              <a:lnSpc>
                <a:spcPct val="12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Disk scheduling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36" name="Google Shape;536;p3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8"/>
        <p:cNvGrpSpPr/>
        <p:nvPr/>
      </p:nvGrpSpPr>
      <p:grpSpPr>
        <a:xfrm>
          <a:off x="0" y="0"/>
          <a:ext cx="0" cy="0"/>
          <a:chOff x="0" y="0"/>
          <a:chExt cx="0" cy="0"/>
        </a:xfrm>
      </p:grpSpPr>
      <p:sp>
        <p:nvSpPr>
          <p:cNvPr id="549" name="Google Shape;549;p38"/>
          <p:cNvSpPr txBox="1"/>
          <p:nvPr/>
        </p:nvSpPr>
        <p:spPr>
          <a:xfrm>
            <a:off x="498475" y="357187"/>
            <a:ext cx="8229600" cy="46513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4. I/O Subsystem management</a:t>
            </a:r>
            <a:endParaRPr/>
          </a:p>
        </p:txBody>
      </p:sp>
      <p:sp>
        <p:nvSpPr>
          <p:cNvPr id="550" name="Google Shape;550;p38"/>
          <p:cNvSpPr txBox="1"/>
          <p:nvPr/>
        </p:nvSpPr>
        <p:spPr>
          <a:xfrm>
            <a:off x="433387" y="992187"/>
            <a:ext cx="8229600" cy="4530725"/>
          </a:xfrm>
          <a:prstGeom prst="rect">
            <a:avLst/>
          </a:prstGeom>
          <a:noFill/>
          <a:ln>
            <a:noFill/>
          </a:ln>
        </p:spPr>
        <p:txBody>
          <a:bodyPr spcFirstLastPara="1" wrap="square" lIns="90000" tIns="46800" rIns="90000" bIns="46800" anchor="t" anchorCtr="0">
            <a:noAutofit/>
          </a:bodyPr>
          <a:lstStyle/>
          <a:p>
            <a:pPr marL="288925" marR="0" lvl="0" indent="-28892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One purpose of OS is to hide peculiarities of hardware devices from the user</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I/O subsystem responsible for</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management of I/O including </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	buffering (storing data temporarily while it is being transferred), </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	caching (storing parts of data in faster storage for performance), </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	spooling (the overlapping of output of one job with input of other jobs)</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General device-driver interface</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Drivers for specific hardware devices</a:t>
            </a:r>
            <a:endParaRPr/>
          </a:p>
        </p:txBody>
      </p:sp>
      <p:sp>
        <p:nvSpPr>
          <p:cNvPr id="551" name="Google Shape;551;p3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3"/>
        <p:cNvGrpSpPr/>
        <p:nvPr/>
      </p:nvGrpSpPr>
      <p:grpSpPr>
        <a:xfrm>
          <a:off x="0" y="0"/>
          <a:ext cx="0" cy="0"/>
          <a:chOff x="0" y="0"/>
          <a:chExt cx="0" cy="0"/>
        </a:xfrm>
      </p:grpSpPr>
      <p:sp>
        <p:nvSpPr>
          <p:cNvPr id="564" name="Google Shape;564;p39"/>
          <p:cNvSpPr txBox="1"/>
          <p:nvPr/>
        </p:nvSpPr>
        <p:spPr>
          <a:xfrm>
            <a:off x="457200" y="334962"/>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5. File Management</a:t>
            </a:r>
            <a:endParaRPr/>
          </a:p>
        </p:txBody>
      </p:sp>
      <p:sp>
        <p:nvSpPr>
          <p:cNvPr id="565" name="Google Shape;565;p39"/>
          <p:cNvSpPr txBox="1"/>
          <p:nvPr/>
        </p:nvSpPr>
        <p:spPr>
          <a:xfrm>
            <a:off x="457200" y="968375"/>
            <a:ext cx="8229600" cy="5127625"/>
          </a:xfrm>
          <a:prstGeom prst="rect">
            <a:avLst/>
          </a:prstGeom>
          <a:noFill/>
          <a:ln>
            <a:noFill/>
          </a:ln>
        </p:spPr>
        <p:txBody>
          <a:bodyPr spcFirstLastPara="1" wrap="square" lIns="90000" tIns="46800" rIns="90000" bIns="46800" anchor="t" anchorCtr="0">
            <a:noAutofit/>
          </a:bodyPr>
          <a:lstStyle/>
          <a:p>
            <a:pPr marL="293687" marR="0" lvl="0" indent="-293687" algn="l" rtl="0">
              <a:lnSpc>
                <a:spcPct val="12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OS provides uniform, logical view of information storage</a:t>
            </a:r>
            <a:endParaRPr/>
          </a:p>
          <a:p>
            <a:pPr marL="293687" marR="0" lvl="0" indent="-293687" algn="l" rtl="0">
              <a:lnSpc>
                <a:spcPct val="12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Abstracts physical properties to logical storage unit  - </a:t>
            </a:r>
            <a:r>
              <a:rPr lang="en-US" sz="1800" b="1" i="0" u="none">
                <a:solidFill>
                  <a:srgbClr val="3366FF"/>
                </a:solidFill>
                <a:latin typeface="Arial"/>
                <a:ea typeface="Arial"/>
                <a:cs typeface="Arial"/>
                <a:sym typeface="Arial"/>
              </a:rPr>
              <a:t>file</a:t>
            </a:r>
            <a:endParaRPr/>
          </a:p>
          <a:p>
            <a:pPr marL="293687" marR="0" lvl="0" indent="-293687" algn="l" rtl="0">
              <a:lnSpc>
                <a:spcPct val="12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Each medium is controlled by device (i.e., disk drive, tape drive)</a:t>
            </a:r>
            <a:endParaRPr/>
          </a:p>
          <a:p>
            <a:pPr marL="293687" marR="0" lvl="0" indent="-293687" algn="l" rtl="0">
              <a:lnSpc>
                <a:spcPct val="12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Varying properties include access speed, capacity, data-transfer rate, access method (sequential or random)</a:t>
            </a:r>
            <a:endParaRPr/>
          </a:p>
          <a:p>
            <a:pPr marL="293687" marR="0" lvl="0" indent="-293687" algn="l" rtl="0">
              <a:lnSpc>
                <a:spcPct val="12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File-System management</a:t>
            </a:r>
            <a:endParaRPr/>
          </a:p>
          <a:p>
            <a:pPr marL="293687" marR="0" lvl="0" indent="-293687" algn="l" rtl="0">
              <a:lnSpc>
                <a:spcPct val="12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Files usually organized into directories</a:t>
            </a:r>
            <a:endParaRPr/>
          </a:p>
        </p:txBody>
      </p:sp>
      <p:sp>
        <p:nvSpPr>
          <p:cNvPr id="566" name="Google Shape;566;p3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40"/>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FS Management Activities</a:t>
            </a:r>
            <a:endParaRPr/>
          </a:p>
        </p:txBody>
      </p:sp>
      <p:sp>
        <p:nvSpPr>
          <p:cNvPr id="576" name="Google Shape;576;p40"/>
          <p:cNvSpPr txBox="1"/>
          <p:nvPr/>
        </p:nvSpPr>
        <p:spPr>
          <a:xfrm>
            <a:off x="6553200" y="6199187"/>
            <a:ext cx="2090737"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i</a:t>
            </a:r>
            <a:endParaRPr/>
          </a:p>
        </p:txBody>
      </p:sp>
      <p:sp>
        <p:nvSpPr>
          <p:cNvPr id="577" name="Google Shape;577;p40"/>
          <p:cNvSpPr txBox="1"/>
          <p:nvPr/>
        </p:nvSpPr>
        <p:spPr>
          <a:xfrm>
            <a:off x="762000" y="1143000"/>
            <a:ext cx="8186737" cy="4487862"/>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Creating and deleting files</a:t>
            </a:r>
            <a:endParaRPr/>
          </a:p>
          <a:p>
            <a:pPr marL="331787" marR="0" lvl="0" indent="-331787"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Creating and deleting directories</a:t>
            </a:r>
            <a:endParaRPr/>
          </a:p>
          <a:p>
            <a:pPr marL="331787" marR="0" lvl="0" indent="-331787"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Supporting primitives for manipulating files and directories</a:t>
            </a:r>
            <a:endParaRPr/>
          </a:p>
          <a:p>
            <a:pPr marL="331787" marR="0" lvl="0" indent="-331787"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Mapping files onto secondary storage</a:t>
            </a:r>
            <a:endParaRPr/>
          </a:p>
          <a:p>
            <a:pPr marL="331787" marR="0" lvl="0" indent="-331787"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Backing up files on stable (non-volatile) storage media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41"/>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OS Services</a:t>
            </a:r>
            <a:endParaRPr/>
          </a:p>
        </p:txBody>
      </p:sp>
      <p:pic>
        <p:nvPicPr>
          <p:cNvPr id="587" name="Google Shape;587;p41"/>
          <p:cNvPicPr preferRelativeResize="0"/>
          <p:nvPr/>
        </p:nvPicPr>
        <p:blipFill rotWithShape="1">
          <a:blip r:embed="rId3">
            <a:alphaModFix/>
          </a:blip>
          <a:srcRect/>
          <a:stretch/>
        </p:blipFill>
        <p:spPr>
          <a:xfrm>
            <a:off x="685800" y="1143000"/>
            <a:ext cx="7419975" cy="4648200"/>
          </a:xfrm>
          <a:prstGeom prst="rect">
            <a:avLst/>
          </a:prstGeom>
          <a:noFill/>
          <a:ln>
            <a:noFill/>
          </a:ln>
        </p:spPr>
      </p:pic>
      <p:sp>
        <p:nvSpPr>
          <p:cNvPr id="588" name="Google Shape;588;p41"/>
          <p:cNvSpPr txBox="1"/>
          <p:nvPr/>
        </p:nvSpPr>
        <p:spPr>
          <a:xfrm>
            <a:off x="1676400" y="5791200"/>
            <a:ext cx="56388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A view of OS services</a:t>
            </a:r>
            <a:endParaRPr/>
          </a:p>
        </p:txBody>
      </p:sp>
      <p:sp>
        <p:nvSpPr>
          <p:cNvPr id="589" name="Google Shape;589;p4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2"/>
        <p:cNvGrpSpPr/>
        <p:nvPr/>
      </p:nvGrpSpPr>
      <p:grpSpPr>
        <a:xfrm>
          <a:off x="0" y="0"/>
          <a:ext cx="0" cy="0"/>
          <a:chOff x="0" y="0"/>
          <a:chExt cx="0" cy="0"/>
        </a:xfrm>
      </p:grpSpPr>
      <p:sp>
        <p:nvSpPr>
          <p:cNvPr id="603" name="Google Shape;603;p42"/>
          <p:cNvSpPr txBox="1"/>
          <p:nvPr/>
        </p:nvSpPr>
        <p:spPr>
          <a:xfrm>
            <a:off x="485775" y="282575"/>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none">
                <a:solidFill>
                  <a:srgbClr val="006633"/>
                </a:solidFill>
                <a:latin typeface="Arial"/>
                <a:ea typeface="Arial"/>
                <a:cs typeface="Arial"/>
                <a:sym typeface="Arial"/>
              </a:rPr>
              <a:t>Operating System Services</a:t>
            </a:r>
            <a:endParaRPr/>
          </a:p>
        </p:txBody>
      </p:sp>
      <p:sp>
        <p:nvSpPr>
          <p:cNvPr id="604" name="Google Shape;604;p42"/>
          <p:cNvSpPr txBox="1"/>
          <p:nvPr/>
        </p:nvSpPr>
        <p:spPr>
          <a:xfrm>
            <a:off x="484187" y="866775"/>
            <a:ext cx="8239125" cy="5314950"/>
          </a:xfrm>
          <a:prstGeom prst="rect">
            <a:avLst/>
          </a:prstGeom>
          <a:noFill/>
          <a:ln>
            <a:noFill/>
          </a:ln>
        </p:spPr>
        <p:txBody>
          <a:bodyPr spcFirstLastPara="1" wrap="square" lIns="90000" tIns="46800" rIns="90000" bIns="46800" anchor="t" anchorCtr="0">
            <a:noAutofit/>
          </a:bodyPr>
          <a:lstStyle/>
          <a:p>
            <a:pPr marL="288925" marR="0" lvl="0" indent="-288925" algn="just" rtl="0">
              <a:lnSpc>
                <a:spcPct val="13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Operating-system provides certain services to programs and users of that program.(For convenience of programmers)</a:t>
            </a:r>
            <a:endParaRPr/>
          </a:p>
          <a:p>
            <a:pPr marL="615950" marR="0" lvl="1" indent="-325437" algn="just" rtl="0">
              <a:lnSpc>
                <a:spcPct val="130000"/>
              </a:lnSpc>
              <a:spcBef>
                <a:spcPts val="400"/>
              </a:spcBef>
              <a:spcAft>
                <a:spcPts val="0"/>
              </a:spcAft>
              <a:buClr>
                <a:srgbClr val="3B812F"/>
              </a:buClr>
              <a:buSzPts val="2000"/>
              <a:buFont typeface="Noto Sans Symbols"/>
              <a:buChar char="❑"/>
            </a:pPr>
            <a:r>
              <a:rPr lang="en-US" sz="2000" b="0" i="0" u="sng" strike="noStrike" cap="none">
                <a:solidFill>
                  <a:srgbClr val="000000"/>
                </a:solidFill>
                <a:latin typeface="Arial"/>
                <a:ea typeface="Arial"/>
                <a:cs typeface="Arial"/>
                <a:sym typeface="Arial"/>
              </a:rPr>
              <a:t>User interface</a:t>
            </a:r>
            <a:r>
              <a:rPr lang="en-US" sz="2000" b="0" i="0" u="none" strike="noStrike" cap="none">
                <a:solidFill>
                  <a:srgbClr val="000000"/>
                </a:solidFill>
                <a:latin typeface="Arial"/>
                <a:ea typeface="Arial"/>
                <a:cs typeface="Arial"/>
                <a:sym typeface="Arial"/>
              </a:rPr>
              <a:t> - Almost all operating systems have a user interface (UI)</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Varies between </a:t>
            </a:r>
            <a:r>
              <a:rPr lang="en-US" sz="2000" b="0" i="0" u="none" strike="noStrike" cap="none">
                <a:solidFill>
                  <a:srgbClr val="3366FF"/>
                </a:solidFill>
                <a:latin typeface="Arial"/>
                <a:ea typeface="Arial"/>
                <a:cs typeface="Arial"/>
                <a:sym typeface="Arial"/>
              </a:rPr>
              <a:t>Command-Line (CLI)</a:t>
            </a:r>
            <a:r>
              <a:rPr lang="en-US" sz="2000" b="0" i="0" u="none" strike="noStrike" cap="none">
                <a:solidFill>
                  <a:srgbClr val="000000"/>
                </a:solidFill>
                <a:latin typeface="Arial"/>
                <a:ea typeface="Arial"/>
                <a:cs typeface="Arial"/>
                <a:sym typeface="Arial"/>
              </a:rPr>
              <a:t>, </a:t>
            </a:r>
            <a:r>
              <a:rPr lang="en-US" sz="2000" b="0" i="0" u="none" strike="noStrike" cap="none">
                <a:solidFill>
                  <a:srgbClr val="3366FF"/>
                </a:solidFill>
                <a:latin typeface="Arial"/>
                <a:ea typeface="Arial"/>
                <a:cs typeface="Arial"/>
                <a:sym typeface="Arial"/>
              </a:rPr>
              <a:t>Graphics User Interface (GUI), Batch</a:t>
            </a:r>
            <a:endParaRPr/>
          </a:p>
          <a:p>
            <a:pPr marL="615950" marR="0" lvl="1" indent="-325437" algn="just" rtl="0">
              <a:lnSpc>
                <a:spcPct val="130000"/>
              </a:lnSpc>
              <a:spcBef>
                <a:spcPts val="400"/>
              </a:spcBef>
              <a:spcAft>
                <a:spcPts val="0"/>
              </a:spcAft>
              <a:buClr>
                <a:srgbClr val="3B812F"/>
              </a:buClr>
              <a:buSzPts val="2000"/>
              <a:buFont typeface="Noto Sans Symbols"/>
              <a:buChar char="❑"/>
            </a:pPr>
            <a:r>
              <a:rPr lang="en-US" sz="2000" b="0" i="0" u="sng" strike="noStrike" cap="none">
                <a:solidFill>
                  <a:srgbClr val="000000"/>
                </a:solidFill>
                <a:latin typeface="Arial"/>
                <a:ea typeface="Arial"/>
                <a:cs typeface="Arial"/>
                <a:sym typeface="Arial"/>
              </a:rPr>
              <a:t>Program execution</a:t>
            </a:r>
            <a:r>
              <a:rPr lang="en-US" sz="2000" b="0" i="0" u="none" strike="noStrike" cap="none">
                <a:solidFill>
                  <a:srgbClr val="000000"/>
                </a:solidFill>
                <a:latin typeface="Arial"/>
                <a:ea typeface="Arial"/>
                <a:cs typeface="Arial"/>
                <a:sym typeface="Arial"/>
              </a:rPr>
              <a:t> - The system must be able to load a program into memory and to run that program &amp; end execution, either normally or abnormally (indicating error)</a:t>
            </a:r>
            <a:endParaRPr/>
          </a:p>
          <a:p>
            <a:pPr marL="615950" marR="0" lvl="1" indent="-325437" algn="just" rtl="0">
              <a:lnSpc>
                <a:spcPct val="130000"/>
              </a:lnSpc>
              <a:spcBef>
                <a:spcPts val="400"/>
              </a:spcBef>
              <a:spcAft>
                <a:spcPts val="0"/>
              </a:spcAft>
              <a:buClr>
                <a:srgbClr val="3B812F"/>
              </a:buClr>
              <a:buSzPts val="2000"/>
              <a:buFont typeface="Noto Sans Symbols"/>
              <a:buChar char="❑"/>
            </a:pPr>
            <a:r>
              <a:rPr lang="en-US" sz="2000" b="0" i="0" u="sng" strike="noStrike" cap="none">
                <a:solidFill>
                  <a:srgbClr val="000000"/>
                </a:solidFill>
                <a:latin typeface="Arial"/>
                <a:ea typeface="Arial"/>
                <a:cs typeface="Arial"/>
                <a:sym typeface="Arial"/>
              </a:rPr>
              <a:t>I/O operations -</a:t>
            </a:r>
            <a:r>
              <a:rPr lang="en-US" sz="2000" b="0" i="0" u="none" strike="noStrike" cap="none">
                <a:solidFill>
                  <a:srgbClr val="000000"/>
                </a:solidFill>
                <a:latin typeface="Arial"/>
                <a:ea typeface="Arial"/>
                <a:cs typeface="Arial"/>
                <a:sym typeface="Arial"/>
              </a:rPr>
              <a:t>  A running program may require I/O, which may involve a file or an I/O device</a:t>
            </a:r>
            <a:endParaRPr/>
          </a:p>
          <a:p>
            <a:pPr marL="968375" marR="0" lvl="2" indent="-325437" algn="just" rtl="0">
              <a:lnSpc>
                <a:spcPct val="13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For protection &amp; security IO done by OS not by user</a:t>
            </a:r>
            <a:endParaRPr/>
          </a:p>
        </p:txBody>
      </p:sp>
      <p:sp>
        <p:nvSpPr>
          <p:cNvPr id="605" name="Google Shape;605;p4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8"/>
        <p:cNvGrpSpPr/>
        <p:nvPr/>
      </p:nvGrpSpPr>
      <p:grpSpPr>
        <a:xfrm>
          <a:off x="0" y="0"/>
          <a:ext cx="0" cy="0"/>
          <a:chOff x="0" y="0"/>
          <a:chExt cx="0" cy="0"/>
        </a:xfrm>
      </p:grpSpPr>
      <p:sp>
        <p:nvSpPr>
          <p:cNvPr id="619" name="Google Shape;619;p43"/>
          <p:cNvSpPr txBox="1"/>
          <p:nvPr/>
        </p:nvSpPr>
        <p:spPr>
          <a:xfrm>
            <a:off x="457200" y="333375"/>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Operating System Services (Cont)</a:t>
            </a:r>
            <a:endParaRPr/>
          </a:p>
        </p:txBody>
      </p:sp>
      <p:sp>
        <p:nvSpPr>
          <p:cNvPr id="620" name="Google Shape;620;p43"/>
          <p:cNvSpPr txBox="1"/>
          <p:nvPr/>
        </p:nvSpPr>
        <p:spPr>
          <a:xfrm>
            <a:off x="469900" y="909637"/>
            <a:ext cx="8239125" cy="5729287"/>
          </a:xfrm>
          <a:prstGeom prst="rect">
            <a:avLst/>
          </a:prstGeom>
          <a:noFill/>
          <a:ln>
            <a:noFill/>
          </a:ln>
        </p:spPr>
        <p:txBody>
          <a:bodyPr spcFirstLastPara="1" wrap="square" lIns="90000" tIns="46800" rIns="90000" bIns="46800" anchor="t" anchorCtr="0">
            <a:noAutofit/>
          </a:bodyPr>
          <a:lstStyle/>
          <a:p>
            <a:pPr marL="615950" marR="0" lvl="1" indent="-325437" algn="just" rtl="0">
              <a:lnSpc>
                <a:spcPct val="130000"/>
              </a:lnSpc>
              <a:spcBef>
                <a:spcPts val="0"/>
              </a:spcBef>
              <a:spcAft>
                <a:spcPts val="0"/>
              </a:spcAft>
              <a:buClr>
                <a:srgbClr val="3B812F"/>
              </a:buClr>
              <a:buSzPts val="2000"/>
              <a:buFont typeface="Noto Sans Symbols"/>
              <a:buChar char="❑"/>
            </a:pPr>
            <a:r>
              <a:rPr lang="en-US" sz="2000" b="0" i="0" u="sng" strike="noStrike" cap="none">
                <a:solidFill>
                  <a:srgbClr val="000000"/>
                </a:solidFill>
                <a:latin typeface="Arial"/>
                <a:ea typeface="Arial"/>
                <a:cs typeface="Arial"/>
                <a:sym typeface="Arial"/>
              </a:rPr>
              <a:t>File-system manipulation</a:t>
            </a:r>
            <a:r>
              <a:rPr lang="en-US" sz="2000" b="1" i="0"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  The file system is of particular interest. Obviously, programs need to read and write files and directories, create and delete them, search them, list file Information, permission management.</a:t>
            </a:r>
            <a:endParaRPr/>
          </a:p>
          <a:p>
            <a:pPr marL="615950" marR="0" lvl="1" indent="-325437" algn="just" rtl="0">
              <a:lnSpc>
                <a:spcPct val="130000"/>
              </a:lnSpc>
              <a:spcBef>
                <a:spcPts val="400"/>
              </a:spcBef>
              <a:spcAft>
                <a:spcPts val="0"/>
              </a:spcAft>
              <a:buClr>
                <a:srgbClr val="FFFFFF"/>
              </a:buClr>
              <a:buSzPts val="2000"/>
              <a:buFont typeface="Verdana"/>
              <a:buNone/>
            </a:pPr>
            <a:endParaRPr sz="2000" b="0" i="0" u="sng" strike="noStrike" cap="none">
              <a:solidFill>
                <a:srgbClr val="000000"/>
              </a:solidFill>
              <a:latin typeface="Arial"/>
              <a:ea typeface="Arial"/>
              <a:cs typeface="Arial"/>
              <a:sym typeface="Arial"/>
            </a:endParaRPr>
          </a:p>
          <a:p>
            <a:pPr marL="615950" marR="0" lvl="1" indent="-325437" algn="just" rtl="0">
              <a:lnSpc>
                <a:spcPct val="130000"/>
              </a:lnSpc>
              <a:spcBef>
                <a:spcPts val="400"/>
              </a:spcBef>
              <a:spcAft>
                <a:spcPts val="0"/>
              </a:spcAft>
              <a:buClr>
                <a:srgbClr val="3B812F"/>
              </a:buClr>
              <a:buSzPts val="2000"/>
              <a:buFont typeface="Noto Sans Symbols"/>
              <a:buChar char="❑"/>
            </a:pPr>
            <a:r>
              <a:rPr lang="en-US" sz="2000" b="0" i="0" u="sng" strike="noStrike" cap="none">
                <a:solidFill>
                  <a:srgbClr val="000000"/>
                </a:solidFill>
                <a:latin typeface="Arial"/>
                <a:ea typeface="Arial"/>
                <a:cs typeface="Arial"/>
                <a:sym typeface="Arial"/>
              </a:rPr>
              <a:t>Communications</a:t>
            </a:r>
            <a:r>
              <a:rPr lang="en-US" sz="2000" b="0" i="0" u="none" strike="noStrike" cap="none">
                <a:solidFill>
                  <a:srgbClr val="000000"/>
                </a:solidFill>
                <a:latin typeface="Arial"/>
                <a:ea typeface="Arial"/>
                <a:cs typeface="Arial"/>
                <a:sym typeface="Arial"/>
              </a:rPr>
              <a:t> – Processes may exchange information, on the same computer or between computers over a network</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Communications may be via shared memory(Tightly coupled system) or through message passing(Loosely coupled system) packets moved by the OS</a:t>
            </a:r>
            <a:endParaRPr/>
          </a:p>
        </p:txBody>
      </p:sp>
      <p:sp>
        <p:nvSpPr>
          <p:cNvPr id="621" name="Google Shape;621;p43"/>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9"/>
          <p:cNvSpPr txBox="1"/>
          <p:nvPr/>
        </p:nvSpPr>
        <p:spPr>
          <a:xfrm>
            <a:off x="569912" y="446087"/>
            <a:ext cx="8228012" cy="6937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Books</a:t>
            </a:r>
            <a:endParaRPr/>
          </a:p>
        </p:txBody>
      </p:sp>
      <p:sp>
        <p:nvSpPr>
          <p:cNvPr id="154" name="Google Shape;154;p9"/>
          <p:cNvSpPr txBox="1"/>
          <p:nvPr/>
        </p:nvSpPr>
        <p:spPr>
          <a:xfrm>
            <a:off x="360362" y="887897"/>
            <a:ext cx="8459787" cy="6268278"/>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200"/>
              <a:buFont typeface="Verdana"/>
              <a:buNone/>
            </a:pPr>
            <a:r>
              <a:rPr lang="en-US" sz="2200" b="1" i="0" u="none" dirty="0">
                <a:solidFill>
                  <a:srgbClr val="000000"/>
                </a:solidFill>
                <a:latin typeface="Verdana"/>
                <a:ea typeface="Verdana"/>
                <a:cs typeface="Verdana"/>
                <a:sym typeface="Verdana"/>
              </a:rPr>
              <a:t>Text Books</a:t>
            </a:r>
            <a:endParaRPr/>
          </a:p>
          <a:p>
            <a:pPr marL="457200" lvl="0" indent="-457200">
              <a:buFont typeface="+mj-lt"/>
              <a:buAutoNum type="arabicPeriod"/>
            </a:pPr>
            <a:r>
              <a:rPr lang="en-IN" sz="2400" i="1" dirty="0" err="1" smtClean="0"/>
              <a:t>Silberschatz</a:t>
            </a:r>
            <a:r>
              <a:rPr lang="en-IN" sz="2400" i="1" dirty="0" smtClean="0"/>
              <a:t> A., Galvin P., Gagne G ;“Operating System Principles” 7</a:t>
            </a:r>
            <a:r>
              <a:rPr lang="en-IN" sz="2400" i="1" baseline="30000" dirty="0" smtClean="0"/>
              <a:t>th</a:t>
            </a:r>
            <a:r>
              <a:rPr lang="en-IN" sz="2400" i="1" dirty="0" smtClean="0"/>
              <a:t> Edition John Wiley and Sons.</a:t>
            </a:r>
            <a:endParaRPr lang="en-US" sz="2400" dirty="0" smtClean="0"/>
          </a:p>
          <a:p>
            <a:pPr marL="457200" lvl="0" indent="-457200">
              <a:buFont typeface="+mj-lt"/>
              <a:buAutoNum type="arabicPeriod"/>
            </a:pPr>
            <a:r>
              <a:rPr lang="en-IN" sz="2400" i="1" dirty="0" err="1" smtClean="0"/>
              <a:t>YashavantKanetkar</a:t>
            </a:r>
            <a:r>
              <a:rPr lang="en-IN" sz="2400" i="1" dirty="0" smtClean="0"/>
              <a:t>; “Unix Shell Programming”, 2 </a:t>
            </a:r>
            <a:r>
              <a:rPr lang="en-IN" sz="2400" i="1" dirty="0" err="1" smtClean="0"/>
              <a:t>nd</a:t>
            </a:r>
            <a:r>
              <a:rPr lang="en-IN" sz="2400" i="1" dirty="0" smtClean="0"/>
              <a:t> Edition, BPB Publications.</a:t>
            </a:r>
            <a:endParaRPr lang="en-US" sz="2400" dirty="0" smtClean="0"/>
          </a:p>
          <a:p>
            <a:pPr marL="457200" lvl="0" indent="-457200">
              <a:buFont typeface="+mj-lt"/>
              <a:buAutoNum type="arabicPeriod"/>
            </a:pPr>
            <a:r>
              <a:rPr lang="en-IN" sz="2400" i="1" dirty="0" err="1" smtClean="0"/>
              <a:t>Forouzan</a:t>
            </a:r>
            <a:r>
              <a:rPr lang="en-IN" sz="2400" i="1" dirty="0" smtClean="0"/>
              <a:t> B. A., </a:t>
            </a:r>
            <a:r>
              <a:rPr lang="en-IN" sz="2400" i="1" dirty="0" err="1" smtClean="0"/>
              <a:t>Gilberg</a:t>
            </a:r>
            <a:r>
              <a:rPr lang="en-IN" sz="2400" i="1" dirty="0" smtClean="0"/>
              <a:t> R. F.; “Unix And Shell Programming”, 1 </a:t>
            </a:r>
            <a:r>
              <a:rPr lang="en-IN" sz="2400" i="1" dirty="0" err="1" smtClean="0"/>
              <a:t>st</a:t>
            </a:r>
            <a:r>
              <a:rPr lang="en-IN" sz="2400" i="1" dirty="0" smtClean="0"/>
              <a:t> Edition, Australia Thomson Brooks Cole.</a:t>
            </a:r>
            <a:endParaRPr lang="en-US" sz="2400" dirty="0" smtClean="0"/>
          </a:p>
          <a:p>
            <a:pPr marL="457200" lvl="0" indent="-457200">
              <a:buFont typeface="+mj-lt"/>
              <a:buAutoNum type="arabicPeriod"/>
            </a:pPr>
            <a:r>
              <a:rPr lang="en-IN" sz="2400" i="1" dirty="0" err="1" smtClean="0"/>
              <a:t>Achyut</a:t>
            </a:r>
            <a:r>
              <a:rPr lang="en-IN" sz="2400" i="1" dirty="0" smtClean="0"/>
              <a:t> S. </a:t>
            </a:r>
            <a:r>
              <a:rPr lang="en-IN" sz="2400" i="1" dirty="0" err="1" smtClean="0"/>
              <a:t>Godbole</a:t>
            </a:r>
            <a:r>
              <a:rPr lang="en-IN" sz="2400" i="1" dirty="0" smtClean="0"/>
              <a:t> ,</a:t>
            </a:r>
            <a:r>
              <a:rPr lang="en-IN" sz="2400" i="1" dirty="0" err="1" smtClean="0"/>
              <a:t>AtulKahate</a:t>
            </a:r>
            <a:r>
              <a:rPr lang="en-IN" sz="2400" i="1" dirty="0" smtClean="0"/>
              <a:t>; “Operating Systems”, 3 rd Edition, McGraw Hill.</a:t>
            </a:r>
            <a:endParaRPr lang="en-US" sz="2400" dirty="0" smtClean="0"/>
          </a:p>
          <a:p>
            <a:pPr marL="457200" lvl="0" indent="-457200">
              <a:buFont typeface="+mj-lt"/>
              <a:buAutoNum type="arabicPeriod"/>
            </a:pPr>
            <a:r>
              <a:rPr lang="en-IN" sz="2400" i="1" dirty="0" smtClean="0"/>
              <a:t>Robert Love, " Linux System Programming " ;O’Reilly, ISBN 978-0-596-00958-8</a:t>
            </a:r>
            <a:endParaRPr lang="en-US" sz="2400" dirty="0" smtClean="0"/>
          </a:p>
          <a:p>
            <a:pPr marL="457200" lvl="0" indent="-457200">
              <a:buFont typeface="+mj-lt"/>
              <a:buAutoNum type="arabicPeriod"/>
            </a:pPr>
            <a:r>
              <a:rPr lang="en-IN" sz="2400" i="1" dirty="0" smtClean="0"/>
              <a:t>Mahesh </a:t>
            </a:r>
            <a:r>
              <a:rPr lang="en-IN" sz="2400" i="1" dirty="0" err="1" smtClean="0"/>
              <a:t>Jadhav</a:t>
            </a:r>
            <a:r>
              <a:rPr lang="en-IN" sz="2400" i="1" dirty="0" smtClean="0"/>
              <a:t>; " Easy Linux Device Driver "; </a:t>
            </a:r>
            <a:r>
              <a:rPr lang="en-IN" sz="2400" i="1" dirty="0" err="1" smtClean="0"/>
              <a:t>HighTechEasy</a:t>
            </a:r>
            <a:r>
              <a:rPr lang="en-IN" sz="2400" i="1" dirty="0" smtClean="0"/>
              <a:t> publishing, Second edition.</a:t>
            </a:r>
            <a:endParaRPr lang="en-US" sz="2400" dirty="0" smtClean="0"/>
          </a:p>
          <a:p>
            <a:pPr marL="457200" lvl="0" indent="-457200">
              <a:buFont typeface="+mj-lt"/>
              <a:buAutoNum type="arabicPeriod"/>
            </a:pPr>
            <a:r>
              <a:rPr lang="en-IN" sz="2400" i="1" dirty="0" smtClean="0"/>
              <a:t>Ray Duncan; “Advanced MSDOS programming”; Microsoft press</a:t>
            </a:r>
            <a:endParaRPr lang="en-US" sz="2400" dirty="0" smtClean="0"/>
          </a:p>
          <a:p>
            <a:pPr marL="457200" marR="0" lvl="0" indent="-457200" algn="just" rtl="0">
              <a:lnSpc>
                <a:spcPct val="100000"/>
              </a:lnSpc>
              <a:spcBef>
                <a:spcPts val="0"/>
              </a:spcBef>
              <a:spcAft>
                <a:spcPts val="0"/>
              </a:spcAft>
              <a:buClr>
                <a:srgbClr val="FFFFFF"/>
              </a:buClr>
              <a:buSzPts val="2400"/>
              <a:buFont typeface="+mj-lt"/>
              <a:buAutoNum type="arabicPeriod"/>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55" name="Google Shape;155;p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ctr" rtl="0">
                <a:lnSpc>
                  <a:spcPct val="100000"/>
                </a:lnSpc>
                <a:spcBef>
                  <a:spcPts val="0"/>
                </a:spcBef>
                <a:spcAft>
                  <a:spcPts val="0"/>
                </a:spcAft>
                <a:buClr>
                  <a:srgbClr val="000000"/>
                </a:buClr>
                <a:buSzPts val="2400"/>
                <a:buFont typeface="Verdana"/>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4"/>
        <p:cNvGrpSpPr/>
        <p:nvPr/>
      </p:nvGrpSpPr>
      <p:grpSpPr>
        <a:xfrm>
          <a:off x="0" y="0"/>
          <a:ext cx="0" cy="0"/>
          <a:chOff x="0" y="0"/>
          <a:chExt cx="0" cy="0"/>
        </a:xfrm>
      </p:grpSpPr>
      <p:sp>
        <p:nvSpPr>
          <p:cNvPr id="635" name="Google Shape;635;p44"/>
          <p:cNvSpPr txBox="1"/>
          <p:nvPr/>
        </p:nvSpPr>
        <p:spPr>
          <a:xfrm>
            <a:off x="457200" y="333375"/>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Operating System Services (Cont)</a:t>
            </a:r>
            <a:endParaRPr/>
          </a:p>
        </p:txBody>
      </p:sp>
      <p:sp>
        <p:nvSpPr>
          <p:cNvPr id="636" name="Google Shape;636;p44"/>
          <p:cNvSpPr txBox="1"/>
          <p:nvPr/>
        </p:nvSpPr>
        <p:spPr>
          <a:xfrm>
            <a:off x="469900" y="909637"/>
            <a:ext cx="8239125" cy="5729287"/>
          </a:xfrm>
          <a:prstGeom prst="rect">
            <a:avLst/>
          </a:prstGeom>
          <a:noFill/>
          <a:ln>
            <a:noFill/>
          </a:ln>
        </p:spPr>
        <p:txBody>
          <a:bodyPr spcFirstLastPara="1" wrap="square" lIns="90000" tIns="46800" rIns="90000" bIns="46800" anchor="t" anchorCtr="0">
            <a:noAutofit/>
          </a:bodyPr>
          <a:lstStyle/>
          <a:p>
            <a:pPr marL="615950" marR="0" lvl="1" indent="-325437" algn="just" rtl="0">
              <a:lnSpc>
                <a:spcPct val="130000"/>
              </a:lnSpc>
              <a:spcBef>
                <a:spcPts val="0"/>
              </a:spcBef>
              <a:spcAft>
                <a:spcPts val="0"/>
              </a:spcAft>
              <a:buClr>
                <a:srgbClr val="3B812F"/>
              </a:buClr>
              <a:buSzPts val="2000"/>
              <a:buFont typeface="Noto Sans Symbols"/>
              <a:buChar char="❑"/>
            </a:pPr>
            <a:r>
              <a:rPr lang="en-US" sz="2000" b="0" i="0" u="sng" strike="noStrike" cap="none">
                <a:solidFill>
                  <a:srgbClr val="000000"/>
                </a:solidFill>
                <a:latin typeface="Arial"/>
                <a:ea typeface="Arial"/>
                <a:cs typeface="Arial"/>
                <a:sym typeface="Arial"/>
              </a:rPr>
              <a:t>Error detection</a:t>
            </a:r>
            <a:r>
              <a:rPr lang="en-US" sz="2000" b="0" i="0" u="none" strike="noStrike" cap="none">
                <a:solidFill>
                  <a:srgbClr val="000000"/>
                </a:solidFill>
                <a:latin typeface="Arial"/>
                <a:ea typeface="Arial"/>
                <a:cs typeface="Arial"/>
                <a:sym typeface="Arial"/>
              </a:rPr>
              <a:t> – OS needs to be constantly aware of possible errors</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May occur in the CPU and memory hardware(memory error,power failure)</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 In I/O devices(connection failure in n/w)</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In user program(access to illegal memory, arithmetic overflow)</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For each type of error, OS should take the appropriate action to ensure correct and consistent computing.</a:t>
            </a:r>
            <a:endParaRPr/>
          </a:p>
          <a:p>
            <a:pPr marL="968375" marR="0" lvl="2" indent="-325437" algn="just" rtl="0">
              <a:lnSpc>
                <a:spcPct val="13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Debugging facilities can greatly enhance the user’s and programmer’s abilities to efficiently use the system</a:t>
            </a:r>
            <a:endParaRPr/>
          </a:p>
        </p:txBody>
      </p:sp>
      <p:sp>
        <p:nvSpPr>
          <p:cNvPr id="637" name="Google Shape;637;p44"/>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0"/>
        <p:cNvGrpSpPr/>
        <p:nvPr/>
      </p:nvGrpSpPr>
      <p:grpSpPr>
        <a:xfrm>
          <a:off x="0" y="0"/>
          <a:ext cx="0" cy="0"/>
          <a:chOff x="0" y="0"/>
          <a:chExt cx="0" cy="0"/>
        </a:xfrm>
      </p:grpSpPr>
      <p:sp>
        <p:nvSpPr>
          <p:cNvPr id="651" name="Google Shape;651;p45"/>
          <p:cNvSpPr txBox="1"/>
          <p:nvPr/>
        </p:nvSpPr>
        <p:spPr>
          <a:xfrm>
            <a:off x="471487" y="296862"/>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Operating System Services (Cont)</a:t>
            </a:r>
            <a:endParaRPr/>
          </a:p>
        </p:txBody>
      </p:sp>
      <p:sp>
        <p:nvSpPr>
          <p:cNvPr id="652" name="Google Shape;652;p45"/>
          <p:cNvSpPr txBox="1"/>
          <p:nvPr/>
        </p:nvSpPr>
        <p:spPr>
          <a:xfrm>
            <a:off x="442912" y="776287"/>
            <a:ext cx="8015287" cy="5548312"/>
          </a:xfrm>
          <a:prstGeom prst="rect">
            <a:avLst/>
          </a:prstGeom>
          <a:noFill/>
          <a:ln>
            <a:noFill/>
          </a:ln>
        </p:spPr>
        <p:txBody>
          <a:bodyPr spcFirstLastPara="1" wrap="square" lIns="90000" tIns="46800" rIns="90000" bIns="46800" anchor="t" anchorCtr="0">
            <a:noAutofit/>
          </a:bodyPr>
          <a:lstStyle/>
          <a:p>
            <a:pPr marL="288925" marR="0" lvl="0" indent="-288925" algn="just" rtl="0">
              <a:lnSpc>
                <a:spcPct val="110000"/>
              </a:lnSpc>
              <a:spcBef>
                <a:spcPts val="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Another set of OS functions exists for ensuring the efficient operation of the system itself via resource sharing</a:t>
            </a:r>
            <a:endParaRPr/>
          </a:p>
          <a:p>
            <a:pPr marL="615950" marR="0" lvl="1" indent="-325437" algn="just" rtl="0">
              <a:lnSpc>
                <a:spcPct val="110000"/>
              </a:lnSpc>
              <a:spcBef>
                <a:spcPts val="400"/>
              </a:spcBef>
              <a:spcAft>
                <a:spcPts val="0"/>
              </a:spcAft>
              <a:buClr>
                <a:srgbClr val="3B812F"/>
              </a:buClr>
              <a:buSzPts val="2200"/>
              <a:buFont typeface="Noto Sans Symbols"/>
              <a:buChar char="❑"/>
            </a:pPr>
            <a:r>
              <a:rPr lang="en-US" sz="2200" b="1" i="0" u="none" strike="noStrike" cap="none">
                <a:solidFill>
                  <a:srgbClr val="000000"/>
                </a:solidFill>
                <a:latin typeface="Arial"/>
                <a:ea typeface="Arial"/>
                <a:cs typeface="Arial"/>
                <a:sym typeface="Arial"/>
              </a:rPr>
              <a:t>Resource allocation - </a:t>
            </a:r>
            <a:r>
              <a:rPr lang="en-US" sz="2200" b="0" i="0" u="none" strike="noStrike" cap="none">
                <a:solidFill>
                  <a:srgbClr val="000000"/>
                </a:solidFill>
                <a:latin typeface="Arial"/>
                <a:ea typeface="Arial"/>
                <a:cs typeface="Arial"/>
                <a:sym typeface="Arial"/>
              </a:rPr>
              <a:t>When  multiple users or multiple jobs running concurrently, resources must be allocated to each of them</a:t>
            </a:r>
            <a:endParaRPr/>
          </a:p>
          <a:p>
            <a:pPr marL="968375" marR="0" lvl="2" indent="-325437" algn="just" rtl="0">
              <a:lnSpc>
                <a:spcPct val="110000"/>
              </a:lnSpc>
              <a:spcBef>
                <a:spcPts val="400"/>
              </a:spcBef>
              <a:spcAft>
                <a:spcPts val="0"/>
              </a:spcAft>
              <a:buClr>
                <a:srgbClr val="CC9900"/>
              </a:buClr>
              <a:buSzPts val="2200"/>
              <a:buFont typeface="Noto Sans Symbols"/>
              <a:buChar char="■"/>
            </a:pPr>
            <a:r>
              <a:rPr lang="en-US" sz="2200" b="0" i="0" u="none" strike="noStrike" cap="none">
                <a:solidFill>
                  <a:srgbClr val="000000"/>
                </a:solidFill>
                <a:latin typeface="Arial"/>
                <a:ea typeface="Arial"/>
                <a:cs typeface="Arial"/>
                <a:sym typeface="Arial"/>
              </a:rPr>
              <a:t>Many types of resources -  Some (such as CPU cycles, main memory, and file storage) may have special allocation code, others (such as I/O devices) may have general request and release code </a:t>
            </a:r>
            <a:endParaRPr/>
          </a:p>
          <a:p>
            <a:pPr marL="615950" marR="0" lvl="1" indent="-325437" algn="just" rtl="0">
              <a:lnSpc>
                <a:spcPct val="110000"/>
              </a:lnSpc>
              <a:spcBef>
                <a:spcPts val="400"/>
              </a:spcBef>
              <a:spcAft>
                <a:spcPts val="0"/>
              </a:spcAft>
              <a:buClr>
                <a:srgbClr val="3B812F"/>
              </a:buClr>
              <a:buSzPts val="2200"/>
              <a:buFont typeface="Noto Sans Symbols"/>
              <a:buChar char="❑"/>
            </a:pPr>
            <a:r>
              <a:rPr lang="en-US" sz="2200" b="1" i="0" u="none" strike="noStrike" cap="none">
                <a:solidFill>
                  <a:srgbClr val="000000"/>
                </a:solidFill>
                <a:latin typeface="Arial"/>
                <a:ea typeface="Arial"/>
                <a:cs typeface="Arial"/>
                <a:sym typeface="Arial"/>
              </a:rPr>
              <a:t>Accounting -</a:t>
            </a:r>
            <a:r>
              <a:rPr lang="en-US" sz="2200" b="0" i="0" u="none" strike="noStrike" cap="none">
                <a:solidFill>
                  <a:srgbClr val="000000"/>
                </a:solidFill>
                <a:latin typeface="Arial"/>
                <a:ea typeface="Arial"/>
                <a:cs typeface="Arial"/>
                <a:sym typeface="Arial"/>
              </a:rPr>
              <a:t> To keep track of which users use how much and what kinds of computer resources</a:t>
            </a:r>
            <a:endParaRPr/>
          </a:p>
          <a:p>
            <a:pPr marL="615950" marR="0" lvl="1" indent="-325437" algn="just" rtl="0">
              <a:lnSpc>
                <a:spcPct val="110000"/>
              </a:lnSpc>
              <a:spcBef>
                <a:spcPts val="400"/>
              </a:spcBef>
              <a:spcAft>
                <a:spcPts val="0"/>
              </a:spcAft>
              <a:buClr>
                <a:srgbClr val="FFFFFF"/>
              </a:buClr>
              <a:buSzPts val="2200"/>
              <a:buFont typeface="Verdana"/>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
        <p:nvSpPr>
          <p:cNvPr id="653" name="Google Shape;653;p4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6"/>
        <p:cNvGrpSpPr/>
        <p:nvPr/>
      </p:nvGrpSpPr>
      <p:grpSpPr>
        <a:xfrm>
          <a:off x="0" y="0"/>
          <a:ext cx="0" cy="0"/>
          <a:chOff x="0" y="0"/>
          <a:chExt cx="0" cy="0"/>
        </a:xfrm>
      </p:grpSpPr>
      <p:sp>
        <p:nvSpPr>
          <p:cNvPr id="667" name="Google Shape;667;p46"/>
          <p:cNvSpPr txBox="1"/>
          <p:nvPr/>
        </p:nvSpPr>
        <p:spPr>
          <a:xfrm>
            <a:off x="471487" y="296862"/>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Operating System Services (Cont)</a:t>
            </a:r>
            <a:endParaRPr/>
          </a:p>
        </p:txBody>
      </p:sp>
      <p:sp>
        <p:nvSpPr>
          <p:cNvPr id="668" name="Google Shape;668;p46"/>
          <p:cNvSpPr txBox="1"/>
          <p:nvPr/>
        </p:nvSpPr>
        <p:spPr>
          <a:xfrm>
            <a:off x="442912" y="776287"/>
            <a:ext cx="8015287" cy="5548312"/>
          </a:xfrm>
          <a:prstGeom prst="rect">
            <a:avLst/>
          </a:prstGeom>
          <a:noFill/>
          <a:ln>
            <a:noFill/>
          </a:ln>
        </p:spPr>
        <p:txBody>
          <a:bodyPr spcFirstLastPara="1" wrap="square" lIns="90000" tIns="46800" rIns="90000" bIns="46800" anchor="t" anchorCtr="0">
            <a:noAutofit/>
          </a:bodyPr>
          <a:lstStyle/>
          <a:p>
            <a:pPr marL="615950" marR="0" lvl="1" indent="-325437" algn="just" rtl="0">
              <a:lnSpc>
                <a:spcPct val="110000"/>
              </a:lnSpc>
              <a:spcBef>
                <a:spcPts val="0"/>
              </a:spcBef>
              <a:spcAft>
                <a:spcPts val="0"/>
              </a:spcAft>
              <a:buClr>
                <a:srgbClr val="3B812F"/>
              </a:buClr>
              <a:buSzPts val="2200"/>
              <a:buFont typeface="Noto Sans Symbols"/>
              <a:buChar char="❑"/>
            </a:pPr>
            <a:r>
              <a:rPr lang="en-US" sz="2200" b="1" i="0" u="none" strike="noStrike" cap="none">
                <a:solidFill>
                  <a:srgbClr val="000000"/>
                </a:solidFill>
                <a:latin typeface="Arial"/>
                <a:ea typeface="Arial"/>
                <a:cs typeface="Arial"/>
                <a:sym typeface="Arial"/>
              </a:rPr>
              <a:t>Protection and security - </a:t>
            </a:r>
            <a:r>
              <a:rPr lang="en-US" sz="2200" b="0" i="0" u="none" strike="noStrike" cap="none">
                <a:solidFill>
                  <a:srgbClr val="000000"/>
                </a:solidFill>
                <a:latin typeface="Arial"/>
                <a:ea typeface="Arial"/>
                <a:cs typeface="Arial"/>
                <a:sym typeface="Arial"/>
              </a:rPr>
              <a:t>The owners of information stored in a multiuser or networked computer system may want to control use of that information, concurrent processes should not interfere with each other</a:t>
            </a:r>
            <a:endParaRPr/>
          </a:p>
          <a:p>
            <a:pPr marL="968375" marR="0" lvl="2" indent="-325437" algn="just" rtl="0">
              <a:lnSpc>
                <a:spcPct val="110000"/>
              </a:lnSpc>
              <a:spcBef>
                <a:spcPts val="400"/>
              </a:spcBef>
              <a:spcAft>
                <a:spcPts val="0"/>
              </a:spcAft>
              <a:buClr>
                <a:srgbClr val="CC9900"/>
              </a:buClr>
              <a:buSzPts val="2200"/>
              <a:buFont typeface="Noto Sans Symbols"/>
              <a:buChar char="■"/>
            </a:pPr>
            <a:r>
              <a:rPr lang="en-US" sz="2200" b="1" i="0" u="none" strike="noStrike" cap="none">
                <a:solidFill>
                  <a:srgbClr val="000000"/>
                </a:solidFill>
                <a:latin typeface="Arial"/>
                <a:ea typeface="Arial"/>
                <a:cs typeface="Arial"/>
                <a:sym typeface="Arial"/>
              </a:rPr>
              <a:t>Protection</a:t>
            </a:r>
            <a:r>
              <a:rPr lang="en-US" sz="2200" b="0" i="0" u="none" strike="noStrike" cap="none">
                <a:solidFill>
                  <a:srgbClr val="000000"/>
                </a:solidFill>
                <a:latin typeface="Arial"/>
                <a:ea typeface="Arial"/>
                <a:cs typeface="Arial"/>
                <a:sym typeface="Arial"/>
              </a:rPr>
              <a:t> involves ensuring that all access to system resources is controlled</a:t>
            </a:r>
            <a:endParaRPr/>
          </a:p>
          <a:p>
            <a:pPr marL="968375" marR="0" lvl="2" indent="-325437" algn="just" rtl="0">
              <a:lnSpc>
                <a:spcPct val="110000"/>
              </a:lnSpc>
              <a:spcBef>
                <a:spcPts val="400"/>
              </a:spcBef>
              <a:spcAft>
                <a:spcPts val="0"/>
              </a:spcAft>
              <a:buClr>
                <a:srgbClr val="CC9900"/>
              </a:buClr>
              <a:buSzPts val="2200"/>
              <a:buFont typeface="Noto Sans Symbols"/>
              <a:buChar char="■"/>
            </a:pPr>
            <a:r>
              <a:rPr lang="en-US" sz="2200" b="1" i="0" u="none" strike="noStrike" cap="none">
                <a:solidFill>
                  <a:srgbClr val="000000"/>
                </a:solidFill>
                <a:latin typeface="Arial"/>
                <a:ea typeface="Arial"/>
                <a:cs typeface="Arial"/>
                <a:sym typeface="Arial"/>
              </a:rPr>
              <a:t>Security</a:t>
            </a:r>
            <a:r>
              <a:rPr lang="en-US" sz="2200" b="0" i="0" u="none" strike="noStrike" cap="none">
                <a:solidFill>
                  <a:srgbClr val="000000"/>
                </a:solidFill>
                <a:latin typeface="Arial"/>
                <a:ea typeface="Arial"/>
                <a:cs typeface="Arial"/>
                <a:sym typeface="Arial"/>
              </a:rPr>
              <a:t> of the system from outsiders requires user authentication(password) , defending external I/O devices modem,NIC  from invalid access attempts</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
        <p:nvSpPr>
          <p:cNvPr id="669" name="Google Shape;669;p4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7"/>
        <p:cNvGrpSpPr/>
        <p:nvPr/>
      </p:nvGrpSpPr>
      <p:grpSpPr>
        <a:xfrm>
          <a:off x="0" y="0"/>
          <a:ext cx="0" cy="0"/>
          <a:chOff x="0" y="0"/>
          <a:chExt cx="0" cy="0"/>
        </a:xfrm>
      </p:grpSpPr>
      <p:sp>
        <p:nvSpPr>
          <p:cNvPr id="678" name="Google Shape;678;p47"/>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User – OS Interface</a:t>
            </a:r>
            <a:endParaRPr/>
          </a:p>
        </p:txBody>
      </p:sp>
      <p:sp>
        <p:nvSpPr>
          <p:cNvPr id="679" name="Google Shape;679;p47"/>
          <p:cNvSpPr/>
          <p:nvPr/>
        </p:nvSpPr>
        <p:spPr>
          <a:xfrm>
            <a:off x="6553200" y="6199187"/>
            <a:ext cx="2090737"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80" name="Google Shape;680;p47"/>
          <p:cNvSpPr txBox="1"/>
          <p:nvPr/>
        </p:nvSpPr>
        <p:spPr>
          <a:xfrm>
            <a:off x="233362" y="1149350"/>
            <a:ext cx="8186737" cy="4487862"/>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GUI</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Graphical User Interface</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Desktop, icons, mouse</a:t>
            </a:r>
            <a:endParaRPr/>
          </a:p>
          <a:p>
            <a:pPr marL="331787" marR="0" lvl="0" indent="-331787" algn="l"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CLI</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Command Line Interface</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Allows direct command entry</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Sometimes implemented in kernel, sometimes by systems program</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Command interpreter</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Windows: Command shell</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UNIX/LINUX: Terminal – bash, ksh, csh: shells</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Built-in commands vs external commands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8"/>
        <p:cNvGrpSpPr/>
        <p:nvPr/>
      </p:nvGrpSpPr>
      <p:grpSpPr>
        <a:xfrm>
          <a:off x="0" y="0"/>
          <a:ext cx="0" cy="0"/>
          <a:chOff x="0" y="0"/>
          <a:chExt cx="0" cy="0"/>
        </a:xfrm>
      </p:grpSpPr>
      <p:sp>
        <p:nvSpPr>
          <p:cNvPr id="749" name="Google Shape;749;p52"/>
          <p:cNvSpPr txBox="1"/>
          <p:nvPr/>
        </p:nvSpPr>
        <p:spPr>
          <a:xfrm>
            <a:off x="533400" y="304800"/>
            <a:ext cx="7772400" cy="838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
            </a:r>
            <a:br>
              <a:rPr lang="en-US" sz="3200" b="0" i="0" u="none">
                <a:solidFill>
                  <a:srgbClr val="006633"/>
                </a:solidFill>
                <a:latin typeface="Arial"/>
                <a:ea typeface="Arial"/>
                <a:cs typeface="Arial"/>
                <a:sym typeface="Arial"/>
              </a:rPr>
            </a:br>
            <a:r>
              <a:rPr lang="en-US" sz="3200" b="0" i="0" u="none">
                <a:solidFill>
                  <a:srgbClr val="006633"/>
                </a:solidFill>
                <a:latin typeface="Arial"/>
                <a:ea typeface="Arial"/>
                <a:cs typeface="Arial"/>
                <a:sym typeface="Arial"/>
              </a:rPr>
              <a:t>Protection and Control</a:t>
            </a:r>
            <a:endParaRPr/>
          </a:p>
        </p:txBody>
      </p:sp>
      <p:sp>
        <p:nvSpPr>
          <p:cNvPr id="750" name="Google Shape;750;p52"/>
          <p:cNvSpPr txBox="1"/>
          <p:nvPr/>
        </p:nvSpPr>
        <p:spPr>
          <a:xfrm>
            <a:off x="533400" y="1295400"/>
            <a:ext cx="7772400" cy="4114800"/>
          </a:xfrm>
          <a:prstGeom prst="rect">
            <a:avLst/>
          </a:prstGeom>
          <a:noFill/>
          <a:ln>
            <a:noFill/>
          </a:ln>
        </p:spPr>
        <p:txBody>
          <a:bodyPr spcFirstLastPara="1" wrap="square" lIns="90000" tIns="46800" rIns="90000" bIns="46800" anchor="t" anchorCtr="0">
            <a:noAutofit/>
          </a:bodyPr>
          <a:lstStyle/>
          <a:p>
            <a:pPr marL="334962" marR="0" lvl="0" indent="-334962"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Ensuring proper operation of the operating system, and programs </a:t>
            </a:r>
            <a:endParaRPr/>
          </a:p>
          <a:p>
            <a:pPr marL="334962" marR="0" lvl="0" indent="-334962"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Examples</a:t>
            </a:r>
            <a:endParaRPr/>
          </a:p>
          <a:p>
            <a:pPr marL="742950" marR="0" lvl="1" indent="-277812" algn="just" rtl="0">
              <a:lnSpc>
                <a:spcPct val="10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only certain users can access certain files; </a:t>
            </a:r>
            <a:endParaRPr/>
          </a:p>
          <a:p>
            <a:pPr marL="742950" marR="0" lvl="1" indent="-277812" algn="just" rtl="0">
              <a:lnSpc>
                <a:spcPct val="10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(b) restricted access to operating system parts of RAM;</a:t>
            </a:r>
            <a:endParaRPr/>
          </a:p>
          <a:p>
            <a:pPr marL="742950" marR="0" lvl="1" indent="-277812" algn="just" rtl="0">
              <a:lnSpc>
                <a:spcPct val="10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 restrictions about which instructions can be executed by applications;</a:t>
            </a:r>
            <a:endParaRPr/>
          </a:p>
          <a:p>
            <a:pPr marL="742950" marR="0" lvl="1" indent="-277812" algn="just" rtl="0">
              <a:lnSpc>
                <a:spcPct val="10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(d) restricted access to RAM of other processes</a:t>
            </a:r>
            <a:endParaRPr/>
          </a:p>
        </p:txBody>
      </p:sp>
      <p:sp>
        <p:nvSpPr>
          <p:cNvPr id="751" name="Google Shape;751;p52"/>
          <p:cNvSpPr txBox="1"/>
          <p:nvPr/>
        </p:nvSpPr>
        <p:spPr>
          <a:xfrm>
            <a:off x="6553200" y="6248400"/>
            <a:ext cx="19050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8"/>
        <p:cNvGrpSpPr/>
        <p:nvPr/>
      </p:nvGrpSpPr>
      <p:grpSpPr>
        <a:xfrm>
          <a:off x="0" y="0"/>
          <a:ext cx="0" cy="0"/>
          <a:chOff x="0" y="0"/>
          <a:chExt cx="0" cy="0"/>
        </a:xfrm>
      </p:grpSpPr>
      <p:sp>
        <p:nvSpPr>
          <p:cNvPr id="759" name="Google Shape;759;p53"/>
          <p:cNvSpPr txBox="1"/>
          <p:nvPr/>
        </p:nvSpPr>
        <p:spPr>
          <a:xfrm>
            <a:off x="6553200" y="6248400"/>
            <a:ext cx="19050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35</a:t>
            </a:fld>
            <a:endParaRPr/>
          </a:p>
        </p:txBody>
      </p:sp>
      <p:sp>
        <p:nvSpPr>
          <p:cNvPr id="760" name="Google Shape;760;p53"/>
          <p:cNvSpPr txBox="1"/>
          <p:nvPr/>
        </p:nvSpPr>
        <p:spPr>
          <a:xfrm>
            <a:off x="685800" y="381000"/>
            <a:ext cx="7772400" cy="6096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Protection</a:t>
            </a:r>
            <a:endParaRPr/>
          </a:p>
        </p:txBody>
      </p:sp>
      <p:sp>
        <p:nvSpPr>
          <p:cNvPr id="761" name="Google Shape;761;p53"/>
          <p:cNvSpPr txBox="1"/>
          <p:nvPr/>
        </p:nvSpPr>
        <p:spPr>
          <a:xfrm>
            <a:off x="685800" y="1676400"/>
            <a:ext cx="7772400" cy="4114800"/>
          </a:xfrm>
          <a:prstGeom prst="rect">
            <a:avLst/>
          </a:prstGeom>
          <a:noFill/>
          <a:ln>
            <a:noFill/>
          </a:ln>
        </p:spPr>
        <p:txBody>
          <a:bodyPr spcFirstLastPara="1" wrap="square" lIns="90000" tIns="46800" rIns="90000" bIns="46800" anchor="t" anchorCtr="0">
            <a:noAutofit/>
          </a:bodyPr>
          <a:lstStyle/>
          <a:p>
            <a:pPr marL="334962" marR="0" lvl="0" indent="-334962" algn="just" rtl="0">
              <a:lnSpc>
                <a:spcPct val="9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main way that modern operating systems provide protection is through use of </a:t>
            </a:r>
            <a:r>
              <a:rPr lang="en-US" sz="2400" b="0" i="0" u="none">
                <a:solidFill>
                  <a:srgbClr val="FF0000"/>
                </a:solidFill>
                <a:latin typeface="Arial"/>
                <a:ea typeface="Arial"/>
                <a:cs typeface="Arial"/>
                <a:sym typeface="Arial"/>
              </a:rPr>
              <a:t>dual-mode hardware</a:t>
            </a:r>
            <a:r>
              <a:rPr lang="en-US" sz="2400" b="0" i="0" u="none">
                <a:solidFill>
                  <a:srgbClr val="000000"/>
                </a:solidFill>
                <a:latin typeface="Arial"/>
                <a:ea typeface="Arial"/>
                <a:cs typeface="Arial"/>
                <a:sym typeface="Arial"/>
              </a:rPr>
              <a:t> features</a:t>
            </a:r>
            <a:endParaRPr/>
          </a:p>
          <a:p>
            <a:pPr marL="334962" marR="0" lvl="0" indent="-334962" algn="just" rtl="0">
              <a:lnSpc>
                <a:spcPct val="9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User-mode &amp; kernel mode</a:t>
            </a:r>
            <a:endParaRPr/>
          </a:p>
          <a:p>
            <a:pPr marL="334962" marR="0" lvl="0" indent="-334962" algn="just" rtl="0">
              <a:lnSpc>
                <a:spcPct val="9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Hardware boots in </a:t>
            </a:r>
            <a:r>
              <a:rPr lang="en-US" sz="2400" b="1" i="1" u="none">
                <a:solidFill>
                  <a:srgbClr val="000000"/>
                </a:solidFill>
                <a:latin typeface="Arial"/>
                <a:ea typeface="Arial"/>
                <a:cs typeface="Arial"/>
                <a:sym typeface="Arial"/>
              </a:rPr>
              <a:t>kernel mode</a:t>
            </a:r>
            <a:r>
              <a:rPr lang="en-US" sz="2400" b="0" i="0" u="none">
                <a:solidFill>
                  <a:srgbClr val="000000"/>
                </a:solidFill>
                <a:latin typeface="Arial"/>
                <a:ea typeface="Arial"/>
                <a:cs typeface="Arial"/>
                <a:sym typeface="Arial"/>
              </a:rPr>
              <a:t>; switches to </a:t>
            </a:r>
            <a:r>
              <a:rPr lang="en-US" sz="2400" b="1" i="1" u="none">
                <a:solidFill>
                  <a:srgbClr val="000000"/>
                </a:solidFill>
                <a:latin typeface="Arial"/>
                <a:ea typeface="Arial"/>
                <a:cs typeface="Arial"/>
                <a:sym typeface="Arial"/>
              </a:rPr>
              <a:t>user-mode </a:t>
            </a:r>
            <a:r>
              <a:rPr lang="en-US" sz="2400" b="0" i="0" u="none">
                <a:solidFill>
                  <a:srgbClr val="000000"/>
                </a:solidFill>
                <a:latin typeface="Arial"/>
                <a:ea typeface="Arial"/>
                <a:cs typeface="Arial"/>
                <a:sym typeface="Arial"/>
              </a:rPr>
              <a:t>when running user processes</a:t>
            </a:r>
            <a:endParaRPr/>
          </a:p>
          <a:p>
            <a:pPr marL="334962" marR="0" lvl="0" indent="-334962" algn="just" rtl="0">
              <a:lnSpc>
                <a:spcPct val="9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System call or interrupt enables switch back to kernel mode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8"/>
        <p:cNvGrpSpPr/>
        <p:nvPr/>
      </p:nvGrpSpPr>
      <p:grpSpPr>
        <a:xfrm>
          <a:off x="0" y="0"/>
          <a:ext cx="0" cy="0"/>
          <a:chOff x="0" y="0"/>
          <a:chExt cx="0" cy="0"/>
        </a:xfrm>
      </p:grpSpPr>
      <p:sp>
        <p:nvSpPr>
          <p:cNvPr id="769" name="Google Shape;769;p54"/>
          <p:cNvSpPr txBox="1"/>
          <p:nvPr/>
        </p:nvSpPr>
        <p:spPr>
          <a:xfrm>
            <a:off x="609600" y="381000"/>
            <a:ext cx="7772400" cy="6096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Protection modes</a:t>
            </a:r>
            <a:endParaRPr/>
          </a:p>
        </p:txBody>
      </p:sp>
      <p:sp>
        <p:nvSpPr>
          <p:cNvPr id="770" name="Google Shape;770;p54"/>
          <p:cNvSpPr txBox="1"/>
          <p:nvPr/>
        </p:nvSpPr>
        <p:spPr>
          <a:xfrm>
            <a:off x="457200" y="1371600"/>
            <a:ext cx="6934200" cy="4114800"/>
          </a:xfrm>
          <a:prstGeom prst="rect">
            <a:avLst/>
          </a:prstGeom>
          <a:noFill/>
          <a:ln>
            <a:noFill/>
          </a:ln>
        </p:spPr>
        <p:txBody>
          <a:bodyPr spcFirstLastPara="1" wrap="square" lIns="90000" tIns="46800" rIns="90000" bIns="46800" anchor="t" anchorCtr="0">
            <a:noAutofit/>
          </a:bodyPr>
          <a:lstStyle/>
          <a:p>
            <a:pPr marL="334962" marR="0" lvl="0" indent="-334962"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User mode</a:t>
            </a:r>
            <a:endParaRPr/>
          </a:p>
          <a:p>
            <a:pPr marL="735012" marR="0" lvl="1" indent="-27781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limited access to RAM memory; just the memory of a single program running</a:t>
            </a:r>
            <a:endParaRPr/>
          </a:p>
          <a:p>
            <a:pPr marL="735012" marR="0" lvl="1" indent="-27781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limited access to machine instructions; </a:t>
            </a:r>
            <a:r>
              <a:rPr lang="en-US" sz="2000" b="1" i="1" u="none" strike="noStrike" cap="none">
                <a:solidFill>
                  <a:srgbClr val="000000"/>
                </a:solidFill>
                <a:latin typeface="Arial"/>
                <a:ea typeface="Arial"/>
                <a:cs typeface="Arial"/>
                <a:sym typeface="Arial"/>
              </a:rPr>
              <a:t>illegal </a:t>
            </a:r>
            <a:r>
              <a:rPr lang="en-US" sz="2000" b="0" i="0" u="none" strike="noStrike" cap="none">
                <a:solidFill>
                  <a:srgbClr val="000000"/>
                </a:solidFill>
                <a:latin typeface="Arial"/>
                <a:ea typeface="Arial"/>
                <a:cs typeface="Arial"/>
                <a:sym typeface="Arial"/>
              </a:rPr>
              <a:t>to execute I/O instructions, interrupt management instructions and some others</a:t>
            </a:r>
            <a:endParaRPr/>
          </a:p>
          <a:p>
            <a:pPr marL="334962" marR="0" lvl="0" indent="-334962"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kernel mode</a:t>
            </a:r>
            <a:endParaRPr/>
          </a:p>
          <a:p>
            <a:pPr marL="735012" marR="0" lvl="1" indent="-27781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access to all RAM memory</a:t>
            </a:r>
            <a:endParaRPr/>
          </a:p>
          <a:p>
            <a:pPr marL="735012" marR="0" lvl="1" indent="-27781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access to all machine instructions</a:t>
            </a:r>
            <a:endParaRPr/>
          </a:p>
          <a:p>
            <a:pPr marL="334962" marR="0" lvl="0" indent="-334962"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User vs. kernel mode implemented as a bit in CPU</a:t>
            </a:r>
            <a:endParaRPr/>
          </a:p>
        </p:txBody>
      </p:sp>
      <p:sp>
        <p:nvSpPr>
          <p:cNvPr id="771" name="Google Shape;771;p54"/>
          <p:cNvSpPr txBox="1"/>
          <p:nvPr/>
        </p:nvSpPr>
        <p:spPr>
          <a:xfrm>
            <a:off x="6553200" y="6248400"/>
            <a:ext cx="19050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36</a:t>
            </a:fld>
            <a:endParaRPr/>
          </a:p>
        </p:txBody>
      </p:sp>
      <p:pic>
        <p:nvPicPr>
          <p:cNvPr id="772" name="Google Shape;772;p54"/>
          <p:cNvPicPr preferRelativeResize="0"/>
          <p:nvPr/>
        </p:nvPicPr>
        <p:blipFill rotWithShape="1">
          <a:blip r:embed="rId3">
            <a:alphaModFix/>
          </a:blip>
          <a:srcRect/>
          <a:stretch/>
        </p:blipFill>
        <p:spPr>
          <a:xfrm>
            <a:off x="7239000" y="838200"/>
            <a:ext cx="1676400" cy="167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8"/>
        <p:cNvGrpSpPr/>
        <p:nvPr/>
      </p:nvGrpSpPr>
      <p:grpSpPr>
        <a:xfrm>
          <a:off x="0" y="0"/>
          <a:ext cx="0" cy="0"/>
          <a:chOff x="0" y="0"/>
          <a:chExt cx="0" cy="0"/>
        </a:xfrm>
      </p:grpSpPr>
      <p:sp>
        <p:nvSpPr>
          <p:cNvPr id="779" name="Google Shape;779;p55"/>
          <p:cNvSpPr txBox="1"/>
          <p:nvPr/>
        </p:nvSpPr>
        <p:spPr>
          <a:xfrm>
            <a:off x="685800" y="990600"/>
            <a:ext cx="7772400" cy="4114800"/>
          </a:xfrm>
          <a:prstGeom prst="rect">
            <a:avLst/>
          </a:prstGeom>
          <a:noFill/>
          <a:ln>
            <a:noFill/>
          </a:ln>
        </p:spPr>
        <p:txBody>
          <a:bodyPr spcFirstLastPara="1" wrap="square" lIns="90000" tIns="46800" rIns="90000" bIns="46800" anchor="t" anchorCtr="0">
            <a:noAutofit/>
          </a:bodyPr>
          <a:lstStyle/>
          <a:p>
            <a:pPr marL="342900" marR="0" lvl="0" indent="-334962" algn="l" rtl="0">
              <a:lnSpc>
                <a:spcPct val="100000"/>
              </a:lnSpc>
              <a:spcBef>
                <a:spcPts val="0"/>
              </a:spcBef>
              <a:spcAft>
                <a:spcPts val="0"/>
              </a:spcAft>
              <a:buClr>
                <a:srgbClr val="000000"/>
              </a:buClr>
              <a:buSzPts val="8000"/>
              <a:buFont typeface="Arial"/>
              <a:buNone/>
            </a:pPr>
            <a:r>
              <a:rPr lang="en-US" sz="8000" b="0" i="0" u="none">
                <a:solidFill>
                  <a:srgbClr val="000000"/>
                </a:solidFill>
                <a:latin typeface="Arial"/>
                <a:ea typeface="Arial"/>
                <a:cs typeface="Arial"/>
                <a:sym typeface="Arial"/>
              </a:rPr>
              <a:t>	So</a:t>
            </a:r>
            <a:r>
              <a:rPr lang="en-US" sz="2000" b="0" i="0" u="none">
                <a:solidFill>
                  <a:srgbClr val="000000"/>
                </a:solidFill>
                <a:latin typeface="Arial"/>
                <a:ea typeface="Arial"/>
                <a:cs typeface="Arial"/>
                <a:sym typeface="Arial"/>
              </a:rPr>
              <a:t>, if we have these protection modes, how does a process gain access to the OS? </a:t>
            </a:r>
            <a:endParaRPr/>
          </a:p>
          <a:p>
            <a:pPr marL="342900" marR="0" lvl="0" indent="-334962"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4962" algn="l" rtl="0">
              <a:lnSpc>
                <a:spcPct val="10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How can a user process request an operation or function be carried out by the operating system?</a:t>
            </a:r>
            <a:endParaRPr/>
          </a:p>
        </p:txBody>
      </p:sp>
      <p:sp>
        <p:nvSpPr>
          <p:cNvPr id="780" name="Google Shape;780;p55"/>
          <p:cNvSpPr txBox="1"/>
          <p:nvPr/>
        </p:nvSpPr>
        <p:spPr>
          <a:xfrm>
            <a:off x="6553200" y="6248400"/>
            <a:ext cx="19050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0"/>
        <p:cNvGrpSpPr/>
        <p:nvPr/>
      </p:nvGrpSpPr>
      <p:grpSpPr>
        <a:xfrm>
          <a:off x="0" y="0"/>
          <a:ext cx="0" cy="0"/>
          <a:chOff x="0" y="0"/>
          <a:chExt cx="0" cy="0"/>
        </a:xfrm>
      </p:grpSpPr>
      <p:sp>
        <p:nvSpPr>
          <p:cNvPr id="791" name="Google Shape;791;p56"/>
          <p:cNvSpPr txBox="1"/>
          <p:nvPr/>
        </p:nvSpPr>
        <p:spPr>
          <a:xfrm>
            <a:off x="569912" y="446087"/>
            <a:ext cx="8197850" cy="7524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System Calls</a:t>
            </a:r>
            <a:endParaRPr/>
          </a:p>
        </p:txBody>
      </p:sp>
      <p:sp>
        <p:nvSpPr>
          <p:cNvPr id="792" name="Google Shape;792;p56"/>
          <p:cNvSpPr txBox="1"/>
          <p:nvPr/>
        </p:nvSpPr>
        <p:spPr>
          <a:xfrm>
            <a:off x="539750" y="1225550"/>
            <a:ext cx="7891462" cy="4641850"/>
          </a:xfrm>
          <a:prstGeom prst="rect">
            <a:avLst/>
          </a:prstGeom>
          <a:noFill/>
          <a:ln>
            <a:noFill/>
          </a:ln>
        </p:spPr>
        <p:txBody>
          <a:bodyPr spcFirstLastPara="1" wrap="square" lIns="90000" tIns="46800" rIns="90000" bIns="46800" anchor="t" anchorCtr="0">
            <a:noAutofit/>
          </a:bodyPr>
          <a:lstStyle/>
          <a:p>
            <a:pPr marL="319087" marR="0" lvl="1" indent="-319087"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User programs are not allowed to access system resources directly.  They must ask the OS to do that for them.</a:t>
            </a:r>
            <a:endParaRPr/>
          </a:p>
          <a:p>
            <a:pPr marL="319087" marR="0" lvl="1" indent="-319087" algn="just" rtl="0">
              <a:lnSpc>
                <a:spcPct val="100000"/>
              </a:lnSpc>
              <a:spcBef>
                <a:spcPts val="19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 OS provides a set of functions that can be called by user programs to request for OS services.  These functions are called “system calls”</a:t>
            </a:r>
            <a:endParaRPr/>
          </a:p>
          <a:p>
            <a:pPr marL="319087" marR="0" lvl="0" indent="-319087" algn="just" rtl="0">
              <a:lnSpc>
                <a:spcPct val="83000"/>
              </a:lnSpc>
              <a:spcBef>
                <a:spcPts val="19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System calls run in kernel mode. </a:t>
            </a:r>
            <a:endParaRPr/>
          </a:p>
          <a:p>
            <a:pPr marL="319087" marR="0" lvl="0" indent="-319087" algn="just" rtl="0">
              <a:lnSpc>
                <a:spcPct val="100000"/>
              </a:lnSpc>
              <a:spcBef>
                <a:spcPts val="19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They can be called by executing a special instruction (trap or software interrupt) which causes processor to switch to the kernel mode and jump to a previously defined location in the kernel.  </a:t>
            </a:r>
            <a:endParaRPr/>
          </a:p>
          <a:p>
            <a:pPr marL="319087" marR="0" lvl="0" indent="-319087" algn="just" rtl="0">
              <a:lnSpc>
                <a:spcPct val="100000"/>
              </a:lnSpc>
              <a:spcBef>
                <a:spcPts val="19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When the system call finishes, processor returns to the user program and runs in user mode.</a:t>
            </a:r>
            <a:endParaRPr/>
          </a:p>
        </p:txBody>
      </p:sp>
      <p:sp>
        <p:nvSpPr>
          <p:cNvPr id="793" name="Google Shape;793;p5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9"/>
        <p:cNvGrpSpPr/>
        <p:nvPr/>
      </p:nvGrpSpPr>
      <p:grpSpPr>
        <a:xfrm>
          <a:off x="0" y="0"/>
          <a:ext cx="0" cy="0"/>
          <a:chOff x="0" y="0"/>
          <a:chExt cx="0" cy="0"/>
        </a:xfrm>
      </p:grpSpPr>
      <p:sp>
        <p:nvSpPr>
          <p:cNvPr id="800" name="Google Shape;800;p57"/>
          <p:cNvSpPr txBox="1"/>
          <p:nvPr/>
        </p:nvSpPr>
        <p:spPr>
          <a:xfrm>
            <a:off x="569912" y="446087"/>
            <a:ext cx="8183562" cy="6445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Dual Mode Operation</a:t>
            </a:r>
            <a:endParaRPr/>
          </a:p>
        </p:txBody>
      </p:sp>
      <p:pic>
        <p:nvPicPr>
          <p:cNvPr id="801" name="Google Shape;801;p57"/>
          <p:cNvPicPr preferRelativeResize="0"/>
          <p:nvPr/>
        </p:nvPicPr>
        <p:blipFill rotWithShape="1">
          <a:blip r:embed="rId3">
            <a:alphaModFix/>
          </a:blip>
          <a:srcRect/>
          <a:stretch/>
        </p:blipFill>
        <p:spPr>
          <a:xfrm>
            <a:off x="914400" y="1752600"/>
            <a:ext cx="7602537" cy="2346325"/>
          </a:xfrm>
          <a:prstGeom prst="rect">
            <a:avLst/>
          </a:prstGeom>
          <a:noFill/>
          <a:ln>
            <a:noFill/>
          </a:ln>
        </p:spPr>
      </p:pic>
      <p:sp>
        <p:nvSpPr>
          <p:cNvPr id="802" name="Google Shape;802;p57"/>
          <p:cNvSpPr txBox="1"/>
          <p:nvPr/>
        </p:nvSpPr>
        <p:spPr>
          <a:xfrm>
            <a:off x="457200" y="5562600"/>
            <a:ext cx="7086600" cy="460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Kernel mode is also called Supervisor mode</a:t>
            </a:r>
            <a:endParaRPr/>
          </a:p>
        </p:txBody>
      </p:sp>
      <p:sp>
        <p:nvSpPr>
          <p:cNvPr id="803" name="Google Shape;803;p57"/>
          <p:cNvSpPr txBox="1"/>
          <p:nvPr/>
        </p:nvSpPr>
        <p:spPr>
          <a:xfrm>
            <a:off x="533400" y="4495800"/>
            <a:ext cx="8001000" cy="460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Figure : Transition from User to Kernel Mode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5"/>
        <p:cNvGrpSpPr/>
        <p:nvPr/>
      </p:nvGrpSpPr>
      <p:grpSpPr>
        <a:xfrm>
          <a:off x="0" y="0"/>
          <a:ext cx="0" cy="0"/>
          <a:chOff x="0" y="0"/>
          <a:chExt cx="0" cy="0"/>
        </a:xfrm>
      </p:grpSpPr>
      <p:sp>
        <p:nvSpPr>
          <p:cNvPr id="206" name="Google Shape;206;p14"/>
          <p:cNvSpPr txBox="1"/>
          <p:nvPr/>
        </p:nvSpPr>
        <p:spPr>
          <a:xfrm>
            <a:off x="233362" y="1149350"/>
            <a:ext cx="8183562" cy="4484687"/>
          </a:xfrm>
          <a:prstGeom prst="rect">
            <a:avLst/>
          </a:prstGeom>
          <a:noFill/>
          <a:ln>
            <a:noFill/>
          </a:ln>
        </p:spPr>
        <p:txBody>
          <a:bodyPr spcFirstLastPara="1" wrap="square" lIns="90000" tIns="46800" rIns="90000" bIns="46800" anchor="t" anchorCtr="0">
            <a:noAutofit/>
          </a:bodyPr>
          <a:lstStyle/>
          <a:p>
            <a:pPr marL="334962" marR="0" lvl="0" indent="-334962"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Implementation of a multiprogramming operating system:</a:t>
            </a:r>
            <a:endParaRPr/>
          </a:p>
          <a:p>
            <a:pPr marL="334962" marR="0" lvl="0" indent="-334962" algn="l" rtl="0">
              <a:lnSpc>
                <a:spcPct val="10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1. Stage I:</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 CPU/ Machine Simulation</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ii. Supervisor Call through interrupt</a:t>
            </a:r>
            <a:endParaRPr/>
          </a:p>
          <a:p>
            <a:pPr marL="334962" marR="0" lvl="0" indent="-334962" algn="l" rtl="0">
              <a:lnSpc>
                <a:spcPct val="10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 Stage II:</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 Paging</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ii. Error Handling</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iii. Interrupt Generation and Servicing</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iv. Process Data Structure</a:t>
            </a:r>
            <a:endParaRPr/>
          </a:p>
          <a:p>
            <a:pPr marL="334962" marR="0" lvl="0" indent="-334962" algn="l" rtl="0">
              <a:lnSpc>
                <a:spcPct val="10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 Stage III:</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 Multiprogramming</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ii. Virtual Memory</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iii. Process Scheduling and Synchronization</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iv. Inter-Process Communication</a:t>
            </a:r>
            <a:endParaRPr/>
          </a:p>
          <a:p>
            <a:pPr marL="742950" marR="0" lvl="1" indent="-277812" algn="l" rtl="0">
              <a:lnSpc>
                <a:spcPct val="100000"/>
              </a:lnSpc>
              <a:spcBef>
                <a:spcPts val="5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v. I/O Handling, Spooling and Buffering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7" name="Google Shape;207;p14"/>
          <p:cNvSpPr txBox="1"/>
          <p:nvPr/>
        </p:nvSpPr>
        <p:spPr>
          <a:xfrm>
            <a:off x="381000" y="609600"/>
            <a:ext cx="6781800" cy="460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1" i="0" u="none" dirty="0" smtClean="0">
                <a:solidFill>
                  <a:srgbClr val="000000"/>
                </a:solidFill>
                <a:latin typeface="Verdana"/>
                <a:ea typeface="Verdana"/>
                <a:cs typeface="Verdana"/>
                <a:sym typeface="Verdana"/>
              </a:rPr>
              <a:t>Course Project:  </a:t>
            </a:r>
            <a:r>
              <a:rPr lang="en-US" sz="2400" b="1" i="0" u="none" dirty="0">
                <a:solidFill>
                  <a:srgbClr val="000000"/>
                </a:solidFill>
                <a:latin typeface="Verdana"/>
                <a:ea typeface="Verdana"/>
                <a:cs typeface="Verdana"/>
                <a:sym typeface="Verdana"/>
              </a:rPr>
              <a:t>OPERATING SYSTEMS 	</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6"/>
        <p:cNvGrpSpPr/>
        <p:nvPr/>
      </p:nvGrpSpPr>
      <p:grpSpPr>
        <a:xfrm>
          <a:off x="0" y="0"/>
          <a:ext cx="0" cy="0"/>
          <a:chOff x="0" y="0"/>
          <a:chExt cx="0" cy="0"/>
        </a:xfrm>
      </p:grpSpPr>
      <p:sp>
        <p:nvSpPr>
          <p:cNvPr id="817" name="Google Shape;817;p58"/>
          <p:cNvSpPr txBox="1"/>
          <p:nvPr/>
        </p:nvSpPr>
        <p:spPr>
          <a:xfrm>
            <a:off x="469900" y="31273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System Calls</a:t>
            </a:r>
            <a:endParaRPr/>
          </a:p>
        </p:txBody>
      </p:sp>
      <p:sp>
        <p:nvSpPr>
          <p:cNvPr id="818" name="Google Shape;818;p58"/>
          <p:cNvSpPr txBox="1"/>
          <p:nvPr/>
        </p:nvSpPr>
        <p:spPr>
          <a:xfrm>
            <a:off x="447675" y="863600"/>
            <a:ext cx="8229600" cy="5543550"/>
          </a:xfrm>
          <a:prstGeom prst="rect">
            <a:avLst/>
          </a:prstGeom>
          <a:noFill/>
          <a:ln>
            <a:noFill/>
          </a:ln>
        </p:spPr>
        <p:txBody>
          <a:bodyPr spcFirstLastPara="1" wrap="square" lIns="90000" tIns="46800" rIns="90000" bIns="46800" anchor="t" anchorCtr="0">
            <a:noAutofit/>
          </a:bodyPr>
          <a:lstStyle/>
          <a:p>
            <a:pPr marL="288925" marR="0" lvl="0" indent="-288925"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System calls provide the interface between a running program and the operating system.</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Generally available as assembly-language instructions.</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Languages defined to replace assembly language for systems programming allow system calls to be made directly (e.g., C, C++)</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Mostly accessed by programs via a high-level </a:t>
            </a:r>
            <a:r>
              <a:rPr lang="en-US" sz="1800" b="0" i="0" u="none">
                <a:solidFill>
                  <a:srgbClr val="3366FF"/>
                </a:solidFill>
                <a:latin typeface="Arial"/>
                <a:ea typeface="Arial"/>
                <a:cs typeface="Arial"/>
                <a:sym typeface="Arial"/>
              </a:rPr>
              <a:t>Application Program Interface (API) </a:t>
            </a:r>
            <a:r>
              <a:rPr lang="en-US" sz="1800" b="0" i="0" u="none">
                <a:solidFill>
                  <a:srgbClr val="000000"/>
                </a:solidFill>
                <a:latin typeface="Arial"/>
                <a:ea typeface="Arial"/>
                <a:cs typeface="Arial"/>
                <a:sym typeface="Arial"/>
              </a:rPr>
              <a:t>rather than direct system call use.</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Three most common APIs are Win32 API for Windows, POSIX API for POSIX-based systems (including virtually all versions of UNIX, Linux, and Mac OS X), and Java API for the Java virtual machine (JVM)</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Why use APIs rather than system calls?</a:t>
            </a:r>
            <a:endParaRPr/>
          </a:p>
        </p:txBody>
      </p:sp>
      <p:sp>
        <p:nvSpPr>
          <p:cNvPr id="819" name="Google Shape;819;p5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2"/>
        <p:cNvGrpSpPr/>
        <p:nvPr/>
      </p:nvGrpSpPr>
      <p:grpSpPr>
        <a:xfrm>
          <a:off x="0" y="0"/>
          <a:ext cx="0" cy="0"/>
          <a:chOff x="0" y="0"/>
          <a:chExt cx="0" cy="0"/>
        </a:xfrm>
      </p:grpSpPr>
      <p:sp>
        <p:nvSpPr>
          <p:cNvPr id="833" name="Google Shape;833;p59"/>
          <p:cNvSpPr txBox="1"/>
          <p:nvPr/>
        </p:nvSpPr>
        <p:spPr>
          <a:xfrm>
            <a:off x="469900" y="298450"/>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of System Calls</a:t>
            </a:r>
            <a:endParaRPr/>
          </a:p>
        </p:txBody>
      </p:sp>
      <p:sp>
        <p:nvSpPr>
          <p:cNvPr id="834" name="Google Shape;834;p59"/>
          <p:cNvSpPr txBox="1"/>
          <p:nvPr/>
        </p:nvSpPr>
        <p:spPr>
          <a:xfrm>
            <a:off x="490537" y="941387"/>
            <a:ext cx="8229600" cy="534987"/>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System call sequence to copy the contents of one file to another file</a:t>
            </a:r>
            <a:endParaRPr/>
          </a:p>
        </p:txBody>
      </p:sp>
      <p:pic>
        <p:nvPicPr>
          <p:cNvPr id="835" name="Google Shape;835;p59"/>
          <p:cNvPicPr preferRelativeResize="0"/>
          <p:nvPr/>
        </p:nvPicPr>
        <p:blipFill rotWithShape="1">
          <a:blip r:embed="rId3">
            <a:alphaModFix/>
          </a:blip>
          <a:srcRect/>
          <a:stretch/>
        </p:blipFill>
        <p:spPr>
          <a:xfrm>
            <a:off x="1458912" y="1836737"/>
            <a:ext cx="5937250" cy="4017962"/>
          </a:xfrm>
          <a:prstGeom prst="rect">
            <a:avLst/>
          </a:prstGeom>
          <a:noFill/>
          <a:ln>
            <a:noFill/>
          </a:ln>
        </p:spPr>
      </p:pic>
      <p:sp>
        <p:nvSpPr>
          <p:cNvPr id="836" name="Google Shape;836;p59"/>
          <p:cNvSpPr txBox="1"/>
          <p:nvPr/>
        </p:nvSpPr>
        <p:spPr>
          <a:xfrm>
            <a:off x="1219200" y="5943600"/>
            <a:ext cx="5943600" cy="460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How system calls are used </a:t>
            </a:r>
            <a:endParaRPr/>
          </a:p>
        </p:txBody>
      </p:sp>
      <p:sp>
        <p:nvSpPr>
          <p:cNvPr id="837" name="Google Shape;837;p5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5"/>
        <p:cNvGrpSpPr/>
        <p:nvPr/>
      </p:nvGrpSpPr>
      <p:grpSpPr>
        <a:xfrm>
          <a:off x="0" y="0"/>
          <a:ext cx="0" cy="0"/>
          <a:chOff x="0" y="0"/>
          <a:chExt cx="0" cy="0"/>
        </a:xfrm>
      </p:grpSpPr>
      <p:sp>
        <p:nvSpPr>
          <p:cNvPr id="846" name="Google Shape;846;p60"/>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API</a:t>
            </a:r>
            <a:endParaRPr/>
          </a:p>
        </p:txBody>
      </p:sp>
      <p:sp>
        <p:nvSpPr>
          <p:cNvPr id="847" name="Google Shape;847;p60"/>
          <p:cNvSpPr/>
          <p:nvPr/>
        </p:nvSpPr>
        <p:spPr>
          <a:xfrm>
            <a:off x="6553200" y="6199187"/>
            <a:ext cx="2090737"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48" name="Google Shape;848;p60"/>
          <p:cNvSpPr txBox="1"/>
          <p:nvPr/>
        </p:nvSpPr>
        <p:spPr>
          <a:xfrm>
            <a:off x="233362" y="1149350"/>
            <a:ext cx="8186737" cy="4487862"/>
          </a:xfrm>
          <a:prstGeom prst="rect">
            <a:avLst/>
          </a:prstGeom>
          <a:noFill/>
          <a:ln>
            <a:noFill/>
          </a:ln>
        </p:spPr>
        <p:txBody>
          <a:bodyPr spcFirstLastPara="1" wrap="square" lIns="90000" tIns="46800" rIns="90000" bIns="46800" anchor="t" anchorCtr="0">
            <a:noAutofit/>
          </a:bodyPr>
          <a:lstStyle/>
          <a:p>
            <a:pPr marL="331787" marR="0" lvl="0" indent="-331787" algn="just"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An API is a set of functions provided by an operating system or other system software. </a:t>
            </a:r>
            <a:endParaRPr/>
          </a:p>
          <a:p>
            <a:pPr marL="331787" marR="0" lvl="0" indent="-331787" algn="just"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An application program calls the functions to request the services. </a:t>
            </a:r>
            <a:endParaRPr/>
          </a:p>
          <a:p>
            <a:pPr marL="331787" marR="0" lvl="0" indent="-331787" algn="just"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An API clearly defines how to call functions and what the results are. (API is specification, not implementation)</a:t>
            </a:r>
            <a:endParaRPr/>
          </a:p>
          <a:p>
            <a:pPr marL="331787" marR="0" lvl="0" indent="-331787" algn="just"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Examples: APIs for file system, graphics user interface, networking, etc</a:t>
            </a:r>
            <a:endParaRPr/>
          </a:p>
        </p:txBody>
      </p:sp>
      <p:sp>
        <p:nvSpPr>
          <p:cNvPr id="849" name="Google Shape;849;p60"/>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0"/>
        <p:cNvGrpSpPr/>
        <p:nvPr/>
      </p:nvGrpSpPr>
      <p:grpSpPr>
        <a:xfrm>
          <a:off x="0" y="0"/>
          <a:ext cx="0" cy="0"/>
          <a:chOff x="0" y="0"/>
          <a:chExt cx="0" cy="0"/>
        </a:xfrm>
      </p:grpSpPr>
      <p:sp>
        <p:nvSpPr>
          <p:cNvPr id="861" name="Google Shape;861;p61"/>
          <p:cNvSpPr txBox="1"/>
          <p:nvPr/>
        </p:nvSpPr>
        <p:spPr>
          <a:xfrm>
            <a:off x="569912" y="446087"/>
            <a:ext cx="8213725" cy="6778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Advantages of using APIs</a:t>
            </a:r>
            <a:endParaRPr/>
          </a:p>
        </p:txBody>
      </p:sp>
      <p:sp>
        <p:nvSpPr>
          <p:cNvPr id="862" name="Google Shape;862;p61"/>
          <p:cNvSpPr txBox="1"/>
          <p:nvPr/>
        </p:nvSpPr>
        <p:spPr>
          <a:xfrm>
            <a:off x="685800" y="1193800"/>
            <a:ext cx="7761287" cy="4424362"/>
          </a:xfrm>
          <a:prstGeom prst="rect">
            <a:avLst/>
          </a:prstGeom>
          <a:noFill/>
          <a:ln>
            <a:noFill/>
          </a:ln>
        </p:spPr>
        <p:txBody>
          <a:bodyPr spcFirstLastPara="1" wrap="square" lIns="0" tIns="0" rIns="0" bIns="0" anchor="ctr" anchorCtr="0">
            <a:noAutofit/>
          </a:bodyPr>
          <a:lstStyle/>
          <a:p>
            <a:pPr marL="342900" marR="0" lvl="0" indent="-306387" algn="just" rtl="0">
              <a:lnSpc>
                <a:spcPct val="100000"/>
              </a:lnSpc>
              <a:spcBef>
                <a:spcPts val="0"/>
              </a:spcBef>
              <a:spcAft>
                <a:spcPts val="0"/>
              </a:spcAft>
              <a:buClr>
                <a:srgbClr val="000000"/>
              </a:buClr>
              <a:buSzPts val="3200"/>
              <a:buFont typeface="Times New Roman"/>
              <a:buNone/>
            </a:pPr>
            <a:r>
              <a:rPr lang="en-US" sz="3200" b="0" i="0" u="none">
                <a:solidFill>
                  <a:srgbClr val="000000"/>
                </a:solidFill>
                <a:latin typeface="Times New Roman"/>
                <a:ea typeface="Times New Roman"/>
                <a:cs typeface="Times New Roman"/>
                <a:sym typeface="Times New Roman"/>
              </a:rPr>
              <a:t>1.  </a:t>
            </a:r>
            <a:r>
              <a:rPr lang="en-US" sz="2800" b="0" i="0" u="none">
                <a:solidFill>
                  <a:srgbClr val="000000"/>
                </a:solidFill>
                <a:latin typeface="Times New Roman"/>
                <a:ea typeface="Times New Roman"/>
                <a:cs typeface="Times New Roman"/>
                <a:sym typeface="Times New Roman"/>
              </a:rPr>
              <a:t>Portability: </a:t>
            </a:r>
            <a:r>
              <a:rPr lang="en-US" sz="2400" b="0" i="0" u="none">
                <a:solidFill>
                  <a:srgbClr val="000000"/>
                </a:solidFill>
                <a:latin typeface="Times New Roman"/>
                <a:ea typeface="Times New Roman"/>
                <a:cs typeface="Times New Roman"/>
                <a:sym typeface="Times New Roman"/>
              </a:rPr>
              <a:t>User programs that follow the API’s definition are portable.</a:t>
            </a:r>
            <a:endParaRPr/>
          </a:p>
          <a:p>
            <a:pPr marL="342900" marR="0" lvl="0" indent="-306387" algn="just" rtl="0">
              <a:lnSpc>
                <a:spcPct val="100000"/>
              </a:lnSpc>
              <a:spcBef>
                <a:spcPts val="50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2.  An API can provide a common interface for different implementations of a service. </a:t>
            </a:r>
            <a:endParaRPr/>
          </a:p>
          <a:p>
            <a:pPr marL="342900" marR="0" lvl="0" indent="-306387" algn="just" rtl="0">
              <a:lnSpc>
                <a:spcPct val="100000"/>
              </a:lnSpc>
              <a:spcBef>
                <a:spcPts val="5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 	For example, the UNIX file system API is the same for all kinds of devices.</a:t>
            </a:r>
            <a:endParaRPr/>
          </a:p>
          <a:p>
            <a:pPr marL="342900" marR="0" lvl="0" indent="-306387" algn="just" rtl="0">
              <a:lnSpc>
                <a:spcPct val="100000"/>
              </a:lnSpc>
              <a:spcBef>
                <a:spcPts val="5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3.</a:t>
            </a:r>
            <a:r>
              <a:rPr lang="en-US" sz="2800" b="0" i="0" u="none">
                <a:solidFill>
                  <a:srgbClr val="000000"/>
                </a:solidFill>
                <a:latin typeface="Times New Roman"/>
                <a:ea typeface="Times New Roman"/>
                <a:cs typeface="Times New Roman"/>
                <a:sym typeface="Times New Roman"/>
              </a:rPr>
              <a:t> Using an API allows upgrading system software without changing user programs</a:t>
            </a:r>
            <a:endParaRPr/>
          </a:p>
          <a:p>
            <a:pPr marL="342900" marR="0" lvl="0" indent="-306387" algn="just" rtl="0">
              <a:lnSpc>
                <a:spcPct val="100000"/>
              </a:lnSpc>
              <a:spcBef>
                <a:spcPts val="50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4. APIs are faster than system call as there is no need of mode switch.</a:t>
            </a:r>
            <a:endParaRPr/>
          </a:p>
        </p:txBody>
      </p:sp>
      <p:sp>
        <p:nvSpPr>
          <p:cNvPr id="863" name="Google Shape;863;p6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6"/>
        <p:cNvGrpSpPr/>
        <p:nvPr/>
      </p:nvGrpSpPr>
      <p:grpSpPr>
        <a:xfrm>
          <a:off x="0" y="0"/>
          <a:ext cx="0" cy="0"/>
          <a:chOff x="0" y="0"/>
          <a:chExt cx="0" cy="0"/>
        </a:xfrm>
      </p:grpSpPr>
      <p:sp>
        <p:nvSpPr>
          <p:cNvPr id="877" name="Google Shape;877;p62"/>
          <p:cNvSpPr txBox="1"/>
          <p:nvPr/>
        </p:nvSpPr>
        <p:spPr>
          <a:xfrm>
            <a:off x="469900" y="328612"/>
            <a:ext cx="8229600" cy="49371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System Call Implementation</a:t>
            </a:r>
            <a:endParaRPr/>
          </a:p>
        </p:txBody>
      </p:sp>
      <p:sp>
        <p:nvSpPr>
          <p:cNvPr id="878" name="Google Shape;878;p62"/>
          <p:cNvSpPr txBox="1"/>
          <p:nvPr/>
        </p:nvSpPr>
        <p:spPr>
          <a:xfrm>
            <a:off x="490537" y="849312"/>
            <a:ext cx="8229600" cy="5373687"/>
          </a:xfrm>
          <a:prstGeom prst="rect">
            <a:avLst/>
          </a:prstGeom>
          <a:noFill/>
          <a:ln>
            <a:noFill/>
          </a:ln>
        </p:spPr>
        <p:txBody>
          <a:bodyPr spcFirstLastPara="1" wrap="square" lIns="90000" tIns="46800" rIns="90000" bIns="46800" anchor="t" anchorCtr="0">
            <a:noAutofit/>
          </a:bodyPr>
          <a:lstStyle/>
          <a:p>
            <a:pPr marL="288925" marR="0" lvl="0" indent="-28892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Typically, a number associated with each system call</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System-call interface maintains a table indexed according to these numbers</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system call interface invokes intended system call in OS kernel and returns status of the system call and any return values</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caller need know nothing about how the system call is implemented</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Just needs to obey API and understand what OS will do as a result call</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Most details of  OS interface hidden from programmer by API  </a:t>
            </a:r>
            <a:endParaRPr/>
          </a:p>
          <a:p>
            <a:pPr marL="968375" marR="0" lvl="2" indent="-325437"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Managed by run-time support library (set of functions built into libraries included with compiler)</a:t>
            </a:r>
            <a:endParaRPr/>
          </a:p>
        </p:txBody>
      </p:sp>
      <p:sp>
        <p:nvSpPr>
          <p:cNvPr id="879" name="Google Shape;879;p6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2"/>
        <p:cNvGrpSpPr/>
        <p:nvPr/>
      </p:nvGrpSpPr>
      <p:grpSpPr>
        <a:xfrm>
          <a:off x="0" y="0"/>
          <a:ext cx="0" cy="0"/>
          <a:chOff x="0" y="0"/>
          <a:chExt cx="0" cy="0"/>
        </a:xfrm>
      </p:grpSpPr>
      <p:sp>
        <p:nvSpPr>
          <p:cNvPr id="893" name="Google Shape;893;p63"/>
          <p:cNvSpPr txBox="1"/>
          <p:nvPr/>
        </p:nvSpPr>
        <p:spPr>
          <a:xfrm>
            <a:off x="485775" y="319087"/>
            <a:ext cx="8229600" cy="4635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API – System Call – OS Relationship</a:t>
            </a:r>
            <a:endParaRPr/>
          </a:p>
        </p:txBody>
      </p:sp>
      <p:pic>
        <p:nvPicPr>
          <p:cNvPr id="894" name="Google Shape;894;p63"/>
          <p:cNvPicPr preferRelativeResize="0"/>
          <p:nvPr/>
        </p:nvPicPr>
        <p:blipFill rotWithShape="1">
          <a:blip r:embed="rId3">
            <a:alphaModFix/>
          </a:blip>
          <a:srcRect l="748" t="9877" r="935" b="10124"/>
          <a:stretch/>
        </p:blipFill>
        <p:spPr>
          <a:xfrm>
            <a:off x="938212" y="1271587"/>
            <a:ext cx="7489825" cy="4570412"/>
          </a:xfrm>
          <a:prstGeom prst="rect">
            <a:avLst/>
          </a:prstGeom>
          <a:noFill/>
          <a:ln w="38150" cap="sq" cmpd="sng">
            <a:solidFill>
              <a:srgbClr val="FFFFFF"/>
            </a:solidFill>
            <a:prstDash val="solid"/>
            <a:miter lim="800000"/>
            <a:headEnd type="none" w="sm" len="sm"/>
            <a:tailEnd type="none" w="sm" len="sm"/>
          </a:ln>
        </p:spPr>
      </p:pic>
      <p:sp>
        <p:nvSpPr>
          <p:cNvPr id="895" name="Google Shape;895;p63"/>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6"/>
        <p:cNvGrpSpPr/>
        <p:nvPr/>
      </p:nvGrpSpPr>
      <p:grpSpPr>
        <a:xfrm>
          <a:off x="0" y="0"/>
          <a:ext cx="0" cy="0"/>
          <a:chOff x="0" y="0"/>
          <a:chExt cx="0" cy="0"/>
        </a:xfrm>
      </p:grpSpPr>
      <p:sp>
        <p:nvSpPr>
          <p:cNvPr id="907" name="Google Shape;907;p64"/>
          <p:cNvSpPr txBox="1"/>
          <p:nvPr/>
        </p:nvSpPr>
        <p:spPr>
          <a:xfrm>
            <a:off x="569912" y="446087"/>
            <a:ext cx="8223250" cy="46831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Steps in Making a System Call </a:t>
            </a:r>
            <a:endParaRPr/>
          </a:p>
        </p:txBody>
      </p:sp>
      <p:sp>
        <p:nvSpPr>
          <p:cNvPr id="908" name="Google Shape;908;p64"/>
          <p:cNvSpPr txBox="1"/>
          <p:nvPr/>
        </p:nvSpPr>
        <p:spPr>
          <a:xfrm>
            <a:off x="533400" y="5651500"/>
            <a:ext cx="8077200" cy="939800"/>
          </a:xfrm>
          <a:prstGeom prst="rect">
            <a:avLst/>
          </a:prstGeom>
          <a:noFill/>
          <a:ln>
            <a:noFill/>
          </a:ln>
        </p:spPr>
        <p:txBody>
          <a:bodyPr spcFirstLastPara="1" wrap="square" lIns="90000" tIns="46800" rIns="90000" bIns="46800" anchor="t" anchorCtr="0">
            <a:noAutofit/>
          </a:bodyPr>
          <a:lstStyle/>
          <a:p>
            <a:pPr marL="342900" marR="0" lvl="0" indent="-295275"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There are 11 steps in making the system call </a:t>
            </a:r>
            <a:endParaRPr/>
          </a:p>
          <a:p>
            <a:pPr marL="342900" marR="0" lvl="0" indent="-295275" algn="l" rtl="0">
              <a:lnSpc>
                <a:spcPct val="100000"/>
              </a:lnSpc>
              <a:spcBef>
                <a:spcPts val="500"/>
              </a:spcBef>
              <a:spcAft>
                <a:spcPts val="0"/>
              </a:spcAft>
              <a:buClr>
                <a:srgbClr val="000000"/>
              </a:buClr>
              <a:buSzPts val="2800"/>
              <a:buFont typeface="Tahoma"/>
              <a:buNone/>
            </a:pPr>
            <a:r>
              <a:rPr lang="en-US" sz="2800" b="0" i="0" u="none">
                <a:solidFill>
                  <a:srgbClr val="000000"/>
                </a:solidFill>
                <a:latin typeface="Tahoma"/>
                <a:ea typeface="Tahoma"/>
                <a:cs typeface="Tahoma"/>
                <a:sym typeface="Tahoma"/>
              </a:rPr>
              <a:t>        count=read (fd, buffer, nbytes)</a:t>
            </a:r>
            <a:endParaRPr/>
          </a:p>
        </p:txBody>
      </p:sp>
      <p:pic>
        <p:nvPicPr>
          <p:cNvPr id="909" name="Google Shape;909;p64"/>
          <p:cNvPicPr preferRelativeResize="0"/>
          <p:nvPr/>
        </p:nvPicPr>
        <p:blipFill rotWithShape="1">
          <a:blip r:embed="rId3">
            <a:alphaModFix/>
          </a:blip>
          <a:srcRect/>
          <a:stretch/>
        </p:blipFill>
        <p:spPr>
          <a:xfrm>
            <a:off x="1814512" y="914400"/>
            <a:ext cx="5729287" cy="4800600"/>
          </a:xfrm>
          <a:prstGeom prst="rect">
            <a:avLst/>
          </a:prstGeom>
          <a:noFill/>
          <a:ln>
            <a:noFill/>
          </a:ln>
        </p:spPr>
      </p:pic>
      <p:sp>
        <p:nvSpPr>
          <p:cNvPr id="910" name="Google Shape;910;p64"/>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3"/>
        <p:cNvGrpSpPr/>
        <p:nvPr/>
      </p:nvGrpSpPr>
      <p:grpSpPr>
        <a:xfrm>
          <a:off x="0" y="0"/>
          <a:ext cx="0" cy="0"/>
          <a:chOff x="0" y="0"/>
          <a:chExt cx="0" cy="0"/>
        </a:xfrm>
      </p:grpSpPr>
      <p:sp>
        <p:nvSpPr>
          <p:cNvPr id="924" name="Google Shape;924;p65"/>
          <p:cNvSpPr txBox="1"/>
          <p:nvPr/>
        </p:nvSpPr>
        <p:spPr>
          <a:xfrm>
            <a:off x="469900" y="227012"/>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Standard C Library Example</a:t>
            </a:r>
            <a:endParaRPr/>
          </a:p>
        </p:txBody>
      </p:sp>
      <p:sp>
        <p:nvSpPr>
          <p:cNvPr id="925" name="Google Shape;925;p65"/>
          <p:cNvSpPr txBox="1"/>
          <p:nvPr/>
        </p:nvSpPr>
        <p:spPr>
          <a:xfrm>
            <a:off x="468312" y="858837"/>
            <a:ext cx="7642225" cy="604837"/>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C program invoking printf() library call, which calls write() system call</a:t>
            </a:r>
            <a:endParaRPr/>
          </a:p>
        </p:txBody>
      </p:sp>
      <p:pic>
        <p:nvPicPr>
          <p:cNvPr id="926" name="Google Shape;926;p65"/>
          <p:cNvPicPr preferRelativeResize="0"/>
          <p:nvPr/>
        </p:nvPicPr>
        <p:blipFill rotWithShape="1">
          <a:blip r:embed="rId3">
            <a:alphaModFix/>
          </a:blip>
          <a:srcRect l="18287" t="2667" r="17346" b="1779"/>
          <a:stretch/>
        </p:blipFill>
        <p:spPr>
          <a:xfrm>
            <a:off x="2241550" y="1468437"/>
            <a:ext cx="3770312" cy="4286250"/>
          </a:xfrm>
          <a:prstGeom prst="rect">
            <a:avLst/>
          </a:prstGeom>
          <a:noFill/>
          <a:ln w="38150" cap="sq" cmpd="sng">
            <a:solidFill>
              <a:srgbClr val="FFFFFF"/>
            </a:solidFill>
            <a:prstDash val="solid"/>
            <a:miter lim="800000"/>
            <a:headEnd type="none" w="sm" len="sm"/>
            <a:tailEnd type="none" w="sm" len="sm"/>
          </a:ln>
        </p:spPr>
      </p:pic>
      <p:sp>
        <p:nvSpPr>
          <p:cNvPr id="927" name="Google Shape;927;p6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0"/>
        <p:cNvGrpSpPr/>
        <p:nvPr/>
      </p:nvGrpSpPr>
      <p:grpSpPr>
        <a:xfrm>
          <a:off x="0" y="0"/>
          <a:ext cx="0" cy="0"/>
          <a:chOff x="0" y="0"/>
          <a:chExt cx="0" cy="0"/>
        </a:xfrm>
      </p:grpSpPr>
      <p:sp>
        <p:nvSpPr>
          <p:cNvPr id="941" name="Google Shape;941;p66"/>
          <p:cNvSpPr txBox="1"/>
          <p:nvPr/>
        </p:nvSpPr>
        <p:spPr>
          <a:xfrm>
            <a:off x="498475" y="342900"/>
            <a:ext cx="8229600" cy="46513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System Call Parameter Passing</a:t>
            </a:r>
            <a:endParaRPr/>
          </a:p>
        </p:txBody>
      </p:sp>
      <p:sp>
        <p:nvSpPr>
          <p:cNvPr id="942" name="Google Shape;942;p66"/>
          <p:cNvSpPr txBox="1"/>
          <p:nvPr/>
        </p:nvSpPr>
        <p:spPr>
          <a:xfrm>
            <a:off x="461962" y="863600"/>
            <a:ext cx="8229600" cy="5402262"/>
          </a:xfrm>
          <a:prstGeom prst="rect">
            <a:avLst/>
          </a:prstGeom>
          <a:noFill/>
          <a:ln>
            <a:noFill/>
          </a:ln>
        </p:spPr>
        <p:txBody>
          <a:bodyPr spcFirstLastPara="1" wrap="square" lIns="90000" tIns="46800" rIns="90000" bIns="46800" anchor="t" anchorCtr="0">
            <a:noAutofit/>
          </a:bodyPr>
          <a:lstStyle/>
          <a:p>
            <a:pPr marL="288925" marR="0" lvl="0" indent="-288925" algn="l" rtl="0">
              <a:lnSpc>
                <a:spcPct val="13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Often, more information is required than simply identity of desired system call</a:t>
            </a:r>
            <a:endParaRPr/>
          </a:p>
          <a:p>
            <a:pPr marL="615950" marR="0" lvl="1" indent="-325437"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Exact type and amount of information vary according to OS and call</a:t>
            </a:r>
            <a:endParaRPr/>
          </a:p>
          <a:p>
            <a:pPr marL="288925" marR="0" lvl="0" indent="-288925" algn="l" rtl="0">
              <a:lnSpc>
                <a:spcPct val="13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Three general methods used to pass parameters to the OS</a:t>
            </a:r>
            <a:endParaRPr/>
          </a:p>
          <a:p>
            <a:pPr marL="615950" marR="0" lvl="1" indent="-325437"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Simplest:  pass the parameters in </a:t>
            </a:r>
            <a:r>
              <a:rPr lang="en-US" sz="1800" b="0" i="1" u="none" strike="noStrike" cap="none">
                <a:solidFill>
                  <a:srgbClr val="000000"/>
                </a:solidFill>
                <a:latin typeface="Arial"/>
                <a:ea typeface="Arial"/>
                <a:cs typeface="Arial"/>
                <a:sym typeface="Arial"/>
              </a:rPr>
              <a:t>registers</a:t>
            </a:r>
            <a:endParaRPr/>
          </a:p>
          <a:p>
            <a:pPr marL="968375" marR="0" lvl="2" indent="-325437" algn="l" rtl="0">
              <a:lnSpc>
                <a:spcPct val="13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 In some cases, may be more parameters than registers</a:t>
            </a:r>
            <a:endParaRPr/>
          </a:p>
          <a:p>
            <a:pPr marL="615950" marR="0" lvl="1" indent="-325437"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Parameters stored in a </a:t>
            </a:r>
            <a:r>
              <a:rPr lang="en-US" sz="1800" b="0" i="1" u="none" strike="noStrike" cap="none">
                <a:solidFill>
                  <a:srgbClr val="000000"/>
                </a:solidFill>
                <a:latin typeface="Arial"/>
                <a:ea typeface="Arial"/>
                <a:cs typeface="Arial"/>
                <a:sym typeface="Arial"/>
              </a:rPr>
              <a:t>block, </a:t>
            </a:r>
            <a:r>
              <a:rPr lang="en-US" sz="1800" b="0" i="0" u="none" strike="noStrike" cap="none">
                <a:solidFill>
                  <a:srgbClr val="000000"/>
                </a:solidFill>
                <a:latin typeface="Arial"/>
                <a:ea typeface="Arial"/>
                <a:cs typeface="Arial"/>
                <a:sym typeface="Arial"/>
              </a:rPr>
              <a:t>or table, in memory, and address of block passed as a parameter in a register </a:t>
            </a:r>
            <a:endParaRPr/>
          </a:p>
          <a:p>
            <a:pPr marL="968375" marR="0" lvl="2" indent="-325437" algn="l" rtl="0">
              <a:lnSpc>
                <a:spcPct val="13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This approach taken by Linux and Solaris</a:t>
            </a:r>
            <a:endParaRPr/>
          </a:p>
          <a:p>
            <a:pPr marL="615950" marR="0" lvl="1" indent="-325437"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Parameters placed, or </a:t>
            </a:r>
            <a:r>
              <a:rPr lang="en-US" sz="1800" b="0" i="1" u="none" strike="noStrike" cap="none">
                <a:solidFill>
                  <a:srgbClr val="000000"/>
                </a:solidFill>
                <a:latin typeface="Arial"/>
                <a:ea typeface="Arial"/>
                <a:cs typeface="Arial"/>
                <a:sym typeface="Arial"/>
              </a:rPr>
              <a:t>pushed, </a:t>
            </a:r>
            <a:r>
              <a:rPr lang="en-US" sz="1800" b="0" i="0" u="none" strike="noStrike" cap="none">
                <a:solidFill>
                  <a:srgbClr val="000000"/>
                </a:solidFill>
                <a:latin typeface="Arial"/>
                <a:ea typeface="Arial"/>
                <a:cs typeface="Arial"/>
                <a:sym typeface="Arial"/>
              </a:rPr>
              <a:t>onto the </a:t>
            </a:r>
            <a:r>
              <a:rPr lang="en-US" sz="1800" b="0" i="1" u="none" strike="noStrike" cap="none">
                <a:solidFill>
                  <a:srgbClr val="000000"/>
                </a:solidFill>
                <a:latin typeface="Arial"/>
                <a:ea typeface="Arial"/>
                <a:cs typeface="Arial"/>
                <a:sym typeface="Arial"/>
              </a:rPr>
              <a:t>stack </a:t>
            </a:r>
            <a:r>
              <a:rPr lang="en-US" sz="1800" b="0" i="0" u="none" strike="noStrike" cap="none">
                <a:solidFill>
                  <a:srgbClr val="000000"/>
                </a:solidFill>
                <a:latin typeface="Arial"/>
                <a:ea typeface="Arial"/>
                <a:cs typeface="Arial"/>
                <a:sym typeface="Arial"/>
              </a:rPr>
              <a:t>by the program and </a:t>
            </a:r>
            <a:r>
              <a:rPr lang="en-US" sz="1800" b="0" i="1" u="none" strike="noStrike" cap="none">
                <a:solidFill>
                  <a:srgbClr val="000000"/>
                </a:solidFill>
                <a:latin typeface="Arial"/>
                <a:ea typeface="Arial"/>
                <a:cs typeface="Arial"/>
                <a:sym typeface="Arial"/>
              </a:rPr>
              <a:t>popped </a:t>
            </a:r>
            <a:r>
              <a:rPr lang="en-US" sz="1800" b="0" i="0" u="none" strike="noStrike" cap="none">
                <a:solidFill>
                  <a:srgbClr val="000000"/>
                </a:solidFill>
                <a:latin typeface="Arial"/>
                <a:ea typeface="Arial"/>
                <a:cs typeface="Arial"/>
                <a:sym typeface="Arial"/>
              </a:rPr>
              <a:t>off the stack by the operating system</a:t>
            </a:r>
            <a:endParaRPr/>
          </a:p>
          <a:p>
            <a:pPr marL="615950" marR="0" lvl="1" indent="-325437"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Block and stack methods do not limit the number or length of parameters being passed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943" name="Google Shape;943;p6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6"/>
        <p:cNvGrpSpPr/>
        <p:nvPr/>
      </p:nvGrpSpPr>
      <p:grpSpPr>
        <a:xfrm>
          <a:off x="0" y="0"/>
          <a:ext cx="0" cy="0"/>
          <a:chOff x="0" y="0"/>
          <a:chExt cx="0" cy="0"/>
        </a:xfrm>
      </p:grpSpPr>
      <p:sp>
        <p:nvSpPr>
          <p:cNvPr id="957" name="Google Shape;957;p67"/>
          <p:cNvSpPr txBox="1"/>
          <p:nvPr/>
        </p:nvSpPr>
        <p:spPr>
          <a:xfrm>
            <a:off x="498475" y="322262"/>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Parameter Passing via Table</a:t>
            </a:r>
            <a:endParaRPr/>
          </a:p>
        </p:txBody>
      </p:sp>
      <p:pic>
        <p:nvPicPr>
          <p:cNvPr id="958" name="Google Shape;958;p67"/>
          <p:cNvPicPr preferRelativeResize="0"/>
          <p:nvPr/>
        </p:nvPicPr>
        <p:blipFill rotWithShape="1">
          <a:blip r:embed="rId3">
            <a:alphaModFix/>
          </a:blip>
          <a:srcRect l="1076" t="16791" r="1239" b="15502"/>
          <a:stretch/>
        </p:blipFill>
        <p:spPr>
          <a:xfrm>
            <a:off x="1487487" y="1473200"/>
            <a:ext cx="6178550" cy="3211512"/>
          </a:xfrm>
          <a:prstGeom prst="rect">
            <a:avLst/>
          </a:prstGeom>
          <a:noFill/>
          <a:ln w="38150" cap="sq" cmpd="sng">
            <a:solidFill>
              <a:srgbClr val="FFFFFF"/>
            </a:solidFill>
            <a:prstDash val="solid"/>
            <a:miter lim="800000"/>
            <a:headEnd type="none" w="sm" len="sm"/>
            <a:tailEnd type="none" w="sm" len="sm"/>
          </a:ln>
        </p:spPr>
      </p:pic>
      <p:cxnSp>
        <p:nvCxnSpPr>
          <p:cNvPr id="959" name="Google Shape;959;p67"/>
          <p:cNvCxnSpPr/>
          <p:nvPr/>
        </p:nvCxnSpPr>
        <p:spPr>
          <a:xfrm>
            <a:off x="1485900" y="1789112"/>
            <a:ext cx="1587" cy="2193925"/>
          </a:xfrm>
          <a:prstGeom prst="straightConnector1">
            <a:avLst/>
          </a:prstGeom>
          <a:noFill/>
          <a:ln w="9525" cap="sq" cmpd="sng">
            <a:solidFill>
              <a:srgbClr val="000000"/>
            </a:solidFill>
            <a:prstDash val="solid"/>
            <a:miter lim="800000"/>
            <a:headEnd type="none" w="med" len="med"/>
            <a:tailEnd type="none" w="med" len="med"/>
          </a:ln>
        </p:spPr>
      </p:cxnSp>
      <p:cxnSp>
        <p:nvCxnSpPr>
          <p:cNvPr id="960" name="Google Shape;960;p67"/>
          <p:cNvCxnSpPr/>
          <p:nvPr/>
        </p:nvCxnSpPr>
        <p:spPr>
          <a:xfrm>
            <a:off x="3706812" y="1468437"/>
            <a:ext cx="841375" cy="1587"/>
          </a:xfrm>
          <a:prstGeom prst="straightConnector1">
            <a:avLst/>
          </a:prstGeom>
          <a:noFill/>
          <a:ln w="9525" cap="sq" cmpd="sng">
            <a:solidFill>
              <a:srgbClr val="000000"/>
            </a:solidFill>
            <a:prstDash val="solid"/>
            <a:miter lim="800000"/>
            <a:headEnd type="none" w="med" len="med"/>
            <a:tailEnd type="none" w="med" len="med"/>
          </a:ln>
        </p:spPr>
      </p:cxnSp>
      <p:sp>
        <p:nvSpPr>
          <p:cNvPr id="961" name="Google Shape;961;p6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4"/>
        <p:cNvGrpSpPr/>
        <p:nvPr/>
      </p:nvGrpSpPr>
      <p:grpSpPr>
        <a:xfrm>
          <a:off x="0" y="0"/>
          <a:ext cx="0" cy="0"/>
          <a:chOff x="0" y="0"/>
          <a:chExt cx="0" cy="0"/>
        </a:xfrm>
      </p:grpSpPr>
      <p:sp>
        <p:nvSpPr>
          <p:cNvPr id="235" name="Google Shape;235;p16"/>
          <p:cNvSpPr txBox="1"/>
          <p:nvPr/>
        </p:nvSpPr>
        <p:spPr>
          <a:xfrm>
            <a:off x="844550" y="960437"/>
            <a:ext cx="7772400" cy="2295525"/>
          </a:xfrm>
          <a:prstGeom prst="rect">
            <a:avLst/>
          </a:prstGeom>
          <a:noFill/>
          <a:ln>
            <a:noFill/>
          </a:ln>
        </p:spPr>
        <p:txBody>
          <a:bodyPr spcFirstLastPara="1" wrap="square" lIns="90000" tIns="46800" rIns="90000" bIns="46800" anchor="b" anchorCtr="0">
            <a:noAutofit/>
          </a:bodyPr>
          <a:lstStyle/>
          <a:p>
            <a:pPr marL="0" marR="0" lvl="0" indent="0" algn="ctr" rtl="0">
              <a:lnSpc>
                <a:spcPct val="90000"/>
              </a:lnSpc>
              <a:spcBef>
                <a:spcPts val="0"/>
              </a:spcBef>
              <a:spcAft>
                <a:spcPts val="0"/>
              </a:spcAft>
              <a:buClr>
                <a:srgbClr val="006699"/>
              </a:buClr>
              <a:buSzPts val="3000"/>
              <a:buFont typeface="Arial"/>
              <a:buNone/>
            </a:pPr>
            <a:r>
              <a:rPr lang="en-US" sz="3000" b="1" i="0" u="none">
                <a:solidFill>
                  <a:srgbClr val="006699"/>
                </a:solidFill>
                <a:latin typeface="Arial"/>
                <a:ea typeface="Arial"/>
                <a:cs typeface="Arial"/>
                <a:sym typeface="Arial"/>
              </a:rPr>
              <a:t/>
            </a:r>
            <a:br>
              <a:rPr lang="en-US" sz="3000" b="1" i="0" u="none">
                <a:solidFill>
                  <a:srgbClr val="006699"/>
                </a:solidFill>
                <a:latin typeface="Arial"/>
                <a:ea typeface="Arial"/>
                <a:cs typeface="Arial"/>
                <a:sym typeface="Arial"/>
              </a:rPr>
            </a:br>
            <a:r>
              <a:rPr lang="en-US" sz="3000" b="1" i="0" u="none">
                <a:solidFill>
                  <a:srgbClr val="006699"/>
                </a:solidFill>
                <a:latin typeface="Arial"/>
                <a:ea typeface="Arial"/>
                <a:cs typeface="Arial"/>
                <a:sym typeface="Arial"/>
              </a:rPr>
              <a:t>Unit I</a:t>
            </a:r>
            <a:br>
              <a:rPr lang="en-US" sz="3000" b="1" i="0" u="none">
                <a:solidFill>
                  <a:srgbClr val="006699"/>
                </a:solidFill>
                <a:latin typeface="Arial"/>
                <a:ea typeface="Arial"/>
                <a:cs typeface="Arial"/>
                <a:sym typeface="Arial"/>
              </a:rPr>
            </a:br>
            <a:r>
              <a:rPr lang="en-US" sz="3000" b="1" i="0" u="none">
                <a:solidFill>
                  <a:srgbClr val="006699"/>
                </a:solidFill>
                <a:latin typeface="Arial"/>
                <a:ea typeface="Arial"/>
                <a:cs typeface="Arial"/>
                <a:sym typeface="Arial"/>
              </a:rPr>
              <a:t/>
            </a:r>
            <a:br>
              <a:rPr lang="en-US" sz="3000" b="1" i="0" u="none">
                <a:solidFill>
                  <a:srgbClr val="006699"/>
                </a:solidFill>
                <a:latin typeface="Arial"/>
                <a:ea typeface="Arial"/>
                <a:cs typeface="Arial"/>
                <a:sym typeface="Arial"/>
              </a:rPr>
            </a:br>
            <a:r>
              <a:rPr lang="en-US" sz="3000" b="1" i="0" u="none">
                <a:solidFill>
                  <a:srgbClr val="006699"/>
                </a:solidFill>
                <a:latin typeface="Arial"/>
                <a:ea typeface="Arial"/>
                <a:cs typeface="Arial"/>
                <a:sym typeface="Arial"/>
              </a:rPr>
              <a:t/>
            </a:r>
            <a:br>
              <a:rPr lang="en-US" sz="3000" b="1" i="0" u="none">
                <a:solidFill>
                  <a:srgbClr val="006699"/>
                </a:solidFill>
                <a:latin typeface="Arial"/>
                <a:ea typeface="Arial"/>
                <a:cs typeface="Arial"/>
                <a:sym typeface="Arial"/>
              </a:rPr>
            </a:br>
            <a:r>
              <a:rPr lang="en-US" sz="3000" b="1" i="0" u="none">
                <a:solidFill>
                  <a:srgbClr val="006699"/>
                </a:solidFill>
                <a:latin typeface="Arial"/>
                <a:ea typeface="Arial"/>
                <a:cs typeface="Arial"/>
                <a:sym typeface="Arial"/>
              </a:rPr>
              <a:t> Introduction to Operating System</a:t>
            </a:r>
            <a:endParaRPr/>
          </a:p>
        </p:txBody>
      </p:sp>
      <p:sp>
        <p:nvSpPr>
          <p:cNvPr id="236" name="Google Shape;236;p1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ctr" rtl="0">
                <a:lnSpc>
                  <a:spcPct val="100000"/>
                </a:lnSpc>
                <a:spcBef>
                  <a:spcPts val="0"/>
                </a:spcBef>
                <a:spcAft>
                  <a:spcPts val="0"/>
                </a:spcAft>
                <a:buClr>
                  <a:srgbClr val="000000"/>
                </a:buClr>
                <a:buSzPts val="2400"/>
                <a:buFont typeface="Verdana"/>
                <a:buNone/>
              </a:pPr>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4"/>
        <p:cNvGrpSpPr/>
        <p:nvPr/>
      </p:nvGrpSpPr>
      <p:grpSpPr>
        <a:xfrm>
          <a:off x="0" y="0"/>
          <a:ext cx="0" cy="0"/>
          <a:chOff x="0" y="0"/>
          <a:chExt cx="0" cy="0"/>
        </a:xfrm>
      </p:grpSpPr>
      <p:sp>
        <p:nvSpPr>
          <p:cNvPr id="975" name="Google Shape;975;p68"/>
          <p:cNvSpPr txBox="1"/>
          <p:nvPr/>
        </p:nvSpPr>
        <p:spPr>
          <a:xfrm>
            <a:off x="498475"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Types of System Calls</a:t>
            </a:r>
            <a:endParaRPr/>
          </a:p>
        </p:txBody>
      </p:sp>
      <p:sp>
        <p:nvSpPr>
          <p:cNvPr id="976" name="Google Shape;976;p68"/>
          <p:cNvSpPr txBox="1"/>
          <p:nvPr/>
        </p:nvSpPr>
        <p:spPr>
          <a:xfrm>
            <a:off x="3519487" y="1106487"/>
            <a:ext cx="3924300" cy="4530725"/>
          </a:xfrm>
          <a:prstGeom prst="rect">
            <a:avLst/>
          </a:prstGeom>
          <a:noFill/>
          <a:ln>
            <a:noFill/>
          </a:ln>
        </p:spPr>
        <p:txBody>
          <a:bodyPr spcFirstLastPara="1" wrap="square" lIns="90000" tIns="46800" rIns="90000" bIns="46800" anchor="t" anchorCtr="0">
            <a:noAutofit/>
          </a:bodyPr>
          <a:lstStyle/>
          <a:p>
            <a:pPr marL="292100" marR="0" lvl="0" indent="-288925" algn="l" rtl="0">
              <a:lnSpc>
                <a:spcPct val="15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Process control</a:t>
            </a:r>
            <a:endParaRPr/>
          </a:p>
          <a:p>
            <a:pPr marL="292100" marR="0" lvl="0" indent="-28892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File management</a:t>
            </a:r>
            <a:endParaRPr/>
          </a:p>
          <a:p>
            <a:pPr marL="292100" marR="0" lvl="0" indent="-28892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Device management</a:t>
            </a:r>
            <a:endParaRPr/>
          </a:p>
          <a:p>
            <a:pPr marL="292100" marR="0" lvl="0" indent="-28892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Information maintenance</a:t>
            </a:r>
            <a:endParaRPr/>
          </a:p>
          <a:p>
            <a:pPr marL="292100" marR="0" lvl="0" indent="-28892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Communications</a:t>
            </a:r>
            <a:endParaRPr/>
          </a:p>
          <a:p>
            <a:pPr marL="292100" marR="0" lvl="0" indent="-28892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Protection</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7" name="Google Shape;977;p6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9"/>
        <p:cNvGrpSpPr/>
        <p:nvPr/>
      </p:nvGrpSpPr>
      <p:grpSpPr>
        <a:xfrm>
          <a:off x="0" y="0"/>
          <a:ext cx="0" cy="0"/>
          <a:chOff x="0" y="0"/>
          <a:chExt cx="0" cy="0"/>
        </a:xfrm>
      </p:grpSpPr>
      <p:sp>
        <p:nvSpPr>
          <p:cNvPr id="990" name="Google Shape;990;p69"/>
          <p:cNvSpPr txBox="1"/>
          <p:nvPr/>
        </p:nvSpPr>
        <p:spPr>
          <a:xfrm>
            <a:off x="500062" y="333375"/>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Examples of Windows and Unix System Calls</a:t>
            </a:r>
            <a:endParaRPr/>
          </a:p>
        </p:txBody>
      </p:sp>
      <p:pic>
        <p:nvPicPr>
          <p:cNvPr id="991" name="Google Shape;991;p69"/>
          <p:cNvPicPr preferRelativeResize="0"/>
          <p:nvPr/>
        </p:nvPicPr>
        <p:blipFill rotWithShape="1">
          <a:blip r:embed="rId3">
            <a:alphaModFix/>
          </a:blip>
          <a:srcRect/>
          <a:stretch/>
        </p:blipFill>
        <p:spPr>
          <a:xfrm>
            <a:off x="914400" y="914400"/>
            <a:ext cx="6945312" cy="5135562"/>
          </a:xfrm>
          <a:prstGeom prst="rect">
            <a:avLst/>
          </a:prstGeom>
          <a:noFill/>
          <a:ln>
            <a:noFill/>
          </a:ln>
        </p:spPr>
      </p:pic>
      <p:sp>
        <p:nvSpPr>
          <p:cNvPr id="992" name="Google Shape;992;p6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3"/>
        <p:cNvGrpSpPr/>
        <p:nvPr/>
      </p:nvGrpSpPr>
      <p:grpSpPr>
        <a:xfrm>
          <a:off x="0" y="0"/>
          <a:ext cx="0" cy="0"/>
          <a:chOff x="0" y="0"/>
          <a:chExt cx="0" cy="0"/>
        </a:xfrm>
      </p:grpSpPr>
      <p:pic>
        <p:nvPicPr>
          <p:cNvPr id="1004" name="Google Shape;1004;p70"/>
          <p:cNvPicPr preferRelativeResize="0"/>
          <p:nvPr/>
        </p:nvPicPr>
        <p:blipFill rotWithShape="1">
          <a:blip r:embed="rId3">
            <a:alphaModFix/>
          </a:blip>
          <a:srcRect/>
          <a:stretch/>
        </p:blipFill>
        <p:spPr>
          <a:xfrm>
            <a:off x="558800" y="457200"/>
            <a:ext cx="7213600" cy="5943600"/>
          </a:xfrm>
          <a:prstGeom prst="rect">
            <a:avLst/>
          </a:prstGeom>
          <a:noFill/>
          <a:ln>
            <a:noFill/>
          </a:ln>
        </p:spPr>
      </p:pic>
      <p:sp>
        <p:nvSpPr>
          <p:cNvPr id="1005" name="Google Shape;1005;p70"/>
          <p:cNvSpPr/>
          <p:nvPr/>
        </p:nvSpPr>
        <p:spPr>
          <a:xfrm>
            <a:off x="6553200" y="6197600"/>
            <a:ext cx="2089150"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6"/>
        <p:cNvGrpSpPr/>
        <p:nvPr/>
      </p:nvGrpSpPr>
      <p:grpSpPr>
        <a:xfrm>
          <a:off x="0" y="0"/>
          <a:ext cx="0" cy="0"/>
          <a:chOff x="0" y="0"/>
          <a:chExt cx="0" cy="0"/>
        </a:xfrm>
      </p:grpSpPr>
      <p:sp>
        <p:nvSpPr>
          <p:cNvPr id="1017" name="Google Shape;1017;p71"/>
          <p:cNvSpPr txBox="1"/>
          <p:nvPr/>
        </p:nvSpPr>
        <p:spPr>
          <a:xfrm>
            <a:off x="360362" y="446087"/>
            <a:ext cx="8423275" cy="768350"/>
          </a:xfrm>
          <a:prstGeom prst="rect">
            <a:avLst/>
          </a:prstGeom>
          <a:noFill/>
          <a:ln>
            <a:noFill/>
          </a:ln>
        </p:spPr>
        <p:txBody>
          <a:bodyPr spcFirstLastPara="1" wrap="square" lIns="90000" tIns="46800" rIns="90000" bIns="46800" anchor="t" anchorCtr="0">
            <a:noAutofit/>
          </a:bodyPr>
          <a:lstStyle/>
          <a:p>
            <a:pPr marL="0" marR="0" lvl="0" indent="0" algn="ctr" rtl="0">
              <a:lnSpc>
                <a:spcPct val="83000"/>
              </a:lnSpc>
              <a:spcBef>
                <a:spcPts val="0"/>
              </a:spcBef>
              <a:spcAft>
                <a:spcPts val="0"/>
              </a:spcAft>
              <a:buClr>
                <a:srgbClr val="006633"/>
              </a:buClr>
              <a:buSzPts val="2800"/>
              <a:buFont typeface="Times New Roman"/>
              <a:buNone/>
            </a:pPr>
            <a:r>
              <a:rPr lang="en-US" sz="2800" b="1" i="0" u="none">
                <a:solidFill>
                  <a:srgbClr val="006633"/>
                </a:solidFill>
                <a:latin typeface="Times New Roman"/>
                <a:ea typeface="Times New Roman"/>
                <a:cs typeface="Times New Roman"/>
                <a:sym typeface="Times New Roman"/>
              </a:rPr>
              <a:t>Differences between library functions and system call</a:t>
            </a:r>
            <a:r>
              <a:rPr lang="en-US" sz="3600" b="1" i="0" u="none">
                <a:solidFill>
                  <a:srgbClr val="006633"/>
                </a:solidFill>
                <a:latin typeface="Times New Roman"/>
                <a:ea typeface="Times New Roman"/>
                <a:cs typeface="Times New Roman"/>
                <a:sym typeface="Times New Roman"/>
              </a:rPr>
              <a:t>s</a:t>
            </a:r>
            <a:endParaRPr/>
          </a:p>
        </p:txBody>
      </p:sp>
      <p:sp>
        <p:nvSpPr>
          <p:cNvPr id="1018" name="Google Shape;1018;p71"/>
          <p:cNvSpPr txBox="1"/>
          <p:nvPr/>
        </p:nvSpPr>
        <p:spPr>
          <a:xfrm>
            <a:off x="233362" y="1193800"/>
            <a:ext cx="8213725" cy="4424362"/>
          </a:xfrm>
          <a:prstGeom prst="rect">
            <a:avLst/>
          </a:prstGeom>
          <a:noFill/>
          <a:ln>
            <a:noFill/>
          </a:ln>
        </p:spPr>
        <p:txBody>
          <a:bodyPr spcFirstLastPara="1" wrap="square" lIns="0" tIns="0" rIns="0" bIns="0" anchor="ctr" anchorCtr="0">
            <a:noAutofit/>
          </a:bodyPr>
          <a:lstStyle/>
          <a:p>
            <a:pPr marL="306387" marR="0" lvl="0" indent="-306387" algn="just" rtl="0">
              <a:lnSpc>
                <a:spcPct val="100000"/>
              </a:lnSpc>
              <a:spcBef>
                <a:spcPts val="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System calls run in kernel-mode but library functions run in user-mode and may call system calls. </a:t>
            </a:r>
            <a:endParaRPr/>
          </a:p>
          <a:p>
            <a:pPr marL="306387" marR="0" lvl="0" indent="-306387" algn="just" rtl="0">
              <a:lnSpc>
                <a:spcPct val="100000"/>
              </a:lnSpc>
              <a:spcBef>
                <a:spcPts val="50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System calls are not linked to user programs.</a:t>
            </a:r>
            <a:endParaRPr/>
          </a:p>
          <a:p>
            <a:pPr marL="306387" marR="0" lvl="0" indent="-306387" algn="just" rtl="0">
              <a:lnSpc>
                <a:spcPct val="100000"/>
              </a:lnSpc>
              <a:spcBef>
                <a:spcPts val="50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There are only a small number of system calls.</a:t>
            </a:r>
            <a:endParaRPr/>
          </a:p>
          <a:p>
            <a:pPr marL="306387" marR="0" lvl="0" indent="-306387" algn="just" rtl="0">
              <a:lnSpc>
                <a:spcPct val="100000"/>
              </a:lnSpc>
              <a:spcBef>
                <a:spcPts val="500"/>
              </a:spcBef>
              <a:spcAft>
                <a:spcPts val="0"/>
              </a:spcAft>
              <a:buClr>
                <a:srgbClr val="FFFFFF"/>
              </a:buClr>
              <a:buSzPts val="2000"/>
              <a:buFont typeface="Verdana"/>
              <a:buNone/>
            </a:pPr>
            <a:endParaRPr sz="2000" b="0" i="0" u="none">
              <a:solidFill>
                <a:srgbClr val="000000"/>
              </a:solidFill>
              <a:latin typeface="Times New Roman"/>
              <a:ea typeface="Times New Roman"/>
              <a:cs typeface="Times New Roman"/>
              <a:sym typeface="Times New Roman"/>
            </a:endParaRPr>
          </a:p>
          <a:p>
            <a:pPr marL="306387" marR="0" lvl="0" indent="-306387" algn="just" rtl="0">
              <a:lnSpc>
                <a:spcPct val="100000"/>
              </a:lnSpc>
              <a:spcBef>
                <a:spcPts val="500"/>
              </a:spcBef>
              <a:spcAft>
                <a:spcPts val="0"/>
              </a:spcAft>
              <a:buClr>
                <a:srgbClr val="FFFFFF"/>
              </a:buClr>
              <a:buSzPts val="2000"/>
              <a:buFont typeface="Verdana"/>
              <a:buNone/>
            </a:pPr>
            <a:endParaRPr sz="20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a:solidFill>
                <a:srgbClr val="000000"/>
              </a:solidFill>
              <a:latin typeface="Times New Roman"/>
              <a:ea typeface="Times New Roman"/>
              <a:cs typeface="Times New Roman"/>
              <a:sym typeface="Times New Roman"/>
            </a:endParaRPr>
          </a:p>
        </p:txBody>
      </p:sp>
      <p:sp>
        <p:nvSpPr>
          <p:cNvPr id="1019" name="Google Shape;1019;p7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7"/>
        <p:cNvGrpSpPr/>
        <p:nvPr/>
      </p:nvGrpSpPr>
      <p:grpSpPr>
        <a:xfrm>
          <a:off x="0" y="0"/>
          <a:ext cx="0" cy="0"/>
          <a:chOff x="0" y="0"/>
          <a:chExt cx="0" cy="0"/>
        </a:xfrm>
      </p:grpSpPr>
      <p:sp>
        <p:nvSpPr>
          <p:cNvPr id="1028" name="Google Shape;1028;p72"/>
          <p:cNvSpPr txBox="1"/>
          <p:nvPr/>
        </p:nvSpPr>
        <p:spPr>
          <a:xfrm>
            <a:off x="685800" y="2209800"/>
            <a:ext cx="7772400" cy="14700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Types of Operating System:</a:t>
            </a:r>
            <a:r>
              <a:rPr lang="en-US" sz="3200" b="1" i="0" u="none">
                <a:solidFill>
                  <a:srgbClr val="006633"/>
                </a:solidFill>
                <a:latin typeface="Arial"/>
                <a:ea typeface="Arial"/>
                <a:cs typeface="Arial"/>
                <a:sym typeface="Arial"/>
              </a:rPr>
              <a:t/>
            </a:r>
            <a:br>
              <a:rPr lang="en-US" sz="3200" b="1" i="0" u="none">
                <a:solidFill>
                  <a:srgbClr val="006633"/>
                </a:solidFill>
                <a:latin typeface="Arial"/>
                <a:ea typeface="Arial"/>
                <a:cs typeface="Arial"/>
                <a:sym typeface="Arial"/>
              </a:rPr>
            </a:br>
            <a:endParaRPr/>
          </a:p>
        </p:txBody>
      </p:sp>
      <p:sp>
        <p:nvSpPr>
          <p:cNvPr id="1029" name="Google Shape;1029;p72"/>
          <p:cNvSpPr txBox="1"/>
          <p:nvPr/>
        </p:nvSpPr>
        <p:spPr>
          <a:xfrm>
            <a:off x="457200" y="6199187"/>
            <a:ext cx="2090737"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08/06/11</a:t>
            </a:r>
            <a:endParaRPr/>
          </a:p>
        </p:txBody>
      </p:sp>
      <p:sp>
        <p:nvSpPr>
          <p:cNvPr id="1030" name="Google Shape;1030;p7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8"/>
        <p:cNvGrpSpPr/>
        <p:nvPr/>
      </p:nvGrpSpPr>
      <p:grpSpPr>
        <a:xfrm>
          <a:off x="0" y="0"/>
          <a:ext cx="0" cy="0"/>
          <a:chOff x="0" y="0"/>
          <a:chExt cx="0" cy="0"/>
        </a:xfrm>
      </p:grpSpPr>
      <p:sp>
        <p:nvSpPr>
          <p:cNvPr id="1039" name="Google Shape;1039;p73"/>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1.Batch OS</a:t>
            </a:r>
            <a:endParaRPr/>
          </a:p>
        </p:txBody>
      </p:sp>
      <p:sp>
        <p:nvSpPr>
          <p:cNvPr id="1040" name="Google Shape;1040;p73"/>
          <p:cNvSpPr txBox="1"/>
          <p:nvPr/>
        </p:nvSpPr>
        <p:spPr>
          <a:xfrm>
            <a:off x="533400" y="1303337"/>
            <a:ext cx="8186737" cy="4497387"/>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First OS</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Developed around mid 1950s by GM</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IBSYS had become quite famous by early 1960s</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Special piece of software called monitor</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User submits the job on cards or tape to a computer operator who batches the job together sequentially and places the entire batch on an input device for use by the monitor</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Monitor loads one job, executes it, then loads the next and so on</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041" name="Google Shape;1041;p73"/>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3"/>
        <p:cNvGrpSpPr/>
        <p:nvPr/>
      </p:nvGrpSpPr>
      <p:grpSpPr>
        <a:xfrm>
          <a:off x="0" y="0"/>
          <a:ext cx="0" cy="0"/>
          <a:chOff x="0" y="0"/>
          <a:chExt cx="0" cy="0"/>
        </a:xfrm>
      </p:grpSpPr>
      <p:sp>
        <p:nvSpPr>
          <p:cNvPr id="1054" name="Google Shape;1054;p74"/>
          <p:cNvSpPr txBox="1"/>
          <p:nvPr/>
        </p:nvSpPr>
        <p:spPr>
          <a:xfrm>
            <a:off x="974725" y="171450"/>
            <a:ext cx="8486775" cy="104775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1" i="0" u="none">
                <a:solidFill>
                  <a:srgbClr val="006633"/>
                </a:solidFill>
                <a:latin typeface="Arial"/>
                <a:ea typeface="Arial"/>
                <a:cs typeface="Arial"/>
                <a:sym typeface="Arial"/>
              </a:rPr>
              <a:t> Batch Systems:</a:t>
            </a:r>
            <a:endParaRPr/>
          </a:p>
        </p:txBody>
      </p:sp>
      <p:pic>
        <p:nvPicPr>
          <p:cNvPr id="1055" name="Google Shape;1055;p74"/>
          <p:cNvPicPr preferRelativeResize="0"/>
          <p:nvPr/>
        </p:nvPicPr>
        <p:blipFill rotWithShape="1">
          <a:blip r:embed="rId3">
            <a:alphaModFix/>
          </a:blip>
          <a:srcRect l="28365" t="1007" r="28201" b="804"/>
          <a:stretch/>
        </p:blipFill>
        <p:spPr>
          <a:xfrm>
            <a:off x="1447800" y="1143000"/>
            <a:ext cx="2312987" cy="4183062"/>
          </a:xfrm>
          <a:prstGeom prst="rect">
            <a:avLst/>
          </a:prstGeom>
          <a:noFill/>
          <a:ln w="57225" cap="sq" cmpd="sng">
            <a:solidFill>
              <a:srgbClr val="000000"/>
            </a:solidFill>
            <a:prstDash val="solid"/>
            <a:miter lim="800000"/>
            <a:headEnd type="none" w="sm" len="sm"/>
            <a:tailEnd type="none" w="sm" len="sm"/>
          </a:ln>
        </p:spPr>
      </p:pic>
      <p:sp>
        <p:nvSpPr>
          <p:cNvPr id="1056" name="Google Shape;1056;p74"/>
          <p:cNvSpPr txBox="1"/>
          <p:nvPr/>
        </p:nvSpPr>
        <p:spPr>
          <a:xfrm>
            <a:off x="762000" y="5638800"/>
            <a:ext cx="45085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Memory Layout for a Simple Batch System</a:t>
            </a:r>
            <a:endParaRPr/>
          </a:p>
        </p:txBody>
      </p:sp>
      <p:sp>
        <p:nvSpPr>
          <p:cNvPr id="1057" name="Google Shape;1057;p74"/>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5"/>
        <p:cNvGrpSpPr/>
        <p:nvPr/>
      </p:nvGrpSpPr>
      <p:grpSpPr>
        <a:xfrm>
          <a:off x="0" y="0"/>
          <a:ext cx="0" cy="0"/>
          <a:chOff x="0" y="0"/>
          <a:chExt cx="0" cy="0"/>
        </a:xfrm>
      </p:grpSpPr>
      <p:sp>
        <p:nvSpPr>
          <p:cNvPr id="1066" name="Google Shape;1066;p75"/>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Batch OS</a:t>
            </a:r>
            <a:endParaRPr/>
          </a:p>
        </p:txBody>
      </p:sp>
      <p:sp>
        <p:nvSpPr>
          <p:cNvPr id="1067" name="Google Shape;1067;p75"/>
          <p:cNvSpPr txBox="1"/>
          <p:nvPr/>
        </p:nvSpPr>
        <p:spPr>
          <a:xfrm>
            <a:off x="533400" y="998537"/>
            <a:ext cx="8186737" cy="5356225"/>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Monitor controls sequence of events</a:t>
            </a:r>
            <a:endParaRPr/>
          </a:p>
          <a:p>
            <a:pPr marL="731837" marR="0" lvl="1" indent="-274637" algn="l" rtl="0">
              <a:lnSpc>
                <a:spcPct val="10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Must always be in memory and available for execution</a:t>
            </a:r>
            <a:endParaRPr/>
          </a:p>
          <a:p>
            <a:pPr marL="731837" marR="0" lvl="1" indent="-274637" algn="l" rtl="0">
              <a:lnSpc>
                <a:spcPct val="10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Called </a:t>
            </a:r>
            <a:r>
              <a:rPr lang="en-US" sz="2400" b="1" i="0" u="none" strike="noStrike" cap="none">
                <a:solidFill>
                  <a:srgbClr val="000000"/>
                </a:solidFill>
                <a:latin typeface="Arial"/>
                <a:ea typeface="Arial"/>
                <a:cs typeface="Arial"/>
                <a:sym typeface="Arial"/>
              </a:rPr>
              <a:t>resident monitor</a:t>
            </a:r>
            <a:endParaRPr/>
          </a:p>
          <a:p>
            <a:pPr marL="731837" marR="0" lvl="1" indent="-274637" algn="l" rtl="0">
              <a:lnSpc>
                <a:spcPct val="10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Rest of the monitor is utilities loaded as subroutines when required</a:t>
            </a:r>
            <a:endParaRPr/>
          </a:p>
          <a:p>
            <a:pPr marL="731837" marR="0" lvl="1" indent="-274637" algn="l" rtl="0">
              <a:lnSpc>
                <a:spcPct val="10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Executes in </a:t>
            </a:r>
            <a:r>
              <a:rPr lang="en-US" sz="2400" b="1" i="0" u="none" strike="noStrike" cap="none">
                <a:solidFill>
                  <a:srgbClr val="000000"/>
                </a:solidFill>
                <a:latin typeface="Arial"/>
                <a:ea typeface="Arial"/>
                <a:cs typeface="Arial"/>
                <a:sym typeface="Arial"/>
              </a:rPr>
              <a:t>kernel mode </a:t>
            </a:r>
            <a:r>
              <a:rPr lang="en-US" sz="2400" b="0" i="0" u="none" strike="noStrike" cap="none">
                <a:solidFill>
                  <a:srgbClr val="000000"/>
                </a:solidFill>
                <a:latin typeface="Arial"/>
                <a:ea typeface="Arial"/>
                <a:cs typeface="Arial"/>
                <a:sym typeface="Arial"/>
              </a:rPr>
              <a:t>(contrast with </a:t>
            </a:r>
            <a:r>
              <a:rPr lang="en-US" sz="2400" b="1" i="0" u="none" strike="noStrike" cap="none">
                <a:solidFill>
                  <a:srgbClr val="000000"/>
                </a:solidFill>
                <a:latin typeface="Arial"/>
                <a:ea typeface="Arial"/>
                <a:cs typeface="Arial"/>
                <a:sym typeface="Arial"/>
              </a:rPr>
              <a:t>user mode)</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Job is placed in user program area and control is passed to it</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Upon completion, the job returns the control to the monitor which proceeds with reading the next job</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Results of each job are sent to an output device</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JCL: Job Control Language – meta instructions</a:t>
            </a:r>
            <a:endParaRPr/>
          </a:p>
        </p:txBody>
      </p:sp>
      <p:sp>
        <p:nvSpPr>
          <p:cNvPr id="1068" name="Google Shape;1068;p7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0"/>
        <p:cNvGrpSpPr/>
        <p:nvPr/>
      </p:nvGrpSpPr>
      <p:grpSpPr>
        <a:xfrm>
          <a:off x="0" y="0"/>
          <a:ext cx="0" cy="0"/>
          <a:chOff x="0" y="0"/>
          <a:chExt cx="0" cy="0"/>
        </a:xfrm>
      </p:grpSpPr>
      <p:sp>
        <p:nvSpPr>
          <p:cNvPr id="1081" name="Google Shape;1081;p76"/>
          <p:cNvSpPr txBox="1"/>
          <p:nvPr/>
        </p:nvSpPr>
        <p:spPr>
          <a:xfrm>
            <a:off x="763587" y="4125912"/>
            <a:ext cx="6870700" cy="2195512"/>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Bring cards to 1401</a:t>
            </a:r>
            <a:endParaRPr/>
          </a:p>
          <a:p>
            <a:pPr marL="288925"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Read cards onto input tape</a:t>
            </a:r>
            <a:endParaRPr/>
          </a:p>
          <a:p>
            <a:pPr marL="288925"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Put input tape on 7094</a:t>
            </a:r>
            <a:endParaRPr/>
          </a:p>
          <a:p>
            <a:pPr marL="288925"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Perform the computation, writing results to output tape</a:t>
            </a:r>
            <a:endParaRPr/>
          </a:p>
          <a:p>
            <a:pPr marL="288925" marR="0" lvl="0" indent="-28892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Put output tape on 1401, which prints output</a:t>
            </a:r>
            <a:endParaRPr/>
          </a:p>
        </p:txBody>
      </p:sp>
      <p:pic>
        <p:nvPicPr>
          <p:cNvPr id="1082" name="Google Shape;1082;p76"/>
          <p:cNvPicPr preferRelativeResize="0"/>
          <p:nvPr/>
        </p:nvPicPr>
        <p:blipFill rotWithShape="1">
          <a:blip r:embed="rId3">
            <a:alphaModFix/>
          </a:blip>
          <a:srcRect/>
          <a:stretch/>
        </p:blipFill>
        <p:spPr>
          <a:xfrm>
            <a:off x="555625" y="1665287"/>
            <a:ext cx="7583487" cy="2193925"/>
          </a:xfrm>
          <a:prstGeom prst="rect">
            <a:avLst/>
          </a:prstGeom>
          <a:noFill/>
          <a:ln>
            <a:noFill/>
          </a:ln>
        </p:spPr>
      </p:pic>
      <p:sp>
        <p:nvSpPr>
          <p:cNvPr id="1083" name="Google Shape;1083;p76"/>
          <p:cNvSpPr txBox="1"/>
          <p:nvPr/>
        </p:nvSpPr>
        <p:spPr>
          <a:xfrm>
            <a:off x="569912" y="446087"/>
            <a:ext cx="8229600" cy="7032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000"/>
              <a:buFont typeface="Arial"/>
              <a:buNone/>
            </a:pPr>
            <a:r>
              <a:rPr lang="en-US" sz="2000" b="1" i="0" u="none">
                <a:solidFill>
                  <a:srgbClr val="006633"/>
                </a:solidFill>
                <a:latin typeface="Arial"/>
                <a:ea typeface="Arial"/>
                <a:cs typeface="Arial"/>
                <a:sym typeface="Arial"/>
              </a:rPr>
              <a:t>Batch Systems:</a:t>
            </a:r>
            <a:br>
              <a:rPr lang="en-US" sz="2000" b="1" i="0" u="none">
                <a:solidFill>
                  <a:srgbClr val="006633"/>
                </a:solidFill>
                <a:latin typeface="Arial"/>
                <a:ea typeface="Arial"/>
                <a:cs typeface="Arial"/>
                <a:sym typeface="Arial"/>
              </a:rPr>
            </a:br>
            <a:endParaRPr/>
          </a:p>
        </p:txBody>
      </p:sp>
      <p:sp>
        <p:nvSpPr>
          <p:cNvPr id="1084" name="Google Shape;1084;p7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4"/>
        <p:cNvGrpSpPr/>
        <p:nvPr/>
      </p:nvGrpSpPr>
      <p:grpSpPr>
        <a:xfrm>
          <a:off x="0" y="0"/>
          <a:ext cx="0" cy="0"/>
          <a:chOff x="0" y="0"/>
          <a:chExt cx="0" cy="0"/>
        </a:xfrm>
      </p:grpSpPr>
      <p:pic>
        <p:nvPicPr>
          <p:cNvPr id="1095" name="Google Shape;1095;p77"/>
          <p:cNvPicPr preferRelativeResize="0"/>
          <p:nvPr/>
        </p:nvPicPr>
        <p:blipFill rotWithShape="1">
          <a:blip r:embed="rId3">
            <a:alphaModFix/>
          </a:blip>
          <a:srcRect l="23654" t="39720" r="13994" b="33592"/>
          <a:stretch/>
        </p:blipFill>
        <p:spPr>
          <a:xfrm>
            <a:off x="1143000" y="685800"/>
            <a:ext cx="6858000" cy="4152900"/>
          </a:xfrm>
          <a:prstGeom prst="rect">
            <a:avLst/>
          </a:prstGeom>
          <a:noFill/>
          <a:ln>
            <a:noFill/>
          </a:ln>
        </p:spPr>
      </p:pic>
      <p:sp>
        <p:nvSpPr>
          <p:cNvPr id="1096" name="Google Shape;1096;p77"/>
          <p:cNvSpPr txBox="1"/>
          <p:nvPr/>
        </p:nvSpPr>
        <p:spPr>
          <a:xfrm>
            <a:off x="1670050" y="4859337"/>
            <a:ext cx="3587750"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Structure of a typical FMS job </a:t>
            </a:r>
            <a:endParaRPr/>
          </a:p>
        </p:txBody>
      </p:sp>
      <p:sp>
        <p:nvSpPr>
          <p:cNvPr id="1097" name="Google Shape;1097;p7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59</a:t>
            </a:fld>
            <a:endParaRPr/>
          </a:p>
        </p:txBody>
      </p:sp>
      <p:sp>
        <p:nvSpPr>
          <p:cNvPr id="1098" name="Google Shape;1098;p77"/>
          <p:cNvSpPr txBox="1"/>
          <p:nvPr/>
        </p:nvSpPr>
        <p:spPr>
          <a:xfrm>
            <a:off x="1600200" y="5326062"/>
            <a:ext cx="6934200" cy="971550"/>
          </a:xfrm>
          <a:prstGeom prst="rect">
            <a:avLst/>
          </a:prstGeom>
          <a:noFill/>
          <a:ln>
            <a:noFill/>
          </a:ln>
        </p:spPr>
        <p:txBody>
          <a:bodyPr spcFirstLastPara="1" wrap="square" lIns="90000" tIns="46800" rIns="90000" bIns="46800" anchor="t" anchorCtr="0">
            <a:noAutofit/>
          </a:bodyPr>
          <a:lstStyle/>
          <a:p>
            <a:pPr marL="742950" marR="0" lvl="1" indent="-277812" algn="l" rtl="0">
              <a:lnSpc>
                <a:spcPct val="90000"/>
              </a:lnSpc>
              <a:spcBef>
                <a:spcPts val="0"/>
              </a:spcBef>
              <a:spcAft>
                <a:spcPts val="0"/>
              </a:spcAft>
              <a:buClr>
                <a:srgbClr val="FF0000"/>
              </a:buClr>
              <a:buSzPts val="2400"/>
              <a:buFont typeface="Verdana"/>
              <a:buNone/>
            </a:pPr>
            <a:r>
              <a:rPr lang="en-US" sz="2400" b="0" i="0" u="none" strike="noStrike" cap="none">
                <a:solidFill>
                  <a:srgbClr val="FF0000"/>
                </a:solidFill>
                <a:latin typeface="Verdana"/>
                <a:ea typeface="Verdana"/>
                <a:cs typeface="Verdana"/>
                <a:sym typeface="Verdana"/>
              </a:rPr>
              <a:t>Issues</a:t>
            </a:r>
            <a:endParaRPr/>
          </a:p>
          <a:p>
            <a:pPr marL="1143000" marR="0" lvl="2" indent="-220662" algn="l" rtl="0">
              <a:lnSpc>
                <a:spcPct val="9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CPU idle during I/O operations</a:t>
            </a:r>
            <a:endParaRPr/>
          </a:p>
          <a:p>
            <a:pPr marL="1143000" marR="0" lvl="2" indent="-220662" algn="l" rtl="0">
              <a:lnSpc>
                <a:spcPct val="9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CPU time is wasted; </a:t>
            </a:r>
            <a:r>
              <a:rPr lang="en-US" sz="2000" b="0" i="1" u="none" strike="noStrike" cap="none">
                <a:solidFill>
                  <a:srgbClr val="000000"/>
                </a:solidFill>
                <a:latin typeface="Verdana"/>
                <a:ea typeface="Verdana"/>
                <a:cs typeface="Verdana"/>
                <a:sym typeface="Verdana"/>
              </a:rPr>
              <a:t>CPU utilization</a:t>
            </a:r>
            <a:r>
              <a:rPr lang="en-US" sz="2000" b="0" i="0" u="none" strike="noStrike" cap="none">
                <a:solidFill>
                  <a:srgbClr val="000000"/>
                </a:solidFill>
                <a:latin typeface="Verdana"/>
                <a:ea typeface="Verdana"/>
                <a:cs typeface="Verdana"/>
                <a:sym typeface="Verdana"/>
              </a:rPr>
              <a:t> is low</a:t>
            </a:r>
            <a:endParaRPr/>
          </a:p>
        </p:txBody>
      </p:sp>
      <p:sp>
        <p:nvSpPr>
          <p:cNvPr id="1099" name="Google Shape;1099;p77"/>
          <p:cNvSpPr txBox="1"/>
          <p:nvPr/>
        </p:nvSpPr>
        <p:spPr>
          <a:xfrm>
            <a:off x="569912" y="446087"/>
            <a:ext cx="8229600" cy="7032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000"/>
              <a:buFont typeface="Arial"/>
              <a:buNone/>
            </a:pPr>
            <a:r>
              <a:rPr lang="en-US" sz="2000" b="1" i="0" u="none">
                <a:solidFill>
                  <a:srgbClr val="006633"/>
                </a:solidFill>
                <a:latin typeface="Arial"/>
                <a:ea typeface="Arial"/>
                <a:cs typeface="Arial"/>
                <a:sym typeface="Arial"/>
              </a:rPr>
              <a:t>Batch Systems:</a:t>
            </a:r>
            <a:br>
              <a:rPr lang="en-US" sz="2000" b="1" i="0" u="none">
                <a:solidFill>
                  <a:srgbClr val="006633"/>
                </a:solidFill>
                <a:latin typeface="Arial"/>
                <a:ea typeface="Arial"/>
                <a:cs typeface="Arial"/>
                <a:sym typeface="Arial"/>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17"/>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Block Diagram of a Computer (Logical)</a:t>
            </a:r>
            <a:endParaRPr/>
          </a:p>
        </p:txBody>
      </p:sp>
      <p:pic>
        <p:nvPicPr>
          <p:cNvPr id="246" name="Google Shape;246;p17"/>
          <p:cNvPicPr preferRelativeResize="0"/>
          <p:nvPr/>
        </p:nvPicPr>
        <p:blipFill rotWithShape="1">
          <a:blip r:embed="rId3">
            <a:alphaModFix/>
          </a:blip>
          <a:srcRect/>
          <a:stretch/>
        </p:blipFill>
        <p:spPr>
          <a:xfrm>
            <a:off x="914400" y="1371600"/>
            <a:ext cx="7388225" cy="4238625"/>
          </a:xfrm>
          <a:prstGeom prst="rect">
            <a:avLst/>
          </a:prstGeom>
          <a:noFill/>
          <a:ln>
            <a:noFill/>
          </a:ln>
        </p:spPr>
      </p:pic>
      <p:sp>
        <p:nvSpPr>
          <p:cNvPr id="247" name="Google Shape;247;p1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6</a:t>
            </a:fld>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1"/>
        <p:cNvGrpSpPr/>
        <p:nvPr/>
      </p:nvGrpSpPr>
      <p:grpSpPr>
        <a:xfrm>
          <a:off x="0" y="0"/>
          <a:ext cx="0" cy="0"/>
          <a:chOff x="0" y="0"/>
          <a:chExt cx="0" cy="0"/>
        </a:xfrm>
      </p:grpSpPr>
      <p:sp>
        <p:nvSpPr>
          <p:cNvPr id="1112" name="Google Shape;1112;p78"/>
          <p:cNvSpPr txBox="1"/>
          <p:nvPr/>
        </p:nvSpPr>
        <p:spPr>
          <a:xfrm>
            <a:off x="498475" y="331787"/>
            <a:ext cx="8229600" cy="6905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2. Multiprogramming Systems:</a:t>
            </a:r>
            <a:endParaRPr/>
          </a:p>
        </p:txBody>
      </p:sp>
      <p:sp>
        <p:nvSpPr>
          <p:cNvPr id="1113" name="Google Shape;1113;p78"/>
          <p:cNvSpPr txBox="1"/>
          <p:nvPr/>
        </p:nvSpPr>
        <p:spPr>
          <a:xfrm>
            <a:off x="2536825" y="3336925"/>
            <a:ext cx="1920875" cy="1463675"/>
          </a:xfrm>
          <a:prstGeom prst="rect">
            <a:avLst/>
          </a:prstGeom>
          <a:solidFill>
            <a:srgbClr val="339966"/>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Operating</a:t>
            </a:r>
            <a:br>
              <a:rPr lang="en-US" sz="2400" b="0" i="0" u="none">
                <a:solidFill>
                  <a:srgbClr val="000000"/>
                </a:solidFill>
                <a:latin typeface="Times New Roman"/>
                <a:ea typeface="Times New Roman"/>
                <a:cs typeface="Times New Roman"/>
                <a:sym typeface="Times New Roman"/>
              </a:rPr>
            </a:br>
            <a:r>
              <a:rPr lang="en-US" sz="2400" b="0" i="0" u="none">
                <a:solidFill>
                  <a:srgbClr val="000000"/>
                </a:solidFill>
                <a:latin typeface="Times New Roman"/>
                <a:ea typeface="Times New Roman"/>
                <a:cs typeface="Times New Roman"/>
                <a:sym typeface="Times New Roman"/>
              </a:rPr>
              <a:t>system</a:t>
            </a:r>
            <a:endParaRPr/>
          </a:p>
        </p:txBody>
      </p:sp>
      <p:sp>
        <p:nvSpPr>
          <p:cNvPr id="1114" name="Google Shape;1114;p78"/>
          <p:cNvSpPr txBox="1"/>
          <p:nvPr/>
        </p:nvSpPr>
        <p:spPr>
          <a:xfrm>
            <a:off x="4857750" y="1090612"/>
            <a:ext cx="3983037" cy="4953000"/>
          </a:xfrm>
          <a:prstGeom prst="rect">
            <a:avLst/>
          </a:prstGeom>
          <a:noFill/>
          <a:ln>
            <a:noFill/>
          </a:ln>
        </p:spPr>
        <p:txBody>
          <a:bodyPr spcFirstLastPara="1" wrap="square" lIns="90000" tIns="46800" rIns="90000" bIns="46800" anchor="t" anchorCtr="0">
            <a:noAutofit/>
          </a:bodyPr>
          <a:lstStyle/>
          <a:p>
            <a:pPr marL="288925" marR="0" lvl="0" indent="-28892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Multiple jobs in memory</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Protected from one another</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protected from each job as well</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Resources (time, hardware) split between jobs</a:t>
            </a:r>
            <a:endParaRPr/>
          </a:p>
          <a:p>
            <a:pPr marL="288925" marR="0" lvl="0" indent="-2889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Still not interactive</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User submits job</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Computer runs it</a:t>
            </a:r>
            <a:endParaRPr/>
          </a:p>
          <a:p>
            <a:pPr marL="61595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User gets results minutes (hours, days) later</a:t>
            </a:r>
            <a:endParaRPr/>
          </a:p>
        </p:txBody>
      </p:sp>
      <p:sp>
        <p:nvSpPr>
          <p:cNvPr id="1115" name="Google Shape;1115;p78"/>
          <p:cNvSpPr txBox="1"/>
          <p:nvPr/>
        </p:nvSpPr>
        <p:spPr>
          <a:xfrm>
            <a:off x="2536825" y="2679700"/>
            <a:ext cx="1920875" cy="658812"/>
          </a:xfrm>
          <a:prstGeom prst="rect">
            <a:avLst/>
          </a:prstGeom>
          <a:solidFill>
            <a:srgbClr val="99CC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Job 1</a:t>
            </a:r>
            <a:endParaRPr/>
          </a:p>
        </p:txBody>
      </p:sp>
      <p:sp>
        <p:nvSpPr>
          <p:cNvPr id="1116" name="Google Shape;1116;p78"/>
          <p:cNvSpPr txBox="1"/>
          <p:nvPr/>
        </p:nvSpPr>
        <p:spPr>
          <a:xfrm>
            <a:off x="2536825" y="2020887"/>
            <a:ext cx="1920875" cy="658812"/>
          </a:xfrm>
          <a:prstGeom prst="rect">
            <a:avLst/>
          </a:prstGeom>
          <a:solidFill>
            <a:srgbClr val="FFFF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Job 2</a:t>
            </a:r>
            <a:endParaRPr/>
          </a:p>
        </p:txBody>
      </p:sp>
      <p:sp>
        <p:nvSpPr>
          <p:cNvPr id="1117" name="Google Shape;1117;p78"/>
          <p:cNvSpPr txBox="1"/>
          <p:nvPr/>
        </p:nvSpPr>
        <p:spPr>
          <a:xfrm>
            <a:off x="2536825" y="1143000"/>
            <a:ext cx="1920875" cy="877887"/>
          </a:xfrm>
          <a:prstGeom prst="rect">
            <a:avLst/>
          </a:prstGeom>
          <a:solidFill>
            <a:srgbClr val="CC99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Job 3</a:t>
            </a:r>
            <a:endParaRPr/>
          </a:p>
        </p:txBody>
      </p:sp>
      <p:sp>
        <p:nvSpPr>
          <p:cNvPr id="1118" name="Google Shape;1118;p78"/>
          <p:cNvSpPr txBox="1"/>
          <p:nvPr/>
        </p:nvSpPr>
        <p:spPr>
          <a:xfrm>
            <a:off x="641350" y="2533650"/>
            <a:ext cx="1336675"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Memory</a:t>
            </a:r>
            <a:br>
              <a:rPr lang="en-US" sz="2400" b="0" i="0" u="none">
                <a:solidFill>
                  <a:srgbClr val="000000"/>
                </a:solidFill>
                <a:latin typeface="Times New Roman"/>
                <a:ea typeface="Times New Roman"/>
                <a:cs typeface="Times New Roman"/>
                <a:sym typeface="Times New Roman"/>
              </a:rPr>
            </a:br>
            <a:r>
              <a:rPr lang="en-US" sz="2400" b="0" i="0" u="none">
                <a:solidFill>
                  <a:srgbClr val="000000"/>
                </a:solidFill>
                <a:latin typeface="Times New Roman"/>
                <a:ea typeface="Times New Roman"/>
                <a:cs typeface="Times New Roman"/>
                <a:sym typeface="Times New Roman"/>
              </a:rPr>
              <a:t>partitions</a:t>
            </a:r>
            <a:endParaRPr/>
          </a:p>
        </p:txBody>
      </p:sp>
      <p:cxnSp>
        <p:nvCxnSpPr>
          <p:cNvPr id="1119" name="Google Shape;1119;p78"/>
          <p:cNvCxnSpPr/>
          <p:nvPr/>
        </p:nvCxnSpPr>
        <p:spPr>
          <a:xfrm rot="-5400000">
            <a:off x="1574075" y="1985137"/>
            <a:ext cx="1366800" cy="558900"/>
          </a:xfrm>
          <a:prstGeom prst="bentConnector3">
            <a:avLst>
              <a:gd name="adj1" fmla="val 0"/>
            </a:avLst>
          </a:prstGeom>
          <a:noFill/>
          <a:ln w="9525" cap="sq" cmpd="sng">
            <a:solidFill>
              <a:srgbClr val="000000"/>
            </a:solidFill>
            <a:prstDash val="solid"/>
            <a:round/>
            <a:headEnd type="none" w="med" len="med"/>
            <a:tailEnd type="none" w="med" len="med"/>
          </a:ln>
        </p:spPr>
      </p:cxnSp>
      <p:cxnSp>
        <p:nvCxnSpPr>
          <p:cNvPr id="1120" name="Google Shape;1120;p78"/>
          <p:cNvCxnSpPr/>
          <p:nvPr/>
        </p:nvCxnSpPr>
        <p:spPr>
          <a:xfrm rot="-5400000">
            <a:off x="1958225" y="2369287"/>
            <a:ext cx="598500" cy="558900"/>
          </a:xfrm>
          <a:prstGeom prst="bentConnector3">
            <a:avLst>
              <a:gd name="adj1" fmla="val 0"/>
            </a:avLst>
          </a:prstGeom>
          <a:noFill/>
          <a:ln w="9525" cap="sq" cmpd="sng">
            <a:solidFill>
              <a:srgbClr val="000000"/>
            </a:solidFill>
            <a:prstDash val="solid"/>
            <a:round/>
            <a:headEnd type="none" w="med" len="med"/>
            <a:tailEnd type="none" w="med" len="med"/>
          </a:ln>
        </p:spPr>
      </p:cxnSp>
      <p:cxnSp>
        <p:nvCxnSpPr>
          <p:cNvPr id="1121" name="Google Shape;1121;p78"/>
          <p:cNvCxnSpPr/>
          <p:nvPr/>
        </p:nvCxnSpPr>
        <p:spPr>
          <a:xfrm>
            <a:off x="1978025" y="2946400"/>
            <a:ext cx="558900" cy="63600"/>
          </a:xfrm>
          <a:prstGeom prst="bentConnector3">
            <a:avLst>
              <a:gd name="adj1" fmla="val 8774"/>
            </a:avLst>
          </a:prstGeom>
          <a:noFill/>
          <a:ln w="9525" cap="sq" cmpd="sng">
            <a:solidFill>
              <a:srgbClr val="000000"/>
            </a:solidFill>
            <a:prstDash val="solid"/>
            <a:round/>
            <a:headEnd type="none" w="med" len="med"/>
            <a:tailEnd type="none" w="med" len="med"/>
          </a:ln>
        </p:spPr>
      </p:cxnSp>
      <p:cxnSp>
        <p:nvCxnSpPr>
          <p:cNvPr id="1122" name="Google Shape;1122;p78"/>
          <p:cNvCxnSpPr/>
          <p:nvPr/>
        </p:nvCxnSpPr>
        <p:spPr>
          <a:xfrm rot="-5400000" flipH="1">
            <a:off x="1696325" y="3228100"/>
            <a:ext cx="1122300" cy="558900"/>
          </a:xfrm>
          <a:prstGeom prst="bentConnector3">
            <a:avLst>
              <a:gd name="adj1" fmla="val 0"/>
            </a:avLst>
          </a:prstGeom>
          <a:noFill/>
          <a:ln w="9525" cap="sq" cmpd="sng">
            <a:solidFill>
              <a:srgbClr val="000000"/>
            </a:solidFill>
            <a:prstDash val="solid"/>
            <a:round/>
            <a:headEnd type="none" w="med" len="med"/>
            <a:tailEnd type="none" w="med" len="med"/>
          </a:ln>
        </p:spPr>
      </p:cxnSp>
      <p:sp>
        <p:nvSpPr>
          <p:cNvPr id="1123" name="Google Shape;1123;p78"/>
          <p:cNvSpPr txBox="1"/>
          <p:nvPr/>
        </p:nvSpPr>
        <p:spPr>
          <a:xfrm>
            <a:off x="381000" y="5060950"/>
            <a:ext cx="4648200" cy="18732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Increases CPU utilization</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Job pool-jobs waiting on disk for allocation into memory</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Job scheduling-selection of  job from pool</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CPU scheduling</a:t>
            </a:r>
            <a:endParaRPr/>
          </a:p>
        </p:txBody>
      </p:sp>
      <p:sp>
        <p:nvSpPr>
          <p:cNvPr id="1124" name="Google Shape;1124;p7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3"/>
        <p:cNvGrpSpPr/>
        <p:nvPr/>
      </p:nvGrpSpPr>
      <p:grpSpPr>
        <a:xfrm>
          <a:off x="0" y="0"/>
          <a:ext cx="0" cy="0"/>
          <a:chOff x="0" y="0"/>
          <a:chExt cx="0" cy="0"/>
        </a:xfrm>
      </p:grpSpPr>
      <p:sp>
        <p:nvSpPr>
          <p:cNvPr id="1134" name="Google Shape;1134;p79"/>
          <p:cNvSpPr txBox="1"/>
          <p:nvPr/>
        </p:nvSpPr>
        <p:spPr>
          <a:xfrm>
            <a:off x="569912" y="446087"/>
            <a:ext cx="8196262" cy="6619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Uniprogramming</a:t>
            </a:r>
            <a:endParaRPr/>
          </a:p>
        </p:txBody>
      </p:sp>
      <p:pic>
        <p:nvPicPr>
          <p:cNvPr id="1135" name="Google Shape;1135;p79"/>
          <p:cNvPicPr preferRelativeResize="0"/>
          <p:nvPr/>
        </p:nvPicPr>
        <p:blipFill rotWithShape="1">
          <a:blip r:embed="rId3">
            <a:alphaModFix/>
          </a:blip>
          <a:srcRect/>
          <a:stretch/>
        </p:blipFill>
        <p:spPr>
          <a:xfrm>
            <a:off x="914400" y="3114675"/>
            <a:ext cx="6858000" cy="1914525"/>
          </a:xfrm>
          <a:prstGeom prst="rect">
            <a:avLst/>
          </a:prstGeom>
          <a:noFill/>
          <a:ln>
            <a:noFill/>
          </a:ln>
        </p:spPr>
      </p:pic>
      <p:sp>
        <p:nvSpPr>
          <p:cNvPr id="1136" name="Google Shape;1136;p79"/>
          <p:cNvSpPr txBox="1"/>
          <p:nvPr/>
        </p:nvSpPr>
        <p:spPr>
          <a:xfrm>
            <a:off x="328612" y="1371600"/>
            <a:ext cx="8586787" cy="1371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Processor must wait for I/O instruction to complete before preceding</a:t>
            </a:r>
            <a:endParaRPr/>
          </a:p>
        </p:txBody>
      </p:sp>
      <p:sp>
        <p:nvSpPr>
          <p:cNvPr id="1137" name="Google Shape;1137;p7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6"/>
        <p:cNvGrpSpPr/>
        <p:nvPr/>
      </p:nvGrpSpPr>
      <p:grpSpPr>
        <a:xfrm>
          <a:off x="0" y="0"/>
          <a:ext cx="0" cy="0"/>
          <a:chOff x="0" y="0"/>
          <a:chExt cx="0" cy="0"/>
        </a:xfrm>
      </p:grpSpPr>
      <p:sp>
        <p:nvSpPr>
          <p:cNvPr id="1147" name="Google Shape;1147;p80"/>
          <p:cNvSpPr txBox="1"/>
          <p:nvPr/>
        </p:nvSpPr>
        <p:spPr>
          <a:xfrm>
            <a:off x="569912" y="446087"/>
            <a:ext cx="8196262" cy="6619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Multiprogramming</a:t>
            </a:r>
            <a:endParaRPr/>
          </a:p>
        </p:txBody>
      </p:sp>
      <p:sp>
        <p:nvSpPr>
          <p:cNvPr id="1148" name="Google Shape;1148;p80"/>
          <p:cNvSpPr txBox="1"/>
          <p:nvPr/>
        </p:nvSpPr>
        <p:spPr>
          <a:xfrm>
            <a:off x="457200" y="1600200"/>
            <a:ext cx="8229600" cy="4953000"/>
          </a:xfrm>
          <a:prstGeom prst="rect">
            <a:avLst/>
          </a:prstGeom>
          <a:noFill/>
          <a:ln>
            <a:noFill/>
          </a:ln>
        </p:spPr>
        <p:txBody>
          <a:bodyPr spcFirstLastPara="1" wrap="square" lIns="90000" tIns="46800" rIns="90000" bIns="46800" anchor="t" anchorCtr="0">
            <a:noAutofit/>
          </a:bodyPr>
          <a:lstStyle/>
          <a:p>
            <a:pPr marL="322262" marR="0" lvl="0" indent="-322262"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When one job needs to wait for I/O, the processor can switch to the other job</a:t>
            </a:r>
            <a:endParaRPr/>
          </a:p>
        </p:txBody>
      </p:sp>
      <p:pic>
        <p:nvPicPr>
          <p:cNvPr id="1149" name="Google Shape;1149;p80"/>
          <p:cNvPicPr preferRelativeResize="0"/>
          <p:nvPr/>
        </p:nvPicPr>
        <p:blipFill rotWithShape="1">
          <a:blip r:embed="rId3">
            <a:alphaModFix/>
          </a:blip>
          <a:srcRect/>
          <a:stretch/>
        </p:blipFill>
        <p:spPr>
          <a:xfrm>
            <a:off x="1144587" y="2390775"/>
            <a:ext cx="6627812" cy="3781425"/>
          </a:xfrm>
          <a:prstGeom prst="rect">
            <a:avLst/>
          </a:prstGeom>
          <a:noFill/>
          <a:ln>
            <a:noFill/>
          </a:ln>
        </p:spPr>
      </p:pic>
      <p:sp>
        <p:nvSpPr>
          <p:cNvPr id="1150" name="Google Shape;1150;p80"/>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9"/>
        <p:cNvGrpSpPr/>
        <p:nvPr/>
      </p:nvGrpSpPr>
      <p:grpSpPr>
        <a:xfrm>
          <a:off x="0" y="0"/>
          <a:ext cx="0" cy="0"/>
          <a:chOff x="0" y="0"/>
          <a:chExt cx="0" cy="0"/>
        </a:xfrm>
      </p:grpSpPr>
      <p:sp>
        <p:nvSpPr>
          <p:cNvPr id="1160" name="Google Shape;1160;p81"/>
          <p:cNvSpPr txBox="1"/>
          <p:nvPr/>
        </p:nvSpPr>
        <p:spPr>
          <a:xfrm>
            <a:off x="569912" y="446087"/>
            <a:ext cx="8196262" cy="6619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Multiprogramming</a:t>
            </a:r>
            <a:endParaRPr/>
          </a:p>
        </p:txBody>
      </p:sp>
      <p:grpSp>
        <p:nvGrpSpPr>
          <p:cNvPr id="1161" name="Google Shape;1161;p81"/>
          <p:cNvGrpSpPr/>
          <p:nvPr/>
        </p:nvGrpSpPr>
        <p:grpSpPr>
          <a:xfrm>
            <a:off x="396875" y="1905000"/>
            <a:ext cx="7385050" cy="3721100"/>
            <a:chOff x="250" y="1200"/>
            <a:chExt cx="4652" cy="2344"/>
          </a:xfrm>
        </p:grpSpPr>
        <p:pic>
          <p:nvPicPr>
            <p:cNvPr id="1162" name="Google Shape;1162;p81"/>
            <p:cNvPicPr preferRelativeResize="0"/>
            <p:nvPr/>
          </p:nvPicPr>
          <p:blipFill rotWithShape="1">
            <a:blip r:embed="rId3">
              <a:alphaModFix/>
            </a:blip>
            <a:srcRect/>
            <a:stretch/>
          </p:blipFill>
          <p:spPr>
            <a:xfrm>
              <a:off x="250" y="1200"/>
              <a:ext cx="4652" cy="2344"/>
            </a:xfrm>
            <a:prstGeom prst="rect">
              <a:avLst/>
            </a:prstGeom>
            <a:noFill/>
            <a:ln>
              <a:noFill/>
            </a:ln>
          </p:spPr>
        </p:pic>
        <p:sp>
          <p:nvSpPr>
            <p:cNvPr id="1163" name="Google Shape;1163;p81"/>
            <p:cNvSpPr/>
            <p:nvPr/>
          </p:nvSpPr>
          <p:spPr>
            <a:xfrm>
              <a:off x="250" y="1200"/>
              <a:ext cx="4652" cy="234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164" name="Google Shape;1164;p81"/>
          <p:cNvSpPr txBox="1"/>
          <p:nvPr/>
        </p:nvSpPr>
        <p:spPr>
          <a:xfrm>
            <a:off x="685800" y="5715000"/>
            <a:ext cx="8229600"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It is the central theme of modern operating systems</a:t>
            </a:r>
            <a:endParaRPr/>
          </a:p>
        </p:txBody>
      </p:sp>
      <p:sp>
        <p:nvSpPr>
          <p:cNvPr id="1165" name="Google Shape;1165;p8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7"/>
        <p:cNvGrpSpPr/>
        <p:nvPr/>
      </p:nvGrpSpPr>
      <p:grpSpPr>
        <a:xfrm>
          <a:off x="0" y="0"/>
          <a:ext cx="0" cy="0"/>
          <a:chOff x="0" y="0"/>
          <a:chExt cx="0" cy="0"/>
        </a:xfrm>
      </p:grpSpPr>
      <p:sp>
        <p:nvSpPr>
          <p:cNvPr id="1178" name="Google Shape;1178;p82"/>
          <p:cNvSpPr txBox="1"/>
          <p:nvPr/>
        </p:nvSpPr>
        <p:spPr>
          <a:xfrm>
            <a:off x="498475" y="331787"/>
            <a:ext cx="8229600" cy="58261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3. Time-sharing or Multitasking:</a:t>
            </a:r>
            <a:endParaRPr/>
          </a:p>
        </p:txBody>
      </p:sp>
      <p:sp>
        <p:nvSpPr>
          <p:cNvPr id="1179" name="Google Shape;1179;p82"/>
          <p:cNvSpPr txBox="1"/>
          <p:nvPr/>
        </p:nvSpPr>
        <p:spPr>
          <a:xfrm>
            <a:off x="457200" y="762000"/>
            <a:ext cx="8686800" cy="5018087"/>
          </a:xfrm>
          <a:prstGeom prst="rect">
            <a:avLst/>
          </a:prstGeom>
          <a:noFill/>
          <a:ln>
            <a:noFill/>
          </a:ln>
        </p:spPr>
        <p:txBody>
          <a:bodyPr spcFirstLastPara="1" wrap="square" lIns="90000" tIns="46800" rIns="90000" bIns="46800" anchor="t" anchorCtr="0">
            <a:noAutofit/>
          </a:bodyPr>
          <a:lstStyle/>
          <a:p>
            <a:pPr marL="288925" marR="0" lvl="1" indent="-288925" algn="l" rtl="0">
              <a:lnSpc>
                <a:spcPct val="150000"/>
              </a:lnSpc>
              <a:spcBef>
                <a:spcPts val="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Fast CPU switching between programs :</a:t>
            </a:r>
            <a:r>
              <a:rPr lang="en-US" sz="2000" b="1" i="0" u="none" strike="noStrike" cap="none">
                <a:solidFill>
                  <a:srgbClr val="3366FF"/>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Idea is to give a feeling of concurrency</a:t>
            </a:r>
            <a:endParaRPr/>
          </a:p>
          <a:p>
            <a:pPr marL="288925" marR="0" lvl="1" indent="-288925" algn="l" rtl="0">
              <a:lnSpc>
                <a:spcPct val="15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CPU switches to another program</a:t>
            </a:r>
            <a:endParaRPr/>
          </a:p>
          <a:p>
            <a:pPr marL="1135062" marR="0" lvl="2" indent="-220662" algn="l" rtl="0">
              <a:lnSpc>
                <a:spcPct val="9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When current program blocks</a:t>
            </a:r>
            <a:endParaRPr/>
          </a:p>
          <a:p>
            <a:pPr marL="1135062" marR="0" lvl="2" indent="-220662" algn="l" rtl="0">
              <a:lnSpc>
                <a:spcPct val="9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When its currently allocated CPU time-interval ends</a:t>
            </a:r>
            <a:endParaRPr/>
          </a:p>
          <a:p>
            <a:pPr marL="288925" marR="0" lvl="0" indent="-288925" algn="l"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Also</a:t>
            </a:r>
            <a:r>
              <a:rPr lang="en-US" sz="2000" b="1" i="0" u="none">
                <a:solidFill>
                  <a:srgbClr val="000000"/>
                </a:solidFill>
                <a:latin typeface="Arial"/>
                <a:ea typeface="Arial"/>
                <a:cs typeface="Arial"/>
                <a:sym typeface="Arial"/>
              </a:rPr>
              <a:t> called </a:t>
            </a:r>
            <a:r>
              <a:rPr lang="en-US" sz="2000" b="1" i="0" u="none">
                <a:solidFill>
                  <a:srgbClr val="3366FF"/>
                </a:solidFill>
                <a:latin typeface="Arial"/>
                <a:ea typeface="Arial"/>
                <a:cs typeface="Arial"/>
                <a:sym typeface="Arial"/>
              </a:rPr>
              <a:t> multitasking</a:t>
            </a:r>
            <a:endParaRPr/>
          </a:p>
          <a:p>
            <a:pPr marL="288925" marR="0" lvl="0" indent="-288925" algn="l"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 logical extension in which CPU switches jobs so frequently that users can interact with each job while it is running, creating </a:t>
            </a:r>
            <a:r>
              <a:rPr lang="en-US" sz="2000" b="1" i="0" u="none">
                <a:solidFill>
                  <a:srgbClr val="3366FF"/>
                </a:solidFill>
                <a:latin typeface="Arial"/>
                <a:ea typeface="Arial"/>
                <a:cs typeface="Arial"/>
                <a:sym typeface="Arial"/>
              </a:rPr>
              <a:t>interactive</a:t>
            </a:r>
            <a:r>
              <a:rPr lang="en-US" sz="2000" b="0" i="0" u="none">
                <a:solidFill>
                  <a:srgbClr val="000000"/>
                </a:solidFill>
                <a:latin typeface="Arial"/>
                <a:ea typeface="Arial"/>
                <a:cs typeface="Arial"/>
                <a:sym typeface="Arial"/>
              </a:rPr>
              <a:t> computing</a:t>
            </a:r>
            <a:endParaRPr/>
          </a:p>
          <a:p>
            <a:pPr marL="288925" marR="0" lvl="1" indent="-288925" algn="l" rtl="0">
              <a:lnSpc>
                <a:spcPct val="100000"/>
              </a:lnSpc>
              <a:spcBef>
                <a:spcPts val="400"/>
              </a:spcBef>
              <a:spcAft>
                <a:spcPts val="0"/>
              </a:spcAft>
              <a:buClr>
                <a:srgbClr val="3B812F"/>
              </a:buClr>
              <a:buSzPts val="2000"/>
              <a:buFont typeface="Noto Sans Symbols"/>
              <a:buChar char="❑"/>
            </a:pPr>
            <a:r>
              <a:rPr lang="en-US" sz="2000" b="1" i="0" u="none" strike="noStrike" cap="none">
                <a:solidFill>
                  <a:srgbClr val="3366FF"/>
                </a:solidFill>
                <a:latin typeface="Arial"/>
                <a:ea typeface="Arial"/>
                <a:cs typeface="Arial"/>
                <a:sym typeface="Arial"/>
              </a:rPr>
              <a:t>Response time </a:t>
            </a:r>
            <a:r>
              <a:rPr lang="en-US" sz="2000" b="0" i="0" u="none" strike="noStrike" cap="none">
                <a:solidFill>
                  <a:srgbClr val="000000"/>
                </a:solidFill>
                <a:latin typeface="Arial"/>
                <a:ea typeface="Arial"/>
                <a:cs typeface="Arial"/>
                <a:sym typeface="Arial"/>
              </a:rPr>
              <a:t>should be &lt; 1 second</a:t>
            </a:r>
            <a:endParaRPr/>
          </a:p>
          <a:p>
            <a:pPr marL="288925" marR="0" lvl="1" indent="-288925"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Each user has at least one program executing in memory </a:t>
            </a:r>
            <a:r>
              <a:rPr lang="en-US" sz="2000" b="1" i="0" u="none" strike="noStrike" cap="none">
                <a:solidFill>
                  <a:srgbClr val="3366FF"/>
                </a:solidFill>
                <a:latin typeface="Arial"/>
                <a:ea typeface="Arial"/>
                <a:cs typeface="Arial"/>
                <a:sym typeface="Arial"/>
              </a:rPr>
              <a:t>process</a:t>
            </a:r>
            <a:endParaRPr/>
          </a:p>
          <a:p>
            <a:pPr marL="288925" marR="0" lvl="1" indent="-288925"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If several jobs ready to run at the same time  </a:t>
            </a:r>
            <a:r>
              <a:rPr lang="en-US" sz="2000" b="1" i="0" u="none" strike="noStrike" cap="none">
                <a:solidFill>
                  <a:srgbClr val="3366FF"/>
                </a:solidFill>
                <a:latin typeface="Arial"/>
                <a:ea typeface="Arial"/>
                <a:cs typeface="Arial"/>
                <a:sym typeface="Arial"/>
              </a:rPr>
              <a:t>CPU scheduling</a:t>
            </a:r>
            <a:endParaRPr/>
          </a:p>
          <a:p>
            <a:pPr marL="288925" marR="0" lvl="1" indent="-288925"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If processes don’t fit in memory, </a:t>
            </a:r>
            <a:r>
              <a:rPr lang="en-US" sz="2000" b="1" i="0" u="none" strike="noStrike" cap="none">
                <a:solidFill>
                  <a:srgbClr val="3366FF"/>
                </a:solidFill>
                <a:latin typeface="Arial"/>
                <a:ea typeface="Arial"/>
                <a:cs typeface="Arial"/>
                <a:sym typeface="Arial"/>
              </a:rPr>
              <a:t>swapping</a:t>
            </a:r>
            <a:r>
              <a:rPr lang="en-US" sz="2000" b="0" i="0" u="none" strike="noStrike" cap="none">
                <a:solidFill>
                  <a:srgbClr val="000000"/>
                </a:solidFill>
                <a:latin typeface="Arial"/>
                <a:ea typeface="Arial"/>
                <a:cs typeface="Arial"/>
                <a:sym typeface="Arial"/>
              </a:rPr>
              <a:t> moves them in and out to run</a:t>
            </a:r>
            <a:endParaRPr/>
          </a:p>
          <a:p>
            <a:pPr marL="288925" marR="0" lvl="1" indent="-288925" algn="l" rtl="0">
              <a:lnSpc>
                <a:spcPct val="100000"/>
              </a:lnSpc>
              <a:spcBef>
                <a:spcPts val="400"/>
              </a:spcBef>
              <a:spcAft>
                <a:spcPts val="0"/>
              </a:spcAft>
              <a:buClr>
                <a:srgbClr val="3B812F"/>
              </a:buClr>
              <a:buSzPts val="2000"/>
              <a:buFont typeface="Noto Sans Symbols"/>
              <a:buChar char="❑"/>
            </a:pPr>
            <a:r>
              <a:rPr lang="en-US" sz="2000" b="1" i="0" u="none" strike="noStrike" cap="none">
                <a:solidFill>
                  <a:srgbClr val="3366FF"/>
                </a:solidFill>
                <a:latin typeface="Arial"/>
                <a:ea typeface="Arial"/>
                <a:cs typeface="Arial"/>
                <a:sym typeface="Arial"/>
              </a:rPr>
              <a:t>Virtual memory </a:t>
            </a:r>
            <a:r>
              <a:rPr lang="en-US" sz="2000" b="0" i="0" u="none" strike="noStrike" cap="none">
                <a:solidFill>
                  <a:srgbClr val="000000"/>
                </a:solidFill>
                <a:latin typeface="Arial"/>
                <a:ea typeface="Arial"/>
                <a:cs typeface="Arial"/>
                <a:sym typeface="Arial"/>
              </a:rPr>
              <a:t>allows execution of processes not completely in memory</a:t>
            </a:r>
            <a:endParaRPr/>
          </a:p>
          <a:p>
            <a:pPr marL="288925" marR="0" lvl="0" indent="-288925" algn="l" rtl="0">
              <a:lnSpc>
                <a:spcPct val="150000"/>
              </a:lnSpc>
              <a:spcBef>
                <a:spcPts val="4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
        <p:nvSpPr>
          <p:cNvPr id="1180" name="Google Shape;1180;p8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9"/>
        <p:cNvGrpSpPr/>
        <p:nvPr/>
      </p:nvGrpSpPr>
      <p:grpSpPr>
        <a:xfrm>
          <a:off x="0" y="0"/>
          <a:ext cx="0" cy="0"/>
          <a:chOff x="0" y="0"/>
          <a:chExt cx="0" cy="0"/>
        </a:xfrm>
      </p:grpSpPr>
      <p:sp>
        <p:nvSpPr>
          <p:cNvPr id="1190" name="Google Shape;1190;p83"/>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Batch </a:t>
            </a:r>
            <a:r>
              <a:rPr lang="en-US" sz="2800" b="0" i="0" u="none">
                <a:solidFill>
                  <a:srgbClr val="006633"/>
                </a:solidFill>
                <a:latin typeface="Arial"/>
                <a:ea typeface="Arial"/>
                <a:cs typeface="Arial"/>
                <a:sym typeface="Arial"/>
              </a:rPr>
              <a:t>Multiprogramming</a:t>
            </a:r>
            <a:r>
              <a:rPr lang="en-US" sz="3200" b="0" i="0" u="none">
                <a:solidFill>
                  <a:srgbClr val="006633"/>
                </a:solidFill>
                <a:latin typeface="Arial"/>
                <a:ea typeface="Arial"/>
                <a:cs typeface="Arial"/>
                <a:sym typeface="Arial"/>
              </a:rPr>
              <a:t> versus Time Sharing</a:t>
            </a:r>
            <a:endParaRPr/>
          </a:p>
        </p:txBody>
      </p:sp>
      <p:grpSp>
        <p:nvGrpSpPr>
          <p:cNvPr id="1191" name="Google Shape;1191;p83"/>
          <p:cNvGrpSpPr/>
          <p:nvPr/>
        </p:nvGrpSpPr>
        <p:grpSpPr>
          <a:xfrm>
            <a:off x="457200" y="1357312"/>
            <a:ext cx="7993062" cy="3736975"/>
            <a:chOff x="288" y="855"/>
            <a:chExt cx="5035" cy="2354"/>
          </a:xfrm>
        </p:grpSpPr>
        <p:pic>
          <p:nvPicPr>
            <p:cNvPr id="1192" name="Google Shape;1192;p83"/>
            <p:cNvPicPr preferRelativeResize="0"/>
            <p:nvPr/>
          </p:nvPicPr>
          <p:blipFill rotWithShape="1">
            <a:blip r:embed="rId3">
              <a:alphaModFix/>
            </a:blip>
            <a:srcRect/>
            <a:stretch/>
          </p:blipFill>
          <p:spPr>
            <a:xfrm>
              <a:off x="288" y="855"/>
              <a:ext cx="5035" cy="2354"/>
            </a:xfrm>
            <a:prstGeom prst="rect">
              <a:avLst/>
            </a:prstGeom>
            <a:noFill/>
            <a:ln>
              <a:noFill/>
            </a:ln>
          </p:spPr>
        </p:pic>
        <p:sp>
          <p:nvSpPr>
            <p:cNvPr id="1193" name="Google Shape;1193;p83"/>
            <p:cNvSpPr/>
            <p:nvPr/>
          </p:nvSpPr>
          <p:spPr>
            <a:xfrm>
              <a:off x="288" y="855"/>
              <a:ext cx="5035" cy="235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194" name="Google Shape;1194;p83"/>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6"/>
        <p:cNvGrpSpPr/>
        <p:nvPr/>
      </p:nvGrpSpPr>
      <p:grpSpPr>
        <a:xfrm>
          <a:off x="0" y="0"/>
          <a:ext cx="0" cy="0"/>
          <a:chOff x="0" y="0"/>
          <a:chExt cx="0" cy="0"/>
        </a:xfrm>
      </p:grpSpPr>
      <p:sp>
        <p:nvSpPr>
          <p:cNvPr id="1207" name="Google Shape;1207;p84"/>
          <p:cNvSpPr txBox="1"/>
          <p:nvPr/>
        </p:nvSpPr>
        <p:spPr>
          <a:xfrm>
            <a:off x="498475" y="317500"/>
            <a:ext cx="8229600" cy="5207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4. Parallel System/Multiprocessor/Tightly coupled:</a:t>
            </a:r>
            <a:r>
              <a:rPr lang="en-US" sz="2800" b="0" i="0" u="none">
                <a:solidFill>
                  <a:srgbClr val="006633"/>
                </a:solidFill>
                <a:latin typeface="Arial"/>
                <a:ea typeface="Arial"/>
                <a:cs typeface="Arial"/>
                <a:sym typeface="Arial"/>
              </a:rPr>
              <a:t> </a:t>
            </a:r>
            <a:endParaRPr/>
          </a:p>
        </p:txBody>
      </p:sp>
      <p:sp>
        <p:nvSpPr>
          <p:cNvPr id="1208" name="Google Shape;1208;p84"/>
          <p:cNvSpPr txBox="1"/>
          <p:nvPr/>
        </p:nvSpPr>
        <p:spPr>
          <a:xfrm>
            <a:off x="476250" y="892175"/>
            <a:ext cx="8229600" cy="4530725"/>
          </a:xfrm>
          <a:prstGeom prst="rect">
            <a:avLst/>
          </a:prstGeom>
          <a:noFill/>
          <a:ln>
            <a:noFill/>
          </a:ln>
        </p:spPr>
        <p:txBody>
          <a:bodyPr spcFirstLastPara="1" wrap="square" lIns="90000" tIns="46800" rIns="90000" bIns="46800" anchor="t" anchorCtr="0">
            <a:noAutofit/>
          </a:bodyPr>
          <a:lstStyle/>
          <a:p>
            <a:pPr marL="288925" marR="0" lvl="0" indent="-288925" algn="just" rtl="0">
              <a:lnSpc>
                <a:spcPct val="13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As like  multiprocessor system have more than one processors in close communication ,sharing the computer, bus clock &amp; sometimes memory &amp; peripheral devices.</a:t>
            </a:r>
            <a:endParaRPr/>
          </a:p>
          <a:p>
            <a:pPr marL="288925" marR="0" lvl="0" indent="-288925" algn="just" rtl="0">
              <a:lnSpc>
                <a:spcPct val="13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Referred to as tightly coupled system.</a:t>
            </a:r>
            <a:endParaRPr/>
          </a:p>
          <a:p>
            <a:pPr marL="288925" marR="0" lvl="0" indent="-288925" algn="just" rtl="0">
              <a:lnSpc>
                <a:spcPct val="130000"/>
              </a:lnSpc>
              <a:spcBef>
                <a:spcPts val="400"/>
              </a:spcBef>
              <a:spcAft>
                <a:spcPts val="0"/>
              </a:spcAft>
              <a:buClr>
                <a:srgbClr val="CC9900"/>
              </a:buClr>
              <a:buSzPts val="2000"/>
              <a:buFont typeface="Noto Sans Symbols"/>
              <a:buChar char="■"/>
            </a:pPr>
            <a:r>
              <a:rPr lang="en-US" sz="2000" b="1" i="0" u="none">
                <a:solidFill>
                  <a:srgbClr val="000000"/>
                </a:solidFill>
                <a:latin typeface="Arial"/>
                <a:ea typeface="Arial"/>
                <a:cs typeface="Arial"/>
                <a:sym typeface="Arial"/>
              </a:rPr>
              <a:t>Advantage</a:t>
            </a:r>
            <a:endParaRPr/>
          </a:p>
          <a:p>
            <a:pPr marL="288925" marR="0" lvl="0" indent="-288925" algn="just" rtl="0">
              <a:lnSpc>
                <a:spcPct val="13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 Throughput: get more work done in less time, Increases throughput </a:t>
            </a:r>
            <a:endParaRPr/>
          </a:p>
          <a:p>
            <a:pPr marL="288925" marR="0" lvl="0" indent="-288925" algn="just" rtl="0">
              <a:lnSpc>
                <a:spcPct val="13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 Economical :It saves money because process can share peripherals, mass storage and power supply.</a:t>
            </a:r>
            <a:endParaRPr/>
          </a:p>
          <a:p>
            <a:pPr marL="288925" marR="0" lvl="0" indent="-288925" algn="just" rtl="0">
              <a:lnSpc>
                <a:spcPct val="13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 Increases the reliability: Ability to continue providing service proportional to the level of surviving hardware</a:t>
            </a:r>
            <a:r>
              <a:rPr lang="en-US" sz="2000" b="1" i="0" u="none">
                <a:solidFill>
                  <a:srgbClr val="000000"/>
                </a:solidFill>
                <a:latin typeface="Arial"/>
                <a:ea typeface="Arial"/>
                <a:cs typeface="Arial"/>
                <a:sym typeface="Arial"/>
              </a:rPr>
              <a:t> -graceful degradation -&gt; fault tolerant</a:t>
            </a:r>
            <a:endParaRPr/>
          </a:p>
          <a:p>
            <a:pPr marL="0" marR="0" lvl="0" indent="0" algn="l" rtl="0">
              <a:lnSpc>
                <a:spcPct val="100000"/>
              </a:lnSpc>
              <a:spcBef>
                <a:spcPts val="0"/>
              </a:spcBef>
              <a:spcAft>
                <a:spcPts val="0"/>
              </a:spcAft>
              <a:buNone/>
            </a:pPr>
            <a:endParaRPr sz="2000" b="1" i="0" u="none">
              <a:solidFill>
                <a:srgbClr val="000000"/>
              </a:solidFill>
              <a:latin typeface="Arial"/>
              <a:ea typeface="Arial"/>
              <a:cs typeface="Arial"/>
              <a:sym typeface="Arial"/>
            </a:endParaRPr>
          </a:p>
        </p:txBody>
      </p:sp>
      <p:sp>
        <p:nvSpPr>
          <p:cNvPr id="1209" name="Google Shape;1209;p84"/>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1"/>
        <p:cNvGrpSpPr/>
        <p:nvPr/>
      </p:nvGrpSpPr>
      <p:grpSpPr>
        <a:xfrm>
          <a:off x="0" y="0"/>
          <a:ext cx="0" cy="0"/>
          <a:chOff x="0" y="0"/>
          <a:chExt cx="0" cy="0"/>
        </a:xfrm>
      </p:grpSpPr>
      <p:sp>
        <p:nvSpPr>
          <p:cNvPr id="1222" name="Google Shape;1222;p85"/>
          <p:cNvSpPr txBox="1"/>
          <p:nvPr/>
        </p:nvSpPr>
        <p:spPr>
          <a:xfrm>
            <a:off x="569912" y="446087"/>
            <a:ext cx="8229600" cy="5080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4. Parallel System:</a:t>
            </a:r>
            <a:endParaRPr/>
          </a:p>
        </p:txBody>
      </p:sp>
      <p:sp>
        <p:nvSpPr>
          <p:cNvPr id="1223" name="Google Shape;1223;p85"/>
          <p:cNvSpPr txBox="1"/>
          <p:nvPr/>
        </p:nvSpPr>
        <p:spPr>
          <a:xfrm>
            <a:off x="682625" y="1149350"/>
            <a:ext cx="7780337" cy="4835525"/>
          </a:xfrm>
          <a:prstGeom prst="rect">
            <a:avLst/>
          </a:prstGeom>
          <a:noFill/>
          <a:ln>
            <a:noFill/>
          </a:ln>
        </p:spPr>
        <p:txBody>
          <a:bodyPr spcFirstLastPara="1" wrap="square" lIns="90000" tIns="46800" rIns="90000" bIns="46800" anchor="t" anchorCtr="0">
            <a:noAutofit/>
          </a:bodyPr>
          <a:lstStyle/>
          <a:p>
            <a:pPr marL="288925" marR="0" lvl="0" indent="-288925" algn="l" rtl="0">
              <a:lnSpc>
                <a:spcPct val="90000"/>
              </a:lnSpc>
              <a:spcBef>
                <a:spcPts val="0"/>
              </a:spcBef>
              <a:spcAft>
                <a:spcPts val="0"/>
              </a:spcAft>
              <a:buClr>
                <a:srgbClr val="CC9900"/>
              </a:buClr>
              <a:buSzPts val="1800"/>
              <a:buFont typeface="Noto Sans Symbols"/>
              <a:buChar char="■"/>
            </a:pPr>
            <a:r>
              <a:rPr lang="en-US" sz="1800" b="0" i="1" u="none">
                <a:solidFill>
                  <a:srgbClr val="000000"/>
                </a:solidFill>
                <a:latin typeface="Arial"/>
                <a:ea typeface="Arial"/>
                <a:cs typeface="Arial"/>
                <a:sym typeface="Arial"/>
              </a:rPr>
              <a:t>Symmetric multiprocessing (SMP)</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Each processor runs an identical copy of the operating system.</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Many processes can run at once without performance drop.</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Most modern operating systems support SMP.</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 Solaries 5,Win2000</a:t>
            </a:r>
            <a:endParaRPr/>
          </a:p>
          <a:p>
            <a:pPr marL="615950" marR="0" lvl="1" indent="-325437" algn="l" rtl="0">
              <a:lnSpc>
                <a:spcPct val="9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9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9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9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9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615950" marR="0" lvl="1" indent="-325437" algn="l" rtl="0">
              <a:lnSpc>
                <a:spcPct val="9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288925" marR="0" lvl="0" indent="-288925" algn="l" rtl="0">
              <a:lnSpc>
                <a:spcPct val="90000"/>
              </a:lnSpc>
              <a:spcBef>
                <a:spcPts val="400"/>
              </a:spcBef>
              <a:spcAft>
                <a:spcPts val="0"/>
              </a:spcAft>
              <a:buClr>
                <a:srgbClr val="FFFFFF"/>
              </a:buClr>
              <a:buSzPts val="1800"/>
              <a:buFont typeface="Verdana"/>
              <a:buNone/>
            </a:pPr>
            <a:endParaRPr sz="1800" b="0" i="1" u="none">
              <a:solidFill>
                <a:srgbClr val="000000"/>
              </a:solidFill>
              <a:latin typeface="Arial"/>
              <a:ea typeface="Arial"/>
              <a:cs typeface="Arial"/>
              <a:sym typeface="Arial"/>
            </a:endParaRPr>
          </a:p>
          <a:p>
            <a:pPr marL="288925" marR="0" lvl="0" indent="-288925" algn="l" rtl="0">
              <a:lnSpc>
                <a:spcPct val="90000"/>
              </a:lnSpc>
              <a:spcBef>
                <a:spcPts val="400"/>
              </a:spcBef>
              <a:spcAft>
                <a:spcPts val="0"/>
              </a:spcAft>
              <a:buClr>
                <a:srgbClr val="CC9900"/>
              </a:buClr>
              <a:buSzPts val="1800"/>
              <a:buFont typeface="Noto Sans Symbols"/>
              <a:buChar char="■"/>
            </a:pPr>
            <a:r>
              <a:rPr lang="en-US" sz="1800" b="0" i="1" u="none">
                <a:solidFill>
                  <a:srgbClr val="000000"/>
                </a:solidFill>
                <a:latin typeface="Arial"/>
                <a:ea typeface="Arial"/>
                <a:cs typeface="Arial"/>
                <a:sym typeface="Arial"/>
              </a:rPr>
              <a:t>Asymmetric multiprocessing</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Each processor is assigned a specific task; master processor schedules and allocated work to slave processors.</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More common in extremely large systems</a:t>
            </a:r>
            <a:endParaRPr/>
          </a:p>
          <a:p>
            <a:pPr marL="615950" marR="0" lvl="1" indent="-3254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 Solaries 4,</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224" name="Google Shape;1224;p85"/>
          <p:cNvPicPr preferRelativeResize="0"/>
          <p:nvPr/>
        </p:nvPicPr>
        <p:blipFill rotWithShape="1">
          <a:blip r:embed="rId3">
            <a:alphaModFix/>
          </a:blip>
          <a:srcRect l="657" t="34226" r="491" b="34226"/>
          <a:stretch/>
        </p:blipFill>
        <p:spPr>
          <a:xfrm>
            <a:off x="1090612" y="2720975"/>
            <a:ext cx="7077075" cy="1851025"/>
          </a:xfrm>
          <a:prstGeom prst="rect">
            <a:avLst/>
          </a:prstGeom>
          <a:noFill/>
          <a:ln w="57225" cap="sq" cmpd="sng">
            <a:solidFill>
              <a:srgbClr val="000000"/>
            </a:solidFill>
            <a:prstDash val="solid"/>
            <a:miter lim="800000"/>
            <a:headEnd type="none" w="sm" len="sm"/>
            <a:tailEnd type="none" w="sm" len="sm"/>
          </a:ln>
        </p:spPr>
      </p:pic>
      <p:sp>
        <p:nvSpPr>
          <p:cNvPr id="1225" name="Google Shape;1225;p85"/>
          <p:cNvSpPr txBox="1"/>
          <p:nvPr/>
        </p:nvSpPr>
        <p:spPr>
          <a:xfrm>
            <a:off x="5029200" y="914400"/>
            <a:ext cx="3429000"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Peer processors</a:t>
            </a:r>
            <a:endParaRPr/>
          </a:p>
        </p:txBody>
      </p:sp>
      <p:cxnSp>
        <p:nvCxnSpPr>
          <p:cNvPr id="1226" name="Google Shape;1226;p85"/>
          <p:cNvCxnSpPr/>
          <p:nvPr/>
        </p:nvCxnSpPr>
        <p:spPr>
          <a:xfrm flipH="1">
            <a:off x="4551362" y="1143000"/>
            <a:ext cx="498475" cy="228600"/>
          </a:xfrm>
          <a:prstGeom prst="straightConnector1">
            <a:avLst/>
          </a:prstGeom>
          <a:noFill/>
          <a:ln w="9525" cap="sq" cmpd="sng">
            <a:solidFill>
              <a:srgbClr val="000000"/>
            </a:solidFill>
            <a:prstDash val="solid"/>
            <a:miter lim="800000"/>
            <a:headEnd type="none" w="med" len="med"/>
            <a:tailEnd type="triangle" w="med" len="med"/>
          </a:ln>
        </p:spPr>
      </p:cxnSp>
      <p:sp>
        <p:nvSpPr>
          <p:cNvPr id="1227" name="Google Shape;1227;p8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9"/>
        <p:cNvGrpSpPr/>
        <p:nvPr/>
      </p:nvGrpSpPr>
      <p:grpSpPr>
        <a:xfrm>
          <a:off x="0" y="0"/>
          <a:ext cx="0" cy="0"/>
          <a:chOff x="0" y="0"/>
          <a:chExt cx="0" cy="0"/>
        </a:xfrm>
      </p:grpSpPr>
      <p:sp>
        <p:nvSpPr>
          <p:cNvPr id="1250" name="Google Shape;1250;p87"/>
          <p:cNvSpPr/>
          <p:nvPr/>
        </p:nvSpPr>
        <p:spPr>
          <a:xfrm>
            <a:off x="457200" y="190500"/>
            <a:ext cx="8229600" cy="13112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51" name="Google Shape;1251;p87"/>
          <p:cNvSpPr txBox="1"/>
          <p:nvPr/>
        </p:nvSpPr>
        <p:spPr>
          <a:xfrm>
            <a:off x="914400" y="1524000"/>
            <a:ext cx="6781800" cy="3886200"/>
          </a:xfrm>
          <a:prstGeom prst="rect">
            <a:avLst/>
          </a:prstGeom>
          <a:noFill/>
          <a:ln>
            <a:noFill/>
          </a:ln>
        </p:spPr>
        <p:txBody>
          <a:bodyPr spcFirstLastPara="1" wrap="square" lIns="90000" tIns="46800" rIns="90000" bIns="46800" anchor="t" anchorCtr="0">
            <a:noAutofit/>
          </a:bodyPr>
          <a:lstStyle/>
          <a:p>
            <a:pPr marL="342900" marR="0" lvl="0" indent="-290512" algn="ctr" rtl="0">
              <a:lnSpc>
                <a:spcPct val="9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A distributed system is:</a:t>
            </a:r>
            <a:endParaRPr/>
          </a:p>
          <a:p>
            <a:pPr marL="342900" marR="0" lvl="0" indent="-290512" algn="ctr" rtl="0">
              <a:lnSpc>
                <a:spcPct val="90000"/>
              </a:lnSpc>
              <a:spcBef>
                <a:spcPts val="800"/>
              </a:spcBef>
              <a:spcAft>
                <a:spcPts val="0"/>
              </a:spcAft>
              <a:buClr>
                <a:srgbClr val="FFFFFF"/>
              </a:buClr>
              <a:buSzPts val="2200"/>
              <a:buFont typeface="Verdana"/>
              <a:buNone/>
            </a:pPr>
            <a:endParaRPr sz="2200" b="0" i="0" u="none">
              <a:solidFill>
                <a:srgbClr val="000000"/>
              </a:solidFill>
              <a:latin typeface="Arial"/>
              <a:ea typeface="Arial"/>
              <a:cs typeface="Arial"/>
              <a:sym typeface="Arial"/>
            </a:endParaRPr>
          </a:p>
          <a:p>
            <a:pPr marL="342900" marR="0" lvl="0" indent="-290512" algn="ctr" rtl="0">
              <a:lnSpc>
                <a:spcPct val="90000"/>
              </a:lnSpc>
              <a:spcBef>
                <a:spcPts val="8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A collection of independent computers that appears to its users as a single coherent system.</a:t>
            </a:r>
            <a:endParaRPr/>
          </a:p>
        </p:txBody>
      </p:sp>
      <p:pic>
        <p:nvPicPr>
          <p:cNvPr id="1252" name="Google Shape;1252;p87"/>
          <p:cNvPicPr preferRelativeResize="0"/>
          <p:nvPr/>
        </p:nvPicPr>
        <p:blipFill rotWithShape="1">
          <a:blip r:embed="rId3">
            <a:alphaModFix/>
          </a:blip>
          <a:srcRect/>
          <a:stretch/>
        </p:blipFill>
        <p:spPr>
          <a:xfrm>
            <a:off x="1131887" y="4495800"/>
            <a:ext cx="2982912" cy="1219200"/>
          </a:xfrm>
          <a:prstGeom prst="rect">
            <a:avLst/>
          </a:prstGeom>
          <a:noFill/>
          <a:ln>
            <a:noFill/>
          </a:ln>
        </p:spPr>
      </p:pic>
      <p:pic>
        <p:nvPicPr>
          <p:cNvPr id="1253" name="Google Shape;1253;p87"/>
          <p:cNvPicPr preferRelativeResize="0"/>
          <p:nvPr/>
        </p:nvPicPr>
        <p:blipFill rotWithShape="1">
          <a:blip r:embed="rId4">
            <a:alphaModFix/>
          </a:blip>
          <a:srcRect/>
          <a:stretch/>
        </p:blipFill>
        <p:spPr>
          <a:xfrm>
            <a:off x="6172200" y="4105275"/>
            <a:ext cx="1981200" cy="1838325"/>
          </a:xfrm>
          <a:prstGeom prst="rect">
            <a:avLst/>
          </a:prstGeom>
          <a:noFill/>
          <a:ln>
            <a:noFill/>
          </a:ln>
        </p:spPr>
      </p:pic>
      <p:sp>
        <p:nvSpPr>
          <p:cNvPr id="1254" name="Google Shape;1254;p87"/>
          <p:cNvSpPr txBox="1"/>
          <p:nvPr/>
        </p:nvSpPr>
        <p:spPr>
          <a:xfrm>
            <a:off x="1371600" y="457200"/>
            <a:ext cx="6049962" cy="6858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5. Distributed System</a:t>
            </a:r>
            <a:endParaRPr/>
          </a:p>
        </p:txBody>
      </p:sp>
      <p:sp>
        <p:nvSpPr>
          <p:cNvPr id="1255" name="Google Shape;1255;p8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7"/>
        <p:cNvGrpSpPr/>
        <p:nvPr/>
      </p:nvGrpSpPr>
      <p:grpSpPr>
        <a:xfrm>
          <a:off x="0" y="0"/>
          <a:ext cx="0" cy="0"/>
          <a:chOff x="0" y="0"/>
          <a:chExt cx="0" cy="0"/>
        </a:xfrm>
      </p:grpSpPr>
      <p:sp>
        <p:nvSpPr>
          <p:cNvPr id="1268" name="Google Shape;1268;p88"/>
          <p:cNvSpPr txBox="1"/>
          <p:nvPr/>
        </p:nvSpPr>
        <p:spPr>
          <a:xfrm>
            <a:off x="6553200" y="6230937"/>
            <a:ext cx="2127250" cy="4635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69</a:t>
            </a:fld>
            <a:endParaRPr/>
          </a:p>
        </p:txBody>
      </p:sp>
      <p:sp>
        <p:nvSpPr>
          <p:cNvPr id="1269" name="Google Shape;1269;p88"/>
          <p:cNvSpPr txBox="1"/>
          <p:nvPr/>
        </p:nvSpPr>
        <p:spPr>
          <a:xfrm>
            <a:off x="457200" y="22860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5. Distributed System</a:t>
            </a:r>
            <a:endParaRPr/>
          </a:p>
        </p:txBody>
      </p:sp>
      <p:sp>
        <p:nvSpPr>
          <p:cNvPr id="1270" name="Google Shape;1270;p88"/>
          <p:cNvSpPr txBox="1"/>
          <p:nvPr/>
        </p:nvSpPr>
        <p:spPr>
          <a:xfrm>
            <a:off x="461962" y="806450"/>
            <a:ext cx="8229600" cy="5207000"/>
          </a:xfrm>
          <a:prstGeom prst="rect">
            <a:avLst/>
          </a:prstGeom>
          <a:noFill/>
          <a:ln>
            <a:noFill/>
          </a:ln>
        </p:spPr>
        <p:txBody>
          <a:bodyPr spcFirstLastPara="1" wrap="square" lIns="90000" tIns="46800" rIns="90000" bIns="46800" anchor="t" anchorCtr="0">
            <a:noAutofit/>
          </a:bodyPr>
          <a:lstStyle/>
          <a:p>
            <a:pPr marL="288925" marR="0" lvl="0" indent="-288925"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collection of  heterogeneous nodes connected by one or more interconnection networks which provides access to system-wide shared resources and services.</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More than one physical computer, each consisting of CPUs, local 	memory, and possibly stable storage, and I/O paths to connect it with the environment.</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Interconnections: The processors communicate with one another through  various communication lines such as high speed buses or telephone lines.</a:t>
            </a:r>
            <a:endParaRPr/>
          </a:p>
          <a:p>
            <a:pPr marL="288925" marR="0" lvl="0" indent="-28892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Also known as loosely coupled system.</a:t>
            </a:r>
            <a:endParaRPr/>
          </a:p>
        </p:txBody>
      </p:sp>
      <p:pic>
        <p:nvPicPr>
          <p:cNvPr id="1271" name="Google Shape;1271;p88"/>
          <p:cNvPicPr preferRelativeResize="0"/>
          <p:nvPr/>
        </p:nvPicPr>
        <p:blipFill rotWithShape="1">
          <a:blip r:embed="rId3">
            <a:alphaModFix/>
          </a:blip>
          <a:srcRect/>
          <a:stretch/>
        </p:blipFill>
        <p:spPr>
          <a:xfrm>
            <a:off x="458787" y="5029200"/>
            <a:ext cx="2055812" cy="1608137"/>
          </a:xfrm>
          <a:prstGeom prst="rect">
            <a:avLst/>
          </a:prstGeom>
          <a:noFill/>
          <a:ln>
            <a:noFill/>
          </a:ln>
        </p:spPr>
      </p:pic>
      <p:pic>
        <p:nvPicPr>
          <p:cNvPr id="1272" name="Google Shape;1272;p88"/>
          <p:cNvPicPr preferRelativeResize="0"/>
          <p:nvPr/>
        </p:nvPicPr>
        <p:blipFill rotWithShape="1">
          <a:blip r:embed="rId4">
            <a:alphaModFix/>
          </a:blip>
          <a:srcRect/>
          <a:stretch/>
        </p:blipFill>
        <p:spPr>
          <a:xfrm>
            <a:off x="6629400" y="5029200"/>
            <a:ext cx="2057400" cy="1546225"/>
          </a:xfrm>
          <a:prstGeom prst="rect">
            <a:avLst/>
          </a:prstGeom>
          <a:noFill/>
          <a:ln>
            <a:noFill/>
          </a:ln>
        </p:spPr>
      </p:pic>
      <p:sp>
        <p:nvSpPr>
          <p:cNvPr id="1273" name="Google Shape;1273;p88"/>
          <p:cNvSpPr txBox="1"/>
          <p:nvPr/>
        </p:nvSpPr>
        <p:spPr>
          <a:xfrm>
            <a:off x="2743200" y="5486400"/>
            <a:ext cx="3886200"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EX: Internet           LAN</a:t>
            </a:r>
            <a:endParaRPr/>
          </a:p>
        </p:txBody>
      </p:sp>
      <p:cxnSp>
        <p:nvCxnSpPr>
          <p:cNvPr id="1274" name="Google Shape;1274;p88"/>
          <p:cNvCxnSpPr/>
          <p:nvPr/>
        </p:nvCxnSpPr>
        <p:spPr>
          <a:xfrm flipH="1">
            <a:off x="2493962" y="5943600"/>
            <a:ext cx="1184275" cy="457200"/>
          </a:xfrm>
          <a:prstGeom prst="straightConnector1">
            <a:avLst/>
          </a:prstGeom>
          <a:noFill/>
          <a:ln w="9525" cap="sq" cmpd="sng">
            <a:solidFill>
              <a:srgbClr val="000000"/>
            </a:solidFill>
            <a:prstDash val="solid"/>
            <a:miter lim="800000"/>
            <a:headEnd type="none" w="med" len="med"/>
            <a:tailEnd type="triangle" w="med" len="med"/>
          </a:ln>
        </p:spPr>
      </p:cxnSp>
      <p:cxnSp>
        <p:nvCxnSpPr>
          <p:cNvPr id="1275" name="Google Shape;1275;p88"/>
          <p:cNvCxnSpPr/>
          <p:nvPr/>
        </p:nvCxnSpPr>
        <p:spPr>
          <a:xfrm>
            <a:off x="5943600" y="5943600"/>
            <a:ext cx="685800" cy="457200"/>
          </a:xfrm>
          <a:prstGeom prst="straightConnector1">
            <a:avLst/>
          </a:prstGeom>
          <a:noFill/>
          <a:ln w="9525" cap="sq" cmpd="sng">
            <a:solidFill>
              <a:srgbClr val="000000"/>
            </a:solidFill>
            <a:prstDash val="solid"/>
            <a:miter lim="800000"/>
            <a:headEnd type="none" w="med" len="med"/>
            <a:tailEnd type="triangle" w="med" len="med"/>
          </a:ln>
        </p:spPr>
      </p:cxnSp>
      <p:sp>
        <p:nvSpPr>
          <p:cNvPr id="1276" name="Google Shape;1276;p8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5"/>
        <p:cNvGrpSpPr/>
        <p:nvPr/>
      </p:nvGrpSpPr>
      <p:grpSpPr>
        <a:xfrm>
          <a:off x="0" y="0"/>
          <a:ext cx="0" cy="0"/>
          <a:chOff x="0" y="0"/>
          <a:chExt cx="0" cy="0"/>
        </a:xfrm>
      </p:grpSpPr>
      <p:sp>
        <p:nvSpPr>
          <p:cNvPr id="256" name="Google Shape;256;p18"/>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Operating System (OS)</a:t>
            </a:r>
            <a:endParaRPr/>
          </a:p>
        </p:txBody>
      </p:sp>
      <p:sp>
        <p:nvSpPr>
          <p:cNvPr id="257" name="Google Shape;257;p18"/>
          <p:cNvSpPr txBox="1"/>
          <p:nvPr/>
        </p:nvSpPr>
        <p:spPr>
          <a:xfrm>
            <a:off x="233362" y="1149350"/>
            <a:ext cx="8186737" cy="4900612"/>
          </a:xfrm>
          <a:prstGeom prst="rect">
            <a:avLst/>
          </a:prstGeom>
          <a:noFill/>
          <a:ln>
            <a:noFill/>
          </a:ln>
        </p:spPr>
        <p:txBody>
          <a:bodyPr spcFirstLastPara="1" wrap="square" lIns="90000" tIns="46800" rIns="90000" bIns="46800" anchor="t" anchorCtr="0">
            <a:noAutofit/>
          </a:bodyPr>
          <a:lstStyle/>
          <a:p>
            <a:pPr marL="331787" marR="0" lvl="0" indent="-331787" algn="l" rtl="0">
              <a:lnSpc>
                <a:spcPct val="90000"/>
              </a:lnSpc>
              <a:spcBef>
                <a:spcPts val="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What do you do with just computer hardware?</a:t>
            </a:r>
            <a:endParaRPr/>
          </a:p>
          <a:p>
            <a:pPr marL="731837" marR="0" lvl="1" indent="-274637" algn="l" rtl="0">
              <a:lnSpc>
                <a:spcPct val="9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If someone gives you a computer with no software</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whatsoever, how do you get it to do anything?</a:t>
            </a:r>
            <a:endParaRPr/>
          </a:p>
          <a:p>
            <a:pPr marL="731837" marR="0" lvl="1" indent="-274637" algn="l" rtl="0">
              <a:lnSpc>
                <a:spcPct val="9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You write a program that runs on the hardware</a:t>
            </a:r>
            <a:endParaRPr/>
          </a:p>
          <a:p>
            <a:pPr marL="1143000" marR="0" lvl="2" indent="-219075" algn="l" rtl="0">
              <a:lnSpc>
                <a:spcPct val="90000"/>
              </a:lnSpc>
              <a:spcBef>
                <a:spcPts val="500"/>
              </a:spcBef>
              <a:spcAft>
                <a:spcPts val="0"/>
              </a:spcAft>
              <a:buClr>
                <a:srgbClr val="FFFFFF"/>
              </a:buClr>
              <a:buSzPts val="1700"/>
              <a:buFont typeface="Verdana"/>
              <a:buNone/>
            </a:pPr>
            <a:endParaRPr sz="1700" b="0" i="0" u="none" strike="noStrike" cap="none">
              <a:solidFill>
                <a:srgbClr val="000000"/>
              </a:solidFill>
              <a:latin typeface="Arial"/>
              <a:ea typeface="Arial"/>
              <a:cs typeface="Arial"/>
              <a:sym typeface="Arial"/>
            </a:endParaRPr>
          </a:p>
          <a:p>
            <a:pPr marL="331787" marR="0" lvl="0" indent="-331787" algn="l" rtl="0">
              <a:lnSpc>
                <a:spcPct val="90000"/>
              </a:lnSpc>
              <a:spcBef>
                <a:spcPts val="5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In the early days, that was the way it worked ...</a:t>
            </a:r>
            <a:endParaRPr/>
          </a:p>
          <a:p>
            <a:pPr marL="731837" marR="0" lvl="1" indent="-274637" algn="l" rtl="0">
              <a:lnSpc>
                <a:spcPct val="9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You started with just the bare hardware</a:t>
            </a:r>
            <a:endParaRPr/>
          </a:p>
          <a:p>
            <a:pPr marL="731837" marR="0" lvl="1" indent="-274637" algn="l" rtl="0">
              <a:lnSpc>
                <a:spcPct val="90000"/>
              </a:lnSpc>
              <a:spcBef>
                <a:spcPts val="5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You wrote a program that did </a:t>
            </a:r>
            <a:r>
              <a:rPr lang="en-US" sz="2400" b="0" i="1" u="sng" strike="noStrike" cap="none">
                <a:solidFill>
                  <a:srgbClr val="000000"/>
                </a:solidFill>
                <a:latin typeface="Arial"/>
                <a:ea typeface="Arial"/>
                <a:cs typeface="Arial"/>
                <a:sym typeface="Arial"/>
              </a:rPr>
              <a:t>everything</a:t>
            </a:r>
            <a:r>
              <a:rPr lang="en-US" sz="2400" b="0" i="0" u="none" strike="noStrike" cap="none">
                <a:solidFill>
                  <a:srgbClr val="000000"/>
                </a:solidFill>
                <a:latin typeface="Arial"/>
                <a:ea typeface="Arial"/>
                <a:cs typeface="Arial"/>
                <a:sym typeface="Arial"/>
              </a:rPr>
              <a:t>:</a:t>
            </a:r>
            <a:endParaRPr/>
          </a:p>
          <a:p>
            <a:pPr marL="1143000" marR="0" lvl="2" indent="-219075" algn="l" rtl="0">
              <a:lnSpc>
                <a:spcPct val="90000"/>
              </a:lnSpc>
              <a:spcBef>
                <a:spcPts val="500"/>
              </a:spcBef>
              <a:spcAft>
                <a:spcPts val="0"/>
              </a:spcAft>
              <a:buClr>
                <a:srgbClr val="000000"/>
              </a:buClr>
              <a:buSzPts val="1700"/>
              <a:buFont typeface="Times New Roman"/>
              <a:buChar char="•"/>
            </a:pPr>
            <a:r>
              <a:rPr lang="en-US" sz="1700" b="0" i="0" u="none" strike="noStrike" cap="none">
                <a:solidFill>
                  <a:srgbClr val="000000"/>
                </a:solidFill>
                <a:latin typeface="Arial"/>
                <a:ea typeface="Arial"/>
                <a:cs typeface="Arial"/>
                <a:sym typeface="Arial"/>
              </a:rPr>
              <a:t>Including managing all aspects of the hardware</a:t>
            </a:r>
            <a:endParaRPr/>
          </a:p>
          <a:p>
            <a:pPr marL="1143000" marR="0" lvl="2" indent="-219075" algn="l" rtl="0">
              <a:lnSpc>
                <a:spcPct val="90000"/>
              </a:lnSpc>
              <a:spcBef>
                <a:spcPts val="500"/>
              </a:spcBef>
              <a:spcAft>
                <a:spcPts val="0"/>
              </a:spcAft>
              <a:buClr>
                <a:srgbClr val="000000"/>
              </a:buClr>
              <a:buSzPts val="1700"/>
              <a:buFont typeface="Times New Roman"/>
              <a:buChar char="•"/>
            </a:pPr>
            <a:r>
              <a:rPr lang="en-US" sz="1700" b="0" i="0" u="none" strike="noStrike" cap="none">
                <a:solidFill>
                  <a:srgbClr val="000000"/>
                </a:solidFill>
                <a:latin typeface="Arial"/>
                <a:ea typeface="Arial"/>
                <a:cs typeface="Arial"/>
                <a:sym typeface="Arial"/>
              </a:rPr>
              <a:t>Including solving your particular problem </a:t>
            </a:r>
            <a:endParaRPr/>
          </a:p>
          <a:p>
            <a:pPr marL="1143000" marR="0" lvl="2" indent="-219075" algn="l" rtl="0">
              <a:lnSpc>
                <a:spcPct val="90000"/>
              </a:lnSpc>
              <a:spcBef>
                <a:spcPts val="500"/>
              </a:spcBef>
              <a:spcAft>
                <a:spcPts val="0"/>
              </a:spcAft>
              <a:buClr>
                <a:srgbClr val="FFFFFF"/>
              </a:buClr>
              <a:buSzPts val="1700"/>
              <a:buFont typeface="Verdana"/>
              <a:buNone/>
            </a:pPr>
            <a:endParaRPr sz="1700" b="0" i="0" u="none" strike="noStrike" cap="none">
              <a:solidFill>
                <a:srgbClr val="000000"/>
              </a:solidFill>
              <a:latin typeface="Arial"/>
              <a:ea typeface="Arial"/>
              <a:cs typeface="Arial"/>
              <a:sym typeface="Arial"/>
            </a:endParaRPr>
          </a:p>
          <a:p>
            <a:pPr marL="331787" marR="0" lvl="0" indent="-331787" algn="l" rtl="0">
              <a:lnSpc>
                <a:spcPct val="90000"/>
              </a:lnSpc>
              <a:spcBef>
                <a:spcPts val="5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Your program was all the computer did!</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
        <p:nvSpPr>
          <p:cNvPr id="258" name="Google Shape;258;p1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7</a:t>
            </a:fld>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8"/>
        <p:cNvGrpSpPr/>
        <p:nvPr/>
      </p:nvGrpSpPr>
      <p:grpSpPr>
        <a:xfrm>
          <a:off x="0" y="0"/>
          <a:ext cx="0" cy="0"/>
          <a:chOff x="0" y="0"/>
          <a:chExt cx="0" cy="0"/>
        </a:xfrm>
      </p:grpSpPr>
      <p:sp>
        <p:nvSpPr>
          <p:cNvPr id="1289" name="Google Shape;1289;p89"/>
          <p:cNvSpPr txBox="1"/>
          <p:nvPr/>
        </p:nvSpPr>
        <p:spPr>
          <a:xfrm>
            <a:off x="569912" y="446087"/>
            <a:ext cx="8229600" cy="6905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Arial"/>
              <a:buNone/>
            </a:pPr>
            <a:r>
              <a:rPr lang="en-US" sz="2800" b="0" i="0" u="none">
                <a:solidFill>
                  <a:srgbClr val="006633"/>
                </a:solidFill>
                <a:latin typeface="Arial"/>
                <a:ea typeface="Arial"/>
                <a:cs typeface="Arial"/>
                <a:sym typeface="Arial"/>
              </a:rPr>
              <a:t>5. Distributed System</a:t>
            </a:r>
            <a:endParaRPr/>
          </a:p>
        </p:txBody>
      </p:sp>
      <p:sp>
        <p:nvSpPr>
          <p:cNvPr id="1290" name="Google Shape;1290;p89"/>
          <p:cNvSpPr txBox="1"/>
          <p:nvPr/>
        </p:nvSpPr>
        <p:spPr>
          <a:xfrm>
            <a:off x="233362" y="1149350"/>
            <a:ext cx="8229600" cy="4953000"/>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Advantages of distributed systems.</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Resources Sharing </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Computation speed up – load sharing </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Reliability</a:t>
            </a:r>
            <a:endParaRPr/>
          </a:p>
          <a:p>
            <a:pPr marL="615950"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Communications</a:t>
            </a:r>
            <a:endParaRPr/>
          </a:p>
          <a:p>
            <a:pPr marL="288925" marR="0" lvl="0" indent="-288925"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Requires networking infrastructure.</a:t>
            </a:r>
            <a:endParaRPr/>
          </a:p>
          <a:p>
            <a:pPr marL="288925" marR="0" lvl="0" indent="-288925"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Ex: Local area networks (LAN) or Wide area networks (WAN)</a:t>
            </a:r>
            <a:endParaRPr/>
          </a:p>
          <a:p>
            <a:pPr marL="288925" marR="0" lvl="0" indent="-288925"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May be either client-server or peer-to-peer systems</a:t>
            </a:r>
            <a:endParaRPr/>
          </a:p>
        </p:txBody>
      </p:sp>
      <p:pic>
        <p:nvPicPr>
          <p:cNvPr id="1291" name="Google Shape;1291;p89"/>
          <p:cNvPicPr preferRelativeResize="0"/>
          <p:nvPr/>
        </p:nvPicPr>
        <p:blipFill rotWithShape="1">
          <a:blip r:embed="rId3">
            <a:alphaModFix/>
          </a:blip>
          <a:srcRect l="520" t="32164" r="3942" b="31700"/>
          <a:stretch/>
        </p:blipFill>
        <p:spPr>
          <a:xfrm>
            <a:off x="668337" y="4222750"/>
            <a:ext cx="6578600" cy="1866900"/>
          </a:xfrm>
          <a:prstGeom prst="rect">
            <a:avLst/>
          </a:prstGeom>
          <a:noFill/>
          <a:ln w="57225" cap="sq" cmpd="sng">
            <a:solidFill>
              <a:srgbClr val="000000"/>
            </a:solidFill>
            <a:prstDash val="solid"/>
            <a:miter lim="800000"/>
            <a:headEnd type="none" w="sm" len="sm"/>
            <a:tailEnd type="none" w="sm" len="sm"/>
          </a:ln>
        </p:spPr>
      </p:pic>
      <p:sp>
        <p:nvSpPr>
          <p:cNvPr id="1292" name="Google Shape;1292;p89"/>
          <p:cNvSpPr txBox="1"/>
          <p:nvPr/>
        </p:nvSpPr>
        <p:spPr>
          <a:xfrm>
            <a:off x="4656137" y="407987"/>
            <a:ext cx="1293812" cy="492125"/>
          </a:xfrm>
          <a:prstGeom prst="rect">
            <a:avLst/>
          </a:prstGeom>
          <a:no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CPU</a:t>
            </a:r>
            <a:endParaRPr/>
          </a:p>
        </p:txBody>
      </p:sp>
      <p:sp>
        <p:nvSpPr>
          <p:cNvPr id="1293" name="Google Shape;1293;p89"/>
          <p:cNvSpPr txBox="1"/>
          <p:nvPr/>
        </p:nvSpPr>
        <p:spPr>
          <a:xfrm>
            <a:off x="6218237" y="407987"/>
            <a:ext cx="1308100" cy="492125"/>
          </a:xfrm>
          <a:prstGeom prst="rect">
            <a:avLst/>
          </a:prstGeom>
          <a:no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CPU</a:t>
            </a:r>
            <a:endParaRPr/>
          </a:p>
        </p:txBody>
      </p:sp>
      <p:sp>
        <p:nvSpPr>
          <p:cNvPr id="1294" name="Google Shape;1294;p89"/>
          <p:cNvSpPr txBox="1"/>
          <p:nvPr/>
        </p:nvSpPr>
        <p:spPr>
          <a:xfrm>
            <a:off x="7835900" y="393700"/>
            <a:ext cx="1125537" cy="450850"/>
          </a:xfrm>
          <a:prstGeom prst="rect">
            <a:avLst/>
          </a:prstGeom>
          <a:no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CPU</a:t>
            </a:r>
            <a:endParaRPr/>
          </a:p>
        </p:txBody>
      </p:sp>
      <p:sp>
        <p:nvSpPr>
          <p:cNvPr id="1295" name="Google Shape;1295;p89"/>
          <p:cNvSpPr txBox="1"/>
          <p:nvPr/>
        </p:nvSpPr>
        <p:spPr>
          <a:xfrm>
            <a:off x="4597400" y="1150937"/>
            <a:ext cx="1293812" cy="492125"/>
          </a:xfrm>
          <a:prstGeom prst="rect">
            <a:avLst/>
          </a:prstGeom>
          <a:no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Memory</a:t>
            </a:r>
            <a:endParaRPr/>
          </a:p>
        </p:txBody>
      </p:sp>
      <p:sp>
        <p:nvSpPr>
          <p:cNvPr id="1296" name="Google Shape;1296;p89"/>
          <p:cNvSpPr txBox="1"/>
          <p:nvPr/>
        </p:nvSpPr>
        <p:spPr>
          <a:xfrm>
            <a:off x="6270625" y="1165225"/>
            <a:ext cx="1293812" cy="492125"/>
          </a:xfrm>
          <a:prstGeom prst="rect">
            <a:avLst/>
          </a:prstGeom>
          <a:no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Memory</a:t>
            </a:r>
            <a:endParaRPr/>
          </a:p>
        </p:txBody>
      </p:sp>
      <p:sp>
        <p:nvSpPr>
          <p:cNvPr id="1297" name="Google Shape;1297;p89"/>
          <p:cNvSpPr txBox="1"/>
          <p:nvPr/>
        </p:nvSpPr>
        <p:spPr>
          <a:xfrm>
            <a:off x="7681912" y="1150937"/>
            <a:ext cx="1293812" cy="492125"/>
          </a:xfrm>
          <a:prstGeom prst="rect">
            <a:avLst/>
          </a:prstGeom>
          <a:no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Memory</a:t>
            </a:r>
            <a:endParaRPr/>
          </a:p>
        </p:txBody>
      </p:sp>
      <p:cxnSp>
        <p:nvCxnSpPr>
          <p:cNvPr id="1298" name="Google Shape;1298;p89"/>
          <p:cNvCxnSpPr/>
          <p:nvPr/>
        </p:nvCxnSpPr>
        <p:spPr>
          <a:xfrm>
            <a:off x="5289550" y="885825"/>
            <a:ext cx="14287" cy="268287"/>
          </a:xfrm>
          <a:prstGeom prst="straightConnector1">
            <a:avLst/>
          </a:prstGeom>
          <a:noFill/>
          <a:ln w="9525" cap="sq" cmpd="sng">
            <a:solidFill>
              <a:srgbClr val="000000"/>
            </a:solidFill>
            <a:prstDash val="solid"/>
            <a:miter lim="800000"/>
            <a:headEnd type="none" w="med" len="med"/>
            <a:tailEnd type="none" w="med" len="med"/>
          </a:ln>
        </p:spPr>
      </p:cxnSp>
      <p:cxnSp>
        <p:nvCxnSpPr>
          <p:cNvPr id="1299" name="Google Shape;1299;p89"/>
          <p:cNvCxnSpPr/>
          <p:nvPr/>
        </p:nvCxnSpPr>
        <p:spPr>
          <a:xfrm>
            <a:off x="6950075" y="900112"/>
            <a:ext cx="12700" cy="196850"/>
          </a:xfrm>
          <a:prstGeom prst="straightConnector1">
            <a:avLst/>
          </a:prstGeom>
          <a:noFill/>
          <a:ln w="9525" cap="sq" cmpd="sng">
            <a:solidFill>
              <a:srgbClr val="000000"/>
            </a:solidFill>
            <a:prstDash val="solid"/>
            <a:miter lim="800000"/>
            <a:headEnd type="none" w="med" len="med"/>
            <a:tailEnd type="none" w="med" len="med"/>
          </a:ln>
        </p:spPr>
      </p:cxnSp>
      <p:cxnSp>
        <p:nvCxnSpPr>
          <p:cNvPr id="1300" name="Google Shape;1300;p89"/>
          <p:cNvCxnSpPr/>
          <p:nvPr/>
        </p:nvCxnSpPr>
        <p:spPr>
          <a:xfrm>
            <a:off x="8328025" y="858837"/>
            <a:ext cx="1587" cy="223837"/>
          </a:xfrm>
          <a:prstGeom prst="straightConnector1">
            <a:avLst/>
          </a:prstGeom>
          <a:noFill/>
          <a:ln w="9525" cap="sq" cmpd="sng">
            <a:solidFill>
              <a:srgbClr val="000000"/>
            </a:solidFill>
            <a:prstDash val="solid"/>
            <a:miter lim="800000"/>
            <a:headEnd type="none" w="med" len="med"/>
            <a:tailEnd type="none" w="med" len="med"/>
          </a:ln>
        </p:spPr>
      </p:cxnSp>
      <p:cxnSp>
        <p:nvCxnSpPr>
          <p:cNvPr id="1301" name="Google Shape;1301;p89"/>
          <p:cNvCxnSpPr/>
          <p:nvPr/>
        </p:nvCxnSpPr>
        <p:spPr>
          <a:xfrm>
            <a:off x="5246687" y="1631950"/>
            <a:ext cx="1587" cy="211137"/>
          </a:xfrm>
          <a:prstGeom prst="straightConnector1">
            <a:avLst/>
          </a:prstGeom>
          <a:noFill/>
          <a:ln w="9525" cap="sq" cmpd="sng">
            <a:solidFill>
              <a:srgbClr val="000000"/>
            </a:solidFill>
            <a:prstDash val="solid"/>
            <a:miter lim="800000"/>
            <a:headEnd type="none" w="med" len="med"/>
            <a:tailEnd type="none" w="med" len="med"/>
          </a:ln>
        </p:spPr>
      </p:cxnSp>
      <p:cxnSp>
        <p:nvCxnSpPr>
          <p:cNvPr id="1302" name="Google Shape;1302;p89"/>
          <p:cNvCxnSpPr/>
          <p:nvPr/>
        </p:nvCxnSpPr>
        <p:spPr>
          <a:xfrm>
            <a:off x="6907212" y="1646237"/>
            <a:ext cx="1587" cy="225425"/>
          </a:xfrm>
          <a:prstGeom prst="straightConnector1">
            <a:avLst/>
          </a:prstGeom>
          <a:noFill/>
          <a:ln w="9525" cap="sq" cmpd="sng">
            <a:solidFill>
              <a:srgbClr val="000000"/>
            </a:solidFill>
            <a:prstDash val="solid"/>
            <a:miter lim="800000"/>
            <a:headEnd type="none" w="med" len="med"/>
            <a:tailEnd type="none" w="med" len="med"/>
          </a:ln>
        </p:spPr>
      </p:cxnSp>
      <p:cxnSp>
        <p:nvCxnSpPr>
          <p:cNvPr id="1303" name="Google Shape;1303;p89"/>
          <p:cNvCxnSpPr/>
          <p:nvPr/>
        </p:nvCxnSpPr>
        <p:spPr>
          <a:xfrm>
            <a:off x="8328025" y="1631950"/>
            <a:ext cx="1587" cy="239712"/>
          </a:xfrm>
          <a:prstGeom prst="straightConnector1">
            <a:avLst/>
          </a:prstGeom>
          <a:noFill/>
          <a:ln w="9525" cap="sq" cmpd="sng">
            <a:solidFill>
              <a:srgbClr val="000000"/>
            </a:solidFill>
            <a:prstDash val="solid"/>
            <a:miter lim="800000"/>
            <a:headEnd type="none" w="med" len="med"/>
            <a:tailEnd type="none" w="med" len="med"/>
          </a:ln>
        </p:spPr>
      </p:cxnSp>
      <p:cxnSp>
        <p:nvCxnSpPr>
          <p:cNvPr id="1304" name="Google Shape;1304;p89"/>
          <p:cNvCxnSpPr/>
          <p:nvPr/>
        </p:nvCxnSpPr>
        <p:spPr>
          <a:xfrm>
            <a:off x="4557712" y="1857375"/>
            <a:ext cx="4079875" cy="1587"/>
          </a:xfrm>
          <a:prstGeom prst="straightConnector1">
            <a:avLst/>
          </a:prstGeom>
          <a:noFill/>
          <a:ln w="9525" cap="sq" cmpd="sng">
            <a:solidFill>
              <a:srgbClr val="000000"/>
            </a:solidFill>
            <a:prstDash val="solid"/>
            <a:miter lim="800000"/>
            <a:headEnd type="none" w="med" len="med"/>
            <a:tailEnd type="none" w="med" len="med"/>
          </a:ln>
        </p:spPr>
      </p:cxnSp>
      <p:sp>
        <p:nvSpPr>
          <p:cNvPr id="1305" name="Google Shape;1305;p89"/>
          <p:cNvSpPr txBox="1"/>
          <p:nvPr/>
        </p:nvSpPr>
        <p:spPr>
          <a:xfrm>
            <a:off x="2141537" y="6270625"/>
            <a:ext cx="3630612"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General Structure of Client-Server</a:t>
            </a:r>
            <a:endParaRPr/>
          </a:p>
        </p:txBody>
      </p:sp>
      <p:sp>
        <p:nvSpPr>
          <p:cNvPr id="1306" name="Google Shape;1306;p8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8"/>
        <p:cNvGrpSpPr/>
        <p:nvPr/>
      </p:nvGrpSpPr>
      <p:grpSpPr>
        <a:xfrm>
          <a:off x="0" y="0"/>
          <a:ext cx="0" cy="0"/>
          <a:chOff x="0" y="0"/>
          <a:chExt cx="0" cy="0"/>
        </a:xfrm>
      </p:grpSpPr>
      <p:sp>
        <p:nvSpPr>
          <p:cNvPr id="1319" name="Google Shape;1319;p90"/>
          <p:cNvSpPr txBox="1"/>
          <p:nvPr/>
        </p:nvSpPr>
        <p:spPr>
          <a:xfrm>
            <a:off x="569912" y="446087"/>
            <a:ext cx="8229600" cy="6905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Arial"/>
              <a:buNone/>
            </a:pPr>
            <a:r>
              <a:rPr lang="en-US" sz="2800" b="0" i="0" u="none">
                <a:solidFill>
                  <a:srgbClr val="006633"/>
                </a:solidFill>
                <a:latin typeface="Arial"/>
                <a:ea typeface="Arial"/>
                <a:cs typeface="Arial"/>
                <a:sym typeface="Arial"/>
              </a:rPr>
              <a:t>6. Real-time OS.:</a:t>
            </a:r>
            <a:endParaRPr/>
          </a:p>
        </p:txBody>
      </p:sp>
      <p:sp>
        <p:nvSpPr>
          <p:cNvPr id="1320" name="Google Shape;1320;p90"/>
          <p:cNvSpPr txBox="1"/>
          <p:nvPr/>
        </p:nvSpPr>
        <p:spPr>
          <a:xfrm>
            <a:off x="684212" y="1149350"/>
            <a:ext cx="7848600" cy="4979987"/>
          </a:xfrm>
          <a:prstGeom prst="rect">
            <a:avLst/>
          </a:prstGeom>
          <a:noFill/>
          <a:ln>
            <a:noFill/>
          </a:ln>
        </p:spPr>
        <p:txBody>
          <a:bodyPr spcFirstLastPara="1" wrap="square" lIns="90000" tIns="46800" rIns="90000" bIns="46800" anchor="t" anchorCtr="0">
            <a:noAutofit/>
          </a:bodyPr>
          <a:lstStyle/>
          <a:p>
            <a:pPr marL="288925" marR="0" lvl="0" indent="-288925" algn="just" rtl="0">
              <a:lnSpc>
                <a:spcPct val="150000"/>
              </a:lnSpc>
              <a:spcBef>
                <a:spcPts val="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Often used as a control device in a dedicated application such as controlling scientific experiments, medical imaging systems, industrial control systems, and some display systems.</a:t>
            </a:r>
            <a:endParaRPr/>
          </a:p>
          <a:p>
            <a:pPr marL="288925" marR="0" lvl="0" indent="-288925" algn="just" rtl="0">
              <a:lnSpc>
                <a:spcPct val="150000"/>
              </a:lnSpc>
              <a:spcBef>
                <a:spcPts val="4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Well-defined fixed-time constraints.</a:t>
            </a:r>
            <a:endParaRPr/>
          </a:p>
          <a:p>
            <a:pPr marL="288925" marR="0" lvl="0" indent="-288925" algn="just" rtl="0">
              <a:lnSpc>
                <a:spcPct val="150000"/>
              </a:lnSpc>
              <a:spcBef>
                <a:spcPts val="40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Ex: Scientific experiments, home appliances</a:t>
            </a:r>
            <a:endParaRPr/>
          </a:p>
          <a:p>
            <a:pPr marL="288925" marR="0" lvl="0" indent="-288925" algn="just" rtl="0">
              <a:lnSpc>
                <a:spcPct val="150000"/>
              </a:lnSpc>
              <a:spcBef>
                <a:spcPts val="4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Real-Time systems may be either hard or soft real-time</a:t>
            </a:r>
            <a:endParaRPr/>
          </a:p>
          <a:p>
            <a:pPr marL="288925" marR="0" lvl="0" indent="-288925" algn="just" rtl="0">
              <a:lnSpc>
                <a:spcPct val="150000"/>
              </a:lnSpc>
              <a:spcBef>
                <a:spcPts val="40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627062" marR="0" lvl="1" indent="-314324" algn="just" rtl="0">
              <a:lnSpc>
                <a:spcPct val="150000"/>
              </a:lnSpc>
              <a:spcBef>
                <a:spcPts val="400"/>
              </a:spcBef>
              <a:spcAft>
                <a:spcPts val="0"/>
              </a:spcAft>
              <a:buClr>
                <a:srgbClr val="FFFFFF"/>
              </a:buClr>
              <a:buSzPts val="2400"/>
              <a:buFont typeface="Verdana"/>
              <a:buNone/>
            </a:pPr>
            <a:endParaRPr sz="2400" b="0" i="0" u="none" strike="noStrike" cap="none">
              <a:solidFill>
                <a:srgbClr val="000000"/>
              </a:solidFill>
              <a:latin typeface="Arial"/>
              <a:ea typeface="Arial"/>
              <a:cs typeface="Arial"/>
              <a:sym typeface="Arial"/>
            </a:endParaRPr>
          </a:p>
          <a:p>
            <a:pPr marL="627062" marR="0" lvl="1" indent="-314324" algn="just" rtl="0">
              <a:lnSpc>
                <a:spcPct val="150000"/>
              </a:lnSpc>
              <a:spcBef>
                <a:spcPts val="400"/>
              </a:spcBef>
              <a:spcAft>
                <a:spcPts val="0"/>
              </a:spcAft>
              <a:buClr>
                <a:srgbClr val="FFFFFF"/>
              </a:buClr>
              <a:buSzPts val="2400"/>
              <a:buFont typeface="Verdana"/>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321" name="Google Shape;1321;p90"/>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3"/>
        <p:cNvGrpSpPr/>
        <p:nvPr/>
      </p:nvGrpSpPr>
      <p:grpSpPr>
        <a:xfrm>
          <a:off x="0" y="0"/>
          <a:ext cx="0" cy="0"/>
          <a:chOff x="0" y="0"/>
          <a:chExt cx="0" cy="0"/>
        </a:xfrm>
      </p:grpSpPr>
      <p:sp>
        <p:nvSpPr>
          <p:cNvPr id="1334" name="Google Shape;1334;p91"/>
          <p:cNvSpPr txBox="1"/>
          <p:nvPr/>
        </p:nvSpPr>
        <p:spPr>
          <a:xfrm>
            <a:off x="569912" y="446087"/>
            <a:ext cx="8229600" cy="6905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Arial"/>
              <a:buNone/>
            </a:pPr>
            <a:r>
              <a:rPr lang="en-US" sz="2800" b="0" i="0" u="none">
                <a:solidFill>
                  <a:srgbClr val="006633"/>
                </a:solidFill>
                <a:latin typeface="Arial"/>
                <a:ea typeface="Arial"/>
                <a:cs typeface="Arial"/>
                <a:sym typeface="Arial"/>
              </a:rPr>
              <a:t>6. Real-time OS.:</a:t>
            </a:r>
            <a:endParaRPr/>
          </a:p>
        </p:txBody>
      </p:sp>
      <p:sp>
        <p:nvSpPr>
          <p:cNvPr id="1335" name="Google Shape;1335;p91"/>
          <p:cNvSpPr txBox="1"/>
          <p:nvPr/>
        </p:nvSpPr>
        <p:spPr>
          <a:xfrm>
            <a:off x="685800" y="990600"/>
            <a:ext cx="8154987" cy="4979987"/>
          </a:xfrm>
          <a:prstGeom prst="rect">
            <a:avLst/>
          </a:prstGeom>
          <a:noFill/>
          <a:ln>
            <a:noFill/>
          </a:ln>
        </p:spPr>
        <p:txBody>
          <a:bodyPr spcFirstLastPara="1" wrap="square" lIns="90000" tIns="46800" rIns="90000" bIns="46800" anchor="t" anchorCtr="0">
            <a:noAutofit/>
          </a:bodyPr>
          <a:lstStyle/>
          <a:p>
            <a:pPr marL="288925" marR="0" lvl="0" indent="-288925"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Real-Time systems may be either hard or soft real-time</a:t>
            </a:r>
            <a:endParaRPr/>
          </a:p>
          <a:p>
            <a:pPr marL="288925" marR="0" lvl="0" indent="-288925" algn="l"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Hard real-time:</a:t>
            </a:r>
            <a:endParaRPr/>
          </a:p>
          <a:p>
            <a:pPr marL="615950" marR="0" lvl="1" indent="-325437"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Secondary storage limited or absent, data stored in short term memory, or read-only memory (ROM)</a:t>
            </a:r>
            <a:endParaRPr/>
          </a:p>
          <a:p>
            <a:pPr marL="615950" marR="0" lvl="1" indent="-325437"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Conflicts with time-sharing systems, not supported by general-purpose operating systems.</a:t>
            </a:r>
            <a:endParaRPr/>
          </a:p>
          <a:p>
            <a:pPr marL="615950" marR="0" lvl="1" indent="-325437"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Time constraints can be not be relaxed.</a:t>
            </a:r>
            <a:endParaRPr/>
          </a:p>
          <a:p>
            <a:pPr marL="288925" marR="0" lvl="0" indent="-288925" algn="l"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Soft real-time</a:t>
            </a:r>
            <a:endParaRPr/>
          </a:p>
          <a:p>
            <a:pPr marL="615950" marR="0" lvl="1" indent="-325437"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Limited utility in industrial control of robotics</a:t>
            </a:r>
            <a:endParaRPr/>
          </a:p>
          <a:p>
            <a:pPr marL="615950" marR="0" lvl="1" indent="-325437"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Useful in applications (multimedia, virtual reality) requiring advanced operating-system features.</a:t>
            </a:r>
            <a:endParaRPr/>
          </a:p>
          <a:p>
            <a:pPr marL="615950" marR="0" lvl="1" indent="-325437" algn="l"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Time constraints can  be relaxed.</a:t>
            </a:r>
            <a:endParaRPr/>
          </a:p>
          <a:p>
            <a:pPr marL="615950" marR="0" lvl="1" indent="-325437" algn="l" rtl="0">
              <a:lnSpc>
                <a:spcPct val="100000"/>
              </a:lnSpc>
              <a:spcBef>
                <a:spcPts val="400"/>
              </a:spcBef>
              <a:spcAft>
                <a:spcPts val="0"/>
              </a:spcAft>
              <a:buClr>
                <a:srgbClr val="FFFFFF"/>
              </a:buClr>
              <a:buSzPts val="2000"/>
              <a:buFont typeface="Verdana"/>
              <a:buNone/>
            </a:pPr>
            <a:endParaRPr sz="2000" b="0" i="0" u="none" strike="noStrike" cap="none">
              <a:solidFill>
                <a:srgbClr val="000000"/>
              </a:solidFill>
              <a:latin typeface="Arial"/>
              <a:ea typeface="Arial"/>
              <a:cs typeface="Arial"/>
              <a:sym typeface="Arial"/>
            </a:endParaRPr>
          </a:p>
          <a:p>
            <a:pPr marL="615950" marR="0" lvl="1" indent="-325437" algn="l" rtl="0">
              <a:lnSpc>
                <a:spcPct val="100000"/>
              </a:lnSpc>
              <a:spcBef>
                <a:spcPts val="400"/>
              </a:spcBef>
              <a:spcAft>
                <a:spcPts val="0"/>
              </a:spcAft>
              <a:buClr>
                <a:srgbClr val="FFFFFF"/>
              </a:buClr>
              <a:buSzPts val="2000"/>
              <a:buFont typeface="Verdana"/>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336" name="Google Shape;1336;p9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4"/>
        <p:cNvGrpSpPr/>
        <p:nvPr/>
      </p:nvGrpSpPr>
      <p:grpSpPr>
        <a:xfrm>
          <a:off x="0" y="0"/>
          <a:ext cx="0" cy="0"/>
          <a:chOff x="0" y="0"/>
          <a:chExt cx="0" cy="0"/>
        </a:xfrm>
      </p:grpSpPr>
      <p:sp>
        <p:nvSpPr>
          <p:cNvPr id="1345" name="Google Shape;1345;p92"/>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Classes of OS - Summary</a:t>
            </a:r>
            <a:endParaRPr/>
          </a:p>
        </p:txBody>
      </p:sp>
      <p:grpSp>
        <p:nvGrpSpPr>
          <p:cNvPr id="1346" name="Google Shape;1346;p92"/>
          <p:cNvGrpSpPr/>
          <p:nvPr/>
        </p:nvGrpSpPr>
        <p:grpSpPr>
          <a:xfrm>
            <a:off x="450850" y="1371600"/>
            <a:ext cx="8682037" cy="4560887"/>
            <a:chOff x="284" y="864"/>
            <a:chExt cx="5469" cy="2873"/>
          </a:xfrm>
        </p:grpSpPr>
        <p:pic>
          <p:nvPicPr>
            <p:cNvPr id="1347" name="Google Shape;1347;p92"/>
            <p:cNvPicPr preferRelativeResize="0"/>
            <p:nvPr/>
          </p:nvPicPr>
          <p:blipFill rotWithShape="1">
            <a:blip r:embed="rId3">
              <a:alphaModFix/>
            </a:blip>
            <a:srcRect t="16819" b="13058"/>
            <a:stretch/>
          </p:blipFill>
          <p:spPr>
            <a:xfrm>
              <a:off x="284" y="864"/>
              <a:ext cx="5469" cy="2873"/>
            </a:xfrm>
            <a:prstGeom prst="rect">
              <a:avLst/>
            </a:prstGeom>
            <a:noFill/>
            <a:ln>
              <a:noFill/>
            </a:ln>
          </p:spPr>
        </p:pic>
        <p:sp>
          <p:nvSpPr>
            <p:cNvPr id="1348" name="Google Shape;1348;p92"/>
            <p:cNvSpPr/>
            <p:nvPr/>
          </p:nvSpPr>
          <p:spPr>
            <a:xfrm>
              <a:off x="284" y="864"/>
              <a:ext cx="5469" cy="287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349" name="Google Shape;1349;p9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8"/>
        <p:cNvGrpSpPr/>
        <p:nvPr/>
      </p:nvGrpSpPr>
      <p:grpSpPr>
        <a:xfrm>
          <a:off x="0" y="0"/>
          <a:ext cx="0" cy="0"/>
          <a:chOff x="0" y="0"/>
          <a:chExt cx="0" cy="0"/>
        </a:xfrm>
      </p:grpSpPr>
      <p:sp>
        <p:nvSpPr>
          <p:cNvPr id="1389" name="Google Shape;1389;p96"/>
          <p:cNvSpPr txBox="1"/>
          <p:nvPr/>
        </p:nvSpPr>
        <p:spPr>
          <a:xfrm>
            <a:off x="569912" y="446087"/>
            <a:ext cx="8183562" cy="6445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OS Structures</a:t>
            </a:r>
            <a:endParaRPr/>
          </a:p>
        </p:txBody>
      </p:sp>
      <p:sp>
        <p:nvSpPr>
          <p:cNvPr id="1390" name="Google Shape;1390;p96"/>
          <p:cNvSpPr txBox="1"/>
          <p:nvPr/>
        </p:nvSpPr>
        <p:spPr>
          <a:xfrm>
            <a:off x="762000" y="1230312"/>
            <a:ext cx="7654925" cy="4484687"/>
          </a:xfrm>
          <a:prstGeom prst="rect">
            <a:avLst/>
          </a:prstGeom>
          <a:noFill/>
          <a:ln>
            <a:noFill/>
          </a:ln>
        </p:spPr>
        <p:txBody>
          <a:bodyPr spcFirstLastPara="1" wrap="square" lIns="90000" tIns="46800" rIns="90000" bIns="46800" anchor="t" anchorCtr="0">
            <a:noAutofit/>
          </a:bodyPr>
          <a:lstStyle/>
          <a:p>
            <a:pPr marL="334962" marR="0" lvl="0" indent="-334962" algn="l" rtl="0">
              <a:lnSpc>
                <a:spcPct val="10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Monolithic </a:t>
            </a:r>
            <a:endParaRPr/>
          </a:p>
          <a:p>
            <a:pPr marL="334962" marR="0" lvl="0" indent="-334962"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Layered </a:t>
            </a:r>
            <a:endParaRPr/>
          </a:p>
          <a:p>
            <a:pPr marL="334962" marR="0" lvl="0" indent="-334962"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Ringed </a:t>
            </a:r>
            <a:endParaRPr/>
          </a:p>
          <a:p>
            <a:pPr marL="334962" marR="0" lvl="0" indent="-334962"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Virtual Machines ,Hypervisor</a:t>
            </a:r>
            <a:endParaRPr/>
          </a:p>
          <a:p>
            <a:pPr marL="334962" marR="0" lvl="0" indent="-334962"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Exo kernels </a:t>
            </a:r>
            <a:endParaRPr/>
          </a:p>
          <a:p>
            <a:pPr marL="334962" marR="0" lvl="0" indent="-334962" algn="l" rtl="0">
              <a:lnSpc>
                <a:spcPct val="100000"/>
              </a:lnSpc>
              <a:spcBef>
                <a:spcPts val="5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 Client Server Systems and Microkernels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8"/>
        <p:cNvGrpSpPr/>
        <p:nvPr/>
      </p:nvGrpSpPr>
      <p:grpSpPr>
        <a:xfrm>
          <a:off x="0" y="0"/>
          <a:ext cx="0" cy="0"/>
          <a:chOff x="0" y="0"/>
          <a:chExt cx="0" cy="0"/>
        </a:xfrm>
      </p:grpSpPr>
      <p:cxnSp>
        <p:nvCxnSpPr>
          <p:cNvPr id="1399" name="Google Shape;1399;p97"/>
          <p:cNvCxnSpPr/>
          <p:nvPr/>
        </p:nvCxnSpPr>
        <p:spPr>
          <a:xfrm>
            <a:off x="1890712" y="5395912"/>
            <a:ext cx="4810125" cy="1587"/>
          </a:xfrm>
          <a:prstGeom prst="straightConnector1">
            <a:avLst/>
          </a:prstGeom>
          <a:noFill/>
          <a:ln w="25550" cap="sq" cmpd="sng">
            <a:solidFill>
              <a:srgbClr val="000000"/>
            </a:solidFill>
            <a:prstDash val="solid"/>
            <a:miter lim="800000"/>
            <a:headEnd type="none" w="med" len="med"/>
            <a:tailEnd type="none" w="med" len="med"/>
          </a:ln>
        </p:spPr>
      </p:cxnSp>
      <p:sp>
        <p:nvSpPr>
          <p:cNvPr id="1400" name="Google Shape;1400;p97"/>
          <p:cNvSpPr txBox="1"/>
          <p:nvPr/>
        </p:nvSpPr>
        <p:spPr>
          <a:xfrm>
            <a:off x="2981325" y="5684837"/>
            <a:ext cx="2566987" cy="4143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Hardware</a:t>
            </a:r>
            <a:endParaRPr/>
          </a:p>
        </p:txBody>
      </p:sp>
      <p:sp>
        <p:nvSpPr>
          <p:cNvPr id="1401" name="Google Shape;1401;p97"/>
          <p:cNvSpPr txBox="1"/>
          <p:nvPr/>
        </p:nvSpPr>
        <p:spPr>
          <a:xfrm>
            <a:off x="3357562" y="4217987"/>
            <a:ext cx="1941512" cy="676275"/>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Memory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Management</a:t>
            </a:r>
            <a:endParaRPr/>
          </a:p>
        </p:txBody>
      </p:sp>
      <p:sp>
        <p:nvSpPr>
          <p:cNvPr id="1402" name="Google Shape;1402;p97"/>
          <p:cNvSpPr txBox="1"/>
          <p:nvPr/>
        </p:nvSpPr>
        <p:spPr>
          <a:xfrm>
            <a:off x="4397375" y="4995862"/>
            <a:ext cx="2792412" cy="4127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I/O System</a:t>
            </a:r>
            <a:endParaRPr/>
          </a:p>
        </p:txBody>
      </p:sp>
      <p:sp>
        <p:nvSpPr>
          <p:cNvPr id="1403" name="Google Shape;1403;p97"/>
          <p:cNvSpPr txBox="1"/>
          <p:nvPr/>
        </p:nvSpPr>
        <p:spPr>
          <a:xfrm>
            <a:off x="5461000" y="4267200"/>
            <a:ext cx="2266950" cy="677862"/>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Secondary Storage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Management</a:t>
            </a:r>
            <a:endParaRPr/>
          </a:p>
        </p:txBody>
      </p:sp>
      <p:sp>
        <p:nvSpPr>
          <p:cNvPr id="1404" name="Google Shape;1404;p97"/>
          <p:cNvSpPr txBox="1"/>
          <p:nvPr/>
        </p:nvSpPr>
        <p:spPr>
          <a:xfrm>
            <a:off x="3983037" y="3076575"/>
            <a:ext cx="2468562" cy="4143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File System</a:t>
            </a:r>
            <a:endParaRPr/>
          </a:p>
        </p:txBody>
      </p:sp>
      <p:sp>
        <p:nvSpPr>
          <p:cNvPr id="1405" name="Google Shape;1405;p97"/>
          <p:cNvSpPr txBox="1"/>
          <p:nvPr/>
        </p:nvSpPr>
        <p:spPr>
          <a:xfrm>
            <a:off x="1290637" y="3552825"/>
            <a:ext cx="2968625" cy="4143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Protection System</a:t>
            </a:r>
            <a:endParaRPr/>
          </a:p>
        </p:txBody>
      </p:sp>
      <p:sp>
        <p:nvSpPr>
          <p:cNvPr id="1406" name="Google Shape;1406;p97"/>
          <p:cNvSpPr txBox="1"/>
          <p:nvPr/>
        </p:nvSpPr>
        <p:spPr>
          <a:xfrm>
            <a:off x="5711825" y="2914650"/>
            <a:ext cx="2881312" cy="4127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Accounting System</a:t>
            </a:r>
            <a:endParaRPr/>
          </a:p>
        </p:txBody>
      </p:sp>
      <p:sp>
        <p:nvSpPr>
          <p:cNvPr id="1407" name="Google Shape;1407;p97"/>
          <p:cNvSpPr txBox="1"/>
          <p:nvPr/>
        </p:nvSpPr>
        <p:spPr>
          <a:xfrm>
            <a:off x="425450" y="4506912"/>
            <a:ext cx="3006725" cy="4127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Process Management</a:t>
            </a:r>
            <a:endParaRPr/>
          </a:p>
        </p:txBody>
      </p:sp>
      <p:sp>
        <p:nvSpPr>
          <p:cNvPr id="1408" name="Google Shape;1408;p97"/>
          <p:cNvSpPr txBox="1"/>
          <p:nvPr/>
        </p:nvSpPr>
        <p:spPr>
          <a:xfrm>
            <a:off x="4057650" y="1835150"/>
            <a:ext cx="2857500" cy="4143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Command Interpreter</a:t>
            </a:r>
            <a:endParaRPr/>
          </a:p>
        </p:txBody>
      </p:sp>
      <p:sp>
        <p:nvSpPr>
          <p:cNvPr id="1409" name="Google Shape;1409;p97"/>
          <p:cNvSpPr txBox="1"/>
          <p:nvPr/>
        </p:nvSpPr>
        <p:spPr>
          <a:xfrm>
            <a:off x="1778000" y="2400300"/>
            <a:ext cx="3808412" cy="4127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Information Services</a:t>
            </a:r>
            <a:endParaRPr/>
          </a:p>
        </p:txBody>
      </p:sp>
      <p:sp>
        <p:nvSpPr>
          <p:cNvPr id="1410" name="Google Shape;1410;p97"/>
          <p:cNvSpPr/>
          <p:nvPr/>
        </p:nvSpPr>
        <p:spPr>
          <a:xfrm>
            <a:off x="4546600" y="3063875"/>
            <a:ext cx="1316037" cy="401637"/>
          </a:xfrm>
          <a:prstGeom prst="roundRect">
            <a:avLst>
              <a:gd name="adj" fmla="val 5081"/>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1" name="Google Shape;1411;p97"/>
          <p:cNvSpPr/>
          <p:nvPr/>
        </p:nvSpPr>
        <p:spPr>
          <a:xfrm>
            <a:off x="5599112" y="4292600"/>
            <a:ext cx="1928812" cy="565150"/>
          </a:xfrm>
          <a:prstGeom prst="roundRect">
            <a:avLst>
              <a:gd name="adj" fmla="val 5054"/>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2" name="Google Shape;1412;p97"/>
          <p:cNvSpPr/>
          <p:nvPr/>
        </p:nvSpPr>
        <p:spPr>
          <a:xfrm>
            <a:off x="5022850" y="5070475"/>
            <a:ext cx="1465262" cy="263525"/>
          </a:xfrm>
          <a:prstGeom prst="roundRect">
            <a:avLst>
              <a:gd name="adj" fmla="val 4694"/>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3" name="Google Shape;1413;p97"/>
          <p:cNvSpPr/>
          <p:nvPr/>
        </p:nvSpPr>
        <p:spPr>
          <a:xfrm>
            <a:off x="3482975" y="4256087"/>
            <a:ext cx="1627187" cy="638175"/>
          </a:xfrm>
          <a:prstGeom prst="roundRect">
            <a:avLst>
              <a:gd name="adj" fmla="val 5297"/>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4" name="Google Shape;1414;p97"/>
          <p:cNvSpPr/>
          <p:nvPr/>
        </p:nvSpPr>
        <p:spPr>
          <a:xfrm>
            <a:off x="1716087" y="3540125"/>
            <a:ext cx="2003425" cy="427037"/>
          </a:xfrm>
          <a:prstGeom prst="roundRect">
            <a:avLst>
              <a:gd name="adj" fmla="val 5399"/>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5" name="Google Shape;1415;p97"/>
          <p:cNvSpPr/>
          <p:nvPr/>
        </p:nvSpPr>
        <p:spPr>
          <a:xfrm>
            <a:off x="2543175" y="2400300"/>
            <a:ext cx="2166937" cy="400050"/>
          </a:xfrm>
          <a:prstGeom prst="roundRect">
            <a:avLst>
              <a:gd name="adj" fmla="val 5081"/>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6" name="Google Shape;1416;p97"/>
          <p:cNvSpPr/>
          <p:nvPr/>
        </p:nvSpPr>
        <p:spPr>
          <a:xfrm>
            <a:off x="6049962" y="2914650"/>
            <a:ext cx="2005012" cy="374650"/>
          </a:xfrm>
          <a:prstGeom prst="roundRect">
            <a:avLst>
              <a:gd name="adj" fmla="val 5399"/>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7" name="Google Shape;1417;p97"/>
          <p:cNvSpPr/>
          <p:nvPr/>
        </p:nvSpPr>
        <p:spPr>
          <a:xfrm>
            <a:off x="727075" y="4530725"/>
            <a:ext cx="2228850" cy="363537"/>
          </a:xfrm>
          <a:prstGeom prst="roundRect">
            <a:avLst>
              <a:gd name="adj" fmla="val 4876"/>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8" name="Google Shape;1418;p97"/>
          <p:cNvSpPr/>
          <p:nvPr/>
        </p:nvSpPr>
        <p:spPr>
          <a:xfrm>
            <a:off x="4346575" y="1835150"/>
            <a:ext cx="2166937" cy="339725"/>
          </a:xfrm>
          <a:prstGeom prst="roundRect">
            <a:avLst>
              <a:gd name="adj" fmla="val 5213"/>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cxnSp>
        <p:nvCxnSpPr>
          <p:cNvPr id="1419" name="Google Shape;1419;p97"/>
          <p:cNvCxnSpPr/>
          <p:nvPr/>
        </p:nvCxnSpPr>
        <p:spPr>
          <a:xfrm flipH="1">
            <a:off x="4203700" y="2181225"/>
            <a:ext cx="436562" cy="212725"/>
          </a:xfrm>
          <a:prstGeom prst="straightConnector1">
            <a:avLst/>
          </a:prstGeom>
          <a:noFill/>
          <a:ln w="12600" cap="sq" cmpd="sng">
            <a:solidFill>
              <a:srgbClr val="000000"/>
            </a:solidFill>
            <a:prstDash val="solid"/>
            <a:miter lim="800000"/>
            <a:headEnd type="none" w="med" len="med"/>
            <a:tailEnd type="triangle" w="med" len="med"/>
          </a:ln>
        </p:spPr>
      </p:cxnSp>
      <p:cxnSp>
        <p:nvCxnSpPr>
          <p:cNvPr id="1420" name="Google Shape;1420;p97"/>
          <p:cNvCxnSpPr/>
          <p:nvPr/>
        </p:nvCxnSpPr>
        <p:spPr>
          <a:xfrm flipH="1">
            <a:off x="5181600" y="2181225"/>
            <a:ext cx="84137" cy="863600"/>
          </a:xfrm>
          <a:prstGeom prst="straightConnector1">
            <a:avLst/>
          </a:prstGeom>
          <a:noFill/>
          <a:ln w="12600" cap="sq" cmpd="sng">
            <a:solidFill>
              <a:srgbClr val="000000"/>
            </a:solidFill>
            <a:prstDash val="solid"/>
            <a:miter lim="800000"/>
            <a:headEnd type="none" w="med" len="med"/>
            <a:tailEnd type="triangle" w="med" len="med"/>
          </a:ln>
        </p:spPr>
      </p:cxnSp>
      <p:cxnSp>
        <p:nvCxnSpPr>
          <p:cNvPr id="1421" name="Google Shape;1421;p97"/>
          <p:cNvCxnSpPr/>
          <p:nvPr/>
        </p:nvCxnSpPr>
        <p:spPr>
          <a:xfrm flipH="1">
            <a:off x="3690937" y="2168525"/>
            <a:ext cx="1374775" cy="1377950"/>
          </a:xfrm>
          <a:prstGeom prst="straightConnector1">
            <a:avLst/>
          </a:prstGeom>
          <a:noFill/>
          <a:ln w="12600" cap="sq" cmpd="sng">
            <a:solidFill>
              <a:srgbClr val="000000"/>
            </a:solidFill>
            <a:prstDash val="solid"/>
            <a:miter lim="800000"/>
            <a:headEnd type="none" w="med" len="med"/>
            <a:tailEnd type="triangle" w="med" len="med"/>
          </a:ln>
        </p:spPr>
      </p:cxnSp>
      <p:cxnSp>
        <p:nvCxnSpPr>
          <p:cNvPr id="1422" name="Google Shape;1422;p97"/>
          <p:cNvCxnSpPr/>
          <p:nvPr/>
        </p:nvCxnSpPr>
        <p:spPr>
          <a:xfrm flipH="1">
            <a:off x="2651125" y="2192337"/>
            <a:ext cx="2514600" cy="2332037"/>
          </a:xfrm>
          <a:prstGeom prst="straightConnector1">
            <a:avLst/>
          </a:prstGeom>
          <a:noFill/>
          <a:ln w="12600" cap="sq" cmpd="sng">
            <a:solidFill>
              <a:srgbClr val="000000"/>
            </a:solidFill>
            <a:prstDash val="solid"/>
            <a:miter lim="800000"/>
            <a:headEnd type="none" w="med" len="med"/>
            <a:tailEnd type="triangle" w="med" len="med"/>
          </a:ln>
        </p:spPr>
      </p:cxnSp>
      <p:cxnSp>
        <p:nvCxnSpPr>
          <p:cNvPr id="1423" name="Google Shape;1423;p97"/>
          <p:cNvCxnSpPr/>
          <p:nvPr/>
        </p:nvCxnSpPr>
        <p:spPr>
          <a:xfrm>
            <a:off x="5743575" y="2192337"/>
            <a:ext cx="1076325" cy="715962"/>
          </a:xfrm>
          <a:prstGeom prst="straightConnector1">
            <a:avLst/>
          </a:prstGeom>
          <a:noFill/>
          <a:ln w="12600" cap="sq" cmpd="sng">
            <a:solidFill>
              <a:srgbClr val="000000"/>
            </a:solidFill>
            <a:prstDash val="solid"/>
            <a:miter lim="800000"/>
            <a:headEnd type="none" w="med" len="med"/>
            <a:tailEnd type="triangle" w="med" len="med"/>
          </a:ln>
        </p:spPr>
      </p:cxnSp>
      <p:cxnSp>
        <p:nvCxnSpPr>
          <p:cNvPr id="1424" name="Google Shape;1424;p97"/>
          <p:cNvCxnSpPr/>
          <p:nvPr/>
        </p:nvCxnSpPr>
        <p:spPr>
          <a:xfrm flipH="1">
            <a:off x="5857875" y="3133725"/>
            <a:ext cx="184150" cy="49212"/>
          </a:xfrm>
          <a:prstGeom prst="straightConnector1">
            <a:avLst/>
          </a:prstGeom>
          <a:noFill/>
          <a:ln w="12600" cap="sq" cmpd="sng">
            <a:solidFill>
              <a:srgbClr val="000000"/>
            </a:solidFill>
            <a:prstDash val="solid"/>
            <a:miter lim="800000"/>
            <a:headEnd type="none" w="med" len="med"/>
            <a:tailEnd type="triangle" w="med" len="med"/>
          </a:ln>
        </p:spPr>
      </p:cxnSp>
      <p:cxnSp>
        <p:nvCxnSpPr>
          <p:cNvPr id="1425" name="Google Shape;1425;p97"/>
          <p:cNvCxnSpPr/>
          <p:nvPr/>
        </p:nvCxnSpPr>
        <p:spPr>
          <a:xfrm rot="10800000">
            <a:off x="4679950" y="2595562"/>
            <a:ext cx="1387475" cy="398462"/>
          </a:xfrm>
          <a:prstGeom prst="straightConnector1">
            <a:avLst/>
          </a:prstGeom>
          <a:noFill/>
          <a:ln w="12600" cap="sq" cmpd="sng">
            <a:solidFill>
              <a:srgbClr val="000000"/>
            </a:solidFill>
            <a:prstDash val="solid"/>
            <a:miter lim="800000"/>
            <a:headEnd type="none" w="med" len="med"/>
            <a:tailEnd type="triangle" w="med" len="med"/>
          </a:ln>
        </p:spPr>
      </p:cxnSp>
      <p:cxnSp>
        <p:nvCxnSpPr>
          <p:cNvPr id="1426" name="Google Shape;1426;p97"/>
          <p:cNvCxnSpPr/>
          <p:nvPr/>
        </p:nvCxnSpPr>
        <p:spPr>
          <a:xfrm flipH="1">
            <a:off x="5018087" y="3284537"/>
            <a:ext cx="1149350" cy="952500"/>
          </a:xfrm>
          <a:prstGeom prst="straightConnector1">
            <a:avLst/>
          </a:prstGeom>
          <a:noFill/>
          <a:ln w="12600" cap="sq" cmpd="sng">
            <a:solidFill>
              <a:srgbClr val="000000"/>
            </a:solidFill>
            <a:prstDash val="solid"/>
            <a:miter lim="800000"/>
            <a:headEnd type="none" w="med" len="med"/>
            <a:tailEnd type="triangle" w="med" len="med"/>
          </a:ln>
        </p:spPr>
      </p:cxnSp>
      <p:cxnSp>
        <p:nvCxnSpPr>
          <p:cNvPr id="1427" name="Google Shape;1427;p97"/>
          <p:cNvCxnSpPr/>
          <p:nvPr/>
        </p:nvCxnSpPr>
        <p:spPr>
          <a:xfrm flipH="1">
            <a:off x="6457950" y="3284537"/>
            <a:ext cx="98425" cy="1014412"/>
          </a:xfrm>
          <a:prstGeom prst="straightConnector1">
            <a:avLst/>
          </a:prstGeom>
          <a:noFill/>
          <a:ln w="12600" cap="sq" cmpd="sng">
            <a:solidFill>
              <a:srgbClr val="000000"/>
            </a:solidFill>
            <a:prstDash val="solid"/>
            <a:miter lim="800000"/>
            <a:headEnd type="none" w="med" len="med"/>
            <a:tailEnd type="triangle" w="med" len="med"/>
          </a:ln>
        </p:spPr>
      </p:cxnSp>
      <p:cxnSp>
        <p:nvCxnSpPr>
          <p:cNvPr id="1428" name="Google Shape;1428;p97"/>
          <p:cNvCxnSpPr/>
          <p:nvPr/>
        </p:nvCxnSpPr>
        <p:spPr>
          <a:xfrm flipH="1">
            <a:off x="2851150" y="3295650"/>
            <a:ext cx="3241675" cy="1279525"/>
          </a:xfrm>
          <a:prstGeom prst="straightConnector1">
            <a:avLst/>
          </a:prstGeom>
          <a:noFill/>
          <a:ln w="12600" cap="sq" cmpd="sng">
            <a:solidFill>
              <a:srgbClr val="000000"/>
            </a:solidFill>
            <a:prstDash val="solid"/>
            <a:miter lim="800000"/>
            <a:headEnd type="none" w="med" len="med"/>
            <a:tailEnd type="triangle" w="med" len="med"/>
          </a:ln>
        </p:spPr>
      </p:cxnSp>
      <p:cxnSp>
        <p:nvCxnSpPr>
          <p:cNvPr id="1429" name="Google Shape;1429;p97"/>
          <p:cNvCxnSpPr/>
          <p:nvPr/>
        </p:nvCxnSpPr>
        <p:spPr>
          <a:xfrm flipH="1">
            <a:off x="2913062" y="4713287"/>
            <a:ext cx="574675" cy="12700"/>
          </a:xfrm>
          <a:prstGeom prst="straightConnector1">
            <a:avLst/>
          </a:prstGeom>
          <a:noFill/>
          <a:ln w="12600" cap="sq" cmpd="sng">
            <a:solidFill>
              <a:srgbClr val="000000"/>
            </a:solidFill>
            <a:prstDash val="solid"/>
            <a:miter lim="800000"/>
            <a:headEnd type="none" w="med" len="med"/>
            <a:tailEnd type="triangle" w="med" len="med"/>
          </a:ln>
        </p:spPr>
      </p:cxnSp>
      <p:cxnSp>
        <p:nvCxnSpPr>
          <p:cNvPr id="1430" name="Google Shape;1430;p97"/>
          <p:cNvCxnSpPr/>
          <p:nvPr/>
        </p:nvCxnSpPr>
        <p:spPr>
          <a:xfrm rot="10800000" flipH="1">
            <a:off x="2949575" y="4751387"/>
            <a:ext cx="538162" cy="111125"/>
          </a:xfrm>
          <a:prstGeom prst="straightConnector1">
            <a:avLst/>
          </a:prstGeom>
          <a:noFill/>
          <a:ln w="12600" cap="sq" cmpd="sng">
            <a:solidFill>
              <a:srgbClr val="000000"/>
            </a:solidFill>
            <a:prstDash val="solid"/>
            <a:miter lim="800000"/>
            <a:headEnd type="none" w="med" len="med"/>
            <a:tailEnd type="triangle" w="med" len="med"/>
          </a:ln>
        </p:spPr>
      </p:cxnSp>
      <p:cxnSp>
        <p:nvCxnSpPr>
          <p:cNvPr id="1431" name="Google Shape;1431;p97"/>
          <p:cNvCxnSpPr/>
          <p:nvPr/>
        </p:nvCxnSpPr>
        <p:spPr>
          <a:xfrm rot="10800000" flipH="1">
            <a:off x="4816475" y="3360737"/>
            <a:ext cx="312737" cy="900112"/>
          </a:xfrm>
          <a:prstGeom prst="straightConnector1">
            <a:avLst/>
          </a:prstGeom>
          <a:noFill/>
          <a:ln w="12600" cap="sq" cmpd="sng">
            <a:solidFill>
              <a:srgbClr val="000000"/>
            </a:solidFill>
            <a:prstDash val="solid"/>
            <a:miter lim="800000"/>
            <a:headEnd type="none" w="med" len="med"/>
            <a:tailEnd type="triangle" w="med" len="med"/>
          </a:ln>
        </p:spPr>
      </p:cxnSp>
      <p:cxnSp>
        <p:nvCxnSpPr>
          <p:cNvPr id="1432" name="Google Shape;1432;p97"/>
          <p:cNvCxnSpPr/>
          <p:nvPr/>
        </p:nvCxnSpPr>
        <p:spPr>
          <a:xfrm flipH="1">
            <a:off x="4567237" y="3484562"/>
            <a:ext cx="260350" cy="788987"/>
          </a:xfrm>
          <a:prstGeom prst="straightConnector1">
            <a:avLst/>
          </a:prstGeom>
          <a:noFill/>
          <a:ln w="12600" cap="sq" cmpd="sng">
            <a:solidFill>
              <a:srgbClr val="000000"/>
            </a:solidFill>
            <a:prstDash val="solid"/>
            <a:miter lim="800000"/>
            <a:headEnd type="none" w="med" len="med"/>
            <a:tailEnd type="triangle" w="med" len="med"/>
          </a:ln>
        </p:spPr>
      </p:cxnSp>
      <p:cxnSp>
        <p:nvCxnSpPr>
          <p:cNvPr id="1433" name="Google Shape;1433;p97"/>
          <p:cNvCxnSpPr/>
          <p:nvPr/>
        </p:nvCxnSpPr>
        <p:spPr>
          <a:xfrm flipH="1">
            <a:off x="5932487" y="4887912"/>
            <a:ext cx="222250" cy="163512"/>
          </a:xfrm>
          <a:prstGeom prst="straightConnector1">
            <a:avLst/>
          </a:prstGeom>
          <a:noFill/>
          <a:ln w="12600" cap="sq" cmpd="sng">
            <a:solidFill>
              <a:srgbClr val="000000"/>
            </a:solidFill>
            <a:prstDash val="solid"/>
            <a:miter lim="800000"/>
            <a:headEnd type="none" w="med" len="med"/>
            <a:tailEnd type="triangle" w="med" len="med"/>
          </a:ln>
        </p:spPr>
      </p:cxnSp>
      <p:cxnSp>
        <p:nvCxnSpPr>
          <p:cNvPr id="1434" name="Google Shape;1434;p97"/>
          <p:cNvCxnSpPr/>
          <p:nvPr/>
        </p:nvCxnSpPr>
        <p:spPr>
          <a:xfrm>
            <a:off x="5580062" y="3471862"/>
            <a:ext cx="614362" cy="801687"/>
          </a:xfrm>
          <a:prstGeom prst="straightConnector1">
            <a:avLst/>
          </a:prstGeom>
          <a:noFill/>
          <a:ln w="12600" cap="sq" cmpd="sng">
            <a:solidFill>
              <a:srgbClr val="000000"/>
            </a:solidFill>
            <a:prstDash val="solid"/>
            <a:miter lim="800000"/>
            <a:headEnd type="none" w="med" len="med"/>
            <a:tailEnd type="triangle" w="med" len="med"/>
          </a:ln>
        </p:spPr>
      </p:cxnSp>
      <p:cxnSp>
        <p:nvCxnSpPr>
          <p:cNvPr id="1435" name="Google Shape;1435;p97"/>
          <p:cNvCxnSpPr/>
          <p:nvPr/>
        </p:nvCxnSpPr>
        <p:spPr>
          <a:xfrm rot="10800000">
            <a:off x="5394325" y="3409950"/>
            <a:ext cx="498475" cy="887412"/>
          </a:xfrm>
          <a:prstGeom prst="straightConnector1">
            <a:avLst/>
          </a:prstGeom>
          <a:noFill/>
          <a:ln w="12600" cap="sq" cmpd="sng">
            <a:solidFill>
              <a:srgbClr val="000000"/>
            </a:solidFill>
            <a:prstDash val="solid"/>
            <a:miter lim="800000"/>
            <a:headEnd type="none" w="med" len="med"/>
            <a:tailEnd type="triangle" w="med" len="med"/>
          </a:ln>
        </p:spPr>
      </p:cxnSp>
      <p:cxnSp>
        <p:nvCxnSpPr>
          <p:cNvPr id="1436" name="Google Shape;1436;p97"/>
          <p:cNvCxnSpPr/>
          <p:nvPr/>
        </p:nvCxnSpPr>
        <p:spPr>
          <a:xfrm>
            <a:off x="3725862" y="3784600"/>
            <a:ext cx="1941512" cy="627062"/>
          </a:xfrm>
          <a:prstGeom prst="straightConnector1">
            <a:avLst/>
          </a:prstGeom>
          <a:noFill/>
          <a:ln w="12600" cap="sq" cmpd="sng">
            <a:solidFill>
              <a:srgbClr val="000000"/>
            </a:solidFill>
            <a:prstDash val="solid"/>
            <a:miter lim="800000"/>
            <a:headEnd type="none" w="med" len="med"/>
            <a:tailEnd type="triangle" w="med" len="med"/>
          </a:ln>
        </p:spPr>
      </p:cxnSp>
      <p:cxnSp>
        <p:nvCxnSpPr>
          <p:cNvPr id="1437" name="Google Shape;1437;p97"/>
          <p:cNvCxnSpPr/>
          <p:nvPr/>
        </p:nvCxnSpPr>
        <p:spPr>
          <a:xfrm>
            <a:off x="3676650" y="3873500"/>
            <a:ext cx="2254250" cy="1177925"/>
          </a:xfrm>
          <a:prstGeom prst="straightConnector1">
            <a:avLst/>
          </a:prstGeom>
          <a:noFill/>
          <a:ln w="12600" cap="sq" cmpd="sng">
            <a:solidFill>
              <a:srgbClr val="000000"/>
            </a:solidFill>
            <a:prstDash val="solid"/>
            <a:miter lim="800000"/>
            <a:headEnd type="none" w="med" len="med"/>
            <a:tailEnd type="triangle" w="med" len="med"/>
          </a:ln>
        </p:spPr>
      </p:cxnSp>
      <p:cxnSp>
        <p:nvCxnSpPr>
          <p:cNvPr id="1438" name="Google Shape;1438;p97"/>
          <p:cNvCxnSpPr/>
          <p:nvPr/>
        </p:nvCxnSpPr>
        <p:spPr>
          <a:xfrm flipH="1">
            <a:off x="2187575" y="3960812"/>
            <a:ext cx="373062" cy="563562"/>
          </a:xfrm>
          <a:prstGeom prst="straightConnector1">
            <a:avLst/>
          </a:prstGeom>
          <a:noFill/>
          <a:ln w="12600" cap="sq" cmpd="sng">
            <a:solidFill>
              <a:srgbClr val="000000"/>
            </a:solidFill>
            <a:prstDash val="solid"/>
            <a:miter lim="800000"/>
            <a:headEnd type="none" w="med" len="med"/>
            <a:tailEnd type="triangle" w="med" len="med"/>
          </a:ln>
        </p:spPr>
      </p:cxnSp>
      <p:cxnSp>
        <p:nvCxnSpPr>
          <p:cNvPr id="1439" name="Google Shape;1439;p97"/>
          <p:cNvCxnSpPr/>
          <p:nvPr/>
        </p:nvCxnSpPr>
        <p:spPr>
          <a:xfrm flipH="1">
            <a:off x="6434137" y="3308350"/>
            <a:ext cx="1374775" cy="1943100"/>
          </a:xfrm>
          <a:prstGeom prst="straightConnector1">
            <a:avLst/>
          </a:prstGeom>
          <a:noFill/>
          <a:ln w="12600" cap="sq" cmpd="sng">
            <a:solidFill>
              <a:srgbClr val="000000"/>
            </a:solidFill>
            <a:prstDash val="solid"/>
            <a:miter lim="800000"/>
            <a:headEnd type="none" w="med" len="med"/>
            <a:tailEnd type="triangle" w="med" len="med"/>
          </a:ln>
        </p:spPr>
      </p:cxnSp>
      <p:cxnSp>
        <p:nvCxnSpPr>
          <p:cNvPr id="1440" name="Google Shape;1440;p97"/>
          <p:cNvCxnSpPr/>
          <p:nvPr/>
        </p:nvCxnSpPr>
        <p:spPr>
          <a:xfrm flipH="1">
            <a:off x="5407025" y="2155825"/>
            <a:ext cx="171450" cy="2895600"/>
          </a:xfrm>
          <a:prstGeom prst="straightConnector1">
            <a:avLst/>
          </a:prstGeom>
          <a:noFill/>
          <a:ln w="12600" cap="sq" cmpd="sng">
            <a:solidFill>
              <a:srgbClr val="000000"/>
            </a:solidFill>
            <a:prstDash val="solid"/>
            <a:miter lim="800000"/>
            <a:headEnd type="none" w="med" len="med"/>
            <a:tailEnd type="triangle" w="med" len="med"/>
          </a:ln>
        </p:spPr>
      </p:cxnSp>
      <p:cxnSp>
        <p:nvCxnSpPr>
          <p:cNvPr id="1441" name="Google Shape;1441;p97"/>
          <p:cNvCxnSpPr/>
          <p:nvPr/>
        </p:nvCxnSpPr>
        <p:spPr>
          <a:xfrm>
            <a:off x="3576637" y="3973512"/>
            <a:ext cx="412750" cy="263525"/>
          </a:xfrm>
          <a:prstGeom prst="straightConnector1">
            <a:avLst/>
          </a:prstGeom>
          <a:noFill/>
          <a:ln w="12600" cap="sq" cmpd="sng">
            <a:solidFill>
              <a:srgbClr val="000000"/>
            </a:solidFill>
            <a:prstDash val="solid"/>
            <a:miter lim="800000"/>
            <a:headEnd type="none" w="med" len="med"/>
            <a:tailEnd type="triangle" w="med" len="med"/>
          </a:ln>
        </p:spPr>
      </p:cxnSp>
      <p:cxnSp>
        <p:nvCxnSpPr>
          <p:cNvPr id="1442" name="Google Shape;1442;p97"/>
          <p:cNvCxnSpPr/>
          <p:nvPr/>
        </p:nvCxnSpPr>
        <p:spPr>
          <a:xfrm flipH="1">
            <a:off x="4278312" y="2168525"/>
            <a:ext cx="574675" cy="2081212"/>
          </a:xfrm>
          <a:prstGeom prst="straightConnector1">
            <a:avLst/>
          </a:prstGeom>
          <a:noFill/>
          <a:ln w="12600" cap="sq" cmpd="sng">
            <a:solidFill>
              <a:srgbClr val="000000"/>
            </a:solidFill>
            <a:prstDash val="solid"/>
            <a:miter lim="800000"/>
            <a:headEnd type="none" w="med" len="med"/>
            <a:tailEnd type="triangle" w="med" len="med"/>
          </a:ln>
        </p:spPr>
      </p:cxnSp>
      <p:cxnSp>
        <p:nvCxnSpPr>
          <p:cNvPr id="1443" name="Google Shape;1443;p97"/>
          <p:cNvCxnSpPr/>
          <p:nvPr/>
        </p:nvCxnSpPr>
        <p:spPr>
          <a:xfrm rot="10800000" flipH="1">
            <a:off x="6219825" y="4814887"/>
            <a:ext cx="261937" cy="273050"/>
          </a:xfrm>
          <a:prstGeom prst="straightConnector1">
            <a:avLst/>
          </a:prstGeom>
          <a:noFill/>
          <a:ln w="12600" cap="sq" cmpd="sng">
            <a:solidFill>
              <a:srgbClr val="000000"/>
            </a:solidFill>
            <a:prstDash val="solid"/>
            <a:miter lim="800000"/>
            <a:headEnd type="none" w="med" len="med"/>
            <a:tailEnd type="triangle" w="med" len="med"/>
          </a:ln>
        </p:spPr>
      </p:cxnSp>
      <p:cxnSp>
        <p:nvCxnSpPr>
          <p:cNvPr id="1444" name="Google Shape;1444;p97"/>
          <p:cNvCxnSpPr/>
          <p:nvPr/>
        </p:nvCxnSpPr>
        <p:spPr>
          <a:xfrm>
            <a:off x="5116512" y="4511675"/>
            <a:ext cx="514350" cy="76200"/>
          </a:xfrm>
          <a:prstGeom prst="straightConnector1">
            <a:avLst/>
          </a:prstGeom>
          <a:noFill/>
          <a:ln w="12600" cap="sq" cmpd="sng">
            <a:solidFill>
              <a:srgbClr val="000000"/>
            </a:solidFill>
            <a:prstDash val="solid"/>
            <a:miter lim="800000"/>
            <a:headEnd type="none" w="med" len="med"/>
            <a:tailEnd type="triangle" w="med" len="med"/>
          </a:ln>
        </p:spPr>
      </p:cxnSp>
      <p:cxnSp>
        <p:nvCxnSpPr>
          <p:cNvPr id="1445" name="Google Shape;1445;p97"/>
          <p:cNvCxnSpPr/>
          <p:nvPr/>
        </p:nvCxnSpPr>
        <p:spPr>
          <a:xfrm rot="10800000">
            <a:off x="5068887" y="4676775"/>
            <a:ext cx="222250" cy="398462"/>
          </a:xfrm>
          <a:prstGeom prst="straightConnector1">
            <a:avLst/>
          </a:prstGeom>
          <a:noFill/>
          <a:ln w="12600" cap="sq" cmpd="sng">
            <a:solidFill>
              <a:srgbClr val="000000"/>
            </a:solidFill>
            <a:prstDash val="solid"/>
            <a:miter lim="800000"/>
            <a:headEnd type="none" w="med" len="med"/>
            <a:tailEnd type="triangle" w="med" len="med"/>
          </a:ln>
        </p:spPr>
      </p:cxnSp>
      <p:sp>
        <p:nvSpPr>
          <p:cNvPr id="1446" name="Google Shape;1446;p97"/>
          <p:cNvSpPr txBox="1"/>
          <p:nvPr/>
        </p:nvSpPr>
        <p:spPr>
          <a:xfrm>
            <a:off x="2717800" y="1171575"/>
            <a:ext cx="3808412" cy="3889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The OS (a </a:t>
            </a:r>
            <a:r>
              <a:rPr lang="en-US" sz="1800" b="1" i="1" u="none">
                <a:solidFill>
                  <a:srgbClr val="000000"/>
                </a:solidFill>
                <a:latin typeface="Times New Roman"/>
                <a:ea typeface="Times New Roman"/>
                <a:cs typeface="Times New Roman"/>
                <a:sym typeface="Times New Roman"/>
              </a:rPr>
              <a:t>simplified</a:t>
            </a:r>
            <a:r>
              <a:rPr lang="en-US" sz="1800" b="1" i="0" u="none">
                <a:solidFill>
                  <a:srgbClr val="000000"/>
                </a:solidFill>
                <a:latin typeface="Times New Roman"/>
                <a:ea typeface="Times New Roman"/>
                <a:cs typeface="Times New Roman"/>
                <a:sym typeface="Times New Roman"/>
              </a:rPr>
              <a:t> view)</a:t>
            </a:r>
            <a:endParaRPr/>
          </a:p>
        </p:txBody>
      </p:sp>
      <p:sp>
        <p:nvSpPr>
          <p:cNvPr id="1447" name="Google Shape;1447;p97"/>
          <p:cNvSpPr txBox="1"/>
          <p:nvPr/>
        </p:nvSpPr>
        <p:spPr>
          <a:xfrm>
            <a:off x="2041525" y="2963862"/>
            <a:ext cx="1816100" cy="388937"/>
          </a:xfrm>
          <a:prstGeom prst="rect">
            <a:avLst/>
          </a:prstGeom>
          <a:noFill/>
          <a:ln>
            <a:noFill/>
          </a:ln>
        </p:spPr>
        <p:txBody>
          <a:bodyPr spcFirstLastPara="1" wrap="square" lIns="18700" tIns="26625" rIns="18700" bIns="26625" anchor="t" anchorCtr="0">
            <a:noAutofit/>
          </a:bodyPr>
          <a:lstStyle/>
          <a:p>
            <a:pPr marL="0" marR="0" lvl="0" indent="0" algn="l"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Error Handling</a:t>
            </a:r>
            <a:endParaRPr/>
          </a:p>
        </p:txBody>
      </p:sp>
      <p:sp>
        <p:nvSpPr>
          <p:cNvPr id="1448" name="Google Shape;1448;p97"/>
          <p:cNvSpPr/>
          <p:nvPr/>
        </p:nvSpPr>
        <p:spPr>
          <a:xfrm>
            <a:off x="2205037" y="2976562"/>
            <a:ext cx="1577975" cy="312737"/>
          </a:xfrm>
          <a:prstGeom prst="roundRect">
            <a:avLst>
              <a:gd name="adj" fmla="val 4799"/>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cxnSp>
        <p:nvCxnSpPr>
          <p:cNvPr id="1449" name="Google Shape;1449;p97"/>
          <p:cNvCxnSpPr/>
          <p:nvPr/>
        </p:nvCxnSpPr>
        <p:spPr>
          <a:xfrm flipH="1">
            <a:off x="2851150" y="3284537"/>
            <a:ext cx="122237" cy="238125"/>
          </a:xfrm>
          <a:prstGeom prst="straightConnector1">
            <a:avLst/>
          </a:prstGeom>
          <a:noFill/>
          <a:ln w="12600" cap="sq" cmpd="sng">
            <a:solidFill>
              <a:srgbClr val="000000"/>
            </a:solidFill>
            <a:prstDash val="solid"/>
            <a:miter lim="800000"/>
            <a:headEnd type="none" w="med" len="med"/>
            <a:tailEnd type="triangle" w="med" len="med"/>
          </a:ln>
        </p:spPr>
      </p:cxnSp>
      <p:cxnSp>
        <p:nvCxnSpPr>
          <p:cNvPr id="1450" name="Google Shape;1450;p97"/>
          <p:cNvCxnSpPr/>
          <p:nvPr/>
        </p:nvCxnSpPr>
        <p:spPr>
          <a:xfrm rot="10800000" flipH="1">
            <a:off x="1220787" y="3248025"/>
            <a:ext cx="1090612" cy="1274762"/>
          </a:xfrm>
          <a:prstGeom prst="straightConnector1">
            <a:avLst/>
          </a:prstGeom>
          <a:noFill/>
          <a:ln w="12600" cap="sq" cmpd="sng">
            <a:solidFill>
              <a:srgbClr val="000000"/>
            </a:solidFill>
            <a:prstDash val="solid"/>
            <a:miter lim="800000"/>
            <a:headEnd type="none" w="med" len="med"/>
            <a:tailEnd type="triangle" w="med" len="med"/>
          </a:ln>
        </p:spPr>
      </p:cxnSp>
      <p:cxnSp>
        <p:nvCxnSpPr>
          <p:cNvPr id="1451" name="Google Shape;1451;p97"/>
          <p:cNvCxnSpPr/>
          <p:nvPr/>
        </p:nvCxnSpPr>
        <p:spPr>
          <a:xfrm flipH="1">
            <a:off x="3752850" y="3133725"/>
            <a:ext cx="798512" cy="1587"/>
          </a:xfrm>
          <a:prstGeom prst="straightConnector1">
            <a:avLst/>
          </a:prstGeom>
          <a:noFill/>
          <a:ln w="12600" cap="sq" cmpd="sng">
            <a:solidFill>
              <a:srgbClr val="000000"/>
            </a:solidFill>
            <a:prstDash val="solid"/>
            <a:miter lim="800000"/>
            <a:headEnd type="none" w="med" len="med"/>
            <a:tailEnd type="triangle" w="med" len="med"/>
          </a:ln>
        </p:spPr>
      </p:cxnSp>
      <p:cxnSp>
        <p:nvCxnSpPr>
          <p:cNvPr id="1452" name="Google Shape;1452;p97"/>
          <p:cNvCxnSpPr/>
          <p:nvPr/>
        </p:nvCxnSpPr>
        <p:spPr>
          <a:xfrm rot="10800000" flipH="1">
            <a:off x="3738562" y="2055812"/>
            <a:ext cx="1228725" cy="963612"/>
          </a:xfrm>
          <a:prstGeom prst="straightConnector1">
            <a:avLst/>
          </a:prstGeom>
          <a:noFill/>
          <a:ln w="12600" cap="sq" cmpd="sng">
            <a:solidFill>
              <a:srgbClr val="000000"/>
            </a:solidFill>
            <a:prstDash val="solid"/>
            <a:miter lim="800000"/>
            <a:headEnd type="none" w="med" len="med"/>
            <a:tailEnd type="triangle" w="med" len="med"/>
          </a:ln>
        </p:spPr>
      </p:cxnSp>
      <p:cxnSp>
        <p:nvCxnSpPr>
          <p:cNvPr id="1453" name="Google Shape;1453;p97"/>
          <p:cNvCxnSpPr/>
          <p:nvPr/>
        </p:nvCxnSpPr>
        <p:spPr>
          <a:xfrm flipH="1">
            <a:off x="3740150" y="2181225"/>
            <a:ext cx="1938337" cy="863600"/>
          </a:xfrm>
          <a:prstGeom prst="straightConnector1">
            <a:avLst/>
          </a:prstGeom>
          <a:noFill/>
          <a:ln w="12600" cap="sq" cmpd="sng">
            <a:solidFill>
              <a:srgbClr val="000000"/>
            </a:solidFill>
            <a:prstDash val="solid"/>
            <a:miter lim="800000"/>
            <a:headEnd type="none" w="med" len="med"/>
            <a:tailEnd type="triangle" w="med" len="med"/>
          </a:ln>
        </p:spPr>
      </p:cxnSp>
      <p:cxnSp>
        <p:nvCxnSpPr>
          <p:cNvPr id="1454" name="Google Shape;1454;p97"/>
          <p:cNvCxnSpPr/>
          <p:nvPr/>
        </p:nvCxnSpPr>
        <p:spPr>
          <a:xfrm>
            <a:off x="3776662" y="3259137"/>
            <a:ext cx="2366962" cy="1077912"/>
          </a:xfrm>
          <a:prstGeom prst="straightConnector1">
            <a:avLst/>
          </a:prstGeom>
          <a:noFill/>
          <a:ln w="12600" cap="sq" cmpd="sng">
            <a:solidFill>
              <a:srgbClr val="000000"/>
            </a:solidFill>
            <a:prstDash val="solid"/>
            <a:miter lim="800000"/>
            <a:headEnd type="none" w="med" len="med"/>
            <a:tailEnd type="triangle" w="med" len="med"/>
          </a:ln>
        </p:spPr>
      </p:cxnSp>
      <p:cxnSp>
        <p:nvCxnSpPr>
          <p:cNvPr id="1455" name="Google Shape;1455;p97"/>
          <p:cNvCxnSpPr/>
          <p:nvPr/>
        </p:nvCxnSpPr>
        <p:spPr>
          <a:xfrm rot="10800000">
            <a:off x="3690937" y="3222625"/>
            <a:ext cx="2063750" cy="1074737"/>
          </a:xfrm>
          <a:prstGeom prst="straightConnector1">
            <a:avLst/>
          </a:prstGeom>
          <a:noFill/>
          <a:ln w="12600" cap="sq" cmpd="sng">
            <a:solidFill>
              <a:srgbClr val="000000"/>
            </a:solidFill>
            <a:prstDash val="solid"/>
            <a:miter lim="800000"/>
            <a:headEnd type="none" w="med" len="med"/>
            <a:tailEnd type="triangle" w="med" len="med"/>
          </a:ln>
        </p:spPr>
      </p:cxnSp>
      <p:cxnSp>
        <p:nvCxnSpPr>
          <p:cNvPr id="1456" name="Google Shape;1456;p97"/>
          <p:cNvCxnSpPr/>
          <p:nvPr/>
        </p:nvCxnSpPr>
        <p:spPr>
          <a:xfrm rot="10800000">
            <a:off x="3740150" y="2997200"/>
            <a:ext cx="498475" cy="1287462"/>
          </a:xfrm>
          <a:prstGeom prst="straightConnector1">
            <a:avLst/>
          </a:prstGeom>
          <a:noFill/>
          <a:ln w="12600" cap="sq" cmpd="sng">
            <a:solidFill>
              <a:srgbClr val="000000"/>
            </a:solidFill>
            <a:prstDash val="solid"/>
            <a:miter lim="800000"/>
            <a:headEnd type="none" w="med" len="med"/>
            <a:tailEnd type="triangle" w="med" len="med"/>
          </a:ln>
        </p:spPr>
      </p:cxnSp>
      <p:cxnSp>
        <p:nvCxnSpPr>
          <p:cNvPr id="1457" name="Google Shape;1457;p97"/>
          <p:cNvCxnSpPr/>
          <p:nvPr/>
        </p:nvCxnSpPr>
        <p:spPr>
          <a:xfrm>
            <a:off x="3413125" y="3295650"/>
            <a:ext cx="414337" cy="1079500"/>
          </a:xfrm>
          <a:prstGeom prst="straightConnector1">
            <a:avLst/>
          </a:prstGeom>
          <a:noFill/>
          <a:ln w="12600" cap="sq" cmpd="sng">
            <a:solidFill>
              <a:srgbClr val="000000"/>
            </a:solidFill>
            <a:prstDash val="solid"/>
            <a:miter lim="800000"/>
            <a:headEnd type="none" w="med" len="med"/>
            <a:tailEnd type="triangle" w="med" len="med"/>
          </a:ln>
        </p:spPr>
      </p:cxnSp>
      <p:cxnSp>
        <p:nvCxnSpPr>
          <p:cNvPr id="1458" name="Google Shape;1458;p97"/>
          <p:cNvCxnSpPr/>
          <p:nvPr/>
        </p:nvCxnSpPr>
        <p:spPr>
          <a:xfrm flipH="1">
            <a:off x="1511300" y="3284537"/>
            <a:ext cx="949325" cy="1239837"/>
          </a:xfrm>
          <a:prstGeom prst="straightConnector1">
            <a:avLst/>
          </a:prstGeom>
          <a:noFill/>
          <a:ln w="12600" cap="sq" cmpd="sng">
            <a:solidFill>
              <a:srgbClr val="000000"/>
            </a:solidFill>
            <a:prstDash val="solid"/>
            <a:miter lim="800000"/>
            <a:headEnd type="none" w="med" len="med"/>
            <a:tailEnd type="triangle" w="med" len="med"/>
          </a:ln>
        </p:spPr>
      </p:cxnSp>
      <p:cxnSp>
        <p:nvCxnSpPr>
          <p:cNvPr id="1459" name="Google Shape;1459;p97"/>
          <p:cNvCxnSpPr/>
          <p:nvPr/>
        </p:nvCxnSpPr>
        <p:spPr>
          <a:xfrm rot="10800000">
            <a:off x="3314700" y="3248025"/>
            <a:ext cx="122237" cy="285750"/>
          </a:xfrm>
          <a:prstGeom prst="straightConnector1">
            <a:avLst/>
          </a:prstGeom>
          <a:noFill/>
          <a:ln w="12600" cap="sq" cmpd="sng">
            <a:solidFill>
              <a:srgbClr val="000000"/>
            </a:solidFill>
            <a:prstDash val="solid"/>
            <a:miter lim="800000"/>
            <a:headEnd type="none" w="med" len="med"/>
            <a:tailEnd type="triangle" w="med" len="med"/>
          </a:ln>
        </p:spPr>
      </p:cxnSp>
      <p:cxnSp>
        <p:nvCxnSpPr>
          <p:cNvPr id="1460" name="Google Shape;1460;p97"/>
          <p:cNvCxnSpPr/>
          <p:nvPr/>
        </p:nvCxnSpPr>
        <p:spPr>
          <a:xfrm>
            <a:off x="3763962" y="3195637"/>
            <a:ext cx="763587" cy="125412"/>
          </a:xfrm>
          <a:prstGeom prst="straightConnector1">
            <a:avLst/>
          </a:prstGeom>
          <a:noFill/>
          <a:ln w="12600" cap="sq" cmpd="sng">
            <a:solidFill>
              <a:srgbClr val="000000"/>
            </a:solidFill>
            <a:prstDash val="solid"/>
            <a:miter lim="800000"/>
            <a:headEnd type="none" w="med" len="med"/>
            <a:tailEnd type="triangle" w="med" len="med"/>
          </a:ln>
        </p:spPr>
      </p:cxnSp>
      <p:cxnSp>
        <p:nvCxnSpPr>
          <p:cNvPr id="1461" name="Google Shape;1461;p97"/>
          <p:cNvCxnSpPr/>
          <p:nvPr/>
        </p:nvCxnSpPr>
        <p:spPr>
          <a:xfrm>
            <a:off x="4703762" y="2455862"/>
            <a:ext cx="1828800" cy="427037"/>
          </a:xfrm>
          <a:prstGeom prst="straightConnector1">
            <a:avLst/>
          </a:prstGeom>
          <a:noFill/>
          <a:ln w="12600" cap="sq" cmpd="sng">
            <a:solidFill>
              <a:srgbClr val="000000"/>
            </a:solidFill>
            <a:prstDash val="solid"/>
            <a:miter lim="800000"/>
            <a:headEnd type="none" w="med" len="med"/>
            <a:tailEnd type="triangle" w="med" len="med"/>
          </a:ln>
        </p:spPr>
      </p:cxnSp>
      <p:sp>
        <p:nvSpPr>
          <p:cNvPr id="1462" name="Google Shape;1462;p97"/>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1" i="0" u="none">
                <a:solidFill>
                  <a:srgbClr val="006633"/>
                </a:solidFill>
                <a:latin typeface="Arial"/>
                <a:ea typeface="Arial"/>
                <a:cs typeface="Arial"/>
                <a:sym typeface="Arial"/>
              </a:rPr>
              <a:t>OS Structure</a:t>
            </a:r>
            <a:endParaRPr/>
          </a:p>
        </p:txBody>
      </p:sp>
      <p:sp>
        <p:nvSpPr>
          <p:cNvPr id="1463" name="Google Shape;1463;p9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1"/>
        <p:cNvGrpSpPr/>
        <p:nvPr/>
      </p:nvGrpSpPr>
      <p:grpSpPr>
        <a:xfrm>
          <a:off x="0" y="0"/>
          <a:ext cx="0" cy="0"/>
          <a:chOff x="0" y="0"/>
          <a:chExt cx="0" cy="0"/>
        </a:xfrm>
      </p:grpSpPr>
      <p:sp>
        <p:nvSpPr>
          <p:cNvPr id="1472" name="Google Shape;1472;p98"/>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Arial"/>
              <a:buNone/>
            </a:pPr>
            <a:r>
              <a:rPr lang="en-US" sz="3600" b="1" i="0" u="none">
                <a:solidFill>
                  <a:srgbClr val="006633"/>
                </a:solidFill>
                <a:latin typeface="Arial"/>
                <a:ea typeface="Arial"/>
                <a:cs typeface="Arial"/>
                <a:sym typeface="Arial"/>
              </a:rPr>
              <a:t>OS Structure</a:t>
            </a:r>
            <a:endParaRPr/>
          </a:p>
        </p:txBody>
      </p:sp>
      <p:sp>
        <p:nvSpPr>
          <p:cNvPr id="1473" name="Google Shape;1473;p98"/>
          <p:cNvSpPr txBox="1"/>
          <p:nvPr/>
        </p:nvSpPr>
        <p:spPr>
          <a:xfrm>
            <a:off x="457200" y="1143000"/>
            <a:ext cx="8001000" cy="4114800"/>
          </a:xfrm>
          <a:prstGeom prst="rect">
            <a:avLst/>
          </a:prstGeom>
          <a:noFill/>
          <a:ln>
            <a:noFill/>
          </a:ln>
        </p:spPr>
        <p:txBody>
          <a:bodyPr spcFirstLastPara="1" wrap="square" lIns="90000" tIns="46800" rIns="90000" bIns="46800" anchor="t" anchorCtr="0">
            <a:noAutofit/>
          </a:bodyPr>
          <a:lstStyle/>
          <a:p>
            <a:pPr marL="331787" marR="0" lvl="0" indent="-331787" algn="just" rtl="0">
              <a:lnSpc>
                <a:spcPct val="100000"/>
              </a:lnSpc>
              <a:spcBef>
                <a:spcPts val="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An OS consists of all of these components, plus lots of others, plus system service routines, plus system programs (privileged and non-privileged), plus ....</a:t>
            </a:r>
            <a:endParaRPr/>
          </a:p>
          <a:p>
            <a:pPr marL="331787" marR="0" lvl="0" indent="-331787" algn="just" rtl="0">
              <a:lnSpc>
                <a:spcPct val="100000"/>
              </a:lnSpc>
              <a:spcBef>
                <a:spcPts val="50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The big issue:</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how do we organize all of this?</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what are the entities and where do they exist?</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how does these entities cooperate?</a:t>
            </a:r>
            <a:endParaRPr/>
          </a:p>
          <a:p>
            <a:pPr marL="331787" marR="0" lvl="0" indent="-331787" algn="just" rtl="0">
              <a:lnSpc>
                <a:spcPct val="100000"/>
              </a:lnSpc>
              <a:spcBef>
                <a:spcPts val="50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Basically, how do we build a complex system that’s:</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performance</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reliable</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extensible</a:t>
            </a:r>
            <a:endParaRPr/>
          </a:p>
        </p:txBody>
      </p:sp>
      <p:sp>
        <p:nvSpPr>
          <p:cNvPr id="1474" name="Google Shape;1474;p9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2"/>
        <p:cNvGrpSpPr/>
        <p:nvPr/>
      </p:nvGrpSpPr>
      <p:grpSpPr>
        <a:xfrm>
          <a:off x="0" y="0"/>
          <a:ext cx="0" cy="0"/>
          <a:chOff x="0" y="0"/>
          <a:chExt cx="0" cy="0"/>
        </a:xfrm>
      </p:grpSpPr>
      <p:sp>
        <p:nvSpPr>
          <p:cNvPr id="1483" name="Google Shape;1483;p99"/>
          <p:cNvSpPr txBox="1"/>
          <p:nvPr/>
        </p:nvSpPr>
        <p:spPr>
          <a:xfrm>
            <a:off x="533400" y="990600"/>
            <a:ext cx="7543800" cy="2209800"/>
          </a:xfrm>
          <a:prstGeom prst="rect">
            <a:avLst/>
          </a:prstGeom>
          <a:noFill/>
          <a:ln>
            <a:noFill/>
          </a:ln>
        </p:spPr>
        <p:txBody>
          <a:bodyPr spcFirstLastPara="1" wrap="square" lIns="18700" tIns="26625" rIns="18700" bIns="26625" anchor="t" anchorCtr="1">
            <a:noAutofit/>
          </a:bodyPr>
          <a:lstStyle/>
          <a:p>
            <a:pPr marL="331787" marR="0" lvl="0" indent="-33178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Big mess”</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Every component contained in kernel</a:t>
            </a:r>
            <a:endParaRPr/>
          </a:p>
          <a:p>
            <a:pPr marL="1135062" marR="0" lvl="2" indent="-220662"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direct communication among all elements</a:t>
            </a:r>
            <a:endParaRPr/>
          </a:p>
          <a:p>
            <a:pPr marL="1135062" marR="0" lvl="2" indent="-220662"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highly efficient</a:t>
            </a:r>
            <a:endParaRPr/>
          </a:p>
          <a:p>
            <a:pPr marL="331787" marR="0" lvl="0" indent="-331787" algn="l" rtl="0">
              <a:lnSpc>
                <a:spcPct val="108333"/>
              </a:lnSpc>
              <a:spcBef>
                <a:spcPts val="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Traditionally, systems such as Unix  were built as a  </a:t>
            </a:r>
            <a:r>
              <a:rPr lang="en-US" sz="2000" b="0" i="1" u="none">
                <a:solidFill>
                  <a:srgbClr val="000000"/>
                </a:solidFill>
                <a:latin typeface="Arial"/>
                <a:ea typeface="Arial"/>
                <a:cs typeface="Arial"/>
                <a:sym typeface="Arial"/>
              </a:rPr>
              <a:t>monolithic</a:t>
            </a:r>
            <a:r>
              <a:rPr lang="en-US" sz="2000" b="0" i="0" u="none">
                <a:solidFill>
                  <a:srgbClr val="000000"/>
                </a:solidFill>
                <a:latin typeface="Arial"/>
                <a:ea typeface="Arial"/>
                <a:cs typeface="Arial"/>
                <a:sym typeface="Arial"/>
              </a:rPr>
              <a:t> kernel</a:t>
            </a:r>
            <a:r>
              <a:rPr lang="en-US" sz="2400" b="0" i="0" u="none">
                <a:solidFill>
                  <a:srgbClr val="000000"/>
                </a:solidFill>
                <a:latin typeface="Arial"/>
                <a:ea typeface="Arial"/>
                <a:cs typeface="Arial"/>
                <a:sym typeface="Arial"/>
              </a:rPr>
              <a:t>:</a:t>
            </a:r>
            <a:endParaRPr/>
          </a:p>
        </p:txBody>
      </p:sp>
      <p:cxnSp>
        <p:nvCxnSpPr>
          <p:cNvPr id="1484" name="Google Shape;1484;p99"/>
          <p:cNvCxnSpPr/>
          <p:nvPr/>
        </p:nvCxnSpPr>
        <p:spPr>
          <a:xfrm>
            <a:off x="1979612" y="5554662"/>
            <a:ext cx="3444875" cy="1587"/>
          </a:xfrm>
          <a:prstGeom prst="straightConnector1">
            <a:avLst/>
          </a:prstGeom>
          <a:noFill/>
          <a:ln w="50750" cap="sq" cmpd="sng">
            <a:solidFill>
              <a:srgbClr val="000000"/>
            </a:solidFill>
            <a:prstDash val="solid"/>
            <a:miter lim="800000"/>
            <a:headEnd type="none" w="med" len="med"/>
            <a:tailEnd type="none" w="med" len="med"/>
          </a:ln>
        </p:spPr>
      </p:cxnSp>
      <p:cxnSp>
        <p:nvCxnSpPr>
          <p:cNvPr id="1485" name="Google Shape;1485;p99"/>
          <p:cNvCxnSpPr/>
          <p:nvPr/>
        </p:nvCxnSpPr>
        <p:spPr>
          <a:xfrm>
            <a:off x="1966912" y="3911600"/>
            <a:ext cx="3444875" cy="1587"/>
          </a:xfrm>
          <a:prstGeom prst="straightConnector1">
            <a:avLst/>
          </a:prstGeom>
          <a:noFill/>
          <a:ln w="50750" cap="sq" cmpd="sng">
            <a:solidFill>
              <a:srgbClr val="000000"/>
            </a:solidFill>
            <a:prstDash val="solid"/>
            <a:miter lim="800000"/>
            <a:headEnd type="none" w="med" len="med"/>
            <a:tailEnd type="none" w="med" len="med"/>
          </a:ln>
        </p:spPr>
      </p:cxnSp>
      <p:sp>
        <p:nvSpPr>
          <p:cNvPr id="1486" name="Google Shape;1486;p99"/>
          <p:cNvSpPr txBox="1"/>
          <p:nvPr/>
        </p:nvSpPr>
        <p:spPr>
          <a:xfrm>
            <a:off x="3006725" y="5829300"/>
            <a:ext cx="1577975" cy="501650"/>
          </a:xfrm>
          <a:prstGeom prst="rect">
            <a:avLst/>
          </a:prstGeom>
          <a:noFill/>
          <a:ln>
            <a:noFill/>
          </a:ln>
        </p:spPr>
        <p:txBody>
          <a:bodyPr spcFirstLastPara="1" wrap="square" lIns="18700" tIns="26625" rIns="18700" bIns="26625" anchor="t" anchorCtr="0">
            <a:noAutofit/>
          </a:bodyPr>
          <a:lstStyle/>
          <a:p>
            <a:pPr marL="0" marR="0" lvl="0" indent="0" algn="l"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hardware</a:t>
            </a:r>
            <a:endParaRPr/>
          </a:p>
        </p:txBody>
      </p:sp>
      <p:sp>
        <p:nvSpPr>
          <p:cNvPr id="1487" name="Google Shape;1487;p99"/>
          <p:cNvSpPr txBox="1"/>
          <p:nvPr/>
        </p:nvSpPr>
        <p:spPr>
          <a:xfrm>
            <a:off x="801687" y="4525962"/>
            <a:ext cx="1903412" cy="501650"/>
          </a:xfrm>
          <a:prstGeom prst="rect">
            <a:avLst/>
          </a:prstGeom>
          <a:noFill/>
          <a:ln>
            <a:noFill/>
          </a:ln>
        </p:spPr>
        <p:txBody>
          <a:bodyPr spcFirstLastPara="1" wrap="square" lIns="18700" tIns="26625" rIns="18700" bIns="26625" anchor="t" anchorCtr="0">
            <a:noAutofit/>
          </a:bodyPr>
          <a:lstStyle/>
          <a:p>
            <a:pPr marL="0" marR="0" lvl="0" indent="0" algn="just"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OS kernel</a:t>
            </a:r>
            <a:endParaRPr/>
          </a:p>
        </p:txBody>
      </p:sp>
      <p:sp>
        <p:nvSpPr>
          <p:cNvPr id="1488" name="Google Shape;1488;p99"/>
          <p:cNvSpPr txBox="1"/>
          <p:nvPr/>
        </p:nvSpPr>
        <p:spPr>
          <a:xfrm>
            <a:off x="2843212" y="3146425"/>
            <a:ext cx="2266950" cy="501650"/>
          </a:xfrm>
          <a:prstGeom prst="rect">
            <a:avLst/>
          </a:prstGeom>
          <a:noFill/>
          <a:ln>
            <a:noFill/>
          </a:ln>
        </p:spPr>
        <p:txBody>
          <a:bodyPr spcFirstLastPara="1" wrap="square" lIns="18700" tIns="26625" rIns="18700" bIns="26625" anchor="t" anchorCtr="0">
            <a:noAutofit/>
          </a:bodyPr>
          <a:lstStyle/>
          <a:p>
            <a:pPr marL="0" marR="0" lvl="0" indent="0" algn="just"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user programs</a:t>
            </a:r>
            <a:endParaRPr/>
          </a:p>
        </p:txBody>
      </p:sp>
      <p:sp>
        <p:nvSpPr>
          <p:cNvPr id="1489" name="Google Shape;1489;p99"/>
          <p:cNvSpPr/>
          <p:nvPr/>
        </p:nvSpPr>
        <p:spPr>
          <a:xfrm>
            <a:off x="2555875" y="4162425"/>
            <a:ext cx="1778000" cy="1228725"/>
          </a:xfrm>
          <a:prstGeom prst="ellipse">
            <a:avLst/>
          </a:prstGeom>
          <a:noFill/>
          <a:ln w="507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90" name="Google Shape;1490;p99"/>
          <p:cNvSpPr txBox="1"/>
          <p:nvPr/>
        </p:nvSpPr>
        <p:spPr>
          <a:xfrm>
            <a:off x="2768600" y="4513262"/>
            <a:ext cx="1377950" cy="501650"/>
          </a:xfrm>
          <a:prstGeom prst="rect">
            <a:avLst/>
          </a:prstGeom>
          <a:noFill/>
          <a:ln>
            <a:noFill/>
          </a:ln>
        </p:spPr>
        <p:txBody>
          <a:bodyPr spcFirstLastPara="1" wrap="square" lIns="18700" tIns="26625" rIns="18700" bIns="26625" anchor="t" anchorCtr="0">
            <a:noAutofit/>
          </a:bodyPr>
          <a:lstStyle/>
          <a:p>
            <a:pPr marL="0" marR="0" lvl="0" indent="0" algn="just" rtl="0">
              <a:lnSpc>
                <a:spcPct val="111111"/>
              </a:lnSpc>
              <a:spcBef>
                <a:spcPts val="0"/>
              </a:spcBef>
              <a:spcAft>
                <a:spcPts val="0"/>
              </a:spcAft>
              <a:buClr>
                <a:srgbClr val="000000"/>
              </a:buClr>
              <a:buSzPts val="1800"/>
              <a:buFont typeface="Times New Roman"/>
              <a:buNone/>
            </a:pPr>
            <a:r>
              <a:rPr lang="en-US" sz="1800" b="1" i="1" u="none">
                <a:solidFill>
                  <a:srgbClr val="000000"/>
                </a:solidFill>
                <a:latin typeface="Times New Roman"/>
                <a:ea typeface="Times New Roman"/>
                <a:cs typeface="Times New Roman"/>
                <a:sym typeface="Times New Roman"/>
              </a:rPr>
              <a:t>everything</a:t>
            </a:r>
            <a:endParaRPr/>
          </a:p>
        </p:txBody>
      </p:sp>
      <p:sp>
        <p:nvSpPr>
          <p:cNvPr id="1491" name="Google Shape;1491;p99"/>
          <p:cNvSpPr txBox="1"/>
          <p:nvPr/>
        </p:nvSpPr>
        <p:spPr>
          <a:xfrm>
            <a:off x="4610100" y="3898900"/>
            <a:ext cx="2917825" cy="1817687"/>
          </a:xfrm>
          <a:prstGeom prst="rect">
            <a:avLst/>
          </a:prstGeom>
          <a:noFill/>
          <a:ln>
            <a:noFill/>
          </a:ln>
        </p:spPr>
        <p:txBody>
          <a:bodyPr spcFirstLastPara="1" wrap="square" lIns="18700" tIns="26625" rIns="18700" bIns="26625" anchor="t" anchorCtr="0">
            <a:noAutofit/>
          </a:bodyPr>
          <a:lstStyle/>
          <a:p>
            <a:pPr marL="0" marR="0" lvl="0" indent="0" algn="l"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file system, virtual memory,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I/O drivers, process control,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system services, swapping,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networks, protection,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interrupt handling,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windows,  accounting, ...</a:t>
            </a:r>
            <a:endParaRPr/>
          </a:p>
        </p:txBody>
      </p:sp>
      <p:sp>
        <p:nvSpPr>
          <p:cNvPr id="1492" name="Google Shape;1492;p99"/>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Monolithic system</a:t>
            </a:r>
            <a:endParaRPr/>
          </a:p>
        </p:txBody>
      </p:sp>
      <p:sp>
        <p:nvSpPr>
          <p:cNvPr id="1493" name="Google Shape;1493;p9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1"/>
        <p:cNvGrpSpPr/>
        <p:nvPr/>
      </p:nvGrpSpPr>
      <p:grpSpPr>
        <a:xfrm>
          <a:off x="0" y="0"/>
          <a:ext cx="0" cy="0"/>
          <a:chOff x="0" y="0"/>
          <a:chExt cx="0" cy="0"/>
        </a:xfrm>
      </p:grpSpPr>
      <p:sp>
        <p:nvSpPr>
          <p:cNvPr id="1502" name="Google Shape;1502;p100"/>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Monolithic system</a:t>
            </a:r>
            <a:endParaRPr/>
          </a:p>
        </p:txBody>
      </p:sp>
      <p:sp>
        <p:nvSpPr>
          <p:cNvPr id="1503" name="Google Shape;1503;p100"/>
          <p:cNvSpPr txBox="1"/>
          <p:nvPr/>
        </p:nvSpPr>
        <p:spPr>
          <a:xfrm>
            <a:off x="233362" y="1149350"/>
            <a:ext cx="8186737" cy="4487862"/>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Monolithic Systems</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Entire OS runs as a single program in kernel mode</a:t>
            </a:r>
            <a:endParaRPr/>
          </a:p>
          <a:p>
            <a:pPr marL="731837" marR="0" lvl="1" indent="-274637"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Examples: UNIX, LINUX, DOS, Windows 9x</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pic>
        <p:nvPicPr>
          <p:cNvPr id="1504" name="Google Shape;1504;p100"/>
          <p:cNvPicPr preferRelativeResize="0"/>
          <p:nvPr/>
        </p:nvPicPr>
        <p:blipFill rotWithShape="1">
          <a:blip r:embed="rId3">
            <a:alphaModFix/>
          </a:blip>
          <a:srcRect/>
          <a:stretch/>
        </p:blipFill>
        <p:spPr>
          <a:xfrm>
            <a:off x="1295400" y="2514600"/>
            <a:ext cx="5673725" cy="3186112"/>
          </a:xfrm>
          <a:prstGeom prst="rect">
            <a:avLst/>
          </a:prstGeom>
          <a:noFill/>
          <a:ln>
            <a:noFill/>
          </a:ln>
        </p:spPr>
      </p:pic>
      <p:sp>
        <p:nvSpPr>
          <p:cNvPr id="1505" name="Google Shape;1505;p100"/>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78</a:t>
            </a:fld>
            <a:endParaRPr/>
          </a:p>
        </p:txBody>
      </p:sp>
      <p:sp>
        <p:nvSpPr>
          <p:cNvPr id="1506" name="Google Shape;1506;p100"/>
          <p:cNvSpPr txBox="1"/>
          <p:nvPr/>
        </p:nvSpPr>
        <p:spPr>
          <a:xfrm>
            <a:off x="7239000" y="3505200"/>
            <a:ext cx="19050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System call/procedure</a:t>
            </a:r>
            <a:endParaRPr/>
          </a:p>
        </p:txBody>
      </p:sp>
      <p:sp>
        <p:nvSpPr>
          <p:cNvPr id="1507" name="Google Shape;1507;p100"/>
          <p:cNvSpPr txBox="1"/>
          <p:nvPr/>
        </p:nvSpPr>
        <p:spPr>
          <a:xfrm>
            <a:off x="6934200" y="4800600"/>
            <a:ext cx="22098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Fetch data from user prog.</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5"/>
        <p:cNvGrpSpPr/>
        <p:nvPr/>
      </p:nvGrpSpPr>
      <p:grpSpPr>
        <a:xfrm>
          <a:off x="0" y="0"/>
          <a:ext cx="0" cy="0"/>
          <a:chOff x="0" y="0"/>
          <a:chExt cx="0" cy="0"/>
        </a:xfrm>
      </p:grpSpPr>
      <p:sp>
        <p:nvSpPr>
          <p:cNvPr id="1516" name="Google Shape;1516;p101"/>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Arial"/>
              <a:buNone/>
            </a:pPr>
            <a:r>
              <a:rPr lang="en-US" sz="3600" b="0" i="0" u="none">
                <a:solidFill>
                  <a:srgbClr val="006633"/>
                </a:solidFill>
                <a:latin typeface="Arial"/>
                <a:ea typeface="Arial"/>
                <a:cs typeface="Arial"/>
                <a:sym typeface="Arial"/>
              </a:rPr>
              <a:t>Monolithic system</a:t>
            </a:r>
            <a:endParaRPr/>
          </a:p>
        </p:txBody>
      </p:sp>
      <p:sp>
        <p:nvSpPr>
          <p:cNvPr id="1517" name="Google Shape;1517;p101"/>
          <p:cNvSpPr txBox="1"/>
          <p:nvPr/>
        </p:nvSpPr>
        <p:spPr>
          <a:xfrm>
            <a:off x="457200" y="1143000"/>
            <a:ext cx="8186737" cy="4487862"/>
          </a:xfrm>
          <a:prstGeom prst="rect">
            <a:avLst/>
          </a:prstGeom>
          <a:noFill/>
          <a:ln>
            <a:noFill/>
          </a:ln>
        </p:spPr>
        <p:txBody>
          <a:bodyPr spcFirstLastPara="1" wrap="square" lIns="90000" tIns="46800" rIns="90000" bIns="46800" anchor="t" anchorCtr="0">
            <a:noAutofit/>
          </a:bodyPr>
          <a:lstStyle/>
          <a:p>
            <a:pPr marL="331787" marR="0" lvl="0" indent="-331787" algn="just" rtl="0">
              <a:lnSpc>
                <a:spcPct val="100000"/>
              </a:lnSpc>
              <a:spcBef>
                <a:spcPts val="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Problems with monolithic kernels:</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hard to understand</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hard to modify</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unreliable:  a bug </a:t>
            </a:r>
            <a:r>
              <a:rPr lang="en-US" sz="2000" b="0" i="1" u="none" strike="noStrike" cap="none">
                <a:solidFill>
                  <a:srgbClr val="000000"/>
                </a:solidFill>
                <a:latin typeface="Arial"/>
                <a:ea typeface="Arial"/>
                <a:cs typeface="Arial"/>
                <a:sym typeface="Arial"/>
              </a:rPr>
              <a:t>anywhere</a:t>
            </a:r>
            <a:r>
              <a:rPr lang="en-US" sz="2000" b="0" i="0" u="none" strike="noStrike" cap="none">
                <a:solidFill>
                  <a:srgbClr val="000000"/>
                </a:solidFill>
                <a:latin typeface="Arial"/>
                <a:ea typeface="Arial"/>
                <a:cs typeface="Arial"/>
                <a:sym typeface="Arial"/>
              </a:rPr>
              <a:t> causes a system crash</a:t>
            </a:r>
            <a:endParaRPr/>
          </a:p>
          <a:p>
            <a:pPr marL="1135062" marR="0" lvl="2" indent="-220662"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hard to maintain</a:t>
            </a:r>
            <a:endParaRPr/>
          </a:p>
          <a:p>
            <a:pPr marL="331787" marR="0" lvl="0" indent="-331787" algn="just" rtl="0">
              <a:lnSpc>
                <a:spcPct val="100000"/>
              </a:lnSpc>
              <a:spcBef>
                <a:spcPts val="5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Since the beginnings of OS design, people have wanted ways to organize the OS to simplify its design and construction.</a:t>
            </a:r>
            <a:endParaRPr/>
          </a:p>
        </p:txBody>
      </p:sp>
      <p:sp>
        <p:nvSpPr>
          <p:cNvPr id="1518" name="Google Shape;1518;p101"/>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p19"/>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Without an OS</a:t>
            </a:r>
            <a:endParaRPr/>
          </a:p>
        </p:txBody>
      </p:sp>
      <p:sp>
        <p:nvSpPr>
          <p:cNvPr id="268" name="Google Shape;268;p19"/>
          <p:cNvSpPr txBox="1"/>
          <p:nvPr/>
        </p:nvSpPr>
        <p:spPr>
          <a:xfrm>
            <a:off x="457200" y="1143000"/>
            <a:ext cx="8186737" cy="4487862"/>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Each program runs directly on the hardware</a:t>
            </a:r>
            <a:endParaRPr/>
          </a:p>
          <a:p>
            <a:pPr marL="331787" marR="0" lvl="0" indent="-3317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Each program must do everything</a:t>
            </a:r>
            <a:endParaRPr/>
          </a:p>
          <a:p>
            <a:pPr marL="331787" marR="0" lvl="0" indent="-3317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Each program needs to know the details of the hardware and how to use it</a:t>
            </a:r>
            <a:endParaRPr/>
          </a:p>
          <a:p>
            <a:pPr marL="331787" marR="0" lvl="0" indent="-3317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If the hardware changes, the program must change as well</a:t>
            </a:r>
            <a:endParaRPr/>
          </a:p>
          <a:p>
            <a:pPr marL="331787" marR="0" lvl="0" indent="-3317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The hardware supports only one program at a time - each user must wait until the previous program is done to “share” the hardware with other users.</a:t>
            </a:r>
            <a:endParaRPr/>
          </a:p>
          <a:p>
            <a:pPr marL="331787" marR="0" lvl="0" indent="-3317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Writing programs is incredibly complex and expensive</a:t>
            </a:r>
            <a:endParaRPr/>
          </a:p>
          <a:p>
            <a:pPr marL="331787" marR="0" lvl="0" indent="-3317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OS is like an extended machine to provide a better interface for convenience.</a:t>
            </a:r>
            <a:endParaRPr/>
          </a:p>
        </p:txBody>
      </p:sp>
      <p:sp>
        <p:nvSpPr>
          <p:cNvPr id="269" name="Google Shape;269;p1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8</a:t>
            </a:f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6"/>
        <p:cNvGrpSpPr/>
        <p:nvPr/>
      </p:nvGrpSpPr>
      <p:grpSpPr>
        <a:xfrm>
          <a:off x="0" y="0"/>
          <a:ext cx="0" cy="0"/>
          <a:chOff x="0" y="0"/>
          <a:chExt cx="0" cy="0"/>
        </a:xfrm>
      </p:grpSpPr>
      <p:sp>
        <p:nvSpPr>
          <p:cNvPr id="1527" name="Google Shape;1527;p102"/>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Layered system</a:t>
            </a:r>
            <a:endParaRPr/>
          </a:p>
        </p:txBody>
      </p:sp>
      <p:sp>
        <p:nvSpPr>
          <p:cNvPr id="1528" name="Google Shape;1528;p102"/>
          <p:cNvSpPr txBox="1"/>
          <p:nvPr/>
        </p:nvSpPr>
        <p:spPr>
          <a:xfrm>
            <a:off x="233362" y="1149350"/>
            <a:ext cx="8186737" cy="4841875"/>
          </a:xfrm>
          <a:prstGeom prst="rect">
            <a:avLst/>
          </a:prstGeom>
          <a:noFill/>
          <a:ln>
            <a:noFill/>
          </a:ln>
        </p:spPr>
        <p:txBody>
          <a:bodyPr spcFirstLastPara="1" wrap="square" lIns="90000" tIns="46800" rIns="90000" bIns="46800" anchor="t" anchorCtr="0">
            <a:noAutofit/>
          </a:bodyPr>
          <a:lstStyle/>
          <a:p>
            <a:pPr marL="331787" marR="0" lvl="0" indent="-331787" algn="l" rtl="0">
              <a:lnSpc>
                <a:spcPct val="80000"/>
              </a:lnSpc>
              <a:spcBef>
                <a:spcPts val="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Layered Systems</a:t>
            </a:r>
            <a:endParaRPr/>
          </a:p>
          <a:p>
            <a:pPr marL="731837" marR="0" lvl="1" indent="-274637" algn="l" rtl="0">
              <a:lnSpc>
                <a:spcPct val="80000"/>
              </a:lnSpc>
              <a:spcBef>
                <a:spcPts val="5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Generalization of previous approach</a:t>
            </a:r>
            <a:endParaRPr/>
          </a:p>
          <a:p>
            <a:pPr marL="731837" marR="0" lvl="1" indent="-274637" algn="l" rtl="0">
              <a:lnSpc>
                <a:spcPct val="80000"/>
              </a:lnSpc>
              <a:spcBef>
                <a:spcPts val="5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OS constructed as hierarchy of layers</a:t>
            </a:r>
            <a:endParaRPr/>
          </a:p>
          <a:p>
            <a:pPr marL="731837" marR="0" lvl="1" indent="-274637" algn="l" rtl="0">
              <a:lnSpc>
                <a:spcPct val="80000"/>
              </a:lnSpc>
              <a:spcBef>
                <a:spcPts val="5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The first description of this approach was Dijkstra’s  THE system.</a:t>
            </a:r>
            <a:endParaRPr/>
          </a:p>
          <a:p>
            <a:pPr marL="731837" marR="0" lvl="1" indent="-274637" algn="l" rtl="0">
              <a:lnSpc>
                <a:spcPct val="80000"/>
              </a:lnSpc>
              <a:spcBef>
                <a:spcPts val="5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Layers in THE system</a:t>
            </a:r>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731837" marR="0" lvl="1" indent="-274637" algn="l" rtl="0">
              <a:lnSpc>
                <a:spcPct val="80000"/>
              </a:lnSpc>
              <a:spcBef>
                <a:spcPts val="500"/>
              </a:spcBef>
              <a:spcAft>
                <a:spcPts val="0"/>
              </a:spcAft>
              <a:buClr>
                <a:srgbClr val="FFFFFF"/>
              </a:buClr>
              <a:buSzPts val="1900"/>
              <a:buFont typeface="Verdana"/>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1529" name="Google Shape;1529;p102"/>
          <p:cNvPicPr preferRelativeResize="0"/>
          <p:nvPr/>
        </p:nvPicPr>
        <p:blipFill rotWithShape="1">
          <a:blip r:embed="rId3">
            <a:alphaModFix/>
          </a:blip>
          <a:srcRect/>
          <a:stretch/>
        </p:blipFill>
        <p:spPr>
          <a:xfrm>
            <a:off x="1828800" y="2971800"/>
            <a:ext cx="4800600" cy="2711450"/>
          </a:xfrm>
          <a:prstGeom prst="rect">
            <a:avLst/>
          </a:prstGeom>
          <a:noFill/>
          <a:ln>
            <a:noFill/>
          </a:ln>
        </p:spPr>
      </p:pic>
      <p:sp>
        <p:nvSpPr>
          <p:cNvPr id="1530" name="Google Shape;1530;p102"/>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38"/>
        <p:cNvGrpSpPr/>
        <p:nvPr/>
      </p:nvGrpSpPr>
      <p:grpSpPr>
        <a:xfrm>
          <a:off x="0" y="0"/>
          <a:ext cx="0" cy="0"/>
          <a:chOff x="0" y="0"/>
          <a:chExt cx="0" cy="0"/>
        </a:xfrm>
      </p:grpSpPr>
      <p:sp>
        <p:nvSpPr>
          <p:cNvPr id="1539" name="Google Shape;1539;p103"/>
          <p:cNvSpPr txBox="1"/>
          <p:nvPr/>
        </p:nvSpPr>
        <p:spPr>
          <a:xfrm>
            <a:off x="533400" y="1143000"/>
            <a:ext cx="7704137" cy="2506662"/>
          </a:xfrm>
          <a:prstGeom prst="rect">
            <a:avLst/>
          </a:prstGeom>
          <a:noFill/>
          <a:ln>
            <a:noFill/>
          </a:ln>
        </p:spPr>
        <p:txBody>
          <a:bodyPr spcFirstLastPara="1" wrap="square" lIns="18700" tIns="26625" rIns="18700" bIns="26625" anchor="t" anchorCtr="1">
            <a:noAutofit/>
          </a:bodyPr>
          <a:lstStyle/>
          <a:p>
            <a:pPr marL="609600" marR="0" lvl="0" indent="-598487" algn="l" rtl="0">
              <a:lnSpc>
                <a:spcPct val="100000"/>
              </a:lnSpc>
              <a:spcBef>
                <a:spcPts val="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 Traditional approach is layering</a:t>
            </a:r>
            <a:endParaRPr/>
          </a:p>
          <a:p>
            <a:pPr marL="609600" marR="0" lvl="0" indent="-5984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Groups components that perform similar functions into layers</a:t>
            </a:r>
            <a:endParaRPr/>
          </a:p>
          <a:p>
            <a:pPr marL="609600" marR="0" lvl="0" indent="-5984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Each layer communicates only with adjacent layer</a:t>
            </a:r>
            <a:endParaRPr/>
          </a:p>
          <a:p>
            <a:pPr marL="609600" marR="0" lvl="0" indent="-598487" algn="l" rtl="0">
              <a:lnSpc>
                <a:spcPct val="10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System calls might pass through many layers before completion</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cxnSp>
        <p:nvCxnSpPr>
          <p:cNvPr id="1540" name="Google Shape;1540;p103"/>
          <p:cNvCxnSpPr/>
          <p:nvPr/>
        </p:nvCxnSpPr>
        <p:spPr>
          <a:xfrm>
            <a:off x="2579687" y="5187950"/>
            <a:ext cx="3081337" cy="1587"/>
          </a:xfrm>
          <a:prstGeom prst="straightConnector1">
            <a:avLst/>
          </a:prstGeom>
          <a:noFill/>
          <a:ln w="50750" cap="sq" cmpd="sng">
            <a:solidFill>
              <a:srgbClr val="000000"/>
            </a:solidFill>
            <a:prstDash val="solid"/>
            <a:miter lim="800000"/>
            <a:headEnd type="none" w="med" len="med"/>
            <a:tailEnd type="none" w="med" len="med"/>
          </a:ln>
        </p:spPr>
      </p:cxnSp>
      <p:cxnSp>
        <p:nvCxnSpPr>
          <p:cNvPr id="1541" name="Google Shape;1541;p103"/>
          <p:cNvCxnSpPr/>
          <p:nvPr/>
        </p:nvCxnSpPr>
        <p:spPr>
          <a:xfrm>
            <a:off x="2579687" y="4824412"/>
            <a:ext cx="3081337" cy="1587"/>
          </a:xfrm>
          <a:prstGeom prst="straightConnector1">
            <a:avLst/>
          </a:prstGeom>
          <a:noFill/>
          <a:ln w="50750" cap="sq" cmpd="sng">
            <a:solidFill>
              <a:srgbClr val="000000"/>
            </a:solidFill>
            <a:prstDash val="solid"/>
            <a:miter lim="800000"/>
            <a:headEnd type="none" w="med" len="med"/>
            <a:tailEnd type="none" w="med" len="med"/>
          </a:ln>
        </p:spPr>
      </p:cxnSp>
      <p:cxnSp>
        <p:nvCxnSpPr>
          <p:cNvPr id="1542" name="Google Shape;1542;p103"/>
          <p:cNvCxnSpPr/>
          <p:nvPr/>
        </p:nvCxnSpPr>
        <p:spPr>
          <a:xfrm>
            <a:off x="2579687" y="4460875"/>
            <a:ext cx="3081337" cy="1587"/>
          </a:xfrm>
          <a:prstGeom prst="straightConnector1">
            <a:avLst/>
          </a:prstGeom>
          <a:noFill/>
          <a:ln w="50750" cap="sq" cmpd="sng">
            <a:solidFill>
              <a:srgbClr val="000000"/>
            </a:solidFill>
            <a:prstDash val="solid"/>
            <a:miter lim="800000"/>
            <a:headEnd type="none" w="med" len="med"/>
            <a:tailEnd type="none" w="med" len="med"/>
          </a:ln>
        </p:spPr>
      </p:cxnSp>
      <p:cxnSp>
        <p:nvCxnSpPr>
          <p:cNvPr id="1543" name="Google Shape;1543;p103"/>
          <p:cNvCxnSpPr/>
          <p:nvPr/>
        </p:nvCxnSpPr>
        <p:spPr>
          <a:xfrm>
            <a:off x="2579687" y="4097337"/>
            <a:ext cx="3081337" cy="1587"/>
          </a:xfrm>
          <a:prstGeom prst="straightConnector1">
            <a:avLst/>
          </a:prstGeom>
          <a:noFill/>
          <a:ln w="50750" cap="sq" cmpd="sng">
            <a:solidFill>
              <a:srgbClr val="000000"/>
            </a:solidFill>
            <a:prstDash val="solid"/>
            <a:miter lim="800000"/>
            <a:headEnd type="none" w="med" len="med"/>
            <a:tailEnd type="none" w="med" len="med"/>
          </a:ln>
        </p:spPr>
      </p:cxnSp>
      <p:cxnSp>
        <p:nvCxnSpPr>
          <p:cNvPr id="1544" name="Google Shape;1544;p103"/>
          <p:cNvCxnSpPr/>
          <p:nvPr/>
        </p:nvCxnSpPr>
        <p:spPr>
          <a:xfrm>
            <a:off x="2579687" y="3733800"/>
            <a:ext cx="3081337" cy="1587"/>
          </a:xfrm>
          <a:prstGeom prst="straightConnector1">
            <a:avLst/>
          </a:prstGeom>
          <a:noFill/>
          <a:ln w="50750" cap="sq" cmpd="sng">
            <a:solidFill>
              <a:srgbClr val="000000"/>
            </a:solidFill>
            <a:prstDash val="solid"/>
            <a:miter lim="800000"/>
            <a:headEnd type="none" w="med" len="med"/>
            <a:tailEnd type="none" w="med" len="med"/>
          </a:ln>
        </p:spPr>
      </p:cxnSp>
      <p:sp>
        <p:nvSpPr>
          <p:cNvPr id="1545" name="Google Shape;1545;p103"/>
          <p:cNvSpPr txBox="1"/>
          <p:nvPr/>
        </p:nvSpPr>
        <p:spPr>
          <a:xfrm>
            <a:off x="3232150" y="5238750"/>
            <a:ext cx="1865312" cy="438150"/>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hardware</a:t>
            </a:r>
            <a:endParaRPr/>
          </a:p>
        </p:txBody>
      </p:sp>
      <p:sp>
        <p:nvSpPr>
          <p:cNvPr id="1546" name="Google Shape;1546;p103"/>
          <p:cNvSpPr txBox="1"/>
          <p:nvPr/>
        </p:nvSpPr>
        <p:spPr>
          <a:xfrm>
            <a:off x="3319462" y="4811712"/>
            <a:ext cx="1616075" cy="439737"/>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layer 0</a:t>
            </a:r>
            <a:endParaRPr/>
          </a:p>
        </p:txBody>
      </p:sp>
      <p:sp>
        <p:nvSpPr>
          <p:cNvPr id="1547" name="Google Shape;1547;p103"/>
          <p:cNvSpPr txBox="1"/>
          <p:nvPr/>
        </p:nvSpPr>
        <p:spPr>
          <a:xfrm>
            <a:off x="3332162" y="4486275"/>
            <a:ext cx="989012" cy="438150"/>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layer 1</a:t>
            </a:r>
            <a:endParaRPr/>
          </a:p>
        </p:txBody>
      </p:sp>
      <p:sp>
        <p:nvSpPr>
          <p:cNvPr id="1548" name="Google Shape;1548;p103"/>
          <p:cNvSpPr txBox="1"/>
          <p:nvPr/>
        </p:nvSpPr>
        <p:spPr>
          <a:xfrm>
            <a:off x="3344862" y="4122737"/>
            <a:ext cx="989012" cy="438150"/>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layer 2</a:t>
            </a:r>
            <a:endParaRPr/>
          </a:p>
        </p:txBody>
      </p:sp>
      <p:sp>
        <p:nvSpPr>
          <p:cNvPr id="1549" name="Google Shape;1549;p103"/>
          <p:cNvSpPr txBox="1"/>
          <p:nvPr/>
        </p:nvSpPr>
        <p:spPr>
          <a:xfrm>
            <a:off x="3370262" y="3771900"/>
            <a:ext cx="989012" cy="438150"/>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layer 3</a:t>
            </a:r>
            <a:endParaRPr/>
          </a:p>
        </p:txBody>
      </p:sp>
      <p:sp>
        <p:nvSpPr>
          <p:cNvPr id="1550" name="Google Shape;1550;p103"/>
          <p:cNvSpPr txBox="1"/>
          <p:nvPr/>
        </p:nvSpPr>
        <p:spPr>
          <a:xfrm>
            <a:off x="5673725" y="5024437"/>
            <a:ext cx="1328737" cy="639762"/>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hardware </a:t>
            </a:r>
            <a:br>
              <a:rPr lang="en-US" sz="1400" b="1" i="0" u="none">
                <a:solidFill>
                  <a:srgbClr val="000000"/>
                </a:solidFill>
                <a:latin typeface="Times New Roman"/>
                <a:ea typeface="Times New Roman"/>
                <a:cs typeface="Times New Roman"/>
                <a:sym typeface="Times New Roman"/>
              </a:rPr>
            </a:br>
            <a:r>
              <a:rPr lang="en-US" sz="1400" b="1" i="0" u="none">
                <a:solidFill>
                  <a:srgbClr val="000000"/>
                </a:solidFill>
                <a:latin typeface="Times New Roman"/>
                <a:ea typeface="Times New Roman"/>
                <a:cs typeface="Times New Roman"/>
                <a:sym typeface="Times New Roman"/>
              </a:rPr>
              <a:t>arch. interface</a:t>
            </a:r>
            <a:endParaRPr/>
          </a:p>
        </p:txBody>
      </p:sp>
      <p:sp>
        <p:nvSpPr>
          <p:cNvPr id="1551" name="Google Shape;1551;p103"/>
          <p:cNvSpPr txBox="1"/>
          <p:nvPr/>
        </p:nvSpPr>
        <p:spPr>
          <a:xfrm>
            <a:off x="5673725" y="4548187"/>
            <a:ext cx="2155825" cy="639762"/>
          </a:xfrm>
          <a:prstGeom prst="rect">
            <a:avLst/>
          </a:prstGeom>
          <a:noFill/>
          <a:ln>
            <a:noFill/>
          </a:ln>
        </p:spPr>
        <p:txBody>
          <a:bodyPr spcFirstLastPara="1" wrap="square" lIns="18700" tIns="26625" rIns="18700" bIns="26625" anchor="t" anchorCtr="0">
            <a:noAutofit/>
          </a:bodyPr>
          <a:lstStyle/>
          <a:p>
            <a:pPr marL="0" marR="0" lvl="0" indent="0" algn="l"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layer 0 “virtual </a:t>
            </a:r>
            <a:br>
              <a:rPr lang="en-US" sz="1400" b="1" i="0" u="none">
                <a:solidFill>
                  <a:srgbClr val="000000"/>
                </a:solidFill>
                <a:latin typeface="Times New Roman"/>
                <a:ea typeface="Times New Roman"/>
                <a:cs typeface="Times New Roman"/>
                <a:sym typeface="Times New Roman"/>
              </a:rPr>
            </a:br>
            <a:r>
              <a:rPr lang="en-US" sz="1400" b="1" i="0" u="none">
                <a:solidFill>
                  <a:srgbClr val="000000"/>
                </a:solidFill>
                <a:latin typeface="Times New Roman"/>
                <a:ea typeface="Times New Roman"/>
                <a:cs typeface="Times New Roman"/>
                <a:sym typeface="Times New Roman"/>
              </a:rPr>
              <a:t>machine”interface</a:t>
            </a:r>
            <a:endParaRPr/>
          </a:p>
        </p:txBody>
      </p:sp>
      <p:sp>
        <p:nvSpPr>
          <p:cNvPr id="1552" name="Google Shape;1552;p103"/>
          <p:cNvSpPr txBox="1"/>
          <p:nvPr/>
        </p:nvSpPr>
        <p:spPr>
          <a:xfrm>
            <a:off x="5673725" y="4273550"/>
            <a:ext cx="1679575" cy="438150"/>
          </a:xfrm>
          <a:prstGeom prst="rect">
            <a:avLst/>
          </a:prstGeom>
          <a:noFill/>
          <a:ln>
            <a:noFill/>
          </a:ln>
        </p:spPr>
        <p:txBody>
          <a:bodyPr spcFirstLastPara="1" wrap="square" lIns="18700" tIns="26625" rIns="18700" bIns="26625" anchor="t" anchorCtr="0">
            <a:noAutofit/>
          </a:bodyPr>
          <a:lstStyle/>
          <a:p>
            <a:pPr marL="0" marR="0" lvl="0" indent="0" algn="just" rtl="0">
              <a:lnSpc>
                <a:spcPct val="107142"/>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layer 1 interface</a:t>
            </a:r>
            <a:endParaRPr/>
          </a:p>
        </p:txBody>
      </p:sp>
      <p:sp>
        <p:nvSpPr>
          <p:cNvPr id="1553" name="Google Shape;1553;p103"/>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Layered system</a:t>
            </a:r>
            <a:endParaRPr/>
          </a:p>
        </p:txBody>
      </p:sp>
      <p:sp>
        <p:nvSpPr>
          <p:cNvPr id="1554" name="Google Shape;1554;p103"/>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81</a:t>
            </a:fld>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62"/>
        <p:cNvGrpSpPr/>
        <p:nvPr/>
      </p:nvGrpSpPr>
      <p:grpSpPr>
        <a:xfrm>
          <a:off x="0" y="0"/>
          <a:ext cx="0" cy="0"/>
          <a:chOff x="0" y="0"/>
          <a:chExt cx="0" cy="0"/>
        </a:xfrm>
      </p:grpSpPr>
      <p:sp>
        <p:nvSpPr>
          <p:cNvPr id="1563" name="Google Shape;1563;p104"/>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Arial"/>
              <a:buNone/>
            </a:pPr>
            <a:r>
              <a:rPr lang="en-US" sz="3600" b="0" i="0" u="none">
                <a:solidFill>
                  <a:srgbClr val="006633"/>
                </a:solidFill>
                <a:latin typeface="Arial"/>
                <a:ea typeface="Arial"/>
                <a:cs typeface="Arial"/>
                <a:sym typeface="Arial"/>
              </a:rPr>
              <a:t>Layered system</a:t>
            </a:r>
            <a:endParaRPr/>
          </a:p>
          <a:p>
            <a:pPr marL="0" marR="0" lvl="0" indent="0" algn="l" rtl="0">
              <a:lnSpc>
                <a:spcPct val="100000"/>
              </a:lnSpc>
              <a:spcBef>
                <a:spcPts val="0"/>
              </a:spcBef>
              <a:spcAft>
                <a:spcPts val="0"/>
              </a:spcAft>
              <a:buNone/>
            </a:pPr>
            <a:endParaRPr sz="3600" b="0" i="0" u="none">
              <a:solidFill>
                <a:srgbClr val="006633"/>
              </a:solidFill>
              <a:latin typeface="Arial"/>
              <a:ea typeface="Arial"/>
              <a:cs typeface="Arial"/>
              <a:sym typeface="Arial"/>
            </a:endParaRPr>
          </a:p>
        </p:txBody>
      </p:sp>
      <p:sp>
        <p:nvSpPr>
          <p:cNvPr id="1564" name="Google Shape;1564;p104"/>
          <p:cNvSpPr txBox="1"/>
          <p:nvPr/>
        </p:nvSpPr>
        <p:spPr>
          <a:xfrm>
            <a:off x="233362" y="1149350"/>
            <a:ext cx="8186737" cy="4487862"/>
          </a:xfrm>
          <a:prstGeom prst="rect">
            <a:avLst/>
          </a:prstGeom>
          <a:noFill/>
          <a:ln>
            <a:noFill/>
          </a:ln>
        </p:spPr>
        <p:txBody>
          <a:bodyPr spcFirstLastPara="1" wrap="square" lIns="90000" tIns="46800" rIns="90000" bIns="46800" anchor="t" anchorCtr="0">
            <a:noAutofit/>
          </a:bodyPr>
          <a:lstStyle/>
          <a:p>
            <a:pPr marL="331787" marR="0" lvl="0" indent="-331787" algn="l" rtl="0">
              <a:lnSpc>
                <a:spcPct val="100000"/>
              </a:lnSpc>
              <a:spcBef>
                <a:spcPts val="0"/>
              </a:spcBef>
              <a:spcAft>
                <a:spcPts val="0"/>
              </a:spcAft>
              <a:buClr>
                <a:srgbClr val="000000"/>
              </a:buClr>
              <a:buSzPts val="2400"/>
              <a:buFont typeface="Times New Roman"/>
              <a:buChar char="•"/>
            </a:pPr>
            <a:r>
              <a:rPr lang="en-US" sz="2400" b="1" i="0" u="none">
                <a:solidFill>
                  <a:srgbClr val="FF0000"/>
                </a:solidFill>
                <a:latin typeface="Arial"/>
                <a:ea typeface="Arial"/>
                <a:cs typeface="Arial"/>
                <a:sym typeface="Arial"/>
              </a:rPr>
              <a:t>Problems with Layering</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Systems must be hierarchical, but real systems are more complex than that, e.g.,</a:t>
            </a:r>
            <a:endParaRPr/>
          </a:p>
          <a:p>
            <a:pPr marL="1135062" marR="0" lvl="2" indent="-220662"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file system would like to be a process layered on VM</a:t>
            </a:r>
            <a:endParaRPr/>
          </a:p>
          <a:p>
            <a:pPr marL="1135062" marR="0" lvl="2" indent="-220662"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VM would like to use files for its backing store   I/O</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Approach is not flexible.</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Often has poor performance due to layer crossings.</a:t>
            </a:r>
            <a:endParaRPr/>
          </a:p>
          <a:p>
            <a:pPr marL="331787" marR="0" lvl="0" indent="-331787" algn="l" rtl="0">
              <a:lnSpc>
                <a:spcPct val="100000"/>
              </a:lnSpc>
              <a:spcBef>
                <a:spcPts val="5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Systems are often modelled as layered structures but not built that way (for better or worse).</a:t>
            </a:r>
            <a:endParaRPr/>
          </a:p>
        </p:txBody>
      </p:sp>
      <p:sp>
        <p:nvSpPr>
          <p:cNvPr id="1565" name="Google Shape;1565;p104"/>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9"/>
        <p:cNvGrpSpPr/>
        <p:nvPr/>
      </p:nvGrpSpPr>
      <p:grpSpPr>
        <a:xfrm>
          <a:off x="0" y="0"/>
          <a:ext cx="0" cy="0"/>
          <a:chOff x="0" y="0"/>
          <a:chExt cx="0" cy="0"/>
        </a:xfrm>
      </p:grpSpPr>
      <p:sp>
        <p:nvSpPr>
          <p:cNvPr id="1580" name="Google Shape;1580;p106"/>
          <p:cNvSpPr txBox="1"/>
          <p:nvPr/>
        </p:nvSpPr>
        <p:spPr>
          <a:xfrm>
            <a:off x="569912" y="446087"/>
            <a:ext cx="8183562" cy="6445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Virtual Machines </a:t>
            </a:r>
            <a:endParaRPr/>
          </a:p>
        </p:txBody>
      </p:sp>
      <p:sp>
        <p:nvSpPr>
          <p:cNvPr id="1581" name="Google Shape;1581;p106"/>
          <p:cNvSpPr txBox="1"/>
          <p:nvPr/>
        </p:nvSpPr>
        <p:spPr>
          <a:xfrm>
            <a:off x="457200" y="1219200"/>
            <a:ext cx="8183562" cy="4484687"/>
          </a:xfrm>
          <a:prstGeom prst="rect">
            <a:avLst/>
          </a:prstGeom>
          <a:noFill/>
          <a:ln>
            <a:noFill/>
          </a:ln>
        </p:spPr>
        <p:txBody>
          <a:bodyPr spcFirstLastPara="1" wrap="square" lIns="90000" tIns="46800" rIns="90000" bIns="46800" anchor="t" anchorCtr="0">
            <a:noAutofit/>
          </a:bodyPr>
          <a:lstStyle/>
          <a:p>
            <a:pPr marL="342900" marR="0" lvl="0" indent="-334962" algn="l" rtl="0">
              <a:lnSpc>
                <a:spcPct val="10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OS/360 -&gt; batch system-&gt;time sharing</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First example: VM/370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Virtual machine monitor runs on bare hardware and does multi programming providing several virtual machines to next layer up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These virtual machines are exact copies of bare hardware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Can run any OS .</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7"/>
        <p:cNvGrpSpPr/>
        <p:nvPr/>
      </p:nvGrpSpPr>
      <p:grpSpPr>
        <a:xfrm>
          <a:off x="0" y="0"/>
          <a:ext cx="0" cy="0"/>
          <a:chOff x="0" y="0"/>
          <a:chExt cx="0" cy="0"/>
        </a:xfrm>
      </p:grpSpPr>
      <p:sp>
        <p:nvSpPr>
          <p:cNvPr id="1588" name="Google Shape;1588;p107"/>
          <p:cNvSpPr txBox="1"/>
          <p:nvPr/>
        </p:nvSpPr>
        <p:spPr>
          <a:xfrm>
            <a:off x="569912" y="446087"/>
            <a:ext cx="8183562" cy="6445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Virtual Machines </a:t>
            </a:r>
            <a:endParaRPr/>
          </a:p>
        </p:txBody>
      </p:sp>
      <p:sp>
        <p:nvSpPr>
          <p:cNvPr id="1589" name="Google Shape;1589;p107"/>
          <p:cNvSpPr txBox="1"/>
          <p:nvPr/>
        </p:nvSpPr>
        <p:spPr>
          <a:xfrm>
            <a:off x="457200" y="1219200"/>
            <a:ext cx="8183562" cy="2057400"/>
          </a:xfrm>
          <a:prstGeom prst="rect">
            <a:avLst/>
          </a:prstGeom>
          <a:noFill/>
          <a:ln>
            <a:noFill/>
          </a:ln>
        </p:spPr>
        <p:txBody>
          <a:bodyPr spcFirstLastPara="1" wrap="square" lIns="90000" tIns="46800" rIns="90000" bIns="46800" anchor="t" anchorCtr="0">
            <a:noAutofit/>
          </a:bodyPr>
          <a:lstStyle/>
          <a:p>
            <a:pPr marL="342900" marR="0" lvl="0" indent="-334962" algn="l" rtl="0">
              <a:lnSpc>
                <a:spcPct val="10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CMS: Conversational Monitor System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Uses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Different Oss can now serve different specific purposes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Running old MS-DOS programs (16 bit) on 32 bit or 64 bit Windows </a:t>
            </a:r>
            <a:endParaRPr/>
          </a:p>
          <a:p>
            <a:pPr marL="342900" marR="0" lvl="0" indent="-334962" algn="l" rtl="0">
              <a:lnSpc>
                <a:spcPct val="100000"/>
              </a:lnSpc>
              <a:spcBef>
                <a:spcPts val="5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 Running Java Programs in JVM </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pic>
        <p:nvPicPr>
          <p:cNvPr id="1590" name="Google Shape;1590;p107"/>
          <p:cNvPicPr preferRelativeResize="0"/>
          <p:nvPr/>
        </p:nvPicPr>
        <p:blipFill rotWithShape="1">
          <a:blip r:embed="rId3">
            <a:alphaModFix/>
          </a:blip>
          <a:srcRect/>
          <a:stretch/>
        </p:blipFill>
        <p:spPr>
          <a:xfrm>
            <a:off x="685800" y="3733800"/>
            <a:ext cx="7148512" cy="1990725"/>
          </a:xfrm>
          <a:prstGeom prst="rect">
            <a:avLst/>
          </a:prstGeom>
          <a:noFill/>
          <a:ln>
            <a:noFill/>
          </a:ln>
        </p:spPr>
      </p:pic>
      <p:sp>
        <p:nvSpPr>
          <p:cNvPr id="1591" name="Google Shape;1591;p107"/>
          <p:cNvSpPr txBox="1"/>
          <p:nvPr/>
        </p:nvSpPr>
        <p:spPr>
          <a:xfrm>
            <a:off x="1752600" y="6019800"/>
            <a:ext cx="5410200"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Structure of VM/370 with CMS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0"/>
        <p:cNvGrpSpPr/>
        <p:nvPr/>
      </p:nvGrpSpPr>
      <p:grpSpPr>
        <a:xfrm>
          <a:off x="0" y="0"/>
          <a:ext cx="0" cy="0"/>
          <a:chOff x="0" y="0"/>
          <a:chExt cx="0" cy="0"/>
        </a:xfrm>
      </p:grpSpPr>
      <p:sp>
        <p:nvSpPr>
          <p:cNvPr id="1601" name="Google Shape;1601;p108"/>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Virtual Machines</a:t>
            </a:r>
            <a:endParaRPr/>
          </a:p>
        </p:txBody>
      </p:sp>
      <p:sp>
        <p:nvSpPr>
          <p:cNvPr id="1602" name="Google Shape;1602;p108"/>
          <p:cNvSpPr txBox="1"/>
          <p:nvPr/>
        </p:nvSpPr>
        <p:spPr>
          <a:xfrm>
            <a:off x="654050" y="1219200"/>
            <a:ext cx="7651750" cy="4570412"/>
          </a:xfrm>
          <a:prstGeom prst="rect">
            <a:avLst/>
          </a:prstGeom>
          <a:noFill/>
          <a:ln>
            <a:noFill/>
          </a:ln>
        </p:spPr>
        <p:txBody>
          <a:bodyPr spcFirstLastPara="1" wrap="square" lIns="90000" tIns="46800" rIns="90000" bIns="46800" anchor="t" anchorCtr="0">
            <a:noAutofit/>
          </a:bodyPr>
          <a:lstStyle/>
          <a:p>
            <a:pPr marL="331787" marR="0" lvl="0" indent="-331787"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A </a:t>
            </a:r>
            <a:r>
              <a:rPr lang="en-US" sz="2000" b="1" i="0" u="none">
                <a:solidFill>
                  <a:srgbClr val="3366FF"/>
                </a:solidFill>
                <a:latin typeface="Arial"/>
                <a:ea typeface="Arial"/>
                <a:cs typeface="Arial"/>
                <a:sym typeface="Arial"/>
              </a:rPr>
              <a:t>virtual machine</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takes the layered approach to its logical conclusion.  </a:t>
            </a:r>
            <a:endParaRPr/>
          </a:p>
          <a:p>
            <a:pPr marL="331787"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It treats hardware and the operating system kernel as though they were all hardware.</a:t>
            </a:r>
            <a:endParaRPr/>
          </a:p>
          <a:p>
            <a:pPr marL="331787"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operating system </a:t>
            </a:r>
            <a:r>
              <a:rPr lang="en-US" sz="2000" b="1" i="0" u="none">
                <a:solidFill>
                  <a:srgbClr val="3366FF"/>
                </a:solidFill>
                <a:latin typeface="Arial"/>
                <a:ea typeface="Arial"/>
                <a:cs typeface="Arial"/>
                <a:sym typeface="Arial"/>
              </a:rPr>
              <a:t>host</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creates the illusion that a process has its own processor and (virtual memory).</a:t>
            </a:r>
            <a:endParaRPr/>
          </a:p>
          <a:p>
            <a:pPr marL="331787"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A virtual machine provides an interface </a:t>
            </a:r>
            <a:r>
              <a:rPr lang="en-US" sz="2000" b="0" i="1" u="none">
                <a:solidFill>
                  <a:srgbClr val="000000"/>
                </a:solidFill>
                <a:latin typeface="Arial"/>
                <a:ea typeface="Arial"/>
                <a:cs typeface="Arial"/>
                <a:sym typeface="Arial"/>
              </a:rPr>
              <a:t>identical</a:t>
            </a:r>
            <a:r>
              <a:rPr lang="en-US" sz="2000" b="0" i="0" u="none">
                <a:solidFill>
                  <a:srgbClr val="000000"/>
                </a:solidFill>
                <a:latin typeface="Arial"/>
                <a:ea typeface="Arial"/>
                <a:cs typeface="Arial"/>
                <a:sym typeface="Arial"/>
              </a:rPr>
              <a:t> to the underlying bare hardware.</a:t>
            </a:r>
            <a:endParaRPr/>
          </a:p>
          <a:p>
            <a:pPr marL="331787"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Each </a:t>
            </a:r>
            <a:r>
              <a:rPr lang="en-US" sz="2000" b="1" i="0" u="none">
                <a:solidFill>
                  <a:srgbClr val="3366FF"/>
                </a:solidFill>
                <a:latin typeface="Arial"/>
                <a:ea typeface="Arial"/>
                <a:cs typeface="Arial"/>
                <a:sym typeface="Arial"/>
              </a:rPr>
              <a:t>guest </a:t>
            </a:r>
            <a:r>
              <a:rPr lang="en-US" sz="2000" b="0" i="0" u="none">
                <a:solidFill>
                  <a:srgbClr val="000000"/>
                </a:solidFill>
                <a:latin typeface="Arial"/>
                <a:ea typeface="Arial"/>
                <a:cs typeface="Arial"/>
                <a:sym typeface="Arial"/>
              </a:rPr>
              <a:t>provided with a (virtual) copy of underlying computer.</a:t>
            </a:r>
            <a:endParaRPr/>
          </a:p>
        </p:txBody>
      </p:sp>
      <p:sp>
        <p:nvSpPr>
          <p:cNvPr id="1603" name="Google Shape;1603;p108"/>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2"/>
        <p:cNvGrpSpPr/>
        <p:nvPr/>
      </p:nvGrpSpPr>
      <p:grpSpPr>
        <a:xfrm>
          <a:off x="0" y="0"/>
          <a:ext cx="0" cy="0"/>
          <a:chOff x="0" y="0"/>
          <a:chExt cx="0" cy="0"/>
        </a:xfrm>
      </p:grpSpPr>
      <p:sp>
        <p:nvSpPr>
          <p:cNvPr id="1613" name="Google Shape;1613;p109"/>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Virtual Machines (Cont.)</a:t>
            </a:r>
            <a:endParaRPr/>
          </a:p>
        </p:txBody>
      </p:sp>
      <p:sp>
        <p:nvSpPr>
          <p:cNvPr id="1614" name="Google Shape;1614;p109"/>
          <p:cNvSpPr txBox="1"/>
          <p:nvPr/>
        </p:nvSpPr>
        <p:spPr>
          <a:xfrm>
            <a:off x="827087" y="1277937"/>
            <a:ext cx="7351712" cy="4830762"/>
          </a:xfrm>
          <a:prstGeom prst="rect">
            <a:avLst/>
          </a:prstGeom>
          <a:noFill/>
          <a:ln>
            <a:noFill/>
          </a:ln>
        </p:spPr>
        <p:txBody>
          <a:bodyPr spcFirstLastPara="1" wrap="square" lIns="90000" tIns="46800" rIns="90000" bIns="46800" anchor="t" anchorCtr="0">
            <a:noAutofit/>
          </a:bodyPr>
          <a:lstStyle/>
          <a:p>
            <a:pPr marL="342900" marR="0" lvl="0" indent="-331787" algn="l" rtl="0">
              <a:lnSpc>
                <a:spcPct val="100000"/>
              </a:lnSpc>
              <a:spcBef>
                <a:spcPts val="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FFFFFF"/>
              </a:buClr>
              <a:buSzPts val="900"/>
              <a:buFont typeface="Verdana"/>
              <a:buNone/>
            </a:pPr>
            <a:endParaRPr sz="900" b="0" i="0" u="none">
              <a:solidFill>
                <a:srgbClr val="000000"/>
              </a:solidFill>
              <a:latin typeface="Arial"/>
              <a:ea typeface="Arial"/>
              <a:cs typeface="Arial"/>
              <a:sym typeface="Arial"/>
            </a:endParaRPr>
          </a:p>
          <a:p>
            <a:pPr marL="342900" marR="0" lvl="0" indent="-331787" algn="l" rtl="0">
              <a:lnSpc>
                <a:spcPct val="10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(a) Nonvirtual machine (b) virtual machine</a:t>
            </a:r>
            <a:endParaRPr/>
          </a:p>
        </p:txBody>
      </p:sp>
      <p:pic>
        <p:nvPicPr>
          <p:cNvPr id="1615" name="Google Shape;1615;p109"/>
          <p:cNvPicPr preferRelativeResize="0"/>
          <p:nvPr/>
        </p:nvPicPr>
        <p:blipFill rotWithShape="1">
          <a:blip r:embed="rId3">
            <a:alphaModFix/>
          </a:blip>
          <a:srcRect/>
          <a:stretch/>
        </p:blipFill>
        <p:spPr>
          <a:xfrm>
            <a:off x="1347787" y="1146175"/>
            <a:ext cx="6394450" cy="4316412"/>
          </a:xfrm>
          <a:prstGeom prst="rect">
            <a:avLst/>
          </a:prstGeom>
          <a:noFill/>
          <a:ln>
            <a:noFill/>
          </a:ln>
        </p:spPr>
      </p:pic>
      <p:sp>
        <p:nvSpPr>
          <p:cNvPr id="1616" name="Google Shape;1616;p109"/>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4"/>
        <p:cNvGrpSpPr/>
        <p:nvPr/>
      </p:nvGrpSpPr>
      <p:grpSpPr>
        <a:xfrm>
          <a:off x="0" y="0"/>
          <a:ext cx="0" cy="0"/>
          <a:chOff x="0" y="0"/>
          <a:chExt cx="0" cy="0"/>
        </a:xfrm>
      </p:grpSpPr>
      <p:sp>
        <p:nvSpPr>
          <p:cNvPr id="1675" name="Google Shape;1675;p115"/>
          <p:cNvSpPr txBox="1"/>
          <p:nvPr/>
        </p:nvSpPr>
        <p:spPr>
          <a:xfrm>
            <a:off x="609600" y="304800"/>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Arial"/>
              <a:buNone/>
            </a:pPr>
            <a:r>
              <a:rPr lang="en-US" sz="3600" b="0" i="0" u="none">
                <a:solidFill>
                  <a:srgbClr val="006633"/>
                </a:solidFill>
                <a:latin typeface="Arial"/>
                <a:ea typeface="Arial"/>
                <a:cs typeface="Arial"/>
                <a:sym typeface="Arial"/>
              </a:rPr>
              <a:t>Microkernel </a:t>
            </a:r>
            <a:endParaRPr/>
          </a:p>
        </p:txBody>
      </p:sp>
      <p:sp>
        <p:nvSpPr>
          <p:cNvPr id="1676" name="Google Shape;1676;p115"/>
          <p:cNvSpPr txBox="1"/>
          <p:nvPr/>
        </p:nvSpPr>
        <p:spPr>
          <a:xfrm>
            <a:off x="381000" y="820737"/>
            <a:ext cx="8186737" cy="5503862"/>
          </a:xfrm>
          <a:prstGeom prst="rect">
            <a:avLst/>
          </a:prstGeom>
          <a:noFill/>
          <a:ln>
            <a:noFill/>
          </a:ln>
        </p:spPr>
        <p:txBody>
          <a:bodyPr spcFirstLastPara="1" wrap="square" lIns="90000" tIns="46800" rIns="90000" bIns="46800" anchor="t" anchorCtr="0">
            <a:noAutofit/>
          </a:bodyPr>
          <a:lstStyle/>
          <a:p>
            <a:pPr marL="342900" marR="0" lvl="0" indent="-331787" algn="just" rtl="0">
              <a:lnSpc>
                <a:spcPct val="100000"/>
              </a:lnSpc>
              <a:spcBef>
                <a:spcPts val="0"/>
              </a:spcBef>
              <a:spcAft>
                <a:spcPts val="0"/>
              </a:spcAft>
              <a:buClr>
                <a:srgbClr val="FFFFFF"/>
              </a:buClr>
              <a:buSzPts val="2000"/>
              <a:buFont typeface="Verdana"/>
              <a:buNone/>
            </a:pPr>
            <a:endParaRPr sz="2000" b="1" i="0" u="none">
              <a:solidFill>
                <a:srgbClr val="000000"/>
              </a:solidFill>
              <a:latin typeface="Arial"/>
              <a:ea typeface="Arial"/>
              <a:cs typeface="Arial"/>
              <a:sym typeface="Arial"/>
            </a:endParaRPr>
          </a:p>
          <a:p>
            <a:pPr marL="342900"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Moves as much from the kernel into “</a:t>
            </a:r>
            <a:r>
              <a:rPr lang="en-US" sz="2000" b="0" i="1" u="none">
                <a:solidFill>
                  <a:srgbClr val="000000"/>
                </a:solidFill>
                <a:latin typeface="Arial"/>
                <a:ea typeface="Arial"/>
                <a:cs typeface="Arial"/>
                <a:sym typeface="Arial"/>
              </a:rPr>
              <a:t>user</a:t>
            </a:r>
            <a:r>
              <a:rPr lang="en-US" sz="2000" b="0" i="0" u="none">
                <a:solidFill>
                  <a:srgbClr val="000000"/>
                </a:solidFill>
                <a:latin typeface="Arial"/>
                <a:ea typeface="Arial"/>
                <a:cs typeface="Arial"/>
                <a:sym typeface="Arial"/>
              </a:rPr>
              <a:t>” space.</a:t>
            </a:r>
            <a:endParaRPr/>
          </a:p>
          <a:p>
            <a:pPr marL="342900"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Communication takes place between user modules using message passing</a:t>
            </a:r>
            <a:endParaRPr/>
          </a:p>
          <a:p>
            <a:pPr marL="342900"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First microkernel system was Hydra (CMU, 1970)</a:t>
            </a:r>
            <a:endParaRPr/>
          </a:p>
          <a:p>
            <a:pPr marL="342900"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Examples of microkernel systems are the CMU Mach system, Chorus (French Unix-like system), and in some ways Microsoft NT/Windows.</a:t>
            </a:r>
            <a:endParaRPr/>
          </a:p>
          <a:p>
            <a:pPr marL="342900"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Benefits:</a:t>
            </a:r>
            <a:endParaRPr/>
          </a:p>
          <a:p>
            <a:pPr marL="731837" marR="0" lvl="1" indent="-274637"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Easier to extend a microkernel</a:t>
            </a:r>
            <a:endParaRPr/>
          </a:p>
          <a:p>
            <a:pPr marL="731837" marR="0" lvl="1" indent="-274637"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Easier to port the operating system to new architectures</a:t>
            </a:r>
            <a:endParaRPr/>
          </a:p>
          <a:p>
            <a:pPr marL="731837" marR="0" lvl="1" indent="-274637"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More reliable (less code is running in kernel mode)</a:t>
            </a:r>
            <a:endParaRPr/>
          </a:p>
          <a:p>
            <a:pPr marL="731837" marR="0" lvl="1" indent="-274637"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More secure</a:t>
            </a:r>
            <a:endParaRPr/>
          </a:p>
          <a:p>
            <a:pPr marL="342900" marR="0" lvl="0" indent="-331787" algn="just" rtl="0">
              <a:lnSpc>
                <a:spcPct val="100000"/>
              </a:lnSpc>
              <a:spcBef>
                <a:spcPts val="5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Limitation:</a:t>
            </a:r>
            <a:endParaRPr/>
          </a:p>
          <a:p>
            <a:pPr marL="731837" marR="0" lvl="1" indent="-274637" algn="just"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Performance overhead of user space to kernel space communication</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677" name="Google Shape;1677;p115"/>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5"/>
        <p:cNvGrpSpPr/>
        <p:nvPr/>
      </p:nvGrpSpPr>
      <p:grpSpPr>
        <a:xfrm>
          <a:off x="0" y="0"/>
          <a:ext cx="0" cy="0"/>
          <a:chOff x="0" y="0"/>
          <a:chExt cx="0" cy="0"/>
        </a:xfrm>
      </p:grpSpPr>
      <p:sp>
        <p:nvSpPr>
          <p:cNvPr id="1686" name="Google Shape;1686;p116"/>
          <p:cNvSpPr txBox="1"/>
          <p:nvPr/>
        </p:nvSpPr>
        <p:spPr>
          <a:xfrm>
            <a:off x="1719262" y="5888037"/>
            <a:ext cx="5975350" cy="665162"/>
          </a:xfrm>
          <a:prstGeom prst="rect">
            <a:avLst/>
          </a:prstGeom>
          <a:noFill/>
          <a:ln>
            <a:noFill/>
          </a:ln>
        </p:spPr>
        <p:txBody>
          <a:bodyPr spcFirstLastPara="1" wrap="square" lIns="18700" tIns="26625" rIns="18700" bIns="26625" anchor="t" anchorCtr="0">
            <a:noAutofit/>
          </a:bodyPr>
          <a:lstStyle/>
          <a:p>
            <a:pPr marL="0" marR="0" lvl="0" indent="0" algn="l" rtl="0">
              <a:lnSpc>
                <a:spcPct val="170833"/>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Microkernel System Structure</a:t>
            </a:r>
            <a:endParaRPr/>
          </a:p>
        </p:txBody>
      </p:sp>
      <p:cxnSp>
        <p:nvCxnSpPr>
          <p:cNvPr id="1687" name="Google Shape;1687;p116"/>
          <p:cNvCxnSpPr/>
          <p:nvPr/>
        </p:nvCxnSpPr>
        <p:spPr>
          <a:xfrm>
            <a:off x="2678112" y="5133975"/>
            <a:ext cx="3695700" cy="1587"/>
          </a:xfrm>
          <a:prstGeom prst="straightConnector1">
            <a:avLst/>
          </a:prstGeom>
          <a:noFill/>
          <a:ln w="50750" cap="sq" cmpd="sng">
            <a:solidFill>
              <a:srgbClr val="000000"/>
            </a:solidFill>
            <a:prstDash val="solid"/>
            <a:miter lim="800000"/>
            <a:headEnd type="none" w="med" len="med"/>
            <a:tailEnd type="none" w="med" len="med"/>
          </a:ln>
        </p:spPr>
      </p:cxnSp>
      <p:cxnSp>
        <p:nvCxnSpPr>
          <p:cNvPr id="1688" name="Google Shape;1688;p116"/>
          <p:cNvCxnSpPr/>
          <p:nvPr/>
        </p:nvCxnSpPr>
        <p:spPr>
          <a:xfrm>
            <a:off x="2703512" y="3930650"/>
            <a:ext cx="3695700" cy="1587"/>
          </a:xfrm>
          <a:prstGeom prst="straightConnector1">
            <a:avLst/>
          </a:prstGeom>
          <a:noFill/>
          <a:ln w="50750" cap="sq" cmpd="sng">
            <a:solidFill>
              <a:srgbClr val="000000"/>
            </a:solidFill>
            <a:prstDash val="solid"/>
            <a:miter lim="800000"/>
            <a:headEnd type="none" w="med" len="med"/>
            <a:tailEnd type="none" w="med" len="med"/>
          </a:ln>
        </p:spPr>
      </p:cxnSp>
      <p:sp>
        <p:nvSpPr>
          <p:cNvPr id="1689" name="Google Shape;1689;p116"/>
          <p:cNvSpPr txBox="1"/>
          <p:nvPr/>
        </p:nvSpPr>
        <p:spPr>
          <a:xfrm>
            <a:off x="3567112" y="5384800"/>
            <a:ext cx="1954212" cy="4397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hardware</a:t>
            </a:r>
            <a:endParaRPr/>
          </a:p>
        </p:txBody>
      </p:sp>
      <p:sp>
        <p:nvSpPr>
          <p:cNvPr id="1690" name="Google Shape;1690;p116"/>
          <p:cNvSpPr txBox="1"/>
          <p:nvPr/>
        </p:nvSpPr>
        <p:spPr>
          <a:xfrm>
            <a:off x="700087" y="4470400"/>
            <a:ext cx="1565275" cy="4381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microkernel</a:t>
            </a:r>
            <a:endParaRPr/>
          </a:p>
        </p:txBody>
      </p:sp>
      <p:sp>
        <p:nvSpPr>
          <p:cNvPr id="1691" name="Google Shape;1691;p116"/>
          <p:cNvSpPr txBox="1"/>
          <p:nvPr/>
        </p:nvSpPr>
        <p:spPr>
          <a:xfrm>
            <a:off x="2314575" y="4445000"/>
            <a:ext cx="1328737" cy="701675"/>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low-level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VM</a:t>
            </a:r>
            <a:endParaRPr/>
          </a:p>
        </p:txBody>
      </p:sp>
      <p:sp>
        <p:nvSpPr>
          <p:cNvPr id="1692" name="Google Shape;1692;p116"/>
          <p:cNvSpPr txBox="1"/>
          <p:nvPr/>
        </p:nvSpPr>
        <p:spPr>
          <a:xfrm>
            <a:off x="3705225" y="4608512"/>
            <a:ext cx="1577975" cy="4381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protection</a:t>
            </a:r>
            <a:endParaRPr/>
          </a:p>
        </p:txBody>
      </p:sp>
      <p:sp>
        <p:nvSpPr>
          <p:cNvPr id="1693" name="Google Shape;1693;p116"/>
          <p:cNvSpPr txBox="1"/>
          <p:nvPr/>
        </p:nvSpPr>
        <p:spPr>
          <a:xfrm>
            <a:off x="5033962" y="4470400"/>
            <a:ext cx="1665287" cy="701675"/>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processor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control</a:t>
            </a:r>
            <a:endParaRPr/>
          </a:p>
        </p:txBody>
      </p:sp>
      <p:sp>
        <p:nvSpPr>
          <p:cNvPr id="1694" name="Google Shape;1694;p116"/>
          <p:cNvSpPr txBox="1"/>
          <p:nvPr/>
        </p:nvSpPr>
        <p:spPr>
          <a:xfrm>
            <a:off x="762000" y="2814637"/>
            <a:ext cx="1966912" cy="439737"/>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system processes</a:t>
            </a:r>
            <a:endParaRPr/>
          </a:p>
        </p:txBody>
      </p:sp>
      <p:sp>
        <p:nvSpPr>
          <p:cNvPr id="1695" name="Google Shape;1695;p116"/>
          <p:cNvSpPr txBox="1"/>
          <p:nvPr/>
        </p:nvSpPr>
        <p:spPr>
          <a:xfrm>
            <a:off x="2967037" y="2514600"/>
            <a:ext cx="1565275" cy="4381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file system</a:t>
            </a:r>
            <a:endParaRPr/>
          </a:p>
        </p:txBody>
      </p:sp>
      <p:sp>
        <p:nvSpPr>
          <p:cNvPr id="1696" name="Google Shape;1696;p116"/>
          <p:cNvSpPr txBox="1"/>
          <p:nvPr/>
        </p:nvSpPr>
        <p:spPr>
          <a:xfrm>
            <a:off x="2916237" y="3178175"/>
            <a:ext cx="1390650" cy="703262"/>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thread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system</a:t>
            </a:r>
            <a:endParaRPr/>
          </a:p>
        </p:txBody>
      </p:sp>
      <p:sp>
        <p:nvSpPr>
          <p:cNvPr id="1697" name="Google Shape;1697;p116"/>
          <p:cNvSpPr txBox="1"/>
          <p:nvPr/>
        </p:nvSpPr>
        <p:spPr>
          <a:xfrm>
            <a:off x="3643312" y="4081462"/>
            <a:ext cx="1765300" cy="4381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communication</a:t>
            </a:r>
            <a:endParaRPr/>
          </a:p>
        </p:txBody>
      </p:sp>
      <p:sp>
        <p:nvSpPr>
          <p:cNvPr id="1698" name="Google Shape;1698;p116"/>
          <p:cNvSpPr txBox="1"/>
          <p:nvPr/>
        </p:nvSpPr>
        <p:spPr>
          <a:xfrm>
            <a:off x="4206875" y="3141662"/>
            <a:ext cx="1403350" cy="701675"/>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external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paging</a:t>
            </a:r>
            <a:endParaRPr/>
          </a:p>
        </p:txBody>
      </p:sp>
      <p:sp>
        <p:nvSpPr>
          <p:cNvPr id="1699" name="Google Shape;1699;p116"/>
          <p:cNvSpPr txBox="1"/>
          <p:nvPr/>
        </p:nvSpPr>
        <p:spPr>
          <a:xfrm>
            <a:off x="5346700" y="3190875"/>
            <a:ext cx="1528762" cy="701675"/>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network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support</a:t>
            </a:r>
            <a:endParaRPr/>
          </a:p>
        </p:txBody>
      </p:sp>
      <p:sp>
        <p:nvSpPr>
          <p:cNvPr id="1700" name="Google Shape;1700;p116"/>
          <p:cNvSpPr/>
          <p:nvPr/>
        </p:nvSpPr>
        <p:spPr>
          <a:xfrm>
            <a:off x="3179762" y="3190875"/>
            <a:ext cx="889000" cy="614362"/>
          </a:xfrm>
          <a:prstGeom prst="roundRect">
            <a:avLst>
              <a:gd name="adj" fmla="val 5297"/>
            </a:avLst>
          </a:prstGeom>
          <a:noFill/>
          <a:ln w="507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01" name="Google Shape;1701;p116"/>
          <p:cNvSpPr/>
          <p:nvPr/>
        </p:nvSpPr>
        <p:spPr>
          <a:xfrm>
            <a:off x="4481512" y="3228975"/>
            <a:ext cx="865187" cy="563562"/>
          </a:xfrm>
          <a:prstGeom prst="roundRect">
            <a:avLst>
              <a:gd name="adj" fmla="val 5289"/>
            </a:avLst>
          </a:prstGeom>
          <a:noFill/>
          <a:ln w="507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02" name="Google Shape;1702;p116"/>
          <p:cNvSpPr/>
          <p:nvPr/>
        </p:nvSpPr>
        <p:spPr>
          <a:xfrm>
            <a:off x="3105150" y="2563812"/>
            <a:ext cx="1239837" cy="401637"/>
          </a:xfrm>
          <a:prstGeom prst="roundRect">
            <a:avLst>
              <a:gd name="adj" fmla="val 5399"/>
            </a:avLst>
          </a:prstGeom>
          <a:noFill/>
          <a:ln w="507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03" name="Google Shape;1703;p116"/>
          <p:cNvSpPr/>
          <p:nvPr/>
        </p:nvSpPr>
        <p:spPr>
          <a:xfrm>
            <a:off x="5672137" y="3241675"/>
            <a:ext cx="852487" cy="614362"/>
          </a:xfrm>
          <a:prstGeom prst="roundRect">
            <a:avLst>
              <a:gd name="adj" fmla="val 5297"/>
            </a:avLst>
          </a:prstGeom>
          <a:noFill/>
          <a:ln w="507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04" name="Google Shape;1704;p116"/>
          <p:cNvSpPr txBox="1"/>
          <p:nvPr/>
        </p:nvSpPr>
        <p:spPr>
          <a:xfrm>
            <a:off x="4670425" y="2414587"/>
            <a:ext cx="1878012" cy="701675"/>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high-level </a:t>
            </a:r>
            <a:br>
              <a:rPr lang="en-US" sz="1800" b="1" i="0" u="none">
                <a:solidFill>
                  <a:srgbClr val="000000"/>
                </a:solidFill>
                <a:latin typeface="Times New Roman"/>
                <a:ea typeface="Times New Roman"/>
                <a:cs typeface="Times New Roman"/>
                <a:sym typeface="Times New Roman"/>
              </a:rPr>
            </a:br>
            <a:r>
              <a:rPr lang="en-US" sz="1800" b="1" i="0" u="none">
                <a:solidFill>
                  <a:srgbClr val="000000"/>
                </a:solidFill>
                <a:latin typeface="Times New Roman"/>
                <a:ea typeface="Times New Roman"/>
                <a:cs typeface="Times New Roman"/>
                <a:sym typeface="Times New Roman"/>
              </a:rPr>
              <a:t>scheduling</a:t>
            </a:r>
            <a:endParaRPr/>
          </a:p>
        </p:txBody>
      </p:sp>
      <p:sp>
        <p:nvSpPr>
          <p:cNvPr id="1705" name="Google Shape;1705;p116"/>
          <p:cNvSpPr/>
          <p:nvPr/>
        </p:nvSpPr>
        <p:spPr>
          <a:xfrm>
            <a:off x="4945062" y="2489200"/>
            <a:ext cx="1277937" cy="539750"/>
          </a:xfrm>
          <a:prstGeom prst="roundRect">
            <a:avLst>
              <a:gd name="adj" fmla="val 5054"/>
            </a:avLst>
          </a:prstGeom>
          <a:noFill/>
          <a:ln w="507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cxnSp>
        <p:nvCxnSpPr>
          <p:cNvPr id="1706" name="Google Shape;1706;p116"/>
          <p:cNvCxnSpPr/>
          <p:nvPr/>
        </p:nvCxnSpPr>
        <p:spPr>
          <a:xfrm>
            <a:off x="2790825" y="2212975"/>
            <a:ext cx="3695700" cy="1587"/>
          </a:xfrm>
          <a:prstGeom prst="straightConnector1">
            <a:avLst/>
          </a:prstGeom>
          <a:noFill/>
          <a:ln w="50750" cap="sq" cmpd="sng">
            <a:solidFill>
              <a:srgbClr val="D5006C"/>
            </a:solidFill>
            <a:prstDash val="solid"/>
            <a:miter lim="800000"/>
            <a:headEnd type="none" w="med" len="med"/>
            <a:tailEnd type="none" w="med" len="med"/>
          </a:ln>
        </p:spPr>
      </p:cxnSp>
      <p:sp>
        <p:nvSpPr>
          <p:cNvPr id="1707" name="Google Shape;1707;p116"/>
          <p:cNvSpPr txBox="1"/>
          <p:nvPr/>
        </p:nvSpPr>
        <p:spPr>
          <a:xfrm>
            <a:off x="836612" y="1460500"/>
            <a:ext cx="1692275" cy="439737"/>
          </a:xfrm>
          <a:prstGeom prst="rect">
            <a:avLst/>
          </a:prstGeom>
          <a:noFill/>
          <a:ln>
            <a:noFill/>
          </a:ln>
        </p:spPr>
        <p:txBody>
          <a:bodyPr spcFirstLastPara="1" wrap="square" lIns="18700" tIns="26625" rIns="18700" bIns="26625" anchor="t" anchorCtr="0">
            <a:noAutofit/>
          </a:bodyPr>
          <a:lstStyle/>
          <a:p>
            <a:pPr marL="0" marR="0" lvl="0" indent="0" algn="l"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user processes</a:t>
            </a:r>
            <a:endParaRPr/>
          </a:p>
        </p:txBody>
      </p:sp>
      <p:sp>
        <p:nvSpPr>
          <p:cNvPr id="1708" name="Google Shape;1708;p116"/>
          <p:cNvSpPr txBox="1"/>
          <p:nvPr/>
        </p:nvSpPr>
        <p:spPr>
          <a:xfrm>
            <a:off x="6786562" y="4406900"/>
            <a:ext cx="1628775" cy="439737"/>
          </a:xfrm>
          <a:prstGeom prst="rect">
            <a:avLst/>
          </a:prstGeom>
          <a:noFill/>
          <a:ln>
            <a:noFill/>
          </a:ln>
        </p:spPr>
        <p:txBody>
          <a:bodyPr spcFirstLastPara="1" wrap="square" lIns="18700" tIns="26625" rIns="18700" bIns="26625" anchor="t" anchorCtr="0">
            <a:noAutofit/>
          </a:bodyPr>
          <a:lstStyle/>
          <a:p>
            <a:pPr marL="0" marR="0" lvl="0" indent="0" algn="l"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kernel mode</a:t>
            </a:r>
            <a:endParaRPr/>
          </a:p>
        </p:txBody>
      </p:sp>
      <p:sp>
        <p:nvSpPr>
          <p:cNvPr id="1709" name="Google Shape;1709;p116"/>
          <p:cNvSpPr txBox="1"/>
          <p:nvPr/>
        </p:nvSpPr>
        <p:spPr>
          <a:xfrm>
            <a:off x="6786562" y="2038350"/>
            <a:ext cx="2041525" cy="438150"/>
          </a:xfrm>
          <a:prstGeom prst="rect">
            <a:avLst/>
          </a:prstGeom>
          <a:noFill/>
          <a:ln>
            <a:noFill/>
          </a:ln>
        </p:spPr>
        <p:txBody>
          <a:bodyPr spcFirstLastPara="1" wrap="square" lIns="18700" tIns="26625" rIns="18700" bIns="26625" anchor="t" anchorCtr="0">
            <a:noAutofit/>
          </a:bodyPr>
          <a:lstStyle/>
          <a:p>
            <a:pPr marL="0" marR="0" lvl="0" indent="0" algn="ctr" rtl="0">
              <a:lnSpc>
                <a:spcPct val="111111"/>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user mode</a:t>
            </a:r>
            <a:endParaRPr/>
          </a:p>
        </p:txBody>
      </p:sp>
      <p:sp>
        <p:nvSpPr>
          <p:cNvPr id="1710" name="Google Shape;1710;p116"/>
          <p:cNvSpPr/>
          <p:nvPr/>
        </p:nvSpPr>
        <p:spPr>
          <a:xfrm>
            <a:off x="3360737" y="1517650"/>
            <a:ext cx="350837" cy="312737"/>
          </a:xfrm>
          <a:prstGeom prst="ellipse">
            <a:avLst/>
          </a:prstGeom>
          <a:noFill/>
          <a:ln w="126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1" name="Google Shape;1711;p116"/>
          <p:cNvSpPr/>
          <p:nvPr/>
        </p:nvSpPr>
        <p:spPr>
          <a:xfrm>
            <a:off x="3937000" y="1366837"/>
            <a:ext cx="363537" cy="314325"/>
          </a:xfrm>
          <a:prstGeom prst="ellipse">
            <a:avLst/>
          </a:prstGeom>
          <a:noFill/>
          <a:ln w="126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2" name="Google Shape;1712;p116"/>
          <p:cNvSpPr/>
          <p:nvPr/>
        </p:nvSpPr>
        <p:spPr>
          <a:xfrm>
            <a:off x="4251325" y="1668462"/>
            <a:ext cx="361950" cy="312737"/>
          </a:xfrm>
          <a:prstGeom prst="ellipse">
            <a:avLst/>
          </a:prstGeom>
          <a:noFill/>
          <a:ln w="126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3" name="Google Shape;1713;p116"/>
          <p:cNvSpPr/>
          <p:nvPr/>
        </p:nvSpPr>
        <p:spPr>
          <a:xfrm>
            <a:off x="4802187" y="1517650"/>
            <a:ext cx="363537" cy="312737"/>
          </a:xfrm>
          <a:prstGeom prst="ellipse">
            <a:avLst/>
          </a:prstGeom>
          <a:noFill/>
          <a:ln w="126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4" name="Google Shape;1714;p116"/>
          <p:cNvSpPr/>
          <p:nvPr/>
        </p:nvSpPr>
        <p:spPr>
          <a:xfrm>
            <a:off x="5176837" y="1203325"/>
            <a:ext cx="363537" cy="314325"/>
          </a:xfrm>
          <a:prstGeom prst="ellipse">
            <a:avLst/>
          </a:prstGeom>
          <a:noFill/>
          <a:ln w="126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5" name="Google Shape;1715;p116"/>
          <p:cNvSpPr/>
          <p:nvPr/>
        </p:nvSpPr>
        <p:spPr>
          <a:xfrm>
            <a:off x="5503862" y="1781175"/>
            <a:ext cx="361950" cy="312737"/>
          </a:xfrm>
          <a:prstGeom prst="ellipse">
            <a:avLst/>
          </a:prstGeom>
          <a:noFill/>
          <a:ln w="126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cxnSp>
        <p:nvCxnSpPr>
          <p:cNvPr id="1716" name="Google Shape;1716;p116"/>
          <p:cNvCxnSpPr/>
          <p:nvPr/>
        </p:nvCxnSpPr>
        <p:spPr>
          <a:xfrm rot="10800000">
            <a:off x="6745287" y="1204912"/>
            <a:ext cx="534987" cy="1038225"/>
          </a:xfrm>
          <a:prstGeom prst="straightConnector1">
            <a:avLst/>
          </a:prstGeom>
          <a:noFill/>
          <a:ln w="12600" cap="sq" cmpd="sng">
            <a:solidFill>
              <a:srgbClr val="000000"/>
            </a:solidFill>
            <a:prstDash val="solid"/>
            <a:miter lim="800000"/>
            <a:headEnd type="none" w="med" len="med"/>
            <a:tailEnd type="none" w="med" len="med"/>
          </a:ln>
        </p:spPr>
      </p:cxnSp>
      <p:cxnSp>
        <p:nvCxnSpPr>
          <p:cNvPr id="1717" name="Google Shape;1717;p116"/>
          <p:cNvCxnSpPr/>
          <p:nvPr/>
        </p:nvCxnSpPr>
        <p:spPr>
          <a:xfrm flipH="1">
            <a:off x="6707187" y="2219325"/>
            <a:ext cx="573087" cy="1579562"/>
          </a:xfrm>
          <a:prstGeom prst="straightConnector1">
            <a:avLst/>
          </a:prstGeom>
          <a:noFill/>
          <a:ln w="12600" cap="sq" cmpd="sng">
            <a:solidFill>
              <a:srgbClr val="000000"/>
            </a:solidFill>
            <a:prstDash val="solid"/>
            <a:miter lim="800000"/>
            <a:headEnd type="none" w="med" len="med"/>
            <a:tailEnd type="none" w="med" len="med"/>
          </a:ln>
        </p:spPr>
      </p:cxnSp>
      <p:cxnSp>
        <p:nvCxnSpPr>
          <p:cNvPr id="1718" name="Google Shape;1718;p116"/>
          <p:cNvCxnSpPr/>
          <p:nvPr/>
        </p:nvCxnSpPr>
        <p:spPr>
          <a:xfrm rot="10800000">
            <a:off x="6681787" y="4002087"/>
            <a:ext cx="385762" cy="623887"/>
          </a:xfrm>
          <a:prstGeom prst="straightConnector1">
            <a:avLst/>
          </a:prstGeom>
          <a:noFill/>
          <a:ln w="12600" cap="sq" cmpd="sng">
            <a:solidFill>
              <a:srgbClr val="000000"/>
            </a:solidFill>
            <a:prstDash val="solid"/>
            <a:miter lim="800000"/>
            <a:headEnd type="none" w="med" len="med"/>
            <a:tailEnd type="none" w="med" len="med"/>
          </a:ln>
        </p:spPr>
      </p:cxnSp>
      <p:cxnSp>
        <p:nvCxnSpPr>
          <p:cNvPr id="1719" name="Google Shape;1719;p116"/>
          <p:cNvCxnSpPr/>
          <p:nvPr/>
        </p:nvCxnSpPr>
        <p:spPr>
          <a:xfrm flipH="1">
            <a:off x="6656387" y="4625975"/>
            <a:ext cx="411162" cy="501650"/>
          </a:xfrm>
          <a:prstGeom prst="straightConnector1">
            <a:avLst/>
          </a:prstGeom>
          <a:noFill/>
          <a:ln w="12600" cap="sq" cmpd="sng">
            <a:solidFill>
              <a:srgbClr val="000000"/>
            </a:solidFill>
            <a:prstDash val="solid"/>
            <a:miter lim="800000"/>
            <a:headEnd type="none" w="med" len="med"/>
            <a:tailEnd type="none" w="med" len="med"/>
          </a:ln>
        </p:spPr>
      </p:cxnSp>
      <p:sp>
        <p:nvSpPr>
          <p:cNvPr id="1720" name="Google Shape;1720;p116"/>
          <p:cNvSpPr txBox="1"/>
          <p:nvPr/>
        </p:nvSpPr>
        <p:spPr>
          <a:xfrm>
            <a:off x="533400" y="381000"/>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Arial"/>
              <a:buNone/>
            </a:pPr>
            <a:r>
              <a:rPr lang="en-US" sz="3600" b="0" i="0" u="none">
                <a:solidFill>
                  <a:srgbClr val="006633"/>
                </a:solidFill>
                <a:latin typeface="Arial"/>
                <a:ea typeface="Arial"/>
                <a:cs typeface="Arial"/>
                <a:sym typeface="Arial"/>
              </a:rPr>
              <a:t>Microkernel </a:t>
            </a:r>
            <a:endParaRPr/>
          </a:p>
        </p:txBody>
      </p:sp>
      <p:sp>
        <p:nvSpPr>
          <p:cNvPr id="1721" name="Google Shape;1721;p116"/>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9"/>
        <p:cNvGrpSpPr/>
        <p:nvPr/>
      </p:nvGrpSpPr>
      <p:grpSpPr>
        <a:xfrm>
          <a:off x="0" y="0"/>
          <a:ext cx="0" cy="0"/>
          <a:chOff x="0" y="0"/>
          <a:chExt cx="0" cy="0"/>
        </a:xfrm>
      </p:grpSpPr>
      <p:sp>
        <p:nvSpPr>
          <p:cNvPr id="1730" name="Google Shape;1730;p117"/>
          <p:cNvSpPr txBox="1"/>
          <p:nvPr/>
        </p:nvSpPr>
        <p:spPr>
          <a:xfrm>
            <a:off x="569912" y="446087"/>
            <a:ext cx="8186737" cy="6477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Monolithic vs Microkernel</a:t>
            </a:r>
            <a:endParaRPr/>
          </a:p>
        </p:txBody>
      </p:sp>
      <p:pic>
        <p:nvPicPr>
          <p:cNvPr id="1731" name="Google Shape;1731;p117"/>
          <p:cNvPicPr preferRelativeResize="0"/>
          <p:nvPr/>
        </p:nvPicPr>
        <p:blipFill rotWithShape="1">
          <a:blip r:embed="rId3">
            <a:alphaModFix/>
          </a:blip>
          <a:srcRect/>
          <a:stretch/>
        </p:blipFill>
        <p:spPr>
          <a:xfrm>
            <a:off x="388937" y="914400"/>
            <a:ext cx="8755062" cy="5181600"/>
          </a:xfrm>
          <a:prstGeom prst="rect">
            <a:avLst/>
          </a:prstGeom>
          <a:noFill/>
          <a:ln>
            <a:noFill/>
          </a:ln>
        </p:spPr>
      </p:pic>
      <p:sp>
        <p:nvSpPr>
          <p:cNvPr id="1732" name="Google Shape;1732;p11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2400"/>
              <a:buFont typeface="Verdana"/>
              <a:buNone/>
            </a:pPr>
            <a:fld id="{00000000-1234-1234-1234-123412341234}" type="slidenum">
              <a:rPr lang="en-US" sz="2400" b="0" i="0" u="none">
                <a:solidFill>
                  <a:srgbClr val="FFFFFF"/>
                </a:solidFill>
                <a:latin typeface="Verdana"/>
                <a:ea typeface="Verdana"/>
                <a:cs typeface="Verdana"/>
                <a:sym typeface="Verdana"/>
              </a:rPr>
              <a:pPr marL="0" marR="0" lvl="0" indent="0" algn="l" rtl="0">
                <a:lnSpc>
                  <a:spcPct val="100000"/>
                </a:lnSpc>
                <a:spcBef>
                  <a:spcPts val="0"/>
                </a:spcBef>
                <a:spcAft>
                  <a:spcPts val="0"/>
                </a:spcAft>
                <a:buClr>
                  <a:srgbClr val="FFFFFF"/>
                </a:buClr>
                <a:buSzPts val="2400"/>
                <a:buFont typeface="Verdana"/>
                <a:buNone/>
              </a:pPr>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Google Shape;282;p20"/>
          <p:cNvSpPr txBox="1"/>
          <p:nvPr/>
        </p:nvSpPr>
        <p:spPr>
          <a:xfrm>
            <a:off x="442912" y="328612"/>
            <a:ext cx="8229600" cy="5476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Four Components of a Computer System:</a:t>
            </a:r>
            <a:endParaRPr/>
          </a:p>
        </p:txBody>
      </p:sp>
      <p:pic>
        <p:nvPicPr>
          <p:cNvPr id="283" name="Google Shape;283;p20"/>
          <p:cNvPicPr preferRelativeResize="0"/>
          <p:nvPr/>
        </p:nvPicPr>
        <p:blipFill rotWithShape="1">
          <a:blip r:embed="rId3">
            <a:alphaModFix/>
          </a:blip>
          <a:srcRect/>
          <a:stretch/>
        </p:blipFill>
        <p:spPr>
          <a:xfrm>
            <a:off x="1952625" y="1533525"/>
            <a:ext cx="5448300" cy="4340225"/>
          </a:xfrm>
          <a:prstGeom prst="rect">
            <a:avLst/>
          </a:prstGeom>
          <a:noFill/>
          <a:ln>
            <a:noFill/>
          </a:ln>
        </p:spPr>
      </p:pic>
      <p:sp>
        <p:nvSpPr>
          <p:cNvPr id="284" name="Google Shape;284;p20"/>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l" rtl="0">
                <a:lnSpc>
                  <a:spcPct val="100000"/>
                </a:lnSpc>
                <a:spcBef>
                  <a:spcPts val="0"/>
                </a:spcBef>
                <a:spcAft>
                  <a:spcPts val="0"/>
                </a:spcAft>
                <a:buClr>
                  <a:srgbClr val="000000"/>
                </a:buClr>
                <a:buSzPts val="2400"/>
                <a:buFont typeface="Verdana"/>
                <a:buNone/>
              </a:pPr>
              <a:t>9</a:t>
            </a:fld>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8"/>
        <p:cNvGrpSpPr/>
        <p:nvPr/>
      </p:nvGrpSpPr>
      <p:grpSpPr>
        <a:xfrm>
          <a:off x="0" y="0"/>
          <a:ext cx="0" cy="0"/>
          <a:chOff x="0" y="0"/>
          <a:chExt cx="0" cy="0"/>
        </a:xfrm>
      </p:grpSpPr>
      <p:sp>
        <p:nvSpPr>
          <p:cNvPr id="1739" name="Google Shape;1739;p118"/>
          <p:cNvSpPr txBox="1"/>
          <p:nvPr/>
        </p:nvSpPr>
        <p:spPr>
          <a:xfrm>
            <a:off x="569912" y="446087"/>
            <a:ext cx="8183562" cy="6445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Arial"/>
              <a:buNone/>
            </a:pPr>
            <a:r>
              <a:rPr lang="en-US" sz="3200" b="0" i="0" u="none">
                <a:solidFill>
                  <a:srgbClr val="006633"/>
                </a:solidFill>
                <a:latin typeface="Arial"/>
                <a:ea typeface="Arial"/>
                <a:cs typeface="Arial"/>
                <a:sym typeface="Arial"/>
              </a:rPr>
              <a:t>Microkernel </a:t>
            </a:r>
            <a:br>
              <a:rPr lang="en-US" sz="3200" b="0" i="0" u="none">
                <a:solidFill>
                  <a:srgbClr val="006633"/>
                </a:solidFill>
                <a:latin typeface="Arial"/>
                <a:ea typeface="Arial"/>
                <a:cs typeface="Arial"/>
                <a:sym typeface="Arial"/>
              </a:rPr>
            </a:br>
            <a:endParaRPr/>
          </a:p>
        </p:txBody>
      </p:sp>
      <p:pic>
        <p:nvPicPr>
          <p:cNvPr id="1740" name="Google Shape;1740;p118"/>
          <p:cNvPicPr preferRelativeResize="0"/>
          <p:nvPr/>
        </p:nvPicPr>
        <p:blipFill rotWithShape="1">
          <a:blip r:embed="rId3">
            <a:alphaModFix/>
          </a:blip>
          <a:srcRect/>
          <a:stretch/>
        </p:blipFill>
        <p:spPr>
          <a:xfrm>
            <a:off x="381000" y="1981200"/>
            <a:ext cx="8329612" cy="3200400"/>
          </a:xfrm>
          <a:prstGeom prst="rect">
            <a:avLst/>
          </a:prstGeom>
          <a:noFill/>
          <a:ln>
            <a:noFill/>
          </a:ln>
        </p:spPr>
      </p:pic>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4860</Words>
  <PresentationFormat>On-screen Show (4:3)</PresentationFormat>
  <Paragraphs>1146</Paragraphs>
  <Slides>90</Slides>
  <Notes>89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Verdana</vt:lpstr>
      <vt:lpstr>Times New Roman</vt:lpstr>
      <vt:lpstr>Noto Sans Symbols</vt:lpstr>
      <vt:lpstr>Tahoma</vt:lpstr>
      <vt:lpstr>Calibri</vt:lpstr>
      <vt:lpstr>POI_THEME_TEMPLATE_DESIGN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Sangita Lade</dc:creator>
  <cp:lastModifiedBy>Sangita Lade</cp:lastModifiedBy>
  <cp:revision>5</cp:revision>
  <dcterms:modified xsi:type="dcterms:W3CDTF">2020-08-17T06:54:43Z</dcterms:modified>
</cp:coreProperties>
</file>