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Roboto"/>
      <p:regular r:id="rId28"/>
      <p:bold r:id="rId29"/>
      <p:italic r:id="rId30"/>
      <p:boldItalic r:id="rId31"/>
    </p:embeddedFont>
    <p:embeddedFont>
      <p:font typeface="Nunito"/>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Robo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513f2791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513f2791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513f2791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513f2791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513f27911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513f27911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513f2791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513f2791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513f2791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513f2791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513f2791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513f2791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513f2791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513f2791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513f2791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513f2791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513f27911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513f27911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513f27911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513f27911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513f27911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513f27911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513f2791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513f2791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513f27911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513f27911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513f27911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513f27911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513f27911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513f27911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513f27911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513f27911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513f27911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513f27911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19.jpg"/><Relationship Id="rId5" Type="http://schemas.openxmlformats.org/officeDocument/2006/relationships/image" Target="../media/image8.jpg"/><Relationship Id="rId6"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jp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17.jpg"/><Relationship Id="rId5" Type="http://schemas.openxmlformats.org/officeDocument/2006/relationships/image" Target="../media/image11.jpg"/><Relationship Id="rId6" Type="http://schemas.openxmlformats.org/officeDocument/2006/relationships/image" Target="../media/image13.jpg"/><Relationship Id="rId7" Type="http://schemas.openxmlformats.org/officeDocument/2006/relationships/image" Target="../media/image12.jpg"/><Relationship Id="rId8"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16.jpg"/><Relationship Id="rId5" Type="http://schemas.openxmlformats.org/officeDocument/2006/relationships/image" Target="../media/image6.jpg"/><Relationship Id="rId6" Type="http://schemas.openxmlformats.org/officeDocument/2006/relationships/image" Target="../media/image14.jpg"/><Relationship Id="rId7" Type="http://schemas.openxmlformats.org/officeDocument/2006/relationships/image" Target="../media/image5.jpg"/><Relationship Id="rId8" Type="http://schemas.openxmlformats.org/officeDocument/2006/relationships/image" Target="../media/image2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85" name="Shape 85"/>
        <p:cNvGrpSpPr/>
        <p:nvPr/>
      </p:nvGrpSpPr>
      <p:grpSpPr>
        <a:xfrm>
          <a:off x="0" y="0"/>
          <a:ext cx="0" cy="0"/>
          <a:chOff x="0" y="0"/>
          <a:chExt cx="0" cy="0"/>
        </a:xfrm>
      </p:grpSpPr>
      <p:sp>
        <p:nvSpPr>
          <p:cNvPr id="86" name="Google Shape;86;p13"/>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Medical Equipment Procurement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 Blockchain Technology </a:t>
            </a:r>
            <a:endParaRPr/>
          </a:p>
        </p:txBody>
      </p:sp>
      <p:sp>
        <p:nvSpPr>
          <p:cNvPr id="153" name="Google Shape;153;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
                <a:solidFill>
                  <a:srgbClr val="000000"/>
                </a:solidFill>
                <a:latin typeface="Verdana"/>
                <a:ea typeface="Verdana"/>
                <a:cs typeface="Verdana"/>
                <a:sym typeface="Verdana"/>
              </a:rPr>
              <a:t>How Blockchain is going to solve this problem?</a:t>
            </a:r>
            <a:endParaRPr b="1">
              <a:solidFill>
                <a:srgbClr val="000000"/>
              </a:solidFill>
              <a:latin typeface="Verdana"/>
              <a:ea typeface="Verdana"/>
              <a:cs typeface="Verdana"/>
              <a:sym typeface="Verdana"/>
            </a:endParaRPr>
          </a:p>
          <a:p>
            <a:pPr indent="0" lvl="0" marL="0" rtl="0" algn="l">
              <a:lnSpc>
                <a:spcPct val="107916"/>
              </a:lnSpc>
              <a:spcBef>
                <a:spcPts val="0"/>
              </a:spcBef>
              <a:spcAft>
                <a:spcPts val="0"/>
              </a:spcAft>
              <a:buNone/>
            </a:pPr>
            <a:r>
              <a:t/>
            </a:r>
            <a:endParaRPr sz="1000">
              <a:solidFill>
                <a:srgbClr val="000000"/>
              </a:solidFill>
              <a:latin typeface="Verdana"/>
              <a:ea typeface="Verdana"/>
              <a:cs typeface="Verdana"/>
              <a:sym typeface="Verdana"/>
            </a:endParaRPr>
          </a:p>
          <a:p>
            <a:pPr indent="0" lvl="0" marL="0" rtl="0" algn="l">
              <a:lnSpc>
                <a:spcPct val="107916"/>
              </a:lnSpc>
              <a:spcBef>
                <a:spcPts val="0"/>
              </a:spcBef>
              <a:spcAft>
                <a:spcPts val="0"/>
              </a:spcAft>
              <a:buNone/>
            </a:pPr>
            <a:r>
              <a:rPr lang="en">
                <a:solidFill>
                  <a:srgbClr val="000000"/>
                </a:solidFill>
                <a:latin typeface="Verdana"/>
                <a:ea typeface="Verdana"/>
                <a:cs typeface="Verdana"/>
                <a:sym typeface="Verdana"/>
              </a:rPr>
              <a:t>So we will be having a Distributed Ledger for storing the data of transactions ( who transfers assets to whom ). As well as details of assets and agents.</a:t>
            </a:r>
            <a:endParaRPr>
              <a:solidFill>
                <a:srgbClr val="000000"/>
              </a:solidFill>
              <a:latin typeface="Verdana"/>
              <a:ea typeface="Verdana"/>
              <a:cs typeface="Verdana"/>
              <a:sym typeface="Verdana"/>
            </a:endParaRPr>
          </a:p>
          <a:p>
            <a:pPr indent="0" lvl="0" marL="0" rtl="0" algn="l">
              <a:lnSpc>
                <a:spcPct val="107916"/>
              </a:lnSpc>
              <a:spcBef>
                <a:spcPts val="0"/>
              </a:spcBef>
              <a:spcAft>
                <a:spcPts val="0"/>
              </a:spcAft>
              <a:buNone/>
            </a:pPr>
            <a:r>
              <a:rPr lang="en">
                <a:solidFill>
                  <a:srgbClr val="000000"/>
                </a:solidFill>
                <a:latin typeface="Verdana"/>
                <a:ea typeface="Verdana"/>
                <a:cs typeface="Verdana"/>
                <a:sym typeface="Verdana"/>
              </a:rPr>
              <a:t>One of the fields in that detail is  Location ( lat , long) of an asset that is to be updated when that asset is transferred from one place to another.</a:t>
            </a:r>
            <a:endParaRPr>
              <a:solidFill>
                <a:srgbClr val="000000"/>
              </a:solidFill>
              <a:latin typeface="Verdana"/>
              <a:ea typeface="Verdana"/>
              <a:cs typeface="Verdana"/>
              <a:sym typeface="Verdana"/>
            </a:endParaRPr>
          </a:p>
          <a:p>
            <a:pPr indent="0" lvl="0" marL="0" rtl="0" algn="l">
              <a:lnSpc>
                <a:spcPct val="107916"/>
              </a:lnSpc>
              <a:spcBef>
                <a:spcPts val="0"/>
              </a:spcBef>
              <a:spcAft>
                <a:spcPts val="0"/>
              </a:spcAft>
              <a:buNone/>
            </a:pPr>
            <a:r>
              <a:t/>
            </a:r>
            <a:endParaRPr>
              <a:solidFill>
                <a:srgbClr val="000000"/>
              </a:solidFill>
              <a:latin typeface="Verdana"/>
              <a:ea typeface="Verdana"/>
              <a:cs typeface="Verdana"/>
              <a:sym typeface="Verdana"/>
            </a:endParaRPr>
          </a:p>
          <a:p>
            <a:pPr indent="0" lvl="0" marL="0" rtl="0" algn="l">
              <a:lnSpc>
                <a:spcPct val="107916"/>
              </a:lnSpc>
              <a:spcBef>
                <a:spcPts val="0"/>
              </a:spcBef>
              <a:spcAft>
                <a:spcPts val="0"/>
              </a:spcAft>
              <a:buNone/>
            </a:pPr>
            <a:r>
              <a:rPr lang="en">
                <a:solidFill>
                  <a:srgbClr val="000000"/>
                </a:solidFill>
                <a:latin typeface="Verdana"/>
                <a:ea typeface="Verdana"/>
                <a:cs typeface="Verdana"/>
                <a:sym typeface="Verdana"/>
              </a:rPr>
              <a:t>We have used the Leaflet Library that allows us to display maps on our Django Application.</a:t>
            </a:r>
            <a:endParaRPr>
              <a:solidFill>
                <a:srgbClr val="000000"/>
              </a:solidFill>
              <a:latin typeface="Verdana"/>
              <a:ea typeface="Verdana"/>
              <a:cs typeface="Verdana"/>
              <a:sym typeface="Verdana"/>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Blockchain ?</a:t>
            </a:r>
            <a:endParaRPr/>
          </a:p>
        </p:txBody>
      </p:sp>
      <p:sp>
        <p:nvSpPr>
          <p:cNvPr id="159" name="Google Shape;159;p23"/>
          <p:cNvSpPr txBox="1"/>
          <p:nvPr>
            <p:ph idx="1" type="body"/>
          </p:nvPr>
        </p:nvSpPr>
        <p:spPr>
          <a:xfrm>
            <a:off x="729450" y="2078875"/>
            <a:ext cx="7688700" cy="237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333333"/>
                </a:solidFill>
                <a:highlight>
                  <a:srgbClr val="FFFFFF"/>
                </a:highlight>
                <a:latin typeface="Nunito"/>
                <a:ea typeface="Nunito"/>
                <a:cs typeface="Nunito"/>
                <a:sym typeface="Nunito"/>
              </a:rPr>
              <a:t>A blockchain</a:t>
            </a:r>
            <a:r>
              <a:rPr lang="en" sz="1600">
                <a:solidFill>
                  <a:srgbClr val="333333"/>
                </a:solidFill>
                <a:highlight>
                  <a:srgbClr val="FFFFFF"/>
                </a:highlight>
                <a:latin typeface="Nunito"/>
                <a:ea typeface="Nunito"/>
                <a:cs typeface="Nunito"/>
                <a:sym typeface="Nunito"/>
              </a:rPr>
              <a:t> is an </a:t>
            </a:r>
            <a:r>
              <a:rPr b="1" lang="en" sz="1600">
                <a:solidFill>
                  <a:srgbClr val="333333"/>
                </a:solidFill>
                <a:highlight>
                  <a:srgbClr val="FFFFFF"/>
                </a:highlight>
                <a:latin typeface="Nunito"/>
                <a:ea typeface="Nunito"/>
                <a:cs typeface="Nunito"/>
                <a:sym typeface="Nunito"/>
              </a:rPr>
              <a:t>append-only database</a:t>
            </a:r>
            <a:r>
              <a:rPr lang="en" sz="1600">
                <a:solidFill>
                  <a:srgbClr val="333333"/>
                </a:solidFill>
                <a:highlight>
                  <a:srgbClr val="FFFFFF"/>
                </a:highlight>
                <a:latin typeface="Nunito"/>
                <a:ea typeface="Nunito"/>
                <a:cs typeface="Nunito"/>
                <a:sym typeface="Nunito"/>
              </a:rPr>
              <a:t> of transactions that is distributed to all participants in a blockchain network. There is</a:t>
            </a:r>
            <a:r>
              <a:rPr b="1" lang="en" sz="1600">
                <a:solidFill>
                  <a:srgbClr val="333333"/>
                </a:solidFill>
                <a:highlight>
                  <a:srgbClr val="FFFFFF"/>
                </a:highlight>
                <a:latin typeface="Nunito"/>
                <a:ea typeface="Nunito"/>
                <a:cs typeface="Nunito"/>
                <a:sym typeface="Nunito"/>
              </a:rPr>
              <a:t> no owner, administrator, or centralized data storage</a:t>
            </a:r>
            <a:r>
              <a:rPr lang="en" sz="1600">
                <a:solidFill>
                  <a:srgbClr val="333333"/>
                </a:solidFill>
                <a:highlight>
                  <a:srgbClr val="FFFFFF"/>
                </a:highlight>
                <a:latin typeface="Nunito"/>
                <a:ea typeface="Nunito"/>
                <a:cs typeface="Nunito"/>
                <a:sym typeface="Nunito"/>
              </a:rPr>
              <a:t>. Participants do not necessarily belong to the same enterprise or organization. </a:t>
            </a:r>
            <a:endParaRPr sz="1600">
              <a:solidFill>
                <a:srgbClr val="333333"/>
              </a:solidFill>
              <a:highlight>
                <a:srgbClr val="FFFFFF"/>
              </a:highlight>
              <a:latin typeface="Nunito"/>
              <a:ea typeface="Nunito"/>
              <a:cs typeface="Nunito"/>
              <a:sym typeface="Nunito"/>
            </a:endParaRPr>
          </a:p>
          <a:p>
            <a:pPr indent="0" lvl="0" marL="0" rtl="0" algn="l">
              <a:spcBef>
                <a:spcPts val="1600"/>
              </a:spcBef>
              <a:spcAft>
                <a:spcPts val="0"/>
              </a:spcAft>
              <a:buNone/>
            </a:pPr>
            <a:r>
              <a:rPr lang="en" sz="1600">
                <a:solidFill>
                  <a:srgbClr val="333333"/>
                </a:solidFill>
                <a:highlight>
                  <a:srgbClr val="FFFFFF"/>
                </a:highlight>
                <a:latin typeface="Nunito"/>
                <a:ea typeface="Nunito"/>
                <a:cs typeface="Nunito"/>
                <a:sym typeface="Nunito"/>
              </a:rPr>
              <a:t>Another term for </a:t>
            </a:r>
            <a:r>
              <a:rPr b="1" lang="en" sz="1600">
                <a:solidFill>
                  <a:srgbClr val="333333"/>
                </a:solidFill>
                <a:highlight>
                  <a:srgbClr val="FFFFFF"/>
                </a:highlight>
                <a:latin typeface="Nunito"/>
                <a:ea typeface="Nunito"/>
                <a:cs typeface="Nunito"/>
                <a:sym typeface="Nunito"/>
              </a:rPr>
              <a:t>blockchain is distributed ledger </a:t>
            </a:r>
            <a:r>
              <a:rPr lang="en" sz="1600">
                <a:solidFill>
                  <a:srgbClr val="333333"/>
                </a:solidFill>
                <a:highlight>
                  <a:srgbClr val="FFFFFF"/>
                </a:highlight>
                <a:latin typeface="Nunito"/>
                <a:ea typeface="Nunito"/>
                <a:cs typeface="Nunito"/>
                <a:sym typeface="Nunito"/>
              </a:rPr>
              <a:t>, because the database can be thought of an electronic ledger of transactions (state changes) to the data. This distributed ledger is: </a:t>
            </a:r>
            <a:endParaRPr sz="1600">
              <a:solidFill>
                <a:srgbClr val="333333"/>
              </a:solidFill>
              <a:highlight>
                <a:srgbClr val="FFFFFF"/>
              </a:highlight>
              <a:latin typeface="Nunito"/>
              <a:ea typeface="Nunito"/>
              <a:cs typeface="Nunito"/>
              <a:sym typeface="Nunito"/>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idx="1" type="body"/>
          </p:nvPr>
        </p:nvSpPr>
        <p:spPr>
          <a:xfrm>
            <a:off x="490025" y="555400"/>
            <a:ext cx="7688700" cy="26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block on the blockchain contains transaction data and a header with a timestamp, signer, and hash value. </a:t>
            </a:r>
            <a:endParaRPr/>
          </a:p>
          <a:p>
            <a:pPr indent="0" lvl="0" marL="0" rtl="0" algn="l">
              <a:spcBef>
                <a:spcPts val="1600"/>
              </a:spcBef>
              <a:spcAft>
                <a:spcPts val="0"/>
              </a:spcAft>
              <a:buNone/>
            </a:pPr>
            <a:r>
              <a:rPr lang="en"/>
              <a:t>The hash value is a cryptographic signature or digital fingerprint that uniquely identifies the data in that block, as well as the block’s position in the blockchain. </a:t>
            </a:r>
            <a:endParaRPr/>
          </a:p>
          <a:p>
            <a:pPr indent="0" lvl="0" marL="0" rtl="0" algn="l">
              <a:spcBef>
                <a:spcPts val="1600"/>
              </a:spcBef>
              <a:spcAft>
                <a:spcPts val="1600"/>
              </a:spcAft>
              <a:buNone/>
            </a:pPr>
            <a:r>
              <a:rPr lang="en"/>
              <a:t>Each block’s hash includes the hash value of the previous block, which makes it very difficult for a malicious actor to change a previous block. Importantly, the hash algorithm takes an input string of any length and produces fixed-length output. Common blockchain hash algorithms include RIPEMD and SHA-2, (such as SHA256 and SHA512). A blockchain starts with a genesis block.</a:t>
            </a:r>
            <a:endParaRPr/>
          </a:p>
        </p:txBody>
      </p:sp>
      <p:pic>
        <p:nvPicPr>
          <p:cNvPr id="165" name="Google Shape;165;p24"/>
          <p:cNvPicPr preferRelativeResize="0"/>
          <p:nvPr/>
        </p:nvPicPr>
        <p:blipFill rotWithShape="1">
          <a:blip r:embed="rId3">
            <a:alphaModFix/>
          </a:blip>
          <a:srcRect b="0" l="0" r="0" t="61322"/>
          <a:stretch/>
        </p:blipFill>
        <p:spPr>
          <a:xfrm>
            <a:off x="448813" y="3434950"/>
            <a:ext cx="8246376" cy="16386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is founder ?</a:t>
            </a:r>
            <a:endParaRPr/>
          </a:p>
        </p:txBody>
      </p:sp>
      <p:sp>
        <p:nvSpPr>
          <p:cNvPr id="171" name="Google Shape;171;p25"/>
          <p:cNvSpPr txBox="1"/>
          <p:nvPr>
            <p:ph idx="1" type="body"/>
          </p:nvPr>
        </p:nvSpPr>
        <p:spPr>
          <a:xfrm>
            <a:off x="727650" y="1853850"/>
            <a:ext cx="7741200" cy="2478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1600">
              <a:solidFill>
                <a:srgbClr val="333333"/>
              </a:solidFill>
              <a:highlight>
                <a:srgbClr val="FFFFFF"/>
              </a:highlight>
              <a:latin typeface="Nunito"/>
              <a:ea typeface="Nunito"/>
              <a:cs typeface="Nunito"/>
              <a:sym typeface="Nunito"/>
            </a:endParaRPr>
          </a:p>
          <a:p>
            <a:pPr indent="0" lvl="0" marL="0" marR="0" rtl="0" algn="l">
              <a:lnSpc>
                <a:spcPct val="115000"/>
              </a:lnSpc>
              <a:spcBef>
                <a:spcPts val="1600"/>
              </a:spcBef>
              <a:spcAft>
                <a:spcPts val="0"/>
              </a:spcAft>
              <a:buNone/>
            </a:pPr>
            <a:r>
              <a:t/>
            </a:r>
            <a:endParaRPr sz="1600">
              <a:solidFill>
                <a:srgbClr val="333333"/>
              </a:solidFill>
              <a:highlight>
                <a:srgbClr val="FFFFFF"/>
              </a:highlight>
              <a:latin typeface="Nunito"/>
              <a:ea typeface="Nunito"/>
              <a:cs typeface="Nunito"/>
              <a:sym typeface="Nunito"/>
            </a:endParaRPr>
          </a:p>
          <a:p>
            <a:pPr indent="0" lvl="0" marL="0" marR="0" rtl="0" algn="l">
              <a:lnSpc>
                <a:spcPct val="115000"/>
              </a:lnSpc>
              <a:spcBef>
                <a:spcPts val="1600"/>
              </a:spcBef>
              <a:spcAft>
                <a:spcPts val="0"/>
              </a:spcAft>
              <a:buNone/>
            </a:pPr>
            <a:r>
              <a:rPr b="1" lang="en" sz="1600">
                <a:solidFill>
                  <a:srgbClr val="333333"/>
                </a:solidFill>
                <a:highlight>
                  <a:srgbClr val="FFFFFF"/>
                </a:highlight>
                <a:latin typeface="Nunito"/>
                <a:ea typeface="Nunito"/>
                <a:cs typeface="Nunito"/>
                <a:sym typeface="Nunito"/>
              </a:rPr>
              <a:t>Satoshi Nakamoto </a:t>
            </a:r>
            <a:r>
              <a:rPr lang="en" sz="1600">
                <a:solidFill>
                  <a:srgbClr val="333333"/>
                </a:solidFill>
                <a:highlight>
                  <a:srgbClr val="FFFFFF"/>
                </a:highlight>
                <a:latin typeface="Nunito"/>
                <a:ea typeface="Nunito"/>
                <a:cs typeface="Nunito"/>
                <a:sym typeface="Nunito"/>
              </a:rPr>
              <a:t>is the name used by the </a:t>
            </a:r>
            <a:r>
              <a:rPr b="1" lang="en" sz="1600">
                <a:solidFill>
                  <a:srgbClr val="333333"/>
                </a:solidFill>
                <a:highlight>
                  <a:srgbClr val="FFFFFF"/>
                </a:highlight>
                <a:latin typeface="Nunito"/>
                <a:ea typeface="Nunito"/>
                <a:cs typeface="Nunito"/>
                <a:sym typeface="Nunito"/>
              </a:rPr>
              <a:t>presumed pseudonymous person</a:t>
            </a:r>
            <a:r>
              <a:rPr lang="en" sz="1600">
                <a:solidFill>
                  <a:srgbClr val="333333"/>
                </a:solidFill>
                <a:highlight>
                  <a:srgbClr val="FFFFFF"/>
                </a:highlight>
                <a:latin typeface="Nunito"/>
                <a:ea typeface="Nunito"/>
                <a:cs typeface="Nunito"/>
                <a:sym typeface="Nunito"/>
              </a:rPr>
              <a:t> or persons </a:t>
            </a:r>
            <a:r>
              <a:rPr b="1" lang="en" sz="1600">
                <a:solidFill>
                  <a:srgbClr val="333333"/>
                </a:solidFill>
                <a:highlight>
                  <a:srgbClr val="FFFFFF"/>
                </a:highlight>
                <a:latin typeface="Nunito"/>
                <a:ea typeface="Nunito"/>
                <a:cs typeface="Nunito"/>
                <a:sym typeface="Nunito"/>
              </a:rPr>
              <a:t>who developed bitcoin</a:t>
            </a:r>
            <a:r>
              <a:rPr lang="en" sz="1600">
                <a:solidFill>
                  <a:srgbClr val="333333"/>
                </a:solidFill>
                <a:highlight>
                  <a:srgbClr val="FFFFFF"/>
                </a:highlight>
                <a:latin typeface="Nunito"/>
                <a:ea typeface="Nunito"/>
                <a:cs typeface="Nunito"/>
                <a:sym typeface="Nunito"/>
              </a:rPr>
              <a:t>, authored the bitcoin white paper, and created and deployed bitcoin's original reference implementation. </a:t>
            </a:r>
            <a:endParaRPr sz="1600">
              <a:solidFill>
                <a:srgbClr val="333333"/>
              </a:solidFill>
              <a:highlight>
                <a:srgbClr val="FFFFFF"/>
              </a:highlight>
              <a:latin typeface="Nunito"/>
              <a:ea typeface="Nunito"/>
              <a:cs typeface="Nunito"/>
              <a:sym typeface="Nunito"/>
            </a:endParaRPr>
          </a:p>
          <a:p>
            <a:pPr indent="0" lvl="0" marL="0" marR="0" rtl="0" algn="l">
              <a:lnSpc>
                <a:spcPct val="115000"/>
              </a:lnSpc>
              <a:spcBef>
                <a:spcPts val="1600"/>
              </a:spcBef>
              <a:spcAft>
                <a:spcPts val="0"/>
              </a:spcAft>
              <a:buNone/>
            </a:pPr>
            <a:r>
              <a:rPr lang="en" sz="1600">
                <a:solidFill>
                  <a:srgbClr val="333333"/>
                </a:solidFill>
                <a:highlight>
                  <a:srgbClr val="FFFFFF"/>
                </a:highlight>
                <a:latin typeface="Nunito"/>
                <a:ea typeface="Nunito"/>
                <a:cs typeface="Nunito"/>
                <a:sym typeface="Nunito"/>
              </a:rPr>
              <a:t>As part of the implementation, Nakamoto also devised the first blockchain database.</a:t>
            </a:r>
            <a:endParaRPr sz="1600">
              <a:solidFill>
                <a:srgbClr val="333333"/>
              </a:solidFill>
              <a:highlight>
                <a:srgbClr val="FFFFFF"/>
              </a:highlight>
              <a:latin typeface="Nunito"/>
              <a:ea typeface="Nunito"/>
              <a:cs typeface="Nunito"/>
              <a:sym typeface="Nunito"/>
            </a:endParaRPr>
          </a:p>
          <a:p>
            <a:pPr indent="0" lvl="0" marL="0" marR="0" rtl="0" algn="l">
              <a:lnSpc>
                <a:spcPct val="115000"/>
              </a:lnSpc>
              <a:spcBef>
                <a:spcPts val="1600"/>
              </a:spcBef>
              <a:spcAft>
                <a:spcPts val="0"/>
              </a:spcAft>
              <a:buNone/>
            </a:pPr>
            <a:r>
              <a:t/>
            </a:r>
            <a:endParaRPr sz="1600">
              <a:solidFill>
                <a:srgbClr val="333333"/>
              </a:solidFill>
              <a:highlight>
                <a:srgbClr val="FFFFFF"/>
              </a:highlight>
              <a:latin typeface="Nunito"/>
              <a:ea typeface="Nunito"/>
              <a:cs typeface="Nunito"/>
              <a:sym typeface="Nunito"/>
            </a:endParaRPr>
          </a:p>
          <a:p>
            <a:pPr indent="0" lvl="0" marL="0" marR="0" rtl="0" algn="l">
              <a:lnSpc>
                <a:spcPct val="115000"/>
              </a:lnSpc>
              <a:spcBef>
                <a:spcPts val="1600"/>
              </a:spcBef>
              <a:spcAft>
                <a:spcPts val="0"/>
              </a:spcAft>
              <a:buNone/>
            </a:pPr>
            <a:r>
              <a:t/>
            </a:r>
            <a:endParaRPr sz="1600">
              <a:solidFill>
                <a:srgbClr val="333333"/>
              </a:solidFill>
              <a:highlight>
                <a:srgbClr val="FFFFFF"/>
              </a:highlight>
              <a:latin typeface="Nunito"/>
              <a:ea typeface="Nunito"/>
              <a:cs typeface="Nunito"/>
              <a:sym typeface="Nunito"/>
            </a:endParaRPr>
          </a:p>
          <a:p>
            <a:pPr indent="0" lvl="0" marL="0" marR="0" rtl="0" algn="l">
              <a:lnSpc>
                <a:spcPct val="115000"/>
              </a:lnSpc>
              <a:spcBef>
                <a:spcPts val="1600"/>
              </a:spcBef>
              <a:spcAft>
                <a:spcPts val="1600"/>
              </a:spcAft>
              <a:buNone/>
            </a:pPr>
            <a:r>
              <a:t/>
            </a:r>
            <a:endParaRPr sz="1600">
              <a:solidFill>
                <a:srgbClr val="333333"/>
              </a:solidFill>
              <a:highlight>
                <a:srgbClr val="FFFFFF"/>
              </a:highlight>
              <a:latin typeface="Nunito"/>
              <a:ea typeface="Nunito"/>
              <a:cs typeface="Nunito"/>
              <a:sym typeface="Nunito"/>
            </a:endParaRPr>
          </a:p>
        </p:txBody>
      </p:sp>
      <p:pic>
        <p:nvPicPr>
          <p:cNvPr id="172" name="Google Shape;172;p25"/>
          <p:cNvPicPr preferRelativeResize="0"/>
          <p:nvPr/>
        </p:nvPicPr>
        <p:blipFill>
          <a:blip r:embed="rId3">
            <a:alphaModFix/>
          </a:blip>
          <a:stretch>
            <a:fillRect/>
          </a:stretch>
        </p:blipFill>
        <p:spPr>
          <a:xfrm>
            <a:off x="4226050" y="179500"/>
            <a:ext cx="4708301" cy="2478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673550" y="563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Distributed Ledger</a:t>
            </a:r>
            <a:endParaRPr/>
          </a:p>
        </p:txBody>
      </p:sp>
      <p:pic>
        <p:nvPicPr>
          <p:cNvPr id="178" name="Google Shape;178;p26"/>
          <p:cNvPicPr preferRelativeResize="0"/>
          <p:nvPr/>
        </p:nvPicPr>
        <p:blipFill>
          <a:blip r:embed="rId3">
            <a:alphaModFix/>
          </a:blip>
          <a:stretch>
            <a:fillRect/>
          </a:stretch>
        </p:blipFill>
        <p:spPr>
          <a:xfrm>
            <a:off x="1641250" y="1099100"/>
            <a:ext cx="6720999" cy="2867625"/>
          </a:xfrm>
          <a:prstGeom prst="rect">
            <a:avLst/>
          </a:prstGeom>
          <a:noFill/>
          <a:ln>
            <a:noFill/>
          </a:ln>
        </p:spPr>
      </p:pic>
      <p:sp>
        <p:nvSpPr>
          <p:cNvPr id="179" name="Google Shape;179;p26"/>
          <p:cNvSpPr/>
          <p:nvPr/>
        </p:nvSpPr>
        <p:spPr>
          <a:xfrm>
            <a:off x="201650" y="1444072"/>
            <a:ext cx="1327800" cy="1025400"/>
          </a:xfrm>
          <a:prstGeom prst="wedgeRectCallout">
            <a:avLst>
              <a:gd fmla="val 57308" name="adj1"/>
              <a:gd fmla="val 77178"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Banks, Government,</a:t>
            </a:r>
            <a:endParaRPr/>
          </a:p>
          <a:p>
            <a:pPr indent="0" lvl="0" marL="0" rtl="0" algn="l">
              <a:spcBef>
                <a:spcPts val="0"/>
              </a:spcBef>
              <a:spcAft>
                <a:spcPts val="0"/>
              </a:spcAft>
              <a:buNone/>
            </a:pPr>
            <a:r>
              <a:rPr lang="en"/>
              <a:t>Court etc.</a:t>
            </a:r>
            <a:endParaRPr/>
          </a:p>
        </p:txBody>
      </p:sp>
      <p:sp>
        <p:nvSpPr>
          <p:cNvPr id="180" name="Google Shape;180;p26"/>
          <p:cNvSpPr/>
          <p:nvPr/>
        </p:nvSpPr>
        <p:spPr>
          <a:xfrm>
            <a:off x="6308200" y="498650"/>
            <a:ext cx="1994100" cy="665700"/>
          </a:xfrm>
          <a:prstGeom prst="wedgeRectCallout">
            <a:avLst>
              <a:gd fmla="val -47093" name="adj1"/>
              <a:gd fmla="val 7912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Blockchain Concept -</a:t>
            </a:r>
            <a:endParaRPr/>
          </a:p>
          <a:p>
            <a:pPr indent="0" lvl="0" marL="0" rtl="0" algn="l">
              <a:spcBef>
                <a:spcPts val="0"/>
              </a:spcBef>
              <a:spcAft>
                <a:spcPts val="0"/>
              </a:spcAft>
              <a:buNone/>
            </a:pPr>
            <a:r>
              <a:rPr lang="en"/>
              <a:t>By Satoshi nakamoto</a:t>
            </a:r>
            <a:endParaRPr/>
          </a:p>
        </p:txBody>
      </p:sp>
      <p:sp>
        <p:nvSpPr>
          <p:cNvPr id="181" name="Google Shape;181;p26"/>
          <p:cNvSpPr/>
          <p:nvPr/>
        </p:nvSpPr>
        <p:spPr>
          <a:xfrm>
            <a:off x="313450" y="2814447"/>
            <a:ext cx="1327800" cy="1025400"/>
          </a:xfrm>
          <a:prstGeom prst="wedgeRectCallout">
            <a:avLst>
              <a:gd fmla="val 125343" name="adj1"/>
              <a:gd fmla="val -1778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Only Bank Has Database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727650" y="563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t>
            </a:r>
            <a:endParaRPr/>
          </a:p>
        </p:txBody>
      </p:sp>
      <p:sp>
        <p:nvSpPr>
          <p:cNvPr id="187" name="Google Shape;187;p27"/>
          <p:cNvSpPr txBox="1"/>
          <p:nvPr>
            <p:ph idx="1" type="body"/>
          </p:nvPr>
        </p:nvSpPr>
        <p:spPr>
          <a:xfrm>
            <a:off x="727650" y="1383400"/>
            <a:ext cx="7688700" cy="30207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sz="1350">
                <a:solidFill>
                  <a:srgbClr val="333333"/>
                </a:solidFill>
                <a:highlight>
                  <a:srgbClr val="FFFFFF"/>
                </a:highlight>
                <a:latin typeface="Nunito"/>
                <a:ea typeface="Nunito"/>
                <a:cs typeface="Nunito"/>
                <a:sym typeface="Nunito"/>
              </a:rPr>
              <a:t>Let’s look at some of the biggest advantages of using blockchain technology:</a:t>
            </a:r>
            <a:endParaRPr sz="1350">
              <a:solidFill>
                <a:srgbClr val="333333"/>
              </a:solidFill>
              <a:highlight>
                <a:srgbClr val="FFFFFF"/>
              </a:highlight>
              <a:latin typeface="Nunito"/>
              <a:ea typeface="Nunito"/>
              <a:cs typeface="Nunito"/>
              <a:sym typeface="Nunito"/>
            </a:endParaRPr>
          </a:p>
          <a:p>
            <a:pPr indent="-304800" lvl="0" marL="457200" rtl="0" algn="l">
              <a:lnSpc>
                <a:spcPct val="140000"/>
              </a:lnSpc>
              <a:spcBef>
                <a:spcPts val="800"/>
              </a:spcBef>
              <a:spcAft>
                <a:spcPts val="0"/>
              </a:spcAft>
              <a:buClr>
                <a:srgbClr val="333333"/>
              </a:buClr>
              <a:buSzPts val="1200"/>
              <a:buFont typeface="Nunito"/>
              <a:buChar char="●"/>
            </a:pPr>
            <a:r>
              <a:rPr b="1" lang="en" sz="1200">
                <a:solidFill>
                  <a:srgbClr val="333333"/>
                </a:solidFill>
                <a:highlight>
                  <a:srgbClr val="FFFFFF"/>
                </a:highlight>
                <a:latin typeface="Nunito"/>
                <a:ea typeface="Nunito"/>
                <a:cs typeface="Nunito"/>
                <a:sym typeface="Nunito"/>
              </a:rPr>
              <a:t>You get a history of activity, not just a snapshot in time.</a:t>
            </a:r>
            <a:r>
              <a:rPr lang="en" sz="1200">
                <a:solidFill>
                  <a:srgbClr val="333333"/>
                </a:solidFill>
                <a:highlight>
                  <a:srgbClr val="FFFFFF"/>
                </a:highlight>
                <a:latin typeface="Nunito"/>
                <a:ea typeface="Nunito"/>
                <a:cs typeface="Nunito"/>
                <a:sym typeface="Nunito"/>
              </a:rPr>
              <a:t> When you look at a regular database, you’re getting a snapshot of data that’s up to date in that moment in time. Blockchains do this too, but they also maintain a record of all the information that existed before. It’s a database with history, if you like.</a:t>
            </a:r>
            <a:endParaRPr sz="1200">
              <a:solidFill>
                <a:srgbClr val="333333"/>
              </a:solidFill>
              <a:highlight>
                <a:srgbClr val="FFFFFF"/>
              </a:highlight>
              <a:latin typeface="Nunito"/>
              <a:ea typeface="Nunito"/>
              <a:cs typeface="Nunito"/>
              <a:sym typeface="Nunito"/>
            </a:endParaRPr>
          </a:p>
          <a:p>
            <a:pPr indent="-304800" lvl="0" marL="457200" rtl="0" algn="l">
              <a:lnSpc>
                <a:spcPct val="140000"/>
              </a:lnSpc>
              <a:spcBef>
                <a:spcPts val="0"/>
              </a:spcBef>
              <a:spcAft>
                <a:spcPts val="0"/>
              </a:spcAft>
              <a:buClr>
                <a:srgbClr val="333333"/>
              </a:buClr>
              <a:buSzPts val="1200"/>
              <a:buFont typeface="Nunito"/>
              <a:buChar char="●"/>
            </a:pPr>
            <a:r>
              <a:rPr b="1" lang="en" sz="1200">
                <a:solidFill>
                  <a:srgbClr val="333333"/>
                </a:solidFill>
                <a:highlight>
                  <a:srgbClr val="FFFFFF"/>
                </a:highlight>
                <a:latin typeface="Nunito"/>
                <a:ea typeface="Nunito"/>
                <a:cs typeface="Nunito"/>
                <a:sym typeface="Nunito"/>
              </a:rPr>
              <a:t>There’s no one, central point of attack.</a:t>
            </a:r>
            <a:r>
              <a:rPr lang="en" sz="1200">
                <a:solidFill>
                  <a:srgbClr val="333333"/>
                </a:solidFill>
                <a:highlight>
                  <a:srgbClr val="FFFFFF"/>
                </a:highlight>
                <a:latin typeface="Nunito"/>
                <a:ea typeface="Nunito"/>
                <a:cs typeface="Nunito"/>
                <a:sym typeface="Nunito"/>
              </a:rPr>
              <a:t> The fact that blockchain is a decentralised way of storing and accessing data makes the whole system incredibly secure – because, unlike a centralised database, there’s no one single point of entry for hackers. This makes it particularly useful for recording transactions in a secure manner.</a:t>
            </a:r>
            <a:endParaRPr sz="1200">
              <a:solidFill>
                <a:srgbClr val="333333"/>
              </a:solidFill>
              <a:highlight>
                <a:srgbClr val="FFFFFF"/>
              </a:highlight>
              <a:latin typeface="Nunito"/>
              <a:ea typeface="Nunito"/>
              <a:cs typeface="Nunito"/>
              <a:sym typeface="Nunito"/>
            </a:endParaRPr>
          </a:p>
          <a:p>
            <a:pPr indent="-304800" lvl="0" marL="457200" rtl="0" algn="l">
              <a:lnSpc>
                <a:spcPct val="140000"/>
              </a:lnSpc>
              <a:spcBef>
                <a:spcPts val="0"/>
              </a:spcBef>
              <a:spcAft>
                <a:spcPts val="0"/>
              </a:spcAft>
              <a:buClr>
                <a:srgbClr val="333333"/>
              </a:buClr>
              <a:buSzPts val="1200"/>
              <a:buFont typeface="Nunito"/>
              <a:buChar char="●"/>
            </a:pPr>
            <a:r>
              <a:rPr b="1" lang="en" sz="1200">
                <a:solidFill>
                  <a:srgbClr val="333333"/>
                </a:solidFill>
                <a:highlight>
                  <a:srgbClr val="FFFFFF"/>
                </a:highlight>
                <a:latin typeface="Nunito"/>
                <a:ea typeface="Nunito"/>
                <a:cs typeface="Nunito"/>
                <a:sym typeface="Nunito"/>
              </a:rPr>
              <a:t>And no centralised control.</a:t>
            </a:r>
            <a:r>
              <a:rPr lang="en" sz="1200">
                <a:solidFill>
                  <a:srgbClr val="333333"/>
                </a:solidFill>
                <a:highlight>
                  <a:srgbClr val="FFFFFF"/>
                </a:highlight>
                <a:latin typeface="Nunito"/>
                <a:ea typeface="Nunito"/>
                <a:cs typeface="Nunito"/>
                <a:sym typeface="Nunito"/>
              </a:rPr>
              <a:t> Because the system of record is decentralised and replicated in its entirety in multiple places, there’s no need for a central administrator and all the costs and infrastructure that comes with it.</a:t>
            </a:r>
            <a:endParaRPr sz="1200">
              <a:solidFill>
                <a:srgbClr val="333333"/>
              </a:solidFill>
              <a:highlight>
                <a:srgbClr val="FFFFFF"/>
              </a:highlight>
              <a:latin typeface="Nunito"/>
              <a:ea typeface="Nunito"/>
              <a:cs typeface="Nunito"/>
              <a:sym typeface="Nunito"/>
            </a:endParaRPr>
          </a:p>
          <a:p>
            <a:pPr indent="0" lvl="0" marL="0" rtl="0" algn="l">
              <a:spcBef>
                <a:spcPts val="1600"/>
              </a:spcBef>
              <a:spcAft>
                <a:spcPts val="1600"/>
              </a:spcAft>
              <a:buNone/>
            </a:pPr>
            <a:r>
              <a:t/>
            </a: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727650" y="549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Blockchain Work ?</a:t>
            </a:r>
            <a:endParaRPr/>
          </a:p>
        </p:txBody>
      </p:sp>
      <p:pic>
        <p:nvPicPr>
          <p:cNvPr id="193" name="Google Shape;193;p28"/>
          <p:cNvPicPr preferRelativeResize="0"/>
          <p:nvPr/>
        </p:nvPicPr>
        <p:blipFill>
          <a:blip r:embed="rId3">
            <a:alphaModFix/>
          </a:blip>
          <a:stretch>
            <a:fillRect/>
          </a:stretch>
        </p:blipFill>
        <p:spPr>
          <a:xfrm>
            <a:off x="182500" y="992350"/>
            <a:ext cx="7435667" cy="38129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to use?</a:t>
            </a:r>
            <a:endParaRPr/>
          </a:p>
        </p:txBody>
      </p:sp>
      <p:sp>
        <p:nvSpPr>
          <p:cNvPr id="199" name="Google Shape;199;p29"/>
          <p:cNvSpPr txBox="1"/>
          <p:nvPr>
            <p:ph idx="1" type="body"/>
          </p:nvPr>
        </p:nvSpPr>
        <p:spPr>
          <a:xfrm>
            <a:off x="729450" y="1853850"/>
            <a:ext cx="7688700" cy="2486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600">
                <a:solidFill>
                  <a:srgbClr val="333333"/>
                </a:solidFill>
                <a:highlight>
                  <a:srgbClr val="FFFFFF"/>
                </a:highlight>
                <a:latin typeface="Nunito"/>
                <a:ea typeface="Nunito"/>
                <a:cs typeface="Nunito"/>
                <a:sym typeface="Nunito"/>
              </a:rPr>
              <a:t>Blockchain technology is designed for applications that need a decentralized, distributed database with no central control or owner. Participants can be “mutually distrusting,” such as competitors in the same business space.</a:t>
            </a:r>
            <a:endParaRPr sz="1600">
              <a:solidFill>
                <a:srgbClr val="333333"/>
              </a:solidFill>
              <a:highlight>
                <a:srgbClr val="FFFFFF"/>
              </a:highlight>
              <a:latin typeface="Nunito"/>
              <a:ea typeface="Nunito"/>
              <a:cs typeface="Nunito"/>
              <a:sym typeface="Nunito"/>
            </a:endParaRPr>
          </a:p>
        </p:txBody>
      </p:sp>
      <p:sp>
        <p:nvSpPr>
          <p:cNvPr id="200" name="Google Shape;200;p29"/>
          <p:cNvSpPr txBox="1"/>
          <p:nvPr>
            <p:ph type="title"/>
          </p:nvPr>
        </p:nvSpPr>
        <p:spPr>
          <a:xfrm>
            <a:off x="729450" y="2941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 of Blockchain</a:t>
            </a:r>
            <a:endParaRPr/>
          </a:p>
        </p:txBody>
      </p:sp>
      <p:sp>
        <p:nvSpPr>
          <p:cNvPr id="201" name="Google Shape;201;p29"/>
          <p:cNvSpPr txBox="1"/>
          <p:nvPr>
            <p:ph idx="1" type="body"/>
          </p:nvPr>
        </p:nvSpPr>
        <p:spPr>
          <a:xfrm>
            <a:off x="727650" y="3588400"/>
            <a:ext cx="7688700" cy="2261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rgbClr val="333333"/>
                </a:solidFill>
                <a:highlight>
                  <a:srgbClr val="FFFFFF"/>
                </a:highlight>
                <a:latin typeface="Nunito"/>
                <a:ea typeface="Nunito"/>
                <a:cs typeface="Nunito"/>
                <a:sym typeface="Nunito"/>
              </a:rPr>
              <a:t>Cryptocurrency</a:t>
            </a:r>
            <a:endParaRPr sz="1600">
              <a:solidFill>
                <a:srgbClr val="333333"/>
              </a:solidFill>
              <a:highlight>
                <a:srgbClr val="FFFFFF"/>
              </a:highlight>
              <a:latin typeface="Nunito"/>
              <a:ea typeface="Nunito"/>
              <a:cs typeface="Nunito"/>
              <a:sym typeface="Nunito"/>
            </a:endParaRPr>
          </a:p>
          <a:p>
            <a:pPr indent="0" lvl="0" marL="0" marR="0" rtl="0" algn="l">
              <a:lnSpc>
                <a:spcPct val="115000"/>
              </a:lnSpc>
              <a:spcBef>
                <a:spcPts val="1600"/>
              </a:spcBef>
              <a:spcAft>
                <a:spcPts val="0"/>
              </a:spcAft>
              <a:buNone/>
            </a:pPr>
            <a:r>
              <a:rPr lang="en" sz="1600">
                <a:solidFill>
                  <a:srgbClr val="333333"/>
                </a:solidFill>
                <a:highlight>
                  <a:srgbClr val="FFFFFF"/>
                </a:highlight>
                <a:latin typeface="Nunito"/>
                <a:ea typeface="Nunito"/>
                <a:cs typeface="Nunito"/>
                <a:sym typeface="Nunito"/>
              </a:rPr>
              <a:t>Bank Settlement</a:t>
            </a:r>
            <a:endParaRPr sz="1600">
              <a:solidFill>
                <a:srgbClr val="333333"/>
              </a:solidFill>
              <a:highlight>
                <a:srgbClr val="FFFFFF"/>
              </a:highlight>
              <a:latin typeface="Nunito"/>
              <a:ea typeface="Nunito"/>
              <a:cs typeface="Nunito"/>
              <a:sym typeface="Nunito"/>
            </a:endParaRPr>
          </a:p>
          <a:p>
            <a:pPr indent="0" lvl="0" marL="0" marR="0" rtl="0" algn="l">
              <a:lnSpc>
                <a:spcPct val="115000"/>
              </a:lnSpc>
              <a:spcBef>
                <a:spcPts val="1600"/>
              </a:spcBef>
              <a:spcAft>
                <a:spcPts val="1600"/>
              </a:spcAft>
              <a:buNone/>
            </a:pPr>
            <a:r>
              <a:rPr lang="en" sz="1600">
                <a:solidFill>
                  <a:srgbClr val="333333"/>
                </a:solidFill>
                <a:highlight>
                  <a:srgbClr val="FFFFFF"/>
                </a:highlight>
                <a:latin typeface="Nunito"/>
                <a:ea typeface="Nunito"/>
                <a:cs typeface="Nunito"/>
                <a:sym typeface="Nunito"/>
              </a:rPr>
              <a:t>Supply Management</a:t>
            </a:r>
            <a:endParaRPr sz="1600">
              <a:solidFill>
                <a:srgbClr val="333333"/>
              </a:solidFill>
              <a:highlight>
                <a:srgbClr val="FFFFFF"/>
              </a:highlight>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7650" y="1247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Group</a:t>
            </a:r>
            <a:endParaRPr/>
          </a:p>
        </p:txBody>
      </p:sp>
      <p:sp>
        <p:nvSpPr>
          <p:cNvPr id="92" name="Google Shape;92;p14"/>
          <p:cNvSpPr txBox="1"/>
          <p:nvPr>
            <p:ph idx="1" type="body"/>
          </p:nvPr>
        </p:nvSpPr>
        <p:spPr>
          <a:xfrm>
            <a:off x="727650" y="2013975"/>
            <a:ext cx="7688700" cy="2261100"/>
          </a:xfrm>
          <a:prstGeom prst="rect">
            <a:avLst/>
          </a:prstGeom>
        </p:spPr>
        <p:txBody>
          <a:bodyPr anchorCtr="0" anchor="t" bIns="91425" lIns="91425" spcFirstLastPara="1" rIns="91425" wrap="square" tIns="91425">
            <a:noAutofit/>
          </a:bodyPr>
          <a:lstStyle/>
          <a:p>
            <a:pPr indent="-317500" lvl="0" marL="457200" rtl="0" algn="l">
              <a:lnSpc>
                <a:spcPct val="140000"/>
              </a:lnSpc>
              <a:spcBef>
                <a:spcPts val="1000"/>
              </a:spcBef>
              <a:spcAft>
                <a:spcPts val="0"/>
              </a:spcAft>
              <a:buClr>
                <a:srgbClr val="666666"/>
              </a:buClr>
              <a:buSzPts val="1400"/>
              <a:buFont typeface="Roboto"/>
              <a:buChar char="●"/>
            </a:pPr>
            <a:r>
              <a:rPr b="1" lang="en" sz="1400">
                <a:solidFill>
                  <a:srgbClr val="666666"/>
                </a:solidFill>
                <a:latin typeface="Roboto"/>
                <a:ea typeface="Roboto"/>
                <a:cs typeface="Roboto"/>
                <a:sym typeface="Roboto"/>
              </a:rPr>
              <a:t>Prashil Jambhulkar				</a:t>
            </a:r>
            <a:r>
              <a:rPr lang="en" sz="1400">
                <a:solidFill>
                  <a:srgbClr val="666666"/>
                </a:solidFill>
                <a:latin typeface="Roboto"/>
                <a:ea typeface="Roboto"/>
                <a:cs typeface="Roboto"/>
                <a:sym typeface="Roboto"/>
              </a:rPr>
              <a:t>[ Roll No.: </a:t>
            </a:r>
            <a:r>
              <a:rPr b="1" lang="en" sz="1400">
                <a:solidFill>
                  <a:srgbClr val="666666"/>
                </a:solidFill>
                <a:latin typeface="Roboto"/>
                <a:ea typeface="Roboto"/>
                <a:cs typeface="Roboto"/>
                <a:sym typeface="Roboto"/>
              </a:rPr>
              <a:t>39</a:t>
            </a:r>
            <a:r>
              <a:rPr lang="en" sz="1400">
                <a:solidFill>
                  <a:srgbClr val="666666"/>
                </a:solidFill>
                <a:latin typeface="Roboto"/>
                <a:ea typeface="Roboto"/>
                <a:cs typeface="Roboto"/>
                <a:sym typeface="Roboto"/>
              </a:rPr>
              <a:t> ]</a:t>
            </a:r>
            <a:endParaRPr sz="1400">
              <a:solidFill>
                <a:srgbClr val="666666"/>
              </a:solidFill>
              <a:latin typeface="Roboto"/>
              <a:ea typeface="Roboto"/>
              <a:cs typeface="Roboto"/>
              <a:sym typeface="Roboto"/>
            </a:endParaRPr>
          </a:p>
          <a:p>
            <a:pPr indent="-317500" lvl="0" marL="457200" rtl="0" algn="l">
              <a:lnSpc>
                <a:spcPct val="140000"/>
              </a:lnSpc>
              <a:spcBef>
                <a:spcPts val="0"/>
              </a:spcBef>
              <a:spcAft>
                <a:spcPts val="0"/>
              </a:spcAft>
              <a:buClr>
                <a:srgbClr val="666666"/>
              </a:buClr>
              <a:buSzPts val="1400"/>
              <a:buFont typeface="Roboto"/>
              <a:buChar char="●"/>
            </a:pPr>
            <a:r>
              <a:rPr b="1" lang="en" sz="1400">
                <a:solidFill>
                  <a:srgbClr val="666666"/>
                </a:solidFill>
                <a:latin typeface="Roboto"/>
                <a:ea typeface="Roboto"/>
                <a:cs typeface="Roboto"/>
                <a:sym typeface="Roboto"/>
              </a:rPr>
              <a:t>Sampatlal Jangid				</a:t>
            </a:r>
            <a:r>
              <a:rPr lang="en" sz="1400">
                <a:solidFill>
                  <a:srgbClr val="666666"/>
                </a:solidFill>
                <a:latin typeface="Roboto"/>
                <a:ea typeface="Roboto"/>
                <a:cs typeface="Roboto"/>
                <a:sym typeface="Roboto"/>
              </a:rPr>
              <a:t>[ Roll No.: </a:t>
            </a:r>
            <a:r>
              <a:rPr b="1" lang="en" sz="1400">
                <a:solidFill>
                  <a:srgbClr val="666666"/>
                </a:solidFill>
                <a:latin typeface="Roboto"/>
                <a:ea typeface="Roboto"/>
                <a:cs typeface="Roboto"/>
                <a:sym typeface="Roboto"/>
              </a:rPr>
              <a:t>40</a:t>
            </a:r>
            <a:r>
              <a:rPr lang="en" sz="1400">
                <a:solidFill>
                  <a:srgbClr val="666666"/>
                </a:solidFill>
                <a:latin typeface="Roboto"/>
                <a:ea typeface="Roboto"/>
                <a:cs typeface="Roboto"/>
                <a:sym typeface="Roboto"/>
              </a:rPr>
              <a:t> ]</a:t>
            </a:r>
            <a:endParaRPr sz="1400">
              <a:solidFill>
                <a:srgbClr val="666666"/>
              </a:solidFill>
              <a:latin typeface="Roboto"/>
              <a:ea typeface="Roboto"/>
              <a:cs typeface="Roboto"/>
              <a:sym typeface="Roboto"/>
            </a:endParaRPr>
          </a:p>
          <a:p>
            <a:pPr indent="-317500" lvl="0" marL="457200" rtl="0" algn="l">
              <a:lnSpc>
                <a:spcPct val="140000"/>
              </a:lnSpc>
              <a:spcBef>
                <a:spcPts val="0"/>
              </a:spcBef>
              <a:spcAft>
                <a:spcPts val="0"/>
              </a:spcAft>
              <a:buClr>
                <a:srgbClr val="666666"/>
              </a:buClr>
              <a:buSzPts val="1400"/>
              <a:buFont typeface="Roboto"/>
              <a:buChar char="●"/>
            </a:pPr>
            <a:r>
              <a:rPr b="1" lang="en" sz="1400">
                <a:solidFill>
                  <a:srgbClr val="666666"/>
                </a:solidFill>
                <a:latin typeface="Roboto"/>
                <a:ea typeface="Roboto"/>
                <a:cs typeface="Roboto"/>
                <a:sym typeface="Roboto"/>
              </a:rPr>
              <a:t>Siddharth Kale					</a:t>
            </a:r>
            <a:r>
              <a:rPr lang="en" sz="1400">
                <a:solidFill>
                  <a:srgbClr val="666666"/>
                </a:solidFill>
                <a:latin typeface="Roboto"/>
                <a:ea typeface="Roboto"/>
                <a:cs typeface="Roboto"/>
                <a:sym typeface="Roboto"/>
              </a:rPr>
              <a:t>[ Roll No.: </a:t>
            </a:r>
            <a:r>
              <a:rPr b="1" lang="en" sz="1400">
                <a:solidFill>
                  <a:srgbClr val="666666"/>
                </a:solidFill>
                <a:latin typeface="Roboto"/>
                <a:ea typeface="Roboto"/>
                <a:cs typeface="Roboto"/>
                <a:sym typeface="Roboto"/>
              </a:rPr>
              <a:t>51</a:t>
            </a:r>
            <a:r>
              <a:rPr lang="en" sz="1400">
                <a:solidFill>
                  <a:srgbClr val="666666"/>
                </a:solidFill>
                <a:latin typeface="Roboto"/>
                <a:ea typeface="Roboto"/>
                <a:cs typeface="Roboto"/>
                <a:sym typeface="Roboto"/>
              </a:rPr>
              <a:t> ]</a:t>
            </a:r>
            <a:endParaRPr sz="1400">
              <a:solidFill>
                <a:srgbClr val="666666"/>
              </a:solidFill>
              <a:latin typeface="Roboto"/>
              <a:ea typeface="Roboto"/>
              <a:cs typeface="Roboto"/>
              <a:sym typeface="Roboto"/>
            </a:endParaRPr>
          </a:p>
          <a:p>
            <a:pPr indent="-317500" lvl="0" marL="457200" rtl="0" algn="l">
              <a:lnSpc>
                <a:spcPct val="140000"/>
              </a:lnSpc>
              <a:spcBef>
                <a:spcPts val="0"/>
              </a:spcBef>
              <a:spcAft>
                <a:spcPts val="0"/>
              </a:spcAft>
              <a:buClr>
                <a:srgbClr val="666666"/>
              </a:buClr>
              <a:buSzPts val="1400"/>
              <a:buFont typeface="Roboto"/>
              <a:buChar char="●"/>
            </a:pPr>
            <a:r>
              <a:rPr b="1" lang="en" sz="1400">
                <a:solidFill>
                  <a:srgbClr val="666666"/>
                </a:solidFill>
                <a:latin typeface="Roboto"/>
                <a:ea typeface="Roboto"/>
                <a:cs typeface="Roboto"/>
                <a:sym typeface="Roboto"/>
              </a:rPr>
              <a:t>Vedant Mahajan					</a:t>
            </a:r>
            <a:r>
              <a:rPr lang="en" sz="1400">
                <a:solidFill>
                  <a:srgbClr val="666666"/>
                </a:solidFill>
                <a:latin typeface="Roboto"/>
                <a:ea typeface="Roboto"/>
                <a:cs typeface="Roboto"/>
                <a:sym typeface="Roboto"/>
              </a:rPr>
              <a:t>[ Roll No.:</a:t>
            </a:r>
            <a:r>
              <a:rPr b="1" lang="en" sz="1400">
                <a:solidFill>
                  <a:srgbClr val="666666"/>
                </a:solidFill>
                <a:latin typeface="Roboto"/>
                <a:ea typeface="Roboto"/>
                <a:cs typeface="Roboto"/>
                <a:sym typeface="Roboto"/>
              </a:rPr>
              <a:t> 75</a:t>
            </a:r>
            <a:r>
              <a:rPr lang="en" sz="1400">
                <a:solidFill>
                  <a:srgbClr val="666666"/>
                </a:solidFill>
                <a:latin typeface="Roboto"/>
                <a:ea typeface="Roboto"/>
                <a:cs typeface="Roboto"/>
                <a:sym typeface="Roboto"/>
              </a:rPr>
              <a:t> ]</a:t>
            </a:r>
            <a:endParaRPr sz="1400">
              <a:solidFill>
                <a:srgbClr val="666666"/>
              </a:solidFill>
              <a:latin typeface="Roboto"/>
              <a:ea typeface="Roboto"/>
              <a:cs typeface="Roboto"/>
              <a:sym typeface="Roboto"/>
            </a:endParaRPr>
          </a:p>
          <a:p>
            <a:pPr indent="0" lvl="0" marL="457200" rtl="0" algn="l">
              <a:spcBef>
                <a:spcPts val="1000"/>
              </a:spcBef>
              <a:spcAft>
                <a:spcPts val="0"/>
              </a:spcAft>
              <a:buNone/>
            </a:pPr>
            <a:r>
              <a:t/>
            </a:r>
            <a:endParaRPr b="1" sz="1400">
              <a:solidFill>
                <a:srgbClr val="666666"/>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96" name="Shape 96"/>
        <p:cNvGrpSpPr/>
        <p:nvPr/>
      </p:nvGrpSpPr>
      <p:grpSpPr>
        <a:xfrm>
          <a:off x="0" y="0"/>
          <a:ext cx="0" cy="0"/>
          <a:chOff x="0" y="0"/>
          <a:chExt cx="0" cy="0"/>
        </a:xfrm>
      </p:grpSpPr>
      <p:sp>
        <p:nvSpPr>
          <p:cNvPr id="97" name="Google Shape;97;p15"/>
          <p:cNvSpPr txBox="1"/>
          <p:nvPr>
            <p:ph type="title"/>
          </p:nvPr>
        </p:nvSpPr>
        <p:spPr>
          <a:xfrm>
            <a:off x="765400" y="1590000"/>
            <a:ext cx="3300900" cy="16872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
              <a:t>PPE certification is time consuming (SITRA statement)</a:t>
            </a:r>
            <a:endParaRPr/>
          </a:p>
        </p:txBody>
      </p:sp>
      <p:pic>
        <p:nvPicPr>
          <p:cNvPr id="98" name="Google Shape;98;p15"/>
          <p:cNvPicPr preferRelativeResize="0"/>
          <p:nvPr/>
        </p:nvPicPr>
        <p:blipFill>
          <a:blip r:embed="rId3">
            <a:alphaModFix/>
          </a:blip>
          <a:stretch>
            <a:fillRect/>
          </a:stretch>
        </p:blipFill>
        <p:spPr>
          <a:xfrm>
            <a:off x="1914725" y="190075"/>
            <a:ext cx="3653025" cy="1128575"/>
          </a:xfrm>
          <a:prstGeom prst="rect">
            <a:avLst/>
          </a:prstGeom>
          <a:noFill/>
          <a:ln>
            <a:noFill/>
          </a:ln>
        </p:spPr>
      </p:pic>
      <p:pic>
        <p:nvPicPr>
          <p:cNvPr id="99" name="Google Shape;99;p15"/>
          <p:cNvPicPr preferRelativeResize="0"/>
          <p:nvPr/>
        </p:nvPicPr>
        <p:blipFill>
          <a:blip r:embed="rId4">
            <a:alphaModFix/>
          </a:blip>
          <a:stretch>
            <a:fillRect/>
          </a:stretch>
        </p:blipFill>
        <p:spPr>
          <a:xfrm>
            <a:off x="428850" y="3421138"/>
            <a:ext cx="5284526" cy="1328825"/>
          </a:xfrm>
          <a:prstGeom prst="rect">
            <a:avLst/>
          </a:prstGeom>
          <a:noFill/>
          <a:ln>
            <a:noFill/>
          </a:ln>
        </p:spPr>
      </p:pic>
      <p:pic>
        <p:nvPicPr>
          <p:cNvPr id="100" name="Google Shape;100;p15"/>
          <p:cNvPicPr preferRelativeResize="0"/>
          <p:nvPr/>
        </p:nvPicPr>
        <p:blipFill>
          <a:blip r:embed="rId5">
            <a:alphaModFix/>
          </a:blip>
          <a:stretch>
            <a:fillRect/>
          </a:stretch>
        </p:blipFill>
        <p:spPr>
          <a:xfrm>
            <a:off x="6077174" y="3104325"/>
            <a:ext cx="2619375" cy="1743075"/>
          </a:xfrm>
          <a:prstGeom prst="rect">
            <a:avLst/>
          </a:prstGeom>
          <a:noFill/>
          <a:ln>
            <a:noFill/>
          </a:ln>
        </p:spPr>
      </p:pic>
      <p:pic>
        <p:nvPicPr>
          <p:cNvPr id="101" name="Google Shape;101;p15"/>
          <p:cNvPicPr preferRelativeResize="0"/>
          <p:nvPr/>
        </p:nvPicPr>
        <p:blipFill>
          <a:blip r:embed="rId6">
            <a:alphaModFix/>
          </a:blip>
          <a:stretch>
            <a:fillRect/>
          </a:stretch>
        </p:blipFill>
        <p:spPr>
          <a:xfrm>
            <a:off x="6067650" y="1116275"/>
            <a:ext cx="2619375" cy="172103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
                <a:solidFill>
                  <a:srgbClr val="000000"/>
                </a:solidFill>
                <a:latin typeface="Verdana"/>
                <a:ea typeface="Verdana"/>
                <a:cs typeface="Verdana"/>
                <a:sym typeface="Verdana"/>
              </a:rPr>
              <a:t>Substandard Quality Medical Equipment ( Masks and PPE kits) are manufactured and sold in the market at very cheap prices that are not safe.</a:t>
            </a:r>
            <a:endParaRPr>
              <a:solidFill>
                <a:srgbClr val="000000"/>
              </a:solidFill>
              <a:latin typeface="Verdana"/>
              <a:ea typeface="Verdana"/>
              <a:cs typeface="Verdana"/>
              <a:sym typeface="Verdana"/>
            </a:endParaRPr>
          </a:p>
          <a:p>
            <a:pPr indent="0" lvl="0" marL="0" rtl="0" algn="l">
              <a:lnSpc>
                <a:spcPct val="107916"/>
              </a:lnSpc>
              <a:spcBef>
                <a:spcPts val="0"/>
              </a:spcBef>
              <a:spcAft>
                <a:spcPts val="0"/>
              </a:spcAft>
              <a:buNone/>
            </a:pPr>
            <a:r>
              <a:t/>
            </a:r>
            <a:endParaRPr>
              <a:solidFill>
                <a:srgbClr val="000000"/>
              </a:solidFill>
              <a:latin typeface="Verdana"/>
              <a:ea typeface="Verdana"/>
              <a:cs typeface="Verdana"/>
              <a:sym typeface="Verdana"/>
            </a:endParaRPr>
          </a:p>
          <a:p>
            <a:pPr indent="0" lvl="0" marL="0" rtl="0" algn="l">
              <a:lnSpc>
                <a:spcPct val="107916"/>
              </a:lnSpc>
              <a:spcBef>
                <a:spcPts val="0"/>
              </a:spcBef>
              <a:spcAft>
                <a:spcPts val="0"/>
              </a:spcAft>
              <a:buNone/>
            </a:pPr>
            <a:r>
              <a:rPr lang="en">
                <a:solidFill>
                  <a:srgbClr val="000000"/>
                </a:solidFill>
                <a:latin typeface="Verdana"/>
                <a:ea typeface="Verdana"/>
                <a:cs typeface="Verdana"/>
                <a:sym typeface="Verdana"/>
              </a:rPr>
              <a:t>When these equipment reach hospitals they have to be Of Good Quality and Certified as they may hurt Patients As Well As Doctors and Hospital reputations. But it is difficult for hospitals to track i.e</a:t>
            </a:r>
            <a:endParaRPr>
              <a:solidFill>
                <a:srgbClr val="000000"/>
              </a:solidFill>
              <a:latin typeface="Verdana"/>
              <a:ea typeface="Verdana"/>
              <a:cs typeface="Verdana"/>
              <a:sym typeface="Verdana"/>
            </a:endParaRPr>
          </a:p>
          <a:p>
            <a:pPr indent="0" lvl="0" marL="0" rtl="0" algn="l">
              <a:lnSpc>
                <a:spcPct val="107916"/>
              </a:lnSpc>
              <a:spcBef>
                <a:spcPts val="0"/>
              </a:spcBef>
              <a:spcAft>
                <a:spcPts val="0"/>
              </a:spcAft>
              <a:buNone/>
            </a:pPr>
            <a:r>
              <a:t/>
            </a:r>
            <a:endParaRPr>
              <a:solidFill>
                <a:srgbClr val="000000"/>
              </a:solidFill>
              <a:latin typeface="Verdana"/>
              <a:ea typeface="Verdana"/>
              <a:cs typeface="Verdana"/>
              <a:sym typeface="Verdana"/>
            </a:endParaRPr>
          </a:p>
          <a:p>
            <a:pPr indent="0" lvl="0" marL="0" rtl="0" algn="l">
              <a:lnSpc>
                <a:spcPct val="107916"/>
              </a:lnSpc>
              <a:spcBef>
                <a:spcPts val="0"/>
              </a:spcBef>
              <a:spcAft>
                <a:spcPts val="0"/>
              </a:spcAft>
              <a:buNone/>
            </a:pPr>
            <a:r>
              <a:rPr lang="en">
                <a:solidFill>
                  <a:srgbClr val="000000"/>
                </a:solidFill>
                <a:latin typeface="Verdana"/>
                <a:ea typeface="Verdana"/>
                <a:cs typeface="Verdana"/>
                <a:sym typeface="Verdana"/>
              </a:rPr>
              <a:t>Where they were manufactured? ( traceability )</a:t>
            </a:r>
            <a:endParaRPr>
              <a:solidFill>
                <a:srgbClr val="000000"/>
              </a:solidFill>
              <a:latin typeface="Verdana"/>
              <a:ea typeface="Verdana"/>
              <a:cs typeface="Verdana"/>
              <a:sym typeface="Verdana"/>
            </a:endParaRPr>
          </a:p>
          <a:p>
            <a:pPr indent="0" lvl="0" marL="0" rtl="0" algn="l">
              <a:lnSpc>
                <a:spcPct val="107916"/>
              </a:lnSpc>
              <a:spcBef>
                <a:spcPts val="0"/>
              </a:spcBef>
              <a:spcAft>
                <a:spcPts val="0"/>
              </a:spcAft>
              <a:buNone/>
            </a:pPr>
            <a:r>
              <a:rPr lang="en">
                <a:solidFill>
                  <a:srgbClr val="000000"/>
                </a:solidFill>
                <a:latin typeface="Verdana"/>
                <a:ea typeface="Verdana"/>
                <a:cs typeface="Verdana"/>
                <a:sym typeface="Verdana"/>
              </a:rPr>
              <a:t>How did it get there? ( traceability )</a:t>
            </a:r>
            <a:endParaRPr>
              <a:solidFill>
                <a:srgbClr val="000000"/>
              </a:solidFill>
              <a:latin typeface="Verdana"/>
              <a:ea typeface="Verdana"/>
              <a:cs typeface="Verdana"/>
              <a:sym typeface="Verdana"/>
            </a:endParaRPr>
          </a:p>
          <a:p>
            <a:pPr indent="0" lvl="0" marL="0" rtl="0" algn="l">
              <a:lnSpc>
                <a:spcPct val="107916"/>
              </a:lnSpc>
              <a:spcBef>
                <a:spcPts val="0"/>
              </a:spcBef>
              <a:spcAft>
                <a:spcPts val="0"/>
              </a:spcAft>
              <a:buNone/>
            </a:pPr>
            <a:r>
              <a:rPr lang="en">
                <a:solidFill>
                  <a:srgbClr val="000000"/>
                </a:solidFill>
                <a:latin typeface="Verdana"/>
                <a:ea typeface="Verdana"/>
                <a:cs typeface="Verdana"/>
                <a:sym typeface="Verdana"/>
              </a:rPr>
              <a:t>Is it Good Quality Medical Equipment? ( Build Trust )</a:t>
            </a:r>
            <a:endParaRPr>
              <a:solidFill>
                <a:srgbClr val="000000"/>
              </a:solidFill>
              <a:latin typeface="Verdana"/>
              <a:ea typeface="Verdana"/>
              <a:cs typeface="Verdana"/>
              <a:sym typeface="Verdana"/>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7650" y="228025"/>
            <a:ext cx="7688700" cy="5352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
              <a:t>Unsafe and Uncertified PPE kits and masks sold in market at very cheap prices</a:t>
            </a:r>
            <a:endParaRPr/>
          </a:p>
        </p:txBody>
      </p:sp>
      <p:pic>
        <p:nvPicPr>
          <p:cNvPr id="113" name="Google Shape;113;p17"/>
          <p:cNvPicPr preferRelativeResize="0"/>
          <p:nvPr/>
        </p:nvPicPr>
        <p:blipFill>
          <a:blip r:embed="rId3">
            <a:alphaModFix/>
          </a:blip>
          <a:stretch>
            <a:fillRect/>
          </a:stretch>
        </p:blipFill>
        <p:spPr>
          <a:xfrm>
            <a:off x="963600" y="1290225"/>
            <a:ext cx="6372374" cy="3750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18"/>
          <p:cNvPicPr preferRelativeResize="0"/>
          <p:nvPr/>
        </p:nvPicPr>
        <p:blipFill>
          <a:blip r:embed="rId3">
            <a:alphaModFix/>
          </a:blip>
          <a:stretch>
            <a:fillRect/>
          </a:stretch>
        </p:blipFill>
        <p:spPr>
          <a:xfrm>
            <a:off x="863563" y="1538075"/>
            <a:ext cx="7737175" cy="1347975"/>
          </a:xfrm>
          <a:prstGeom prst="rect">
            <a:avLst/>
          </a:prstGeom>
          <a:noFill/>
          <a:ln>
            <a:noFill/>
          </a:ln>
        </p:spPr>
      </p:pic>
      <p:pic>
        <p:nvPicPr>
          <p:cNvPr id="119" name="Google Shape;119;p18"/>
          <p:cNvPicPr preferRelativeResize="0"/>
          <p:nvPr/>
        </p:nvPicPr>
        <p:blipFill>
          <a:blip r:embed="rId4">
            <a:alphaModFix/>
          </a:blip>
          <a:stretch>
            <a:fillRect/>
          </a:stretch>
        </p:blipFill>
        <p:spPr>
          <a:xfrm>
            <a:off x="863575" y="3002950"/>
            <a:ext cx="7334899" cy="1672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7650" y="174150"/>
            <a:ext cx="7688700" cy="5352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
              <a:t>PPE manufacturers cropping up that make Substandard Quality Masks and PPE kits</a:t>
            </a:r>
            <a:endParaRPr/>
          </a:p>
        </p:txBody>
      </p:sp>
      <p:pic>
        <p:nvPicPr>
          <p:cNvPr id="125" name="Google Shape;125;p19"/>
          <p:cNvPicPr preferRelativeResize="0"/>
          <p:nvPr/>
        </p:nvPicPr>
        <p:blipFill>
          <a:blip r:embed="rId3">
            <a:alphaModFix/>
          </a:blip>
          <a:stretch>
            <a:fillRect/>
          </a:stretch>
        </p:blipFill>
        <p:spPr>
          <a:xfrm>
            <a:off x="95250" y="1104100"/>
            <a:ext cx="2581275" cy="1771650"/>
          </a:xfrm>
          <a:prstGeom prst="rect">
            <a:avLst/>
          </a:prstGeom>
          <a:noFill/>
          <a:ln>
            <a:noFill/>
          </a:ln>
        </p:spPr>
      </p:pic>
      <p:pic>
        <p:nvPicPr>
          <p:cNvPr id="126" name="Google Shape;126;p19"/>
          <p:cNvPicPr preferRelativeResize="0"/>
          <p:nvPr/>
        </p:nvPicPr>
        <p:blipFill>
          <a:blip r:embed="rId4">
            <a:alphaModFix/>
          </a:blip>
          <a:stretch>
            <a:fillRect/>
          </a:stretch>
        </p:blipFill>
        <p:spPr>
          <a:xfrm>
            <a:off x="152400" y="3004475"/>
            <a:ext cx="2466975" cy="1847850"/>
          </a:xfrm>
          <a:prstGeom prst="rect">
            <a:avLst/>
          </a:prstGeom>
          <a:noFill/>
          <a:ln>
            <a:noFill/>
          </a:ln>
        </p:spPr>
      </p:pic>
      <p:pic>
        <p:nvPicPr>
          <p:cNvPr id="127" name="Google Shape;127;p19"/>
          <p:cNvPicPr preferRelativeResize="0"/>
          <p:nvPr/>
        </p:nvPicPr>
        <p:blipFill>
          <a:blip r:embed="rId5">
            <a:alphaModFix/>
          </a:blip>
          <a:stretch>
            <a:fillRect/>
          </a:stretch>
        </p:blipFill>
        <p:spPr>
          <a:xfrm>
            <a:off x="2724150" y="3004475"/>
            <a:ext cx="3695700" cy="1847850"/>
          </a:xfrm>
          <a:prstGeom prst="rect">
            <a:avLst/>
          </a:prstGeom>
          <a:noFill/>
          <a:ln>
            <a:noFill/>
          </a:ln>
        </p:spPr>
      </p:pic>
      <p:pic>
        <p:nvPicPr>
          <p:cNvPr id="128" name="Google Shape;128;p19"/>
          <p:cNvPicPr preferRelativeResize="0"/>
          <p:nvPr/>
        </p:nvPicPr>
        <p:blipFill>
          <a:blip r:embed="rId6">
            <a:alphaModFix/>
          </a:blip>
          <a:stretch>
            <a:fillRect/>
          </a:stretch>
        </p:blipFill>
        <p:spPr>
          <a:xfrm>
            <a:off x="5724525" y="1104100"/>
            <a:ext cx="3028950" cy="1696203"/>
          </a:xfrm>
          <a:prstGeom prst="rect">
            <a:avLst/>
          </a:prstGeom>
          <a:noFill/>
          <a:ln>
            <a:noFill/>
          </a:ln>
        </p:spPr>
      </p:pic>
      <p:pic>
        <p:nvPicPr>
          <p:cNvPr id="129" name="Google Shape;129;p19"/>
          <p:cNvPicPr preferRelativeResize="0"/>
          <p:nvPr/>
        </p:nvPicPr>
        <p:blipFill>
          <a:blip r:embed="rId7">
            <a:alphaModFix/>
          </a:blip>
          <a:stretch>
            <a:fillRect/>
          </a:stretch>
        </p:blipFill>
        <p:spPr>
          <a:xfrm>
            <a:off x="6524625" y="3004475"/>
            <a:ext cx="2348750" cy="1847850"/>
          </a:xfrm>
          <a:prstGeom prst="rect">
            <a:avLst/>
          </a:prstGeom>
          <a:noFill/>
          <a:ln>
            <a:noFill/>
          </a:ln>
        </p:spPr>
      </p:pic>
      <p:pic>
        <p:nvPicPr>
          <p:cNvPr id="130" name="Google Shape;130;p19"/>
          <p:cNvPicPr preferRelativeResize="0"/>
          <p:nvPr/>
        </p:nvPicPr>
        <p:blipFill>
          <a:blip r:embed="rId8">
            <a:alphaModFix/>
          </a:blip>
          <a:stretch>
            <a:fillRect/>
          </a:stretch>
        </p:blipFill>
        <p:spPr>
          <a:xfrm>
            <a:off x="2771775" y="1104100"/>
            <a:ext cx="2857500" cy="1714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7650" y="212650"/>
            <a:ext cx="7688700" cy="5352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
              <a:t>Doctors at Risk. Patients at risk. Citizens at risk.</a:t>
            </a:r>
            <a:endParaRPr/>
          </a:p>
        </p:txBody>
      </p:sp>
      <p:pic>
        <p:nvPicPr>
          <p:cNvPr id="136" name="Google Shape;136;p20"/>
          <p:cNvPicPr preferRelativeResize="0"/>
          <p:nvPr/>
        </p:nvPicPr>
        <p:blipFill>
          <a:blip r:embed="rId3">
            <a:alphaModFix/>
          </a:blip>
          <a:stretch>
            <a:fillRect/>
          </a:stretch>
        </p:blipFill>
        <p:spPr>
          <a:xfrm>
            <a:off x="165875" y="1475825"/>
            <a:ext cx="2724150" cy="1676400"/>
          </a:xfrm>
          <a:prstGeom prst="rect">
            <a:avLst/>
          </a:prstGeom>
          <a:noFill/>
          <a:ln>
            <a:noFill/>
          </a:ln>
        </p:spPr>
      </p:pic>
      <p:pic>
        <p:nvPicPr>
          <p:cNvPr id="137" name="Google Shape;137;p20"/>
          <p:cNvPicPr preferRelativeResize="0"/>
          <p:nvPr/>
        </p:nvPicPr>
        <p:blipFill>
          <a:blip r:embed="rId4">
            <a:alphaModFix/>
          </a:blip>
          <a:stretch>
            <a:fillRect/>
          </a:stretch>
        </p:blipFill>
        <p:spPr>
          <a:xfrm>
            <a:off x="3028950" y="1475826"/>
            <a:ext cx="3188245" cy="1676400"/>
          </a:xfrm>
          <a:prstGeom prst="rect">
            <a:avLst/>
          </a:prstGeom>
          <a:noFill/>
          <a:ln>
            <a:noFill/>
          </a:ln>
        </p:spPr>
      </p:pic>
      <p:pic>
        <p:nvPicPr>
          <p:cNvPr id="138" name="Google Shape;138;p20"/>
          <p:cNvPicPr preferRelativeResize="0"/>
          <p:nvPr/>
        </p:nvPicPr>
        <p:blipFill>
          <a:blip r:embed="rId5">
            <a:alphaModFix/>
          </a:blip>
          <a:stretch>
            <a:fillRect/>
          </a:stretch>
        </p:blipFill>
        <p:spPr>
          <a:xfrm>
            <a:off x="6454500" y="3247513"/>
            <a:ext cx="2466975" cy="1847850"/>
          </a:xfrm>
          <a:prstGeom prst="rect">
            <a:avLst/>
          </a:prstGeom>
          <a:noFill/>
          <a:ln>
            <a:noFill/>
          </a:ln>
        </p:spPr>
      </p:pic>
      <p:pic>
        <p:nvPicPr>
          <p:cNvPr id="139" name="Google Shape;139;p20"/>
          <p:cNvPicPr preferRelativeResize="0"/>
          <p:nvPr/>
        </p:nvPicPr>
        <p:blipFill>
          <a:blip r:embed="rId6">
            <a:alphaModFix/>
          </a:blip>
          <a:stretch>
            <a:fillRect/>
          </a:stretch>
        </p:blipFill>
        <p:spPr>
          <a:xfrm>
            <a:off x="6356125" y="1475826"/>
            <a:ext cx="2663727" cy="1676400"/>
          </a:xfrm>
          <a:prstGeom prst="rect">
            <a:avLst/>
          </a:prstGeom>
          <a:noFill/>
          <a:ln>
            <a:noFill/>
          </a:ln>
        </p:spPr>
      </p:pic>
      <p:pic>
        <p:nvPicPr>
          <p:cNvPr id="140" name="Google Shape;140;p20"/>
          <p:cNvPicPr preferRelativeResize="0"/>
          <p:nvPr/>
        </p:nvPicPr>
        <p:blipFill>
          <a:blip r:embed="rId7">
            <a:alphaModFix/>
          </a:blip>
          <a:stretch>
            <a:fillRect/>
          </a:stretch>
        </p:blipFill>
        <p:spPr>
          <a:xfrm>
            <a:off x="165875" y="3247513"/>
            <a:ext cx="2466975" cy="1847867"/>
          </a:xfrm>
          <a:prstGeom prst="rect">
            <a:avLst/>
          </a:prstGeom>
          <a:noFill/>
          <a:ln>
            <a:noFill/>
          </a:ln>
        </p:spPr>
      </p:pic>
      <p:pic>
        <p:nvPicPr>
          <p:cNvPr id="141" name="Google Shape;141;p20"/>
          <p:cNvPicPr preferRelativeResize="0"/>
          <p:nvPr/>
        </p:nvPicPr>
        <p:blipFill>
          <a:blip r:embed="rId8">
            <a:alphaModFix/>
          </a:blip>
          <a:stretch>
            <a:fillRect/>
          </a:stretch>
        </p:blipFill>
        <p:spPr>
          <a:xfrm>
            <a:off x="2773852" y="3247527"/>
            <a:ext cx="3533712" cy="176685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45" name="Shape 145"/>
        <p:cNvGrpSpPr/>
        <p:nvPr/>
      </p:nvGrpSpPr>
      <p:grpSpPr>
        <a:xfrm>
          <a:off x="0" y="0"/>
          <a:ext cx="0" cy="0"/>
          <a:chOff x="0" y="0"/>
          <a:chExt cx="0" cy="0"/>
        </a:xfrm>
      </p:grpSpPr>
      <p:pic>
        <p:nvPicPr>
          <p:cNvPr id="146" name="Google Shape;146;p21"/>
          <p:cNvPicPr preferRelativeResize="0"/>
          <p:nvPr/>
        </p:nvPicPr>
        <p:blipFill>
          <a:blip r:embed="rId3">
            <a:alphaModFix/>
          </a:blip>
          <a:stretch>
            <a:fillRect/>
          </a:stretch>
        </p:blipFill>
        <p:spPr>
          <a:xfrm>
            <a:off x="8" y="0"/>
            <a:ext cx="4938033" cy="5143499"/>
          </a:xfrm>
          <a:prstGeom prst="rect">
            <a:avLst/>
          </a:prstGeom>
          <a:noFill/>
          <a:ln>
            <a:noFill/>
          </a:ln>
        </p:spPr>
      </p:pic>
      <p:sp>
        <p:nvSpPr>
          <p:cNvPr id="147" name="Google Shape;147;p21"/>
          <p:cNvSpPr txBox="1"/>
          <p:nvPr/>
        </p:nvSpPr>
        <p:spPr>
          <a:xfrm>
            <a:off x="5604750" y="1607350"/>
            <a:ext cx="3060900" cy="23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100">
                <a:solidFill>
                  <a:srgbClr val="FFFFFF"/>
                </a:solidFill>
                <a:latin typeface="Roboto"/>
                <a:ea typeface="Roboto"/>
                <a:cs typeface="Roboto"/>
                <a:sym typeface="Roboto"/>
              </a:rPr>
              <a:t>PLAN</a:t>
            </a:r>
            <a:endParaRPr b="1" sz="8100">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