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3" r:id="rId11"/>
    <p:sldId id="264" r:id="rId12"/>
    <p:sldId id="273" r:id="rId13"/>
    <p:sldId id="265" r:id="rId14"/>
    <p:sldId id="274" r:id="rId15"/>
    <p:sldId id="275" r:id="rId16"/>
    <p:sldId id="267" r:id="rId17"/>
    <p:sldId id="269" r:id="rId18"/>
    <p:sldId id="270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47F-C4BE-4059-B6DC-C8B292692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087CF-108E-49A1-A82B-63253C206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6D33-1184-40CF-991D-2A358594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7501-946A-4092-939D-27A256EF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E567-DF7C-41B4-8F15-CF091F2B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9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83F6-80B4-4EEA-A906-9227356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A2E5B-BF47-4893-B426-0B091D7B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B089-7CCE-4CA0-8B29-7086CB68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0383-9629-4612-A471-772C6F87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04D1-3676-4EFA-A096-8EEE43E4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37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EB788-3212-456E-B193-C4133CBE2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169D7-5E07-4DA1-A9EF-04F91FEE1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A961-9A13-4334-8D47-14B27D10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A3B68-3A16-4F32-B8F2-03DA63DD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DA0A-26E5-4803-9FEB-B83CB847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0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32CD-57E2-4154-B54C-67AD27B5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6B43-3842-43BF-B0D3-9810CB3F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40F0-2CD3-4443-83F5-2B6B0333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E9F4-9938-4DA9-A447-2C8D51EC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C0F3-5D40-4E4B-B8CE-A05DB09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9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1575-FEA0-44DC-904C-0AE68F7E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5059A-F66A-42CE-A389-40C23119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AA0A0-2B1B-4147-9614-249C3EC1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35F9-3D18-40D6-816C-EA842DEA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299F-8A9F-4FE9-8CA3-2968D129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B35C-865F-4770-9256-BC166682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0691-6A80-4627-BD8C-3BBC9D4B9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12A4A-2C7B-489D-8355-C81D6A3E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7BC2-16AC-4945-B27E-9E257F47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0C6BA-AB39-4F2C-9479-1B02799C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9AAF9-49B0-4C58-975B-4F34C424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8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292F-6F0E-489D-B9F2-CFFA2377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1E8E-D42E-4803-B08D-465873A1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323BD-2A54-4DD6-A52F-6511BDC54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58975-D665-4056-9232-621C7631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DB1DB-1C58-4210-952C-41913D895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0632-6B56-44DA-87C8-26D4F268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303D4-4DD5-45AE-AC38-9D6297A6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960FD-54C6-48BF-83A7-3C82009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FFF0-3B5A-434A-AFE6-9163B793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7C06E-7948-4136-B047-F810CFAA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A15B5-9065-4ECA-BDBA-16926E86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E576F-88B9-4958-AC6B-F6F06053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CCCAC-8809-4D65-A285-3E1665A6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00E70-5A49-4343-A898-A2D5E316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2D135-4FE9-498D-9AFF-7A3B4A61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8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671B-9E15-4E86-A317-3BB1CD7E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8F8A-F1EE-4D96-BCBC-C9FBC8C6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69512-A11D-450E-9F16-E0CAF3BF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BEDFE-BD12-444E-A45D-B765F528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0A0CC-FB8E-4E82-BCCE-18579F58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763F3-B55A-4AB9-8F5A-9C93FD49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9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9B2C-0351-46DF-BC6C-9ACE6710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071FE-AF1A-4362-A761-7BA5FC259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E9956-6F82-43CC-8DC0-836BDEF7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06B6E-0B4C-4B93-96D9-81E0FA09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84BB-A433-4B0C-8144-45289401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AB661-8C97-400A-B710-30782FE9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2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CE260-4A00-42B1-9AB1-101E9F69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E10A3-D7A3-4B9B-9341-BE0E743B0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3DE0-1727-42B6-8604-24F8FC497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6DBC-4505-4DAB-B486-ED456E86944A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BC49-101B-4DDA-B2B8-11EA95C09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B4E8-D6C8-48A3-9D2B-8FC1C2E47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412B3-B198-448F-BDCE-24CA72A13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57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3.us.cloud-object-storage.appdomain.cloud/cf-courses-data/CognitiveClass/DP0701EN/version-2/Metadat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AE5C-0FB7-4C98-A616-AF17AD402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dirty="0"/>
              <a:t>Car Accident Severity </a:t>
            </a:r>
            <a:r>
              <a:rPr lang="en-US" sz="4000" dirty="0"/>
              <a:t>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F22FF-0245-47D9-BBB5-048D4BB96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6949"/>
            <a:ext cx="9144000" cy="1655762"/>
          </a:xfrm>
        </p:spPr>
        <p:txBody>
          <a:bodyPr/>
          <a:lstStyle/>
          <a:p>
            <a:pPr algn="r"/>
            <a:endParaRPr lang="en-US" dirty="0"/>
          </a:p>
          <a:p>
            <a:pPr algn="r"/>
            <a:r>
              <a:rPr lang="en-US" dirty="0"/>
              <a:t>Vedant Mane</a:t>
            </a:r>
          </a:p>
          <a:p>
            <a:pPr algn="r"/>
            <a:r>
              <a:rPr lang="en-US" dirty="0"/>
              <a:t>IBM Capstone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66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Classifier</a:t>
            </a:r>
          </a:p>
          <a:p>
            <a:r>
              <a:rPr lang="en-US" dirty="0"/>
              <a:t>Scikit-Learn Library</a:t>
            </a:r>
          </a:p>
          <a:p>
            <a:r>
              <a:rPr lang="en-US" dirty="0"/>
              <a:t>Parameters: C = 0.01 (Regularization Strength), Solver = “</a:t>
            </a:r>
            <a:r>
              <a:rPr lang="en-US" dirty="0" err="1"/>
              <a:t>liblinear</a:t>
            </a:r>
            <a:r>
              <a:rPr lang="en-US" dirty="0"/>
              <a:t>”</a:t>
            </a:r>
          </a:p>
          <a:p>
            <a:r>
              <a:rPr lang="en-US" dirty="0"/>
              <a:t> Classification Report: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C3415F-32CC-4325-8A89-C7FA30F64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05760"/>
              </p:ext>
            </p:extLst>
          </p:nvPr>
        </p:nvGraphicFramePr>
        <p:xfrm>
          <a:off x="4526732" y="3429000"/>
          <a:ext cx="6827068" cy="3119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5114">
                  <a:extLst>
                    <a:ext uri="{9D8B030D-6E8A-4147-A177-3AD203B41FA5}">
                      <a16:colId xmlns:a16="http://schemas.microsoft.com/office/drawing/2014/main" val="774010099"/>
                    </a:ext>
                  </a:extLst>
                </a:gridCol>
                <a:gridCol w="1365114">
                  <a:extLst>
                    <a:ext uri="{9D8B030D-6E8A-4147-A177-3AD203B41FA5}">
                      <a16:colId xmlns:a16="http://schemas.microsoft.com/office/drawing/2014/main" val="895292014"/>
                    </a:ext>
                  </a:extLst>
                </a:gridCol>
                <a:gridCol w="1365114">
                  <a:extLst>
                    <a:ext uri="{9D8B030D-6E8A-4147-A177-3AD203B41FA5}">
                      <a16:colId xmlns:a16="http://schemas.microsoft.com/office/drawing/2014/main" val="853106959"/>
                    </a:ext>
                  </a:extLst>
                </a:gridCol>
                <a:gridCol w="1365114">
                  <a:extLst>
                    <a:ext uri="{9D8B030D-6E8A-4147-A177-3AD203B41FA5}">
                      <a16:colId xmlns:a16="http://schemas.microsoft.com/office/drawing/2014/main" val="2721022697"/>
                    </a:ext>
                  </a:extLst>
                </a:gridCol>
                <a:gridCol w="1366612">
                  <a:extLst>
                    <a:ext uri="{9D8B030D-6E8A-4147-A177-3AD203B41FA5}">
                      <a16:colId xmlns:a16="http://schemas.microsoft.com/office/drawing/2014/main" val="4132509793"/>
                    </a:ext>
                  </a:extLst>
                </a:gridCol>
              </a:tblGrid>
              <a:tr h="4234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Precision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Recall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F1 Score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Support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5997461"/>
                  </a:ext>
                </a:extLst>
              </a:tr>
              <a:tr h="447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0.71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27345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795900"/>
                  </a:ext>
                </a:extLst>
              </a:tr>
              <a:tr h="4234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0.43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0.52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11590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1500226"/>
                  </a:ext>
                </a:extLst>
              </a:tr>
              <a:tr h="447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38935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736600"/>
                  </a:ext>
                </a:extLst>
              </a:tr>
              <a:tr h="4234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Macro average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38935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37257"/>
                  </a:ext>
                </a:extLst>
              </a:tr>
              <a:tr h="530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Weighted average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0.70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38935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4488481"/>
                  </a:ext>
                </a:extLst>
              </a:tr>
              <a:tr h="4234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Log loss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6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69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101DA4-7249-4C23-BEA6-020CBD897B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57" y="314792"/>
            <a:ext cx="8379502" cy="62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743D4E-606E-47A7-9345-7CFA4A1BFD4F}"/>
              </a:ext>
            </a:extLst>
          </p:cNvPr>
          <p:cNvSpPr/>
          <p:nvPr/>
        </p:nvSpPr>
        <p:spPr>
          <a:xfrm>
            <a:off x="1588957" y="314792"/>
            <a:ext cx="4362138" cy="52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Confusion Matrix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272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Accuracy Score: </a:t>
            </a:r>
            <a:r>
              <a:rPr lang="en-US" b="1" dirty="0"/>
              <a:t>0.63850006420958</a:t>
            </a:r>
          </a:p>
          <a:p>
            <a:endParaRPr lang="en-US" dirty="0"/>
          </a:p>
          <a:p>
            <a:r>
              <a:rPr lang="en-US" dirty="0"/>
              <a:t>F1 – Score: </a:t>
            </a:r>
            <a:r>
              <a:rPr lang="en-IN" b="1" dirty="0"/>
              <a:t>0.5240912933220624</a:t>
            </a:r>
            <a:endParaRPr lang="en-US" b="1" dirty="0"/>
          </a:p>
          <a:p>
            <a:endParaRPr lang="en-IN" dirty="0"/>
          </a:p>
          <a:p>
            <a:r>
              <a:rPr lang="en-IN" dirty="0"/>
              <a:t>Log Loss: </a:t>
            </a:r>
            <a:r>
              <a:rPr lang="en-IN" b="1" dirty="0"/>
              <a:t>0.6311264004171047</a:t>
            </a:r>
          </a:p>
        </p:txBody>
      </p:sp>
    </p:spTree>
    <p:extLst>
      <p:ext uri="{BB962C8B-B14F-4D97-AF65-F5344CB8AC3E}">
        <p14:creationId xmlns:p14="http://schemas.microsoft.com/office/powerpoint/2010/main" val="4179605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  <a:p>
            <a:r>
              <a:rPr lang="en-US" dirty="0"/>
              <a:t>Scikit-Learn Library</a:t>
            </a:r>
          </a:p>
          <a:p>
            <a:r>
              <a:rPr lang="en-US" dirty="0"/>
              <a:t>Parameters: Criterion = “entropy”, </a:t>
            </a:r>
            <a:r>
              <a:rPr lang="en-US" dirty="0" err="1"/>
              <a:t>max_depth</a:t>
            </a:r>
            <a:r>
              <a:rPr lang="en-US" dirty="0"/>
              <a:t> = 4</a:t>
            </a:r>
          </a:p>
          <a:p>
            <a:r>
              <a:rPr lang="en-US" dirty="0"/>
              <a:t>Classification Report: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DF19B0-8B29-477A-BA1A-F64C40949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25714"/>
              </p:ext>
            </p:extLst>
          </p:nvPr>
        </p:nvGraphicFramePr>
        <p:xfrm>
          <a:off x="4631661" y="3429000"/>
          <a:ext cx="6722139" cy="3211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4133">
                  <a:extLst>
                    <a:ext uri="{9D8B030D-6E8A-4147-A177-3AD203B41FA5}">
                      <a16:colId xmlns:a16="http://schemas.microsoft.com/office/drawing/2014/main" val="1447737588"/>
                    </a:ext>
                  </a:extLst>
                </a:gridCol>
                <a:gridCol w="1344133">
                  <a:extLst>
                    <a:ext uri="{9D8B030D-6E8A-4147-A177-3AD203B41FA5}">
                      <a16:colId xmlns:a16="http://schemas.microsoft.com/office/drawing/2014/main" val="2977457053"/>
                    </a:ext>
                  </a:extLst>
                </a:gridCol>
                <a:gridCol w="1344133">
                  <a:extLst>
                    <a:ext uri="{9D8B030D-6E8A-4147-A177-3AD203B41FA5}">
                      <a16:colId xmlns:a16="http://schemas.microsoft.com/office/drawing/2014/main" val="2592967958"/>
                    </a:ext>
                  </a:extLst>
                </a:gridCol>
                <a:gridCol w="1344133">
                  <a:extLst>
                    <a:ext uri="{9D8B030D-6E8A-4147-A177-3AD203B41FA5}">
                      <a16:colId xmlns:a16="http://schemas.microsoft.com/office/drawing/2014/main" val="399456897"/>
                    </a:ext>
                  </a:extLst>
                </a:gridCol>
                <a:gridCol w="1345607">
                  <a:extLst>
                    <a:ext uri="{9D8B030D-6E8A-4147-A177-3AD203B41FA5}">
                      <a16:colId xmlns:a16="http://schemas.microsoft.com/office/drawing/2014/main" val="2366752115"/>
                    </a:ext>
                  </a:extLst>
                </a:gridCol>
              </a:tblGrid>
              <a:tr h="504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Precision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IN" sz="1100">
                          <a:effectLst/>
                        </a:rPr>
                        <a:t>Recall</a:t>
                      </a:r>
                      <a:endParaRPr lang="en-IN" sz="1100" b="1">
                        <a:solidFill>
                          <a:srgbClr val="E7E6E6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F1 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Support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1492262"/>
                  </a:ext>
                </a:extLst>
              </a:tr>
              <a:tr h="5328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0.57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27345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641384"/>
                  </a:ext>
                </a:extLst>
              </a:tr>
              <a:tr h="504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0.43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0.74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0.54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11590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676532"/>
                  </a:ext>
                </a:extLst>
              </a:tr>
              <a:tr h="5328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38935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605587"/>
                  </a:ext>
                </a:extLst>
              </a:tr>
              <a:tr h="504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Macro average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38935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876011"/>
                  </a:ext>
                </a:extLst>
              </a:tr>
              <a:tr h="632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Weighted average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38935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44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111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2E3C75-8A0E-46CA-B905-890E900B9B9A}"/>
              </a:ext>
            </a:extLst>
          </p:cNvPr>
          <p:cNvSpPr/>
          <p:nvPr/>
        </p:nvSpPr>
        <p:spPr>
          <a:xfrm>
            <a:off x="1588957" y="314792"/>
            <a:ext cx="4362138" cy="52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Confusion Matrix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97ED2-6251-482D-9F43-A9434BD12D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57" y="314792"/>
            <a:ext cx="9014086" cy="6228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175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Accuracy Score: </a:t>
            </a:r>
            <a:r>
              <a:rPr lang="en-US" b="1" dirty="0"/>
              <a:t>0.6251701553871838</a:t>
            </a:r>
          </a:p>
          <a:p>
            <a:endParaRPr lang="en-US" dirty="0"/>
          </a:p>
          <a:p>
            <a:r>
              <a:rPr lang="en-US" dirty="0"/>
              <a:t>F1 – Score: </a:t>
            </a:r>
            <a:r>
              <a:rPr lang="en-IN" b="1" dirty="0"/>
              <a:t>0.5417033036050747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029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models </a:t>
            </a:r>
            <a:r>
              <a:rPr lang="en-US" dirty="0">
                <a:sym typeface="Wingdings" panose="05000000000000000000" pitchFamily="2" charset="2"/>
              </a:rPr>
              <a:t> Similar Accuracy</a:t>
            </a:r>
          </a:p>
          <a:p>
            <a:r>
              <a:rPr lang="en-US" dirty="0">
                <a:sym typeface="Wingdings" panose="05000000000000000000" pitchFamily="2" charset="2"/>
              </a:rPr>
              <a:t>Logistic Regression: Balanced Recall</a:t>
            </a:r>
          </a:p>
          <a:p>
            <a:r>
              <a:rPr lang="en-US" dirty="0">
                <a:sym typeface="Wingdings" panose="05000000000000000000" pitchFamily="2" charset="2"/>
              </a:rPr>
              <a:t>Decision Tree: Better Precision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4E456E-1C7C-490C-A0A9-F5A16D3C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99511"/>
              </p:ext>
            </p:extLst>
          </p:nvPr>
        </p:nvGraphicFramePr>
        <p:xfrm>
          <a:off x="838199" y="1496012"/>
          <a:ext cx="10515600" cy="2731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760">
                  <a:extLst>
                    <a:ext uri="{9D8B030D-6E8A-4147-A177-3AD203B41FA5}">
                      <a16:colId xmlns:a16="http://schemas.microsoft.com/office/drawing/2014/main" val="1332432677"/>
                    </a:ext>
                  </a:extLst>
                </a:gridCol>
                <a:gridCol w="2101760">
                  <a:extLst>
                    <a:ext uri="{9D8B030D-6E8A-4147-A177-3AD203B41FA5}">
                      <a16:colId xmlns:a16="http://schemas.microsoft.com/office/drawing/2014/main" val="3088828149"/>
                    </a:ext>
                  </a:extLst>
                </a:gridCol>
                <a:gridCol w="2101760">
                  <a:extLst>
                    <a:ext uri="{9D8B030D-6E8A-4147-A177-3AD203B41FA5}">
                      <a16:colId xmlns:a16="http://schemas.microsoft.com/office/drawing/2014/main" val="1694924504"/>
                    </a:ext>
                  </a:extLst>
                </a:gridCol>
                <a:gridCol w="2105160">
                  <a:extLst>
                    <a:ext uri="{9D8B030D-6E8A-4147-A177-3AD203B41FA5}">
                      <a16:colId xmlns:a16="http://schemas.microsoft.com/office/drawing/2014/main" val="1072743407"/>
                    </a:ext>
                  </a:extLst>
                </a:gridCol>
                <a:gridCol w="2105160">
                  <a:extLst>
                    <a:ext uri="{9D8B030D-6E8A-4147-A177-3AD203B41FA5}">
                      <a16:colId xmlns:a16="http://schemas.microsoft.com/office/drawing/2014/main" val="3958548907"/>
                    </a:ext>
                  </a:extLst>
                </a:gridCol>
              </a:tblGrid>
              <a:tr h="934636">
                <a:tc>
                  <a:txBody>
                    <a:bodyPr/>
                    <a:lstStyle/>
                    <a:p>
                      <a:pPr algn="ctr">
                        <a:spcBef>
                          <a:spcPts val="1800"/>
                        </a:spcBef>
                      </a:pPr>
                      <a:r>
                        <a:rPr lang="en-IN" sz="1100">
                          <a:effectLst/>
                        </a:rPr>
                        <a:t>Algorithm</a:t>
                      </a:r>
                      <a:endParaRPr lang="en-IN" sz="1100" b="1">
                        <a:solidFill>
                          <a:srgbClr val="E7E6E6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Average F1 Score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Property Damage (0) vs Injury (1)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0"/>
                        </a:spcBef>
                      </a:pPr>
                      <a:r>
                        <a:rPr lang="en-IN" sz="1100">
                          <a:effectLst/>
                        </a:rPr>
                        <a:t>Precision</a:t>
                      </a:r>
                      <a:endParaRPr lang="en-IN" sz="1100" b="1">
                        <a:solidFill>
                          <a:srgbClr val="E7E6E6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0"/>
                        </a:spcBef>
                      </a:pPr>
                      <a:r>
                        <a:rPr lang="en-IN" sz="1100">
                          <a:effectLst/>
                        </a:rPr>
                        <a:t>Recall</a:t>
                      </a:r>
                      <a:endParaRPr lang="en-IN" sz="1100" b="1">
                        <a:solidFill>
                          <a:srgbClr val="E7E6E6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212275"/>
                  </a:ext>
                </a:extLst>
              </a:tr>
              <a:tr h="43838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Logistic Regression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0.82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0.63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921528"/>
                  </a:ext>
                </a:extLst>
              </a:tr>
              <a:tr h="459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0.43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873533"/>
                  </a:ext>
                </a:extLst>
              </a:tr>
              <a:tr h="43838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Decision Tree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0.64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0.84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0.57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197677"/>
                  </a:ext>
                </a:extLst>
              </a:tr>
              <a:tr h="4599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0.43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0.74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609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33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Launch development projects for those areas with higher concentration of accidents and most severe accidents in order to minimize the effects of these two factors.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 safety signs on roads and ensure all necessary precautionary measures are taken by the people living in the area.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extra careful around the highways along the city’s centre as it has the highest number of accidents reported.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1741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both models</a:t>
            </a:r>
          </a:p>
          <a:p>
            <a:pPr lvl="1"/>
            <a:r>
              <a:rPr lang="en-US" dirty="0"/>
              <a:t>Similar accuracy scores for target variables</a:t>
            </a:r>
          </a:p>
          <a:p>
            <a:pPr lvl="1"/>
            <a:r>
              <a:rPr lang="en-US" dirty="0"/>
              <a:t>Decision Tree </a:t>
            </a:r>
            <a:r>
              <a:rPr lang="en-US" dirty="0">
                <a:sym typeface="Wingdings" panose="05000000000000000000" pitchFamily="2" charset="2"/>
              </a:rPr>
              <a:t> Higher Precision</a:t>
            </a:r>
            <a:endParaRPr lang="en-US" dirty="0"/>
          </a:p>
          <a:p>
            <a:pPr lvl="1"/>
            <a:r>
              <a:rPr lang="en-US" dirty="0"/>
              <a:t>Logistic Regression </a:t>
            </a:r>
            <a:r>
              <a:rPr lang="en-US" dirty="0">
                <a:sym typeface="Wingdings" panose="05000000000000000000" pitchFamily="2" charset="2"/>
              </a:rPr>
              <a:t> Balanced Recall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Suggestion: Use both models based on requirements.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models could have performed better if a few more things were available: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balanced dataset for the target variable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instances of the accidents recorded that took place in Seattle, Washington.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 missing values for features such as Speeding and Under Influence.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factors, such as precautionary measures taken while driving, etc.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7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0D3627-0A0E-4520-A2A2-DDB3B301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76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2274-CFAB-4AC5-A2A0-36BDB931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8673-C620-47B7-897D-4D2341C4C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Car Accidents </a:t>
            </a:r>
            <a:r>
              <a:rPr lang="en-US" dirty="0">
                <a:sym typeface="Wingdings" panose="05000000000000000000" pitchFamily="2" charset="2"/>
              </a:rPr>
              <a:t> Major issue around the globe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Personal vehicles: Increasing day by day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Seattle, Washington: 2x cars since 2010</a:t>
            </a:r>
          </a:p>
          <a:p>
            <a:endParaRPr lang="en-IN" dirty="0"/>
          </a:p>
          <a:p>
            <a:r>
              <a:rPr lang="en-IN" dirty="0"/>
              <a:t>Increase in Car Accidents around the city</a:t>
            </a:r>
          </a:p>
        </p:txBody>
      </p:sp>
    </p:spTree>
    <p:extLst>
      <p:ext uri="{BB962C8B-B14F-4D97-AF65-F5344CB8AC3E}">
        <p14:creationId xmlns:p14="http://schemas.microsoft.com/office/powerpoint/2010/main" val="46142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&amp; Pre-processing: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Given by IBM for the project.</a:t>
            </a:r>
            <a:endParaRPr lang="en-IN" dirty="0"/>
          </a:p>
          <a:p>
            <a:r>
              <a:rPr lang="en-IN" dirty="0"/>
              <a:t>Metadata: </a:t>
            </a:r>
            <a:r>
              <a:rPr lang="en-IN" dirty="0">
                <a:hlinkClick r:id="rId2"/>
              </a:rPr>
              <a:t>Link</a:t>
            </a:r>
            <a:endParaRPr lang="en-IN" dirty="0"/>
          </a:p>
          <a:p>
            <a:r>
              <a:rPr lang="en-IN" dirty="0"/>
              <a:t>Dataset: 37 Features, 194673 </a:t>
            </a:r>
            <a:r>
              <a:rPr lang="en-IN" dirty="0" err="1"/>
              <a:t>Obervations</a:t>
            </a:r>
            <a:r>
              <a:rPr lang="en-IN" dirty="0"/>
              <a:t>.</a:t>
            </a:r>
          </a:p>
          <a:p>
            <a:r>
              <a:rPr lang="en-IN" dirty="0"/>
              <a:t>Pre-Processing:</a:t>
            </a:r>
          </a:p>
          <a:p>
            <a:pPr lvl="1"/>
            <a:r>
              <a:rPr lang="en-IN" dirty="0"/>
              <a:t>SEVERITYCODE: 0 </a:t>
            </a:r>
            <a:r>
              <a:rPr lang="en-IN" dirty="0">
                <a:sym typeface="Wingdings" panose="05000000000000000000" pitchFamily="2" charset="2"/>
              </a:rPr>
              <a:t> Property Damage, 1  Injury</a:t>
            </a:r>
            <a:endParaRPr lang="en-US" dirty="0"/>
          </a:p>
          <a:p>
            <a:pPr lvl="1"/>
            <a:r>
              <a:rPr lang="en-US" dirty="0"/>
              <a:t>Integer Encoding: 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INATTENTIONIND, UNDERINFL, SPEEDING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JUNCTIONTYPE</a:t>
            </a:r>
            <a:endParaRPr lang="en-IN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One-hot Encoding: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LIGHTCOND, ROADCOND, WEATHER</a:t>
            </a:r>
          </a:p>
          <a:p>
            <a:pPr lvl="1"/>
            <a:r>
              <a:rPr lang="en-US" dirty="0"/>
              <a:t>Normalize</a:t>
            </a:r>
          </a:p>
        </p:txBody>
      </p:sp>
    </p:spTree>
    <p:extLst>
      <p:ext uri="{BB962C8B-B14F-4D97-AF65-F5344CB8AC3E}">
        <p14:creationId xmlns:p14="http://schemas.microsoft.com/office/powerpoint/2010/main" val="3242660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Insights on Data: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FD32E-4C47-4A46-8C4B-7D9E104E9F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56" y="2173574"/>
            <a:ext cx="9069049" cy="44520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AFB41A-777E-47C3-8250-260AC2869442}"/>
              </a:ext>
            </a:extLst>
          </p:cNvPr>
          <p:cNvSpPr/>
          <p:nvPr/>
        </p:nvSpPr>
        <p:spPr>
          <a:xfrm>
            <a:off x="3537679" y="1558977"/>
            <a:ext cx="4856813" cy="449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Highly Skewed Target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14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03C6B2-95D2-4D7B-A6C9-1DB91726DC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4420235" cy="269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78518F-C48A-4C03-B4A6-0E4D2D0561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7578"/>
            <a:ext cx="4420235" cy="269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44AECF-3497-4DA4-990C-9CEBB4ED54D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67" y="0"/>
            <a:ext cx="4420235" cy="269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A58C0-AF4F-4F9B-9B6E-D4C785C3C5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65" y="3477578"/>
            <a:ext cx="4420235" cy="2699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ED5290-811B-42C4-A55C-C4BF221A48C8}"/>
              </a:ext>
            </a:extLst>
          </p:cNvPr>
          <p:cNvSpPr/>
          <p:nvPr/>
        </p:nvSpPr>
        <p:spPr>
          <a:xfrm>
            <a:off x="1364105" y="2804246"/>
            <a:ext cx="3342806" cy="5684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“ADDRTYPE”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3E809D-EE68-46CD-8094-42C13E540148}"/>
              </a:ext>
            </a:extLst>
          </p:cNvPr>
          <p:cNvSpPr/>
          <p:nvPr/>
        </p:nvSpPr>
        <p:spPr>
          <a:xfrm>
            <a:off x="7485091" y="2804246"/>
            <a:ext cx="3342806" cy="5684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LIGHTCOND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48E1BC-3CB2-44E2-A9CB-D047726DE04A}"/>
              </a:ext>
            </a:extLst>
          </p:cNvPr>
          <p:cNvSpPr/>
          <p:nvPr/>
        </p:nvSpPr>
        <p:spPr>
          <a:xfrm>
            <a:off x="7485091" y="6261258"/>
            <a:ext cx="3342806" cy="5684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ROADCOND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F89B3F-7FC1-42FC-A2FD-03939240C076}"/>
              </a:ext>
            </a:extLst>
          </p:cNvPr>
          <p:cNvSpPr/>
          <p:nvPr/>
        </p:nvSpPr>
        <p:spPr>
          <a:xfrm>
            <a:off x="1364105" y="6261259"/>
            <a:ext cx="3342806" cy="5684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“JUNCTIONTYPE”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337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2D36F3-6202-4716-82B6-683DD7DBDA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-1"/>
            <a:ext cx="4420235" cy="269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D1A1C-7CDD-49EF-B8C5-2BB0A35A80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455587"/>
            <a:ext cx="4420235" cy="269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BB537-A72E-43DF-BEB5-147D1938296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64" y="3477578"/>
            <a:ext cx="4420235" cy="2699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9BE0D7-EA26-41A2-8847-804F0003A166}"/>
              </a:ext>
            </a:extLst>
          </p:cNvPr>
          <p:cNvSpPr/>
          <p:nvPr/>
        </p:nvSpPr>
        <p:spPr>
          <a:xfrm>
            <a:off x="1376917" y="2780273"/>
            <a:ext cx="3342806" cy="5684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“WEATHER”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08799E-6C3A-42E6-886F-EBADD53BFC74}"/>
              </a:ext>
            </a:extLst>
          </p:cNvPr>
          <p:cNvSpPr/>
          <p:nvPr/>
        </p:nvSpPr>
        <p:spPr>
          <a:xfrm>
            <a:off x="7472278" y="6267340"/>
            <a:ext cx="3342806" cy="5684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“UNDERINFL”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A739DA-C2C5-49FA-8C71-009BE535076D}"/>
              </a:ext>
            </a:extLst>
          </p:cNvPr>
          <p:cNvSpPr/>
          <p:nvPr/>
        </p:nvSpPr>
        <p:spPr>
          <a:xfrm>
            <a:off x="7472278" y="2804245"/>
            <a:ext cx="3342806" cy="5684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“INATTENTIONIND”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980277-7F5C-4103-9CFD-3E30297FD43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63" y="-2"/>
            <a:ext cx="4420235" cy="269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14C799-D1B5-473F-8B8F-BC87B261CB40}"/>
              </a:ext>
            </a:extLst>
          </p:cNvPr>
          <p:cNvSpPr/>
          <p:nvPr/>
        </p:nvSpPr>
        <p:spPr>
          <a:xfrm>
            <a:off x="1376913" y="6267340"/>
            <a:ext cx="3342806" cy="5684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“SPEEDING”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043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134A02-5B8D-44AC-929C-048B0060F7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0995"/>
            <a:ext cx="4918023" cy="3136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B891E-D405-49C8-9535-FC588464B8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850" y="3040380"/>
            <a:ext cx="5027950" cy="313658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239592-27D5-4759-86F5-2A0DECCB785F}"/>
              </a:ext>
            </a:extLst>
          </p:cNvPr>
          <p:cNvSpPr/>
          <p:nvPr/>
        </p:nvSpPr>
        <p:spPr>
          <a:xfrm>
            <a:off x="1625808" y="3612515"/>
            <a:ext cx="3342806" cy="5684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“PERSONCOUNT”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CBC32D-4438-46D0-A014-08008D72F91D}"/>
              </a:ext>
            </a:extLst>
          </p:cNvPr>
          <p:cNvSpPr/>
          <p:nvPr/>
        </p:nvSpPr>
        <p:spPr>
          <a:xfrm>
            <a:off x="7168422" y="2304343"/>
            <a:ext cx="3342806" cy="5684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“VEHCOUNT”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077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945733"/>
          </a:xfrm>
        </p:spPr>
        <p:txBody>
          <a:bodyPr>
            <a:normAutofit/>
          </a:bodyPr>
          <a:lstStyle/>
          <a:p>
            <a:r>
              <a:rPr lang="en-US" dirty="0"/>
              <a:t>Map of </a:t>
            </a:r>
            <a:br>
              <a:rPr lang="en-US" dirty="0"/>
            </a:br>
            <a:r>
              <a:rPr lang="en-US" dirty="0"/>
              <a:t>Seattle, Washington</a:t>
            </a:r>
            <a:br>
              <a:rPr lang="en-US" dirty="0"/>
            </a:br>
            <a:r>
              <a:rPr lang="en-US" dirty="0"/>
              <a:t>explaining </a:t>
            </a:r>
            <a:br>
              <a:rPr lang="en-US" dirty="0"/>
            </a:br>
            <a:r>
              <a:rPr lang="en-US" dirty="0"/>
              <a:t>car accidents </a:t>
            </a:r>
            <a:br>
              <a:rPr lang="en-US" dirty="0"/>
            </a:br>
            <a:r>
              <a:rPr lang="en-US" dirty="0"/>
              <a:t>in different locations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2980C-C38D-4E58-9505-19ED72009F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365125"/>
            <a:ext cx="4905375" cy="5945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27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017-D707-42F6-BF82-6B6C3A66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AA2-E753-4161-B67C-81AD778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  <a:p>
            <a:endParaRPr lang="en-US" dirty="0"/>
          </a:p>
          <a:p>
            <a:r>
              <a:rPr lang="en-US" dirty="0"/>
              <a:t>Use: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</a:t>
            </a:r>
          </a:p>
          <a:p>
            <a:endParaRPr lang="en-IN" dirty="0"/>
          </a:p>
          <a:p>
            <a:r>
              <a:rPr lang="en-IN" dirty="0"/>
              <a:t>KNN – Performs poorly for highly skewed datasets.</a:t>
            </a:r>
          </a:p>
          <a:p>
            <a:r>
              <a:rPr lang="en-IN" dirty="0"/>
              <a:t>SVM – Not suitable for large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59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543</Words>
  <Application>Microsoft Office PowerPoint</Application>
  <PresentationFormat>Widescreen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Symbol</vt:lpstr>
      <vt:lpstr>Office Theme</vt:lpstr>
      <vt:lpstr>Car Accident Severity Prediction</vt:lpstr>
      <vt:lpstr>The Problem:</vt:lpstr>
      <vt:lpstr>Data Source &amp; Pre-processing:</vt:lpstr>
      <vt:lpstr>Getting Insights on Data:</vt:lpstr>
      <vt:lpstr>PowerPoint Presentation</vt:lpstr>
      <vt:lpstr>PowerPoint Presentation</vt:lpstr>
      <vt:lpstr>PowerPoint Presentation</vt:lpstr>
      <vt:lpstr>Map of  Seattle, Washington explaining  car accidents  in different locations</vt:lpstr>
      <vt:lpstr>Model Building</vt:lpstr>
      <vt:lpstr>Logistic Regression:</vt:lpstr>
      <vt:lpstr>PowerPoint Presentation</vt:lpstr>
      <vt:lpstr>Model Evaluation:</vt:lpstr>
      <vt:lpstr>Decision Tree:</vt:lpstr>
      <vt:lpstr>PowerPoint Presentation</vt:lpstr>
      <vt:lpstr>Model Evaluation:</vt:lpstr>
      <vt:lpstr>Discussion:</vt:lpstr>
      <vt:lpstr>Recommendations:</vt:lpstr>
      <vt:lpstr>Conclusion: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Vedant Mane</dc:creator>
  <cp:lastModifiedBy>Vedant Mane</cp:lastModifiedBy>
  <cp:revision>22</cp:revision>
  <dcterms:created xsi:type="dcterms:W3CDTF">2020-10-07T21:04:36Z</dcterms:created>
  <dcterms:modified xsi:type="dcterms:W3CDTF">2020-10-08T06:14:52Z</dcterms:modified>
</cp:coreProperties>
</file>