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6" r:id="rId3"/>
    <p:sldId id="257" r:id="rId4"/>
    <p:sldId id="258" r:id="rId5"/>
    <p:sldId id="259" r:id="rId6"/>
    <p:sldId id="262" r:id="rId7"/>
    <p:sldId id="263" r:id="rId8"/>
    <p:sldId id="260" r:id="rId9"/>
    <p:sldId id="261"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0A29B0-8D7A-4212-8C7D-D22744237647}"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362494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A29B0-8D7A-4212-8C7D-D22744237647}"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312434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A29B0-8D7A-4212-8C7D-D22744237647}"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2656886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A29B0-8D7A-4212-8C7D-D22744237647}"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DCB2FF2-75D1-4BD0-B09D-F7C76C19266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96751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A29B0-8D7A-4212-8C7D-D22744237647}"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1350206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20A29B0-8D7A-4212-8C7D-D22744237647}"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3732835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20A29B0-8D7A-4212-8C7D-D22744237647}"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542130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0A29B0-8D7A-4212-8C7D-D22744237647}"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357489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20A29B0-8D7A-4212-8C7D-D22744237647}" type="datetimeFigureOut">
              <a:rPr lang="en-US" smtClean="0"/>
              <a:t>10/20/2019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DCB2FF2-75D1-4BD0-B09D-F7C76C19266C}" type="slidenum">
              <a:rPr lang="en-US" smtClean="0"/>
              <a:t>‹#›</a:t>
            </a:fld>
            <a:endParaRPr lang="en-US"/>
          </a:p>
        </p:txBody>
      </p:sp>
    </p:spTree>
    <p:extLst>
      <p:ext uri="{BB962C8B-B14F-4D97-AF65-F5344CB8AC3E}">
        <p14:creationId xmlns:p14="http://schemas.microsoft.com/office/powerpoint/2010/main" val="389865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0A29B0-8D7A-4212-8C7D-D22744237647}"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260430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A29B0-8D7A-4212-8C7D-D22744237647}"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405293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0A29B0-8D7A-4212-8C7D-D22744237647}"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3450676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0A29B0-8D7A-4212-8C7D-D22744237647}"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3863082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0A29B0-8D7A-4212-8C7D-D22744237647}"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641561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0A29B0-8D7A-4212-8C7D-D22744237647}"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2243411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0A29B0-8D7A-4212-8C7D-D22744237647}"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6227608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A29B0-8D7A-4212-8C7D-D22744237647}"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33456013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A29B0-8D7A-4212-8C7D-D22744237647}"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2867531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A29B0-8D7A-4212-8C7D-D22744237647}"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1060909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A29B0-8D7A-4212-8C7D-D22744237647}"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3999288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A29B0-8D7A-4212-8C7D-D22744237647}"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242126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0A29B0-8D7A-4212-8C7D-D22744237647}"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99969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0A29B0-8D7A-4212-8C7D-D22744237647}"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131086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0A29B0-8D7A-4212-8C7D-D22744237647}"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288981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0A29B0-8D7A-4212-8C7D-D22744237647}"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80547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20A29B0-8D7A-4212-8C7D-D22744237647}"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53274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A29B0-8D7A-4212-8C7D-D22744237647}"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72561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0A29B0-8D7A-4212-8C7D-D22744237647}"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B2FF2-75D1-4BD0-B09D-F7C76C19266C}" type="slidenum">
              <a:rPr lang="en-US" smtClean="0"/>
              <a:t>‹#›</a:t>
            </a:fld>
            <a:endParaRPr lang="en-US"/>
          </a:p>
        </p:txBody>
      </p:sp>
    </p:spTree>
    <p:extLst>
      <p:ext uri="{BB962C8B-B14F-4D97-AF65-F5344CB8AC3E}">
        <p14:creationId xmlns:p14="http://schemas.microsoft.com/office/powerpoint/2010/main" val="306720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0A29B0-8D7A-4212-8C7D-D22744237647}" type="datetimeFigureOut">
              <a:rPr lang="en-US" smtClean="0"/>
              <a:t>10/20/2019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DCB2FF2-75D1-4BD0-B09D-F7C76C19266C}" type="slidenum">
              <a:rPr lang="en-US" smtClean="0"/>
              <a:t>‹#›</a:t>
            </a:fld>
            <a:endParaRPr lang="en-US"/>
          </a:p>
        </p:txBody>
      </p:sp>
    </p:spTree>
    <p:extLst>
      <p:ext uri="{BB962C8B-B14F-4D97-AF65-F5344CB8AC3E}">
        <p14:creationId xmlns:p14="http://schemas.microsoft.com/office/powerpoint/2010/main" val="24866563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A29B0-8D7A-4212-8C7D-D22744237647}" type="datetimeFigureOut">
              <a:rPr lang="en-US" smtClean="0"/>
              <a:t>10/20/2019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B2FF2-75D1-4BD0-B09D-F7C76C19266C}" type="slidenum">
              <a:rPr lang="en-US" smtClean="0"/>
              <a:t>‹#›</a:t>
            </a:fld>
            <a:endParaRPr lang="en-US"/>
          </a:p>
        </p:txBody>
      </p:sp>
    </p:spTree>
    <p:extLst>
      <p:ext uri="{BB962C8B-B14F-4D97-AF65-F5344CB8AC3E}">
        <p14:creationId xmlns:p14="http://schemas.microsoft.com/office/powerpoint/2010/main" val="17035034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Datathon</a:t>
            </a:r>
            <a:r>
              <a:rPr lang="en-US" dirty="0" smtClean="0"/>
              <a:t> – GS Challenge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445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 y="2041313"/>
            <a:ext cx="8595360" cy="4816687"/>
          </a:xfrm>
          <a:prstGeom prst="rect">
            <a:avLst/>
          </a:prstGeom>
        </p:spPr>
      </p:pic>
      <p:pic>
        <p:nvPicPr>
          <p:cNvPr id="6" name="Picture 5"/>
          <p:cNvPicPr>
            <a:picLocks noChangeAspect="1"/>
          </p:cNvPicPr>
          <p:nvPr/>
        </p:nvPicPr>
        <p:blipFill>
          <a:blip r:embed="rId3"/>
          <a:stretch>
            <a:fillRect/>
          </a:stretch>
        </p:blipFill>
        <p:spPr>
          <a:xfrm>
            <a:off x="1" y="5429250"/>
            <a:ext cx="2286000" cy="1428750"/>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674608" y="3918283"/>
            <a:ext cx="3191256" cy="2761329"/>
          </a:xfrm>
          <a:prstGeom prst="rect">
            <a:avLst/>
          </a:prstGeom>
        </p:spPr>
      </p:pic>
      <p:sp>
        <p:nvSpPr>
          <p:cNvPr id="8" name="Rounded Rectangular Callout 7"/>
          <p:cNvSpPr/>
          <p:nvPr/>
        </p:nvSpPr>
        <p:spPr>
          <a:xfrm>
            <a:off x="8083296" y="274320"/>
            <a:ext cx="4038600" cy="3236976"/>
          </a:xfrm>
          <a:prstGeom prst="wedgeRoundRectCallou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a:solidFill>
                    <a:schemeClr val="bg1">
                      <a:lumMod val="50000"/>
                    </a:schemeClr>
                  </a:solidFill>
                </a:ln>
                <a:solidFill>
                  <a:schemeClr val="bg1">
                    <a:lumMod val="50000"/>
                  </a:schemeClr>
                </a:solidFill>
              </a:rPr>
              <a:t>This graph gives you an idea of price range of various restaurants throughout the country. So charge for the food accordingly.</a:t>
            </a:r>
            <a:endParaRPr lang="en-US" dirty="0">
              <a:ln>
                <a:solidFill>
                  <a:schemeClr val="bg1">
                    <a:lumMod val="50000"/>
                  </a:schemeClr>
                </a:solidFill>
              </a:ln>
              <a:solidFill>
                <a:schemeClr val="bg1">
                  <a:lumMod val="50000"/>
                </a:schemeClr>
              </a:solidFill>
            </a:endParaRPr>
          </a:p>
        </p:txBody>
      </p:sp>
    </p:spTree>
    <p:extLst>
      <p:ext uri="{BB962C8B-B14F-4D97-AF65-F5344CB8AC3E}">
        <p14:creationId xmlns:p14="http://schemas.microsoft.com/office/powerpoint/2010/main" val="3217093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24" y="3707971"/>
            <a:ext cx="3191256" cy="2761329"/>
          </a:xfrm>
          <a:prstGeom prst="rect">
            <a:avLst/>
          </a:prstGeom>
        </p:spPr>
      </p:pic>
      <p:sp>
        <p:nvSpPr>
          <p:cNvPr id="5" name="Rounded Rectangular Callout 4"/>
          <p:cNvSpPr/>
          <p:nvPr/>
        </p:nvSpPr>
        <p:spPr>
          <a:xfrm>
            <a:off x="301752" y="109728"/>
            <a:ext cx="4038600" cy="3236976"/>
          </a:xfrm>
          <a:prstGeom prst="wedgeRoundRectCallou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a:solidFill>
                    <a:schemeClr val="tx1"/>
                  </a:solidFill>
                </a:ln>
                <a:solidFill>
                  <a:schemeClr val="tx1"/>
                </a:solidFill>
              </a:rPr>
              <a:t>I got you buddy. I left my support vectors and decision trees at home. Give me a day and you shall have your result. In the meantime, do ponder over the information I gave you and decide where can you open a new restaurant.</a:t>
            </a:r>
            <a:br>
              <a:rPr lang="en-US" dirty="0" smtClean="0">
                <a:ln>
                  <a:solidFill>
                    <a:schemeClr val="tx1"/>
                  </a:solidFill>
                </a:ln>
                <a:solidFill>
                  <a:schemeClr val="tx1"/>
                </a:solidFill>
              </a:rPr>
            </a:br>
            <a:r>
              <a:rPr lang="en-US" dirty="0" smtClean="0">
                <a:ln>
                  <a:solidFill>
                    <a:schemeClr val="tx1"/>
                  </a:solidFill>
                </a:ln>
                <a:solidFill>
                  <a:schemeClr val="tx1"/>
                </a:solidFill>
              </a:rPr>
              <a:t/>
            </a:r>
            <a:br>
              <a:rPr lang="en-US" dirty="0" smtClean="0">
                <a:ln>
                  <a:solidFill>
                    <a:schemeClr val="tx1"/>
                  </a:solidFill>
                </a:ln>
                <a:solidFill>
                  <a:schemeClr val="tx1"/>
                </a:solidFill>
              </a:rPr>
            </a:br>
            <a:r>
              <a:rPr lang="en-US" dirty="0" smtClean="0">
                <a:ln>
                  <a:solidFill>
                    <a:schemeClr val="tx1"/>
                  </a:solidFill>
                </a:ln>
                <a:solidFill>
                  <a:schemeClr val="tx1"/>
                </a:solidFill>
              </a:rPr>
              <a:t>By the way, you owe me a Burrito!!</a:t>
            </a:r>
            <a:endParaRPr lang="en-US" dirty="0">
              <a:ln>
                <a:solidFill>
                  <a:schemeClr val="tx1"/>
                </a:solidFill>
              </a:ln>
              <a:solidFill>
                <a:schemeClr val="tx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287662" y="3954057"/>
            <a:ext cx="1134578" cy="2269156"/>
          </a:xfrm>
          <a:prstGeom prst="rect">
            <a:avLst/>
          </a:prstGeom>
        </p:spPr>
      </p:pic>
      <p:sp>
        <p:nvSpPr>
          <p:cNvPr id="7" name="Oval Callout 6"/>
          <p:cNvSpPr/>
          <p:nvPr/>
        </p:nvSpPr>
        <p:spPr>
          <a:xfrm>
            <a:off x="6607702" y="1186659"/>
            <a:ext cx="5316074" cy="2160045"/>
          </a:xfrm>
          <a:prstGeom prst="wedgeEllipseCallout">
            <a:avLst>
              <a:gd name="adj1" fmla="val -42999"/>
              <a:gd name="adj2" fmla="val 7051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chemeClr val="tx1"/>
                </a:solidFill>
              </a:rPr>
              <a:t>This is great information </a:t>
            </a:r>
            <a:r>
              <a:rPr lang="en-US" dirty="0" err="1" smtClean="0">
                <a:ln>
                  <a:solidFill>
                    <a:schemeClr val="tx1"/>
                  </a:solidFill>
                </a:ln>
                <a:solidFill>
                  <a:schemeClr val="tx1"/>
                </a:solidFill>
              </a:rPr>
              <a:t>Goldy</a:t>
            </a:r>
            <a:r>
              <a:rPr lang="en-US" dirty="0" smtClean="0">
                <a:ln>
                  <a:solidFill>
                    <a:schemeClr val="tx1"/>
                  </a:solidFill>
                </a:ln>
                <a:solidFill>
                  <a:schemeClr val="tx1"/>
                </a:solidFill>
              </a:rPr>
              <a:t>. Thanks for your help. But I also wanted to know which are the most ordered items, which items go well with others, etc. So as to prepare my menu accordingly</a:t>
            </a:r>
            <a:endParaRPr lang="en-US" dirty="0">
              <a:ln>
                <a:solidFill>
                  <a:schemeClr val="tx1"/>
                </a:solidFill>
              </a:ln>
              <a:solidFill>
                <a:schemeClr val="tx1"/>
              </a:solidFill>
            </a:endParaRPr>
          </a:p>
        </p:txBody>
      </p:sp>
    </p:spTree>
    <p:extLst>
      <p:ext uri="{BB962C8B-B14F-4D97-AF65-F5344CB8AC3E}">
        <p14:creationId xmlns:p14="http://schemas.microsoft.com/office/powerpoint/2010/main" val="98109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976" y="2798063"/>
            <a:ext cx="3191256" cy="2761329"/>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857534" y="3154680"/>
            <a:ext cx="1134578" cy="2269156"/>
          </a:xfrm>
          <a:prstGeom prst="rect">
            <a:avLst/>
          </a:prstGeom>
        </p:spPr>
      </p:pic>
      <p:sp>
        <p:nvSpPr>
          <p:cNvPr id="6" name="TextBox 5"/>
          <p:cNvSpPr txBox="1"/>
          <p:nvPr/>
        </p:nvSpPr>
        <p:spPr>
          <a:xfrm>
            <a:off x="5386578" y="5762164"/>
            <a:ext cx="2559558" cy="584775"/>
          </a:xfrm>
          <a:prstGeom prst="rect">
            <a:avLst/>
          </a:prstGeom>
          <a:noFill/>
        </p:spPr>
        <p:txBody>
          <a:bodyPr wrap="square" rtlCol="0">
            <a:spAutoFit/>
          </a:bodyPr>
          <a:lstStyle/>
          <a:p>
            <a:r>
              <a:rPr lang="en-US" sz="3200" dirty="0" err="1" smtClean="0"/>
              <a:t>Goldy’s</a:t>
            </a:r>
            <a:r>
              <a:rPr lang="en-US" sz="3200" dirty="0" smtClean="0"/>
              <a:t> friend</a:t>
            </a:r>
            <a:endParaRPr lang="en-US" sz="3600" dirty="0"/>
          </a:p>
        </p:txBody>
      </p:sp>
      <p:sp>
        <p:nvSpPr>
          <p:cNvPr id="7" name="TextBox 6"/>
          <p:cNvSpPr txBox="1"/>
          <p:nvPr/>
        </p:nvSpPr>
        <p:spPr>
          <a:xfrm>
            <a:off x="2493264" y="5821520"/>
            <a:ext cx="1380744" cy="584775"/>
          </a:xfrm>
          <a:prstGeom prst="rect">
            <a:avLst/>
          </a:prstGeom>
          <a:noFill/>
        </p:spPr>
        <p:txBody>
          <a:bodyPr wrap="square" rtlCol="0">
            <a:spAutoFit/>
          </a:bodyPr>
          <a:lstStyle/>
          <a:p>
            <a:r>
              <a:rPr lang="en-US" sz="3200" dirty="0" err="1" smtClean="0"/>
              <a:t>Goldy</a:t>
            </a:r>
            <a:endParaRPr lang="en-US" sz="3600" dirty="0"/>
          </a:p>
        </p:txBody>
      </p:sp>
      <p:sp>
        <p:nvSpPr>
          <p:cNvPr id="8" name="Oval Callout 7"/>
          <p:cNvSpPr/>
          <p:nvPr/>
        </p:nvSpPr>
        <p:spPr>
          <a:xfrm>
            <a:off x="6287662" y="583155"/>
            <a:ext cx="4419961" cy="2095514"/>
          </a:xfrm>
          <a:prstGeom prst="wedgeEllipseCallout">
            <a:avLst>
              <a:gd name="adj1" fmla="val -42999"/>
              <a:gd name="adj2" fmla="val 7051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chemeClr val="tx1"/>
                </a:solidFill>
              </a:rPr>
              <a:t>Hey buddy, I need your help. </a:t>
            </a:r>
          </a:p>
          <a:p>
            <a:pPr algn="ctr"/>
            <a:r>
              <a:rPr lang="en-US" dirty="0" smtClean="0">
                <a:ln>
                  <a:solidFill>
                    <a:schemeClr val="tx1"/>
                  </a:solidFill>
                </a:ln>
                <a:solidFill>
                  <a:schemeClr val="tx1"/>
                </a:solidFill>
              </a:rPr>
              <a:t>I want to open a Mexican restaurant/truck. I have so many questions. Please help me by using your data-powers</a:t>
            </a:r>
            <a:endParaRPr lang="en-US" dirty="0">
              <a:ln>
                <a:solidFill>
                  <a:schemeClr val="tx1"/>
                </a:solidFill>
              </a:ln>
              <a:solidFill>
                <a:schemeClr val="tx1"/>
              </a:solidFill>
            </a:endParaRPr>
          </a:p>
        </p:txBody>
      </p:sp>
      <p:sp>
        <p:nvSpPr>
          <p:cNvPr id="9" name="Rectangular Callout 8"/>
          <p:cNvSpPr/>
          <p:nvPr/>
        </p:nvSpPr>
        <p:spPr>
          <a:xfrm>
            <a:off x="512064" y="583155"/>
            <a:ext cx="2679192" cy="1556541"/>
          </a:xfrm>
          <a:prstGeom prst="wedgeRectCallout">
            <a:avLst>
              <a:gd name="adj1" fmla="val 39918"/>
              <a:gd name="adj2" fmla="val 9069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chemeClr val="tx1"/>
                </a:solidFill>
              </a:rPr>
              <a:t>Hey stickman, I would be glad to help. So stick around (no pun intended) for some good old data.</a:t>
            </a:r>
            <a:endParaRPr lang="en-US" dirty="0">
              <a:ln>
                <a:solidFill>
                  <a:schemeClr val="tx1"/>
                </a:solidFill>
              </a:ln>
              <a:solidFill>
                <a:schemeClr val="tx1"/>
              </a:solidFill>
            </a:endParaRPr>
          </a:p>
        </p:txBody>
      </p:sp>
    </p:spTree>
    <p:extLst>
      <p:ext uri="{BB962C8B-B14F-4D97-AF65-F5344CB8AC3E}">
        <p14:creationId xmlns:p14="http://schemas.microsoft.com/office/powerpoint/2010/main" val="391389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Where to open a restaurant</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l="23001" t="7761" r="10485" b="22064"/>
          <a:stretch/>
        </p:blipFill>
        <p:spPr>
          <a:xfrm>
            <a:off x="0" y="2039112"/>
            <a:ext cx="9418320" cy="4709160"/>
          </a:xfrm>
          <a:prstGeom prst="rect">
            <a:avLst/>
          </a:prstGeom>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930640" y="3122755"/>
            <a:ext cx="3191256" cy="2761329"/>
          </a:xfrm>
          <a:prstGeom prst="rect">
            <a:avLst/>
          </a:prstGeom>
        </p:spPr>
      </p:pic>
      <p:sp>
        <p:nvSpPr>
          <p:cNvPr id="7" name="Rounded Rectangular Callout 6"/>
          <p:cNvSpPr/>
          <p:nvPr/>
        </p:nvSpPr>
        <p:spPr>
          <a:xfrm>
            <a:off x="9278112" y="137597"/>
            <a:ext cx="2843784" cy="2340864"/>
          </a:xfrm>
          <a:prstGeom prst="wedgeRoundRectCallou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a:solidFill>
                    <a:schemeClr val="bg1">
                      <a:lumMod val="50000"/>
                    </a:schemeClr>
                  </a:solidFill>
                </a:ln>
                <a:solidFill>
                  <a:schemeClr val="bg1">
                    <a:lumMod val="50000"/>
                  </a:schemeClr>
                </a:solidFill>
              </a:rPr>
              <a:t>You see the big bubbles in the graph, stickman. Those show the density of authentic Mexican restaurants, which shows a high demand of Mexican food in those regions</a:t>
            </a:r>
            <a:endParaRPr lang="en-US" dirty="0">
              <a:ln>
                <a:solidFill>
                  <a:schemeClr val="bg1">
                    <a:lumMod val="50000"/>
                  </a:schemeClr>
                </a:solidFill>
              </a:ln>
              <a:solidFill>
                <a:schemeClr val="bg1">
                  <a:lumMod val="50000"/>
                </a:schemeClr>
              </a:solidFill>
            </a:endParaRPr>
          </a:p>
        </p:txBody>
      </p:sp>
    </p:spTree>
    <p:extLst>
      <p:ext uri="{BB962C8B-B14F-4D97-AF65-F5344CB8AC3E}">
        <p14:creationId xmlns:p14="http://schemas.microsoft.com/office/powerpoint/2010/main" val="258656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25742" t="13971" r="24143" b="28939"/>
          <a:stretch/>
        </p:blipFill>
        <p:spPr>
          <a:xfrm>
            <a:off x="0" y="2039112"/>
            <a:ext cx="9409176" cy="4736592"/>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729472" y="3753691"/>
            <a:ext cx="3191256" cy="2761329"/>
          </a:xfrm>
          <a:prstGeom prst="rect">
            <a:avLst/>
          </a:prstGeom>
        </p:spPr>
      </p:pic>
      <p:sp>
        <p:nvSpPr>
          <p:cNvPr id="6" name="Rounded Rectangular Callout 5"/>
          <p:cNvSpPr/>
          <p:nvPr/>
        </p:nvSpPr>
        <p:spPr>
          <a:xfrm>
            <a:off x="8513064" y="137596"/>
            <a:ext cx="3608832" cy="3037264"/>
          </a:xfrm>
          <a:prstGeom prst="wedgeRoundRectCallou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a:solidFill>
                    <a:schemeClr val="bg1">
                      <a:lumMod val="50000"/>
                    </a:schemeClr>
                  </a:solidFill>
                </a:ln>
                <a:solidFill>
                  <a:schemeClr val="bg1">
                    <a:lumMod val="50000"/>
                  </a:schemeClr>
                </a:solidFill>
              </a:rPr>
              <a:t>This graph shows all the restaurants serving Mexican food along with other cuisines (including authentic Mexican restaurants). So you see, Stickman, number of authentic restaurants are still parse. So you definitely would want to open up an authentic Mexican restaurant</a:t>
            </a:r>
            <a:endParaRPr lang="en-US" dirty="0">
              <a:ln>
                <a:solidFill>
                  <a:schemeClr val="bg1">
                    <a:lumMod val="50000"/>
                  </a:schemeClr>
                </a:solidFill>
              </a:ln>
              <a:solidFill>
                <a:schemeClr val="bg1">
                  <a:lumMod val="50000"/>
                </a:schemeClr>
              </a:solidFill>
            </a:endParaRPr>
          </a:p>
        </p:txBody>
      </p:sp>
    </p:spTree>
    <p:extLst>
      <p:ext uri="{BB962C8B-B14F-4D97-AF65-F5344CB8AC3E}">
        <p14:creationId xmlns:p14="http://schemas.microsoft.com/office/powerpoint/2010/main" val="18957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Restaurants per capita (per 10k)</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2496" t="9041" b="8312"/>
          <a:stretch/>
        </p:blipFill>
        <p:spPr>
          <a:xfrm>
            <a:off x="0" y="2037672"/>
            <a:ext cx="9107424" cy="4820327"/>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729472" y="3753691"/>
            <a:ext cx="3191256" cy="2761329"/>
          </a:xfrm>
          <a:prstGeom prst="rect">
            <a:avLst/>
          </a:prstGeom>
        </p:spPr>
      </p:pic>
      <p:sp>
        <p:nvSpPr>
          <p:cNvPr id="6" name="Rounded Rectangular Callout 5"/>
          <p:cNvSpPr/>
          <p:nvPr/>
        </p:nvSpPr>
        <p:spPr>
          <a:xfrm>
            <a:off x="8513064" y="137596"/>
            <a:ext cx="3608832" cy="3037264"/>
          </a:xfrm>
          <a:prstGeom prst="wedgeRoundRectCallou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a:solidFill>
                    <a:schemeClr val="bg1">
                      <a:lumMod val="50000"/>
                    </a:schemeClr>
                  </a:solidFill>
                </a:ln>
                <a:solidFill>
                  <a:schemeClr val="bg1">
                    <a:lumMod val="50000"/>
                  </a:schemeClr>
                </a:solidFill>
              </a:rPr>
              <a:t>This map shows Mexican restaurants per 10k people (by city). Stickman, this is your chance to open that restaurant where there are less number of restaurants per capita. So by using this, you would be taking a very strategic decision. Its all about numbers</a:t>
            </a:r>
            <a:endParaRPr lang="en-US" dirty="0">
              <a:ln>
                <a:solidFill>
                  <a:schemeClr val="bg1">
                    <a:lumMod val="50000"/>
                  </a:schemeClr>
                </a:solidFill>
              </a:ln>
              <a:solidFill>
                <a:schemeClr val="bg1">
                  <a:lumMod val="50000"/>
                </a:schemeClr>
              </a:solidFill>
            </a:endParaRPr>
          </a:p>
        </p:txBody>
      </p:sp>
    </p:spTree>
    <p:extLst>
      <p:ext uri="{BB962C8B-B14F-4D97-AF65-F5344CB8AC3E}">
        <p14:creationId xmlns:p14="http://schemas.microsoft.com/office/powerpoint/2010/main" val="147455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8947085"/>
              </p:ext>
            </p:extLst>
          </p:nvPr>
        </p:nvGraphicFramePr>
        <p:xfrm>
          <a:off x="415863" y="2638552"/>
          <a:ext cx="8313609" cy="2966720"/>
        </p:xfrm>
        <a:graphic>
          <a:graphicData uri="http://schemas.openxmlformats.org/drawingml/2006/table">
            <a:tbl>
              <a:tblPr firstRow="1" bandRow="1">
                <a:tableStyleId>{5C22544A-7EE6-4342-B048-85BDC9FD1C3A}</a:tableStyleId>
              </a:tblPr>
              <a:tblGrid>
                <a:gridCol w="2771203"/>
                <a:gridCol w="2771203"/>
                <a:gridCol w="2771203"/>
              </a:tblGrid>
              <a:tr h="370840">
                <a:tc>
                  <a:txBody>
                    <a:bodyPr/>
                    <a:lstStyle/>
                    <a:p>
                      <a:r>
                        <a:rPr lang="en-US" dirty="0" smtClean="0"/>
                        <a:t>City</a:t>
                      </a:r>
                      <a:endParaRPr lang="en-US" dirty="0"/>
                    </a:p>
                  </a:txBody>
                  <a:tcPr/>
                </a:tc>
                <a:tc>
                  <a:txBody>
                    <a:bodyPr/>
                    <a:lstStyle/>
                    <a:p>
                      <a:r>
                        <a:rPr lang="en-US" dirty="0" smtClean="0"/>
                        <a:t>Restaurants per capita</a:t>
                      </a:r>
                      <a:endParaRPr lang="en-US" dirty="0"/>
                    </a:p>
                  </a:txBody>
                  <a:tcPr/>
                </a:tc>
                <a:tc>
                  <a:txBody>
                    <a:bodyPr/>
                    <a:lstStyle/>
                    <a:p>
                      <a:r>
                        <a:rPr lang="en-US" dirty="0" smtClean="0"/>
                        <a:t>Population</a:t>
                      </a:r>
                      <a:endParaRPr lang="en-US" dirty="0"/>
                    </a:p>
                  </a:txBody>
                  <a:tcPr/>
                </a:tc>
              </a:tr>
              <a:tr h="370840">
                <a:tc>
                  <a:txBody>
                    <a:bodyPr/>
                    <a:lstStyle/>
                    <a:p>
                      <a:r>
                        <a:rPr lang="en-US" dirty="0" smtClean="0"/>
                        <a:t>Tempe</a:t>
                      </a:r>
                      <a:endParaRPr lang="en-US" dirty="0"/>
                    </a:p>
                  </a:txBody>
                  <a:tcPr/>
                </a:tc>
                <a:tc>
                  <a:txBody>
                    <a:bodyPr/>
                    <a:lstStyle/>
                    <a:p>
                      <a:r>
                        <a:rPr lang="en-US" dirty="0" smtClean="0"/>
                        <a:t>4</a:t>
                      </a:r>
                      <a:endParaRPr lang="en-US" dirty="0"/>
                    </a:p>
                  </a:txBody>
                  <a:tcPr/>
                </a:tc>
                <a:tc>
                  <a:txBody>
                    <a:bodyPr/>
                    <a:lstStyle/>
                    <a:p>
                      <a:r>
                        <a:rPr lang="en-US" dirty="0" smtClean="0"/>
                        <a:t>56,722</a:t>
                      </a:r>
                      <a:endParaRPr lang="en-US" dirty="0"/>
                    </a:p>
                  </a:txBody>
                  <a:tcPr/>
                </a:tc>
              </a:tr>
              <a:tr h="370840">
                <a:tc>
                  <a:txBody>
                    <a:bodyPr/>
                    <a:lstStyle/>
                    <a:p>
                      <a:r>
                        <a:rPr lang="en-US" dirty="0" smtClean="0"/>
                        <a:t>Boulder City</a:t>
                      </a:r>
                      <a:endParaRPr lang="en-US" dirty="0"/>
                    </a:p>
                  </a:txBody>
                  <a:tcPr/>
                </a:tc>
                <a:tc>
                  <a:txBody>
                    <a:bodyPr/>
                    <a:lstStyle/>
                    <a:p>
                      <a:r>
                        <a:rPr lang="en-US" dirty="0" smtClean="0"/>
                        <a:t>1</a:t>
                      </a:r>
                      <a:endParaRPr lang="en-US" dirty="0"/>
                    </a:p>
                  </a:txBody>
                  <a:tcPr/>
                </a:tc>
                <a:tc>
                  <a:txBody>
                    <a:bodyPr/>
                    <a:lstStyle/>
                    <a:p>
                      <a:r>
                        <a:rPr lang="en-US" dirty="0" smtClean="0"/>
                        <a:t>15,065</a:t>
                      </a:r>
                      <a:endParaRPr lang="en-US" dirty="0"/>
                    </a:p>
                  </a:txBody>
                  <a:tcPr/>
                </a:tc>
              </a:tr>
              <a:tr h="370840">
                <a:tc>
                  <a:txBody>
                    <a:bodyPr/>
                    <a:lstStyle/>
                    <a:p>
                      <a:r>
                        <a:rPr lang="en-US" dirty="0" smtClean="0"/>
                        <a:t>Carmel By The</a:t>
                      </a:r>
                      <a:r>
                        <a:rPr lang="en-US" baseline="0" dirty="0" smtClean="0"/>
                        <a:t> Sea</a:t>
                      </a:r>
                      <a:endParaRPr lang="en-US" dirty="0"/>
                    </a:p>
                  </a:txBody>
                  <a:tcPr/>
                </a:tc>
                <a:tc>
                  <a:txBody>
                    <a:bodyPr/>
                    <a:lstStyle/>
                    <a:p>
                      <a:r>
                        <a:rPr lang="en-US" dirty="0" smtClean="0"/>
                        <a:t>12</a:t>
                      </a:r>
                      <a:endParaRPr lang="en-US" dirty="0"/>
                    </a:p>
                  </a:txBody>
                  <a:tcPr/>
                </a:tc>
                <a:tc>
                  <a:txBody>
                    <a:bodyPr/>
                    <a:lstStyle/>
                    <a:p>
                      <a:r>
                        <a:rPr lang="en-US" dirty="0" smtClean="0"/>
                        <a:t>3281</a:t>
                      </a:r>
                      <a:endParaRPr lang="en-US" dirty="0"/>
                    </a:p>
                  </a:txBody>
                  <a:tcPr/>
                </a:tc>
              </a:tr>
              <a:tr h="370840">
                <a:tc>
                  <a:txBody>
                    <a:bodyPr/>
                    <a:lstStyle/>
                    <a:p>
                      <a:r>
                        <a:rPr lang="en-US" dirty="0" smtClean="0"/>
                        <a:t>Alameda</a:t>
                      </a:r>
                      <a:endParaRPr lang="en-US" dirty="0"/>
                    </a:p>
                  </a:txBody>
                  <a:tcPr/>
                </a:tc>
                <a:tc>
                  <a:txBody>
                    <a:bodyPr/>
                    <a:lstStyle/>
                    <a:p>
                      <a:r>
                        <a:rPr lang="en-US" dirty="0" smtClean="0"/>
                        <a:t>2</a:t>
                      </a:r>
                      <a:endParaRPr lang="en-US" dirty="0"/>
                    </a:p>
                  </a:txBody>
                  <a:tcPr/>
                </a:tc>
                <a:tc>
                  <a:txBody>
                    <a:bodyPr/>
                    <a:lstStyle/>
                    <a:p>
                      <a:r>
                        <a:rPr lang="en-US" dirty="0" smtClean="0"/>
                        <a:t>60,212</a:t>
                      </a:r>
                      <a:endParaRPr lang="en-US" dirty="0"/>
                    </a:p>
                  </a:txBody>
                  <a:tcPr/>
                </a:tc>
              </a:tr>
              <a:tr h="370840">
                <a:tc>
                  <a:txBody>
                    <a:bodyPr/>
                    <a:lstStyle/>
                    <a:p>
                      <a:r>
                        <a:rPr lang="en-US" dirty="0" smtClean="0"/>
                        <a:t>Colorado Springs</a:t>
                      </a:r>
                      <a:endParaRPr lang="en-US" dirty="0"/>
                    </a:p>
                  </a:txBody>
                  <a:tcPr/>
                </a:tc>
                <a:tc>
                  <a:txBody>
                    <a:bodyPr/>
                    <a:lstStyle/>
                    <a:p>
                      <a:r>
                        <a:rPr lang="en-US" dirty="0" smtClean="0"/>
                        <a:t>4</a:t>
                      </a:r>
                      <a:endParaRPr lang="en-US" dirty="0"/>
                    </a:p>
                  </a:txBody>
                  <a:tcPr/>
                </a:tc>
                <a:tc>
                  <a:txBody>
                    <a:bodyPr/>
                    <a:lstStyle/>
                    <a:p>
                      <a:r>
                        <a:rPr lang="en-US" dirty="0" smtClean="0"/>
                        <a:t>33,822</a:t>
                      </a:r>
                      <a:endParaRPr lang="en-US" dirty="0"/>
                    </a:p>
                  </a:txBody>
                  <a:tcPr/>
                </a:tc>
              </a:tr>
              <a:tr h="370840">
                <a:tc>
                  <a:txBody>
                    <a:bodyPr/>
                    <a:lstStyle/>
                    <a:p>
                      <a:r>
                        <a:rPr lang="en-US" dirty="0" smtClean="0"/>
                        <a:t>Cupertino</a:t>
                      </a:r>
                      <a:endParaRPr lang="en-US" dirty="0"/>
                    </a:p>
                  </a:txBody>
                  <a:tcPr/>
                </a:tc>
                <a:tc>
                  <a:txBody>
                    <a:bodyPr/>
                    <a:lstStyle/>
                    <a:p>
                      <a:r>
                        <a:rPr lang="en-US" dirty="0" smtClean="0"/>
                        <a:t>0</a:t>
                      </a:r>
                      <a:endParaRPr lang="en-US" dirty="0"/>
                    </a:p>
                  </a:txBody>
                  <a:tcPr/>
                </a:tc>
                <a:tc>
                  <a:txBody>
                    <a:bodyPr/>
                    <a:lstStyle/>
                    <a:p>
                      <a:r>
                        <a:rPr lang="en-US" dirty="0" smtClean="0"/>
                        <a:t>60,717</a:t>
                      </a:r>
                      <a:endParaRPr lang="en-US" dirty="0"/>
                    </a:p>
                  </a:txBody>
                  <a:tcPr/>
                </a:tc>
              </a:tr>
              <a:tr h="370840">
                <a:tc>
                  <a:txBody>
                    <a:bodyPr/>
                    <a:lstStyle/>
                    <a:p>
                      <a:r>
                        <a:rPr lang="en-US" dirty="0" smtClean="0"/>
                        <a:t>Redwood City</a:t>
                      </a:r>
                      <a:endParaRPr lang="en-US" dirty="0"/>
                    </a:p>
                  </a:txBody>
                  <a:tcPr/>
                </a:tc>
                <a:tc>
                  <a:txBody>
                    <a:bodyPr/>
                    <a:lstStyle/>
                    <a:p>
                      <a:r>
                        <a:rPr lang="en-US" dirty="0" smtClean="0"/>
                        <a:t>4</a:t>
                      </a:r>
                      <a:endParaRPr lang="en-US" dirty="0"/>
                    </a:p>
                  </a:txBody>
                  <a:tcPr/>
                </a:tc>
                <a:tc>
                  <a:txBody>
                    <a:bodyPr/>
                    <a:lstStyle/>
                    <a:p>
                      <a:r>
                        <a:rPr lang="en-US" dirty="0" smtClean="0"/>
                        <a:t>32,579</a:t>
                      </a:r>
                      <a:endParaRPr lang="en-US" dirty="0"/>
                    </a:p>
                  </a:txBody>
                  <a:tcPr/>
                </a:tc>
              </a:tr>
            </a:tbl>
          </a:graphicData>
        </a:graphic>
      </p:graphicFrame>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583168" y="3790267"/>
            <a:ext cx="3191256" cy="2761329"/>
          </a:xfrm>
          <a:prstGeom prst="rect">
            <a:avLst/>
          </a:prstGeom>
        </p:spPr>
      </p:pic>
      <p:sp>
        <p:nvSpPr>
          <p:cNvPr id="6" name="Rounded Rectangular Callout 5"/>
          <p:cNvSpPr/>
          <p:nvPr/>
        </p:nvSpPr>
        <p:spPr>
          <a:xfrm>
            <a:off x="8311896" y="137596"/>
            <a:ext cx="3810000" cy="3263972"/>
          </a:xfrm>
          <a:prstGeom prst="wedgeRoundRectCallou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a:solidFill>
                    <a:schemeClr val="bg1">
                      <a:lumMod val="50000"/>
                    </a:schemeClr>
                  </a:solidFill>
                </a:ln>
                <a:solidFill>
                  <a:schemeClr val="bg1">
                    <a:lumMod val="50000"/>
                  </a:schemeClr>
                </a:solidFill>
              </a:rPr>
              <a:t>Here are some hard numbers for you to look at, Stickman. These are the cities where population is high enough but restaurants per capita is very low. Also look at “Carmel By The Sea”, a huge tourist attraction, and a very low population. You should consider that location as well</a:t>
            </a:r>
            <a:endParaRPr lang="en-US" dirty="0">
              <a:ln>
                <a:solidFill>
                  <a:schemeClr val="bg1">
                    <a:lumMod val="50000"/>
                  </a:schemeClr>
                </a:solidFill>
              </a:ln>
              <a:solidFill>
                <a:schemeClr val="bg1">
                  <a:lumMod val="50000"/>
                </a:schemeClr>
              </a:solidFill>
            </a:endParaRPr>
          </a:p>
        </p:txBody>
      </p:sp>
    </p:spTree>
    <p:extLst>
      <p:ext uri="{BB962C8B-B14F-4D97-AF65-F5344CB8AC3E}">
        <p14:creationId xmlns:p14="http://schemas.microsoft.com/office/powerpoint/2010/main" val="208864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Know your competition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45359341"/>
              </p:ext>
            </p:extLst>
          </p:nvPr>
        </p:nvGraphicFramePr>
        <p:xfrm>
          <a:off x="287846" y="2519680"/>
          <a:ext cx="7694866" cy="3945128"/>
        </p:xfrm>
        <a:graphic>
          <a:graphicData uri="http://schemas.openxmlformats.org/drawingml/2006/table">
            <a:tbl>
              <a:tblPr firstRow="1" bandRow="1">
                <a:tableStyleId>{5C22544A-7EE6-4342-B048-85BDC9FD1C3A}</a:tableStyleId>
              </a:tblPr>
              <a:tblGrid>
                <a:gridCol w="3847433"/>
                <a:gridCol w="3847433"/>
              </a:tblGrid>
              <a:tr h="493141">
                <a:tc>
                  <a:txBody>
                    <a:bodyPr/>
                    <a:lstStyle/>
                    <a:p>
                      <a:r>
                        <a:rPr lang="en-US" dirty="0" smtClean="0"/>
                        <a:t>Name</a:t>
                      </a:r>
                      <a:endParaRPr lang="en-US" dirty="0"/>
                    </a:p>
                  </a:txBody>
                  <a:tcPr/>
                </a:tc>
                <a:tc>
                  <a:txBody>
                    <a:bodyPr/>
                    <a:lstStyle/>
                    <a:p>
                      <a:r>
                        <a:rPr lang="en-US" dirty="0" smtClean="0"/>
                        <a:t>Number of restaurants nationally</a:t>
                      </a:r>
                      <a:endParaRPr lang="en-US" dirty="0"/>
                    </a:p>
                  </a:txBody>
                  <a:tcPr/>
                </a:tc>
              </a:tr>
              <a:tr h="493141">
                <a:tc>
                  <a:txBody>
                    <a:bodyPr/>
                    <a:lstStyle/>
                    <a:p>
                      <a:r>
                        <a:rPr lang="en-US" dirty="0" smtClean="0"/>
                        <a:t>Chili’s Grill &amp; Bar</a:t>
                      </a:r>
                      <a:endParaRPr lang="en-US" dirty="0"/>
                    </a:p>
                  </a:txBody>
                  <a:tcPr/>
                </a:tc>
                <a:tc>
                  <a:txBody>
                    <a:bodyPr/>
                    <a:lstStyle/>
                    <a:p>
                      <a:r>
                        <a:rPr lang="en-US" dirty="0" smtClean="0"/>
                        <a:t>53</a:t>
                      </a:r>
                      <a:endParaRPr lang="en-US" dirty="0"/>
                    </a:p>
                  </a:txBody>
                  <a:tcPr/>
                </a:tc>
              </a:tr>
              <a:tr h="493141">
                <a:tc>
                  <a:txBody>
                    <a:bodyPr/>
                    <a:lstStyle/>
                    <a:p>
                      <a:r>
                        <a:rPr lang="en-US" dirty="0" smtClean="0"/>
                        <a:t>El </a:t>
                      </a:r>
                      <a:r>
                        <a:rPr lang="en-US" dirty="0" err="1" smtClean="0"/>
                        <a:t>Pollo</a:t>
                      </a:r>
                      <a:r>
                        <a:rPr lang="en-US" dirty="0" smtClean="0"/>
                        <a:t> Loco</a:t>
                      </a:r>
                      <a:endParaRPr lang="en-US" dirty="0"/>
                    </a:p>
                  </a:txBody>
                  <a:tcPr/>
                </a:tc>
                <a:tc>
                  <a:txBody>
                    <a:bodyPr/>
                    <a:lstStyle/>
                    <a:p>
                      <a:r>
                        <a:rPr lang="en-US" dirty="0" smtClean="0"/>
                        <a:t>36</a:t>
                      </a:r>
                      <a:endParaRPr lang="en-US" dirty="0"/>
                    </a:p>
                  </a:txBody>
                  <a:tcPr/>
                </a:tc>
              </a:tr>
              <a:tr h="493141">
                <a:tc>
                  <a:txBody>
                    <a:bodyPr/>
                    <a:lstStyle/>
                    <a:p>
                      <a:r>
                        <a:rPr lang="en-US" dirty="0" smtClean="0"/>
                        <a:t>Baja Fresh Mexican Grill</a:t>
                      </a:r>
                      <a:endParaRPr lang="en-US" dirty="0"/>
                    </a:p>
                  </a:txBody>
                  <a:tcPr/>
                </a:tc>
                <a:tc>
                  <a:txBody>
                    <a:bodyPr/>
                    <a:lstStyle/>
                    <a:p>
                      <a:r>
                        <a:rPr lang="en-US" dirty="0" smtClean="0"/>
                        <a:t>24</a:t>
                      </a:r>
                      <a:endParaRPr lang="en-US" dirty="0"/>
                    </a:p>
                  </a:txBody>
                  <a:tcPr/>
                </a:tc>
              </a:tr>
              <a:tr h="493141">
                <a:tc>
                  <a:txBody>
                    <a:bodyPr/>
                    <a:lstStyle/>
                    <a:p>
                      <a:r>
                        <a:rPr lang="en-US" dirty="0" smtClean="0"/>
                        <a:t>Rubio’s</a:t>
                      </a:r>
                      <a:endParaRPr lang="en-US" dirty="0"/>
                    </a:p>
                  </a:txBody>
                  <a:tcPr/>
                </a:tc>
                <a:tc>
                  <a:txBody>
                    <a:bodyPr/>
                    <a:lstStyle/>
                    <a:p>
                      <a:r>
                        <a:rPr lang="en-US" dirty="0" smtClean="0"/>
                        <a:t>21</a:t>
                      </a:r>
                      <a:endParaRPr lang="en-US" dirty="0"/>
                    </a:p>
                  </a:txBody>
                  <a:tcPr/>
                </a:tc>
              </a:tr>
              <a:tr h="493141">
                <a:tc>
                  <a:txBody>
                    <a:bodyPr/>
                    <a:lstStyle/>
                    <a:p>
                      <a:r>
                        <a:rPr lang="en-US" dirty="0" smtClean="0"/>
                        <a:t>Taco Bell</a:t>
                      </a:r>
                      <a:endParaRPr lang="en-US" dirty="0"/>
                    </a:p>
                  </a:txBody>
                  <a:tcPr/>
                </a:tc>
                <a:tc>
                  <a:txBody>
                    <a:bodyPr/>
                    <a:lstStyle/>
                    <a:p>
                      <a:r>
                        <a:rPr lang="en-US" dirty="0" smtClean="0"/>
                        <a:t>16</a:t>
                      </a:r>
                      <a:endParaRPr lang="en-US" dirty="0"/>
                    </a:p>
                  </a:txBody>
                  <a:tcPr/>
                </a:tc>
              </a:tr>
              <a:tr h="493141">
                <a:tc>
                  <a:txBody>
                    <a:bodyPr/>
                    <a:lstStyle/>
                    <a:p>
                      <a:r>
                        <a:rPr lang="en-US" dirty="0" smtClean="0"/>
                        <a:t>Taco Casa</a:t>
                      </a:r>
                      <a:endParaRPr lang="en-US" dirty="0"/>
                    </a:p>
                  </a:txBody>
                  <a:tcPr/>
                </a:tc>
                <a:tc>
                  <a:txBody>
                    <a:bodyPr/>
                    <a:lstStyle/>
                    <a:p>
                      <a:r>
                        <a:rPr lang="en-US" dirty="0" smtClean="0"/>
                        <a:t>7</a:t>
                      </a:r>
                      <a:endParaRPr lang="en-US" dirty="0"/>
                    </a:p>
                  </a:txBody>
                  <a:tcPr/>
                </a:tc>
              </a:tr>
              <a:tr h="493141">
                <a:tc>
                  <a:txBody>
                    <a:bodyPr/>
                    <a:lstStyle/>
                    <a:p>
                      <a:r>
                        <a:rPr lang="en-US" dirty="0" smtClean="0"/>
                        <a:t>Taco Del Mar</a:t>
                      </a:r>
                      <a:endParaRPr lang="en-US" dirty="0"/>
                    </a:p>
                  </a:txBody>
                  <a:tcPr/>
                </a:tc>
                <a:tc>
                  <a:txBody>
                    <a:bodyPr/>
                    <a:lstStyle/>
                    <a:p>
                      <a:r>
                        <a:rPr lang="en-US" dirty="0" smtClean="0"/>
                        <a:t>6</a:t>
                      </a:r>
                      <a:endParaRPr lang="en-US" dirty="0"/>
                    </a:p>
                  </a:txBody>
                  <a:tcPr/>
                </a:tc>
              </a:tr>
            </a:tbl>
          </a:graphicData>
        </a:graphic>
      </p:graphicFrame>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674608" y="3918283"/>
            <a:ext cx="3191256" cy="2761329"/>
          </a:xfrm>
          <a:prstGeom prst="rect">
            <a:avLst/>
          </a:prstGeom>
        </p:spPr>
      </p:pic>
      <p:sp>
        <p:nvSpPr>
          <p:cNvPr id="8" name="Rounded Rectangular Callout 7"/>
          <p:cNvSpPr/>
          <p:nvPr/>
        </p:nvSpPr>
        <p:spPr>
          <a:xfrm>
            <a:off x="7845552" y="137595"/>
            <a:ext cx="4276344" cy="3373701"/>
          </a:xfrm>
          <a:prstGeom prst="wedgeRoundRectCallou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a:solidFill>
                    <a:schemeClr val="bg1">
                      <a:lumMod val="50000"/>
                    </a:schemeClr>
                  </a:solidFill>
                </a:ln>
                <a:solidFill>
                  <a:schemeClr val="bg1">
                    <a:lumMod val="50000"/>
                  </a:schemeClr>
                </a:solidFill>
              </a:rPr>
              <a:t>These are the top restaurants that you will be competing with, who have a great brand value and have loyal customers. So you would want to definitely keep an eye out on of these restaurants. Your food and service will be in competition with the same of those restaurants. Give me some more time, Stickman,  and I will dig up on this and get back to you.</a:t>
            </a:r>
            <a:endParaRPr lang="en-US" dirty="0">
              <a:ln>
                <a:solidFill>
                  <a:schemeClr val="bg1">
                    <a:lumMod val="50000"/>
                  </a:schemeClr>
                </a:solidFill>
              </a:ln>
              <a:solidFill>
                <a:schemeClr val="bg1">
                  <a:lumMod val="50000"/>
                </a:schemeClr>
              </a:solidFill>
            </a:endParaRPr>
          </a:p>
        </p:txBody>
      </p:sp>
    </p:spTree>
    <p:extLst>
      <p:ext uri="{BB962C8B-B14F-4D97-AF65-F5344CB8AC3E}">
        <p14:creationId xmlns:p14="http://schemas.microsoft.com/office/powerpoint/2010/main" val="188601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Menu items to offer</a:t>
            </a:r>
            <a:endParaRPr lang="en-US" dirty="0"/>
          </a:p>
        </p:txBody>
      </p:sp>
      <p:sp>
        <p:nvSpPr>
          <p:cNvPr id="3" name="Content Placeholder 2"/>
          <p:cNvSpPr>
            <a:spLocks noGrp="1"/>
          </p:cNvSpPr>
          <p:nvPr>
            <p:ph idx="1"/>
          </p:nvPr>
        </p:nvSpPr>
        <p:spPr/>
        <p:txBody>
          <a:bodyPr/>
          <a:lstStyle/>
          <a:p>
            <a:endParaRPr lang="en-US"/>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674608" y="3918283"/>
            <a:ext cx="3191256" cy="2761329"/>
          </a:xfrm>
          <a:prstGeom prst="rect">
            <a:avLst/>
          </a:prstGeom>
        </p:spPr>
      </p:pic>
      <p:sp>
        <p:nvSpPr>
          <p:cNvPr id="6" name="Rounded Rectangular Callout 5"/>
          <p:cNvSpPr/>
          <p:nvPr/>
        </p:nvSpPr>
        <p:spPr>
          <a:xfrm>
            <a:off x="8083296" y="274320"/>
            <a:ext cx="4038600" cy="3236976"/>
          </a:xfrm>
          <a:prstGeom prst="wedgeRoundRectCallou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a:solidFill>
                    <a:schemeClr val="bg1">
                      <a:lumMod val="50000"/>
                    </a:schemeClr>
                  </a:solidFill>
                </a:ln>
                <a:solidFill>
                  <a:schemeClr val="bg1">
                    <a:lumMod val="50000"/>
                  </a:schemeClr>
                </a:solidFill>
              </a:rPr>
              <a:t>Now you have to decide what items to offer on the menu. Look at this map which shows the distribution of burrito vs taco over the country. So depending on your location, you would want to offer the food items accordingly.</a:t>
            </a:r>
            <a:endParaRPr lang="en-US" dirty="0">
              <a:ln>
                <a:solidFill>
                  <a:schemeClr val="bg1">
                    <a:lumMod val="50000"/>
                  </a:schemeClr>
                </a:solidFill>
              </a:ln>
              <a:solidFill>
                <a:schemeClr val="bg1">
                  <a:lumMod val="50000"/>
                </a:schemeClr>
              </a:solidFill>
            </a:endParaRPr>
          </a:p>
        </p:txBody>
      </p:sp>
      <p:pic>
        <p:nvPicPr>
          <p:cNvPr id="8" name="Picture 7"/>
          <p:cNvPicPr>
            <a:picLocks noChangeAspect="1"/>
          </p:cNvPicPr>
          <p:nvPr/>
        </p:nvPicPr>
        <p:blipFill>
          <a:blip r:embed="rId3"/>
          <a:stretch>
            <a:fillRect/>
          </a:stretch>
        </p:blipFill>
        <p:spPr>
          <a:xfrm>
            <a:off x="0" y="2033543"/>
            <a:ext cx="7982712" cy="4824457"/>
          </a:xfrm>
          <a:prstGeom prst="rect">
            <a:avLst/>
          </a:prstGeom>
        </p:spPr>
      </p:pic>
    </p:spTree>
    <p:extLst>
      <p:ext uri="{BB962C8B-B14F-4D97-AF65-F5344CB8AC3E}">
        <p14:creationId xmlns:p14="http://schemas.microsoft.com/office/powerpoint/2010/main" val="353560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Price of food</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l="39117" t="18970" r="201" b="17629"/>
          <a:stretch/>
        </p:blipFill>
        <p:spPr>
          <a:xfrm>
            <a:off x="0" y="2125955"/>
            <a:ext cx="8668512" cy="4567453"/>
          </a:xfrm>
          <a:prstGeom prst="rect">
            <a:avLst/>
          </a:prstGeom>
        </p:spPr>
      </p:pic>
      <p:pic>
        <p:nvPicPr>
          <p:cNvPr id="6" name="Picture 5"/>
          <p:cNvPicPr>
            <a:picLocks noChangeAspect="1"/>
          </p:cNvPicPr>
          <p:nvPr/>
        </p:nvPicPr>
        <p:blipFill>
          <a:blip r:embed="rId3"/>
          <a:stretch>
            <a:fillRect/>
          </a:stretch>
        </p:blipFill>
        <p:spPr>
          <a:xfrm>
            <a:off x="0" y="5701474"/>
            <a:ext cx="1762125" cy="904875"/>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674608" y="3918283"/>
            <a:ext cx="3191256" cy="2761329"/>
          </a:xfrm>
          <a:prstGeom prst="rect">
            <a:avLst/>
          </a:prstGeom>
        </p:spPr>
      </p:pic>
      <p:sp>
        <p:nvSpPr>
          <p:cNvPr id="8" name="Rounded Rectangular Callout 7"/>
          <p:cNvSpPr/>
          <p:nvPr/>
        </p:nvSpPr>
        <p:spPr>
          <a:xfrm>
            <a:off x="8083296" y="274320"/>
            <a:ext cx="4038600" cy="3236976"/>
          </a:xfrm>
          <a:prstGeom prst="wedgeRoundRectCallou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a:solidFill>
                    <a:schemeClr val="bg1">
                      <a:lumMod val="50000"/>
                    </a:schemeClr>
                  </a:solidFill>
                </a:ln>
                <a:solidFill>
                  <a:schemeClr val="bg1">
                    <a:lumMod val="50000"/>
                  </a:schemeClr>
                </a:solidFill>
              </a:rPr>
              <a:t>Now look at the average price of menu items in Mexican restaurants across the nation. Your prices should be competitive enough to survive in this market.</a:t>
            </a:r>
            <a:endParaRPr lang="en-US" dirty="0">
              <a:ln>
                <a:solidFill>
                  <a:schemeClr val="bg1">
                    <a:lumMod val="50000"/>
                  </a:schemeClr>
                </a:solidFill>
              </a:ln>
              <a:solidFill>
                <a:schemeClr val="bg1">
                  <a:lumMod val="50000"/>
                </a:schemeClr>
              </a:solidFill>
            </a:endParaRPr>
          </a:p>
        </p:txBody>
      </p:sp>
    </p:spTree>
    <p:extLst>
      <p:ext uri="{BB962C8B-B14F-4D97-AF65-F5344CB8AC3E}">
        <p14:creationId xmlns:p14="http://schemas.microsoft.com/office/powerpoint/2010/main" val="1065703883"/>
      </p:ext>
    </p:extLst>
  </p:cSld>
  <p:clrMapOvr>
    <a:masterClrMapping/>
  </p:clrMapOvr>
</p:sld>
</file>

<file path=ppt/theme/theme1.xml><?xml version="1.0" encoding="utf-8"?>
<a:theme xmlns:a="http://schemas.openxmlformats.org/drawingml/2006/main" name="Berlin">
  <a:themeElements>
    <a:clrScheme name="Custom 2">
      <a:dk1>
        <a:srgbClr val="4A7B29"/>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601</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Trebuchet MS</vt:lpstr>
      <vt:lpstr>Berlin</vt:lpstr>
      <vt:lpstr>Office Theme</vt:lpstr>
      <vt:lpstr>Datathon – GS Challenge</vt:lpstr>
      <vt:lpstr>PowerPoint Presentation</vt:lpstr>
      <vt:lpstr>1. Where to open a restaurant</vt:lpstr>
      <vt:lpstr>Cont.</vt:lpstr>
      <vt:lpstr>Restaurants per capita (per 10k)</vt:lpstr>
      <vt:lpstr>Cont.</vt:lpstr>
      <vt:lpstr>2. Know your competition</vt:lpstr>
      <vt:lpstr>3. Menu items to offer</vt:lpstr>
      <vt:lpstr>4. Price of food</vt:lpstr>
      <vt:lpstr>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Datathon – GS Challenge</dc:title>
  <dc:creator>Vedant Mehta</dc:creator>
  <cp:lastModifiedBy>Vedant Mehta</cp:lastModifiedBy>
  <cp:revision>16</cp:revision>
  <dcterms:created xsi:type="dcterms:W3CDTF">2019-10-20T15:24:43Z</dcterms:created>
  <dcterms:modified xsi:type="dcterms:W3CDTF">2019-10-20T16:54:29Z</dcterms:modified>
</cp:coreProperties>
</file>