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Platypi Medium" panose="020B0604020202020204" charset="0"/>
      <p:regular r:id="rId12"/>
    </p:embeddedFont>
    <p:embeddedFont>
      <p:font typeface="Source Serif Pro" panose="02040603050405020204" pitchFamily="18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4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382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Healthcare Provider Fraud Detection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95926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Welcome to our presentation on identifying potentially fraudulent healthcare providers. Healthcare fraud poses a significant challenge for insurance companies, leading to inflated costs and higher premiums. Our project aimed to develop a system to predict fraudulent providers and understand the patterns associated with such activities.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66558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Presented By: Vedant Patil
 Task: Data Science Case Study</a:t>
            </a:r>
            <a:endParaRPr lang="en-US" sz="175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4D5EC7-09F8-7AC7-8089-F1BCD2E9B78C}"/>
              </a:ext>
            </a:extLst>
          </p:cNvPr>
          <p:cNvSpPr/>
          <p:nvPr/>
        </p:nvSpPr>
        <p:spPr>
          <a:xfrm>
            <a:off x="12864338" y="7596393"/>
            <a:ext cx="1766062" cy="72580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E5512-E171-722F-0326-74AA8611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5" y="1666221"/>
            <a:ext cx="4897158" cy="4897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293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782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620804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6561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Predictive Modeling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146584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Develop a machine learning model to classify providers as "Potential Fraud" or "Not Fraud."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5782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262080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656165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Identification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500914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Discover important variables that help in detecting fraudulent behavior.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06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4865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84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Business Insights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443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Provide actionable recommendations to help combat fraud more effectively.</a:t>
            </a:r>
            <a:endParaRPr lang="en-US" sz="175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816E1F-8D75-3C65-EB63-EF6D140102EF}"/>
              </a:ext>
            </a:extLst>
          </p:cNvPr>
          <p:cNvSpPr/>
          <p:nvPr/>
        </p:nvSpPr>
        <p:spPr>
          <a:xfrm>
            <a:off x="12871048" y="7562136"/>
            <a:ext cx="1759352" cy="72580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Beneficiary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Demographic and health information about patients (e.g., age, chronic conditions).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Inpatient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Details about claims where patients were admitted to a hospital for serious events.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Outpatient Data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Details about claims where patients visited a hospital but were not admitted, typically for shorter visits.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Labels Data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Crucial file providing historical flags for "Potential Fraud" providers, serving as our "answer key."</a:t>
            </a:r>
            <a:endParaRPr lang="en-US" sz="175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4944D2-786B-6756-C113-52140EFA2689}"/>
              </a:ext>
            </a:extLst>
          </p:cNvPr>
          <p:cNvSpPr/>
          <p:nvPr/>
        </p:nvSpPr>
        <p:spPr>
          <a:xfrm>
            <a:off x="12871048" y="7616142"/>
            <a:ext cx="1759352" cy="6944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79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" y="493990"/>
            <a:ext cx="4625340" cy="77368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15050" y="493990"/>
            <a:ext cx="7886700" cy="168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Approach: Data Management &amp; Feature Engineering</a:t>
            </a:r>
            <a:endParaRPr lang="en-US" sz="35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447568"/>
            <a:ext cx="898088" cy="13223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282577" y="2627114"/>
            <a:ext cx="2636282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Date Feature Extraction</a:t>
            </a:r>
            <a:endParaRPr lang="en-US" sz="1750" dirty="0"/>
          </a:p>
        </p:txBody>
      </p:sp>
      <p:sp>
        <p:nvSpPr>
          <p:cNvPr id="7" name="Text 2"/>
          <p:cNvSpPr/>
          <p:nvPr/>
        </p:nvSpPr>
        <p:spPr>
          <a:xfrm>
            <a:off x="7282577" y="3015496"/>
            <a:ext cx="6719173" cy="574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Extracted useful information like LengthOfStay from claim and admission/discharge dates.</a:t>
            </a: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3769876"/>
            <a:ext cx="898088" cy="13223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282577" y="3949422"/>
            <a:ext cx="2668072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Claim Code Aggregation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7282577" y="4337804"/>
            <a:ext cx="6719173" cy="574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Counted unique diagnosis and procedure codes to capture complexity or unusualness of treatments.</a:t>
            </a:r>
            <a:endParaRPr lang="en-US" sz="1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050" y="5092184"/>
            <a:ext cx="898088" cy="13223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282577" y="5271730"/>
            <a:ext cx="3033236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Beneficiary Profile Creation</a:t>
            </a:r>
            <a:endParaRPr lang="en-US" sz="1750" dirty="0"/>
          </a:p>
        </p:txBody>
      </p:sp>
      <p:sp>
        <p:nvSpPr>
          <p:cNvPr id="13" name="Text 6"/>
          <p:cNvSpPr/>
          <p:nvPr/>
        </p:nvSpPr>
        <p:spPr>
          <a:xfrm>
            <a:off x="7282577" y="5660112"/>
            <a:ext cx="6719173" cy="574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Summarized chronic conditions and categorized patient ages to understand demographic associations with fraud.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50" y="6414492"/>
            <a:ext cx="898088" cy="132230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282577" y="6594038"/>
            <a:ext cx="5414486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Consolidation &amp; Provider-Level Aggregation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282577" y="6982420"/>
            <a:ext cx="6719173" cy="574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Combined claims with beneficiary details and aggregated all features to the provider level, creating a comprehensive "report card" for each provider.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8D496C-0651-2ABE-CB7C-48F8E29F255D}"/>
              </a:ext>
            </a:extLst>
          </p:cNvPr>
          <p:cNvSpPr/>
          <p:nvPr/>
        </p:nvSpPr>
        <p:spPr>
          <a:xfrm>
            <a:off x="12790025" y="7568829"/>
            <a:ext cx="1840375" cy="74747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84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2713" y="3281839"/>
            <a:ext cx="9004221" cy="672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Selection &amp; Preprocessing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2713" y="5244227"/>
            <a:ext cx="3039308" cy="215027"/>
          </a:xfrm>
          <a:prstGeom prst="roundRect">
            <a:avLst>
              <a:gd name="adj" fmla="val 15004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752713" y="5781794"/>
            <a:ext cx="2688431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Column Alignment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52713" y="6246733"/>
            <a:ext cx="3039308" cy="103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Ensured features from unseen data matched the training data's columns and order.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114562" y="4921687"/>
            <a:ext cx="3039308" cy="215027"/>
          </a:xfrm>
          <a:prstGeom prst="roundRect">
            <a:avLst>
              <a:gd name="adj" fmla="val 15004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4114562" y="5459254"/>
            <a:ext cx="303930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Handling Missing Values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114562" y="6260187"/>
            <a:ext cx="3039308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Used SimpleImputer to fill numerical gaps, typically with mean values, preventing model errors.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76411" y="4599027"/>
            <a:ext cx="3039308" cy="215027"/>
          </a:xfrm>
          <a:prstGeom prst="roundRect">
            <a:avLst>
              <a:gd name="adj" fmla="val 15004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7476411" y="5136594"/>
            <a:ext cx="303930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Scaling Numerical Features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7476411" y="5937528"/>
            <a:ext cx="3039308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StandardScaler normalized numerical features, preventing larger values from dominating smaller ones.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10838259" y="4276487"/>
            <a:ext cx="3039428" cy="215027"/>
          </a:xfrm>
          <a:prstGeom prst="roundRect">
            <a:avLst>
              <a:gd name="adj" fmla="val 15004"/>
            </a:avLst>
          </a:prstGeom>
          <a:solidFill>
            <a:srgbClr val="F9F7F7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8259" y="4814054"/>
            <a:ext cx="3039428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Encoding Categorical Features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0838259" y="5614988"/>
            <a:ext cx="3039428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OneHotEncoder would typically convert categories into numerical formats for model understanding.</a:t>
            </a:r>
            <a:endParaRPr lang="en-US" sz="165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748EEF-D46F-49CC-4AEC-58B62DB33460}"/>
              </a:ext>
            </a:extLst>
          </p:cNvPr>
          <p:cNvSpPr/>
          <p:nvPr/>
        </p:nvSpPr>
        <p:spPr>
          <a:xfrm>
            <a:off x="12790025" y="7647648"/>
            <a:ext cx="1840375" cy="67198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3698"/>
            <a:ext cx="6145502" cy="40478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3871" y="1213009"/>
            <a:ext cx="7146131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Model Building &amp; Evaluation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6203871" y="2160984"/>
            <a:ext cx="3752136" cy="2813447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</p:sp>
      <p:sp>
        <p:nvSpPr>
          <p:cNvPr id="6" name="Text 2"/>
          <p:cNvSpPr/>
          <p:nvPr/>
        </p:nvSpPr>
        <p:spPr>
          <a:xfrm>
            <a:off x="6408777" y="2365891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408777" y="2809161"/>
            <a:ext cx="3342322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straightforward model for linear relationships, easy to interpret, providing a solid foundation for understanding feature impact.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60913" y="2160984"/>
            <a:ext cx="3752136" cy="2813447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</p:sp>
      <p:sp>
        <p:nvSpPr>
          <p:cNvPr id="9" name="Text 5"/>
          <p:cNvSpPr/>
          <p:nvPr/>
        </p:nvSpPr>
        <p:spPr>
          <a:xfrm>
            <a:off x="10365819" y="2365891"/>
            <a:ext cx="3342322" cy="640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XGBoost (Extreme Gradient Boosting)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10365819" y="3129439"/>
            <a:ext cx="334232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 advanced, powerful model building "mini-detectives" to learn from mistakes, highly accurate for complex, imbalanced data like fraud detection.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203871" y="5179338"/>
            <a:ext cx="7709059" cy="183713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12" name="Text 8"/>
          <p:cNvSpPr/>
          <p:nvPr/>
        </p:nvSpPr>
        <p:spPr>
          <a:xfrm>
            <a:off x="6408777" y="5384244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Evaluation Metrics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6408777" y="5827514"/>
            <a:ext cx="7299246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Focused on Recall (catching fraudsters), Precision (minimizing false alarms), F1-Score (balance), and AUC-ROC (overall distinction ability). XGBoost generally performs better for fraud detection due to its robustness.</a:t>
            </a:r>
            <a:endParaRPr lang="en-US" sz="16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532F48-543E-59B7-C516-7D1AD275E5C1}"/>
              </a:ext>
            </a:extLst>
          </p:cNvPr>
          <p:cNvSpPr/>
          <p:nvPr/>
        </p:nvSpPr>
        <p:spPr>
          <a:xfrm>
            <a:off x="12824749" y="7664648"/>
            <a:ext cx="1805651" cy="5649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362" y="1121688"/>
            <a:ext cx="7072074" cy="544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Findings &amp; Business Insights</a:t>
            </a:r>
            <a:endParaRPr lang="en-US" sz="3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2" y="1957268"/>
            <a:ext cx="435173" cy="4351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18605" y="2030254"/>
            <a:ext cx="1887498" cy="544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High Claim Volume/Amount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218605" y="2678787"/>
            <a:ext cx="1887498" cy="139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Significantly larger claim numbers or higher reimbursements can indicate over-billing.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630" y="1957268"/>
            <a:ext cx="435173" cy="43517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32873" y="2030254"/>
            <a:ext cx="1887498" cy="544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Unusual Length of Stay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3932873" y="2678787"/>
            <a:ext cx="1887498" cy="1113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Consistently very long or short hospital stays for specific diagnoses may be suspicious.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898" y="1957268"/>
            <a:ext cx="435173" cy="4351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47140" y="2030254"/>
            <a:ext cx="1887498" cy="816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Diverse/Ambiguous Diagnosis Codes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6647140" y="2950845"/>
            <a:ext cx="1887498" cy="1113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Frequent use of vague or expensive diagnosis codes could suggest "upcoding."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62" y="4449723"/>
            <a:ext cx="435173" cy="43517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18605" y="4522708"/>
            <a:ext cx="1887498" cy="108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Patient Demographics &amp; Deductible Patterns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218605" y="5715357"/>
            <a:ext cx="1887498" cy="139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Patterns in patient conditions or age groups, and suspicious deductible amounts, can indicate fraud.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112" y="552926"/>
            <a:ext cx="10611564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Recommendations &amp; Future Improvements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303770" y="1581150"/>
            <a:ext cx="22860" cy="6095524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6510516" y="1795343"/>
            <a:ext cx="601861" cy="22860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7089517" y="1581150"/>
            <a:ext cx="451366" cy="45136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05" y="1656338"/>
            <a:ext cx="300871" cy="3008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189803" y="1650087"/>
            <a:ext cx="3122295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Prioritized Investigations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702112" y="2083832"/>
            <a:ext cx="5609987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 model probability scores to focus resources on providers with the highest fraud risk.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518023" y="2999065"/>
            <a:ext cx="601861" cy="22860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10" name="Shape 7"/>
          <p:cNvSpPr/>
          <p:nvPr/>
        </p:nvSpPr>
        <p:spPr>
          <a:xfrm>
            <a:off x="7089517" y="2784872"/>
            <a:ext cx="451366" cy="45136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705" y="2822436"/>
            <a:ext cx="300871" cy="37611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18302" y="2853809"/>
            <a:ext cx="304133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Automated Alert System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8318302" y="3287554"/>
            <a:ext cx="5609987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Integrate the model for real-time flagging of suspicious claims or providers.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510516" y="4036576"/>
            <a:ext cx="601861" cy="22860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15" name="Shape 11"/>
          <p:cNvSpPr/>
          <p:nvPr/>
        </p:nvSpPr>
        <p:spPr>
          <a:xfrm>
            <a:off x="7089517" y="3822383"/>
            <a:ext cx="451366" cy="45136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705" y="3859947"/>
            <a:ext cx="300871" cy="37611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507224" y="3891320"/>
            <a:ext cx="280487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Dynamic Thresholding</a:t>
            </a:r>
            <a:endParaRPr lang="en-US" sz="1950" dirty="0"/>
          </a:p>
        </p:txBody>
      </p:sp>
      <p:sp>
        <p:nvSpPr>
          <p:cNvPr id="18" name="Text 13"/>
          <p:cNvSpPr/>
          <p:nvPr/>
        </p:nvSpPr>
        <p:spPr>
          <a:xfrm>
            <a:off x="702112" y="4325064"/>
            <a:ext cx="5609987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Utilize probability scores for nuanced decision-making, allowing for varied review levels.</a:t>
            </a:r>
            <a:endParaRPr lang="en-US" sz="1550" dirty="0"/>
          </a:p>
        </p:txBody>
      </p:sp>
      <p:sp>
        <p:nvSpPr>
          <p:cNvPr id="19" name="Shape 14"/>
          <p:cNvSpPr/>
          <p:nvPr/>
        </p:nvSpPr>
        <p:spPr>
          <a:xfrm>
            <a:off x="7518023" y="5074206"/>
            <a:ext cx="601861" cy="22860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20" name="Shape 15"/>
          <p:cNvSpPr/>
          <p:nvPr/>
        </p:nvSpPr>
        <p:spPr>
          <a:xfrm>
            <a:off x="7089517" y="4860012"/>
            <a:ext cx="451366" cy="45136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705" y="4897576"/>
            <a:ext cx="300871" cy="37611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18302" y="4928949"/>
            <a:ext cx="372034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Importance Deep Dive</a:t>
            </a:r>
            <a:endParaRPr lang="en-US" sz="1950" dirty="0"/>
          </a:p>
        </p:txBody>
      </p:sp>
      <p:sp>
        <p:nvSpPr>
          <p:cNvPr id="23" name="Text 17"/>
          <p:cNvSpPr/>
          <p:nvPr/>
        </p:nvSpPr>
        <p:spPr>
          <a:xfrm>
            <a:off x="8318302" y="5362694"/>
            <a:ext cx="5609987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 XGBoost's important features to reveal specific fraud patterns for targeted rules.</a:t>
            </a:r>
            <a:endParaRPr lang="en-US" sz="1550" dirty="0"/>
          </a:p>
        </p:txBody>
      </p:sp>
      <p:sp>
        <p:nvSpPr>
          <p:cNvPr id="24" name="Shape 18"/>
          <p:cNvSpPr/>
          <p:nvPr/>
        </p:nvSpPr>
        <p:spPr>
          <a:xfrm>
            <a:off x="6510516" y="6111835"/>
            <a:ext cx="601861" cy="22860"/>
          </a:xfrm>
          <a:prstGeom prst="roundRect">
            <a:avLst>
              <a:gd name="adj" fmla="val 131650"/>
            </a:avLst>
          </a:prstGeom>
          <a:solidFill>
            <a:srgbClr val="D8D4D4"/>
          </a:solidFill>
          <a:ln/>
        </p:spPr>
      </p:sp>
      <p:sp>
        <p:nvSpPr>
          <p:cNvPr id="25" name="Shape 19"/>
          <p:cNvSpPr/>
          <p:nvPr/>
        </p:nvSpPr>
        <p:spPr>
          <a:xfrm>
            <a:off x="7089517" y="5897642"/>
            <a:ext cx="451366" cy="45136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705" y="5972830"/>
            <a:ext cx="300871" cy="300871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702112" y="5966579"/>
            <a:ext cx="5609987" cy="626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External Data Integration &amp; Continuous Learning</a:t>
            </a:r>
            <a:endParaRPr lang="en-US" sz="1950" dirty="0"/>
          </a:p>
        </p:txBody>
      </p:sp>
      <p:sp>
        <p:nvSpPr>
          <p:cNvPr id="28" name="Text 21"/>
          <p:cNvSpPr/>
          <p:nvPr/>
        </p:nvSpPr>
        <p:spPr>
          <a:xfrm>
            <a:off x="702112" y="6713696"/>
            <a:ext cx="5609987" cy="962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Incorporate public records and network analysis, and regularly retrain the model with new data to counter evolving fraud tactics.</a:t>
            </a:r>
            <a:endParaRPr lang="en-US" sz="155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88F637-9820-CEF6-1EC9-4C00019D0090}"/>
              </a:ext>
            </a:extLst>
          </p:cNvPr>
          <p:cNvSpPr/>
          <p:nvPr/>
        </p:nvSpPr>
        <p:spPr>
          <a:xfrm>
            <a:off x="12882623" y="7569843"/>
            <a:ext cx="1724917" cy="74343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0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6002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This project successfully established a machine learning pipeline for identifying potentially fraudulent healthcare providers. By transforming raw data into meaningful features and utilizing powerful models like XGBoost, we've created a robust tool to combat fraud effectively.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insights gained will enable proactive fraud prevention, leading to significant cost savings and more efficient resource allocation for investigations. We are confident this system will be a valuable asset in safeguarding healthcare resources.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703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Platypi Medium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Vedant Patil</cp:lastModifiedBy>
  <cp:revision>3</cp:revision>
  <dcterms:created xsi:type="dcterms:W3CDTF">2025-05-28T14:43:14Z</dcterms:created>
  <dcterms:modified xsi:type="dcterms:W3CDTF">2025-07-06T14:50:49Z</dcterms:modified>
</cp:coreProperties>
</file>