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4" r:id="rId8"/>
    <p:sldId id="266" r:id="rId9"/>
    <p:sldId id="269" r:id="rId10"/>
    <p:sldId id="27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60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82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8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186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947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825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844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73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01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82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80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28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05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2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8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7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FB2D3D-1F0D-4A61-A74B-094037C4C77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29B2-1735-46AD-9588-70F6D410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80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7C18-0EB0-7064-C014-69542ADA9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527" y="1765005"/>
            <a:ext cx="8825658" cy="2172403"/>
          </a:xfrm>
        </p:spPr>
        <p:txBody>
          <a:bodyPr/>
          <a:lstStyle/>
          <a:p>
            <a:r>
              <a:rPr lang="en-US" b="1" dirty="0"/>
              <a:t>Storytelling Case Study: Airbnb, NYC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CA85E-7E31-E5F0-0C2D-6CA3C6DF7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527" y="4362711"/>
            <a:ext cx="8825658" cy="861420"/>
          </a:xfrm>
        </p:spPr>
        <p:txBody>
          <a:bodyPr>
            <a:noAutofit/>
          </a:bodyPr>
          <a:lstStyle/>
          <a:p>
            <a:r>
              <a:rPr lang="en-US" sz="2400" dirty="0"/>
              <a:t>By: Ashutosh Francis</a:t>
            </a:r>
          </a:p>
          <a:p>
            <a:r>
              <a:rPr lang="en-US" sz="2400" dirty="0"/>
              <a:t>       Tanzeel Iqbal &amp;</a:t>
            </a:r>
          </a:p>
          <a:p>
            <a:r>
              <a:rPr lang="en-US" sz="2400" dirty="0"/>
              <a:t>       Vedant Patil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173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2667-8DA9-D409-BB7C-2A59E5B19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02" y="626336"/>
            <a:ext cx="5412270" cy="18598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Majority of the popular host are in </a:t>
            </a:r>
            <a:r>
              <a:rPr lang="en-US" dirty="0" err="1"/>
              <a:t>manhatten</a:t>
            </a:r>
            <a:r>
              <a:rPr lang="en-US" dirty="0"/>
              <a:t> , to get traction for unpopular properties.</a:t>
            </a:r>
          </a:p>
          <a:p>
            <a:r>
              <a:rPr lang="en-US" dirty="0"/>
              <a:t>Head of acquisition and </a:t>
            </a:r>
            <a:r>
              <a:rPr lang="en-US" dirty="0" err="1"/>
              <a:t>Opertions</a:t>
            </a:r>
            <a:r>
              <a:rPr lang="en-US" dirty="0"/>
              <a:t> can talk with this host and negotiate with them.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C3143-CF75-FD29-62B7-F9F278901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012" y="1328085"/>
            <a:ext cx="6212573" cy="5136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782D91-6D53-AA12-20F4-510B91959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59" y="2901015"/>
            <a:ext cx="4473328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5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D772-5401-3151-F6A2-C1E8CE3E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621170"/>
          </a:xfrm>
        </p:spPr>
        <p:txBody>
          <a:bodyPr/>
          <a:lstStyle/>
          <a:p>
            <a:r>
              <a:rPr lang="en-US" sz="3200" b="1" dirty="0"/>
              <a:t>Inferences from the case study: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DFBC-4BF1-A8CC-4257-00E83176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42555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have observed that people like to visit the center of New York, where the beauty of the city can be seen.</a:t>
            </a:r>
          </a:p>
          <a:p>
            <a:r>
              <a:rPr lang="en-US" dirty="0"/>
              <a:t>The Entire Room or apartment is most listed room type &amp; customers prefers it mostly , while exactly opposite is true for shared room.</a:t>
            </a:r>
          </a:p>
          <a:p>
            <a:r>
              <a:rPr lang="en-US" dirty="0"/>
              <a:t>Manhattan &amp; </a:t>
            </a:r>
            <a:r>
              <a:rPr lang="en-US" dirty="0" err="1"/>
              <a:t>brooklyn</a:t>
            </a:r>
            <a:r>
              <a:rPr lang="en-US" dirty="0"/>
              <a:t> are costliest neighborhood group, but still customers prefer them.</a:t>
            </a:r>
          </a:p>
          <a:p>
            <a:r>
              <a:rPr lang="en-US" dirty="0"/>
              <a:t>We can focus on the locations that are present in </a:t>
            </a:r>
            <a:r>
              <a:rPr lang="en-US" dirty="0" err="1"/>
              <a:t>Manhatten</a:t>
            </a:r>
            <a:r>
              <a:rPr lang="en-US" dirty="0"/>
              <a:t> and Brooklyn because these are most famous prime locations as people shows interest in it.</a:t>
            </a:r>
          </a:p>
          <a:p>
            <a:r>
              <a:rPr lang="en-US" dirty="0"/>
              <a:t>We have observed that people show interest in the host </a:t>
            </a:r>
            <a:r>
              <a:rPr lang="en-US" dirty="0" err="1"/>
              <a:t>blueground</a:t>
            </a:r>
            <a:r>
              <a:rPr lang="en-US" dirty="0"/>
              <a:t> and also spend more nights there.</a:t>
            </a:r>
          </a:p>
          <a:p>
            <a:r>
              <a:rPr lang="en-US" dirty="0"/>
              <a:t>Management cant talk with famous host who listed there property in </a:t>
            </a:r>
            <a:r>
              <a:rPr lang="en-US" dirty="0" err="1"/>
              <a:t>Manhatten</a:t>
            </a:r>
            <a:r>
              <a:rPr lang="en-US" dirty="0"/>
              <a:t> &amp; Brooklyn to increase attraction for unpopular properties.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44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56D0-3749-C8CA-FF98-B4530A20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829" y="3017730"/>
            <a:ext cx="2976342" cy="822539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6188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D0F6-AE89-22D1-8EE9-0D15CD3A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0A1D74-0410-B4E5-ABBA-FBD694C15C60}"/>
              </a:ext>
            </a:extLst>
          </p:cNvPr>
          <p:cNvSpPr>
            <a:spLocks noGrp="1"/>
          </p:cNvSpPr>
          <p:nvPr/>
        </p:nvSpPr>
        <p:spPr>
          <a:xfrm>
            <a:off x="645130" y="1977712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400" dirty="0"/>
              <a:t>Objective</a:t>
            </a:r>
          </a:p>
          <a:p>
            <a:pPr algn="just"/>
            <a:r>
              <a:rPr lang="en-IN" sz="2400" dirty="0"/>
              <a:t>History</a:t>
            </a:r>
          </a:p>
          <a:p>
            <a:r>
              <a:rPr lang="en-IN" sz="2400" dirty="0"/>
              <a:t>Data Preparation</a:t>
            </a:r>
          </a:p>
          <a:p>
            <a:r>
              <a:rPr lang="en-IN" sz="2400" dirty="0"/>
              <a:t>Key Insights with Visualisation</a:t>
            </a:r>
          </a:p>
          <a:p>
            <a:r>
              <a:rPr lang="en-IN" sz="2400" dirty="0"/>
              <a:t>Inferences from case study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332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9F17-9004-76C8-E0A0-C5AD44C9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865719"/>
          </a:xfrm>
        </p:spPr>
        <p:txBody>
          <a:bodyPr/>
          <a:lstStyle/>
          <a:p>
            <a:r>
              <a:rPr lang="en-US" b="1" dirty="0"/>
              <a:t>Objective:</a:t>
            </a:r>
            <a:endParaRPr lang="en-IN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/>
        </p:nvSpPr>
        <p:spPr>
          <a:xfrm>
            <a:off x="645130" y="1977712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400" dirty="0"/>
              <a:t>Airbnb is an online platform used by people to rent their unused accommodations. </a:t>
            </a:r>
          </a:p>
          <a:p>
            <a:pPr algn="just"/>
            <a:r>
              <a:rPr lang="en-IN" sz="2400" dirty="0"/>
              <a:t>During the covid pandemic time, Airbnb had incurred a huge loss in the revenue. </a:t>
            </a:r>
          </a:p>
          <a:p>
            <a:pPr algn="just"/>
            <a:r>
              <a:rPr lang="en-IN" sz="2400" dirty="0"/>
              <a:t>Now people have started travelling again and Airbnb want to rise the business again and ready to serve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85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157A-C441-7561-A06B-25A99669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9515"/>
          </a:xfrm>
        </p:spPr>
        <p:txBody>
          <a:bodyPr/>
          <a:lstStyle/>
          <a:p>
            <a:r>
              <a:rPr lang="en-US" b="1" dirty="0"/>
              <a:t>History: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C933-E590-9D29-BC4D-91DB7345E16A}"/>
              </a:ext>
            </a:extLst>
          </p:cNvPr>
          <p:cNvSpPr>
            <a:spLocks noGrp="1"/>
          </p:cNvSpPr>
          <p:nvPr/>
        </p:nvSpPr>
        <p:spPr>
          <a:xfrm>
            <a:off x="646111" y="2073404"/>
            <a:ext cx="8596668" cy="316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400" dirty="0"/>
              <a:t>For the past few months, Airbnb has seen a major decline in revenue. </a:t>
            </a:r>
          </a:p>
          <a:p>
            <a:pPr algn="just"/>
            <a:r>
              <a:rPr lang="en-IN" sz="2400" dirty="0"/>
              <a:t>Now that the restrictions are reduced and people started travelling more, Airbnb wants to prepare itself for this change.</a:t>
            </a:r>
          </a:p>
          <a:p>
            <a:pPr algn="just"/>
            <a:r>
              <a:rPr lang="en-IN" sz="2400" dirty="0"/>
              <a:t>So an analysis is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198389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97D0-D1B2-BA93-F26D-C0AAFCD7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6473"/>
          </a:xfrm>
        </p:spPr>
        <p:txBody>
          <a:bodyPr/>
          <a:lstStyle/>
          <a:p>
            <a:r>
              <a:rPr lang="en-US" b="1" dirty="0"/>
              <a:t>Data Preparation: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6276-B3B9-70B3-0756-491DA72B733E}"/>
              </a:ext>
            </a:extLst>
          </p:cNvPr>
          <p:cNvSpPr>
            <a:spLocks noGrp="1"/>
          </p:cNvSpPr>
          <p:nvPr/>
        </p:nvSpPr>
        <p:spPr>
          <a:xfrm>
            <a:off x="646111" y="2200998"/>
            <a:ext cx="8596668" cy="1913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400" dirty="0"/>
              <a:t>Understood the dataset</a:t>
            </a:r>
          </a:p>
          <a:p>
            <a:pPr algn="just"/>
            <a:r>
              <a:rPr lang="en-IN" sz="2400" dirty="0"/>
              <a:t>Cleaned data to remove any missing values and duplicates if present in the dataset. </a:t>
            </a:r>
          </a:p>
          <a:p>
            <a:pPr algn="just"/>
            <a:r>
              <a:rPr lang="en-IN" sz="2400" dirty="0"/>
              <a:t>Dropped columns which are insignificant. </a:t>
            </a:r>
          </a:p>
          <a:p>
            <a:pPr algn="just"/>
            <a:r>
              <a:rPr lang="en-IN" sz="2400" dirty="0"/>
              <a:t>Identified outliers present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24243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66A5-9A36-D5A4-72F1-73E981FA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0" y="265427"/>
            <a:ext cx="5807852" cy="1089003"/>
          </a:xfrm>
        </p:spPr>
        <p:txBody>
          <a:bodyPr/>
          <a:lstStyle/>
          <a:p>
            <a:r>
              <a:rPr lang="en-IN" sz="3200" b="1" dirty="0"/>
              <a:t>Room type with respect to </a:t>
            </a:r>
            <a:br>
              <a:rPr lang="en-IN" sz="3200" b="1" dirty="0"/>
            </a:br>
            <a:r>
              <a:rPr lang="en-IN" sz="3200" b="1" dirty="0"/>
              <a:t>Neighbourhood group: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06B36-E02A-60C1-B28D-B1A70A90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90" y="1625142"/>
            <a:ext cx="4872482" cy="4742818"/>
          </a:xfrm>
        </p:spPr>
        <p:txBody>
          <a:bodyPr>
            <a:noAutofit/>
          </a:bodyPr>
          <a:lstStyle/>
          <a:p>
            <a:r>
              <a:rPr lang="en-IN" sz="1800" dirty="0"/>
              <a:t>Manhattan and Brooklyn are topmost neighbourhood groups and people prefer to book the entire home or private room mostly. </a:t>
            </a:r>
          </a:p>
          <a:p>
            <a:r>
              <a:rPr lang="en-IN" sz="1800" dirty="0"/>
              <a:t>Manhattan has 60.93% home/apt properties, i.e. highest of total listed properties.</a:t>
            </a:r>
          </a:p>
          <a:p>
            <a:r>
              <a:rPr lang="en-IN" sz="1800" dirty="0"/>
              <a:t>Bronx has maximum number of private rooms  i.e. around 59.76% of total listed properties. </a:t>
            </a:r>
          </a:p>
          <a:p>
            <a:r>
              <a:rPr lang="en-IN" sz="1800" dirty="0"/>
              <a:t>Very less number of shared rooms are available in each Neighbourhood group.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555" y="1342674"/>
            <a:ext cx="6212932" cy="52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39C1-2C44-02EF-C1A1-D6D06C21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6473"/>
          </a:xfrm>
        </p:spPr>
        <p:txBody>
          <a:bodyPr/>
          <a:lstStyle/>
          <a:p>
            <a:r>
              <a:rPr lang="en-US" sz="3200" b="1" dirty="0"/>
              <a:t>Customer Booking with respect </a:t>
            </a:r>
            <a:br>
              <a:rPr lang="en-US" sz="3200" b="1" dirty="0"/>
            </a:br>
            <a:r>
              <a:rPr lang="en-US" sz="3200" b="1" dirty="0"/>
              <a:t>to minimum nights: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4F61-9266-CC41-C08C-A5EAF79CC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29634"/>
            <a:ext cx="4787125" cy="4195481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Listings with Minimum nights 1-5 have the most number of bookings. A good spike can be seen in 30 days, this will be because customers would rent out on a monthly basis. </a:t>
            </a:r>
          </a:p>
          <a:p>
            <a:r>
              <a:rPr lang="en-IN" sz="1800" dirty="0"/>
              <a:t>We can also see small spikes after 30 days, this can also be observed by the monthly rent taking trend.</a:t>
            </a:r>
          </a:p>
          <a:p>
            <a:r>
              <a:rPr lang="en-IN" sz="1800" dirty="0"/>
              <a:t>Manhattan &amp; Queens have larger number of 30 day bookings compared to the others. The reason can be either long stay bookings of tourists or mid-level employees who opt for budget bookings due company visits.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843" y="1344235"/>
            <a:ext cx="6455948" cy="516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9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081-C9B3-8B46-3ECA-0AFC4327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1170"/>
          </a:xfrm>
        </p:spPr>
        <p:txBody>
          <a:bodyPr/>
          <a:lstStyle/>
          <a:p>
            <a:r>
              <a:rPr lang="en-US" sz="3200" b="1" dirty="0" err="1"/>
              <a:t>Neighbourhood</a:t>
            </a:r>
            <a:r>
              <a:rPr lang="en-US" sz="3200" b="1" dirty="0"/>
              <a:t> Vs Availability: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00E8-8B38-632E-0D84-F3E73D74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38840"/>
            <a:ext cx="4149172" cy="4241140"/>
          </a:xfrm>
        </p:spPr>
        <p:txBody>
          <a:bodyPr>
            <a:normAutofit/>
          </a:bodyPr>
          <a:lstStyle/>
          <a:p>
            <a:r>
              <a:rPr lang="en-IN" sz="2000" dirty="0"/>
              <a:t>Availability of Bedford is highest and also its price is lower. It is definitely a good choice for customers. </a:t>
            </a:r>
          </a:p>
          <a:p>
            <a:r>
              <a:rPr lang="en-IN" sz="2000" dirty="0"/>
              <a:t>We can see that after Bedford, Harlem follows the trend. </a:t>
            </a:r>
          </a:p>
          <a:p>
            <a:r>
              <a:rPr lang="en-IN" sz="2000" dirty="0"/>
              <a:t>Chelsea’s availability is low but it is costlier. </a:t>
            </a:r>
          </a:p>
          <a:p>
            <a:r>
              <a:rPr lang="en-IN" sz="2000" dirty="0"/>
              <a:t>On the other hand, William’s has average availability but price is high.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DE621-82C5-1B96-B3FC-230C66110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86" y="1414142"/>
            <a:ext cx="6865006" cy="45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8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6368-CA84-3F3D-57B6-D316BDEB3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998798"/>
            <a:ext cx="5414446" cy="1998087"/>
          </a:xfrm>
        </p:spPr>
        <p:txBody>
          <a:bodyPr>
            <a:normAutofit/>
          </a:bodyPr>
          <a:lstStyle/>
          <a:p>
            <a:r>
              <a:rPr lang="en-US" dirty="0"/>
              <a:t>Top 15 location where people preferred to stay more</a:t>
            </a:r>
          </a:p>
          <a:p>
            <a:r>
              <a:rPr lang="en-US" dirty="0"/>
              <a:t>We can see that most of them are in </a:t>
            </a:r>
            <a:r>
              <a:rPr lang="en-US" dirty="0" err="1"/>
              <a:t>Manhatten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FC5773-2A51-BB4C-5DA7-91A4EEA7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1170"/>
          </a:xfrm>
        </p:spPr>
        <p:txBody>
          <a:bodyPr/>
          <a:lstStyle/>
          <a:p>
            <a:r>
              <a:rPr lang="en-US" sz="3200" b="1" dirty="0"/>
              <a:t>Locality: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5C9DB-E665-819E-B11F-6AA16B6D2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244" y="1400683"/>
            <a:ext cx="6096158" cy="519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2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</TotalTime>
  <Words>605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circular</vt:lpstr>
      <vt:lpstr>Wingdings 3</vt:lpstr>
      <vt:lpstr>Ion</vt:lpstr>
      <vt:lpstr>Storytelling Case Study: Airbnb, NYC</vt:lpstr>
      <vt:lpstr>Agenda:</vt:lpstr>
      <vt:lpstr>Objective:</vt:lpstr>
      <vt:lpstr>History:</vt:lpstr>
      <vt:lpstr>Data Preparation:</vt:lpstr>
      <vt:lpstr>Room type with respect to  Neighbourhood group:</vt:lpstr>
      <vt:lpstr>Customer Booking with respect  to minimum nights:</vt:lpstr>
      <vt:lpstr>Neighbourhood Vs Availability:</vt:lpstr>
      <vt:lpstr>Locality:</vt:lpstr>
      <vt:lpstr>PowerPoint Presentation</vt:lpstr>
      <vt:lpstr>Inferences from the case study: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Case Study: Airbnb, NYC</dc:title>
  <dc:creator>vedantpatil01997@gmail.com</dc:creator>
  <cp:lastModifiedBy>vedantpatil01997@gmail.com</cp:lastModifiedBy>
  <cp:revision>71</cp:revision>
  <dcterms:created xsi:type="dcterms:W3CDTF">2023-07-10T17:14:09Z</dcterms:created>
  <dcterms:modified xsi:type="dcterms:W3CDTF">2023-07-11T17:18:20Z</dcterms:modified>
</cp:coreProperties>
</file>