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rimo" panose="020B0604020202020204" charset="0"/>
      <p:regular r:id="rId12"/>
    </p:embeddedFont>
    <p:embeddedFont>
      <p:font typeface="Poppins" panose="00000500000000000000" pitchFamily="2" charset="0"/>
      <p:regular r:id="rId13"/>
    </p:embeddedFont>
    <p:embeddedFont>
      <p:font typeface="Poppins Bold" panose="020B0604020202020204" charset="0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48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12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image" Target="../media/image15.sv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3640768" y="-164456"/>
            <a:ext cx="11725929" cy="11711272"/>
          </a:xfrm>
          <a:custGeom>
            <a:avLst/>
            <a:gdLst/>
            <a:ahLst/>
            <a:cxnLst/>
            <a:rect l="l" t="t" r="r" b="b"/>
            <a:pathLst>
              <a:path w="11725929" h="11711272">
                <a:moveTo>
                  <a:pt x="0" y="0"/>
                </a:moveTo>
                <a:lnTo>
                  <a:pt x="11725929" y="0"/>
                </a:lnTo>
                <a:lnTo>
                  <a:pt x="11725929" y="11711272"/>
                </a:lnTo>
                <a:lnTo>
                  <a:pt x="0" y="11711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9" name="Group 9"/>
          <p:cNvGrpSpPr/>
          <p:nvPr/>
        </p:nvGrpSpPr>
        <p:grpSpPr>
          <a:xfrm>
            <a:off x="3367381" y="-633119"/>
            <a:ext cx="11553237" cy="1155323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476280" y="4348446"/>
            <a:ext cx="1658466" cy="1656393"/>
          </a:xfrm>
          <a:custGeom>
            <a:avLst/>
            <a:gdLst/>
            <a:ahLst/>
            <a:cxnLst/>
            <a:rect l="l" t="t" r="r" b="b"/>
            <a:pathLst>
              <a:path w="1658466" h="1656393">
                <a:moveTo>
                  <a:pt x="0" y="0"/>
                </a:moveTo>
                <a:lnTo>
                  <a:pt x="1658465" y="0"/>
                </a:lnTo>
                <a:lnTo>
                  <a:pt x="1658465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13" name="Group 13"/>
          <p:cNvGrpSpPr/>
          <p:nvPr/>
        </p:nvGrpSpPr>
        <p:grpSpPr>
          <a:xfrm>
            <a:off x="1437613" y="4282161"/>
            <a:ext cx="1634041" cy="163404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 flipH="1">
            <a:off x="2086248" y="4847440"/>
            <a:ext cx="336771" cy="503483"/>
          </a:xfrm>
          <a:custGeom>
            <a:avLst/>
            <a:gdLst/>
            <a:ahLst/>
            <a:cxnLst/>
            <a:rect l="l" t="t" r="r" b="b"/>
            <a:pathLst>
              <a:path w="336771" h="503483">
                <a:moveTo>
                  <a:pt x="336771" y="0"/>
                </a:moveTo>
                <a:lnTo>
                  <a:pt x="0" y="0"/>
                </a:lnTo>
                <a:lnTo>
                  <a:pt x="0" y="503483"/>
                </a:lnTo>
                <a:lnTo>
                  <a:pt x="336771" y="503483"/>
                </a:lnTo>
                <a:lnTo>
                  <a:pt x="33677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sp>
        <p:nvSpPr>
          <p:cNvPr id="17" name="Freeform 17"/>
          <p:cNvSpPr/>
          <p:nvPr/>
        </p:nvSpPr>
        <p:spPr>
          <a:xfrm>
            <a:off x="15191921" y="4348446"/>
            <a:ext cx="1658466" cy="1656393"/>
          </a:xfrm>
          <a:custGeom>
            <a:avLst/>
            <a:gdLst/>
            <a:ahLst/>
            <a:cxnLst/>
            <a:rect l="l" t="t" r="r" b="b"/>
            <a:pathLst>
              <a:path w="1658466" h="1656393">
                <a:moveTo>
                  <a:pt x="0" y="0"/>
                </a:moveTo>
                <a:lnTo>
                  <a:pt x="1658466" y="0"/>
                </a:lnTo>
                <a:lnTo>
                  <a:pt x="1658466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18" name="Group 18"/>
          <p:cNvGrpSpPr/>
          <p:nvPr/>
        </p:nvGrpSpPr>
        <p:grpSpPr>
          <a:xfrm>
            <a:off x="15153255" y="4282161"/>
            <a:ext cx="1634041" cy="1634041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15801890" y="4847440"/>
            <a:ext cx="336771" cy="503483"/>
          </a:xfrm>
          <a:custGeom>
            <a:avLst/>
            <a:gdLst/>
            <a:ahLst/>
            <a:cxnLst/>
            <a:rect l="l" t="t" r="r" b="b"/>
            <a:pathLst>
              <a:path w="336771" h="503483">
                <a:moveTo>
                  <a:pt x="0" y="0"/>
                </a:moveTo>
                <a:lnTo>
                  <a:pt x="336770" y="0"/>
                </a:lnTo>
                <a:lnTo>
                  <a:pt x="336770" y="503483"/>
                </a:lnTo>
                <a:lnTo>
                  <a:pt x="0" y="5034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22" name="Group 22"/>
          <p:cNvGrpSpPr/>
          <p:nvPr/>
        </p:nvGrpSpPr>
        <p:grpSpPr>
          <a:xfrm>
            <a:off x="8142194" y="6440110"/>
            <a:ext cx="2003612" cy="775869"/>
            <a:chOff x="0" y="0"/>
            <a:chExt cx="2098984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098984" cy="812800"/>
            </a:xfrm>
            <a:custGeom>
              <a:avLst/>
              <a:gdLst/>
              <a:ahLst/>
              <a:cxnLst/>
              <a:rect l="l" t="t" r="r" b="b"/>
              <a:pathLst>
                <a:path w="2098984" h="812800">
                  <a:moveTo>
                    <a:pt x="386398" y="0"/>
                  </a:moveTo>
                  <a:lnTo>
                    <a:pt x="1712586" y="0"/>
                  </a:lnTo>
                  <a:cubicBezTo>
                    <a:pt x="1925987" y="0"/>
                    <a:pt x="2098984" y="172996"/>
                    <a:pt x="2098984" y="386398"/>
                  </a:cubicBezTo>
                  <a:lnTo>
                    <a:pt x="2098984" y="426402"/>
                  </a:lnTo>
                  <a:cubicBezTo>
                    <a:pt x="2098984" y="639804"/>
                    <a:pt x="1925987" y="812800"/>
                    <a:pt x="1712586" y="812800"/>
                  </a:cubicBezTo>
                  <a:lnTo>
                    <a:pt x="386398" y="812800"/>
                  </a:lnTo>
                  <a:cubicBezTo>
                    <a:pt x="172996" y="812800"/>
                    <a:pt x="0" y="639804"/>
                    <a:pt x="0" y="426402"/>
                  </a:cubicBezTo>
                  <a:lnTo>
                    <a:pt x="0" y="386398"/>
                  </a:lnTo>
                  <a:cubicBezTo>
                    <a:pt x="0" y="172996"/>
                    <a:pt x="172996" y="0"/>
                    <a:pt x="386398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2098984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5940842" y="508149"/>
            <a:ext cx="978460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Contact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385046" y="508149"/>
            <a:ext cx="1060497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About Us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154289" y="508149"/>
            <a:ext cx="735456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Service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898530" y="508149"/>
            <a:ext cx="809760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Home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757405" y="3901068"/>
            <a:ext cx="10773189" cy="2246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585"/>
              </a:lnSpc>
              <a:spcBef>
                <a:spcPct val="0"/>
              </a:spcBef>
            </a:pPr>
            <a:r>
              <a:rPr lang="en-US" sz="12560" b="1">
                <a:solidFill>
                  <a:srgbClr val="3A6AD6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MEMBERLY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142194" y="6680373"/>
            <a:ext cx="2003612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5"/>
              </a:lnSpc>
              <a:spcBef>
                <a:spcPct val="0"/>
              </a:spcBef>
            </a:pPr>
            <a:r>
              <a:rPr lang="en-US" sz="1470" b="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Explore Now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5"/>
              </a:lnSpc>
              <a:spcBef>
                <a:spcPct val="0"/>
              </a:spcBef>
            </a:pPr>
            <a:r>
              <a:rPr lang="en-US" sz="1470" b="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5940842" y="508149"/>
            <a:ext cx="978460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Contact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385046" y="508149"/>
            <a:ext cx="1060497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About Us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54289" y="508149"/>
            <a:ext cx="735456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Service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898530" y="508149"/>
            <a:ext cx="809760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Home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5"/>
              </a:lnSpc>
              <a:spcBef>
                <a:spcPct val="0"/>
              </a:spcBef>
            </a:pPr>
            <a:r>
              <a:rPr lang="en-US" sz="1470" b="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10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2292826" y="1028700"/>
            <a:ext cx="13648016" cy="1364801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3613602" y="2544752"/>
            <a:ext cx="11725929" cy="11711272"/>
          </a:xfrm>
          <a:custGeom>
            <a:avLst/>
            <a:gdLst/>
            <a:ahLst/>
            <a:cxnLst/>
            <a:rect l="l" t="t" r="r" b="b"/>
            <a:pathLst>
              <a:path w="11725929" h="11711272">
                <a:moveTo>
                  <a:pt x="0" y="0"/>
                </a:moveTo>
                <a:lnTo>
                  <a:pt x="11725930" y="0"/>
                </a:lnTo>
                <a:lnTo>
                  <a:pt x="11725930" y="11711272"/>
                </a:lnTo>
                <a:lnTo>
                  <a:pt x="0" y="11711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20" name="Group 20"/>
          <p:cNvGrpSpPr/>
          <p:nvPr/>
        </p:nvGrpSpPr>
        <p:grpSpPr>
          <a:xfrm>
            <a:off x="3340216" y="2076089"/>
            <a:ext cx="11553237" cy="11553237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1449114" y="6435106"/>
            <a:ext cx="1658466" cy="1656393"/>
          </a:xfrm>
          <a:custGeom>
            <a:avLst/>
            <a:gdLst/>
            <a:ahLst/>
            <a:cxnLst/>
            <a:rect l="l" t="t" r="r" b="b"/>
            <a:pathLst>
              <a:path w="1658466" h="1656393">
                <a:moveTo>
                  <a:pt x="0" y="0"/>
                </a:moveTo>
                <a:lnTo>
                  <a:pt x="1658466" y="0"/>
                </a:lnTo>
                <a:lnTo>
                  <a:pt x="1658466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24" name="Group 24"/>
          <p:cNvGrpSpPr/>
          <p:nvPr/>
        </p:nvGrpSpPr>
        <p:grpSpPr>
          <a:xfrm>
            <a:off x="1410448" y="6368821"/>
            <a:ext cx="1634041" cy="1634041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 flipH="1">
            <a:off x="2059083" y="6934100"/>
            <a:ext cx="336771" cy="503483"/>
          </a:xfrm>
          <a:custGeom>
            <a:avLst/>
            <a:gdLst/>
            <a:ahLst/>
            <a:cxnLst/>
            <a:rect l="l" t="t" r="r" b="b"/>
            <a:pathLst>
              <a:path w="336771" h="503483">
                <a:moveTo>
                  <a:pt x="336770" y="0"/>
                </a:moveTo>
                <a:lnTo>
                  <a:pt x="0" y="0"/>
                </a:lnTo>
                <a:lnTo>
                  <a:pt x="0" y="503483"/>
                </a:lnTo>
                <a:lnTo>
                  <a:pt x="336770" y="503483"/>
                </a:lnTo>
                <a:lnTo>
                  <a:pt x="3367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sp>
        <p:nvSpPr>
          <p:cNvPr id="28" name="Freeform 28"/>
          <p:cNvSpPr/>
          <p:nvPr/>
        </p:nvSpPr>
        <p:spPr>
          <a:xfrm>
            <a:off x="15164756" y="6435106"/>
            <a:ext cx="1658466" cy="1656393"/>
          </a:xfrm>
          <a:custGeom>
            <a:avLst/>
            <a:gdLst/>
            <a:ahLst/>
            <a:cxnLst/>
            <a:rect l="l" t="t" r="r" b="b"/>
            <a:pathLst>
              <a:path w="1658466" h="1656393">
                <a:moveTo>
                  <a:pt x="0" y="0"/>
                </a:moveTo>
                <a:lnTo>
                  <a:pt x="1658465" y="0"/>
                </a:lnTo>
                <a:lnTo>
                  <a:pt x="1658465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29" name="Group 29"/>
          <p:cNvGrpSpPr/>
          <p:nvPr/>
        </p:nvGrpSpPr>
        <p:grpSpPr>
          <a:xfrm>
            <a:off x="15126089" y="6368821"/>
            <a:ext cx="1634041" cy="1634041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2" name="Freeform 32"/>
          <p:cNvSpPr/>
          <p:nvPr/>
        </p:nvSpPr>
        <p:spPr>
          <a:xfrm>
            <a:off x="15774724" y="6934100"/>
            <a:ext cx="336771" cy="503483"/>
          </a:xfrm>
          <a:custGeom>
            <a:avLst/>
            <a:gdLst/>
            <a:ahLst/>
            <a:cxnLst/>
            <a:rect l="l" t="t" r="r" b="b"/>
            <a:pathLst>
              <a:path w="336771" h="503483">
                <a:moveTo>
                  <a:pt x="0" y="0"/>
                </a:moveTo>
                <a:lnTo>
                  <a:pt x="336771" y="0"/>
                </a:lnTo>
                <a:lnTo>
                  <a:pt x="336771" y="503483"/>
                </a:lnTo>
                <a:lnTo>
                  <a:pt x="0" y="5034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sp>
        <p:nvSpPr>
          <p:cNvPr id="33" name="TextBox 33"/>
          <p:cNvSpPr txBox="1"/>
          <p:nvPr/>
        </p:nvSpPr>
        <p:spPr>
          <a:xfrm>
            <a:off x="5955480" y="3747894"/>
            <a:ext cx="6322709" cy="3205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50"/>
              </a:lnSpc>
            </a:pPr>
            <a:r>
              <a:rPr lang="en-US" sz="11600" b="1">
                <a:solidFill>
                  <a:srgbClr val="3A6AD6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Thank</a:t>
            </a:r>
          </a:p>
          <a:p>
            <a:pPr algn="ctr">
              <a:lnSpc>
                <a:spcPts val="11950"/>
              </a:lnSpc>
            </a:pPr>
            <a:r>
              <a:rPr lang="en-US" sz="11600" b="1">
                <a:solidFill>
                  <a:srgbClr val="3A6AD6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8314040" y="2497113"/>
            <a:ext cx="1898560" cy="1304496"/>
          </a:xfrm>
          <a:prstGeom prst="line">
            <a:avLst/>
          </a:prstGeom>
          <a:ln w="28575" cap="flat">
            <a:solidFill>
              <a:srgbClr val="3A6AD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001"/>
          </a:p>
        </p:txBody>
      </p:sp>
      <p:sp>
        <p:nvSpPr>
          <p:cNvPr id="9" name="AutoShape 9"/>
          <p:cNvSpPr/>
          <p:nvPr/>
        </p:nvSpPr>
        <p:spPr>
          <a:xfrm flipH="1" flipV="1">
            <a:off x="8316800" y="6477427"/>
            <a:ext cx="1893040" cy="1312494"/>
          </a:xfrm>
          <a:prstGeom prst="line">
            <a:avLst/>
          </a:prstGeom>
          <a:ln w="28575" cap="flat">
            <a:solidFill>
              <a:srgbClr val="3A6AD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001"/>
          </a:p>
        </p:txBody>
      </p:sp>
      <p:sp>
        <p:nvSpPr>
          <p:cNvPr id="10" name="AutoShape 10"/>
          <p:cNvSpPr/>
          <p:nvPr/>
        </p:nvSpPr>
        <p:spPr>
          <a:xfrm flipV="1">
            <a:off x="8532606" y="4267293"/>
            <a:ext cx="2635124" cy="563602"/>
          </a:xfrm>
          <a:prstGeom prst="line">
            <a:avLst/>
          </a:prstGeom>
          <a:ln w="28575" cap="flat">
            <a:solidFill>
              <a:srgbClr val="3A6AD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001"/>
          </a:p>
        </p:txBody>
      </p:sp>
      <p:sp>
        <p:nvSpPr>
          <p:cNvPr id="11" name="AutoShape 11"/>
          <p:cNvSpPr/>
          <p:nvPr/>
        </p:nvSpPr>
        <p:spPr>
          <a:xfrm>
            <a:off x="8530566" y="5475506"/>
            <a:ext cx="2639203" cy="544180"/>
          </a:xfrm>
          <a:prstGeom prst="line">
            <a:avLst/>
          </a:prstGeom>
          <a:ln w="28575" cap="flat">
            <a:solidFill>
              <a:srgbClr val="3A6AD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001"/>
          </a:p>
        </p:txBody>
      </p:sp>
      <p:grpSp>
        <p:nvGrpSpPr>
          <p:cNvPr id="12" name="Group 12"/>
          <p:cNvGrpSpPr/>
          <p:nvPr/>
        </p:nvGrpSpPr>
        <p:grpSpPr>
          <a:xfrm>
            <a:off x="1792023" y="1731496"/>
            <a:ext cx="6824008" cy="6824008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2452411" y="2489522"/>
            <a:ext cx="5862965" cy="5855636"/>
          </a:xfrm>
          <a:custGeom>
            <a:avLst/>
            <a:gdLst/>
            <a:ahLst/>
            <a:cxnLst/>
            <a:rect l="l" t="t" r="r" b="b"/>
            <a:pathLst>
              <a:path w="5862965" h="5855636">
                <a:moveTo>
                  <a:pt x="0" y="0"/>
                </a:moveTo>
                <a:lnTo>
                  <a:pt x="5862964" y="0"/>
                </a:lnTo>
                <a:lnTo>
                  <a:pt x="5862964" y="5855636"/>
                </a:lnTo>
                <a:lnTo>
                  <a:pt x="0" y="5855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16" name="Group 16"/>
          <p:cNvGrpSpPr/>
          <p:nvPr/>
        </p:nvGrpSpPr>
        <p:grpSpPr>
          <a:xfrm>
            <a:off x="2315717" y="2255191"/>
            <a:ext cx="5776619" cy="577661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5940842" y="508149"/>
            <a:ext cx="978460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Contact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385046" y="508149"/>
            <a:ext cx="1060497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About Us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54289" y="508149"/>
            <a:ext cx="735456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Service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898530" y="508149"/>
            <a:ext cx="809760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Home</a:t>
            </a:r>
          </a:p>
        </p:txBody>
      </p:sp>
      <p:sp>
        <p:nvSpPr>
          <p:cNvPr id="23" name="Freeform 23"/>
          <p:cNvSpPr/>
          <p:nvPr/>
        </p:nvSpPr>
        <p:spPr>
          <a:xfrm>
            <a:off x="4634643" y="3680624"/>
            <a:ext cx="1138768" cy="1138768"/>
          </a:xfrm>
          <a:custGeom>
            <a:avLst/>
            <a:gdLst/>
            <a:ahLst/>
            <a:cxnLst/>
            <a:rect l="l" t="t" r="r" b="b"/>
            <a:pathLst>
              <a:path w="1138768" h="1138768">
                <a:moveTo>
                  <a:pt x="0" y="0"/>
                </a:moveTo>
                <a:lnTo>
                  <a:pt x="1138768" y="0"/>
                </a:lnTo>
                <a:lnTo>
                  <a:pt x="1138768" y="1138768"/>
                </a:lnTo>
                <a:lnTo>
                  <a:pt x="0" y="11387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sp>
        <p:nvSpPr>
          <p:cNvPr id="24" name="TextBox 24"/>
          <p:cNvSpPr txBox="1"/>
          <p:nvPr/>
        </p:nvSpPr>
        <p:spPr>
          <a:xfrm>
            <a:off x="3229539" y="4988741"/>
            <a:ext cx="3948976" cy="817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 b="1">
                <a:solidFill>
                  <a:srgbClr val="1F202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CONTENT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0647893" y="1855723"/>
            <a:ext cx="4950613" cy="1272624"/>
            <a:chOff x="0" y="0"/>
            <a:chExt cx="1013318" cy="26048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013318" cy="260488"/>
            </a:xfrm>
            <a:custGeom>
              <a:avLst/>
              <a:gdLst/>
              <a:ahLst/>
              <a:cxnLst/>
              <a:rect l="l" t="t" r="r" b="b"/>
              <a:pathLst>
                <a:path w="1013318" h="26048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28" name="Freeform 28"/>
          <p:cNvSpPr/>
          <p:nvPr/>
        </p:nvSpPr>
        <p:spPr>
          <a:xfrm>
            <a:off x="10820934" y="2012087"/>
            <a:ext cx="1026728" cy="1025445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9" y="0"/>
                </a:lnTo>
                <a:lnTo>
                  <a:pt x="1026729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29" name="Group 29"/>
          <p:cNvGrpSpPr/>
          <p:nvPr/>
        </p:nvGrpSpPr>
        <p:grpSpPr>
          <a:xfrm>
            <a:off x="10796997" y="1971051"/>
            <a:ext cx="1011607" cy="1011607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0104764" y="2367684"/>
            <a:ext cx="218342" cy="218342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2149516" y="2265225"/>
            <a:ext cx="3448990" cy="443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0"/>
              </a:lnSpc>
              <a:spcBef>
                <a:spcPct val="0"/>
              </a:spcBef>
            </a:pPr>
            <a:r>
              <a:rPr lang="en-US" sz="2445">
                <a:solidFill>
                  <a:srgbClr val="3B3B3B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WHAT IS MEMBERLY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932277" y="2244238"/>
            <a:ext cx="741046" cy="398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180">
                <a:solidFill>
                  <a:srgbClr val="3A6AD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1.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11604025" y="3623366"/>
            <a:ext cx="4950613" cy="1272624"/>
            <a:chOff x="0" y="0"/>
            <a:chExt cx="1013318" cy="260488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013318" cy="260488"/>
            </a:xfrm>
            <a:custGeom>
              <a:avLst/>
              <a:gdLst/>
              <a:ahLst/>
              <a:cxnLst/>
              <a:rect l="l" t="t" r="r" b="b"/>
              <a:pathLst>
                <a:path w="1013318" h="26048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40" name="Freeform 40"/>
          <p:cNvSpPr/>
          <p:nvPr/>
        </p:nvSpPr>
        <p:spPr>
          <a:xfrm>
            <a:off x="11777067" y="3779730"/>
            <a:ext cx="1026728" cy="1025445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41" name="Group 41"/>
          <p:cNvGrpSpPr/>
          <p:nvPr/>
        </p:nvGrpSpPr>
        <p:grpSpPr>
          <a:xfrm>
            <a:off x="11753129" y="3738694"/>
            <a:ext cx="1011607" cy="1011607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060897" y="4135327"/>
            <a:ext cx="218342" cy="218342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13105649" y="4032868"/>
            <a:ext cx="3448990" cy="443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0"/>
              </a:lnSpc>
              <a:spcBef>
                <a:spcPct val="0"/>
              </a:spcBef>
            </a:pPr>
            <a:r>
              <a:rPr lang="en-US" sz="2445">
                <a:solidFill>
                  <a:srgbClr val="3B3B3B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WHY MEMBERLY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1888409" y="4011881"/>
            <a:ext cx="741046" cy="398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180">
                <a:solidFill>
                  <a:srgbClr val="3A6AD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2.</a:t>
            </a:r>
          </a:p>
        </p:txBody>
      </p:sp>
      <p:grpSp>
        <p:nvGrpSpPr>
          <p:cNvPr id="49" name="Group 49"/>
          <p:cNvGrpSpPr/>
          <p:nvPr/>
        </p:nvGrpSpPr>
        <p:grpSpPr>
          <a:xfrm>
            <a:off x="11604025" y="5391009"/>
            <a:ext cx="4950613" cy="1272624"/>
            <a:chOff x="0" y="0"/>
            <a:chExt cx="1013318" cy="260488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013318" cy="260488"/>
            </a:xfrm>
            <a:custGeom>
              <a:avLst/>
              <a:gdLst/>
              <a:ahLst/>
              <a:cxnLst/>
              <a:rect l="l" t="t" r="r" b="b"/>
              <a:pathLst>
                <a:path w="1013318" h="26048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52" name="Freeform 52"/>
          <p:cNvSpPr/>
          <p:nvPr/>
        </p:nvSpPr>
        <p:spPr>
          <a:xfrm>
            <a:off x="11777067" y="5547373"/>
            <a:ext cx="1026728" cy="1025445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53" name="Group 53"/>
          <p:cNvGrpSpPr/>
          <p:nvPr/>
        </p:nvGrpSpPr>
        <p:grpSpPr>
          <a:xfrm>
            <a:off x="11753129" y="5506337"/>
            <a:ext cx="1011607" cy="1011607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11060897" y="5902970"/>
            <a:ext cx="218342" cy="218342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9" name="TextBox 59"/>
          <p:cNvSpPr txBox="1"/>
          <p:nvPr/>
        </p:nvSpPr>
        <p:spPr>
          <a:xfrm>
            <a:off x="13105649" y="5800511"/>
            <a:ext cx="3448990" cy="443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0"/>
              </a:lnSpc>
              <a:spcBef>
                <a:spcPct val="0"/>
              </a:spcBef>
            </a:pPr>
            <a:r>
              <a:rPr lang="en-US" sz="2445">
                <a:solidFill>
                  <a:srgbClr val="3B3B3B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MEMBERLY CREATION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1888409" y="5779525"/>
            <a:ext cx="741046" cy="398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180" b="1">
                <a:solidFill>
                  <a:srgbClr val="3A6AD6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3.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10647893" y="7158653"/>
            <a:ext cx="4950613" cy="1272624"/>
            <a:chOff x="0" y="0"/>
            <a:chExt cx="1013318" cy="260488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1013318" cy="260488"/>
            </a:xfrm>
            <a:custGeom>
              <a:avLst/>
              <a:gdLst/>
              <a:ahLst/>
              <a:cxnLst/>
              <a:rect l="l" t="t" r="r" b="b"/>
              <a:pathLst>
                <a:path w="1013318" h="26048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64" name="Freeform 64"/>
          <p:cNvSpPr/>
          <p:nvPr/>
        </p:nvSpPr>
        <p:spPr>
          <a:xfrm>
            <a:off x="10820934" y="7315016"/>
            <a:ext cx="1026728" cy="1025445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9" y="0"/>
                </a:lnTo>
                <a:lnTo>
                  <a:pt x="1026729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65" name="Group 65"/>
          <p:cNvGrpSpPr/>
          <p:nvPr/>
        </p:nvGrpSpPr>
        <p:grpSpPr>
          <a:xfrm>
            <a:off x="10796997" y="7273980"/>
            <a:ext cx="1011607" cy="1011607"/>
            <a:chOff x="0" y="0"/>
            <a:chExt cx="812800" cy="812800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67" name="TextBox 6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10104764" y="7670613"/>
            <a:ext cx="218342" cy="218342"/>
            <a:chOff x="0" y="0"/>
            <a:chExt cx="812800" cy="812800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70" name="TextBox 7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1" name="TextBox 71"/>
          <p:cNvSpPr txBox="1"/>
          <p:nvPr/>
        </p:nvSpPr>
        <p:spPr>
          <a:xfrm>
            <a:off x="12149516" y="7568154"/>
            <a:ext cx="3448990" cy="443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0"/>
              </a:lnSpc>
              <a:spcBef>
                <a:spcPct val="0"/>
              </a:spcBef>
            </a:pPr>
            <a:r>
              <a:rPr lang="en-US" sz="2445">
                <a:solidFill>
                  <a:srgbClr val="3B3B3B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COMPARISON 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0932277" y="7547168"/>
            <a:ext cx="741046" cy="398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180" b="1">
                <a:solidFill>
                  <a:srgbClr val="3A6AD6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4.</a:t>
            </a:r>
          </a:p>
        </p:txBody>
      </p:sp>
      <p:grpSp>
        <p:nvGrpSpPr>
          <p:cNvPr id="73" name="Group 73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75" name="TextBox 75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76" name="TextBox 76"/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5"/>
              </a:lnSpc>
              <a:spcBef>
                <a:spcPct val="0"/>
              </a:spcBef>
            </a:pPr>
            <a:r>
              <a:rPr lang="en-US" sz="1470" b="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5940842" y="508149"/>
            <a:ext cx="978460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Contact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385046" y="508149"/>
            <a:ext cx="1060497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About Us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54289" y="508149"/>
            <a:ext cx="735456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Service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898530" y="508149"/>
            <a:ext cx="809760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Home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5"/>
              </a:lnSpc>
              <a:spcBef>
                <a:spcPct val="0"/>
              </a:spcBef>
            </a:pPr>
            <a:r>
              <a:rPr lang="en-US" sz="1470" b="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03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028700" y="3351068"/>
            <a:ext cx="6331774" cy="1272624"/>
            <a:chOff x="0" y="0"/>
            <a:chExt cx="1296022" cy="26048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96022" cy="260488"/>
            </a:xfrm>
            <a:custGeom>
              <a:avLst/>
              <a:gdLst/>
              <a:ahLst/>
              <a:cxnLst/>
              <a:rect l="l" t="t" r="r" b="b"/>
              <a:pathLst>
                <a:path w="1296022" h="260488">
                  <a:moveTo>
                    <a:pt x="122271" y="0"/>
                  </a:moveTo>
                  <a:lnTo>
                    <a:pt x="1173751" y="0"/>
                  </a:lnTo>
                  <a:cubicBezTo>
                    <a:pt x="1206179" y="0"/>
                    <a:pt x="1237279" y="12882"/>
                    <a:pt x="1260209" y="35812"/>
                  </a:cubicBezTo>
                  <a:cubicBezTo>
                    <a:pt x="1283140" y="58743"/>
                    <a:pt x="1296022" y="89843"/>
                    <a:pt x="1296022" y="122271"/>
                  </a:cubicBezTo>
                  <a:lnTo>
                    <a:pt x="1296022" y="138217"/>
                  </a:lnTo>
                  <a:cubicBezTo>
                    <a:pt x="1296022" y="170645"/>
                    <a:pt x="1283140" y="201745"/>
                    <a:pt x="1260209" y="224675"/>
                  </a:cubicBezTo>
                  <a:cubicBezTo>
                    <a:pt x="1237279" y="247606"/>
                    <a:pt x="1206179" y="260488"/>
                    <a:pt x="1173751" y="260488"/>
                  </a:cubicBezTo>
                  <a:lnTo>
                    <a:pt x="122271" y="260488"/>
                  </a:lnTo>
                  <a:cubicBezTo>
                    <a:pt x="89843" y="260488"/>
                    <a:pt x="58743" y="247606"/>
                    <a:pt x="35812" y="224675"/>
                  </a:cubicBezTo>
                  <a:cubicBezTo>
                    <a:pt x="12882" y="201745"/>
                    <a:pt x="0" y="170645"/>
                    <a:pt x="0" y="138217"/>
                  </a:cubicBezTo>
                  <a:lnTo>
                    <a:pt x="0" y="122271"/>
                  </a:lnTo>
                  <a:cubicBezTo>
                    <a:pt x="0" y="89843"/>
                    <a:pt x="12882" y="58743"/>
                    <a:pt x="35812" y="35812"/>
                  </a:cubicBezTo>
                  <a:cubicBezTo>
                    <a:pt x="58743" y="12882"/>
                    <a:pt x="89843" y="0"/>
                    <a:pt x="122271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296022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410701" y="3615261"/>
            <a:ext cx="5517189" cy="817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55"/>
              </a:lnSpc>
              <a:spcBef>
                <a:spcPct val="0"/>
              </a:spcBef>
            </a:pPr>
            <a:r>
              <a:rPr lang="en-US" sz="2325">
                <a:solidFill>
                  <a:srgbClr val="3B3B3B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Memberly is a premium content subscription platform.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028700" y="5404742"/>
            <a:ext cx="6331774" cy="1272624"/>
            <a:chOff x="0" y="0"/>
            <a:chExt cx="1296022" cy="26048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96022" cy="260488"/>
            </a:xfrm>
            <a:custGeom>
              <a:avLst/>
              <a:gdLst/>
              <a:ahLst/>
              <a:cxnLst/>
              <a:rect l="l" t="t" r="r" b="b"/>
              <a:pathLst>
                <a:path w="1296022" h="260488">
                  <a:moveTo>
                    <a:pt x="122271" y="0"/>
                  </a:moveTo>
                  <a:lnTo>
                    <a:pt x="1173751" y="0"/>
                  </a:lnTo>
                  <a:cubicBezTo>
                    <a:pt x="1206179" y="0"/>
                    <a:pt x="1237279" y="12882"/>
                    <a:pt x="1260209" y="35812"/>
                  </a:cubicBezTo>
                  <a:cubicBezTo>
                    <a:pt x="1283140" y="58743"/>
                    <a:pt x="1296022" y="89843"/>
                    <a:pt x="1296022" y="122271"/>
                  </a:cubicBezTo>
                  <a:lnTo>
                    <a:pt x="1296022" y="138217"/>
                  </a:lnTo>
                  <a:cubicBezTo>
                    <a:pt x="1296022" y="170645"/>
                    <a:pt x="1283140" y="201745"/>
                    <a:pt x="1260209" y="224675"/>
                  </a:cubicBezTo>
                  <a:cubicBezTo>
                    <a:pt x="1237279" y="247606"/>
                    <a:pt x="1206179" y="260488"/>
                    <a:pt x="1173751" y="260488"/>
                  </a:cubicBezTo>
                  <a:lnTo>
                    <a:pt x="122271" y="260488"/>
                  </a:lnTo>
                  <a:cubicBezTo>
                    <a:pt x="89843" y="260488"/>
                    <a:pt x="58743" y="247606"/>
                    <a:pt x="35812" y="224675"/>
                  </a:cubicBezTo>
                  <a:cubicBezTo>
                    <a:pt x="12882" y="201745"/>
                    <a:pt x="0" y="170645"/>
                    <a:pt x="0" y="138217"/>
                  </a:cubicBezTo>
                  <a:lnTo>
                    <a:pt x="0" y="122271"/>
                  </a:lnTo>
                  <a:cubicBezTo>
                    <a:pt x="0" y="89843"/>
                    <a:pt x="12882" y="58743"/>
                    <a:pt x="35812" y="35812"/>
                  </a:cubicBezTo>
                  <a:cubicBezTo>
                    <a:pt x="58743" y="12882"/>
                    <a:pt x="89843" y="0"/>
                    <a:pt x="122271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296022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410701" y="5636394"/>
            <a:ext cx="5351351" cy="81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30"/>
              </a:lnSpc>
              <a:spcBef>
                <a:spcPct val="0"/>
              </a:spcBef>
            </a:pPr>
            <a:r>
              <a:rPr lang="en-US" sz="2305">
                <a:solidFill>
                  <a:srgbClr val="3B3B3B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Enables creators to share exclusive content with paying members only.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028700" y="7458416"/>
            <a:ext cx="6331774" cy="1272624"/>
            <a:chOff x="0" y="0"/>
            <a:chExt cx="1296022" cy="26048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96022" cy="260488"/>
            </a:xfrm>
            <a:custGeom>
              <a:avLst/>
              <a:gdLst/>
              <a:ahLst/>
              <a:cxnLst/>
              <a:rect l="l" t="t" r="r" b="b"/>
              <a:pathLst>
                <a:path w="1296022" h="260488">
                  <a:moveTo>
                    <a:pt x="122271" y="0"/>
                  </a:moveTo>
                  <a:lnTo>
                    <a:pt x="1173751" y="0"/>
                  </a:lnTo>
                  <a:cubicBezTo>
                    <a:pt x="1206179" y="0"/>
                    <a:pt x="1237279" y="12882"/>
                    <a:pt x="1260209" y="35812"/>
                  </a:cubicBezTo>
                  <a:cubicBezTo>
                    <a:pt x="1283140" y="58743"/>
                    <a:pt x="1296022" y="89843"/>
                    <a:pt x="1296022" y="122271"/>
                  </a:cubicBezTo>
                  <a:lnTo>
                    <a:pt x="1296022" y="138217"/>
                  </a:lnTo>
                  <a:cubicBezTo>
                    <a:pt x="1296022" y="170645"/>
                    <a:pt x="1283140" y="201745"/>
                    <a:pt x="1260209" y="224675"/>
                  </a:cubicBezTo>
                  <a:cubicBezTo>
                    <a:pt x="1237279" y="247606"/>
                    <a:pt x="1206179" y="260488"/>
                    <a:pt x="1173751" y="260488"/>
                  </a:cubicBezTo>
                  <a:lnTo>
                    <a:pt x="122271" y="260488"/>
                  </a:lnTo>
                  <a:cubicBezTo>
                    <a:pt x="89843" y="260488"/>
                    <a:pt x="58743" y="247606"/>
                    <a:pt x="35812" y="224675"/>
                  </a:cubicBezTo>
                  <a:cubicBezTo>
                    <a:pt x="12882" y="201745"/>
                    <a:pt x="0" y="170645"/>
                    <a:pt x="0" y="138217"/>
                  </a:cubicBezTo>
                  <a:lnTo>
                    <a:pt x="0" y="122271"/>
                  </a:lnTo>
                  <a:cubicBezTo>
                    <a:pt x="0" y="89843"/>
                    <a:pt x="12882" y="58743"/>
                    <a:pt x="35812" y="35812"/>
                  </a:cubicBezTo>
                  <a:cubicBezTo>
                    <a:pt x="58743" y="12882"/>
                    <a:pt x="89843" y="0"/>
                    <a:pt x="122271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296022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410701" y="7587065"/>
            <a:ext cx="5517189" cy="871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20"/>
              </a:lnSpc>
              <a:spcBef>
                <a:spcPct val="0"/>
              </a:spcBef>
            </a:pPr>
            <a:r>
              <a:rPr lang="en-US" sz="2445">
                <a:solidFill>
                  <a:srgbClr val="3B3B3B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Think: A sleek, creator-first space to monetize content directly.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0927526" y="3351068"/>
            <a:ext cx="6564273" cy="1272624"/>
            <a:chOff x="0" y="0"/>
            <a:chExt cx="1343611" cy="260488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343611" cy="260488"/>
            </a:xfrm>
            <a:custGeom>
              <a:avLst/>
              <a:gdLst/>
              <a:ahLst/>
              <a:cxnLst/>
              <a:rect l="l" t="t" r="r" b="b"/>
              <a:pathLst>
                <a:path w="1343611" h="260488">
                  <a:moveTo>
                    <a:pt x="117940" y="0"/>
                  </a:moveTo>
                  <a:lnTo>
                    <a:pt x="1225671" y="0"/>
                  </a:lnTo>
                  <a:cubicBezTo>
                    <a:pt x="1290807" y="0"/>
                    <a:pt x="1343611" y="52804"/>
                    <a:pt x="1343611" y="117940"/>
                  </a:cubicBezTo>
                  <a:lnTo>
                    <a:pt x="1343611" y="142547"/>
                  </a:lnTo>
                  <a:cubicBezTo>
                    <a:pt x="1343611" y="207684"/>
                    <a:pt x="1290807" y="260488"/>
                    <a:pt x="1225671" y="260488"/>
                  </a:cubicBezTo>
                  <a:lnTo>
                    <a:pt x="117940" y="260488"/>
                  </a:lnTo>
                  <a:cubicBezTo>
                    <a:pt x="52804" y="260488"/>
                    <a:pt x="0" y="207684"/>
                    <a:pt x="0" y="142547"/>
                  </a:cubicBezTo>
                  <a:lnTo>
                    <a:pt x="0" y="117940"/>
                  </a:lnTo>
                  <a:cubicBezTo>
                    <a:pt x="0" y="52804"/>
                    <a:pt x="52804" y="0"/>
                    <a:pt x="117940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1343611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1364068" y="3513604"/>
            <a:ext cx="5776733" cy="871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20"/>
              </a:lnSpc>
              <a:spcBef>
                <a:spcPct val="0"/>
              </a:spcBef>
            </a:pPr>
            <a:r>
              <a:rPr lang="en-US" sz="2445">
                <a:solidFill>
                  <a:srgbClr val="3B3B3B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Supports videos, photos, blogs, tutorials, and more.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10927526" y="5404742"/>
            <a:ext cx="6564273" cy="1272624"/>
            <a:chOff x="0" y="0"/>
            <a:chExt cx="1343611" cy="26048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343611" cy="260488"/>
            </a:xfrm>
            <a:custGeom>
              <a:avLst/>
              <a:gdLst/>
              <a:ahLst/>
              <a:cxnLst/>
              <a:rect l="l" t="t" r="r" b="b"/>
              <a:pathLst>
                <a:path w="1343611" h="260488">
                  <a:moveTo>
                    <a:pt x="117940" y="0"/>
                  </a:moveTo>
                  <a:lnTo>
                    <a:pt x="1225671" y="0"/>
                  </a:lnTo>
                  <a:cubicBezTo>
                    <a:pt x="1290807" y="0"/>
                    <a:pt x="1343611" y="52804"/>
                    <a:pt x="1343611" y="117940"/>
                  </a:cubicBezTo>
                  <a:lnTo>
                    <a:pt x="1343611" y="142547"/>
                  </a:lnTo>
                  <a:cubicBezTo>
                    <a:pt x="1343611" y="207684"/>
                    <a:pt x="1290807" y="260488"/>
                    <a:pt x="1225671" y="260488"/>
                  </a:cubicBezTo>
                  <a:lnTo>
                    <a:pt x="117940" y="260488"/>
                  </a:lnTo>
                  <a:cubicBezTo>
                    <a:pt x="52804" y="260488"/>
                    <a:pt x="0" y="207684"/>
                    <a:pt x="0" y="142547"/>
                  </a:cubicBezTo>
                  <a:lnTo>
                    <a:pt x="0" y="117940"/>
                  </a:lnTo>
                  <a:cubicBezTo>
                    <a:pt x="0" y="52804"/>
                    <a:pt x="52804" y="0"/>
                    <a:pt x="117940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1343611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1364068" y="5566667"/>
            <a:ext cx="5393309" cy="871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20"/>
              </a:lnSpc>
              <a:spcBef>
                <a:spcPct val="0"/>
              </a:spcBef>
            </a:pPr>
            <a:r>
              <a:rPr lang="en-US" sz="2445">
                <a:solidFill>
                  <a:srgbClr val="3B3B3B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Focused on privacy, personalization, and profitability.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10927526" y="7458416"/>
            <a:ext cx="6564273" cy="1272624"/>
            <a:chOff x="0" y="0"/>
            <a:chExt cx="1343611" cy="260488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343611" cy="260488"/>
            </a:xfrm>
            <a:custGeom>
              <a:avLst/>
              <a:gdLst/>
              <a:ahLst/>
              <a:cxnLst/>
              <a:rect l="l" t="t" r="r" b="b"/>
              <a:pathLst>
                <a:path w="1343611" h="260488">
                  <a:moveTo>
                    <a:pt x="117940" y="0"/>
                  </a:moveTo>
                  <a:lnTo>
                    <a:pt x="1225671" y="0"/>
                  </a:lnTo>
                  <a:cubicBezTo>
                    <a:pt x="1290807" y="0"/>
                    <a:pt x="1343611" y="52804"/>
                    <a:pt x="1343611" y="117940"/>
                  </a:cubicBezTo>
                  <a:lnTo>
                    <a:pt x="1343611" y="142547"/>
                  </a:lnTo>
                  <a:cubicBezTo>
                    <a:pt x="1343611" y="207684"/>
                    <a:pt x="1290807" y="260488"/>
                    <a:pt x="1225671" y="260488"/>
                  </a:cubicBezTo>
                  <a:lnTo>
                    <a:pt x="117940" y="260488"/>
                  </a:lnTo>
                  <a:cubicBezTo>
                    <a:pt x="52804" y="260488"/>
                    <a:pt x="0" y="207684"/>
                    <a:pt x="0" y="142547"/>
                  </a:cubicBezTo>
                  <a:lnTo>
                    <a:pt x="0" y="117940"/>
                  </a:lnTo>
                  <a:cubicBezTo>
                    <a:pt x="0" y="52804"/>
                    <a:pt x="52804" y="0"/>
                    <a:pt x="117940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1343611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1364068" y="7511455"/>
            <a:ext cx="5776733" cy="1227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40"/>
              </a:lnSpc>
              <a:spcBef>
                <a:spcPct val="0"/>
              </a:spcBef>
            </a:pPr>
            <a:r>
              <a:rPr lang="en-US" sz="2315">
                <a:solidFill>
                  <a:srgbClr val="3B3B3B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Empowers creators to build loyal communities without relying on ads or algorithms.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346047" y="1757104"/>
            <a:ext cx="7595905" cy="817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 b="1">
                <a:solidFill>
                  <a:srgbClr val="1F202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Welcome to Memberly</a:t>
            </a:r>
          </a:p>
        </p:txBody>
      </p:sp>
      <p:sp>
        <p:nvSpPr>
          <p:cNvPr id="41" name="AutoShape 41"/>
          <p:cNvSpPr/>
          <p:nvPr/>
        </p:nvSpPr>
        <p:spPr>
          <a:xfrm>
            <a:off x="7766528" y="3987380"/>
            <a:ext cx="2754945" cy="0"/>
          </a:xfrm>
          <a:prstGeom prst="line">
            <a:avLst/>
          </a:prstGeom>
          <a:ln w="28575" cap="flat">
            <a:solidFill>
              <a:srgbClr val="3A6AD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001"/>
          </a:p>
        </p:txBody>
      </p:sp>
      <p:sp>
        <p:nvSpPr>
          <p:cNvPr id="42" name="AutoShape 42"/>
          <p:cNvSpPr/>
          <p:nvPr/>
        </p:nvSpPr>
        <p:spPr>
          <a:xfrm>
            <a:off x="7766528" y="6041054"/>
            <a:ext cx="2754945" cy="0"/>
          </a:xfrm>
          <a:prstGeom prst="line">
            <a:avLst/>
          </a:prstGeom>
          <a:ln w="28575" cap="flat">
            <a:solidFill>
              <a:srgbClr val="3A6AD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001"/>
          </a:p>
        </p:txBody>
      </p:sp>
      <p:sp>
        <p:nvSpPr>
          <p:cNvPr id="43" name="AutoShape 43"/>
          <p:cNvSpPr/>
          <p:nvPr/>
        </p:nvSpPr>
        <p:spPr>
          <a:xfrm>
            <a:off x="7766528" y="8094728"/>
            <a:ext cx="2754945" cy="0"/>
          </a:xfrm>
          <a:prstGeom prst="line">
            <a:avLst/>
          </a:prstGeom>
          <a:ln w="28575" cap="flat">
            <a:solidFill>
              <a:srgbClr val="3A6AD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001"/>
          </a:p>
        </p:txBody>
      </p:sp>
      <p:grpSp>
        <p:nvGrpSpPr>
          <p:cNvPr id="44" name="Group 44"/>
          <p:cNvGrpSpPr/>
          <p:nvPr/>
        </p:nvGrpSpPr>
        <p:grpSpPr>
          <a:xfrm>
            <a:off x="7657357" y="3878209"/>
            <a:ext cx="218342" cy="218342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0412301" y="3878209"/>
            <a:ext cx="218342" cy="218342"/>
            <a:chOff x="0" y="0"/>
            <a:chExt cx="812800" cy="8128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7657357" y="5931883"/>
            <a:ext cx="218342" cy="218342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10412301" y="5931883"/>
            <a:ext cx="218342" cy="218342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657357" y="7985557"/>
            <a:ext cx="218342" cy="218342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10412301" y="7985557"/>
            <a:ext cx="218342" cy="218342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2" name="AutoShape 62"/>
          <p:cNvSpPr/>
          <p:nvPr/>
        </p:nvSpPr>
        <p:spPr>
          <a:xfrm>
            <a:off x="9144000" y="4001667"/>
            <a:ext cx="0" cy="6555277"/>
          </a:xfrm>
          <a:prstGeom prst="line">
            <a:avLst/>
          </a:prstGeom>
          <a:ln w="28575" cap="flat">
            <a:solidFill>
              <a:srgbClr val="3A6AD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00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5940842" y="508149"/>
            <a:ext cx="978460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Contact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385046" y="508149"/>
            <a:ext cx="1060497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 dirty="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About Us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54289" y="508149"/>
            <a:ext cx="735456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Service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898530" y="508149"/>
            <a:ext cx="809760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Home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2409246" y="1217087"/>
            <a:ext cx="5281236" cy="965531"/>
            <a:chOff x="0" y="0"/>
            <a:chExt cx="1424808" cy="2604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24808" cy="260488"/>
            </a:xfrm>
            <a:custGeom>
              <a:avLst/>
              <a:gdLst/>
              <a:ahLst/>
              <a:cxnLst/>
              <a:rect l="l" t="t" r="r" b="b"/>
              <a:pathLst>
                <a:path w="1424808" h="260488">
                  <a:moveTo>
                    <a:pt x="130244" y="0"/>
                  </a:moveTo>
                  <a:lnTo>
                    <a:pt x="1294564" y="0"/>
                  </a:lnTo>
                  <a:cubicBezTo>
                    <a:pt x="1366496" y="0"/>
                    <a:pt x="1424808" y="58312"/>
                    <a:pt x="1424808" y="130244"/>
                  </a:cubicBezTo>
                  <a:lnTo>
                    <a:pt x="1424808" y="130244"/>
                  </a:lnTo>
                  <a:cubicBezTo>
                    <a:pt x="1424808" y="164787"/>
                    <a:pt x="1411086" y="197915"/>
                    <a:pt x="1386660" y="222340"/>
                  </a:cubicBezTo>
                  <a:cubicBezTo>
                    <a:pt x="1362235" y="246766"/>
                    <a:pt x="1329107" y="260488"/>
                    <a:pt x="129456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424808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2708290" y="1518910"/>
            <a:ext cx="4982192" cy="809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5"/>
              </a:lnSpc>
              <a:spcBef>
                <a:spcPct val="0"/>
              </a:spcBef>
            </a:pPr>
            <a:r>
              <a:rPr lang="en-US" sz="2255">
                <a:solidFill>
                  <a:srgbClr val="3B3B3B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Creator Profiles &amp; Subscription Tiers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2409246" y="2775196"/>
            <a:ext cx="5281236" cy="965531"/>
            <a:chOff x="0" y="0"/>
            <a:chExt cx="1424808" cy="26048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424808" cy="260488"/>
            </a:xfrm>
            <a:custGeom>
              <a:avLst/>
              <a:gdLst/>
              <a:ahLst/>
              <a:cxnLst/>
              <a:rect l="l" t="t" r="r" b="b"/>
              <a:pathLst>
                <a:path w="1424808" h="260488">
                  <a:moveTo>
                    <a:pt x="130244" y="0"/>
                  </a:moveTo>
                  <a:lnTo>
                    <a:pt x="1294564" y="0"/>
                  </a:lnTo>
                  <a:cubicBezTo>
                    <a:pt x="1366496" y="0"/>
                    <a:pt x="1424808" y="58312"/>
                    <a:pt x="1424808" y="130244"/>
                  </a:cubicBezTo>
                  <a:lnTo>
                    <a:pt x="1424808" y="130244"/>
                  </a:lnTo>
                  <a:cubicBezTo>
                    <a:pt x="1424808" y="164787"/>
                    <a:pt x="1411086" y="197915"/>
                    <a:pt x="1386660" y="222340"/>
                  </a:cubicBezTo>
                  <a:cubicBezTo>
                    <a:pt x="1362235" y="246766"/>
                    <a:pt x="1329107" y="260488"/>
                    <a:pt x="129456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424808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708290" y="3077019"/>
            <a:ext cx="4982192" cy="409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5"/>
              </a:lnSpc>
              <a:spcBef>
                <a:spcPct val="0"/>
              </a:spcBef>
            </a:pPr>
            <a:r>
              <a:rPr lang="en-US" sz="2255">
                <a:solidFill>
                  <a:srgbClr val="3B3B3B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Locked Premium Content Access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2409246" y="4333304"/>
            <a:ext cx="5281236" cy="965531"/>
            <a:chOff x="0" y="0"/>
            <a:chExt cx="1424808" cy="26048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424808" cy="260488"/>
            </a:xfrm>
            <a:custGeom>
              <a:avLst/>
              <a:gdLst/>
              <a:ahLst/>
              <a:cxnLst/>
              <a:rect l="l" t="t" r="r" b="b"/>
              <a:pathLst>
                <a:path w="1424808" h="260488">
                  <a:moveTo>
                    <a:pt x="130244" y="0"/>
                  </a:moveTo>
                  <a:lnTo>
                    <a:pt x="1294564" y="0"/>
                  </a:lnTo>
                  <a:cubicBezTo>
                    <a:pt x="1366496" y="0"/>
                    <a:pt x="1424808" y="58312"/>
                    <a:pt x="1424808" y="130244"/>
                  </a:cubicBezTo>
                  <a:lnTo>
                    <a:pt x="1424808" y="130244"/>
                  </a:lnTo>
                  <a:cubicBezTo>
                    <a:pt x="1424808" y="164787"/>
                    <a:pt x="1411086" y="197915"/>
                    <a:pt x="1386660" y="222340"/>
                  </a:cubicBezTo>
                  <a:cubicBezTo>
                    <a:pt x="1362235" y="246766"/>
                    <a:pt x="1329107" y="260488"/>
                    <a:pt x="129456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424808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2708290" y="4635127"/>
            <a:ext cx="4982192" cy="404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5"/>
              </a:lnSpc>
              <a:spcBef>
                <a:spcPct val="0"/>
              </a:spcBef>
            </a:pPr>
            <a:r>
              <a:rPr lang="en-US" sz="2255">
                <a:solidFill>
                  <a:srgbClr val="3B3B3B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Payment Integration (Razorpay)</a:t>
            </a:r>
          </a:p>
        </p:txBody>
      </p:sp>
      <p:sp>
        <p:nvSpPr>
          <p:cNvPr id="24" name="AutoShape 24"/>
          <p:cNvSpPr/>
          <p:nvPr/>
        </p:nvSpPr>
        <p:spPr>
          <a:xfrm>
            <a:off x="8437855" y="1699853"/>
            <a:ext cx="3461236" cy="0"/>
          </a:xfrm>
          <a:prstGeom prst="line">
            <a:avLst/>
          </a:prstGeom>
          <a:ln w="19050" cap="flat">
            <a:solidFill>
              <a:srgbClr val="3A6AD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001"/>
          </a:p>
        </p:txBody>
      </p:sp>
      <p:sp>
        <p:nvSpPr>
          <p:cNvPr id="25" name="AutoShape 25"/>
          <p:cNvSpPr/>
          <p:nvPr/>
        </p:nvSpPr>
        <p:spPr>
          <a:xfrm>
            <a:off x="8437855" y="3257961"/>
            <a:ext cx="3461236" cy="0"/>
          </a:xfrm>
          <a:prstGeom prst="line">
            <a:avLst/>
          </a:prstGeom>
          <a:ln w="19050" cap="flat">
            <a:solidFill>
              <a:srgbClr val="3A6AD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001"/>
          </a:p>
        </p:txBody>
      </p:sp>
      <p:sp>
        <p:nvSpPr>
          <p:cNvPr id="26" name="AutoShape 26"/>
          <p:cNvSpPr/>
          <p:nvPr/>
        </p:nvSpPr>
        <p:spPr>
          <a:xfrm>
            <a:off x="8437855" y="4816069"/>
            <a:ext cx="3461236" cy="0"/>
          </a:xfrm>
          <a:prstGeom prst="line">
            <a:avLst/>
          </a:prstGeom>
          <a:ln w="19050" cap="flat">
            <a:solidFill>
              <a:srgbClr val="3A6AD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001"/>
          </a:p>
        </p:txBody>
      </p:sp>
      <p:grpSp>
        <p:nvGrpSpPr>
          <p:cNvPr id="27" name="Group 27"/>
          <p:cNvGrpSpPr/>
          <p:nvPr/>
        </p:nvGrpSpPr>
        <p:grpSpPr>
          <a:xfrm>
            <a:off x="11761932" y="1617025"/>
            <a:ext cx="274319" cy="165655"/>
            <a:chOff x="0" y="0"/>
            <a:chExt cx="1345972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345972" cy="812800"/>
            </a:xfrm>
            <a:custGeom>
              <a:avLst/>
              <a:gdLst/>
              <a:ahLst/>
              <a:cxnLst/>
              <a:rect l="l" t="t" r="r" b="b"/>
              <a:pathLst>
                <a:path w="1345972" h="812800">
                  <a:moveTo>
                    <a:pt x="672986" y="0"/>
                  </a:moveTo>
                  <a:cubicBezTo>
                    <a:pt x="301306" y="0"/>
                    <a:pt x="0" y="181951"/>
                    <a:pt x="0" y="406400"/>
                  </a:cubicBezTo>
                  <a:cubicBezTo>
                    <a:pt x="0" y="630849"/>
                    <a:pt x="301306" y="812800"/>
                    <a:pt x="672986" y="812800"/>
                  </a:cubicBezTo>
                  <a:cubicBezTo>
                    <a:pt x="1044666" y="812800"/>
                    <a:pt x="1345972" y="630849"/>
                    <a:pt x="1345972" y="406400"/>
                  </a:cubicBezTo>
                  <a:cubicBezTo>
                    <a:pt x="1345972" y="181951"/>
                    <a:pt x="1044666" y="0"/>
                    <a:pt x="672986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126185" y="38100"/>
              <a:ext cx="1093602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1761932" y="3175134"/>
            <a:ext cx="274319" cy="165655"/>
            <a:chOff x="0" y="0"/>
            <a:chExt cx="1345972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345972" cy="812800"/>
            </a:xfrm>
            <a:custGeom>
              <a:avLst/>
              <a:gdLst/>
              <a:ahLst/>
              <a:cxnLst/>
              <a:rect l="l" t="t" r="r" b="b"/>
              <a:pathLst>
                <a:path w="1345972" h="812800">
                  <a:moveTo>
                    <a:pt x="672986" y="0"/>
                  </a:moveTo>
                  <a:cubicBezTo>
                    <a:pt x="301306" y="0"/>
                    <a:pt x="0" y="181951"/>
                    <a:pt x="0" y="406400"/>
                  </a:cubicBezTo>
                  <a:cubicBezTo>
                    <a:pt x="0" y="630849"/>
                    <a:pt x="301306" y="812800"/>
                    <a:pt x="672986" y="812800"/>
                  </a:cubicBezTo>
                  <a:cubicBezTo>
                    <a:pt x="1044666" y="812800"/>
                    <a:pt x="1345972" y="630849"/>
                    <a:pt x="1345972" y="406400"/>
                  </a:cubicBezTo>
                  <a:cubicBezTo>
                    <a:pt x="1345972" y="181951"/>
                    <a:pt x="1044666" y="0"/>
                    <a:pt x="672986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26185" y="38100"/>
              <a:ext cx="1093602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1761932" y="4733242"/>
            <a:ext cx="274319" cy="165655"/>
            <a:chOff x="0" y="0"/>
            <a:chExt cx="1345972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345972" cy="812800"/>
            </a:xfrm>
            <a:custGeom>
              <a:avLst/>
              <a:gdLst/>
              <a:ahLst/>
              <a:cxnLst/>
              <a:rect l="l" t="t" r="r" b="b"/>
              <a:pathLst>
                <a:path w="1345972" h="812800">
                  <a:moveTo>
                    <a:pt x="672986" y="0"/>
                  </a:moveTo>
                  <a:cubicBezTo>
                    <a:pt x="301306" y="0"/>
                    <a:pt x="0" y="181951"/>
                    <a:pt x="0" y="406400"/>
                  </a:cubicBezTo>
                  <a:cubicBezTo>
                    <a:pt x="0" y="630849"/>
                    <a:pt x="301306" y="812800"/>
                    <a:pt x="672986" y="812800"/>
                  </a:cubicBezTo>
                  <a:cubicBezTo>
                    <a:pt x="1044666" y="812800"/>
                    <a:pt x="1345972" y="630849"/>
                    <a:pt x="1345972" y="406400"/>
                  </a:cubicBezTo>
                  <a:cubicBezTo>
                    <a:pt x="1345972" y="181951"/>
                    <a:pt x="1044666" y="0"/>
                    <a:pt x="672986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126185" y="38100"/>
              <a:ext cx="1093602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-5012192" y="-1960855"/>
            <a:ext cx="14585483" cy="14585483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9" name="Freeform 39"/>
          <p:cNvSpPr/>
          <p:nvPr/>
        </p:nvSpPr>
        <p:spPr>
          <a:xfrm>
            <a:off x="-3654474" y="-668493"/>
            <a:ext cx="12531371" cy="12515707"/>
          </a:xfrm>
          <a:custGeom>
            <a:avLst/>
            <a:gdLst/>
            <a:ahLst/>
            <a:cxnLst/>
            <a:rect l="l" t="t" r="r" b="b"/>
            <a:pathLst>
              <a:path w="12531371" h="12515707">
                <a:moveTo>
                  <a:pt x="0" y="0"/>
                </a:moveTo>
                <a:lnTo>
                  <a:pt x="12531371" y="0"/>
                </a:lnTo>
                <a:lnTo>
                  <a:pt x="12531371" y="12515706"/>
                </a:lnTo>
                <a:lnTo>
                  <a:pt x="0" y="125157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40" name="Group 40"/>
          <p:cNvGrpSpPr/>
          <p:nvPr/>
        </p:nvGrpSpPr>
        <p:grpSpPr>
          <a:xfrm>
            <a:off x="-3908961" y="-1029908"/>
            <a:ext cx="12346817" cy="12346817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46" name="TextBox 46"/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5"/>
              </a:lnSpc>
              <a:spcBef>
                <a:spcPct val="0"/>
              </a:spcBef>
            </a:pPr>
            <a:r>
              <a:rPr lang="en-US" sz="1470" b="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04</a:t>
            </a:r>
          </a:p>
        </p:txBody>
      </p:sp>
      <p:sp>
        <p:nvSpPr>
          <p:cNvPr id="47" name="Freeform 47"/>
          <p:cNvSpPr/>
          <p:nvPr/>
        </p:nvSpPr>
        <p:spPr>
          <a:xfrm>
            <a:off x="3509892" y="3313366"/>
            <a:ext cx="1138768" cy="1138768"/>
          </a:xfrm>
          <a:custGeom>
            <a:avLst/>
            <a:gdLst/>
            <a:ahLst/>
            <a:cxnLst/>
            <a:rect l="l" t="t" r="r" b="b"/>
            <a:pathLst>
              <a:path w="1138768" h="1138768">
                <a:moveTo>
                  <a:pt x="0" y="0"/>
                </a:moveTo>
                <a:lnTo>
                  <a:pt x="1138768" y="0"/>
                </a:lnTo>
                <a:lnTo>
                  <a:pt x="1138768" y="1138768"/>
                </a:lnTo>
                <a:lnTo>
                  <a:pt x="0" y="11387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sp>
        <p:nvSpPr>
          <p:cNvPr id="48" name="TextBox 48"/>
          <p:cNvSpPr txBox="1"/>
          <p:nvPr/>
        </p:nvSpPr>
        <p:spPr>
          <a:xfrm>
            <a:off x="2104788" y="4621483"/>
            <a:ext cx="3948976" cy="2418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 b="1">
                <a:solidFill>
                  <a:srgbClr val="1F202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What Makes Memberly Special?</a:t>
            </a:r>
          </a:p>
        </p:txBody>
      </p:sp>
      <p:grpSp>
        <p:nvGrpSpPr>
          <p:cNvPr id="49" name="Group 49"/>
          <p:cNvGrpSpPr/>
          <p:nvPr/>
        </p:nvGrpSpPr>
        <p:grpSpPr>
          <a:xfrm>
            <a:off x="12499367" y="5589360"/>
            <a:ext cx="5281236" cy="965531"/>
            <a:chOff x="0" y="0"/>
            <a:chExt cx="1424808" cy="260488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424808" cy="260488"/>
            </a:xfrm>
            <a:custGeom>
              <a:avLst/>
              <a:gdLst/>
              <a:ahLst/>
              <a:cxnLst/>
              <a:rect l="l" t="t" r="r" b="b"/>
              <a:pathLst>
                <a:path w="1424808" h="260488">
                  <a:moveTo>
                    <a:pt x="130244" y="0"/>
                  </a:moveTo>
                  <a:lnTo>
                    <a:pt x="1294564" y="0"/>
                  </a:lnTo>
                  <a:cubicBezTo>
                    <a:pt x="1366496" y="0"/>
                    <a:pt x="1424808" y="58312"/>
                    <a:pt x="1424808" y="130244"/>
                  </a:cubicBezTo>
                  <a:lnTo>
                    <a:pt x="1424808" y="130244"/>
                  </a:lnTo>
                  <a:cubicBezTo>
                    <a:pt x="1424808" y="164787"/>
                    <a:pt x="1411086" y="197915"/>
                    <a:pt x="1386660" y="222340"/>
                  </a:cubicBezTo>
                  <a:cubicBezTo>
                    <a:pt x="1362235" y="246766"/>
                    <a:pt x="1329107" y="260488"/>
                    <a:pt x="129456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0" y="-38100"/>
              <a:ext cx="1424808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52" name="TextBox 52"/>
          <p:cNvSpPr txBox="1"/>
          <p:nvPr/>
        </p:nvSpPr>
        <p:spPr>
          <a:xfrm>
            <a:off x="12708290" y="5891183"/>
            <a:ext cx="5072313" cy="809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5"/>
              </a:lnSpc>
              <a:spcBef>
                <a:spcPct val="0"/>
              </a:spcBef>
            </a:pPr>
            <a:r>
              <a:rPr lang="en-US" sz="2255">
                <a:solidFill>
                  <a:srgbClr val="3B3B3B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Media Uploads (Photos, Videos, Blogs)</a:t>
            </a:r>
          </a:p>
        </p:txBody>
      </p:sp>
      <p:grpSp>
        <p:nvGrpSpPr>
          <p:cNvPr id="53" name="Group 53"/>
          <p:cNvGrpSpPr/>
          <p:nvPr/>
        </p:nvGrpSpPr>
        <p:grpSpPr>
          <a:xfrm>
            <a:off x="12499367" y="7147469"/>
            <a:ext cx="5281236" cy="965531"/>
            <a:chOff x="0" y="0"/>
            <a:chExt cx="1424808" cy="26048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1424808" cy="260488"/>
            </a:xfrm>
            <a:custGeom>
              <a:avLst/>
              <a:gdLst/>
              <a:ahLst/>
              <a:cxnLst/>
              <a:rect l="l" t="t" r="r" b="b"/>
              <a:pathLst>
                <a:path w="1424808" h="260488">
                  <a:moveTo>
                    <a:pt x="130244" y="0"/>
                  </a:moveTo>
                  <a:lnTo>
                    <a:pt x="1294564" y="0"/>
                  </a:lnTo>
                  <a:cubicBezTo>
                    <a:pt x="1366496" y="0"/>
                    <a:pt x="1424808" y="58312"/>
                    <a:pt x="1424808" y="130244"/>
                  </a:cubicBezTo>
                  <a:lnTo>
                    <a:pt x="1424808" y="130244"/>
                  </a:lnTo>
                  <a:cubicBezTo>
                    <a:pt x="1424808" y="164787"/>
                    <a:pt x="1411086" y="197915"/>
                    <a:pt x="1386660" y="222340"/>
                  </a:cubicBezTo>
                  <a:cubicBezTo>
                    <a:pt x="1362235" y="246766"/>
                    <a:pt x="1329107" y="260488"/>
                    <a:pt x="129456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0" y="-38100"/>
              <a:ext cx="1424808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56" name="TextBox 56"/>
          <p:cNvSpPr txBox="1"/>
          <p:nvPr/>
        </p:nvSpPr>
        <p:spPr>
          <a:xfrm>
            <a:off x="12747562" y="7424390"/>
            <a:ext cx="3274968" cy="409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5"/>
              </a:lnSpc>
              <a:spcBef>
                <a:spcPct val="0"/>
              </a:spcBef>
            </a:pPr>
            <a:r>
              <a:rPr lang="en-US" sz="2255">
                <a:solidFill>
                  <a:srgbClr val="3B3B3B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Dashboard Analytics</a:t>
            </a:r>
          </a:p>
        </p:txBody>
      </p:sp>
      <p:grpSp>
        <p:nvGrpSpPr>
          <p:cNvPr id="57" name="Group 57"/>
          <p:cNvGrpSpPr/>
          <p:nvPr/>
        </p:nvGrpSpPr>
        <p:grpSpPr>
          <a:xfrm>
            <a:off x="12499367" y="8705577"/>
            <a:ext cx="5281236" cy="965531"/>
            <a:chOff x="0" y="0"/>
            <a:chExt cx="1424808" cy="260488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1424808" cy="260488"/>
            </a:xfrm>
            <a:custGeom>
              <a:avLst/>
              <a:gdLst/>
              <a:ahLst/>
              <a:cxnLst/>
              <a:rect l="l" t="t" r="r" b="b"/>
              <a:pathLst>
                <a:path w="1424808" h="260488">
                  <a:moveTo>
                    <a:pt x="130244" y="0"/>
                  </a:moveTo>
                  <a:lnTo>
                    <a:pt x="1294564" y="0"/>
                  </a:lnTo>
                  <a:cubicBezTo>
                    <a:pt x="1366496" y="0"/>
                    <a:pt x="1424808" y="58312"/>
                    <a:pt x="1424808" y="130244"/>
                  </a:cubicBezTo>
                  <a:lnTo>
                    <a:pt x="1424808" y="130244"/>
                  </a:lnTo>
                  <a:cubicBezTo>
                    <a:pt x="1424808" y="164787"/>
                    <a:pt x="1411086" y="197915"/>
                    <a:pt x="1386660" y="222340"/>
                  </a:cubicBezTo>
                  <a:cubicBezTo>
                    <a:pt x="1362235" y="246766"/>
                    <a:pt x="1329107" y="260488"/>
                    <a:pt x="129456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0" y="-38100"/>
              <a:ext cx="1424808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60" name="TextBox 60"/>
          <p:cNvSpPr txBox="1"/>
          <p:nvPr/>
        </p:nvSpPr>
        <p:spPr>
          <a:xfrm>
            <a:off x="12747562" y="9007400"/>
            <a:ext cx="5033041" cy="404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5"/>
              </a:lnSpc>
              <a:spcBef>
                <a:spcPct val="0"/>
              </a:spcBef>
            </a:pPr>
            <a:r>
              <a:rPr lang="en-US" sz="2255" dirty="0">
                <a:solidFill>
                  <a:srgbClr val="3B3B3B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Responsive and Web-First UI</a:t>
            </a:r>
          </a:p>
        </p:txBody>
      </p:sp>
      <p:sp>
        <p:nvSpPr>
          <p:cNvPr id="61" name="AutoShape 61"/>
          <p:cNvSpPr/>
          <p:nvPr/>
        </p:nvSpPr>
        <p:spPr>
          <a:xfrm>
            <a:off x="8527976" y="6072126"/>
            <a:ext cx="3461236" cy="0"/>
          </a:xfrm>
          <a:prstGeom prst="line">
            <a:avLst/>
          </a:prstGeom>
          <a:ln w="19050" cap="flat">
            <a:solidFill>
              <a:srgbClr val="3A6AD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001"/>
          </a:p>
        </p:txBody>
      </p:sp>
      <p:sp>
        <p:nvSpPr>
          <p:cNvPr id="62" name="AutoShape 62"/>
          <p:cNvSpPr/>
          <p:nvPr/>
        </p:nvSpPr>
        <p:spPr>
          <a:xfrm>
            <a:off x="8527976" y="7630234"/>
            <a:ext cx="3461236" cy="0"/>
          </a:xfrm>
          <a:prstGeom prst="line">
            <a:avLst/>
          </a:prstGeom>
          <a:ln w="19050" cap="flat">
            <a:solidFill>
              <a:srgbClr val="3A6AD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001"/>
          </a:p>
        </p:txBody>
      </p:sp>
      <p:sp>
        <p:nvSpPr>
          <p:cNvPr id="63" name="AutoShape 63"/>
          <p:cNvSpPr/>
          <p:nvPr/>
        </p:nvSpPr>
        <p:spPr>
          <a:xfrm>
            <a:off x="8374074" y="9188342"/>
            <a:ext cx="3615139" cy="0"/>
          </a:xfrm>
          <a:prstGeom prst="line">
            <a:avLst/>
          </a:prstGeom>
          <a:ln w="19050" cap="flat">
            <a:solidFill>
              <a:srgbClr val="3A6AD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001"/>
          </a:p>
        </p:txBody>
      </p:sp>
      <p:grpSp>
        <p:nvGrpSpPr>
          <p:cNvPr id="64" name="Group 64"/>
          <p:cNvGrpSpPr/>
          <p:nvPr/>
        </p:nvGrpSpPr>
        <p:grpSpPr>
          <a:xfrm>
            <a:off x="11852053" y="5989298"/>
            <a:ext cx="274319" cy="165655"/>
            <a:chOff x="0" y="0"/>
            <a:chExt cx="1345972" cy="812800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1345972" cy="812800"/>
            </a:xfrm>
            <a:custGeom>
              <a:avLst/>
              <a:gdLst/>
              <a:ahLst/>
              <a:cxnLst/>
              <a:rect l="l" t="t" r="r" b="b"/>
              <a:pathLst>
                <a:path w="1345972" h="812800">
                  <a:moveTo>
                    <a:pt x="672986" y="0"/>
                  </a:moveTo>
                  <a:cubicBezTo>
                    <a:pt x="301306" y="0"/>
                    <a:pt x="0" y="181951"/>
                    <a:pt x="0" y="406400"/>
                  </a:cubicBezTo>
                  <a:cubicBezTo>
                    <a:pt x="0" y="630849"/>
                    <a:pt x="301306" y="812800"/>
                    <a:pt x="672986" y="812800"/>
                  </a:cubicBezTo>
                  <a:cubicBezTo>
                    <a:pt x="1044666" y="812800"/>
                    <a:pt x="1345972" y="630849"/>
                    <a:pt x="1345972" y="406400"/>
                  </a:cubicBezTo>
                  <a:cubicBezTo>
                    <a:pt x="1345972" y="181951"/>
                    <a:pt x="1044666" y="0"/>
                    <a:pt x="672986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66" name="TextBox 66"/>
            <p:cNvSpPr txBox="1"/>
            <p:nvPr/>
          </p:nvSpPr>
          <p:spPr>
            <a:xfrm>
              <a:off x="126185" y="38100"/>
              <a:ext cx="1093602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11852053" y="7547407"/>
            <a:ext cx="274319" cy="165655"/>
            <a:chOff x="0" y="0"/>
            <a:chExt cx="1345972" cy="812800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1345972" cy="812800"/>
            </a:xfrm>
            <a:custGeom>
              <a:avLst/>
              <a:gdLst/>
              <a:ahLst/>
              <a:cxnLst/>
              <a:rect l="l" t="t" r="r" b="b"/>
              <a:pathLst>
                <a:path w="1345972" h="812800">
                  <a:moveTo>
                    <a:pt x="672986" y="0"/>
                  </a:moveTo>
                  <a:cubicBezTo>
                    <a:pt x="301306" y="0"/>
                    <a:pt x="0" y="181951"/>
                    <a:pt x="0" y="406400"/>
                  </a:cubicBezTo>
                  <a:cubicBezTo>
                    <a:pt x="0" y="630849"/>
                    <a:pt x="301306" y="812800"/>
                    <a:pt x="672986" y="812800"/>
                  </a:cubicBezTo>
                  <a:cubicBezTo>
                    <a:pt x="1044666" y="812800"/>
                    <a:pt x="1345972" y="630849"/>
                    <a:pt x="1345972" y="406400"/>
                  </a:cubicBezTo>
                  <a:cubicBezTo>
                    <a:pt x="1345972" y="181951"/>
                    <a:pt x="1044666" y="0"/>
                    <a:pt x="672986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69" name="TextBox 69"/>
            <p:cNvSpPr txBox="1"/>
            <p:nvPr/>
          </p:nvSpPr>
          <p:spPr>
            <a:xfrm>
              <a:off x="126185" y="38100"/>
              <a:ext cx="1093602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11852053" y="9105515"/>
            <a:ext cx="274319" cy="165655"/>
            <a:chOff x="0" y="0"/>
            <a:chExt cx="1345972" cy="812800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1345972" cy="812800"/>
            </a:xfrm>
            <a:custGeom>
              <a:avLst/>
              <a:gdLst/>
              <a:ahLst/>
              <a:cxnLst/>
              <a:rect l="l" t="t" r="r" b="b"/>
              <a:pathLst>
                <a:path w="1345972" h="812800">
                  <a:moveTo>
                    <a:pt x="672986" y="0"/>
                  </a:moveTo>
                  <a:cubicBezTo>
                    <a:pt x="301306" y="0"/>
                    <a:pt x="0" y="181951"/>
                    <a:pt x="0" y="406400"/>
                  </a:cubicBezTo>
                  <a:cubicBezTo>
                    <a:pt x="0" y="630849"/>
                    <a:pt x="301306" y="812800"/>
                    <a:pt x="672986" y="812800"/>
                  </a:cubicBezTo>
                  <a:cubicBezTo>
                    <a:pt x="1044666" y="812800"/>
                    <a:pt x="1345972" y="630849"/>
                    <a:pt x="1345972" y="406400"/>
                  </a:cubicBezTo>
                  <a:cubicBezTo>
                    <a:pt x="1345972" y="181951"/>
                    <a:pt x="1044666" y="0"/>
                    <a:pt x="672986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72" name="TextBox 72"/>
            <p:cNvSpPr txBox="1"/>
            <p:nvPr/>
          </p:nvSpPr>
          <p:spPr>
            <a:xfrm>
              <a:off x="126185" y="38100"/>
              <a:ext cx="1093602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68645" y="-4020041"/>
            <a:ext cx="13240663" cy="1324066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7957095" y="2278493"/>
            <a:ext cx="1186905" cy="1185421"/>
          </a:xfrm>
          <a:custGeom>
            <a:avLst/>
            <a:gdLst/>
            <a:ahLst/>
            <a:cxnLst/>
            <a:rect l="l" t="t" r="r" b="b"/>
            <a:pathLst>
              <a:path w="1186905" h="1185421">
                <a:moveTo>
                  <a:pt x="0" y="0"/>
                </a:moveTo>
                <a:lnTo>
                  <a:pt x="1186905" y="0"/>
                </a:lnTo>
                <a:lnTo>
                  <a:pt x="1186905" y="1185421"/>
                </a:lnTo>
                <a:lnTo>
                  <a:pt x="0" y="11854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sp>
        <p:nvSpPr>
          <p:cNvPr id="6" name="Freeform 6"/>
          <p:cNvSpPr/>
          <p:nvPr/>
        </p:nvSpPr>
        <p:spPr>
          <a:xfrm>
            <a:off x="10425354" y="-2511561"/>
            <a:ext cx="11375945" cy="11361725"/>
          </a:xfrm>
          <a:custGeom>
            <a:avLst/>
            <a:gdLst/>
            <a:ahLst/>
            <a:cxnLst/>
            <a:rect l="l" t="t" r="r" b="b"/>
            <a:pathLst>
              <a:path w="11375945" h="11361725">
                <a:moveTo>
                  <a:pt x="0" y="0"/>
                </a:moveTo>
                <a:lnTo>
                  <a:pt x="11375946" y="0"/>
                </a:lnTo>
                <a:lnTo>
                  <a:pt x="11375946" y="11361725"/>
                </a:lnTo>
                <a:lnTo>
                  <a:pt x="0" y="11361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7" name="Group 7"/>
          <p:cNvGrpSpPr/>
          <p:nvPr/>
        </p:nvGrpSpPr>
        <p:grpSpPr>
          <a:xfrm>
            <a:off x="10160128" y="-2966235"/>
            <a:ext cx="11208407" cy="1120840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481096" y="3946086"/>
            <a:ext cx="4778204" cy="2418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 b="1">
                <a:solidFill>
                  <a:srgbClr val="1F202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Challenges Faced by Creators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828563" y="2023242"/>
            <a:ext cx="5139841" cy="2819922"/>
            <a:chOff x="0" y="0"/>
            <a:chExt cx="1052050" cy="57719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2427347" y="2556692"/>
            <a:ext cx="1026728" cy="1025445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24" name="Group 24"/>
          <p:cNvGrpSpPr/>
          <p:nvPr/>
        </p:nvGrpSpPr>
        <p:grpSpPr>
          <a:xfrm>
            <a:off x="2403409" y="2515656"/>
            <a:ext cx="1011607" cy="1011607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828563" y="5443836"/>
            <a:ext cx="5139841" cy="2819922"/>
            <a:chOff x="0" y="0"/>
            <a:chExt cx="1052050" cy="57719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30" name="Freeform 30"/>
          <p:cNvSpPr/>
          <p:nvPr/>
        </p:nvSpPr>
        <p:spPr>
          <a:xfrm>
            <a:off x="2427347" y="5977286"/>
            <a:ext cx="1026728" cy="1025445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31" name="Group 31"/>
          <p:cNvGrpSpPr/>
          <p:nvPr/>
        </p:nvGrpSpPr>
        <p:grpSpPr>
          <a:xfrm>
            <a:off x="2403409" y="5936250"/>
            <a:ext cx="1011607" cy="1011607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7590208" y="5443836"/>
            <a:ext cx="5139841" cy="2819922"/>
            <a:chOff x="0" y="0"/>
            <a:chExt cx="1052050" cy="57719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37" name="Freeform 37"/>
          <p:cNvSpPr/>
          <p:nvPr/>
        </p:nvSpPr>
        <p:spPr>
          <a:xfrm>
            <a:off x="8188991" y="5977286"/>
            <a:ext cx="1026728" cy="1025445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9" y="0"/>
                </a:lnTo>
                <a:lnTo>
                  <a:pt x="1026729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38" name="Group 38"/>
          <p:cNvGrpSpPr/>
          <p:nvPr/>
        </p:nvGrpSpPr>
        <p:grpSpPr>
          <a:xfrm>
            <a:off x="8165054" y="5936250"/>
            <a:ext cx="1011607" cy="1011607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1" name="Freeform 41"/>
          <p:cNvSpPr/>
          <p:nvPr/>
        </p:nvSpPr>
        <p:spPr>
          <a:xfrm>
            <a:off x="2721737" y="2875931"/>
            <a:ext cx="374951" cy="291056"/>
          </a:xfrm>
          <a:custGeom>
            <a:avLst/>
            <a:gdLst/>
            <a:ahLst/>
            <a:cxnLst/>
            <a:rect l="l" t="t" r="r" b="b"/>
            <a:pathLst>
              <a:path w="374951" h="291056">
                <a:moveTo>
                  <a:pt x="0" y="0"/>
                </a:moveTo>
                <a:lnTo>
                  <a:pt x="374951" y="0"/>
                </a:lnTo>
                <a:lnTo>
                  <a:pt x="374951" y="291056"/>
                </a:lnTo>
                <a:lnTo>
                  <a:pt x="0" y="291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sp>
        <p:nvSpPr>
          <p:cNvPr id="42" name="Freeform 42"/>
          <p:cNvSpPr/>
          <p:nvPr/>
        </p:nvSpPr>
        <p:spPr>
          <a:xfrm>
            <a:off x="8467690" y="6244058"/>
            <a:ext cx="406334" cy="395991"/>
          </a:xfrm>
          <a:custGeom>
            <a:avLst/>
            <a:gdLst/>
            <a:ahLst/>
            <a:cxnLst/>
            <a:rect l="l" t="t" r="r" b="b"/>
            <a:pathLst>
              <a:path w="406334" h="395991">
                <a:moveTo>
                  <a:pt x="0" y="0"/>
                </a:moveTo>
                <a:lnTo>
                  <a:pt x="406334" y="0"/>
                </a:lnTo>
                <a:lnTo>
                  <a:pt x="406334" y="395991"/>
                </a:lnTo>
                <a:lnTo>
                  <a:pt x="0" y="3959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sp>
        <p:nvSpPr>
          <p:cNvPr id="43" name="Freeform 43"/>
          <p:cNvSpPr/>
          <p:nvPr/>
        </p:nvSpPr>
        <p:spPr>
          <a:xfrm>
            <a:off x="2731638" y="6262189"/>
            <a:ext cx="355150" cy="359728"/>
          </a:xfrm>
          <a:custGeom>
            <a:avLst/>
            <a:gdLst/>
            <a:ahLst/>
            <a:cxnLst/>
            <a:rect l="l" t="t" r="r" b="b"/>
            <a:pathLst>
              <a:path w="355150" h="359728">
                <a:moveTo>
                  <a:pt x="0" y="0"/>
                </a:moveTo>
                <a:lnTo>
                  <a:pt x="355149" y="0"/>
                </a:lnTo>
                <a:lnTo>
                  <a:pt x="355149" y="359728"/>
                </a:lnTo>
                <a:lnTo>
                  <a:pt x="0" y="3597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sp>
        <p:nvSpPr>
          <p:cNvPr id="44" name="Freeform 44"/>
          <p:cNvSpPr/>
          <p:nvPr/>
        </p:nvSpPr>
        <p:spPr>
          <a:xfrm>
            <a:off x="14216561" y="2556692"/>
            <a:ext cx="1307274" cy="1324127"/>
          </a:xfrm>
          <a:custGeom>
            <a:avLst/>
            <a:gdLst/>
            <a:ahLst/>
            <a:cxnLst/>
            <a:rect l="l" t="t" r="r" b="b"/>
            <a:pathLst>
              <a:path w="1307274" h="1324127">
                <a:moveTo>
                  <a:pt x="0" y="0"/>
                </a:moveTo>
                <a:lnTo>
                  <a:pt x="1307274" y="0"/>
                </a:lnTo>
                <a:lnTo>
                  <a:pt x="1307274" y="1324127"/>
                </a:lnTo>
                <a:lnTo>
                  <a:pt x="0" y="132412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sp>
        <p:nvSpPr>
          <p:cNvPr id="45" name="TextBox 45"/>
          <p:cNvSpPr txBox="1"/>
          <p:nvPr/>
        </p:nvSpPr>
        <p:spPr>
          <a:xfrm>
            <a:off x="15940842" y="508149"/>
            <a:ext cx="978460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Contact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4385046" y="508149"/>
            <a:ext cx="1060497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About Us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3154289" y="508149"/>
            <a:ext cx="735456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Service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1898530" y="508149"/>
            <a:ext cx="809760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Home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5"/>
              </a:lnSpc>
              <a:spcBef>
                <a:spcPct val="0"/>
              </a:spcBef>
            </a:pPr>
            <a:r>
              <a:rPr lang="en-US" sz="1470" b="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05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3851178" y="2480492"/>
            <a:ext cx="2063297" cy="442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0"/>
              </a:lnSpc>
              <a:spcBef>
                <a:spcPct val="0"/>
              </a:spcBef>
            </a:pPr>
            <a:r>
              <a:rPr lang="en-US" sz="2445" b="1">
                <a:solidFill>
                  <a:srgbClr val="3A6AD6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 01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3851178" y="2964309"/>
            <a:ext cx="2363995" cy="1563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Platforms like YouTube take a high revenue share.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3851178" y="5901086"/>
            <a:ext cx="2063297" cy="442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0"/>
              </a:lnSpc>
              <a:spcBef>
                <a:spcPct val="0"/>
              </a:spcBef>
            </a:pPr>
            <a:r>
              <a:rPr lang="en-US" sz="2445" b="1">
                <a:solidFill>
                  <a:srgbClr val="3A6AD6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 03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3851178" y="6533021"/>
            <a:ext cx="2363995" cy="1172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Ad-dependency reduces earnings.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9612823" y="5901086"/>
            <a:ext cx="2046094" cy="442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0"/>
              </a:lnSpc>
              <a:spcBef>
                <a:spcPct val="0"/>
              </a:spcBef>
            </a:pPr>
            <a:r>
              <a:rPr lang="en-US" sz="2445" b="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04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9612823" y="6533021"/>
            <a:ext cx="2363995" cy="1172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Hard to build exclusive communities.</a:t>
            </a:r>
          </a:p>
        </p:txBody>
      </p:sp>
      <p:grpSp>
        <p:nvGrpSpPr>
          <p:cNvPr id="56" name="Group 56"/>
          <p:cNvGrpSpPr/>
          <p:nvPr/>
        </p:nvGrpSpPr>
        <p:grpSpPr>
          <a:xfrm>
            <a:off x="7495598" y="2069891"/>
            <a:ext cx="5139841" cy="2819922"/>
            <a:chOff x="0" y="0"/>
            <a:chExt cx="1052050" cy="577197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59" name="TextBox 59"/>
          <p:cNvSpPr txBox="1"/>
          <p:nvPr/>
        </p:nvSpPr>
        <p:spPr>
          <a:xfrm>
            <a:off x="9518213" y="2527140"/>
            <a:ext cx="2063297" cy="442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0"/>
              </a:lnSpc>
              <a:spcBef>
                <a:spcPct val="0"/>
              </a:spcBef>
            </a:pPr>
            <a:r>
              <a:rPr lang="en-US" sz="2445" b="1">
                <a:solidFill>
                  <a:srgbClr val="3A6AD6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 02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518213" y="3159075"/>
            <a:ext cx="2363995" cy="1172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Limited control over audience interaction.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8057038" y="2417416"/>
            <a:ext cx="1011607" cy="1011607"/>
            <a:chOff x="0" y="0"/>
            <a:chExt cx="812800" cy="812800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4" name="Freeform 64"/>
          <p:cNvSpPr/>
          <p:nvPr/>
        </p:nvSpPr>
        <p:spPr>
          <a:xfrm>
            <a:off x="8385267" y="2743355"/>
            <a:ext cx="355150" cy="359728"/>
          </a:xfrm>
          <a:custGeom>
            <a:avLst/>
            <a:gdLst/>
            <a:ahLst/>
            <a:cxnLst/>
            <a:rect l="l" t="t" r="r" b="b"/>
            <a:pathLst>
              <a:path w="355150" h="359728">
                <a:moveTo>
                  <a:pt x="0" y="0"/>
                </a:moveTo>
                <a:lnTo>
                  <a:pt x="355149" y="0"/>
                </a:lnTo>
                <a:lnTo>
                  <a:pt x="355149" y="359728"/>
                </a:lnTo>
                <a:lnTo>
                  <a:pt x="0" y="3597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5940842" y="508149"/>
            <a:ext cx="978460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Contact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2702224" y="-6441776"/>
            <a:ext cx="12883553" cy="1288355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3949019" y="-5010643"/>
            <a:ext cx="11069128" cy="11055291"/>
          </a:xfrm>
          <a:custGeom>
            <a:avLst/>
            <a:gdLst/>
            <a:ahLst/>
            <a:cxnLst/>
            <a:rect l="l" t="t" r="r" b="b"/>
            <a:pathLst>
              <a:path w="11069128" h="11055291">
                <a:moveTo>
                  <a:pt x="0" y="0"/>
                </a:moveTo>
                <a:lnTo>
                  <a:pt x="11069128" y="0"/>
                </a:lnTo>
                <a:lnTo>
                  <a:pt x="11069128" y="11055291"/>
                </a:lnTo>
                <a:lnTo>
                  <a:pt x="0" y="110552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13" name="Group 13"/>
          <p:cNvGrpSpPr/>
          <p:nvPr/>
        </p:nvGrpSpPr>
        <p:grpSpPr>
          <a:xfrm>
            <a:off x="3690946" y="-5453054"/>
            <a:ext cx="10906108" cy="10906108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4385046" y="508149"/>
            <a:ext cx="1060497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About Us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154289" y="508149"/>
            <a:ext cx="735456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Service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898530" y="508149"/>
            <a:ext cx="809760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Home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11679" y="508149"/>
            <a:ext cx="1633768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 b="1">
                <a:solidFill>
                  <a:srgbClr val="1F202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Ingoude Company</a:t>
            </a:r>
          </a:p>
        </p:txBody>
      </p:sp>
      <p:sp>
        <p:nvSpPr>
          <p:cNvPr id="20" name="Freeform 20"/>
          <p:cNvSpPr/>
          <p:nvPr/>
        </p:nvSpPr>
        <p:spPr>
          <a:xfrm>
            <a:off x="535713" y="414823"/>
            <a:ext cx="342616" cy="359616"/>
          </a:xfrm>
          <a:custGeom>
            <a:avLst/>
            <a:gdLst/>
            <a:ahLst/>
            <a:cxnLst/>
            <a:rect l="l" t="t" r="r" b="b"/>
            <a:pathLst>
              <a:path w="342616" h="359616">
                <a:moveTo>
                  <a:pt x="0" y="0"/>
                </a:moveTo>
                <a:lnTo>
                  <a:pt x="342616" y="0"/>
                </a:lnTo>
                <a:lnTo>
                  <a:pt x="342616" y="359616"/>
                </a:lnTo>
                <a:lnTo>
                  <a:pt x="0" y="3596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21" name="Group 21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5"/>
              </a:lnSpc>
              <a:spcBef>
                <a:spcPct val="0"/>
              </a:spcBef>
            </a:pPr>
            <a:r>
              <a:rPr lang="en-US" sz="1470" b="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06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852695" y="2879531"/>
            <a:ext cx="4582611" cy="1617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 b="1">
                <a:solidFill>
                  <a:srgbClr val="1F202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Why Choose Memberly?</a:t>
            </a:r>
          </a:p>
        </p:txBody>
      </p:sp>
      <p:sp>
        <p:nvSpPr>
          <p:cNvPr id="26" name="Freeform 26"/>
          <p:cNvSpPr/>
          <p:nvPr/>
        </p:nvSpPr>
        <p:spPr>
          <a:xfrm>
            <a:off x="8490363" y="1438369"/>
            <a:ext cx="1307274" cy="1324127"/>
          </a:xfrm>
          <a:custGeom>
            <a:avLst/>
            <a:gdLst/>
            <a:ahLst/>
            <a:cxnLst/>
            <a:rect l="l" t="t" r="r" b="b"/>
            <a:pathLst>
              <a:path w="1307274" h="1324127">
                <a:moveTo>
                  <a:pt x="0" y="0"/>
                </a:moveTo>
                <a:lnTo>
                  <a:pt x="1307274" y="0"/>
                </a:lnTo>
                <a:lnTo>
                  <a:pt x="1307274" y="1324127"/>
                </a:lnTo>
                <a:lnTo>
                  <a:pt x="0" y="13241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27" name="Group 27"/>
          <p:cNvGrpSpPr/>
          <p:nvPr/>
        </p:nvGrpSpPr>
        <p:grpSpPr>
          <a:xfrm>
            <a:off x="1001628" y="5648297"/>
            <a:ext cx="5139841" cy="2819922"/>
            <a:chOff x="0" y="0"/>
            <a:chExt cx="1052050" cy="57719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30" name="Freeform 30"/>
          <p:cNvSpPr/>
          <p:nvPr/>
        </p:nvSpPr>
        <p:spPr>
          <a:xfrm>
            <a:off x="1600412" y="6181746"/>
            <a:ext cx="1026728" cy="1025445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31" name="Group 31"/>
          <p:cNvGrpSpPr/>
          <p:nvPr/>
        </p:nvGrpSpPr>
        <p:grpSpPr>
          <a:xfrm>
            <a:off x="1576474" y="6140710"/>
            <a:ext cx="1011607" cy="1011607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3024244" y="6105546"/>
            <a:ext cx="2063297" cy="442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0"/>
              </a:lnSpc>
              <a:spcBef>
                <a:spcPct val="0"/>
              </a:spcBef>
            </a:pPr>
            <a:r>
              <a:rPr lang="en-US" sz="2445" b="1">
                <a:solidFill>
                  <a:srgbClr val="3A6AD6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02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024244" y="6737481"/>
            <a:ext cx="2363995" cy="1172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Full control over your content and audience.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6574080" y="6409107"/>
            <a:ext cx="5139841" cy="2819922"/>
            <a:chOff x="0" y="0"/>
            <a:chExt cx="1052050" cy="577197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39" name="Freeform 39"/>
          <p:cNvSpPr/>
          <p:nvPr/>
        </p:nvSpPr>
        <p:spPr>
          <a:xfrm>
            <a:off x="7172864" y="6942556"/>
            <a:ext cx="1026728" cy="1025445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40" name="Group 40"/>
          <p:cNvGrpSpPr/>
          <p:nvPr/>
        </p:nvGrpSpPr>
        <p:grpSpPr>
          <a:xfrm>
            <a:off x="7148926" y="6901520"/>
            <a:ext cx="1011607" cy="1011607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7477155" y="7227460"/>
            <a:ext cx="355150" cy="359728"/>
          </a:xfrm>
          <a:custGeom>
            <a:avLst/>
            <a:gdLst/>
            <a:ahLst/>
            <a:cxnLst/>
            <a:rect l="l" t="t" r="r" b="b"/>
            <a:pathLst>
              <a:path w="355150" h="359728">
                <a:moveTo>
                  <a:pt x="0" y="0"/>
                </a:moveTo>
                <a:lnTo>
                  <a:pt x="355149" y="0"/>
                </a:lnTo>
                <a:lnTo>
                  <a:pt x="355149" y="359728"/>
                </a:lnTo>
                <a:lnTo>
                  <a:pt x="0" y="3597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sp>
        <p:nvSpPr>
          <p:cNvPr id="44" name="TextBox 44"/>
          <p:cNvSpPr txBox="1"/>
          <p:nvPr/>
        </p:nvSpPr>
        <p:spPr>
          <a:xfrm>
            <a:off x="8596695" y="6866356"/>
            <a:ext cx="2063297" cy="442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0"/>
              </a:lnSpc>
              <a:spcBef>
                <a:spcPct val="0"/>
              </a:spcBef>
            </a:pPr>
            <a:r>
              <a:rPr lang="en-US" sz="2445" b="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03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8596695" y="7498291"/>
            <a:ext cx="2363995" cy="1172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Build a tight-knit community of supporters.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12146531" y="5648297"/>
            <a:ext cx="5139841" cy="2819922"/>
            <a:chOff x="0" y="0"/>
            <a:chExt cx="1052050" cy="577197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49" name="Freeform 49"/>
          <p:cNvSpPr/>
          <p:nvPr/>
        </p:nvSpPr>
        <p:spPr>
          <a:xfrm>
            <a:off x="12745315" y="6181746"/>
            <a:ext cx="1026728" cy="1025445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50" name="Group 50"/>
          <p:cNvGrpSpPr/>
          <p:nvPr/>
        </p:nvGrpSpPr>
        <p:grpSpPr>
          <a:xfrm>
            <a:off x="12721377" y="6140710"/>
            <a:ext cx="1011607" cy="1011607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3" name="TextBox 53"/>
          <p:cNvSpPr txBox="1"/>
          <p:nvPr/>
        </p:nvSpPr>
        <p:spPr>
          <a:xfrm>
            <a:off x="14169147" y="6105546"/>
            <a:ext cx="2063297" cy="442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0"/>
              </a:lnSpc>
              <a:spcBef>
                <a:spcPct val="0"/>
              </a:spcBef>
            </a:pPr>
            <a:r>
              <a:rPr lang="en-US" sz="2445" b="1">
                <a:solidFill>
                  <a:srgbClr val="3A6AD6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04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4169147" y="6737481"/>
            <a:ext cx="2363995" cy="1563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Personal branding without platform clutter.</a:t>
            </a:r>
          </a:p>
        </p:txBody>
      </p:sp>
      <p:sp>
        <p:nvSpPr>
          <p:cNvPr id="55" name="Freeform 55"/>
          <p:cNvSpPr/>
          <p:nvPr/>
        </p:nvSpPr>
        <p:spPr>
          <a:xfrm>
            <a:off x="1894802" y="6500986"/>
            <a:ext cx="374951" cy="291056"/>
          </a:xfrm>
          <a:custGeom>
            <a:avLst/>
            <a:gdLst/>
            <a:ahLst/>
            <a:cxnLst/>
            <a:rect l="l" t="t" r="r" b="b"/>
            <a:pathLst>
              <a:path w="374951" h="291056">
                <a:moveTo>
                  <a:pt x="0" y="0"/>
                </a:moveTo>
                <a:lnTo>
                  <a:pt x="374952" y="0"/>
                </a:lnTo>
                <a:lnTo>
                  <a:pt x="374952" y="291056"/>
                </a:lnTo>
                <a:lnTo>
                  <a:pt x="0" y="29105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sp>
        <p:nvSpPr>
          <p:cNvPr id="56" name="Freeform 56"/>
          <p:cNvSpPr/>
          <p:nvPr/>
        </p:nvSpPr>
        <p:spPr>
          <a:xfrm>
            <a:off x="13024014" y="6448518"/>
            <a:ext cx="406334" cy="395991"/>
          </a:xfrm>
          <a:custGeom>
            <a:avLst/>
            <a:gdLst/>
            <a:ahLst/>
            <a:cxnLst/>
            <a:rect l="l" t="t" r="r" b="b"/>
            <a:pathLst>
              <a:path w="406334" h="395991">
                <a:moveTo>
                  <a:pt x="0" y="0"/>
                </a:moveTo>
                <a:lnTo>
                  <a:pt x="406334" y="0"/>
                </a:lnTo>
                <a:lnTo>
                  <a:pt x="406334" y="395991"/>
                </a:lnTo>
                <a:lnTo>
                  <a:pt x="0" y="39599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57" name="Group 57"/>
          <p:cNvGrpSpPr/>
          <p:nvPr/>
        </p:nvGrpSpPr>
        <p:grpSpPr>
          <a:xfrm>
            <a:off x="12146531" y="1772010"/>
            <a:ext cx="5139841" cy="2819922"/>
            <a:chOff x="0" y="0"/>
            <a:chExt cx="1052050" cy="577197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60" name="Freeform 60"/>
          <p:cNvSpPr/>
          <p:nvPr/>
        </p:nvSpPr>
        <p:spPr>
          <a:xfrm>
            <a:off x="12745315" y="2305460"/>
            <a:ext cx="1026728" cy="1025445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61" name="Group 61"/>
          <p:cNvGrpSpPr/>
          <p:nvPr/>
        </p:nvGrpSpPr>
        <p:grpSpPr>
          <a:xfrm>
            <a:off x="12721377" y="2264423"/>
            <a:ext cx="1011607" cy="1011607"/>
            <a:chOff x="0" y="0"/>
            <a:chExt cx="812800" cy="812800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4" name="TextBox 64"/>
          <p:cNvSpPr txBox="1"/>
          <p:nvPr/>
        </p:nvSpPr>
        <p:spPr>
          <a:xfrm>
            <a:off x="14169147" y="2229260"/>
            <a:ext cx="2063297" cy="442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0"/>
              </a:lnSpc>
              <a:spcBef>
                <a:spcPct val="0"/>
              </a:spcBef>
            </a:pPr>
            <a:r>
              <a:rPr lang="en-US" sz="2445" b="1">
                <a:solidFill>
                  <a:srgbClr val="3A6AD6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05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4169147" y="2861194"/>
            <a:ext cx="2363995" cy="1563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Transparent, easy-to-use monetization system.</a:t>
            </a:r>
          </a:p>
        </p:txBody>
      </p:sp>
      <p:sp>
        <p:nvSpPr>
          <p:cNvPr id="66" name="Freeform 66"/>
          <p:cNvSpPr/>
          <p:nvPr/>
        </p:nvSpPr>
        <p:spPr>
          <a:xfrm>
            <a:off x="13039705" y="2624699"/>
            <a:ext cx="374951" cy="291056"/>
          </a:xfrm>
          <a:custGeom>
            <a:avLst/>
            <a:gdLst/>
            <a:ahLst/>
            <a:cxnLst/>
            <a:rect l="l" t="t" r="r" b="b"/>
            <a:pathLst>
              <a:path w="374951" h="291056">
                <a:moveTo>
                  <a:pt x="0" y="0"/>
                </a:moveTo>
                <a:lnTo>
                  <a:pt x="374951" y="0"/>
                </a:lnTo>
                <a:lnTo>
                  <a:pt x="374951" y="291056"/>
                </a:lnTo>
                <a:lnTo>
                  <a:pt x="0" y="29105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67" name="Group 67"/>
          <p:cNvGrpSpPr/>
          <p:nvPr/>
        </p:nvGrpSpPr>
        <p:grpSpPr>
          <a:xfrm>
            <a:off x="960379" y="1772010"/>
            <a:ext cx="5139841" cy="2819922"/>
            <a:chOff x="0" y="0"/>
            <a:chExt cx="1052050" cy="577197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69" name="TextBox 69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70" name="Freeform 70"/>
          <p:cNvSpPr/>
          <p:nvPr/>
        </p:nvSpPr>
        <p:spPr>
          <a:xfrm>
            <a:off x="1559163" y="2305460"/>
            <a:ext cx="1026728" cy="1025445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71" name="Group 71"/>
          <p:cNvGrpSpPr/>
          <p:nvPr/>
        </p:nvGrpSpPr>
        <p:grpSpPr>
          <a:xfrm>
            <a:off x="1535225" y="2264423"/>
            <a:ext cx="1011607" cy="1011607"/>
            <a:chOff x="0" y="0"/>
            <a:chExt cx="812800" cy="812800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73" name="TextBox 7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4" name="TextBox 74"/>
          <p:cNvSpPr txBox="1"/>
          <p:nvPr/>
        </p:nvSpPr>
        <p:spPr>
          <a:xfrm>
            <a:off x="2982995" y="2229260"/>
            <a:ext cx="2063297" cy="442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0"/>
              </a:lnSpc>
              <a:spcBef>
                <a:spcPct val="0"/>
              </a:spcBef>
            </a:pPr>
            <a:r>
              <a:rPr lang="en-US" sz="2445" b="1">
                <a:solidFill>
                  <a:srgbClr val="3A6AD6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01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2982995" y="2861194"/>
            <a:ext cx="2363995" cy="1563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Keep more of what you earn – low platform fees.</a:t>
            </a:r>
          </a:p>
        </p:txBody>
      </p:sp>
      <p:sp>
        <p:nvSpPr>
          <p:cNvPr id="76" name="Freeform 76"/>
          <p:cNvSpPr/>
          <p:nvPr/>
        </p:nvSpPr>
        <p:spPr>
          <a:xfrm>
            <a:off x="1837862" y="2572232"/>
            <a:ext cx="406334" cy="395991"/>
          </a:xfrm>
          <a:custGeom>
            <a:avLst/>
            <a:gdLst/>
            <a:ahLst/>
            <a:cxnLst/>
            <a:rect l="l" t="t" r="r" b="b"/>
            <a:pathLst>
              <a:path w="406334" h="395991">
                <a:moveTo>
                  <a:pt x="0" y="0"/>
                </a:moveTo>
                <a:lnTo>
                  <a:pt x="406333" y="0"/>
                </a:lnTo>
                <a:lnTo>
                  <a:pt x="406333" y="395990"/>
                </a:lnTo>
                <a:lnTo>
                  <a:pt x="0" y="39599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5940842" y="508149"/>
            <a:ext cx="978460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Contact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385046" y="508149"/>
            <a:ext cx="1060497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About Us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54289" y="508149"/>
            <a:ext cx="735456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Service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898530" y="508149"/>
            <a:ext cx="809760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Home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5"/>
              </a:lnSpc>
              <a:spcBef>
                <a:spcPct val="0"/>
              </a:spcBef>
            </a:pPr>
            <a:r>
              <a:rPr lang="en-US" sz="1470" b="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07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001628" y="3633841"/>
            <a:ext cx="5139841" cy="2819922"/>
            <a:chOff x="0" y="0"/>
            <a:chExt cx="1052050" cy="57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1600412" y="4167291"/>
            <a:ext cx="1026728" cy="1025445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20" name="Group 20"/>
          <p:cNvGrpSpPr/>
          <p:nvPr/>
        </p:nvGrpSpPr>
        <p:grpSpPr>
          <a:xfrm>
            <a:off x="1576474" y="4126254"/>
            <a:ext cx="1011607" cy="1011607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3024244" y="4091091"/>
            <a:ext cx="2063297" cy="442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0"/>
              </a:lnSpc>
              <a:spcBef>
                <a:spcPct val="0"/>
              </a:spcBef>
            </a:pPr>
            <a:r>
              <a:rPr lang="en-US" sz="2445" b="1">
                <a:solidFill>
                  <a:srgbClr val="3A6AD6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01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024244" y="4723025"/>
            <a:ext cx="2363995" cy="1172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 dirty="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Frontend: React.js + </a:t>
            </a:r>
            <a:r>
              <a:rPr lang="en-US" sz="2200" dirty="0" err="1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TailwindCSS</a:t>
            </a:r>
            <a:endParaRPr lang="en-US" sz="2200" dirty="0">
              <a:solidFill>
                <a:srgbClr val="1F202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5" name="Freeform 25"/>
          <p:cNvSpPr/>
          <p:nvPr/>
        </p:nvSpPr>
        <p:spPr>
          <a:xfrm>
            <a:off x="1894802" y="4486530"/>
            <a:ext cx="374951" cy="291056"/>
          </a:xfrm>
          <a:custGeom>
            <a:avLst/>
            <a:gdLst/>
            <a:ahLst/>
            <a:cxnLst/>
            <a:rect l="l" t="t" r="r" b="b"/>
            <a:pathLst>
              <a:path w="374951" h="291056">
                <a:moveTo>
                  <a:pt x="0" y="0"/>
                </a:moveTo>
                <a:lnTo>
                  <a:pt x="374952" y="0"/>
                </a:lnTo>
                <a:lnTo>
                  <a:pt x="374952" y="291056"/>
                </a:lnTo>
                <a:lnTo>
                  <a:pt x="0" y="291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26" name="Group 26"/>
          <p:cNvGrpSpPr/>
          <p:nvPr/>
        </p:nvGrpSpPr>
        <p:grpSpPr>
          <a:xfrm>
            <a:off x="6574080" y="3633841"/>
            <a:ext cx="5139841" cy="2819922"/>
            <a:chOff x="0" y="0"/>
            <a:chExt cx="1052050" cy="57719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>
            <a:off x="7172864" y="4167291"/>
            <a:ext cx="1026728" cy="1025445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30" name="Group 30"/>
          <p:cNvGrpSpPr/>
          <p:nvPr/>
        </p:nvGrpSpPr>
        <p:grpSpPr>
          <a:xfrm>
            <a:off x="7148926" y="4126254"/>
            <a:ext cx="1011607" cy="1011607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8596695" y="4091091"/>
            <a:ext cx="2063297" cy="442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0"/>
              </a:lnSpc>
              <a:spcBef>
                <a:spcPct val="0"/>
              </a:spcBef>
            </a:pPr>
            <a:r>
              <a:rPr lang="en-US" sz="2445" b="1">
                <a:solidFill>
                  <a:srgbClr val="3A6AD6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 02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8596695" y="4718127"/>
            <a:ext cx="2363995" cy="782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Backend: Node.js + Express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12146531" y="3633841"/>
            <a:ext cx="5139841" cy="2819922"/>
            <a:chOff x="0" y="0"/>
            <a:chExt cx="1052050" cy="577197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38" name="Freeform 38"/>
          <p:cNvSpPr/>
          <p:nvPr/>
        </p:nvSpPr>
        <p:spPr>
          <a:xfrm>
            <a:off x="12745315" y="4167291"/>
            <a:ext cx="1026728" cy="1025445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39" name="Group 39"/>
          <p:cNvGrpSpPr/>
          <p:nvPr/>
        </p:nvGrpSpPr>
        <p:grpSpPr>
          <a:xfrm>
            <a:off x="12721377" y="4126254"/>
            <a:ext cx="1011607" cy="1011607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14169147" y="4091091"/>
            <a:ext cx="2063297" cy="442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0"/>
              </a:lnSpc>
              <a:spcBef>
                <a:spcPct val="0"/>
              </a:spcBef>
            </a:pPr>
            <a:r>
              <a:rPr lang="en-US" sz="2445" b="1">
                <a:solidFill>
                  <a:srgbClr val="3A6AD6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03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4066078" y="4723025"/>
            <a:ext cx="2363995" cy="1172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Database: MongoDB (Mongoose)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1096242" y="7185794"/>
            <a:ext cx="4950613" cy="1272624"/>
            <a:chOff x="0" y="0"/>
            <a:chExt cx="1013318" cy="26048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013318" cy="260488"/>
            </a:xfrm>
            <a:custGeom>
              <a:avLst/>
              <a:gdLst/>
              <a:ahLst/>
              <a:cxnLst/>
              <a:rect l="l" t="t" r="r" b="b"/>
              <a:pathLst>
                <a:path w="1013318" h="26048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47" name="Freeform 47"/>
          <p:cNvSpPr/>
          <p:nvPr/>
        </p:nvSpPr>
        <p:spPr>
          <a:xfrm>
            <a:off x="1269284" y="7342158"/>
            <a:ext cx="1026728" cy="1025445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48" name="Group 48"/>
          <p:cNvGrpSpPr/>
          <p:nvPr/>
        </p:nvGrpSpPr>
        <p:grpSpPr>
          <a:xfrm>
            <a:off x="1245346" y="7301121"/>
            <a:ext cx="1011607" cy="1011607"/>
            <a:chOff x="0" y="0"/>
            <a:chExt cx="812800" cy="81280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2481746" y="7387190"/>
            <a:ext cx="3448990" cy="782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3B3B3B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Authentication: JWT + bcrypt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380626" y="7574309"/>
            <a:ext cx="741046" cy="398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180" b="1">
                <a:solidFill>
                  <a:srgbClr val="3A6AD6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04</a:t>
            </a:r>
          </a:p>
        </p:txBody>
      </p:sp>
      <p:grpSp>
        <p:nvGrpSpPr>
          <p:cNvPr id="53" name="Group 53"/>
          <p:cNvGrpSpPr/>
          <p:nvPr/>
        </p:nvGrpSpPr>
        <p:grpSpPr>
          <a:xfrm>
            <a:off x="6668693" y="7185794"/>
            <a:ext cx="4950613" cy="1272624"/>
            <a:chOff x="0" y="0"/>
            <a:chExt cx="1013318" cy="26048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1013318" cy="260488"/>
            </a:xfrm>
            <a:custGeom>
              <a:avLst/>
              <a:gdLst/>
              <a:ahLst/>
              <a:cxnLst/>
              <a:rect l="l" t="t" r="r" b="b"/>
              <a:pathLst>
                <a:path w="1013318" h="26048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56" name="Freeform 56"/>
          <p:cNvSpPr/>
          <p:nvPr/>
        </p:nvSpPr>
        <p:spPr>
          <a:xfrm>
            <a:off x="6841735" y="7342158"/>
            <a:ext cx="1026728" cy="1025445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9" y="0"/>
                </a:lnTo>
                <a:lnTo>
                  <a:pt x="1026729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57" name="Group 57"/>
          <p:cNvGrpSpPr/>
          <p:nvPr/>
        </p:nvGrpSpPr>
        <p:grpSpPr>
          <a:xfrm>
            <a:off x="6817797" y="7301121"/>
            <a:ext cx="1011607" cy="1011607"/>
            <a:chOff x="0" y="0"/>
            <a:chExt cx="812800" cy="812800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0" name="TextBox 60"/>
          <p:cNvSpPr txBox="1"/>
          <p:nvPr/>
        </p:nvSpPr>
        <p:spPr>
          <a:xfrm>
            <a:off x="8160533" y="7387190"/>
            <a:ext cx="3448990" cy="774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 dirty="0">
                <a:solidFill>
                  <a:srgbClr val="3B3B3B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Payments: Razor pay Integration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953078" y="7574309"/>
            <a:ext cx="741046" cy="398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180" b="1">
                <a:solidFill>
                  <a:srgbClr val="3A6AD6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05</a:t>
            </a:r>
          </a:p>
        </p:txBody>
      </p:sp>
      <p:grpSp>
        <p:nvGrpSpPr>
          <p:cNvPr id="62" name="Group 62"/>
          <p:cNvGrpSpPr/>
          <p:nvPr/>
        </p:nvGrpSpPr>
        <p:grpSpPr>
          <a:xfrm>
            <a:off x="12241145" y="7185794"/>
            <a:ext cx="4950613" cy="1272624"/>
            <a:chOff x="0" y="0"/>
            <a:chExt cx="1013318" cy="260488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1013318" cy="260488"/>
            </a:xfrm>
            <a:custGeom>
              <a:avLst/>
              <a:gdLst/>
              <a:ahLst/>
              <a:cxnLst/>
              <a:rect l="l" t="t" r="r" b="b"/>
              <a:pathLst>
                <a:path w="1013318" h="26048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65" name="Freeform 65"/>
          <p:cNvSpPr/>
          <p:nvPr/>
        </p:nvSpPr>
        <p:spPr>
          <a:xfrm>
            <a:off x="12414187" y="7342158"/>
            <a:ext cx="1026728" cy="1025445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66" name="Group 66"/>
          <p:cNvGrpSpPr/>
          <p:nvPr/>
        </p:nvGrpSpPr>
        <p:grpSpPr>
          <a:xfrm>
            <a:off x="12390249" y="7301121"/>
            <a:ext cx="1011607" cy="1011607"/>
            <a:chOff x="0" y="0"/>
            <a:chExt cx="812800" cy="812800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68" name="TextBox 6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9" name="TextBox 69"/>
          <p:cNvSpPr txBox="1"/>
          <p:nvPr/>
        </p:nvSpPr>
        <p:spPr>
          <a:xfrm>
            <a:off x="13721048" y="7387225"/>
            <a:ext cx="3448990" cy="782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3B3B3B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Media Upload: Cloudinary or Firebase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2525529" y="7574309"/>
            <a:ext cx="741046" cy="398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180" b="1">
                <a:solidFill>
                  <a:srgbClr val="3A6AD6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06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3621553" y="1699193"/>
            <a:ext cx="11845711" cy="817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 b="1">
                <a:solidFill>
                  <a:srgbClr val="1F202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Building Memberly – Behind the Scenes</a:t>
            </a:r>
          </a:p>
        </p:txBody>
      </p:sp>
      <p:sp>
        <p:nvSpPr>
          <p:cNvPr id="72" name="Freeform 72"/>
          <p:cNvSpPr/>
          <p:nvPr/>
        </p:nvSpPr>
        <p:spPr>
          <a:xfrm>
            <a:off x="7477155" y="4452194"/>
            <a:ext cx="355150" cy="359728"/>
          </a:xfrm>
          <a:custGeom>
            <a:avLst/>
            <a:gdLst/>
            <a:ahLst/>
            <a:cxnLst/>
            <a:rect l="l" t="t" r="r" b="b"/>
            <a:pathLst>
              <a:path w="355150" h="359728">
                <a:moveTo>
                  <a:pt x="0" y="0"/>
                </a:moveTo>
                <a:lnTo>
                  <a:pt x="355149" y="0"/>
                </a:lnTo>
                <a:lnTo>
                  <a:pt x="355149" y="359728"/>
                </a:lnTo>
                <a:lnTo>
                  <a:pt x="0" y="3597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sp>
        <p:nvSpPr>
          <p:cNvPr id="73" name="Freeform 73"/>
          <p:cNvSpPr/>
          <p:nvPr/>
        </p:nvSpPr>
        <p:spPr>
          <a:xfrm>
            <a:off x="13024014" y="4434063"/>
            <a:ext cx="406334" cy="395991"/>
          </a:xfrm>
          <a:custGeom>
            <a:avLst/>
            <a:gdLst/>
            <a:ahLst/>
            <a:cxnLst/>
            <a:rect l="l" t="t" r="r" b="b"/>
            <a:pathLst>
              <a:path w="406334" h="395991">
                <a:moveTo>
                  <a:pt x="0" y="0"/>
                </a:moveTo>
                <a:lnTo>
                  <a:pt x="406334" y="0"/>
                </a:lnTo>
                <a:lnTo>
                  <a:pt x="406334" y="395990"/>
                </a:lnTo>
                <a:lnTo>
                  <a:pt x="0" y="39599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803956" y="448682"/>
          <a:ext cx="16680090" cy="9420205"/>
        </p:xfrm>
        <a:graphic>
          <a:graphicData uri="http://schemas.openxmlformats.org/drawingml/2006/table">
            <a:tbl>
              <a:tblPr/>
              <a:tblGrid>
                <a:gridCol w="5560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0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0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7015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 dirty="0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Feature</a:t>
                      </a:r>
                      <a:endParaRPr lang="en-US" sz="1100" dirty="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6AD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YouTube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6AD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Memberly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6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4277"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Revenue Share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6AD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Platform takes ~45% cut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Creators keep up to ~90% earnings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4277"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Content Access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6AD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Public for everyone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Exclusive for paying members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4277"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Monetization Model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6AD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Ad-based revenue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Direct subscriptions from fans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4277"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Audience Control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6AD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Limited access to audience data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Full ownership of audience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9067"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Branding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6AD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Heavily YouTube-branded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Creator-first branding experience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57015"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Content Freedom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6AD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500"/>
                        </a:lnSpc>
                        <a:defRPr/>
                      </a:pPr>
                      <a:r>
                        <a:rPr lang="en-US" sz="2500" dirty="0">
                          <a:solidFill>
                            <a:srgbClr val="000000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Subject to strict platform rules</a:t>
                      </a:r>
                      <a:endParaRPr lang="en-US" sz="1100" dirty="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More creative freedom and privacy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5"/>
              </a:lnSpc>
              <a:spcBef>
                <a:spcPct val="0"/>
              </a:spcBef>
            </a:pPr>
            <a:r>
              <a:rPr lang="en-US" sz="1470" b="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8314040" y="2497113"/>
            <a:ext cx="1898560" cy="1304496"/>
          </a:xfrm>
          <a:prstGeom prst="line">
            <a:avLst/>
          </a:prstGeom>
          <a:ln w="28575" cap="flat">
            <a:solidFill>
              <a:srgbClr val="3A6AD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001"/>
          </a:p>
        </p:txBody>
      </p:sp>
      <p:sp>
        <p:nvSpPr>
          <p:cNvPr id="9" name="AutoShape 9"/>
          <p:cNvSpPr/>
          <p:nvPr/>
        </p:nvSpPr>
        <p:spPr>
          <a:xfrm flipH="1" flipV="1">
            <a:off x="8316800" y="6477427"/>
            <a:ext cx="1893040" cy="1312494"/>
          </a:xfrm>
          <a:prstGeom prst="line">
            <a:avLst/>
          </a:prstGeom>
          <a:ln w="28575" cap="flat">
            <a:solidFill>
              <a:srgbClr val="3A6AD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001"/>
          </a:p>
        </p:txBody>
      </p:sp>
      <p:sp>
        <p:nvSpPr>
          <p:cNvPr id="10" name="AutoShape 10"/>
          <p:cNvSpPr/>
          <p:nvPr/>
        </p:nvSpPr>
        <p:spPr>
          <a:xfrm flipV="1">
            <a:off x="8532606" y="4267293"/>
            <a:ext cx="2635124" cy="563602"/>
          </a:xfrm>
          <a:prstGeom prst="line">
            <a:avLst/>
          </a:prstGeom>
          <a:ln w="28575" cap="flat">
            <a:solidFill>
              <a:srgbClr val="3A6AD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001"/>
          </a:p>
        </p:txBody>
      </p:sp>
      <p:sp>
        <p:nvSpPr>
          <p:cNvPr id="11" name="AutoShape 11"/>
          <p:cNvSpPr/>
          <p:nvPr/>
        </p:nvSpPr>
        <p:spPr>
          <a:xfrm>
            <a:off x="8530566" y="5475506"/>
            <a:ext cx="2639203" cy="544180"/>
          </a:xfrm>
          <a:prstGeom prst="line">
            <a:avLst/>
          </a:prstGeom>
          <a:ln w="28575" cap="flat">
            <a:solidFill>
              <a:srgbClr val="3A6AD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001"/>
          </a:p>
        </p:txBody>
      </p:sp>
      <p:grpSp>
        <p:nvGrpSpPr>
          <p:cNvPr id="12" name="Group 12"/>
          <p:cNvGrpSpPr/>
          <p:nvPr/>
        </p:nvGrpSpPr>
        <p:grpSpPr>
          <a:xfrm>
            <a:off x="1792023" y="1731496"/>
            <a:ext cx="6824008" cy="6824008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2452411" y="2489522"/>
            <a:ext cx="5862965" cy="5855636"/>
          </a:xfrm>
          <a:custGeom>
            <a:avLst/>
            <a:gdLst/>
            <a:ahLst/>
            <a:cxnLst/>
            <a:rect l="l" t="t" r="r" b="b"/>
            <a:pathLst>
              <a:path w="5862965" h="5855636">
                <a:moveTo>
                  <a:pt x="0" y="0"/>
                </a:moveTo>
                <a:lnTo>
                  <a:pt x="5862964" y="0"/>
                </a:lnTo>
                <a:lnTo>
                  <a:pt x="5862964" y="5855636"/>
                </a:lnTo>
                <a:lnTo>
                  <a:pt x="0" y="5855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16" name="Group 16"/>
          <p:cNvGrpSpPr/>
          <p:nvPr/>
        </p:nvGrpSpPr>
        <p:grpSpPr>
          <a:xfrm>
            <a:off x="2315717" y="2255191"/>
            <a:ext cx="5776619" cy="577661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5940842" y="508149"/>
            <a:ext cx="978460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Contact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385046" y="508149"/>
            <a:ext cx="1060497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About Us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54289" y="508149"/>
            <a:ext cx="735456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Service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898530" y="508149"/>
            <a:ext cx="809760" cy="20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Home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409405" y="3445155"/>
            <a:ext cx="3948976" cy="3256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85"/>
              </a:lnSpc>
              <a:spcBef>
                <a:spcPct val="0"/>
              </a:spcBef>
            </a:pPr>
            <a:r>
              <a:rPr lang="en-US" sz="4560" b="1">
                <a:solidFill>
                  <a:srgbClr val="1F202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When to Use Memberly Over YouTube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0647893" y="1855723"/>
            <a:ext cx="5459259" cy="1272624"/>
            <a:chOff x="0" y="0"/>
            <a:chExt cx="1117431" cy="26048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117431" cy="260488"/>
            </a:xfrm>
            <a:custGeom>
              <a:avLst/>
              <a:gdLst/>
              <a:ahLst/>
              <a:cxnLst/>
              <a:rect l="l" t="t" r="r" b="b"/>
              <a:pathLst>
                <a:path w="1117431" h="260488">
                  <a:moveTo>
                    <a:pt x="130244" y="0"/>
                  </a:moveTo>
                  <a:lnTo>
                    <a:pt x="987187" y="0"/>
                  </a:lnTo>
                  <a:cubicBezTo>
                    <a:pt x="1021729" y="0"/>
                    <a:pt x="1054858" y="13722"/>
                    <a:pt x="1079283" y="38148"/>
                  </a:cubicBezTo>
                  <a:cubicBezTo>
                    <a:pt x="1103709" y="62573"/>
                    <a:pt x="1117431" y="95701"/>
                    <a:pt x="1117431" y="130244"/>
                  </a:cubicBezTo>
                  <a:lnTo>
                    <a:pt x="1117431" y="130244"/>
                  </a:lnTo>
                  <a:cubicBezTo>
                    <a:pt x="1117431" y="202175"/>
                    <a:pt x="1059118" y="260488"/>
                    <a:pt x="987187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117431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10820934" y="2012087"/>
            <a:ext cx="1026728" cy="1025445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9" y="0"/>
                </a:lnTo>
                <a:lnTo>
                  <a:pt x="1026729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28" name="Group 28"/>
          <p:cNvGrpSpPr/>
          <p:nvPr/>
        </p:nvGrpSpPr>
        <p:grpSpPr>
          <a:xfrm>
            <a:off x="10796997" y="1971051"/>
            <a:ext cx="1011607" cy="1011607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0104764" y="2367684"/>
            <a:ext cx="218342" cy="218342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2149516" y="1827567"/>
            <a:ext cx="3376410" cy="1205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10"/>
              </a:lnSpc>
              <a:spcBef>
                <a:spcPct val="0"/>
              </a:spcBef>
            </a:pPr>
            <a:r>
              <a:rPr lang="en-US" sz="2290">
                <a:solidFill>
                  <a:srgbClr val="3B3B3B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For creators who want stable monthly income.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932277" y="2244238"/>
            <a:ext cx="741046" cy="398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180">
                <a:solidFill>
                  <a:srgbClr val="3A6AD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1.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11604025" y="3623366"/>
            <a:ext cx="4950613" cy="1272624"/>
            <a:chOff x="0" y="0"/>
            <a:chExt cx="1013318" cy="260488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013318" cy="260488"/>
            </a:xfrm>
            <a:custGeom>
              <a:avLst/>
              <a:gdLst/>
              <a:ahLst/>
              <a:cxnLst/>
              <a:rect l="l" t="t" r="r" b="b"/>
              <a:pathLst>
                <a:path w="1013318" h="26048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39" name="Freeform 39"/>
          <p:cNvSpPr/>
          <p:nvPr/>
        </p:nvSpPr>
        <p:spPr>
          <a:xfrm>
            <a:off x="11777067" y="3779730"/>
            <a:ext cx="1026728" cy="1025445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40" name="Group 40"/>
          <p:cNvGrpSpPr/>
          <p:nvPr/>
        </p:nvGrpSpPr>
        <p:grpSpPr>
          <a:xfrm>
            <a:off x="11753129" y="3738694"/>
            <a:ext cx="1011607" cy="1011607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1060897" y="4135327"/>
            <a:ext cx="218342" cy="218342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6" name="TextBox 46"/>
          <p:cNvSpPr txBox="1"/>
          <p:nvPr/>
        </p:nvSpPr>
        <p:spPr>
          <a:xfrm>
            <a:off x="12803795" y="3648742"/>
            <a:ext cx="3448990" cy="1155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sz="2145">
                <a:solidFill>
                  <a:srgbClr val="3B3B3B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Those building premium educational or artistic content.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1888409" y="4011881"/>
            <a:ext cx="741046" cy="398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180">
                <a:solidFill>
                  <a:srgbClr val="3A6AD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2.</a:t>
            </a:r>
          </a:p>
        </p:txBody>
      </p:sp>
      <p:grpSp>
        <p:nvGrpSpPr>
          <p:cNvPr id="48" name="Group 48"/>
          <p:cNvGrpSpPr/>
          <p:nvPr/>
        </p:nvGrpSpPr>
        <p:grpSpPr>
          <a:xfrm>
            <a:off x="11673323" y="5391291"/>
            <a:ext cx="4950613" cy="1272624"/>
            <a:chOff x="0" y="0"/>
            <a:chExt cx="1013318" cy="260488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1013318" cy="260488"/>
            </a:xfrm>
            <a:custGeom>
              <a:avLst/>
              <a:gdLst/>
              <a:ahLst/>
              <a:cxnLst/>
              <a:rect l="l" t="t" r="r" b="b"/>
              <a:pathLst>
                <a:path w="1013318" h="26048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51" name="Freeform 51"/>
          <p:cNvSpPr/>
          <p:nvPr/>
        </p:nvSpPr>
        <p:spPr>
          <a:xfrm>
            <a:off x="11777067" y="5547373"/>
            <a:ext cx="1026728" cy="1025445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52" name="Group 52"/>
          <p:cNvGrpSpPr/>
          <p:nvPr/>
        </p:nvGrpSpPr>
        <p:grpSpPr>
          <a:xfrm>
            <a:off x="11753129" y="5506337"/>
            <a:ext cx="1011607" cy="1011607"/>
            <a:chOff x="0" y="0"/>
            <a:chExt cx="812800" cy="812800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11060897" y="5902970"/>
            <a:ext cx="218342" cy="218342"/>
            <a:chOff x="0" y="0"/>
            <a:chExt cx="812800" cy="81280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57" name="TextBox 5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8" name="TextBox 58"/>
          <p:cNvSpPr txBox="1"/>
          <p:nvPr/>
        </p:nvSpPr>
        <p:spPr>
          <a:xfrm>
            <a:off x="12856561" y="5524641"/>
            <a:ext cx="3084281" cy="728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2070">
                <a:solidFill>
                  <a:srgbClr val="3B3B3B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Creators tired of algorithm dependency.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1888409" y="5779525"/>
            <a:ext cx="741046" cy="398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180" b="1">
                <a:solidFill>
                  <a:srgbClr val="3A6AD6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3.</a:t>
            </a:r>
          </a:p>
        </p:txBody>
      </p:sp>
      <p:grpSp>
        <p:nvGrpSpPr>
          <p:cNvPr id="60" name="Group 60"/>
          <p:cNvGrpSpPr/>
          <p:nvPr/>
        </p:nvGrpSpPr>
        <p:grpSpPr>
          <a:xfrm>
            <a:off x="10647893" y="7158653"/>
            <a:ext cx="4950613" cy="1272624"/>
            <a:chOff x="0" y="0"/>
            <a:chExt cx="1013318" cy="260488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1013318" cy="260488"/>
            </a:xfrm>
            <a:custGeom>
              <a:avLst/>
              <a:gdLst/>
              <a:ahLst/>
              <a:cxnLst/>
              <a:rect l="l" t="t" r="r" b="b"/>
              <a:pathLst>
                <a:path w="1013318" h="26048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62" name="TextBox 62"/>
            <p:cNvSpPr txBox="1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63" name="Freeform 63"/>
          <p:cNvSpPr/>
          <p:nvPr/>
        </p:nvSpPr>
        <p:spPr>
          <a:xfrm>
            <a:off x="10820934" y="7315016"/>
            <a:ext cx="1026728" cy="1025445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9" y="0"/>
                </a:lnTo>
                <a:lnTo>
                  <a:pt x="1026729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001"/>
          </a:p>
        </p:txBody>
      </p:sp>
      <p:grpSp>
        <p:nvGrpSpPr>
          <p:cNvPr id="64" name="Group 64"/>
          <p:cNvGrpSpPr/>
          <p:nvPr/>
        </p:nvGrpSpPr>
        <p:grpSpPr>
          <a:xfrm>
            <a:off x="10796997" y="7273980"/>
            <a:ext cx="1011607" cy="1011607"/>
            <a:chOff x="0" y="0"/>
            <a:chExt cx="812800" cy="812800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66" name="TextBox 6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10104764" y="7670613"/>
            <a:ext cx="218342" cy="218342"/>
            <a:chOff x="0" y="0"/>
            <a:chExt cx="812800" cy="812800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69" name="TextBox 6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0" name="TextBox 70"/>
          <p:cNvSpPr txBox="1"/>
          <p:nvPr/>
        </p:nvSpPr>
        <p:spPr>
          <a:xfrm>
            <a:off x="11962509" y="7225890"/>
            <a:ext cx="3483034" cy="1117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5"/>
              </a:lnSpc>
              <a:spcBef>
                <a:spcPct val="0"/>
              </a:spcBef>
            </a:pPr>
            <a:r>
              <a:rPr lang="en-US" sz="2120">
                <a:solidFill>
                  <a:srgbClr val="3B3B3B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Perfect for coaches, musicians, writers, and educators.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0932277" y="7547168"/>
            <a:ext cx="741046" cy="398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180" b="1">
                <a:solidFill>
                  <a:srgbClr val="3A6AD6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4.</a:t>
            </a:r>
          </a:p>
        </p:txBody>
      </p:sp>
      <p:grpSp>
        <p:nvGrpSpPr>
          <p:cNvPr id="72" name="Group 72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endParaRPr lang="en-001"/>
            </a:p>
          </p:txBody>
        </p:sp>
        <p:sp>
          <p:nvSpPr>
            <p:cNvPr id="74" name="TextBox 74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75" name="TextBox 75"/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5"/>
              </a:lnSpc>
              <a:spcBef>
                <a:spcPct val="0"/>
              </a:spcBef>
            </a:pPr>
            <a:r>
              <a:rPr lang="en-US" sz="1470" b="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425</Words>
  <Application>Microsoft Office PowerPoint</Application>
  <PresentationFormat>Custom</PresentationFormat>
  <Paragraphs>137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Arimo</vt:lpstr>
      <vt:lpstr>Arial</vt:lpstr>
      <vt:lpstr>Calibri</vt:lpstr>
      <vt:lpstr>Poppins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MEMBERLY</dc:title>
  <dc:creator/>
  <cp:lastModifiedBy>Vedant Shelar</cp:lastModifiedBy>
  <cp:revision>4</cp:revision>
  <dcterms:created xsi:type="dcterms:W3CDTF">2006-08-16T00:00:00Z</dcterms:created>
  <dcterms:modified xsi:type="dcterms:W3CDTF">2025-04-21T05:28:33Z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6742ADD7A271427AAA64D02C7370D54C_12</vt:lpwstr>
  </property>
  <property fmtid="{D5CDD505-2E9C-101B-9397-08002B2CF9AE}" pid="3" name="KSOProductBuildVer">
    <vt:lpwstr>1033-12.2.0.20795</vt:lpwstr>
  </property>
</Properties>
</file>