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3" r:id="rId7"/>
    <p:sldId id="261" r:id="rId8"/>
    <p:sldId id="262"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96" r:id="rId48"/>
    <p:sldId id="302" r:id="rId49"/>
    <p:sldId id="303" r:id="rId50"/>
    <p:sldId id="304" r:id="rId51"/>
    <p:sldId id="305" r:id="rId52"/>
    <p:sldId id="306" r:id="rId53"/>
    <p:sldId id="307" r:id="rId54"/>
    <p:sldId id="308" r:id="rId55"/>
    <p:sldId id="309" r:id="rId56"/>
    <p:sldId id="310" r:id="rId57"/>
    <p:sldId id="311" r:id="rId58"/>
    <p:sldId id="312" r:id="rId59"/>
    <p:sldId id="314" r:id="rId60"/>
    <p:sldId id="313" r:id="rId61"/>
    <p:sldId id="315" r:id="rId62"/>
    <p:sldId id="318" r:id="rId63"/>
    <p:sldId id="317" r:id="rId64"/>
    <p:sldId id="316"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5" r:id="rId99"/>
    <p:sldId id="356" r:id="rId100"/>
    <p:sldId id="357" r:id="rId101"/>
    <p:sldId id="352" r:id="rId102"/>
    <p:sldId id="353" r:id="rId103"/>
    <p:sldId id="354"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sorterViewPr>
    <p:cViewPr>
      <p:scale>
        <a:sx n="100" d="100"/>
        <a:sy n="100" d="100"/>
      </p:scale>
      <p:origin x="0" y="2397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33DC7-7AB3-46C8-9E8F-6C71E1E04A13}" type="doc">
      <dgm:prSet loTypeId="urn:microsoft.com/office/officeart/2005/8/layout/process1" loCatId="process" qsTypeId="urn:microsoft.com/office/officeart/2005/8/quickstyle/simple1" qsCatId="simple" csTypeId="urn:microsoft.com/office/officeart/2005/8/colors/accent1_2" csCatId="accent1" phldr="1"/>
      <dgm:spPr/>
    </dgm:pt>
    <dgm:pt modelId="{5BD2DF24-A4CC-4275-A405-CFF6063FCFF7}">
      <dgm:prSet phldrT="[Text]"/>
      <dgm:spPr/>
      <dgm:t>
        <a:bodyPr/>
        <a:lstStyle/>
        <a:p>
          <a:r>
            <a:rPr lang="en-US" dirty="0"/>
            <a:t>SOURCE</a:t>
          </a:r>
        </a:p>
      </dgm:t>
    </dgm:pt>
    <dgm:pt modelId="{127FCD7C-3C89-4D7C-9F0A-B09D2CECEC67}" type="parTrans" cxnId="{2058C07A-2E2B-43CD-ABE4-538DADDF87A4}">
      <dgm:prSet/>
      <dgm:spPr/>
      <dgm:t>
        <a:bodyPr/>
        <a:lstStyle/>
        <a:p>
          <a:endParaRPr lang="en-US"/>
        </a:p>
      </dgm:t>
    </dgm:pt>
    <dgm:pt modelId="{DDBFC971-D518-4924-9CB8-ABE151795C1A}" type="sibTrans" cxnId="{2058C07A-2E2B-43CD-ABE4-538DADDF87A4}">
      <dgm:prSet/>
      <dgm:spPr/>
      <dgm:t>
        <a:bodyPr/>
        <a:lstStyle/>
        <a:p>
          <a:endParaRPr lang="en-US"/>
        </a:p>
      </dgm:t>
    </dgm:pt>
    <dgm:pt modelId="{4577D968-7279-495E-9BA5-29F01458A810}">
      <dgm:prSet phldrT="[Text]"/>
      <dgm:spPr/>
      <dgm:t>
        <a:bodyPr/>
        <a:lstStyle/>
        <a:p>
          <a:r>
            <a:rPr lang="en-US" dirty="0"/>
            <a:t>PROG</a:t>
          </a:r>
        </a:p>
      </dgm:t>
    </dgm:pt>
    <dgm:pt modelId="{EFA01058-098E-40CD-8818-E338D50F2D23}" type="parTrans" cxnId="{9EF9C444-D210-43FF-9238-70745AC4AC82}">
      <dgm:prSet/>
      <dgm:spPr/>
      <dgm:t>
        <a:bodyPr/>
        <a:lstStyle/>
        <a:p>
          <a:endParaRPr lang="en-US"/>
        </a:p>
      </dgm:t>
    </dgm:pt>
    <dgm:pt modelId="{E88CC858-0083-4686-B4EE-571C2C41D015}" type="sibTrans" cxnId="{9EF9C444-D210-43FF-9238-70745AC4AC82}">
      <dgm:prSet/>
      <dgm:spPr/>
      <dgm:t>
        <a:bodyPr/>
        <a:lstStyle/>
        <a:p>
          <a:endParaRPr lang="en-US"/>
        </a:p>
      </dgm:t>
    </dgm:pt>
    <dgm:pt modelId="{B29D3C9E-D3EA-4DDE-9190-AED40190F195}">
      <dgm:prSet phldrT="[Text]"/>
      <dgm:spPr/>
      <dgm:t>
        <a:bodyPr/>
        <a:lstStyle/>
        <a:p>
          <a:r>
            <a:rPr lang="en-US" dirty="0"/>
            <a:t>DESTINATION</a:t>
          </a:r>
        </a:p>
      </dgm:t>
    </dgm:pt>
    <dgm:pt modelId="{830DB154-CF6F-4D3A-8E0A-B6039C372638}" type="parTrans" cxnId="{3228924C-BA30-4815-A326-1C993C492963}">
      <dgm:prSet/>
      <dgm:spPr/>
      <dgm:t>
        <a:bodyPr/>
        <a:lstStyle/>
        <a:p>
          <a:endParaRPr lang="en-US"/>
        </a:p>
      </dgm:t>
    </dgm:pt>
    <dgm:pt modelId="{4CF41126-3900-41ED-AD2F-767684BC4E80}" type="sibTrans" cxnId="{3228924C-BA30-4815-A326-1C993C492963}">
      <dgm:prSet/>
      <dgm:spPr/>
      <dgm:t>
        <a:bodyPr/>
        <a:lstStyle/>
        <a:p>
          <a:endParaRPr lang="en-US"/>
        </a:p>
      </dgm:t>
    </dgm:pt>
    <dgm:pt modelId="{5E2EB33A-2DF2-4CCA-B8B8-DA9C1630AD36}" type="pres">
      <dgm:prSet presAssocID="{4FA33DC7-7AB3-46C8-9E8F-6C71E1E04A13}" presName="Name0" presStyleCnt="0">
        <dgm:presLayoutVars>
          <dgm:dir/>
          <dgm:resizeHandles val="exact"/>
        </dgm:presLayoutVars>
      </dgm:prSet>
      <dgm:spPr/>
    </dgm:pt>
    <dgm:pt modelId="{598E2FBA-B909-46AA-B2CE-56157A9C3C65}" type="pres">
      <dgm:prSet presAssocID="{5BD2DF24-A4CC-4275-A405-CFF6063FCFF7}" presName="node" presStyleLbl="node1" presStyleIdx="0" presStyleCnt="3">
        <dgm:presLayoutVars>
          <dgm:bulletEnabled val="1"/>
        </dgm:presLayoutVars>
      </dgm:prSet>
      <dgm:spPr/>
    </dgm:pt>
    <dgm:pt modelId="{AAE0CFDF-B891-42EF-830E-D1E2231AB860}" type="pres">
      <dgm:prSet presAssocID="{DDBFC971-D518-4924-9CB8-ABE151795C1A}" presName="sibTrans" presStyleLbl="sibTrans2D1" presStyleIdx="0" presStyleCnt="2"/>
      <dgm:spPr/>
    </dgm:pt>
    <dgm:pt modelId="{D5F7F046-3F67-49FE-B2EC-14E49B4BF8F3}" type="pres">
      <dgm:prSet presAssocID="{DDBFC971-D518-4924-9CB8-ABE151795C1A}" presName="connectorText" presStyleLbl="sibTrans2D1" presStyleIdx="0" presStyleCnt="2"/>
      <dgm:spPr/>
    </dgm:pt>
    <dgm:pt modelId="{3CE9BC40-73D4-402E-8A49-21B2540915B7}" type="pres">
      <dgm:prSet presAssocID="{4577D968-7279-495E-9BA5-29F01458A810}" presName="node" presStyleLbl="node1" presStyleIdx="1" presStyleCnt="3">
        <dgm:presLayoutVars>
          <dgm:bulletEnabled val="1"/>
        </dgm:presLayoutVars>
      </dgm:prSet>
      <dgm:spPr/>
    </dgm:pt>
    <dgm:pt modelId="{EA883866-FAEB-4107-9485-6006CA8E3DDE}" type="pres">
      <dgm:prSet presAssocID="{E88CC858-0083-4686-B4EE-571C2C41D015}" presName="sibTrans" presStyleLbl="sibTrans2D1" presStyleIdx="1" presStyleCnt="2"/>
      <dgm:spPr/>
    </dgm:pt>
    <dgm:pt modelId="{C5C0387A-27D9-4408-ADFD-E7C0B36D9F98}" type="pres">
      <dgm:prSet presAssocID="{E88CC858-0083-4686-B4EE-571C2C41D015}" presName="connectorText" presStyleLbl="sibTrans2D1" presStyleIdx="1" presStyleCnt="2"/>
      <dgm:spPr/>
    </dgm:pt>
    <dgm:pt modelId="{993F947D-4261-47AA-835F-FA55C7D3CE99}" type="pres">
      <dgm:prSet presAssocID="{B29D3C9E-D3EA-4DDE-9190-AED40190F195}" presName="node" presStyleLbl="node1" presStyleIdx="2" presStyleCnt="3">
        <dgm:presLayoutVars>
          <dgm:bulletEnabled val="1"/>
        </dgm:presLayoutVars>
      </dgm:prSet>
      <dgm:spPr/>
    </dgm:pt>
  </dgm:ptLst>
  <dgm:cxnLst>
    <dgm:cxn modelId="{DE1B4710-0887-45E4-BDCA-6F18FACB21A8}" type="presOf" srcId="{4577D968-7279-495E-9BA5-29F01458A810}" destId="{3CE9BC40-73D4-402E-8A49-21B2540915B7}" srcOrd="0" destOrd="0" presId="urn:microsoft.com/office/officeart/2005/8/layout/process1"/>
    <dgm:cxn modelId="{524B812B-F19E-4427-BA79-D4ED21CFFFB7}" type="presOf" srcId="{B29D3C9E-D3EA-4DDE-9190-AED40190F195}" destId="{993F947D-4261-47AA-835F-FA55C7D3CE99}" srcOrd="0" destOrd="0" presId="urn:microsoft.com/office/officeart/2005/8/layout/process1"/>
    <dgm:cxn modelId="{8C53AF5F-A03D-4466-A403-C6168B5B7FDC}" type="presOf" srcId="{E88CC858-0083-4686-B4EE-571C2C41D015}" destId="{C5C0387A-27D9-4408-ADFD-E7C0B36D9F98}" srcOrd="1" destOrd="0" presId="urn:microsoft.com/office/officeart/2005/8/layout/process1"/>
    <dgm:cxn modelId="{9EF9C444-D210-43FF-9238-70745AC4AC82}" srcId="{4FA33DC7-7AB3-46C8-9E8F-6C71E1E04A13}" destId="{4577D968-7279-495E-9BA5-29F01458A810}" srcOrd="1" destOrd="0" parTransId="{EFA01058-098E-40CD-8818-E338D50F2D23}" sibTransId="{E88CC858-0083-4686-B4EE-571C2C41D015}"/>
    <dgm:cxn modelId="{67821B6A-FC62-417A-B46D-BD63D55D8E3A}" type="presOf" srcId="{4FA33DC7-7AB3-46C8-9E8F-6C71E1E04A13}" destId="{5E2EB33A-2DF2-4CCA-B8B8-DA9C1630AD36}" srcOrd="0" destOrd="0" presId="urn:microsoft.com/office/officeart/2005/8/layout/process1"/>
    <dgm:cxn modelId="{3228924C-BA30-4815-A326-1C993C492963}" srcId="{4FA33DC7-7AB3-46C8-9E8F-6C71E1E04A13}" destId="{B29D3C9E-D3EA-4DDE-9190-AED40190F195}" srcOrd="2" destOrd="0" parTransId="{830DB154-CF6F-4D3A-8E0A-B6039C372638}" sibTransId="{4CF41126-3900-41ED-AD2F-767684BC4E80}"/>
    <dgm:cxn modelId="{4A5B914F-C272-46EA-9244-B9BCD6229AC4}" type="presOf" srcId="{E88CC858-0083-4686-B4EE-571C2C41D015}" destId="{EA883866-FAEB-4107-9485-6006CA8E3DDE}" srcOrd="0" destOrd="0" presId="urn:microsoft.com/office/officeart/2005/8/layout/process1"/>
    <dgm:cxn modelId="{2058C07A-2E2B-43CD-ABE4-538DADDF87A4}" srcId="{4FA33DC7-7AB3-46C8-9E8F-6C71E1E04A13}" destId="{5BD2DF24-A4CC-4275-A405-CFF6063FCFF7}" srcOrd="0" destOrd="0" parTransId="{127FCD7C-3C89-4D7C-9F0A-B09D2CECEC67}" sibTransId="{DDBFC971-D518-4924-9CB8-ABE151795C1A}"/>
    <dgm:cxn modelId="{9A7B8581-2B83-4DE5-A3E6-591231A8C78A}" type="presOf" srcId="{DDBFC971-D518-4924-9CB8-ABE151795C1A}" destId="{D5F7F046-3F67-49FE-B2EC-14E49B4BF8F3}" srcOrd="1" destOrd="0" presId="urn:microsoft.com/office/officeart/2005/8/layout/process1"/>
    <dgm:cxn modelId="{FB0E738A-D774-4F7D-9F0F-88C8E403314D}" type="presOf" srcId="{DDBFC971-D518-4924-9CB8-ABE151795C1A}" destId="{AAE0CFDF-B891-42EF-830E-D1E2231AB860}" srcOrd="0" destOrd="0" presId="urn:microsoft.com/office/officeart/2005/8/layout/process1"/>
    <dgm:cxn modelId="{77A7F0BD-979D-4F2F-A885-3D5D9378A70C}" type="presOf" srcId="{5BD2DF24-A4CC-4275-A405-CFF6063FCFF7}" destId="{598E2FBA-B909-46AA-B2CE-56157A9C3C65}" srcOrd="0" destOrd="0" presId="urn:microsoft.com/office/officeart/2005/8/layout/process1"/>
    <dgm:cxn modelId="{CA4977B6-83F4-47B3-A065-5C1FE8271350}" type="presParOf" srcId="{5E2EB33A-2DF2-4CCA-B8B8-DA9C1630AD36}" destId="{598E2FBA-B909-46AA-B2CE-56157A9C3C65}" srcOrd="0" destOrd="0" presId="urn:microsoft.com/office/officeart/2005/8/layout/process1"/>
    <dgm:cxn modelId="{8B61E113-BE83-4D8E-8B8E-E25B8B10A936}" type="presParOf" srcId="{5E2EB33A-2DF2-4CCA-B8B8-DA9C1630AD36}" destId="{AAE0CFDF-B891-42EF-830E-D1E2231AB860}" srcOrd="1" destOrd="0" presId="urn:microsoft.com/office/officeart/2005/8/layout/process1"/>
    <dgm:cxn modelId="{E72FF2B6-5B19-4784-BD56-710D2D99C352}" type="presParOf" srcId="{AAE0CFDF-B891-42EF-830E-D1E2231AB860}" destId="{D5F7F046-3F67-49FE-B2EC-14E49B4BF8F3}" srcOrd="0" destOrd="0" presId="urn:microsoft.com/office/officeart/2005/8/layout/process1"/>
    <dgm:cxn modelId="{96C43FDC-AA20-4F51-ADFC-134BCE0249D9}" type="presParOf" srcId="{5E2EB33A-2DF2-4CCA-B8B8-DA9C1630AD36}" destId="{3CE9BC40-73D4-402E-8A49-21B2540915B7}" srcOrd="2" destOrd="0" presId="urn:microsoft.com/office/officeart/2005/8/layout/process1"/>
    <dgm:cxn modelId="{FCCEFC88-37F9-4CD3-AA66-1DF007F908AA}" type="presParOf" srcId="{5E2EB33A-2DF2-4CCA-B8B8-DA9C1630AD36}" destId="{EA883866-FAEB-4107-9485-6006CA8E3DDE}" srcOrd="3" destOrd="0" presId="urn:microsoft.com/office/officeart/2005/8/layout/process1"/>
    <dgm:cxn modelId="{2F0DE631-97EA-4797-A8A3-827C820A4A0B}" type="presParOf" srcId="{EA883866-FAEB-4107-9485-6006CA8E3DDE}" destId="{C5C0387A-27D9-4408-ADFD-E7C0B36D9F98}" srcOrd="0" destOrd="0" presId="urn:microsoft.com/office/officeart/2005/8/layout/process1"/>
    <dgm:cxn modelId="{FB52F9EC-C0E2-4603-AB86-AA8FB04B2C2F}" type="presParOf" srcId="{5E2EB33A-2DF2-4CCA-B8B8-DA9C1630AD36}" destId="{993F947D-4261-47AA-835F-FA55C7D3CE9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E2FBA-B909-46AA-B2CE-56157A9C3C65}">
      <dsp:nvSpPr>
        <dsp:cNvPr id="0" name=""/>
        <dsp:cNvSpPr/>
      </dsp:nvSpPr>
      <dsp:spPr>
        <a:xfrm>
          <a:off x="7233" y="1546155"/>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SOURCE</a:t>
          </a:r>
        </a:p>
      </dsp:txBody>
      <dsp:txXfrm>
        <a:off x="45225" y="1584147"/>
        <a:ext cx="2085893" cy="1221142"/>
      </dsp:txXfrm>
    </dsp:sp>
    <dsp:sp modelId="{AAE0CFDF-B891-42EF-830E-D1E2231AB860}">
      <dsp:nvSpPr>
        <dsp:cNvPr id="0" name=""/>
        <dsp:cNvSpPr/>
      </dsp:nvSpPr>
      <dsp:spPr>
        <a:xfrm>
          <a:off x="2385298" y="1926645"/>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385298" y="2033874"/>
        <a:ext cx="320822" cy="321687"/>
      </dsp:txXfrm>
    </dsp:sp>
    <dsp:sp modelId="{3CE9BC40-73D4-402E-8A49-21B2540915B7}">
      <dsp:nvSpPr>
        <dsp:cNvPr id="0" name=""/>
        <dsp:cNvSpPr/>
      </dsp:nvSpPr>
      <dsp:spPr>
        <a:xfrm>
          <a:off x="3033861" y="1546155"/>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PROG</a:t>
          </a:r>
        </a:p>
      </dsp:txBody>
      <dsp:txXfrm>
        <a:off x="3071853" y="1584147"/>
        <a:ext cx="2085893" cy="1221142"/>
      </dsp:txXfrm>
    </dsp:sp>
    <dsp:sp modelId="{EA883866-FAEB-4107-9485-6006CA8E3DDE}">
      <dsp:nvSpPr>
        <dsp:cNvPr id="0" name=""/>
        <dsp:cNvSpPr/>
      </dsp:nvSpPr>
      <dsp:spPr>
        <a:xfrm>
          <a:off x="5411926" y="1926645"/>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411926" y="2033874"/>
        <a:ext cx="320822" cy="321687"/>
      </dsp:txXfrm>
    </dsp:sp>
    <dsp:sp modelId="{993F947D-4261-47AA-835F-FA55C7D3CE99}">
      <dsp:nvSpPr>
        <dsp:cNvPr id="0" name=""/>
        <dsp:cNvSpPr/>
      </dsp:nvSpPr>
      <dsp:spPr>
        <a:xfrm>
          <a:off x="6060489" y="1546155"/>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DESTINATION</a:t>
          </a:r>
        </a:p>
      </dsp:txBody>
      <dsp:txXfrm>
        <a:off x="6098481" y="1584147"/>
        <a:ext cx="2085893" cy="1221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441AAFA-3F9E-4C37-9085-7D87925CD79D}" type="datetimeFigureOut">
              <a:rPr lang="en-US" smtClean="0"/>
              <a:t>9/22/2022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647631-2412-4D3A-9CB1-9475B57B471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41AAFA-3F9E-4C37-9085-7D87925CD79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41AAFA-3F9E-4C37-9085-7D87925CD79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41AAFA-3F9E-4C37-9085-7D87925CD79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441AAFA-3F9E-4C37-9085-7D87925CD79D}"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47631-2412-4D3A-9CB1-9475B57B471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1AAFA-3F9E-4C37-9085-7D87925CD79D}"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41AAFA-3F9E-4C37-9085-7D87925CD79D}"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441AAFA-3F9E-4C37-9085-7D87925CD79D}"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1AAFA-3F9E-4C37-9085-7D87925CD79D}"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1AAFA-3F9E-4C37-9085-7D87925CD79D}"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47631-2412-4D3A-9CB1-9475B57B47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441AAFA-3F9E-4C37-9085-7D87925CD79D}"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4647631-2412-4D3A-9CB1-9475B57B471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41AAFA-3F9E-4C37-9085-7D87925CD79D}" type="datetimeFigureOut">
              <a:rPr lang="en-US" smtClean="0"/>
              <a:t>9/22/2022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4647631-2412-4D3A-9CB1-9475B57B471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www.rfc-editor.org/rfc/bcp/bcp47.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javase/7/docs/api/java/lang/String.html#String(byte[])" TargetMode="External"/><Relationship Id="rId2" Type="http://schemas.openxmlformats.org/officeDocument/2006/relationships/hyperlink" Target="https://docs.oracle.com/javase/7/docs/api/java/lang/String.html#St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String class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8040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10000"/>
          </a:bodyPr>
          <a:lstStyle/>
          <a:p>
            <a:r>
              <a:rPr lang="en-US" dirty="0"/>
              <a:t>class Test{  </a:t>
            </a:r>
          </a:p>
          <a:p>
            <a:r>
              <a:rPr lang="en-US" dirty="0"/>
              <a:t>void </a:t>
            </a:r>
            <a:r>
              <a:rPr lang="en-US" dirty="0" err="1"/>
              <a:t>showTest</a:t>
            </a:r>
            <a:r>
              <a:rPr lang="en-US" dirty="0"/>
              <a:t>(){</a:t>
            </a:r>
            <a:r>
              <a:rPr lang="en-US" dirty="0" err="1"/>
              <a:t>System.out.println</a:t>
            </a:r>
            <a:r>
              <a:rPr lang="en-US" dirty="0"/>
              <a:t>("show method test");}  </a:t>
            </a:r>
          </a:p>
          <a:p>
            <a:r>
              <a:rPr lang="en-US" dirty="0"/>
              <a:t>}</a:t>
            </a:r>
          </a:p>
          <a:p>
            <a:r>
              <a:rPr lang="en-US" dirty="0"/>
              <a:t>class </a:t>
            </a:r>
            <a:r>
              <a:rPr lang="en-US" dirty="0" err="1"/>
              <a:t>ChildTest</a:t>
            </a:r>
            <a:r>
              <a:rPr lang="en-US" dirty="0"/>
              <a:t> extends Test{  </a:t>
            </a:r>
          </a:p>
          <a:p>
            <a:r>
              <a:rPr lang="en-US" dirty="0"/>
              <a:t>@Override</a:t>
            </a:r>
          </a:p>
          <a:p>
            <a:r>
              <a:rPr lang="en-US" dirty="0"/>
              <a:t>void </a:t>
            </a:r>
            <a:r>
              <a:rPr lang="en-US" dirty="0" err="1"/>
              <a:t>showtest</a:t>
            </a:r>
            <a:r>
              <a:rPr lang="en-US" dirty="0"/>
              <a:t>(){</a:t>
            </a:r>
            <a:r>
              <a:rPr lang="en-US" dirty="0" err="1"/>
              <a:t>System.out.println</a:t>
            </a:r>
            <a:r>
              <a:rPr lang="en-US" dirty="0"/>
              <a:t>("show method </a:t>
            </a:r>
            <a:r>
              <a:rPr lang="en-US" dirty="0" err="1"/>
              <a:t>childtest</a:t>
            </a:r>
            <a:r>
              <a:rPr lang="en-US" dirty="0"/>
              <a:t>");}//should be Show</a:t>
            </a:r>
          </a:p>
          <a:p>
            <a:r>
              <a:rPr lang="en-US" dirty="0"/>
              <a:t>}</a:t>
            </a:r>
          </a:p>
          <a:p>
            <a:r>
              <a:rPr lang="en-US" dirty="0"/>
              <a:t>class </a:t>
            </a:r>
            <a:r>
              <a:rPr lang="en-US" dirty="0" err="1"/>
              <a:t>TestDemo</a:t>
            </a:r>
            <a:r>
              <a:rPr lang="en-US" dirty="0"/>
              <a:t>{  </a:t>
            </a:r>
          </a:p>
          <a:p>
            <a:r>
              <a:rPr lang="en-US" dirty="0"/>
              <a:t>public static void main(String </a:t>
            </a:r>
            <a:r>
              <a:rPr lang="en-US" dirty="0" err="1"/>
              <a:t>args</a:t>
            </a:r>
            <a:r>
              <a:rPr lang="en-US" dirty="0"/>
              <a:t>[]){  </a:t>
            </a:r>
          </a:p>
          <a:p>
            <a:r>
              <a:rPr lang="en-US" dirty="0" err="1"/>
              <a:t>ChildTest</a:t>
            </a:r>
            <a:r>
              <a:rPr lang="en-US" dirty="0"/>
              <a:t> </a:t>
            </a:r>
            <a:r>
              <a:rPr lang="en-US" dirty="0" err="1"/>
              <a:t>ct</a:t>
            </a:r>
            <a:r>
              <a:rPr lang="en-US" dirty="0"/>
              <a:t>=new </a:t>
            </a:r>
            <a:r>
              <a:rPr lang="en-US" dirty="0" err="1"/>
              <a:t>ChildTest</a:t>
            </a:r>
            <a:r>
              <a:rPr lang="en-US" dirty="0"/>
              <a:t> ();  </a:t>
            </a:r>
          </a:p>
          <a:p>
            <a:r>
              <a:rPr lang="en-US" dirty="0" err="1"/>
              <a:t>ct.showTest</a:t>
            </a:r>
            <a:r>
              <a:rPr lang="en-US" dirty="0"/>
              <a:t>();  </a:t>
            </a:r>
          </a:p>
          <a:p>
            <a:r>
              <a:rPr lang="en-US" dirty="0"/>
              <a:t>}}</a:t>
            </a:r>
          </a:p>
          <a:p>
            <a:r>
              <a:rPr lang="en-US" dirty="0"/>
              <a:t>IT will show compile time error as it does not override method</a:t>
            </a:r>
          </a:p>
        </p:txBody>
      </p:sp>
    </p:spTree>
    <p:extLst>
      <p:ext uri="{BB962C8B-B14F-4D97-AF65-F5344CB8AC3E}">
        <p14:creationId xmlns:p14="http://schemas.microsoft.com/office/powerpoint/2010/main" val="18203395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3275030"/>
              </p:ext>
            </p:extLst>
          </p:nvPr>
        </p:nvGraphicFramePr>
        <p:xfrm>
          <a:off x="76201" y="1230951"/>
          <a:ext cx="8915400" cy="5755002"/>
        </p:xfrm>
        <a:graphic>
          <a:graphicData uri="http://schemas.openxmlformats.org/drawingml/2006/table">
            <a:tbl>
              <a:tblPr firstRow="1" bandRow="1">
                <a:tableStyleId>{F5AB1C69-6EDB-4FF4-983F-18BD219EF322}</a:tableStyleId>
              </a:tblPr>
              <a:tblGrid>
                <a:gridCol w="1066800">
                  <a:extLst>
                    <a:ext uri="{9D8B030D-6E8A-4147-A177-3AD203B41FA5}">
                      <a16:colId xmlns:a16="http://schemas.microsoft.com/office/drawing/2014/main" val="20000"/>
                    </a:ext>
                  </a:extLst>
                </a:gridCol>
                <a:gridCol w="2057399">
                  <a:extLst>
                    <a:ext uri="{9D8B030D-6E8A-4147-A177-3AD203B41FA5}">
                      <a16:colId xmlns:a16="http://schemas.microsoft.com/office/drawing/2014/main" val="20001"/>
                    </a:ext>
                  </a:extLst>
                </a:gridCol>
                <a:gridCol w="5791201">
                  <a:extLst>
                    <a:ext uri="{9D8B030D-6E8A-4147-A177-3AD203B41FA5}">
                      <a16:colId xmlns:a16="http://schemas.microsoft.com/office/drawing/2014/main" val="20002"/>
                    </a:ext>
                  </a:extLst>
                </a:gridCol>
              </a:tblGrid>
              <a:tr h="664527">
                <a:tc>
                  <a:txBody>
                    <a:bodyPr/>
                    <a:lstStyle/>
                    <a:p>
                      <a:pPr algn="ctr"/>
                      <a:r>
                        <a:rPr lang="en-US" sz="2000" dirty="0" err="1">
                          <a:solidFill>
                            <a:schemeClr val="bg1"/>
                          </a:solidFill>
                        </a:rPr>
                        <a:t>S.No</a:t>
                      </a:r>
                      <a:endParaRPr lang="en-US" sz="2000" dirty="0">
                        <a:solidFill>
                          <a:schemeClr val="bg1"/>
                        </a:solidFill>
                      </a:endParaRPr>
                    </a:p>
                  </a:txBody>
                  <a:tcPr/>
                </a:tc>
                <a:tc>
                  <a:txBody>
                    <a:bodyPr/>
                    <a:lstStyle/>
                    <a:p>
                      <a:pPr algn="ctr"/>
                      <a:r>
                        <a:rPr lang="en-US" sz="2000" dirty="0">
                          <a:solidFill>
                            <a:schemeClr val="bg1"/>
                          </a:solidFill>
                        </a:rPr>
                        <a:t>Methods</a:t>
                      </a:r>
                    </a:p>
                  </a:txBody>
                  <a:tcPr/>
                </a:tc>
                <a:tc>
                  <a:txBody>
                    <a:bodyPr/>
                    <a:lstStyle/>
                    <a:p>
                      <a:pPr algn="ctr"/>
                      <a:r>
                        <a:rPr lang="en-US" sz="2000" dirty="0">
                          <a:solidFill>
                            <a:schemeClr val="bg1"/>
                          </a:solidFill>
                        </a:rPr>
                        <a:t>Description</a:t>
                      </a:r>
                      <a:r>
                        <a:rPr lang="en-US" sz="2000" baseline="0" dirty="0">
                          <a:solidFill>
                            <a:schemeClr val="bg1"/>
                          </a:solidFill>
                        </a:rPr>
                        <a:t> </a:t>
                      </a:r>
                      <a:endParaRPr lang="en-US" sz="2000" dirty="0">
                        <a:solidFill>
                          <a:schemeClr val="bg1"/>
                        </a:solidFill>
                      </a:endParaRPr>
                    </a:p>
                  </a:txBody>
                  <a:tcPr/>
                </a:tc>
                <a:extLst>
                  <a:ext uri="{0D108BD9-81ED-4DB2-BD59-A6C34878D82A}">
                    <a16:rowId xmlns:a16="http://schemas.microsoft.com/office/drawing/2014/main" val="10000"/>
                  </a:ext>
                </a:extLst>
              </a:tr>
              <a:tr h="664527">
                <a:tc>
                  <a:txBody>
                    <a:bodyPr/>
                    <a:lstStyle/>
                    <a:p>
                      <a:r>
                        <a:rPr lang="en-US" sz="2000" dirty="0">
                          <a:solidFill>
                            <a:schemeClr val="tx1"/>
                          </a:solidFill>
                        </a:rPr>
                        <a:t>15</a:t>
                      </a:r>
                    </a:p>
                  </a:txBody>
                  <a:tcPr/>
                </a:tc>
                <a:tc>
                  <a:txBody>
                    <a:bodyPr/>
                    <a:lstStyle/>
                    <a:p>
                      <a:r>
                        <a:rPr lang="en-US" sz="2000" dirty="0" err="1">
                          <a:solidFill>
                            <a:schemeClr val="tx1"/>
                          </a:solidFill>
                        </a:rPr>
                        <a:t>setDaemon</a:t>
                      </a:r>
                      <a:r>
                        <a:rPr lang="en-US" sz="2000" dirty="0">
                          <a:solidFill>
                            <a:schemeClr val="tx1"/>
                          </a:solidFill>
                        </a:rPr>
                        <a:t>()</a:t>
                      </a:r>
                    </a:p>
                  </a:txBody>
                  <a:tcPr/>
                </a:tc>
                <a:tc>
                  <a:txBody>
                    <a:bodyPr/>
                    <a:lstStyle/>
                    <a:p>
                      <a:pPr algn="l" fontAlgn="t"/>
                      <a:r>
                        <a:rPr lang="en-US" dirty="0">
                          <a:solidFill>
                            <a:srgbClr val="000000"/>
                          </a:solidFill>
                          <a:effectLst/>
                          <a:latin typeface="verdana"/>
                        </a:rPr>
                        <a:t>It marks the thread as daemon or user thread.</a:t>
                      </a:r>
                    </a:p>
                  </a:txBody>
                  <a:tcPr marL="76200" marR="76200" marT="76200" marB="76200"/>
                </a:tc>
                <a:extLst>
                  <a:ext uri="{0D108BD9-81ED-4DB2-BD59-A6C34878D82A}">
                    <a16:rowId xmlns:a16="http://schemas.microsoft.com/office/drawing/2014/main" val="10001"/>
                  </a:ext>
                </a:extLst>
              </a:tr>
              <a:tr h="664527">
                <a:tc>
                  <a:txBody>
                    <a:bodyPr/>
                    <a:lstStyle/>
                    <a:p>
                      <a:r>
                        <a:rPr lang="en-US" sz="2000" dirty="0">
                          <a:solidFill>
                            <a:schemeClr val="tx1"/>
                          </a:solidFill>
                        </a:rPr>
                        <a:t>16</a:t>
                      </a:r>
                    </a:p>
                  </a:txBody>
                  <a:tcPr/>
                </a:tc>
                <a:tc>
                  <a:txBody>
                    <a:bodyPr/>
                    <a:lstStyle/>
                    <a:p>
                      <a:r>
                        <a:rPr lang="en-US" sz="2000" dirty="0">
                          <a:solidFill>
                            <a:schemeClr val="tx1"/>
                          </a:solidFill>
                        </a:rPr>
                        <a:t>Boolean </a:t>
                      </a:r>
                      <a:r>
                        <a:rPr lang="en-US" sz="2000" dirty="0" err="1">
                          <a:solidFill>
                            <a:schemeClr val="tx1"/>
                          </a:solidFill>
                        </a:rPr>
                        <a:t>isAlive</a:t>
                      </a:r>
                      <a:r>
                        <a:rPr lang="en-US" sz="2000" dirty="0">
                          <a:solidFill>
                            <a:schemeClr val="tx1"/>
                          </a:solidFill>
                        </a:rPr>
                        <a:t>()</a:t>
                      </a:r>
                    </a:p>
                  </a:txBody>
                  <a:tcPr/>
                </a:tc>
                <a:tc>
                  <a:txBody>
                    <a:bodyPr/>
                    <a:lstStyle/>
                    <a:p>
                      <a:r>
                        <a:rPr lang="en-US" sz="2000" dirty="0">
                          <a:solidFill>
                            <a:schemeClr val="tx1"/>
                          </a:solidFill>
                        </a:rPr>
                        <a:t>It </a:t>
                      </a:r>
                      <a:r>
                        <a:rPr lang="en-US" sz="2000" dirty="0" err="1">
                          <a:solidFill>
                            <a:schemeClr val="tx1"/>
                          </a:solidFill>
                        </a:rPr>
                        <a:t>stests</a:t>
                      </a:r>
                      <a:r>
                        <a:rPr lang="en-US" sz="2000" dirty="0">
                          <a:solidFill>
                            <a:schemeClr val="tx1"/>
                          </a:solidFill>
                        </a:rPr>
                        <a:t> if the thread is alive.</a:t>
                      </a:r>
                    </a:p>
                  </a:txBody>
                  <a:tcPr/>
                </a:tc>
                <a:extLst>
                  <a:ext uri="{0D108BD9-81ED-4DB2-BD59-A6C34878D82A}">
                    <a16:rowId xmlns:a16="http://schemas.microsoft.com/office/drawing/2014/main" val="10002"/>
                  </a:ext>
                </a:extLst>
              </a:tr>
              <a:tr h="664527">
                <a:tc>
                  <a:txBody>
                    <a:bodyPr/>
                    <a:lstStyle/>
                    <a:p>
                      <a:r>
                        <a:rPr lang="en-US" sz="2000" dirty="0">
                          <a:solidFill>
                            <a:schemeClr val="tx1"/>
                          </a:solidFill>
                        </a:rPr>
                        <a:t>17</a:t>
                      </a:r>
                    </a:p>
                  </a:txBody>
                  <a:tcPr/>
                </a:tc>
                <a:tc>
                  <a:txBody>
                    <a:bodyPr/>
                    <a:lstStyle/>
                    <a:p>
                      <a:r>
                        <a:rPr lang="en-US" sz="2000" dirty="0">
                          <a:solidFill>
                            <a:schemeClr val="tx1"/>
                          </a:solidFill>
                        </a:rPr>
                        <a:t>Static void yield()</a:t>
                      </a:r>
                    </a:p>
                  </a:txBody>
                  <a:tcPr/>
                </a:tc>
                <a:tc>
                  <a:txBody>
                    <a:bodyPr/>
                    <a:lstStyle/>
                    <a:p>
                      <a:pPr marL="0" algn="l" rtl="0" eaLnBrk="1" fontAlgn="t" latinLnBrk="0" hangingPunct="1"/>
                      <a:r>
                        <a:rPr kumimoji="0" lang="en-US" sz="2000" kern="1200" dirty="0">
                          <a:solidFill>
                            <a:schemeClr val="tx1"/>
                          </a:solidFill>
                          <a:latin typeface="+mn-lt"/>
                          <a:ea typeface="+mn-ea"/>
                          <a:cs typeface="+mn-cs"/>
                        </a:rPr>
                        <a:t>It causes the currently executing thread object to pause and allow other threads to execute temporarily.</a:t>
                      </a:r>
                    </a:p>
                  </a:txBody>
                  <a:tcPr marL="76200" marR="76200" marT="76200" marB="76200"/>
                </a:tc>
                <a:extLst>
                  <a:ext uri="{0D108BD9-81ED-4DB2-BD59-A6C34878D82A}">
                    <a16:rowId xmlns:a16="http://schemas.microsoft.com/office/drawing/2014/main" val="10003"/>
                  </a:ext>
                </a:extLst>
              </a:tr>
              <a:tr h="664527">
                <a:tc>
                  <a:txBody>
                    <a:bodyPr/>
                    <a:lstStyle/>
                    <a:p>
                      <a:r>
                        <a:rPr lang="en-US" sz="2000" dirty="0">
                          <a:solidFill>
                            <a:schemeClr val="tx1"/>
                          </a:solidFill>
                        </a:rPr>
                        <a:t>18</a:t>
                      </a:r>
                    </a:p>
                  </a:txBody>
                  <a:tcPr/>
                </a:tc>
                <a:tc>
                  <a:txBody>
                    <a:bodyPr/>
                    <a:lstStyle/>
                    <a:p>
                      <a:r>
                        <a:rPr lang="en-US" sz="2000" dirty="0">
                          <a:solidFill>
                            <a:schemeClr val="tx1"/>
                          </a:solidFill>
                        </a:rPr>
                        <a:t>Void suspend()</a:t>
                      </a:r>
                    </a:p>
                  </a:txBody>
                  <a:tcPr/>
                </a:tc>
                <a:tc>
                  <a:txBody>
                    <a:bodyPr/>
                    <a:lstStyle/>
                    <a:p>
                      <a:pPr algn="l" fontAlgn="t"/>
                      <a:r>
                        <a:rPr lang="en-US" dirty="0">
                          <a:solidFill>
                            <a:schemeClr val="tx1"/>
                          </a:solidFill>
                          <a:effectLst/>
                          <a:latin typeface="verdana"/>
                        </a:rPr>
                        <a:t>It is used to suspend the thread.</a:t>
                      </a:r>
                    </a:p>
                  </a:txBody>
                  <a:tcPr marL="76200" marR="76200" marT="76200" marB="76200"/>
                </a:tc>
                <a:extLst>
                  <a:ext uri="{0D108BD9-81ED-4DB2-BD59-A6C34878D82A}">
                    <a16:rowId xmlns:a16="http://schemas.microsoft.com/office/drawing/2014/main" val="10004"/>
                  </a:ext>
                </a:extLst>
              </a:tr>
              <a:tr h="664527">
                <a:tc>
                  <a:txBody>
                    <a:bodyPr/>
                    <a:lstStyle/>
                    <a:p>
                      <a:r>
                        <a:rPr lang="en-US" sz="2000" dirty="0">
                          <a:solidFill>
                            <a:schemeClr val="tx1"/>
                          </a:solidFill>
                        </a:rPr>
                        <a:t>19</a:t>
                      </a:r>
                    </a:p>
                  </a:txBody>
                  <a:tcPr/>
                </a:tc>
                <a:tc>
                  <a:txBody>
                    <a:bodyPr/>
                    <a:lstStyle/>
                    <a:p>
                      <a:r>
                        <a:rPr lang="en-US" sz="2000" dirty="0">
                          <a:solidFill>
                            <a:schemeClr val="tx1"/>
                          </a:solidFill>
                        </a:rPr>
                        <a:t>Void</a:t>
                      </a:r>
                      <a:r>
                        <a:rPr lang="en-US" sz="2000" baseline="0" dirty="0">
                          <a:solidFill>
                            <a:schemeClr val="tx1"/>
                          </a:solidFill>
                        </a:rPr>
                        <a:t> resume()</a:t>
                      </a:r>
                      <a:endParaRPr lang="en-US" sz="2000" dirty="0">
                        <a:solidFill>
                          <a:schemeClr val="tx1"/>
                        </a:solidFill>
                      </a:endParaRPr>
                    </a:p>
                  </a:txBody>
                  <a:tcPr/>
                </a:tc>
                <a:tc>
                  <a:txBody>
                    <a:bodyPr/>
                    <a:lstStyle/>
                    <a:p>
                      <a:r>
                        <a:rPr kumimoji="0" lang="en-US" b="0" i="0" kern="1200" dirty="0">
                          <a:solidFill>
                            <a:schemeClr val="tx1"/>
                          </a:solidFill>
                          <a:effectLst/>
                          <a:latin typeface="+mn-lt"/>
                          <a:ea typeface="+mn-ea"/>
                          <a:cs typeface="+mn-cs"/>
                        </a:rPr>
                        <a:t>It is used to resume the suspended thread.</a:t>
                      </a:r>
                      <a:endParaRPr lang="en-US" dirty="0">
                        <a:solidFill>
                          <a:schemeClr val="tx1"/>
                        </a:solidFill>
                      </a:endParaRPr>
                    </a:p>
                  </a:txBody>
                  <a:tcPr/>
                </a:tc>
                <a:extLst>
                  <a:ext uri="{0D108BD9-81ED-4DB2-BD59-A6C34878D82A}">
                    <a16:rowId xmlns:a16="http://schemas.microsoft.com/office/drawing/2014/main" val="10005"/>
                  </a:ext>
                </a:extLst>
              </a:tr>
              <a:tr h="664527">
                <a:tc>
                  <a:txBody>
                    <a:bodyPr/>
                    <a:lstStyle/>
                    <a:p>
                      <a:r>
                        <a:rPr lang="en-US" sz="2000" dirty="0">
                          <a:solidFill>
                            <a:schemeClr val="tx1"/>
                          </a:solidFill>
                        </a:rPr>
                        <a:t>20</a:t>
                      </a:r>
                    </a:p>
                  </a:txBody>
                  <a:tcPr/>
                </a:tc>
                <a:tc>
                  <a:txBody>
                    <a:bodyPr/>
                    <a:lstStyle/>
                    <a:p>
                      <a:r>
                        <a:rPr lang="en-US" sz="2000" dirty="0">
                          <a:solidFill>
                            <a:schemeClr val="tx1"/>
                          </a:solidFill>
                        </a:rPr>
                        <a:t>Void</a:t>
                      </a:r>
                      <a:r>
                        <a:rPr lang="en-US" sz="2000" baseline="0" dirty="0">
                          <a:solidFill>
                            <a:schemeClr val="tx1"/>
                          </a:solidFill>
                        </a:rPr>
                        <a:t> stop ()</a:t>
                      </a:r>
                      <a:endParaRPr lang="en-US" sz="2000" dirty="0">
                        <a:solidFill>
                          <a:schemeClr val="tx1"/>
                        </a:solidFill>
                      </a:endParaRPr>
                    </a:p>
                  </a:txBody>
                  <a:tcPr/>
                </a:tc>
                <a:tc>
                  <a:txBody>
                    <a:bodyPr/>
                    <a:lstStyle/>
                    <a:p>
                      <a:pPr marL="0" algn="l" rtl="0" eaLnBrk="1" fontAlgn="t" latinLnBrk="0" hangingPunct="1"/>
                      <a:r>
                        <a:rPr kumimoji="0" lang="en-US" sz="2000" kern="1200" dirty="0">
                          <a:solidFill>
                            <a:schemeClr val="tx1"/>
                          </a:solidFill>
                          <a:latin typeface="+mn-lt"/>
                          <a:ea typeface="+mn-ea"/>
                          <a:cs typeface="+mn-cs"/>
                        </a:rPr>
                        <a:t>It is used to stop the thread.</a:t>
                      </a:r>
                    </a:p>
                  </a:txBody>
                  <a:tcPr marL="76200" marR="76200" marT="76200" marB="76200"/>
                </a:tc>
                <a:extLst>
                  <a:ext uri="{0D108BD9-81ED-4DB2-BD59-A6C34878D82A}">
                    <a16:rowId xmlns:a16="http://schemas.microsoft.com/office/drawing/2014/main" val="10006"/>
                  </a:ext>
                </a:extLst>
              </a:tr>
              <a:tr h="664527">
                <a:tc>
                  <a:txBody>
                    <a:bodyPr/>
                    <a:lstStyle/>
                    <a:p>
                      <a:r>
                        <a:rPr lang="en-US" sz="2000" dirty="0">
                          <a:solidFill>
                            <a:schemeClr val="tx1"/>
                          </a:solidFill>
                        </a:rPr>
                        <a:t>21</a:t>
                      </a:r>
                    </a:p>
                  </a:txBody>
                  <a:tcPr/>
                </a:tc>
                <a:tc>
                  <a:txBody>
                    <a:bodyPr/>
                    <a:lstStyle/>
                    <a:p>
                      <a:r>
                        <a:rPr lang="en-US" sz="2000" dirty="0" err="1">
                          <a:solidFill>
                            <a:schemeClr val="tx1"/>
                          </a:solidFill>
                        </a:rPr>
                        <a:t>boolean</a:t>
                      </a:r>
                      <a:r>
                        <a:rPr lang="en-US" sz="2000" dirty="0">
                          <a:solidFill>
                            <a:schemeClr val="tx1"/>
                          </a:solidFill>
                        </a:rPr>
                        <a:t> </a:t>
                      </a:r>
                      <a:r>
                        <a:rPr kumimoji="0" lang="en-US" sz="2000" b="0" i="0" u="none" strike="noStrike" kern="1200" dirty="0" err="1">
                          <a:solidFill>
                            <a:schemeClr val="tx1"/>
                          </a:solidFill>
                          <a:effectLst/>
                          <a:latin typeface="+mn-lt"/>
                          <a:ea typeface="+mn-ea"/>
                          <a:cs typeface="+mn-cs"/>
                        </a:rPr>
                        <a:t>isDaemon</a:t>
                      </a:r>
                      <a:r>
                        <a:rPr kumimoji="0" lang="en-US" sz="2000" b="0" i="0" u="none" strike="noStrike" kern="1200" dirty="0">
                          <a:solidFill>
                            <a:schemeClr val="tx1"/>
                          </a:solidFill>
                          <a:effectLst/>
                          <a:latin typeface="+mn-lt"/>
                          <a:ea typeface="+mn-ea"/>
                          <a:cs typeface="+mn-cs"/>
                        </a:rPr>
                        <a:t>()</a:t>
                      </a:r>
                      <a:endParaRPr lang="en-US" sz="2000" dirty="0">
                        <a:solidFill>
                          <a:schemeClr val="tx1"/>
                        </a:solidFill>
                      </a:endParaRPr>
                    </a:p>
                  </a:txBody>
                  <a:tcPr/>
                </a:tc>
                <a:tc>
                  <a:txBody>
                    <a:bodyPr/>
                    <a:lstStyle/>
                    <a:p>
                      <a:pPr marL="0" algn="l" rtl="0" eaLnBrk="1" fontAlgn="t" latinLnBrk="0" hangingPunct="1"/>
                      <a:r>
                        <a:rPr kumimoji="0" lang="en-US" sz="2000" kern="1200" dirty="0">
                          <a:solidFill>
                            <a:schemeClr val="tx1"/>
                          </a:solidFill>
                          <a:latin typeface="+mn-lt"/>
                          <a:ea typeface="+mn-ea"/>
                          <a:cs typeface="+mn-cs"/>
                        </a:rPr>
                        <a:t> </a:t>
                      </a:r>
                      <a:r>
                        <a:rPr kumimoji="0" lang="en-US" sz="2000" b="0" i="0" kern="1200" dirty="0">
                          <a:solidFill>
                            <a:schemeClr val="dk1"/>
                          </a:solidFill>
                          <a:effectLst/>
                          <a:latin typeface="+mn-lt"/>
                          <a:ea typeface="+mn-ea"/>
                          <a:cs typeface="+mn-cs"/>
                        </a:rPr>
                        <a:t>It tests if the thread is a daemon thread.</a:t>
                      </a:r>
                      <a:endParaRPr kumimoji="0" lang="en-US" sz="2000" kern="1200" dirty="0">
                        <a:solidFill>
                          <a:schemeClr val="tx1"/>
                        </a:solidFill>
                        <a:latin typeface="+mn-lt"/>
                        <a:ea typeface="+mn-ea"/>
                        <a:cs typeface="+mn-cs"/>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585206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create thread</a:t>
            </a:r>
          </a:p>
        </p:txBody>
      </p:sp>
      <p:sp>
        <p:nvSpPr>
          <p:cNvPr id="3" name="Content Placeholder 2"/>
          <p:cNvSpPr>
            <a:spLocks noGrp="1"/>
          </p:cNvSpPr>
          <p:nvPr>
            <p:ph idx="1"/>
          </p:nvPr>
        </p:nvSpPr>
        <p:spPr/>
        <p:txBody>
          <a:bodyPr>
            <a:normAutofit lnSpcReduction="10000"/>
          </a:bodyPr>
          <a:lstStyle/>
          <a:p>
            <a:r>
              <a:rPr lang="en-US" dirty="0"/>
              <a:t>By extending Thread class</a:t>
            </a:r>
          </a:p>
          <a:p>
            <a:r>
              <a:rPr lang="en-US" dirty="0"/>
              <a:t>By implementing Runnable interface.</a:t>
            </a:r>
          </a:p>
          <a:p>
            <a:pPr algn="ctr"/>
            <a:r>
              <a:rPr lang="en-US" dirty="0">
                <a:solidFill>
                  <a:srgbClr val="FF0000"/>
                </a:solidFill>
              </a:rPr>
              <a:t>Commonly used Constructors of Thread class:</a:t>
            </a:r>
          </a:p>
          <a:p>
            <a:r>
              <a:rPr lang="en-US" dirty="0"/>
              <a:t>Thread()</a:t>
            </a:r>
          </a:p>
          <a:p>
            <a:r>
              <a:rPr lang="en-US" dirty="0"/>
              <a:t>Thread(String name)</a:t>
            </a:r>
          </a:p>
          <a:p>
            <a:r>
              <a:rPr lang="en-US" dirty="0"/>
              <a:t>Thread(Runnable r)</a:t>
            </a:r>
          </a:p>
          <a:p>
            <a:r>
              <a:rPr lang="en-US" dirty="0"/>
              <a:t>Thread(Runnable </a:t>
            </a:r>
            <a:r>
              <a:rPr lang="en-US" dirty="0" err="1"/>
              <a:t>r,String</a:t>
            </a:r>
            <a:r>
              <a:rPr lang="en-US" dirty="0"/>
              <a:t> name)</a:t>
            </a:r>
          </a:p>
          <a:p>
            <a:pPr algn="ctr"/>
            <a:r>
              <a:rPr lang="en-US" dirty="0">
                <a:solidFill>
                  <a:srgbClr val="FF0000"/>
                </a:solidFill>
              </a:rPr>
              <a:t>Runnable interface:</a:t>
            </a:r>
          </a:p>
          <a:p>
            <a:r>
              <a:rPr lang="en-US" dirty="0"/>
              <a:t>public void run(): is used to perform action for a thread.</a:t>
            </a:r>
          </a:p>
        </p:txBody>
      </p:sp>
    </p:spTree>
    <p:extLst>
      <p:ext uri="{BB962C8B-B14F-4D97-AF65-F5344CB8AC3E}">
        <p14:creationId xmlns:p14="http://schemas.microsoft.com/office/powerpoint/2010/main" val="13153034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class</a:t>
            </a:r>
            <a:r>
              <a:rPr lang="en-US" dirty="0"/>
              <a:t> Multi </a:t>
            </a:r>
            <a:r>
              <a:rPr lang="en-US" b="1" dirty="0"/>
              <a:t>extends</a:t>
            </a:r>
            <a:r>
              <a:rPr lang="en-US" dirty="0"/>
              <a:t> Thread{  </a:t>
            </a:r>
          </a:p>
          <a:p>
            <a:r>
              <a:rPr lang="en-US" b="1" dirty="0"/>
              <a:t>public</a:t>
            </a:r>
            <a:r>
              <a:rPr lang="en-US" dirty="0"/>
              <a:t> </a:t>
            </a:r>
            <a:r>
              <a:rPr lang="en-US" b="1" dirty="0"/>
              <a:t>void</a:t>
            </a:r>
            <a:r>
              <a:rPr lang="en-US" dirty="0"/>
              <a:t> run(){  </a:t>
            </a:r>
          </a:p>
          <a:p>
            <a:r>
              <a:rPr lang="en-US" dirty="0" err="1"/>
              <a:t>System.out.println</a:t>
            </a:r>
            <a:r>
              <a:rPr lang="en-US" dirty="0"/>
              <a:t>("thread is running...");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Multi t1=</a:t>
            </a:r>
            <a:r>
              <a:rPr lang="en-US" b="1" dirty="0"/>
              <a:t>new</a:t>
            </a:r>
            <a:r>
              <a:rPr lang="en-US" dirty="0"/>
              <a:t> Multi();  </a:t>
            </a:r>
          </a:p>
          <a:p>
            <a:r>
              <a:rPr lang="en-US" dirty="0"/>
              <a:t>t1.start();  </a:t>
            </a:r>
          </a:p>
          <a:p>
            <a:r>
              <a:rPr lang="en-US" dirty="0"/>
              <a:t> }  </a:t>
            </a:r>
          </a:p>
          <a:p>
            <a:r>
              <a:rPr lang="en-US" dirty="0"/>
              <a:t>}</a:t>
            </a:r>
          </a:p>
          <a:p>
            <a:endParaRPr lang="en-US" dirty="0"/>
          </a:p>
        </p:txBody>
      </p:sp>
    </p:spTree>
    <p:extLst>
      <p:ext uri="{BB962C8B-B14F-4D97-AF65-F5344CB8AC3E}">
        <p14:creationId xmlns:p14="http://schemas.microsoft.com/office/powerpoint/2010/main" val="27342923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Multi3 </a:t>
            </a:r>
            <a:r>
              <a:rPr lang="en-US" b="1" dirty="0"/>
              <a:t>implements</a:t>
            </a:r>
            <a:r>
              <a:rPr lang="en-US" dirty="0"/>
              <a:t> Runnable{  </a:t>
            </a:r>
          </a:p>
          <a:p>
            <a:r>
              <a:rPr lang="en-US" b="1" dirty="0"/>
              <a:t>public</a:t>
            </a:r>
            <a:r>
              <a:rPr lang="en-US" dirty="0"/>
              <a:t> </a:t>
            </a:r>
            <a:r>
              <a:rPr lang="en-US" b="1" dirty="0"/>
              <a:t>void</a:t>
            </a:r>
            <a:r>
              <a:rPr lang="en-US" dirty="0"/>
              <a:t> run(){  </a:t>
            </a:r>
          </a:p>
          <a:p>
            <a:r>
              <a:rPr lang="en-US" dirty="0" err="1"/>
              <a:t>System.out.println</a:t>
            </a:r>
            <a:r>
              <a:rPr lang="en-US" dirty="0"/>
              <a:t>("thread is running...");  </a:t>
            </a:r>
          </a:p>
          <a:p>
            <a:r>
              <a:rPr lang="en-US" dirty="0"/>
              <a:t>}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Multi3 m1=</a:t>
            </a:r>
            <a:r>
              <a:rPr lang="en-US" b="1" dirty="0"/>
              <a:t>new</a:t>
            </a:r>
            <a:r>
              <a:rPr lang="en-US" dirty="0"/>
              <a:t> Multi3();  </a:t>
            </a:r>
          </a:p>
          <a:p>
            <a:r>
              <a:rPr lang="en-US" dirty="0"/>
              <a:t>Thread t1 =</a:t>
            </a:r>
            <a:r>
              <a:rPr lang="en-US" b="1" dirty="0"/>
              <a:t>new</a:t>
            </a:r>
            <a:r>
              <a:rPr lang="en-US" dirty="0"/>
              <a:t> Thread(m1);  </a:t>
            </a:r>
          </a:p>
          <a:p>
            <a:r>
              <a:rPr lang="en-US" dirty="0"/>
              <a:t>t1.start();  </a:t>
            </a:r>
          </a:p>
          <a:p>
            <a:r>
              <a:rPr lang="en-US" dirty="0"/>
              <a:t> }  </a:t>
            </a:r>
          </a:p>
          <a:p>
            <a:r>
              <a:rPr lang="en-US" dirty="0"/>
              <a:t>}  </a:t>
            </a:r>
          </a:p>
          <a:p>
            <a:endParaRPr lang="en-US" dirty="0"/>
          </a:p>
        </p:txBody>
      </p:sp>
    </p:spTree>
    <p:extLst>
      <p:ext uri="{BB962C8B-B14F-4D97-AF65-F5344CB8AC3E}">
        <p14:creationId xmlns:p14="http://schemas.microsoft.com/office/powerpoint/2010/main" val="19786646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Isalive</a:t>
            </a:r>
            <a:endParaRPr lang="en-US" dirty="0"/>
          </a:p>
        </p:txBody>
      </p:sp>
      <p:sp>
        <p:nvSpPr>
          <p:cNvPr id="3" name="Content Placeholder 2"/>
          <p:cNvSpPr>
            <a:spLocks noGrp="1"/>
          </p:cNvSpPr>
          <p:nvPr>
            <p:ph idx="1"/>
          </p:nvPr>
        </p:nvSpPr>
        <p:spPr/>
        <p:txBody>
          <a:bodyPr>
            <a:normAutofit fontScale="55000" lnSpcReduction="20000"/>
          </a:bodyPr>
          <a:lstStyle/>
          <a:p>
            <a:r>
              <a:rPr lang="en-US" dirty="0"/>
              <a:t>public class </a:t>
            </a:r>
            <a:r>
              <a:rPr lang="en-US" dirty="0" err="1"/>
              <a:t>classisalive</a:t>
            </a:r>
            <a:r>
              <a:rPr lang="en-US" dirty="0"/>
              <a:t> extends Thread </a:t>
            </a:r>
          </a:p>
          <a:p>
            <a:r>
              <a:rPr lang="en-US" dirty="0"/>
              <a:t>{</a:t>
            </a:r>
          </a:p>
          <a:p>
            <a:r>
              <a:rPr lang="en-US" dirty="0"/>
              <a:t>    public void run()</a:t>
            </a:r>
          </a:p>
          <a:p>
            <a:r>
              <a:rPr lang="en-US" dirty="0"/>
              <a:t>    {</a:t>
            </a:r>
          </a:p>
          <a:p>
            <a:r>
              <a:rPr lang="en-US" dirty="0"/>
              <a:t>        try </a:t>
            </a:r>
          </a:p>
          <a:p>
            <a:r>
              <a:rPr lang="en-US" dirty="0"/>
              <a:t>        {</a:t>
            </a:r>
          </a:p>
          <a:p>
            <a:r>
              <a:rPr lang="en-US" dirty="0"/>
              <a:t>             sleep(300);</a:t>
            </a:r>
          </a:p>
          <a:p>
            <a:r>
              <a:rPr lang="en-US" dirty="0"/>
              <a:t>            </a:t>
            </a:r>
            <a:r>
              <a:rPr lang="en-US" dirty="0" err="1"/>
              <a:t>System.out.println</a:t>
            </a:r>
            <a:r>
              <a:rPr lang="en-US" dirty="0"/>
              <a:t>("method called");</a:t>
            </a:r>
          </a:p>
          <a:p>
            <a:r>
              <a:rPr lang="en-US" dirty="0"/>
              <a:t>        }</a:t>
            </a:r>
          </a:p>
          <a:p>
            <a:r>
              <a:rPr lang="en-US" dirty="0"/>
              <a:t>        catch (</a:t>
            </a:r>
            <a:r>
              <a:rPr lang="en-US" dirty="0" err="1"/>
              <a:t>InterruptedException</a:t>
            </a:r>
            <a:r>
              <a:rPr lang="en-US" dirty="0"/>
              <a:t> </a:t>
            </a:r>
            <a:r>
              <a:rPr lang="en-US" dirty="0" err="1"/>
              <a:t>ie</a:t>
            </a:r>
            <a:r>
              <a:rPr lang="en-US" dirty="0"/>
              <a:t>) {</a:t>
            </a:r>
          </a:p>
          <a:p>
            <a:r>
              <a:rPr lang="en-US" dirty="0"/>
              <a:t>        }</a:t>
            </a:r>
          </a:p>
          <a:p>
            <a:r>
              <a:rPr lang="en-US" dirty="0"/>
              <a:t>    }</a:t>
            </a:r>
          </a:p>
          <a:p>
            <a:r>
              <a:rPr lang="en-US" dirty="0"/>
              <a:t>    public static void main(String[] </a:t>
            </a:r>
            <a:r>
              <a:rPr lang="en-US" dirty="0" err="1"/>
              <a:t>args</a:t>
            </a:r>
            <a:r>
              <a:rPr lang="en-US" dirty="0"/>
              <a:t>)</a:t>
            </a:r>
          </a:p>
          <a:p>
            <a:r>
              <a:rPr lang="en-US" dirty="0"/>
              <a:t>    {</a:t>
            </a:r>
          </a:p>
          <a:p>
            <a:r>
              <a:rPr lang="en-US" dirty="0"/>
              <a:t>        </a:t>
            </a:r>
            <a:r>
              <a:rPr lang="en-US" dirty="0" err="1"/>
              <a:t>classisalive</a:t>
            </a:r>
            <a:r>
              <a:rPr lang="en-US" dirty="0"/>
              <a:t> t1 = new </a:t>
            </a:r>
            <a:r>
              <a:rPr lang="en-US" dirty="0" err="1"/>
              <a:t>classisalive</a:t>
            </a:r>
            <a:r>
              <a:rPr lang="en-US" dirty="0"/>
              <a:t>();</a:t>
            </a:r>
          </a:p>
          <a:p>
            <a:r>
              <a:rPr lang="en-US" dirty="0"/>
              <a:t>        </a:t>
            </a:r>
            <a:r>
              <a:rPr lang="en-US" dirty="0" err="1"/>
              <a:t>System.out.println</a:t>
            </a:r>
            <a:r>
              <a:rPr lang="en-US" dirty="0"/>
              <a:t>("before starting thread </a:t>
            </a:r>
            <a:r>
              <a:rPr lang="en-US" dirty="0" err="1"/>
              <a:t>isAlive</a:t>
            </a:r>
            <a:r>
              <a:rPr lang="en-US" dirty="0"/>
              <a:t>: "+t1.isAlive());</a:t>
            </a:r>
          </a:p>
          <a:p>
            <a:r>
              <a:rPr lang="en-US" dirty="0"/>
              <a:t>        t1.start();</a:t>
            </a:r>
          </a:p>
          <a:p>
            <a:r>
              <a:rPr lang="en-US" dirty="0"/>
              <a:t>        </a:t>
            </a:r>
            <a:r>
              <a:rPr lang="en-US" dirty="0" err="1"/>
              <a:t>System.out.println</a:t>
            </a:r>
            <a:r>
              <a:rPr lang="en-US" dirty="0"/>
              <a:t>("after starting thread </a:t>
            </a:r>
            <a:r>
              <a:rPr lang="en-US" dirty="0" err="1"/>
              <a:t>isAlive</a:t>
            </a:r>
            <a:r>
              <a:rPr lang="en-US" dirty="0"/>
              <a:t>: "+t1.isAlive());</a:t>
            </a:r>
          </a:p>
          <a:p>
            <a:r>
              <a:rPr lang="en-US" dirty="0"/>
              <a:t>    }</a:t>
            </a:r>
          </a:p>
          <a:p>
            <a:r>
              <a:rPr lang="en-US" dirty="0"/>
              <a:t>}</a:t>
            </a:r>
          </a:p>
          <a:p>
            <a:endParaRPr lang="en-US" dirty="0"/>
          </a:p>
        </p:txBody>
      </p:sp>
    </p:spTree>
    <p:extLst>
      <p:ext uri="{BB962C8B-B14F-4D97-AF65-F5344CB8AC3E}">
        <p14:creationId xmlns:p14="http://schemas.microsoft.com/office/powerpoint/2010/main" val="42711513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and sleep</a:t>
            </a:r>
          </a:p>
        </p:txBody>
      </p:sp>
      <p:sp>
        <p:nvSpPr>
          <p:cNvPr id="3" name="Content Placeholder 2"/>
          <p:cNvSpPr>
            <a:spLocks noGrp="1"/>
          </p:cNvSpPr>
          <p:nvPr>
            <p:ph idx="1"/>
          </p:nvPr>
        </p:nvSpPr>
        <p:spPr/>
        <p:txBody>
          <a:bodyPr>
            <a:normAutofit fontScale="55000" lnSpcReduction="20000"/>
          </a:bodyPr>
          <a:lstStyle/>
          <a:p>
            <a:r>
              <a:rPr lang="en-US" dirty="0"/>
              <a:t>class Ts1alive extends Thread</a:t>
            </a:r>
          </a:p>
          <a:p>
            <a:r>
              <a:rPr lang="en-US" dirty="0"/>
              <a:t>{</a:t>
            </a:r>
          </a:p>
          <a:p>
            <a:r>
              <a:rPr lang="en-US" dirty="0"/>
              <a:t> public void run()</a:t>
            </a:r>
          </a:p>
          <a:p>
            <a:r>
              <a:rPr lang="en-US" dirty="0"/>
              <a:t> {</a:t>
            </a:r>
          </a:p>
          <a:p>
            <a:r>
              <a:rPr lang="en-US" dirty="0"/>
              <a:t> </a:t>
            </a:r>
            <a:r>
              <a:rPr lang="en-US" dirty="0" err="1"/>
              <a:t>int</a:t>
            </a:r>
            <a:r>
              <a:rPr lang="en-US" dirty="0"/>
              <a:t> i=1;</a:t>
            </a:r>
          </a:p>
          <a:p>
            <a:r>
              <a:rPr lang="en-US" dirty="0"/>
              <a:t>   while(true)</a:t>
            </a:r>
          </a:p>
          <a:p>
            <a:r>
              <a:rPr lang="en-US" dirty="0"/>
              <a:t>    {</a:t>
            </a:r>
          </a:p>
          <a:p>
            <a:r>
              <a:rPr lang="en-US" dirty="0"/>
              <a:t>	  </a:t>
            </a:r>
            <a:r>
              <a:rPr lang="en-US" dirty="0" err="1"/>
              <a:t>System.out.print</a:t>
            </a:r>
            <a:r>
              <a:rPr lang="en-US" dirty="0"/>
              <a:t>("odd "+i);</a:t>
            </a:r>
          </a:p>
          <a:p>
            <a:r>
              <a:rPr lang="en-US" dirty="0"/>
              <a:t>	  i+=2;</a:t>
            </a:r>
          </a:p>
          <a:p>
            <a:r>
              <a:rPr lang="en-US" dirty="0"/>
              <a:t>	  try{</a:t>
            </a:r>
          </a:p>
          <a:p>
            <a:r>
              <a:rPr lang="en-US" dirty="0"/>
              <a:t>	   sleep(2000);</a:t>
            </a:r>
          </a:p>
          <a:p>
            <a:r>
              <a:rPr lang="en-US" dirty="0"/>
              <a:t>	  }</a:t>
            </a:r>
          </a:p>
          <a:p>
            <a:r>
              <a:rPr lang="en-US" dirty="0"/>
              <a:t>	  catch (</a:t>
            </a:r>
            <a:r>
              <a:rPr lang="en-US" dirty="0" err="1"/>
              <a:t>InterruptedException</a:t>
            </a:r>
            <a:r>
              <a:rPr lang="en-US" dirty="0"/>
              <a:t> </a:t>
            </a:r>
            <a:r>
              <a:rPr lang="en-US" dirty="0" err="1"/>
              <a:t>ie</a:t>
            </a:r>
            <a:r>
              <a:rPr lang="en-US" dirty="0"/>
              <a:t>)</a:t>
            </a:r>
          </a:p>
          <a:p>
            <a:r>
              <a:rPr lang="en-US" dirty="0"/>
              <a:t>		{</a:t>
            </a:r>
          </a:p>
          <a:p>
            <a:r>
              <a:rPr lang="en-US" dirty="0"/>
              <a:t>			</a:t>
            </a:r>
            <a:r>
              <a:rPr lang="en-US" dirty="0" err="1"/>
              <a:t>ie.printStackTrace</a:t>
            </a:r>
            <a:r>
              <a:rPr lang="en-US" dirty="0"/>
              <a:t>();</a:t>
            </a:r>
          </a:p>
          <a:p>
            <a:r>
              <a:rPr lang="en-US" dirty="0"/>
              <a:t>		}</a:t>
            </a:r>
          </a:p>
          <a:p>
            <a:r>
              <a:rPr lang="en-US" dirty="0"/>
              <a:t>	} </a:t>
            </a:r>
          </a:p>
          <a:p>
            <a:r>
              <a:rPr lang="en-US" dirty="0"/>
              <a:t> }</a:t>
            </a:r>
          </a:p>
          <a:p>
            <a:r>
              <a:rPr lang="en-US" dirty="0"/>
              <a:t>}</a:t>
            </a:r>
          </a:p>
        </p:txBody>
      </p:sp>
    </p:spTree>
    <p:extLst>
      <p:ext uri="{BB962C8B-B14F-4D97-AF65-F5344CB8AC3E}">
        <p14:creationId xmlns:p14="http://schemas.microsoft.com/office/powerpoint/2010/main" val="33833870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class Ts2alive extends Thread</a:t>
            </a:r>
          </a:p>
          <a:p>
            <a:r>
              <a:rPr lang="en-US" dirty="0"/>
              <a:t>{</a:t>
            </a:r>
          </a:p>
          <a:p>
            <a:r>
              <a:rPr lang="en-US" dirty="0"/>
              <a:t> public void run()</a:t>
            </a:r>
          </a:p>
          <a:p>
            <a:r>
              <a:rPr lang="en-US" dirty="0"/>
              <a:t> {</a:t>
            </a:r>
          </a:p>
          <a:p>
            <a:r>
              <a:rPr lang="en-US" dirty="0"/>
              <a:t> </a:t>
            </a:r>
            <a:r>
              <a:rPr lang="en-US" dirty="0" err="1"/>
              <a:t>int</a:t>
            </a:r>
            <a:r>
              <a:rPr lang="en-US" dirty="0"/>
              <a:t> i=2;</a:t>
            </a:r>
          </a:p>
          <a:p>
            <a:r>
              <a:rPr lang="en-US" dirty="0"/>
              <a:t>   while(true)</a:t>
            </a:r>
          </a:p>
          <a:p>
            <a:r>
              <a:rPr lang="en-US" dirty="0"/>
              <a:t>    {</a:t>
            </a:r>
          </a:p>
          <a:p>
            <a:r>
              <a:rPr lang="en-US" dirty="0"/>
              <a:t>	  </a:t>
            </a:r>
            <a:r>
              <a:rPr lang="en-US" dirty="0" err="1"/>
              <a:t>System.out.print</a:t>
            </a:r>
            <a:r>
              <a:rPr lang="en-US" dirty="0"/>
              <a:t>("even "+i);</a:t>
            </a:r>
          </a:p>
          <a:p>
            <a:r>
              <a:rPr lang="en-US" dirty="0"/>
              <a:t>	  i+=2;</a:t>
            </a:r>
          </a:p>
          <a:p>
            <a:r>
              <a:rPr lang="en-US" dirty="0"/>
              <a:t>	   try{</a:t>
            </a:r>
          </a:p>
          <a:p>
            <a:r>
              <a:rPr lang="en-US" dirty="0"/>
              <a:t>	   sleep(2000);</a:t>
            </a:r>
          </a:p>
          <a:p>
            <a:r>
              <a:rPr lang="en-US" dirty="0"/>
              <a:t>	  }</a:t>
            </a:r>
          </a:p>
          <a:p>
            <a:r>
              <a:rPr lang="en-US" dirty="0"/>
              <a:t>	  catch (</a:t>
            </a:r>
            <a:r>
              <a:rPr lang="en-US" dirty="0" err="1"/>
              <a:t>InterruptedException</a:t>
            </a:r>
            <a:r>
              <a:rPr lang="en-US" dirty="0"/>
              <a:t> </a:t>
            </a:r>
            <a:r>
              <a:rPr lang="en-US" dirty="0" err="1"/>
              <a:t>ie</a:t>
            </a:r>
            <a:r>
              <a:rPr lang="en-US" dirty="0"/>
              <a:t>)</a:t>
            </a:r>
          </a:p>
          <a:p>
            <a:r>
              <a:rPr lang="en-US" dirty="0"/>
              <a:t>		{</a:t>
            </a:r>
          </a:p>
          <a:p>
            <a:r>
              <a:rPr lang="en-US" dirty="0"/>
              <a:t>			</a:t>
            </a:r>
            <a:r>
              <a:rPr lang="en-US" dirty="0" err="1"/>
              <a:t>ie.printStackTrace</a:t>
            </a:r>
            <a:r>
              <a:rPr lang="en-US" dirty="0"/>
              <a:t>();</a:t>
            </a:r>
          </a:p>
          <a:p>
            <a:r>
              <a:rPr lang="en-US" dirty="0"/>
              <a:t>		}</a:t>
            </a:r>
          </a:p>
          <a:p>
            <a:r>
              <a:rPr lang="en-US" dirty="0"/>
              <a:t>	} </a:t>
            </a:r>
          </a:p>
          <a:p>
            <a:r>
              <a:rPr lang="en-US" dirty="0"/>
              <a:t> }</a:t>
            </a:r>
          </a:p>
          <a:p>
            <a:r>
              <a:rPr lang="en-US" dirty="0"/>
              <a:t>}</a:t>
            </a:r>
          </a:p>
        </p:txBody>
      </p:sp>
    </p:spTree>
    <p:extLst>
      <p:ext uri="{BB962C8B-B14F-4D97-AF65-F5344CB8AC3E}">
        <p14:creationId xmlns:p14="http://schemas.microsoft.com/office/powerpoint/2010/main" val="14640568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class threadTs1Ts2alive </a:t>
            </a:r>
          </a:p>
          <a:p>
            <a:r>
              <a:rPr lang="en-US" dirty="0"/>
              <a:t>{</a:t>
            </a:r>
          </a:p>
          <a:p>
            <a:r>
              <a:rPr lang="en-US" dirty="0"/>
              <a:t>	public static void main(String s[])</a:t>
            </a:r>
          </a:p>
          <a:p>
            <a:r>
              <a:rPr lang="en-US" dirty="0"/>
              <a:t>	{</a:t>
            </a:r>
          </a:p>
          <a:p>
            <a:r>
              <a:rPr lang="en-US" dirty="0"/>
              <a:t>		Ts1alive </a:t>
            </a:r>
            <a:r>
              <a:rPr lang="en-US" dirty="0" err="1"/>
              <a:t>obj</a:t>
            </a:r>
            <a:r>
              <a:rPr lang="en-US" dirty="0"/>
              <a:t>= new Ts1alive();</a:t>
            </a:r>
          </a:p>
          <a:p>
            <a:r>
              <a:rPr lang="en-US" dirty="0"/>
              <a:t>		Ts2alive obj2= new Ts2alive();</a:t>
            </a:r>
          </a:p>
          <a:p>
            <a:r>
              <a:rPr lang="en-US" dirty="0"/>
              <a:t>		</a:t>
            </a:r>
            <a:r>
              <a:rPr lang="en-US" dirty="0" err="1"/>
              <a:t>obj.start</a:t>
            </a:r>
            <a:r>
              <a:rPr lang="en-US" dirty="0"/>
              <a:t>();</a:t>
            </a:r>
          </a:p>
          <a:p>
            <a:r>
              <a:rPr lang="en-US" dirty="0"/>
              <a:t>		try{</a:t>
            </a:r>
          </a:p>
          <a:p>
            <a:r>
              <a:rPr lang="en-US" dirty="0"/>
              <a:t>		</a:t>
            </a:r>
            <a:r>
              <a:rPr lang="en-US" dirty="0" err="1"/>
              <a:t>obj.join</a:t>
            </a:r>
            <a:r>
              <a:rPr lang="en-US" dirty="0"/>
              <a:t>();</a:t>
            </a:r>
          </a:p>
          <a:p>
            <a:r>
              <a:rPr lang="en-US" dirty="0"/>
              <a:t>		}</a:t>
            </a:r>
          </a:p>
          <a:p>
            <a:r>
              <a:rPr lang="en-US" dirty="0"/>
              <a:t>		catch(</a:t>
            </a:r>
            <a:r>
              <a:rPr lang="en-US" dirty="0" err="1"/>
              <a:t>InterruptedException</a:t>
            </a:r>
            <a:r>
              <a:rPr lang="en-US" dirty="0"/>
              <a:t> </a:t>
            </a:r>
            <a:r>
              <a:rPr lang="en-US" dirty="0" err="1"/>
              <a:t>ie</a:t>
            </a:r>
            <a:r>
              <a:rPr lang="en-US" dirty="0"/>
              <a:t>)</a:t>
            </a:r>
          </a:p>
          <a:p>
            <a:r>
              <a:rPr lang="en-US" dirty="0"/>
              <a:t>		{</a:t>
            </a:r>
          </a:p>
          <a:p>
            <a:r>
              <a:rPr lang="en-US" dirty="0"/>
              <a:t>			</a:t>
            </a:r>
            <a:r>
              <a:rPr lang="en-US" dirty="0" err="1"/>
              <a:t>ie.printStackTrace</a:t>
            </a:r>
            <a:r>
              <a:rPr lang="en-US" dirty="0"/>
              <a:t>();</a:t>
            </a:r>
          </a:p>
          <a:p>
            <a:r>
              <a:rPr lang="en-US" dirty="0"/>
              <a:t>		}</a:t>
            </a:r>
          </a:p>
          <a:p>
            <a:r>
              <a:rPr lang="en-US" dirty="0"/>
              <a:t>		obj2.start();		</a:t>
            </a:r>
          </a:p>
          <a:p>
            <a:r>
              <a:rPr lang="en-US" dirty="0"/>
              <a:t>	}	</a:t>
            </a:r>
          </a:p>
          <a:p>
            <a:r>
              <a:rPr lang="en-US" dirty="0"/>
              <a:t>}</a:t>
            </a:r>
          </a:p>
        </p:txBody>
      </p:sp>
    </p:spTree>
    <p:extLst>
      <p:ext uri="{BB962C8B-B14F-4D97-AF65-F5344CB8AC3E}">
        <p14:creationId xmlns:p14="http://schemas.microsoft.com/office/powerpoint/2010/main" val="13178782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Priority of a Thread </a:t>
            </a:r>
          </a:p>
        </p:txBody>
      </p:sp>
      <p:sp>
        <p:nvSpPr>
          <p:cNvPr id="3" name="Content Placeholder 2"/>
          <p:cNvSpPr>
            <a:spLocks noGrp="1"/>
          </p:cNvSpPr>
          <p:nvPr>
            <p:ph idx="1"/>
          </p:nvPr>
        </p:nvSpPr>
        <p:spPr/>
        <p:txBody>
          <a:bodyPr/>
          <a:lstStyle/>
          <a:p>
            <a:r>
              <a:rPr lang="en-US" dirty="0"/>
              <a:t>3 constants defined in Thread class:</a:t>
            </a:r>
          </a:p>
          <a:p>
            <a:pPr lvl="1"/>
            <a:r>
              <a:rPr lang="en-US" dirty="0"/>
              <a:t>public static </a:t>
            </a:r>
            <a:r>
              <a:rPr lang="en-US" dirty="0" err="1"/>
              <a:t>int</a:t>
            </a:r>
            <a:r>
              <a:rPr lang="en-US" dirty="0"/>
              <a:t> MIN_PRIORITY</a:t>
            </a:r>
          </a:p>
          <a:p>
            <a:pPr lvl="1"/>
            <a:r>
              <a:rPr lang="en-US" dirty="0"/>
              <a:t>public static </a:t>
            </a:r>
            <a:r>
              <a:rPr lang="en-US" dirty="0" err="1"/>
              <a:t>int</a:t>
            </a:r>
            <a:r>
              <a:rPr lang="en-US" dirty="0"/>
              <a:t> NORM_PRIORITY</a:t>
            </a:r>
          </a:p>
          <a:p>
            <a:pPr lvl="1"/>
            <a:r>
              <a:rPr lang="en-US" dirty="0"/>
              <a:t>public static </a:t>
            </a:r>
            <a:r>
              <a:rPr lang="en-US" dirty="0" err="1"/>
              <a:t>int</a:t>
            </a:r>
            <a:r>
              <a:rPr lang="en-US" dirty="0"/>
              <a:t> MAX_PRIORITY</a:t>
            </a:r>
          </a:p>
        </p:txBody>
      </p:sp>
    </p:spTree>
    <p:extLst>
      <p:ext uri="{BB962C8B-B14F-4D97-AF65-F5344CB8AC3E}">
        <p14:creationId xmlns:p14="http://schemas.microsoft.com/office/powerpoint/2010/main" val="37060235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a:t>
            </a:r>
          </a:p>
        </p:txBody>
      </p:sp>
      <p:sp>
        <p:nvSpPr>
          <p:cNvPr id="3" name="Content Placeholder 2"/>
          <p:cNvSpPr>
            <a:spLocks noGrp="1"/>
          </p:cNvSpPr>
          <p:nvPr>
            <p:ph idx="1"/>
          </p:nvPr>
        </p:nvSpPr>
        <p:spPr/>
        <p:txBody>
          <a:bodyPr>
            <a:normAutofit fontScale="77500" lnSpcReduction="20000"/>
          </a:bodyPr>
          <a:lstStyle/>
          <a:p>
            <a:r>
              <a:rPr lang="en-US" dirty="0"/>
              <a:t>class threadTs1Ts2Priority </a:t>
            </a:r>
          </a:p>
          <a:p>
            <a:r>
              <a:rPr lang="en-US" dirty="0"/>
              <a:t>{</a:t>
            </a:r>
          </a:p>
          <a:p>
            <a:r>
              <a:rPr lang="en-US" dirty="0"/>
              <a:t>	public static void main(String s[])</a:t>
            </a:r>
          </a:p>
          <a:p>
            <a:r>
              <a:rPr lang="en-US" dirty="0"/>
              <a:t>	{</a:t>
            </a:r>
          </a:p>
          <a:p>
            <a:r>
              <a:rPr lang="en-US" dirty="0"/>
              <a:t>		Ts1alivep </a:t>
            </a:r>
            <a:r>
              <a:rPr lang="en-US" dirty="0" err="1"/>
              <a:t>obj</a:t>
            </a:r>
            <a:r>
              <a:rPr lang="en-US" dirty="0"/>
              <a:t>= new Ts1alivep();</a:t>
            </a:r>
          </a:p>
          <a:p>
            <a:r>
              <a:rPr lang="en-US" dirty="0"/>
              <a:t>		Ts2alivep obj2= new Ts2alivep();</a:t>
            </a:r>
          </a:p>
          <a:p>
            <a:r>
              <a:rPr lang="en-US" dirty="0"/>
              <a:t>		 </a:t>
            </a:r>
            <a:r>
              <a:rPr lang="en-US" dirty="0" err="1"/>
              <a:t>obj.setPriority</a:t>
            </a:r>
            <a:r>
              <a:rPr lang="en-US" dirty="0"/>
              <a:t>(10);</a:t>
            </a:r>
          </a:p>
          <a:p>
            <a:r>
              <a:rPr lang="en-US" dirty="0"/>
              <a:t>		 obj2.setPriority(2);</a:t>
            </a:r>
          </a:p>
          <a:p>
            <a:endParaRPr lang="en-US" dirty="0"/>
          </a:p>
          <a:p>
            <a:r>
              <a:rPr lang="en-US" dirty="0"/>
              <a:t>		</a:t>
            </a:r>
            <a:r>
              <a:rPr lang="en-US" dirty="0" err="1"/>
              <a:t>obj.start</a:t>
            </a:r>
            <a:r>
              <a:rPr lang="en-US" dirty="0"/>
              <a:t>(); </a:t>
            </a:r>
          </a:p>
          <a:p>
            <a:r>
              <a:rPr lang="en-US" dirty="0"/>
              <a:t>		obj2.start();		</a:t>
            </a:r>
          </a:p>
          <a:p>
            <a:r>
              <a:rPr lang="en-US" dirty="0"/>
              <a:t>	}	</a:t>
            </a:r>
          </a:p>
          <a:p>
            <a:r>
              <a:rPr lang="en-US" dirty="0"/>
              <a:t>}</a:t>
            </a:r>
          </a:p>
        </p:txBody>
      </p:sp>
    </p:spTree>
    <p:extLst>
      <p:ext uri="{BB962C8B-B14F-4D97-AF65-F5344CB8AC3E}">
        <p14:creationId xmlns:p14="http://schemas.microsoft.com/office/powerpoint/2010/main" val="231746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t>
            </a:r>
            <a:r>
              <a:rPr lang="en-US" dirty="0" err="1"/>
              <a:t>SuppressWarnings</a:t>
            </a:r>
            <a:endParaRPr lang="en-US" dirty="0"/>
          </a:p>
        </p:txBody>
      </p:sp>
      <p:sp>
        <p:nvSpPr>
          <p:cNvPr id="5" name="Content Placeholder 4"/>
          <p:cNvSpPr>
            <a:spLocks noGrp="1"/>
          </p:cNvSpPr>
          <p:nvPr>
            <p:ph idx="1"/>
          </p:nvPr>
        </p:nvSpPr>
        <p:spPr/>
        <p:txBody>
          <a:bodyPr/>
          <a:lstStyle/>
          <a:p>
            <a:r>
              <a:rPr lang="en-US" dirty="0"/>
              <a:t>@</a:t>
            </a:r>
            <a:r>
              <a:rPr lang="en-US" dirty="0" err="1"/>
              <a:t>SuppressWarnings</a:t>
            </a:r>
            <a:r>
              <a:rPr lang="en-US" dirty="0"/>
              <a:t> annotation: is used to suppress warnings issued by the compiler.</a:t>
            </a:r>
          </a:p>
        </p:txBody>
      </p:sp>
    </p:spTree>
    <p:extLst>
      <p:ext uri="{BB962C8B-B14F-4D97-AF65-F5344CB8AC3E}">
        <p14:creationId xmlns:p14="http://schemas.microsoft.com/office/powerpoint/2010/main" val="21301308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setDaemon</a:t>
            </a:r>
            <a:r>
              <a:rPr lang="en-US" dirty="0"/>
              <a:t>(true)</a:t>
            </a:r>
          </a:p>
        </p:txBody>
      </p:sp>
      <p:sp>
        <p:nvSpPr>
          <p:cNvPr id="3" name="Content Placeholder 2"/>
          <p:cNvSpPr>
            <a:spLocks noGrp="1"/>
          </p:cNvSpPr>
          <p:nvPr>
            <p:ph idx="1"/>
          </p:nvPr>
        </p:nvSpPr>
        <p:spPr/>
        <p:txBody>
          <a:bodyPr>
            <a:normAutofit fontScale="70000" lnSpcReduction="20000"/>
          </a:bodyPr>
          <a:lstStyle/>
          <a:p>
            <a:r>
              <a:rPr lang="en-US" dirty="0"/>
              <a:t>public class </a:t>
            </a:r>
            <a:r>
              <a:rPr lang="en-US" dirty="0" err="1"/>
              <a:t>threadDaemon</a:t>
            </a:r>
            <a:r>
              <a:rPr lang="en-US" dirty="0"/>
              <a:t> extends Thread</a:t>
            </a:r>
          </a:p>
          <a:p>
            <a:r>
              <a:rPr lang="en-US" dirty="0"/>
              <a:t>{  </a:t>
            </a:r>
          </a:p>
          <a:p>
            <a:r>
              <a:rPr lang="en-US" dirty="0"/>
              <a:t>    public void run()</a:t>
            </a:r>
          </a:p>
          <a:p>
            <a:r>
              <a:rPr lang="en-US" dirty="0"/>
              <a:t>    {  </a:t>
            </a:r>
          </a:p>
          <a:p>
            <a:r>
              <a:rPr lang="en-US" dirty="0"/>
              <a:t>        //checking for daemon thread  </a:t>
            </a:r>
          </a:p>
          <a:p>
            <a:r>
              <a:rPr lang="en-US" dirty="0"/>
              <a:t>        if(</a:t>
            </a:r>
            <a:r>
              <a:rPr lang="en-US" dirty="0" err="1"/>
              <a:t>Thread.currentThread</a:t>
            </a:r>
            <a:r>
              <a:rPr lang="en-US" dirty="0"/>
              <a:t>().</a:t>
            </a:r>
            <a:r>
              <a:rPr lang="en-US" dirty="0" err="1"/>
              <a:t>isDaemon</a:t>
            </a:r>
            <a:r>
              <a:rPr lang="en-US" dirty="0"/>
              <a:t>())</a:t>
            </a:r>
          </a:p>
          <a:p>
            <a:r>
              <a:rPr lang="en-US" dirty="0"/>
              <a:t>        {</a:t>
            </a:r>
          </a:p>
          <a:p>
            <a:r>
              <a:rPr lang="en-US" dirty="0"/>
              <a:t>            </a:t>
            </a:r>
            <a:r>
              <a:rPr lang="en-US" dirty="0" err="1"/>
              <a:t>System.out.println</a:t>
            </a:r>
            <a:r>
              <a:rPr lang="en-US" dirty="0"/>
              <a:t>("daemon thread work");  </a:t>
            </a:r>
          </a:p>
          <a:p>
            <a:r>
              <a:rPr lang="en-US" dirty="0"/>
              <a:t>        }  </a:t>
            </a:r>
          </a:p>
          <a:p>
            <a:r>
              <a:rPr lang="en-US" dirty="0"/>
              <a:t>        else</a:t>
            </a:r>
          </a:p>
          <a:p>
            <a:r>
              <a:rPr lang="en-US" dirty="0"/>
              <a:t>        {  </a:t>
            </a:r>
          </a:p>
          <a:p>
            <a:r>
              <a:rPr lang="en-US" dirty="0"/>
              <a:t>            </a:t>
            </a:r>
            <a:r>
              <a:rPr lang="en-US" dirty="0" err="1"/>
              <a:t>System.out.println</a:t>
            </a:r>
            <a:r>
              <a:rPr lang="en-US" dirty="0"/>
              <a:t>("user thread work");  </a:t>
            </a:r>
          </a:p>
          <a:p>
            <a:r>
              <a:rPr lang="en-US" dirty="0"/>
              <a:t>        }  </a:t>
            </a:r>
          </a:p>
          <a:p>
            <a:r>
              <a:rPr lang="en-US" dirty="0"/>
              <a:t>    }  </a:t>
            </a:r>
          </a:p>
          <a:p>
            <a:r>
              <a:rPr lang="en-US" dirty="0"/>
              <a:t>  </a:t>
            </a:r>
          </a:p>
        </p:txBody>
      </p:sp>
    </p:spTree>
    <p:extLst>
      <p:ext uri="{BB962C8B-B14F-4D97-AF65-F5344CB8AC3E}">
        <p14:creationId xmlns:p14="http://schemas.microsoft.com/office/powerpoint/2010/main" val="31170387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r>
              <a:rPr lang="en-US" dirty="0"/>
              <a:t> public static void main(String[] </a:t>
            </a:r>
            <a:r>
              <a:rPr lang="en-US" dirty="0" err="1"/>
              <a:t>args</a:t>
            </a:r>
            <a:r>
              <a:rPr lang="en-US" dirty="0"/>
              <a:t>)</a:t>
            </a:r>
          </a:p>
          <a:p>
            <a:r>
              <a:rPr lang="en-US" dirty="0"/>
              <a:t>    {          </a:t>
            </a:r>
          </a:p>
          <a:p>
            <a:r>
              <a:rPr lang="en-US" dirty="0"/>
              <a:t>        </a:t>
            </a:r>
            <a:r>
              <a:rPr lang="en-US" dirty="0" err="1"/>
              <a:t>threadDaemon</a:t>
            </a:r>
            <a:r>
              <a:rPr lang="en-US" dirty="0"/>
              <a:t> t1=new </a:t>
            </a:r>
            <a:r>
              <a:rPr lang="en-US" dirty="0" err="1"/>
              <a:t>threadDaemon</a:t>
            </a:r>
            <a:r>
              <a:rPr lang="en-US" dirty="0"/>
              <a:t>(); </a:t>
            </a:r>
          </a:p>
          <a:p>
            <a:r>
              <a:rPr lang="en-US" dirty="0"/>
              <a:t>        </a:t>
            </a:r>
            <a:r>
              <a:rPr lang="en-US" dirty="0" err="1"/>
              <a:t>threadDaemon</a:t>
            </a:r>
            <a:r>
              <a:rPr lang="en-US" dirty="0"/>
              <a:t> t2=new </a:t>
            </a:r>
            <a:r>
              <a:rPr lang="en-US" dirty="0" err="1"/>
              <a:t>threadDaemon</a:t>
            </a:r>
            <a:r>
              <a:rPr lang="en-US" dirty="0"/>
              <a:t>();  </a:t>
            </a:r>
          </a:p>
          <a:p>
            <a:r>
              <a:rPr lang="en-US" dirty="0"/>
              <a:t>        </a:t>
            </a:r>
            <a:r>
              <a:rPr lang="en-US" dirty="0" err="1"/>
              <a:t>threadDaemon</a:t>
            </a:r>
            <a:r>
              <a:rPr lang="en-US" dirty="0"/>
              <a:t> t3=new </a:t>
            </a:r>
            <a:r>
              <a:rPr lang="en-US" dirty="0" err="1"/>
              <a:t>threadDaemon</a:t>
            </a:r>
            <a:r>
              <a:rPr lang="en-US" dirty="0"/>
              <a:t>();  </a:t>
            </a:r>
          </a:p>
          <a:p>
            <a:r>
              <a:rPr lang="en-US" dirty="0"/>
              <a:t>        </a:t>
            </a:r>
            <a:r>
              <a:rPr lang="en-US" dirty="0" err="1"/>
              <a:t>threadDaemon</a:t>
            </a:r>
            <a:r>
              <a:rPr lang="en-US" dirty="0"/>
              <a:t> t4=new </a:t>
            </a:r>
            <a:r>
              <a:rPr lang="en-US" dirty="0" err="1"/>
              <a:t>threadDaemon</a:t>
            </a:r>
            <a:r>
              <a:rPr lang="en-US" dirty="0"/>
              <a:t>();  </a:t>
            </a:r>
          </a:p>
          <a:p>
            <a:r>
              <a:rPr lang="en-US" dirty="0"/>
              <a:t>        // set user thread t1 to daemon thread  </a:t>
            </a:r>
          </a:p>
          <a:p>
            <a:r>
              <a:rPr lang="en-US" dirty="0"/>
              <a:t>        t1.setDaemon(true);</a:t>
            </a:r>
          </a:p>
          <a:p>
            <a:r>
              <a:rPr lang="en-US" dirty="0"/>
              <a:t>        //starting all the threads </a:t>
            </a:r>
          </a:p>
          <a:p>
            <a:r>
              <a:rPr lang="en-US" dirty="0"/>
              <a:t>        t1.start(); </a:t>
            </a:r>
          </a:p>
          <a:p>
            <a:r>
              <a:rPr lang="en-US" dirty="0"/>
              <a:t>        t2.start();  </a:t>
            </a:r>
          </a:p>
          <a:p>
            <a:r>
              <a:rPr lang="en-US" dirty="0"/>
              <a:t>        t3.start();  </a:t>
            </a:r>
          </a:p>
          <a:p>
            <a:r>
              <a:rPr lang="en-US" dirty="0"/>
              <a:t>        t4.start();  </a:t>
            </a:r>
          </a:p>
          <a:p>
            <a:r>
              <a:rPr lang="en-US" dirty="0"/>
              <a:t>    }  </a:t>
            </a:r>
          </a:p>
          <a:p>
            <a:r>
              <a:rPr lang="en-US" dirty="0"/>
              <a:t>} </a:t>
            </a:r>
          </a:p>
        </p:txBody>
      </p:sp>
    </p:spTree>
    <p:extLst>
      <p:ext uri="{BB962C8B-B14F-4D97-AF65-F5344CB8AC3E}">
        <p14:creationId xmlns:p14="http://schemas.microsoft.com/office/powerpoint/2010/main" val="23378900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Synchronization  </a:t>
            </a:r>
          </a:p>
        </p:txBody>
      </p:sp>
      <p:sp>
        <p:nvSpPr>
          <p:cNvPr id="3" name="Content Placeholder 2"/>
          <p:cNvSpPr>
            <a:spLocks noGrp="1"/>
          </p:cNvSpPr>
          <p:nvPr>
            <p:ph idx="1"/>
          </p:nvPr>
        </p:nvSpPr>
        <p:spPr/>
        <p:txBody>
          <a:bodyPr>
            <a:normAutofit fontScale="92500"/>
          </a:bodyPr>
          <a:lstStyle/>
          <a:p>
            <a:r>
              <a:rPr lang="en-US" sz="3200" dirty="0"/>
              <a:t>There are two types of thread synchronization</a:t>
            </a:r>
          </a:p>
          <a:p>
            <a:pPr lvl="2"/>
            <a:r>
              <a:rPr lang="en-US" sz="2800" dirty="0"/>
              <a:t>Mutual Exclusive</a:t>
            </a:r>
          </a:p>
          <a:p>
            <a:pPr lvl="3"/>
            <a:r>
              <a:rPr lang="en-US" sz="2800" dirty="0"/>
              <a:t>Synchronized method.</a:t>
            </a:r>
          </a:p>
          <a:p>
            <a:pPr lvl="3"/>
            <a:r>
              <a:rPr lang="en-US" sz="2800" dirty="0"/>
              <a:t>Synchronized block.</a:t>
            </a:r>
          </a:p>
          <a:p>
            <a:pPr lvl="3"/>
            <a:r>
              <a:rPr lang="en-US" sz="2800" dirty="0"/>
              <a:t>static synchronization.</a:t>
            </a:r>
          </a:p>
          <a:p>
            <a:pPr lvl="2"/>
            <a:r>
              <a:rPr lang="en-US" sz="2800" dirty="0"/>
              <a:t>Cooperation (Inter-thread communication in java)</a:t>
            </a:r>
          </a:p>
          <a:p>
            <a:br>
              <a:rPr lang="en-US" dirty="0"/>
            </a:br>
            <a:endParaRPr lang="en-US" dirty="0"/>
          </a:p>
        </p:txBody>
      </p:sp>
    </p:spTree>
    <p:extLst>
      <p:ext uri="{BB962C8B-B14F-4D97-AF65-F5344CB8AC3E}">
        <p14:creationId xmlns:p14="http://schemas.microsoft.com/office/powerpoint/2010/main" val="7709814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Exclusive</a:t>
            </a:r>
          </a:p>
        </p:txBody>
      </p:sp>
      <p:sp>
        <p:nvSpPr>
          <p:cNvPr id="3" name="Content Placeholder 2"/>
          <p:cNvSpPr>
            <a:spLocks noGrp="1"/>
          </p:cNvSpPr>
          <p:nvPr>
            <p:ph idx="1"/>
          </p:nvPr>
        </p:nvSpPr>
        <p:spPr/>
        <p:txBody>
          <a:bodyPr/>
          <a:lstStyle/>
          <a:p>
            <a:r>
              <a:rPr lang="en-US" dirty="0"/>
              <a:t>by synchronized method</a:t>
            </a:r>
          </a:p>
          <a:p>
            <a:r>
              <a:rPr lang="en-US" dirty="0"/>
              <a:t>by synchronized block</a:t>
            </a:r>
          </a:p>
          <a:p>
            <a:r>
              <a:rPr lang="en-US" dirty="0"/>
              <a:t>by static synchronization</a:t>
            </a:r>
          </a:p>
        </p:txBody>
      </p:sp>
    </p:spTree>
    <p:extLst>
      <p:ext uri="{BB962C8B-B14F-4D97-AF65-F5344CB8AC3E}">
        <p14:creationId xmlns:p14="http://schemas.microsoft.com/office/powerpoint/2010/main" val="1945871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229600" cy="1143000"/>
          </a:xfrm>
        </p:spPr>
        <p:txBody>
          <a:bodyPr>
            <a:noAutofit/>
          </a:bodyPr>
          <a:lstStyle/>
          <a:p>
            <a:pPr algn="ctr"/>
            <a:r>
              <a:rPr lang="en-US" sz="4800" dirty="0"/>
              <a:t>What will happen when two or more than two thread access same resource</a:t>
            </a:r>
          </a:p>
        </p:txBody>
      </p:sp>
    </p:spTree>
    <p:extLst>
      <p:ext uri="{BB962C8B-B14F-4D97-AF65-F5344CB8AC3E}">
        <p14:creationId xmlns:p14="http://schemas.microsoft.com/office/powerpoint/2010/main" val="2943992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When two thread access same resource and it is unsynchronized communication is leads to deadlock in thread. To solve this we use synchronized method or block in order to prevent the deadlock</a:t>
            </a:r>
          </a:p>
        </p:txBody>
      </p:sp>
    </p:spTree>
    <p:extLst>
      <p:ext uri="{BB962C8B-B14F-4D97-AF65-F5344CB8AC3E}">
        <p14:creationId xmlns:p14="http://schemas.microsoft.com/office/powerpoint/2010/main" val="2919296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synchronized block</a:t>
            </a:r>
          </a:p>
        </p:txBody>
      </p:sp>
      <p:sp>
        <p:nvSpPr>
          <p:cNvPr id="3" name="Content Placeholder 2"/>
          <p:cNvSpPr>
            <a:spLocks noGrp="1"/>
          </p:cNvSpPr>
          <p:nvPr>
            <p:ph idx="1"/>
          </p:nvPr>
        </p:nvSpPr>
        <p:spPr/>
        <p:txBody>
          <a:bodyPr/>
          <a:lstStyle/>
          <a:p>
            <a:r>
              <a:rPr lang="en-US" dirty="0"/>
              <a:t>Synchronized block can be used to perform synchronization on any specific resource of the method.</a:t>
            </a:r>
          </a:p>
          <a:p>
            <a:r>
              <a:rPr lang="en-US" dirty="0"/>
              <a:t>Synchronized block is used to lock an object for any shared resource.</a:t>
            </a:r>
          </a:p>
          <a:p>
            <a:r>
              <a:rPr lang="en-US" dirty="0"/>
              <a:t>Scope of synchronized block is smaller than the method.</a:t>
            </a:r>
          </a:p>
          <a:p>
            <a:endParaRPr lang="en-US" dirty="0"/>
          </a:p>
        </p:txBody>
      </p:sp>
    </p:spTree>
    <p:extLst>
      <p:ext uri="{BB962C8B-B14F-4D97-AF65-F5344CB8AC3E}">
        <p14:creationId xmlns:p14="http://schemas.microsoft.com/office/powerpoint/2010/main" val="25027771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synchronized method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94210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762000" y="3748252"/>
            <a:ext cx="3048000" cy="1600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Thread 1</a:t>
            </a:r>
          </a:p>
        </p:txBody>
      </p:sp>
      <p:sp>
        <p:nvSpPr>
          <p:cNvPr id="5" name="Oval 4"/>
          <p:cNvSpPr/>
          <p:nvPr/>
        </p:nvSpPr>
        <p:spPr>
          <a:xfrm>
            <a:off x="5906814" y="3581400"/>
            <a:ext cx="2819400" cy="1600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a:solidFill>
                  <a:srgbClr val="FF0000"/>
                </a:solidFill>
              </a:rPr>
              <a:t>Thread 2</a:t>
            </a:r>
          </a:p>
          <a:p>
            <a:pPr algn="ctr"/>
            <a:endParaRPr lang="en-US" dirty="0"/>
          </a:p>
        </p:txBody>
      </p:sp>
      <p:sp>
        <p:nvSpPr>
          <p:cNvPr id="6" name="Curved Right Arrow 5"/>
          <p:cNvSpPr/>
          <p:nvPr/>
        </p:nvSpPr>
        <p:spPr>
          <a:xfrm rot="5164607">
            <a:off x="3930018" y="689866"/>
            <a:ext cx="1667587" cy="4394625"/>
          </a:xfrm>
          <a:prstGeom prst="curv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a:off x="2895600" y="5184228"/>
            <a:ext cx="4800600" cy="1066800"/>
          </a:xfrm>
          <a:prstGeom prst="curvedUp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45059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thread communication</a:t>
            </a:r>
          </a:p>
        </p:txBody>
      </p:sp>
      <p:sp>
        <p:nvSpPr>
          <p:cNvPr id="3" name="Content Placeholder 2"/>
          <p:cNvSpPr>
            <a:spLocks noGrp="1"/>
          </p:cNvSpPr>
          <p:nvPr>
            <p:ph idx="1"/>
          </p:nvPr>
        </p:nvSpPr>
        <p:spPr/>
        <p:txBody>
          <a:bodyPr/>
          <a:lstStyle/>
          <a:p>
            <a:r>
              <a:rPr lang="en-US" dirty="0"/>
              <a:t>Inter-thread communication   is all about allowing synchronized threads to communicate with each other.</a:t>
            </a:r>
          </a:p>
          <a:p>
            <a:r>
              <a:rPr lang="en-US" dirty="0"/>
              <a:t>We are having three methods from object class </a:t>
            </a:r>
          </a:p>
          <a:p>
            <a:r>
              <a:rPr lang="en-US" dirty="0"/>
              <a:t>wait()</a:t>
            </a:r>
          </a:p>
          <a:p>
            <a:r>
              <a:rPr lang="en-US" dirty="0"/>
              <a:t>notify()</a:t>
            </a:r>
          </a:p>
          <a:p>
            <a:r>
              <a:rPr lang="en-US" dirty="0" err="1"/>
              <a:t>notifyAll</a:t>
            </a:r>
            <a:r>
              <a:rPr lang="en-US" dirty="0"/>
              <a:t>()</a:t>
            </a:r>
          </a:p>
          <a:p>
            <a:endParaRPr lang="en-US" dirty="0"/>
          </a:p>
        </p:txBody>
      </p:sp>
    </p:spTree>
    <p:extLst>
      <p:ext uri="{BB962C8B-B14F-4D97-AF65-F5344CB8AC3E}">
        <p14:creationId xmlns:p14="http://schemas.microsoft.com/office/powerpoint/2010/main" val="61423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943600"/>
          </a:xfrm>
        </p:spPr>
        <p:txBody>
          <a:bodyPr>
            <a:normAutofit fontScale="92500" lnSpcReduction="10000"/>
          </a:bodyPr>
          <a:lstStyle/>
          <a:p>
            <a:r>
              <a:rPr lang="en-US" dirty="0"/>
              <a:t>import </a:t>
            </a:r>
            <a:r>
              <a:rPr lang="en-US" dirty="0" err="1"/>
              <a:t>java.util</a:t>
            </a:r>
            <a:r>
              <a:rPr lang="en-US" dirty="0"/>
              <a:t>.*;</a:t>
            </a:r>
          </a:p>
          <a:p>
            <a:r>
              <a:rPr lang="en-US" dirty="0"/>
              <a:t>class </a:t>
            </a:r>
            <a:r>
              <a:rPr lang="en-US" dirty="0" err="1"/>
              <a:t>TestSuppressWarning</a:t>
            </a:r>
            <a:r>
              <a:rPr lang="en-US" dirty="0"/>
              <a:t>{</a:t>
            </a:r>
          </a:p>
          <a:p>
            <a:r>
              <a:rPr lang="en-US" dirty="0"/>
              <a:t>@</a:t>
            </a:r>
            <a:r>
              <a:rPr lang="en-US" dirty="0" err="1"/>
              <a:t>SuppressWarnings</a:t>
            </a:r>
            <a:r>
              <a:rPr lang="en-US" dirty="0"/>
              <a:t>("unchecked")</a:t>
            </a:r>
          </a:p>
          <a:p>
            <a:r>
              <a:rPr lang="en-US" dirty="0"/>
              <a:t>public static void main(String </a:t>
            </a:r>
            <a:r>
              <a:rPr lang="en-US" dirty="0" err="1"/>
              <a:t>args</a:t>
            </a:r>
            <a:r>
              <a:rPr lang="en-US" dirty="0"/>
              <a:t>[]){</a:t>
            </a:r>
          </a:p>
          <a:p>
            <a:endParaRPr lang="en-US" dirty="0"/>
          </a:p>
          <a:p>
            <a:r>
              <a:rPr lang="en-US" dirty="0" err="1"/>
              <a:t>ArrayList</a:t>
            </a:r>
            <a:r>
              <a:rPr lang="en-US" dirty="0"/>
              <a:t>&lt;String&gt; list=new </a:t>
            </a:r>
            <a:r>
              <a:rPr lang="en-US" dirty="0" err="1"/>
              <a:t>ArrayList</a:t>
            </a:r>
            <a:r>
              <a:rPr lang="en-US" dirty="0"/>
              <a:t>&lt;String&gt;();</a:t>
            </a:r>
          </a:p>
          <a:p>
            <a:r>
              <a:rPr lang="en-US" dirty="0" err="1"/>
              <a:t>list.add</a:t>
            </a:r>
            <a:r>
              <a:rPr lang="en-US" dirty="0"/>
              <a:t>(“</a:t>
            </a:r>
            <a:r>
              <a:rPr lang="en-US" dirty="0" err="1"/>
              <a:t>tilak</a:t>
            </a:r>
            <a:r>
              <a:rPr lang="en-US" dirty="0"/>
              <a:t>");</a:t>
            </a:r>
          </a:p>
          <a:p>
            <a:r>
              <a:rPr lang="en-US" dirty="0" err="1"/>
              <a:t>list.add</a:t>
            </a:r>
            <a:r>
              <a:rPr lang="en-US" dirty="0"/>
              <a:t>(“</a:t>
            </a:r>
            <a:r>
              <a:rPr lang="en-US" dirty="0" err="1"/>
              <a:t>anil</a:t>
            </a:r>
            <a:r>
              <a:rPr lang="en-US" dirty="0"/>
              <a:t>");</a:t>
            </a:r>
          </a:p>
          <a:p>
            <a:r>
              <a:rPr lang="en-US" dirty="0" err="1"/>
              <a:t>list.add</a:t>
            </a:r>
            <a:r>
              <a:rPr lang="en-US" dirty="0"/>
              <a:t>(“</a:t>
            </a:r>
            <a:r>
              <a:rPr lang="en-US" dirty="0" err="1"/>
              <a:t>sunil</a:t>
            </a:r>
            <a:r>
              <a:rPr lang="en-US" dirty="0"/>
              <a:t>");</a:t>
            </a:r>
          </a:p>
          <a:p>
            <a:endParaRPr lang="en-US" dirty="0"/>
          </a:p>
          <a:p>
            <a:r>
              <a:rPr lang="en-US" dirty="0"/>
              <a:t>for(Object </a:t>
            </a:r>
            <a:r>
              <a:rPr lang="en-US" dirty="0" err="1"/>
              <a:t>obj:list</a:t>
            </a:r>
            <a:r>
              <a:rPr lang="en-US" dirty="0"/>
              <a:t>)</a:t>
            </a:r>
          </a:p>
          <a:p>
            <a:r>
              <a:rPr lang="en-US" dirty="0" err="1"/>
              <a:t>System.out.println</a:t>
            </a:r>
            <a:r>
              <a:rPr lang="en-US" dirty="0"/>
              <a:t>(</a:t>
            </a:r>
            <a:r>
              <a:rPr lang="en-US" dirty="0" err="1"/>
              <a:t>obj</a:t>
            </a:r>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40850788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AWT</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1161949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50163"/>
            <a:ext cx="5273659" cy="627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8278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lstStyle/>
          <a:p>
            <a:r>
              <a:rPr lang="en-US" dirty="0" err="1"/>
              <a:t>java.awt.BorderLayout</a:t>
            </a:r>
            <a:endParaRPr lang="en-US" dirty="0"/>
          </a:p>
          <a:p>
            <a:r>
              <a:rPr lang="en-US" dirty="0" err="1"/>
              <a:t>java.awt.FlowLayout</a:t>
            </a:r>
            <a:endParaRPr lang="en-US" dirty="0"/>
          </a:p>
          <a:p>
            <a:r>
              <a:rPr lang="en-US" dirty="0" err="1"/>
              <a:t>java.awt.GridLayout</a:t>
            </a:r>
            <a:endParaRPr lang="en-US" dirty="0"/>
          </a:p>
          <a:p>
            <a:r>
              <a:rPr lang="en-US" dirty="0" err="1"/>
              <a:t>java.awt.CardLayout</a:t>
            </a:r>
            <a:endParaRPr lang="en-US" dirty="0"/>
          </a:p>
          <a:p>
            <a:r>
              <a:rPr lang="en-US" dirty="0" err="1"/>
              <a:t>java.awt.GridBagLayout</a:t>
            </a:r>
            <a:endParaRPr lang="en-US" dirty="0"/>
          </a:p>
          <a:p>
            <a:r>
              <a:rPr lang="en-US" dirty="0" err="1"/>
              <a:t>javax.swing.BoxLayout</a:t>
            </a:r>
            <a:endParaRPr lang="en-US" dirty="0"/>
          </a:p>
          <a:p>
            <a:r>
              <a:rPr lang="en-US" dirty="0" err="1"/>
              <a:t>javax.swing.GroupLayout</a:t>
            </a:r>
            <a:endParaRPr lang="en-US" dirty="0"/>
          </a:p>
          <a:p>
            <a:r>
              <a:rPr lang="en-US" dirty="0" err="1"/>
              <a:t>javax.swing.ScrollPaneLayout</a:t>
            </a:r>
            <a:endParaRPr lang="en-US" dirty="0"/>
          </a:p>
          <a:p>
            <a:r>
              <a:rPr lang="en-US" dirty="0" err="1"/>
              <a:t>javax.swing.SpringLayout</a:t>
            </a:r>
            <a:r>
              <a:rPr lang="en-US"/>
              <a:t> etc.</a:t>
            </a:r>
          </a:p>
          <a:p>
            <a:endParaRPr lang="en-US" dirty="0"/>
          </a:p>
        </p:txBody>
      </p:sp>
    </p:spTree>
    <p:extLst>
      <p:ext uri="{BB962C8B-B14F-4D97-AF65-F5344CB8AC3E}">
        <p14:creationId xmlns:p14="http://schemas.microsoft.com/office/powerpoint/2010/main" val="25600513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Event classes and Listener interfaces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4131052"/>
              </p:ext>
            </p:extLst>
          </p:nvPr>
        </p:nvGraphicFramePr>
        <p:xfrm>
          <a:off x="152397" y="1600200"/>
          <a:ext cx="8686802" cy="4829043"/>
        </p:xfrm>
        <a:graphic>
          <a:graphicData uri="http://schemas.openxmlformats.org/drawingml/2006/table">
            <a:tbl>
              <a:tblPr/>
              <a:tblGrid>
                <a:gridCol w="4343401">
                  <a:extLst>
                    <a:ext uri="{9D8B030D-6E8A-4147-A177-3AD203B41FA5}">
                      <a16:colId xmlns:a16="http://schemas.microsoft.com/office/drawing/2014/main" val="20000"/>
                    </a:ext>
                  </a:extLst>
                </a:gridCol>
                <a:gridCol w="4343401">
                  <a:extLst>
                    <a:ext uri="{9D8B030D-6E8A-4147-A177-3AD203B41FA5}">
                      <a16:colId xmlns:a16="http://schemas.microsoft.com/office/drawing/2014/main" val="20001"/>
                    </a:ext>
                  </a:extLst>
                </a:gridCol>
              </a:tblGrid>
              <a:tr h="435553">
                <a:tc>
                  <a:txBody>
                    <a:bodyPr/>
                    <a:lstStyle/>
                    <a:p>
                      <a:pPr algn="l" fontAlgn="t"/>
                      <a:r>
                        <a:rPr lang="en-US" sz="1600">
                          <a:solidFill>
                            <a:srgbClr val="000000"/>
                          </a:solidFill>
                          <a:effectLst/>
                          <a:latin typeface="times new roman"/>
                        </a:rPr>
                        <a:t>Event Classes</a:t>
                      </a:r>
                    </a:p>
                  </a:txBody>
                  <a:tcPr marL="100291" marR="100291" marT="100291" marB="100291">
                    <a:lnL w="9525" cap="flat" cmpd="sng" algn="ctr">
                      <a:solidFill>
                        <a:srgbClr val="E0877E"/>
                      </a:solidFill>
                      <a:prstDash val="solid"/>
                      <a:round/>
                      <a:headEnd type="none" w="med" len="med"/>
                      <a:tailEnd type="none" w="med" len="med"/>
                    </a:lnL>
                    <a:lnR w="9525" cap="flat" cmpd="sng" algn="ctr">
                      <a:solidFill>
                        <a:srgbClr val="E0877E"/>
                      </a:solidFill>
                      <a:prstDash val="solid"/>
                      <a:round/>
                      <a:headEnd type="none" w="med" len="med"/>
                      <a:tailEnd type="none" w="med" len="med"/>
                    </a:lnR>
                    <a:lnT w="9525" cap="flat" cmpd="sng" algn="ctr">
                      <a:solidFill>
                        <a:srgbClr val="E087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a:rPr>
                        <a:t>Listener Interfaces</a:t>
                      </a:r>
                    </a:p>
                  </a:txBody>
                  <a:tcPr marL="100291" marR="100291" marT="100291" marB="100291">
                    <a:lnL w="9525" cap="flat" cmpd="sng" algn="ctr">
                      <a:solidFill>
                        <a:srgbClr val="E0877E"/>
                      </a:solidFill>
                      <a:prstDash val="solid"/>
                      <a:round/>
                      <a:headEnd type="none" w="med" len="med"/>
                      <a:tailEnd type="none" w="med" len="med"/>
                    </a:lnL>
                    <a:lnR w="9525" cap="flat" cmpd="sng" algn="ctr">
                      <a:solidFill>
                        <a:srgbClr val="E0877E"/>
                      </a:solidFill>
                      <a:prstDash val="solid"/>
                      <a:round/>
                      <a:headEnd type="none" w="med" len="med"/>
                      <a:tailEnd type="none" w="med" len="med"/>
                    </a:lnR>
                    <a:lnT w="9525" cap="flat" cmpd="sng" algn="ctr">
                      <a:solidFill>
                        <a:srgbClr val="E087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70027">
                <a:tc>
                  <a:txBody>
                    <a:bodyPr/>
                    <a:lstStyle/>
                    <a:p>
                      <a:pPr algn="l" fontAlgn="t"/>
                      <a:r>
                        <a:rPr lang="en-US" sz="1600">
                          <a:solidFill>
                            <a:srgbClr val="000000"/>
                          </a:solidFill>
                          <a:effectLst/>
                          <a:latin typeface="verdana"/>
                        </a:rPr>
                        <a:t>ActionEvent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ActionListener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9001">
                <a:tc>
                  <a:txBody>
                    <a:bodyPr/>
                    <a:lstStyle/>
                    <a:p>
                      <a:pPr algn="l" fontAlgn="t"/>
                      <a:r>
                        <a:rPr lang="en-US" sz="1600">
                          <a:solidFill>
                            <a:srgbClr val="000000"/>
                          </a:solidFill>
                          <a:effectLst/>
                          <a:latin typeface="verdana"/>
                        </a:rPr>
                        <a:t>MouseEvent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MouseListener and MouseMotionListener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70027">
                <a:tc>
                  <a:txBody>
                    <a:bodyPr/>
                    <a:lstStyle/>
                    <a:p>
                      <a:pPr algn="l" fontAlgn="t"/>
                      <a:r>
                        <a:rPr lang="en-US" sz="1600">
                          <a:solidFill>
                            <a:srgbClr val="000000"/>
                          </a:solidFill>
                          <a:effectLst/>
                          <a:latin typeface="verdana"/>
                        </a:rPr>
                        <a:t>MouseWheelEvent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MouseWheelListener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027">
                <a:tc>
                  <a:txBody>
                    <a:bodyPr/>
                    <a:lstStyle/>
                    <a:p>
                      <a:pPr algn="l" fontAlgn="t"/>
                      <a:r>
                        <a:rPr lang="en-US" sz="1600">
                          <a:solidFill>
                            <a:srgbClr val="000000"/>
                          </a:solidFill>
                          <a:effectLst/>
                          <a:latin typeface="verdana"/>
                        </a:rPr>
                        <a:t>KeyEvent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KeyListener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70027">
                <a:tc>
                  <a:txBody>
                    <a:bodyPr/>
                    <a:lstStyle/>
                    <a:p>
                      <a:pPr algn="l" fontAlgn="t"/>
                      <a:r>
                        <a:rPr lang="en-US" sz="1600">
                          <a:solidFill>
                            <a:srgbClr val="000000"/>
                          </a:solidFill>
                          <a:effectLst/>
                          <a:latin typeface="verdana"/>
                        </a:rPr>
                        <a:t>ItemEvent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ItemListener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027">
                <a:tc>
                  <a:txBody>
                    <a:bodyPr/>
                    <a:lstStyle/>
                    <a:p>
                      <a:pPr algn="l" fontAlgn="t"/>
                      <a:r>
                        <a:rPr lang="en-US" sz="1600">
                          <a:solidFill>
                            <a:srgbClr val="000000"/>
                          </a:solidFill>
                          <a:effectLst/>
                          <a:latin typeface="verdana"/>
                        </a:rPr>
                        <a:t>TextEvent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TextListener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70027">
                <a:tc>
                  <a:txBody>
                    <a:bodyPr/>
                    <a:lstStyle/>
                    <a:p>
                      <a:pPr algn="l" fontAlgn="t"/>
                      <a:r>
                        <a:rPr lang="en-US" sz="1600">
                          <a:solidFill>
                            <a:srgbClr val="000000"/>
                          </a:solidFill>
                          <a:effectLst/>
                          <a:latin typeface="verdana"/>
                        </a:rPr>
                        <a:t>AdjustmentEvent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AdjustmentListener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027">
                <a:tc>
                  <a:txBody>
                    <a:bodyPr/>
                    <a:lstStyle/>
                    <a:p>
                      <a:pPr algn="l" fontAlgn="t"/>
                      <a:r>
                        <a:rPr lang="en-US" sz="1600">
                          <a:solidFill>
                            <a:srgbClr val="000000"/>
                          </a:solidFill>
                          <a:effectLst/>
                          <a:latin typeface="verdana"/>
                        </a:rPr>
                        <a:t>WindowEvent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WindowListener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70027">
                <a:tc>
                  <a:txBody>
                    <a:bodyPr/>
                    <a:lstStyle/>
                    <a:p>
                      <a:pPr algn="l" fontAlgn="t"/>
                      <a:r>
                        <a:rPr lang="en-US" sz="1600">
                          <a:solidFill>
                            <a:srgbClr val="000000"/>
                          </a:solidFill>
                          <a:effectLst/>
                          <a:latin typeface="verdana"/>
                        </a:rPr>
                        <a:t>ComponentEvent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a:rPr>
                        <a:t>ComponentListener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0027">
                <a:tc>
                  <a:txBody>
                    <a:bodyPr/>
                    <a:lstStyle/>
                    <a:p>
                      <a:pPr algn="l" fontAlgn="t"/>
                      <a:r>
                        <a:rPr lang="en-US" sz="1600">
                          <a:solidFill>
                            <a:srgbClr val="000000"/>
                          </a:solidFill>
                          <a:effectLst/>
                          <a:latin typeface="verdana"/>
                        </a:rPr>
                        <a:t>ContainerEvent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ContainerListener</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70027">
                <a:tc>
                  <a:txBody>
                    <a:bodyPr/>
                    <a:lstStyle/>
                    <a:p>
                      <a:pPr algn="l" fontAlgn="t"/>
                      <a:r>
                        <a:rPr lang="en-US" sz="1600">
                          <a:solidFill>
                            <a:srgbClr val="000000"/>
                          </a:solidFill>
                          <a:effectLst/>
                          <a:latin typeface="verdana"/>
                        </a:rPr>
                        <a:t>FocusEvent</a:t>
                      </a: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err="1">
                          <a:solidFill>
                            <a:srgbClr val="000000"/>
                          </a:solidFill>
                          <a:effectLst/>
                          <a:latin typeface="verdana"/>
                        </a:rPr>
                        <a:t>FocusListener</a:t>
                      </a:r>
                      <a:endParaRPr lang="en-US" sz="1600" dirty="0">
                        <a:solidFill>
                          <a:srgbClr val="000000"/>
                        </a:solidFill>
                        <a:effectLst/>
                        <a:latin typeface="verdana"/>
                      </a:endParaRPr>
                    </a:p>
                  </a:txBody>
                  <a:tcPr marL="66861" marR="66861" marT="66861" marB="66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7944858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9 features</a:t>
            </a:r>
          </a:p>
        </p:txBody>
      </p:sp>
      <p:sp>
        <p:nvSpPr>
          <p:cNvPr id="3" name="Content Placeholder 2"/>
          <p:cNvSpPr>
            <a:spLocks noGrp="1"/>
          </p:cNvSpPr>
          <p:nvPr>
            <p:ph idx="1"/>
          </p:nvPr>
        </p:nvSpPr>
        <p:spPr/>
        <p:txBody>
          <a:bodyPr/>
          <a:lstStyle/>
          <a:p>
            <a:r>
              <a:rPr lang="en-US" dirty="0"/>
              <a:t>Private method in interface</a:t>
            </a:r>
          </a:p>
          <a:p>
            <a:r>
              <a:rPr lang="en-US" dirty="0"/>
              <a:t>Try with resources</a:t>
            </a:r>
          </a:p>
          <a:p>
            <a:r>
              <a:rPr lang="en-US" dirty="0" err="1"/>
              <a:t>Jshell</a:t>
            </a:r>
            <a:endParaRPr lang="en-US" dirty="0"/>
          </a:p>
        </p:txBody>
      </p:sp>
    </p:spTree>
    <p:extLst>
      <p:ext uri="{BB962C8B-B14F-4D97-AF65-F5344CB8AC3E}">
        <p14:creationId xmlns:p14="http://schemas.microsoft.com/office/powerpoint/2010/main" val="9032348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77500" lnSpcReduction="20000"/>
          </a:bodyPr>
          <a:lstStyle/>
          <a:p>
            <a:r>
              <a:rPr lang="en-US" dirty="0"/>
              <a:t>interface </a:t>
            </a:r>
            <a:r>
              <a:rPr lang="en-US" dirty="0" err="1"/>
              <a:t>IPri</a:t>
            </a:r>
            <a:r>
              <a:rPr lang="en-US" dirty="0"/>
              <a:t>{  </a:t>
            </a:r>
          </a:p>
          <a:p>
            <a:r>
              <a:rPr lang="en-US" dirty="0"/>
              <a:t>    default void test() {  </a:t>
            </a:r>
          </a:p>
          <a:p>
            <a:r>
              <a:rPr lang="en-US" dirty="0"/>
              <a:t>        pri_m1(); //  call to  private method  </a:t>
            </a:r>
          </a:p>
          <a:p>
            <a:r>
              <a:rPr lang="en-US" dirty="0"/>
              <a:t>        pri_static_m2(); //  call to  private static method  </a:t>
            </a:r>
          </a:p>
          <a:p>
            <a:r>
              <a:rPr lang="en-US" dirty="0"/>
              <a:t>    }  </a:t>
            </a:r>
          </a:p>
          <a:p>
            <a:r>
              <a:rPr lang="en-US" dirty="0"/>
              <a:t>    // Private method inside interface  </a:t>
            </a:r>
          </a:p>
          <a:p>
            <a:r>
              <a:rPr lang="en-US" dirty="0"/>
              <a:t>    private void pri_m1() {  </a:t>
            </a:r>
          </a:p>
          <a:p>
            <a:r>
              <a:rPr lang="en-US" dirty="0"/>
              <a:t>        </a:t>
            </a:r>
            <a:r>
              <a:rPr lang="en-US" dirty="0" err="1"/>
              <a:t>System.out.println</a:t>
            </a:r>
            <a:r>
              <a:rPr lang="en-US" dirty="0"/>
              <a:t>("Hello... I'm private method");  </a:t>
            </a:r>
          </a:p>
          <a:p>
            <a:r>
              <a:rPr lang="en-US" dirty="0"/>
              <a:t>    }  </a:t>
            </a:r>
          </a:p>
          <a:p>
            <a:r>
              <a:rPr lang="en-US" dirty="0"/>
              <a:t>    // Private static method inside interface  </a:t>
            </a:r>
          </a:p>
          <a:p>
            <a:r>
              <a:rPr lang="en-US" dirty="0"/>
              <a:t>    private static void pri_static_m2() {  </a:t>
            </a:r>
          </a:p>
          <a:p>
            <a:r>
              <a:rPr lang="en-US" dirty="0"/>
              <a:t>        </a:t>
            </a:r>
            <a:r>
              <a:rPr lang="en-US" dirty="0" err="1"/>
              <a:t>System.out.println</a:t>
            </a:r>
            <a:r>
              <a:rPr lang="en-US" dirty="0"/>
              <a:t>("I'm private static method");  </a:t>
            </a:r>
          </a:p>
          <a:p>
            <a:r>
              <a:rPr lang="en-US" dirty="0"/>
              <a:t>    }  </a:t>
            </a:r>
          </a:p>
          <a:p>
            <a:r>
              <a:rPr lang="en-US" dirty="0"/>
              <a:t>}  </a:t>
            </a:r>
          </a:p>
          <a:p>
            <a:r>
              <a:rPr lang="en-US" dirty="0"/>
              <a:t>public class </a:t>
            </a:r>
            <a:r>
              <a:rPr lang="en-US" dirty="0" err="1"/>
              <a:t>ClassIPri</a:t>
            </a:r>
            <a:r>
              <a:rPr lang="en-US" dirty="0"/>
              <a:t> implements </a:t>
            </a:r>
            <a:r>
              <a:rPr lang="en-US" dirty="0" err="1"/>
              <a:t>IPri</a:t>
            </a:r>
            <a:r>
              <a:rPr lang="en-US" dirty="0"/>
              <a:t> {  </a:t>
            </a:r>
          </a:p>
          <a:p>
            <a:r>
              <a:rPr lang="en-US" dirty="0"/>
              <a:t>    public static void main(String[] </a:t>
            </a:r>
            <a:r>
              <a:rPr lang="en-US" dirty="0" err="1"/>
              <a:t>args</a:t>
            </a:r>
            <a:r>
              <a:rPr lang="en-US" dirty="0"/>
              <a:t>) {  </a:t>
            </a:r>
          </a:p>
          <a:p>
            <a:r>
              <a:rPr lang="en-US" dirty="0"/>
              <a:t>        </a:t>
            </a:r>
            <a:r>
              <a:rPr lang="en-US" dirty="0" err="1"/>
              <a:t>IPri</a:t>
            </a:r>
            <a:r>
              <a:rPr lang="en-US" dirty="0"/>
              <a:t> </a:t>
            </a:r>
            <a:r>
              <a:rPr lang="en-US" dirty="0" err="1"/>
              <a:t>obj</a:t>
            </a:r>
            <a:r>
              <a:rPr lang="en-US" dirty="0"/>
              <a:t> = new </a:t>
            </a:r>
            <a:r>
              <a:rPr lang="en-US" dirty="0" err="1"/>
              <a:t>ClassIPri</a:t>
            </a:r>
            <a:r>
              <a:rPr lang="en-US" dirty="0"/>
              <a:t>();  </a:t>
            </a:r>
          </a:p>
          <a:p>
            <a:r>
              <a:rPr lang="en-US" dirty="0"/>
              <a:t>        </a:t>
            </a:r>
            <a:r>
              <a:rPr lang="en-US" dirty="0" err="1"/>
              <a:t>obj.test</a:t>
            </a:r>
            <a:r>
              <a:rPr lang="en-US" dirty="0"/>
              <a:t>();  </a:t>
            </a:r>
          </a:p>
          <a:p>
            <a:r>
              <a:rPr lang="en-US" dirty="0"/>
              <a:t>    }  </a:t>
            </a:r>
          </a:p>
          <a:p>
            <a:r>
              <a:rPr lang="en-US" dirty="0"/>
              <a:t>} s</a:t>
            </a:r>
          </a:p>
        </p:txBody>
      </p:sp>
    </p:spTree>
    <p:extLst>
      <p:ext uri="{BB962C8B-B14F-4D97-AF65-F5344CB8AC3E}">
        <p14:creationId xmlns:p14="http://schemas.microsoft.com/office/powerpoint/2010/main" val="4878459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a:t>
            </a:r>
          </a:p>
        </p:txBody>
      </p:sp>
      <p:sp>
        <p:nvSpPr>
          <p:cNvPr id="3" name="Content Placeholder 2"/>
          <p:cNvSpPr>
            <a:spLocks noGrp="1"/>
          </p:cNvSpPr>
          <p:nvPr>
            <p:ph idx="1"/>
          </p:nvPr>
        </p:nvSpPr>
        <p:spPr/>
        <p:txBody>
          <a:bodyPr/>
          <a:lstStyle/>
          <a:p>
            <a:r>
              <a:rPr lang="en-US" dirty="0"/>
              <a:t>When it come to close the stream outside the try we always need to call the close method.</a:t>
            </a:r>
          </a:p>
          <a:p>
            <a:r>
              <a:rPr lang="en-US" dirty="0"/>
              <a:t>But with this feature we need not to call close method outside or inside try, but as try ends it closes the resource for us.</a:t>
            </a:r>
          </a:p>
          <a:p>
            <a:r>
              <a:rPr lang="en-US" dirty="0"/>
              <a:t>In java 7 we need to declare the resource with try block like try(</a:t>
            </a:r>
            <a:r>
              <a:rPr lang="en-US" dirty="0" err="1"/>
              <a:t>FileOutPutStream</a:t>
            </a:r>
            <a:r>
              <a:rPr lang="en-US" dirty="0"/>
              <a:t> </a:t>
            </a:r>
            <a:r>
              <a:rPr lang="en-US" dirty="0" err="1"/>
              <a:t>fobj</a:t>
            </a:r>
            <a:r>
              <a:rPr lang="en-US" dirty="0"/>
              <a:t>= new </a:t>
            </a:r>
            <a:r>
              <a:rPr lang="en-US" dirty="0" err="1"/>
              <a:t>FileOutputStream</a:t>
            </a:r>
            <a:r>
              <a:rPr lang="en-US" dirty="0"/>
              <a:t>(“filename”);</a:t>
            </a:r>
          </a:p>
          <a:p>
            <a:r>
              <a:rPr lang="en-US" dirty="0"/>
              <a:t>But in java 9 we can pass object of stream in try </a:t>
            </a:r>
          </a:p>
        </p:txBody>
      </p:sp>
    </p:spTree>
    <p:extLst>
      <p:ext uri="{BB962C8B-B14F-4D97-AF65-F5344CB8AC3E}">
        <p14:creationId xmlns:p14="http://schemas.microsoft.com/office/powerpoint/2010/main" val="28791815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r>
              <a:rPr lang="en-US" b="1" dirty="0"/>
              <a:t>import</a:t>
            </a:r>
            <a:r>
              <a:rPr lang="en-US" dirty="0"/>
              <a:t> </a:t>
            </a:r>
            <a:r>
              <a:rPr lang="en-US" dirty="0" err="1"/>
              <a:t>java.io.FileNotFoundException</a:t>
            </a:r>
            <a:r>
              <a:rPr lang="en-US" dirty="0"/>
              <a:t>;  </a:t>
            </a:r>
          </a:p>
          <a:p>
            <a:r>
              <a:rPr lang="en-US" b="1" dirty="0"/>
              <a:t>import</a:t>
            </a:r>
            <a:r>
              <a:rPr lang="en-US" dirty="0"/>
              <a:t> </a:t>
            </a:r>
            <a:r>
              <a:rPr lang="en-US" dirty="0" err="1"/>
              <a:t>java.io.FileOutputStream</a:t>
            </a:r>
            <a:r>
              <a:rPr lang="en-US" dirty="0"/>
              <a:t>;  </a:t>
            </a:r>
          </a:p>
          <a:p>
            <a:r>
              <a:rPr lang="en-US" b="1" dirty="0"/>
              <a:t>public</a:t>
            </a:r>
            <a:r>
              <a:rPr lang="en-US" dirty="0"/>
              <a:t> </a:t>
            </a:r>
            <a:r>
              <a:rPr lang="en-US" b="1" dirty="0"/>
              <a:t>class</a:t>
            </a:r>
            <a:r>
              <a:rPr lang="en-US" dirty="0"/>
              <a:t> </a:t>
            </a:r>
            <a:r>
              <a:rPr lang="en-US" dirty="0" err="1"/>
              <a:t>FinalVariable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r>
              <a:rPr lang="en-US" b="1" dirty="0"/>
              <a:t>throws</a:t>
            </a:r>
            <a:r>
              <a:rPr lang="en-US" dirty="0"/>
              <a:t> </a:t>
            </a:r>
            <a:r>
              <a:rPr lang="en-US" dirty="0" err="1"/>
              <a:t>FileNotFoundException</a:t>
            </a:r>
            <a:r>
              <a:rPr lang="en-US" dirty="0"/>
              <a:t> {  </a:t>
            </a:r>
          </a:p>
          <a:p>
            <a:r>
              <a:rPr lang="en-US" dirty="0"/>
              <a:t>        </a:t>
            </a:r>
            <a:r>
              <a:rPr lang="en-US" b="1" dirty="0"/>
              <a:t>try</a:t>
            </a:r>
            <a:r>
              <a:rPr lang="en-US" dirty="0"/>
              <a:t>(</a:t>
            </a:r>
            <a:r>
              <a:rPr lang="en-US" dirty="0" err="1"/>
              <a:t>FileOutputStream</a:t>
            </a:r>
            <a:r>
              <a:rPr lang="en-US" dirty="0"/>
              <a:t> </a:t>
            </a:r>
            <a:r>
              <a:rPr lang="en-US" dirty="0" err="1"/>
              <a:t>fileStream</a:t>
            </a:r>
            <a:r>
              <a:rPr lang="en-US" dirty="0"/>
              <a:t>=</a:t>
            </a:r>
            <a:r>
              <a:rPr lang="en-US" b="1" dirty="0"/>
              <a:t>new</a:t>
            </a:r>
            <a:r>
              <a:rPr lang="en-US" dirty="0"/>
              <a:t> </a:t>
            </a:r>
            <a:r>
              <a:rPr lang="en-US" dirty="0" err="1"/>
              <a:t>FileOutputStream</a:t>
            </a:r>
            <a:r>
              <a:rPr lang="en-US" dirty="0"/>
              <a:t>(“data.txt");){  </a:t>
            </a:r>
          </a:p>
          <a:p>
            <a:r>
              <a:rPr lang="en-US" dirty="0"/>
              <a:t>             String greeting = "Welcome to class .";      </a:t>
            </a:r>
          </a:p>
          <a:p>
            <a:r>
              <a:rPr lang="en-US" dirty="0"/>
              <a:t>                </a:t>
            </a:r>
            <a:r>
              <a:rPr lang="en-US" b="1" dirty="0"/>
              <a:t>byte</a:t>
            </a:r>
            <a:r>
              <a:rPr lang="en-US" dirty="0"/>
              <a:t> b[] = </a:t>
            </a:r>
            <a:r>
              <a:rPr lang="en-US" dirty="0" err="1"/>
              <a:t>greeting.getBytes</a:t>
            </a:r>
            <a:r>
              <a:rPr lang="en-US" dirty="0"/>
              <a:t>();       </a:t>
            </a:r>
          </a:p>
          <a:p>
            <a:r>
              <a:rPr lang="en-US" dirty="0"/>
              <a:t>                </a:t>
            </a:r>
            <a:r>
              <a:rPr lang="en-US" dirty="0" err="1"/>
              <a:t>fileStream.write</a:t>
            </a:r>
            <a:r>
              <a:rPr lang="en-US" dirty="0"/>
              <a:t>(b);      </a:t>
            </a:r>
          </a:p>
          <a:p>
            <a:r>
              <a:rPr lang="en-US" dirty="0"/>
              <a:t>                </a:t>
            </a:r>
            <a:r>
              <a:rPr lang="en-US" dirty="0" err="1"/>
              <a:t>System.out.println</a:t>
            </a:r>
            <a:r>
              <a:rPr lang="en-US" dirty="0"/>
              <a:t>("File written");           </a:t>
            </a:r>
          </a:p>
          <a:p>
            <a:r>
              <a:rPr lang="en-US" dirty="0"/>
              <a:t>        }</a:t>
            </a:r>
            <a:r>
              <a:rPr lang="en-US" b="1" dirty="0"/>
              <a:t>catch</a:t>
            </a:r>
            <a:r>
              <a:rPr lang="en-US" dirty="0"/>
              <a:t>(Exception e) {  </a:t>
            </a:r>
          </a:p>
          <a:p>
            <a:r>
              <a:rPr lang="en-US" dirty="0"/>
              <a:t>            </a:t>
            </a:r>
            <a:r>
              <a:rPr lang="en-US" dirty="0" err="1"/>
              <a:t>System.out.println</a:t>
            </a:r>
            <a:r>
              <a:rPr lang="en-US" dirty="0"/>
              <a:t>(e);  </a:t>
            </a:r>
          </a:p>
          <a:p>
            <a:r>
              <a:rPr lang="en-US" dirty="0"/>
              <a:t>        }         </a:t>
            </a:r>
          </a:p>
          <a:p>
            <a:r>
              <a:rPr lang="en-US" dirty="0"/>
              <a:t>    }  </a:t>
            </a:r>
          </a:p>
          <a:p>
            <a:r>
              <a:rPr lang="en-US" dirty="0"/>
              <a:t>} </a:t>
            </a:r>
          </a:p>
          <a:p>
            <a:endParaRPr lang="en-US" dirty="0"/>
          </a:p>
        </p:txBody>
      </p:sp>
    </p:spTree>
    <p:extLst>
      <p:ext uri="{BB962C8B-B14F-4D97-AF65-F5344CB8AC3E}">
        <p14:creationId xmlns:p14="http://schemas.microsoft.com/office/powerpoint/2010/main" val="19313207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Jshell</a:t>
            </a:r>
            <a:endParaRPr lang="en-US" dirty="0"/>
          </a:p>
        </p:txBody>
      </p:sp>
      <p:sp>
        <p:nvSpPr>
          <p:cNvPr id="3" name="Content Placeholder 2"/>
          <p:cNvSpPr>
            <a:spLocks noGrp="1"/>
          </p:cNvSpPr>
          <p:nvPr>
            <p:ph idx="1"/>
          </p:nvPr>
        </p:nvSpPr>
        <p:spPr/>
        <p:txBody>
          <a:bodyPr/>
          <a:lstStyle/>
          <a:p>
            <a:r>
              <a:rPr lang="en-US" dirty="0"/>
              <a:t>It is an interactive Java Shell tool, it allows us to execute Java code from the shell and shows output immediately. </a:t>
            </a:r>
            <a:r>
              <a:rPr lang="en-US" dirty="0" err="1"/>
              <a:t>JShell</a:t>
            </a:r>
            <a:r>
              <a:rPr lang="en-US" dirty="0"/>
              <a:t> is a REPL (Read Evaluate Print Loop) tool and run from the command line</a:t>
            </a:r>
          </a:p>
          <a:p>
            <a:r>
              <a:rPr lang="en-US" dirty="0"/>
              <a:t>We can directly write code to execute and assign variables in </a:t>
            </a:r>
            <a:r>
              <a:rPr lang="en-US" dirty="0" err="1"/>
              <a:t>jshell</a:t>
            </a:r>
            <a:endParaRPr lang="en-US" dirty="0"/>
          </a:p>
          <a:p>
            <a:r>
              <a:rPr lang="en-US" dirty="0"/>
              <a:t>How to start </a:t>
            </a:r>
            <a:r>
              <a:rPr lang="en-US" dirty="0" err="1"/>
              <a:t>Jshell</a:t>
            </a:r>
            <a:endParaRPr lang="en-US" dirty="0"/>
          </a:p>
          <a:p>
            <a:r>
              <a:rPr lang="en-US" dirty="0"/>
              <a:t>We need to start terminal(</a:t>
            </a:r>
            <a:r>
              <a:rPr lang="en-US" dirty="0" err="1"/>
              <a:t>linux</a:t>
            </a:r>
            <a:r>
              <a:rPr lang="en-US" dirty="0"/>
              <a:t>) or command prompt(window ) now type </a:t>
            </a:r>
            <a:r>
              <a:rPr lang="en-US" dirty="0" err="1"/>
              <a:t>jshell</a:t>
            </a:r>
            <a:r>
              <a:rPr lang="en-US" dirty="0"/>
              <a:t> –v </a:t>
            </a:r>
          </a:p>
        </p:txBody>
      </p:sp>
    </p:spTree>
    <p:extLst>
      <p:ext uri="{BB962C8B-B14F-4D97-AF65-F5344CB8AC3E}">
        <p14:creationId xmlns:p14="http://schemas.microsoft.com/office/powerpoint/2010/main" val="3645356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Jshell</a:t>
            </a:r>
            <a:r>
              <a:rPr lang="en-US" dirty="0"/>
              <a:t> command </a:t>
            </a:r>
          </a:p>
        </p:txBody>
      </p:sp>
      <p:sp>
        <p:nvSpPr>
          <p:cNvPr id="3" name="Content Placeholder 2"/>
          <p:cNvSpPr>
            <a:spLocks noGrp="1"/>
          </p:cNvSpPr>
          <p:nvPr>
            <p:ph idx="1"/>
          </p:nvPr>
        </p:nvSpPr>
        <p:spPr/>
        <p:txBody>
          <a:bodyPr>
            <a:normAutofit fontScale="92500" lnSpcReduction="10000"/>
          </a:bodyPr>
          <a:lstStyle/>
          <a:p>
            <a:r>
              <a:rPr lang="en-US" dirty="0"/>
              <a:t>To print use </a:t>
            </a:r>
            <a:r>
              <a:rPr lang="en-US" dirty="0" err="1"/>
              <a:t>System.out.println</a:t>
            </a:r>
            <a:r>
              <a:rPr lang="en-US" dirty="0"/>
              <a:t>(“MSG here”);</a:t>
            </a:r>
          </a:p>
          <a:p>
            <a:r>
              <a:rPr lang="en-US" dirty="0"/>
              <a:t>To declare variable </a:t>
            </a:r>
            <a:r>
              <a:rPr lang="en-US" dirty="0" err="1"/>
              <a:t>int</a:t>
            </a:r>
            <a:r>
              <a:rPr lang="en-US" dirty="0"/>
              <a:t> a=10; (semicolon is optional either use or leave it)</a:t>
            </a:r>
          </a:p>
          <a:p>
            <a:r>
              <a:rPr lang="en-US" dirty="0"/>
              <a:t>Scratch Variables : when we don’t give any name to a variable scratch variable is created which start with $. </a:t>
            </a:r>
          </a:p>
          <a:p>
            <a:r>
              <a:rPr lang="en-US" dirty="0"/>
              <a:t>&gt; 20 </a:t>
            </a:r>
          </a:p>
          <a:p>
            <a:r>
              <a:rPr lang="en-US" dirty="0"/>
              <a:t>$3=&gt;20 . $3 is scratch variable.</a:t>
            </a:r>
          </a:p>
          <a:p>
            <a:r>
              <a:rPr lang="en-US" dirty="0" err="1"/>
              <a:t>System.out.println</a:t>
            </a:r>
            <a:r>
              <a:rPr lang="en-US" dirty="0"/>
              <a:t>($3);</a:t>
            </a:r>
          </a:p>
          <a:p>
            <a:r>
              <a:rPr lang="en-US" dirty="0"/>
              <a:t>Expression </a:t>
            </a:r>
          </a:p>
          <a:p>
            <a:r>
              <a:rPr lang="en-US" dirty="0"/>
              <a:t>&gt;2+3</a:t>
            </a:r>
          </a:p>
          <a:p>
            <a:r>
              <a:rPr lang="en-US" dirty="0"/>
              <a:t>&gt;2+(5*4+(2+1)) </a:t>
            </a:r>
          </a:p>
        </p:txBody>
      </p:sp>
    </p:spTree>
    <p:extLst>
      <p:ext uri="{BB962C8B-B14F-4D97-AF65-F5344CB8AC3E}">
        <p14:creationId xmlns:p14="http://schemas.microsoft.com/office/powerpoint/2010/main" val="387093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4400" dirty="0"/>
              <a:t>@Deprecated</a:t>
            </a:r>
            <a:br>
              <a:rPr lang="en-US" sz="2800" dirty="0"/>
            </a:br>
            <a:endParaRPr lang="en-US" sz="2800" dirty="0"/>
          </a:p>
        </p:txBody>
      </p:sp>
      <p:sp>
        <p:nvSpPr>
          <p:cNvPr id="5" name="Content Placeholder 4"/>
          <p:cNvSpPr>
            <a:spLocks noGrp="1"/>
          </p:cNvSpPr>
          <p:nvPr>
            <p:ph idx="1"/>
          </p:nvPr>
        </p:nvSpPr>
        <p:spPr/>
        <p:txBody>
          <a:bodyPr/>
          <a:lstStyle/>
          <a:p>
            <a:r>
              <a:rPr lang="en-US" sz="2400" dirty="0"/>
              <a:t>@Deprecated </a:t>
            </a:r>
            <a:r>
              <a:rPr lang="en-US" sz="2400" dirty="0" err="1"/>
              <a:t>annoation</a:t>
            </a:r>
            <a:r>
              <a:rPr lang="en-US" sz="2400" dirty="0"/>
              <a:t> marks that this method is deprecated so compiler prints warning. It informs user that it may be removed in the future versions. So, it is better not to use such methods.</a:t>
            </a:r>
            <a:br>
              <a:rPr lang="en-US" sz="2400" dirty="0"/>
            </a:br>
            <a:endParaRPr lang="en-US" dirty="0"/>
          </a:p>
        </p:txBody>
      </p:sp>
    </p:spTree>
    <p:extLst>
      <p:ext uri="{BB962C8B-B14F-4D97-AF65-F5344CB8AC3E}">
        <p14:creationId xmlns:p14="http://schemas.microsoft.com/office/powerpoint/2010/main" val="37325552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lnSpcReduction="10000"/>
          </a:bodyPr>
          <a:lstStyle/>
          <a:p>
            <a:r>
              <a:rPr lang="en-US" dirty="0" err="1"/>
              <a:t>Jshell</a:t>
            </a:r>
            <a:r>
              <a:rPr lang="en-US" dirty="0"/>
              <a:t>&gt; void show(() {</a:t>
            </a:r>
          </a:p>
          <a:p>
            <a:r>
              <a:rPr lang="en-US" dirty="0"/>
              <a:t>   </a:t>
            </a:r>
            <a:r>
              <a:rPr lang="en-US" dirty="0" err="1"/>
              <a:t>System.out.println</a:t>
            </a:r>
            <a:r>
              <a:rPr lang="en-US" dirty="0"/>
              <a:t>(“demo method”); </a:t>
            </a:r>
          </a:p>
          <a:p>
            <a:r>
              <a:rPr lang="en-US" dirty="0"/>
              <a:t>}</a:t>
            </a:r>
          </a:p>
          <a:p>
            <a:r>
              <a:rPr lang="en-US" dirty="0" err="1"/>
              <a:t>Jshell</a:t>
            </a:r>
            <a:r>
              <a:rPr lang="en-US" dirty="0"/>
              <a:t>&gt; show();</a:t>
            </a:r>
          </a:p>
          <a:p>
            <a:r>
              <a:rPr lang="en-US" dirty="0"/>
              <a:t>Creating class in </a:t>
            </a:r>
            <a:r>
              <a:rPr lang="en-US" dirty="0" err="1"/>
              <a:t>jshell</a:t>
            </a:r>
            <a:endParaRPr lang="en-US" dirty="0"/>
          </a:p>
          <a:p>
            <a:r>
              <a:rPr lang="en-US" dirty="0"/>
              <a:t>&gt; class test</a:t>
            </a:r>
          </a:p>
          <a:p>
            <a:r>
              <a:rPr lang="en-US" dirty="0"/>
              <a:t>{</a:t>
            </a:r>
          </a:p>
          <a:p>
            <a:pPr lvl="1"/>
            <a:r>
              <a:rPr lang="en-US" dirty="0"/>
              <a:t>Void show()</a:t>
            </a:r>
          </a:p>
          <a:p>
            <a:pPr lvl="1"/>
            <a:r>
              <a:rPr lang="en-US" dirty="0"/>
              <a:t> {</a:t>
            </a:r>
          </a:p>
          <a:p>
            <a:pPr lvl="1"/>
            <a:r>
              <a:rPr lang="en-US" dirty="0"/>
              <a:t>  </a:t>
            </a:r>
            <a:r>
              <a:rPr lang="en-US" dirty="0" err="1"/>
              <a:t>System.out.println</a:t>
            </a:r>
            <a:r>
              <a:rPr lang="en-US" dirty="0"/>
              <a:t>(“This is class method”);</a:t>
            </a:r>
          </a:p>
          <a:p>
            <a:pPr lvl="1"/>
            <a:r>
              <a:rPr lang="en-US" dirty="0"/>
              <a:t>}</a:t>
            </a:r>
          </a:p>
          <a:p>
            <a:r>
              <a:rPr lang="en-US" dirty="0"/>
              <a:t>}</a:t>
            </a:r>
          </a:p>
          <a:p>
            <a:r>
              <a:rPr lang="en-US" dirty="0"/>
              <a:t>&gt;new test().show();</a:t>
            </a:r>
          </a:p>
        </p:txBody>
      </p:sp>
    </p:spTree>
    <p:extLst>
      <p:ext uri="{BB962C8B-B14F-4D97-AF65-F5344CB8AC3E}">
        <p14:creationId xmlns:p14="http://schemas.microsoft.com/office/powerpoint/2010/main" val="4020303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package in </a:t>
            </a:r>
            <a:r>
              <a:rPr lang="en-US" dirty="0" err="1"/>
              <a:t>jshell</a:t>
            </a:r>
            <a:endParaRPr lang="en-US" dirty="0"/>
          </a:p>
        </p:txBody>
      </p:sp>
      <p:sp>
        <p:nvSpPr>
          <p:cNvPr id="3" name="Content Placeholder 2"/>
          <p:cNvSpPr>
            <a:spLocks noGrp="1"/>
          </p:cNvSpPr>
          <p:nvPr>
            <p:ph idx="1"/>
          </p:nvPr>
        </p:nvSpPr>
        <p:spPr/>
        <p:txBody>
          <a:bodyPr/>
          <a:lstStyle/>
          <a:p>
            <a:r>
              <a:rPr lang="en-US" dirty="0"/>
              <a:t>We can import packages directly in </a:t>
            </a:r>
            <a:r>
              <a:rPr lang="en-US" dirty="0" err="1"/>
              <a:t>jshell</a:t>
            </a:r>
            <a:r>
              <a:rPr lang="en-US" dirty="0"/>
              <a:t> to use them in our code </a:t>
            </a:r>
          </a:p>
          <a:p>
            <a:r>
              <a:rPr lang="en-US" dirty="0"/>
              <a:t>Import </a:t>
            </a:r>
            <a:r>
              <a:rPr lang="en-US" dirty="0" err="1"/>
              <a:t>java.util</a:t>
            </a:r>
            <a:r>
              <a:rPr lang="en-US" dirty="0"/>
              <a:t>.*; </a:t>
            </a:r>
          </a:p>
          <a:p>
            <a:r>
              <a:rPr lang="en-US" dirty="0"/>
              <a:t>By default 10 packages are already imported in </a:t>
            </a:r>
            <a:r>
              <a:rPr lang="en-US" dirty="0" err="1"/>
              <a:t>jshell</a:t>
            </a:r>
            <a:r>
              <a:rPr lang="en-US" dirty="0"/>
              <a:t> and more we can import </a:t>
            </a:r>
          </a:p>
          <a:p>
            <a:r>
              <a:rPr lang="en-US" dirty="0"/>
              <a:t>To see, default import packages, we can use following command.</a:t>
            </a:r>
          </a:p>
          <a:p>
            <a:r>
              <a:rPr lang="en-US" dirty="0"/>
              <a:t>&gt; /import</a:t>
            </a:r>
          </a:p>
          <a:p>
            <a:endParaRPr lang="en-US" dirty="0"/>
          </a:p>
        </p:txBody>
      </p:sp>
    </p:spTree>
    <p:extLst>
      <p:ext uri="{BB962C8B-B14F-4D97-AF65-F5344CB8AC3E}">
        <p14:creationId xmlns:p14="http://schemas.microsoft.com/office/powerpoint/2010/main" val="28983765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Command /</a:t>
            </a:r>
            <a:r>
              <a:rPr lang="en-US" b="1" dirty="0" err="1"/>
              <a:t>vars</a:t>
            </a:r>
            <a:r>
              <a:rPr lang="en-US" dirty="0"/>
              <a:t> to show variables that we have created so far </a:t>
            </a:r>
          </a:p>
          <a:p>
            <a:r>
              <a:rPr lang="en-US" dirty="0"/>
              <a:t>To get all written source code, use /list</a:t>
            </a:r>
          </a:p>
        </p:txBody>
      </p:sp>
    </p:spTree>
    <p:extLst>
      <p:ext uri="{BB962C8B-B14F-4D97-AF65-F5344CB8AC3E}">
        <p14:creationId xmlns:p14="http://schemas.microsoft.com/office/powerpoint/2010/main" val="25820570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 java 9</a:t>
            </a:r>
          </a:p>
        </p:txBody>
      </p:sp>
      <p:sp>
        <p:nvSpPr>
          <p:cNvPr id="3" name="Content Placeholder 2"/>
          <p:cNvSpPr>
            <a:spLocks noGrp="1"/>
          </p:cNvSpPr>
          <p:nvPr>
            <p:ph idx="1"/>
          </p:nvPr>
        </p:nvSpPr>
        <p:spPr/>
        <p:txBody>
          <a:bodyPr/>
          <a:lstStyle/>
          <a:p>
            <a:r>
              <a:rPr lang="en-US" dirty="0"/>
              <a:t>Module is a collection of Java programs or </a:t>
            </a:r>
            <a:r>
              <a:rPr lang="en-US" dirty="0" err="1"/>
              <a:t>softwares</a:t>
            </a:r>
            <a:r>
              <a:rPr lang="en-US" dirty="0"/>
              <a:t>. To describe a module, a Java file </a:t>
            </a:r>
            <a:r>
              <a:rPr lang="en-US" b="1" dirty="0"/>
              <a:t>module-info.java</a:t>
            </a:r>
            <a:r>
              <a:rPr lang="en-US" dirty="0"/>
              <a:t> is required. This file also known as module descriptor and defines the following</a:t>
            </a:r>
          </a:p>
          <a:p>
            <a:r>
              <a:rPr lang="en-US" dirty="0"/>
              <a:t>Module name</a:t>
            </a:r>
          </a:p>
          <a:p>
            <a:r>
              <a:rPr lang="en-US" dirty="0"/>
              <a:t>What does it export</a:t>
            </a:r>
          </a:p>
          <a:p>
            <a:r>
              <a:rPr lang="en-US" dirty="0"/>
              <a:t>What does it require</a:t>
            </a:r>
          </a:p>
          <a:p>
            <a:endParaRPr lang="en-US" dirty="0"/>
          </a:p>
        </p:txBody>
      </p:sp>
    </p:spTree>
    <p:extLst>
      <p:ext uri="{BB962C8B-B14F-4D97-AF65-F5344CB8AC3E}">
        <p14:creationId xmlns:p14="http://schemas.microsoft.com/office/powerpoint/2010/main" val="5948789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create Java module</a:t>
            </a:r>
          </a:p>
        </p:txBody>
      </p:sp>
      <p:sp>
        <p:nvSpPr>
          <p:cNvPr id="3" name="Content Placeholder 2"/>
          <p:cNvSpPr>
            <a:spLocks noGrp="1"/>
          </p:cNvSpPr>
          <p:nvPr>
            <p:ph idx="1"/>
          </p:nvPr>
        </p:nvSpPr>
        <p:spPr/>
        <p:txBody>
          <a:bodyPr/>
          <a:lstStyle/>
          <a:p>
            <a:r>
              <a:rPr lang="en-US" dirty="0"/>
              <a:t>Creating Java module required the following steps.</a:t>
            </a:r>
          </a:p>
          <a:p>
            <a:r>
              <a:rPr lang="en-US" dirty="0"/>
              <a:t>Create a directory structure</a:t>
            </a:r>
          </a:p>
          <a:p>
            <a:r>
              <a:rPr lang="en-US" dirty="0"/>
              <a:t>Create a module </a:t>
            </a:r>
            <a:r>
              <a:rPr lang="en-US" dirty="0" err="1"/>
              <a:t>declarator</a:t>
            </a:r>
            <a:endParaRPr lang="en-US" dirty="0"/>
          </a:p>
          <a:p>
            <a:r>
              <a:rPr lang="en-US" dirty="0"/>
              <a:t>Java source code</a:t>
            </a:r>
          </a:p>
          <a:p>
            <a:endParaRPr lang="en-US" dirty="0"/>
          </a:p>
        </p:txBody>
      </p:sp>
    </p:spTree>
    <p:extLst>
      <p:ext uri="{BB962C8B-B14F-4D97-AF65-F5344CB8AC3E}">
        <p14:creationId xmlns:p14="http://schemas.microsoft.com/office/powerpoint/2010/main" val="22078334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Create a file </a:t>
            </a:r>
            <a:r>
              <a:rPr lang="en-US" b="1" dirty="0"/>
              <a:t>module-info.java</a:t>
            </a:r>
            <a:r>
              <a:rPr lang="en-US" dirty="0"/>
              <a:t>, inside this file, declare a module by using </a:t>
            </a:r>
            <a:r>
              <a:rPr lang="en-US" b="1" dirty="0"/>
              <a:t>module</a:t>
            </a:r>
            <a:r>
              <a:rPr lang="en-US" dirty="0"/>
              <a:t> identifier and provide module name same as the directory name that contains it. In our case, our directory name is com.java6pm</a:t>
            </a:r>
          </a:p>
          <a:p>
            <a:endParaRPr lang="en-US" dirty="0"/>
          </a:p>
          <a:p>
            <a:r>
              <a:rPr lang="en-US" dirty="0"/>
              <a:t>module  com.java6pm{  </a:t>
            </a:r>
          </a:p>
          <a:p>
            <a:r>
              <a:rPr lang="en-US" dirty="0"/>
              <a:t>  </a:t>
            </a:r>
          </a:p>
          <a:p>
            <a:r>
              <a:rPr lang="en-US" dirty="0"/>
              <a:t>}  </a:t>
            </a:r>
          </a:p>
          <a:p>
            <a:r>
              <a:rPr lang="en-US" dirty="0"/>
              <a:t>. Leave module body empty, if it does not has any module dependency. Save this file inside </a:t>
            </a:r>
            <a:r>
              <a:rPr lang="en-US" b="1" dirty="0" err="1"/>
              <a:t>src</a:t>
            </a:r>
            <a:r>
              <a:rPr lang="en-US" b="1" dirty="0"/>
              <a:t>/com.java6pm</a:t>
            </a:r>
            <a:r>
              <a:rPr lang="en-US" dirty="0"/>
              <a:t>  with </a:t>
            </a:r>
            <a:r>
              <a:rPr lang="en-US" b="1" dirty="0"/>
              <a:t>module-info.java</a:t>
            </a:r>
            <a:r>
              <a:rPr lang="en-US" dirty="0"/>
              <a:t> name.</a:t>
            </a:r>
          </a:p>
        </p:txBody>
      </p:sp>
    </p:spTree>
    <p:extLst>
      <p:ext uri="{BB962C8B-B14F-4D97-AF65-F5344CB8AC3E}">
        <p14:creationId xmlns:p14="http://schemas.microsoft.com/office/powerpoint/2010/main" val="20014960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Source Code</a:t>
            </a:r>
          </a:p>
        </p:txBody>
      </p:sp>
      <p:sp>
        <p:nvSpPr>
          <p:cNvPr id="3" name="Content Placeholder 2"/>
          <p:cNvSpPr>
            <a:spLocks noGrp="1"/>
          </p:cNvSpPr>
          <p:nvPr>
            <p:ph idx="1"/>
          </p:nvPr>
        </p:nvSpPr>
        <p:spPr/>
        <p:txBody>
          <a:bodyPr/>
          <a:lstStyle/>
          <a:p>
            <a:r>
              <a:rPr lang="en-US" dirty="0"/>
              <a:t>Now we create a file with following code </a:t>
            </a:r>
          </a:p>
          <a:p>
            <a:r>
              <a:rPr lang="en-US" b="1" dirty="0"/>
              <a:t>class</a:t>
            </a:r>
            <a:r>
              <a:rPr lang="en-US" dirty="0"/>
              <a:t> Hello{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("Hello from the Java module");  </a:t>
            </a:r>
          </a:p>
          <a:p>
            <a:r>
              <a:rPr lang="en-US" dirty="0"/>
              <a:t>    }  </a:t>
            </a:r>
          </a:p>
          <a:p>
            <a:r>
              <a:rPr lang="en-US" dirty="0"/>
              <a:t>}  </a:t>
            </a:r>
          </a:p>
          <a:p>
            <a:endParaRPr lang="en-US" dirty="0"/>
          </a:p>
        </p:txBody>
      </p:sp>
    </p:spTree>
    <p:extLst>
      <p:ext uri="{BB962C8B-B14F-4D97-AF65-F5344CB8AC3E}">
        <p14:creationId xmlns:p14="http://schemas.microsoft.com/office/powerpoint/2010/main" val="37885926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Compile Java Module</a:t>
            </a:r>
          </a:p>
        </p:txBody>
      </p:sp>
      <p:sp>
        <p:nvSpPr>
          <p:cNvPr id="3" name="Content Placeholder 2"/>
          <p:cNvSpPr>
            <a:spLocks noGrp="1"/>
          </p:cNvSpPr>
          <p:nvPr>
            <p:ph idx="1"/>
          </p:nvPr>
        </p:nvSpPr>
        <p:spPr/>
        <p:txBody>
          <a:bodyPr/>
          <a:lstStyle/>
          <a:p>
            <a:r>
              <a:rPr lang="en-US" dirty="0" err="1"/>
              <a:t>javac</a:t>
            </a:r>
            <a:r>
              <a:rPr lang="en-US" dirty="0"/>
              <a:t> -d mods --module-source-path </a:t>
            </a:r>
            <a:r>
              <a:rPr lang="en-US" dirty="0" err="1"/>
              <a:t>src</a:t>
            </a:r>
            <a:r>
              <a:rPr lang="en-US" dirty="0"/>
              <a:t>/ --module com.java6pm</a:t>
            </a:r>
          </a:p>
          <a:p>
            <a:endParaRPr lang="en-US" dirty="0"/>
          </a:p>
          <a:p>
            <a:pPr algn="ctr"/>
            <a:r>
              <a:rPr lang="en-US" sz="3600" dirty="0"/>
              <a:t>Run Module</a:t>
            </a:r>
          </a:p>
          <a:p>
            <a:r>
              <a:rPr lang="en-US" dirty="0"/>
              <a:t>   java --module-path mods/ --module com.java6pm/com.java6pm.Hello</a:t>
            </a:r>
          </a:p>
          <a:p>
            <a:endParaRPr lang="en-US" dirty="0"/>
          </a:p>
        </p:txBody>
      </p:sp>
    </p:spTree>
    <p:extLst>
      <p:ext uri="{BB962C8B-B14F-4D97-AF65-F5344CB8AC3E}">
        <p14:creationId xmlns:p14="http://schemas.microsoft.com/office/powerpoint/2010/main" val="1946341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10 features</a:t>
            </a:r>
          </a:p>
        </p:txBody>
      </p:sp>
      <p:sp>
        <p:nvSpPr>
          <p:cNvPr id="3" name="Content Placeholder 2"/>
          <p:cNvSpPr>
            <a:spLocks noGrp="1"/>
          </p:cNvSpPr>
          <p:nvPr>
            <p:ph idx="1"/>
          </p:nvPr>
        </p:nvSpPr>
        <p:spPr/>
        <p:txBody>
          <a:bodyPr>
            <a:normAutofit lnSpcReduction="10000"/>
          </a:bodyPr>
          <a:lstStyle/>
          <a:p>
            <a:r>
              <a:rPr lang="en-US" b="1" dirty="0"/>
              <a:t>Local Variable Type Inference </a:t>
            </a:r>
          </a:p>
          <a:p>
            <a:r>
              <a:rPr lang="en-US" dirty="0"/>
              <a:t>Java has now </a:t>
            </a:r>
            <a:r>
              <a:rPr lang="en-US" dirty="0" err="1"/>
              <a:t>var</a:t>
            </a:r>
            <a:r>
              <a:rPr lang="en-US" dirty="0"/>
              <a:t> style declarations. It allows you to declare a local variable without specifying its type. The type of variable will be inferred from type of actual object created. It claims to be the only real feature for developers in JDK 10.</a:t>
            </a:r>
          </a:p>
          <a:p>
            <a:r>
              <a:rPr lang="en-US" b="1" dirty="0"/>
              <a:t> Time-Based Release Versioning</a:t>
            </a:r>
          </a:p>
          <a:p>
            <a:r>
              <a:rPr lang="en-US" dirty="0"/>
              <a:t>Starting from Java 10, Oracle has adapted time based version-string scheme. The new format of the version number is:</a:t>
            </a:r>
          </a:p>
          <a:p>
            <a:r>
              <a:rPr lang="en-US" dirty="0"/>
              <a:t>$FEATURE.$INTERIM.$UPDATE.$PATCH</a:t>
            </a:r>
            <a:endParaRPr lang="en-US" b="1" dirty="0"/>
          </a:p>
          <a:p>
            <a:endParaRPr lang="en-US" dirty="0"/>
          </a:p>
        </p:txBody>
      </p:sp>
    </p:spTree>
    <p:extLst>
      <p:ext uri="{BB962C8B-B14F-4D97-AF65-F5344CB8AC3E}">
        <p14:creationId xmlns:p14="http://schemas.microsoft.com/office/powerpoint/2010/main" val="16142847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10000"/>
          </a:bodyPr>
          <a:lstStyle/>
          <a:p>
            <a:r>
              <a:rPr lang="en-US" b="1" dirty="0"/>
              <a:t>Garbage-Collector Interface</a:t>
            </a:r>
          </a:p>
          <a:p>
            <a:r>
              <a:rPr lang="en-US" b="1" dirty="0"/>
              <a:t>Parallel Full GC for G1</a:t>
            </a:r>
          </a:p>
          <a:p>
            <a:r>
              <a:rPr lang="en-US" dirty="0"/>
              <a:t>Java 9 introduced G1 (garbage first) garbage collector. The G1 garbage collector is designed to avoid full collections, but when the concurrent collections can’t reclaim memory fast enough. With this change, a fall back full GC will occur.</a:t>
            </a:r>
          </a:p>
          <a:p>
            <a:r>
              <a:rPr lang="en-US" dirty="0"/>
              <a:t>The current implementation of the full GC for G1 uses a single threaded mark-sweep-compact algorithm. This change will parallelize the mark-sweep-compact algorithm and use the same number of threads. It will be triggered when concurrent threads for collection can’t revive the memory fast enough.</a:t>
            </a:r>
          </a:p>
          <a:p>
            <a:r>
              <a:rPr lang="en-US" dirty="0"/>
              <a:t>The number of threads can be controlled by the -</a:t>
            </a:r>
            <a:r>
              <a:rPr lang="en-US" dirty="0" err="1"/>
              <a:t>XX:ParallelGCThreads</a:t>
            </a:r>
            <a:r>
              <a:rPr lang="en-US" dirty="0"/>
              <a:t> option</a:t>
            </a:r>
          </a:p>
          <a:p>
            <a:endParaRPr lang="en-US" dirty="0"/>
          </a:p>
        </p:txBody>
      </p:sp>
    </p:spTree>
    <p:extLst>
      <p:ext uri="{BB962C8B-B14F-4D97-AF65-F5344CB8AC3E}">
        <p14:creationId xmlns:p14="http://schemas.microsoft.com/office/powerpoint/2010/main" val="301151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10000"/>
          </a:bodyPr>
          <a:lstStyle/>
          <a:p>
            <a:r>
              <a:rPr lang="en-US" dirty="0"/>
              <a:t>class A{</a:t>
            </a:r>
          </a:p>
          <a:p>
            <a:r>
              <a:rPr lang="en-US" dirty="0"/>
              <a:t>void m(){</a:t>
            </a:r>
            <a:r>
              <a:rPr lang="en-US" dirty="0" err="1"/>
              <a:t>System.out.println</a:t>
            </a:r>
            <a:r>
              <a:rPr lang="en-US" dirty="0"/>
              <a:t>(“non deprecated </a:t>
            </a:r>
            <a:r>
              <a:rPr lang="en-US" dirty="0" err="1"/>
              <a:t>funtion</a:t>
            </a:r>
            <a:r>
              <a:rPr lang="en-US" dirty="0"/>
              <a:t>");}</a:t>
            </a:r>
          </a:p>
          <a:p>
            <a:endParaRPr lang="en-US" dirty="0"/>
          </a:p>
          <a:p>
            <a:r>
              <a:rPr lang="en-US" dirty="0"/>
              <a:t>@Deprecated</a:t>
            </a:r>
          </a:p>
          <a:p>
            <a:r>
              <a:rPr lang="en-US" dirty="0"/>
              <a:t>void n(){</a:t>
            </a:r>
            <a:r>
              <a:rPr lang="en-US" dirty="0" err="1"/>
              <a:t>System.out.println</a:t>
            </a:r>
            <a:r>
              <a:rPr lang="en-US" dirty="0"/>
              <a:t>(“deprecated function ");}</a:t>
            </a:r>
          </a:p>
          <a:p>
            <a:r>
              <a:rPr lang="en-US" dirty="0"/>
              <a:t>}</a:t>
            </a:r>
          </a:p>
          <a:p>
            <a:endParaRPr lang="en-US" dirty="0"/>
          </a:p>
          <a:p>
            <a:r>
              <a:rPr lang="en-US" dirty="0"/>
              <a:t>class TestAnnotation3{</a:t>
            </a:r>
          </a:p>
          <a:p>
            <a:r>
              <a:rPr lang="en-US" dirty="0"/>
              <a:t>public static void main(String </a:t>
            </a:r>
            <a:r>
              <a:rPr lang="en-US" dirty="0" err="1"/>
              <a:t>args</a:t>
            </a:r>
            <a:r>
              <a:rPr lang="en-US" dirty="0"/>
              <a:t>[]){</a:t>
            </a:r>
          </a:p>
          <a:p>
            <a:endParaRPr lang="en-US" dirty="0"/>
          </a:p>
          <a:p>
            <a:r>
              <a:rPr lang="en-US" dirty="0"/>
              <a:t>A a=new A();</a:t>
            </a:r>
          </a:p>
          <a:p>
            <a:r>
              <a:rPr lang="en-US" dirty="0" err="1"/>
              <a:t>a.n</a:t>
            </a:r>
            <a:r>
              <a:rPr lang="en-US" dirty="0"/>
              <a:t>();</a:t>
            </a:r>
          </a:p>
          <a:p>
            <a:r>
              <a:rPr lang="en-US" dirty="0"/>
              <a:t>}}</a:t>
            </a:r>
          </a:p>
          <a:p>
            <a:endParaRPr lang="en-US" dirty="0"/>
          </a:p>
        </p:txBody>
      </p:sp>
    </p:spTree>
    <p:extLst>
      <p:ext uri="{BB962C8B-B14F-4D97-AF65-F5344CB8AC3E}">
        <p14:creationId xmlns:p14="http://schemas.microsoft.com/office/powerpoint/2010/main" val="26783037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lnSpcReduction="10000"/>
          </a:bodyPr>
          <a:lstStyle/>
          <a:p>
            <a:r>
              <a:rPr lang="en-US" b="1" dirty="0"/>
              <a:t>Heap Allocation on Alternative Memory Devices</a:t>
            </a:r>
          </a:p>
          <a:p>
            <a:r>
              <a:rPr lang="en-US" dirty="0"/>
              <a:t>The goal of this change is to enable the </a:t>
            </a:r>
            <a:r>
              <a:rPr lang="en-US" dirty="0" err="1"/>
              <a:t>HotSpot</a:t>
            </a:r>
            <a:r>
              <a:rPr lang="en-US" dirty="0"/>
              <a:t> VM to allocate the Java object heap on an alternative memory device, such as an NV-DIMM, specified by the user.</a:t>
            </a:r>
          </a:p>
          <a:p>
            <a:r>
              <a:rPr lang="en-US" b="1" dirty="0" err="1"/>
              <a:t>Nvdimm</a:t>
            </a:r>
            <a:r>
              <a:rPr lang="en-US" b="1" dirty="0"/>
              <a:t>-</a:t>
            </a:r>
            <a:r>
              <a:rPr lang="en-US" dirty="0"/>
              <a:t> A non-volatile dual in-line memory module (</a:t>
            </a:r>
            <a:r>
              <a:rPr lang="en-US" b="1" dirty="0"/>
              <a:t>NVDIMM</a:t>
            </a:r>
            <a:r>
              <a:rPr lang="en-US" dirty="0"/>
              <a:t>) is a type of random-access memory for computers.</a:t>
            </a:r>
          </a:p>
          <a:p>
            <a:r>
              <a:rPr lang="en-US" b="1" dirty="0"/>
              <a:t>Consolidate the JDK Forest into a Single Repository</a:t>
            </a:r>
          </a:p>
          <a:p>
            <a:r>
              <a:rPr lang="en-US" dirty="0"/>
              <a:t>In JDK 9 there are eight repos: root, </a:t>
            </a:r>
            <a:r>
              <a:rPr lang="en-US" dirty="0" err="1"/>
              <a:t>corba</a:t>
            </a:r>
            <a:r>
              <a:rPr lang="en-US" dirty="0"/>
              <a:t>, hotspot, </a:t>
            </a:r>
            <a:r>
              <a:rPr lang="en-US" dirty="0" err="1"/>
              <a:t>jaxp</a:t>
            </a:r>
            <a:r>
              <a:rPr lang="en-US" dirty="0"/>
              <a:t>, </a:t>
            </a:r>
            <a:r>
              <a:rPr lang="en-US" dirty="0" err="1"/>
              <a:t>jaxws</a:t>
            </a:r>
            <a:r>
              <a:rPr lang="en-US" dirty="0"/>
              <a:t>, </a:t>
            </a:r>
            <a:r>
              <a:rPr lang="en-US" dirty="0" err="1"/>
              <a:t>jdk</a:t>
            </a:r>
            <a:r>
              <a:rPr lang="en-US" dirty="0"/>
              <a:t>, </a:t>
            </a:r>
            <a:r>
              <a:rPr lang="en-US" dirty="0" err="1"/>
              <a:t>langtools</a:t>
            </a:r>
            <a:r>
              <a:rPr lang="en-US" dirty="0"/>
              <a:t>, and </a:t>
            </a:r>
            <a:r>
              <a:rPr lang="en-US" dirty="0" err="1"/>
              <a:t>nashorn</a:t>
            </a:r>
            <a:endParaRPr lang="en-US" dirty="0"/>
          </a:p>
          <a:p>
            <a:r>
              <a:rPr lang="en-US" dirty="0"/>
              <a:t>today in the JDK forest there are module-based directories like</a:t>
            </a:r>
            <a:endParaRPr lang="en-US" b="1" dirty="0"/>
          </a:p>
          <a:p>
            <a:endParaRPr lang="en-US" dirty="0"/>
          </a:p>
        </p:txBody>
      </p:sp>
    </p:spTree>
    <p:extLst>
      <p:ext uri="{BB962C8B-B14F-4D97-AF65-F5344CB8AC3E}">
        <p14:creationId xmlns:p14="http://schemas.microsoft.com/office/powerpoint/2010/main" val="26965604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a:t>$ROOT/</a:t>
            </a:r>
            <a:r>
              <a:rPr lang="en-US" dirty="0" err="1"/>
              <a:t>jdk</a:t>
            </a:r>
            <a:r>
              <a:rPr lang="en-US" dirty="0"/>
              <a:t>/</a:t>
            </a:r>
            <a:r>
              <a:rPr lang="en-US" dirty="0" err="1"/>
              <a:t>src</a:t>
            </a:r>
            <a:r>
              <a:rPr lang="en-US" dirty="0"/>
              <a:t>/</a:t>
            </a:r>
            <a:r>
              <a:rPr lang="en-US" dirty="0" err="1"/>
              <a:t>java.base</a:t>
            </a:r>
            <a:r>
              <a:rPr lang="en-US" dirty="0"/>
              <a:t> ... $ROOT/</a:t>
            </a:r>
            <a:r>
              <a:rPr lang="en-US" dirty="0" err="1"/>
              <a:t>langtools</a:t>
            </a:r>
            <a:r>
              <a:rPr lang="en-US" dirty="0"/>
              <a:t>/</a:t>
            </a:r>
            <a:r>
              <a:rPr lang="en-US" dirty="0" err="1"/>
              <a:t>src</a:t>
            </a:r>
            <a:r>
              <a:rPr lang="en-US" dirty="0"/>
              <a:t>/</a:t>
            </a:r>
            <a:r>
              <a:rPr lang="en-US" dirty="0" err="1"/>
              <a:t>java.compiler</a:t>
            </a:r>
            <a:endParaRPr lang="en-US" dirty="0"/>
          </a:p>
          <a:p>
            <a:r>
              <a:rPr lang="en-US" dirty="0"/>
              <a:t>But in </a:t>
            </a:r>
            <a:r>
              <a:rPr lang="en-US" dirty="0" err="1"/>
              <a:t>jdk</a:t>
            </a:r>
            <a:r>
              <a:rPr lang="en-US" dirty="0"/>
              <a:t> 10 </a:t>
            </a:r>
          </a:p>
          <a:p>
            <a:r>
              <a:rPr lang="en-US" dirty="0"/>
              <a:t>$ROOT/</a:t>
            </a:r>
            <a:r>
              <a:rPr lang="en-US" dirty="0" err="1"/>
              <a:t>src</a:t>
            </a:r>
            <a:r>
              <a:rPr lang="en-US" dirty="0"/>
              <a:t>/</a:t>
            </a:r>
            <a:r>
              <a:rPr lang="en-US" dirty="0" err="1"/>
              <a:t>java.base</a:t>
            </a:r>
            <a:r>
              <a:rPr lang="en-US" dirty="0"/>
              <a:t> </a:t>
            </a:r>
          </a:p>
          <a:p>
            <a:r>
              <a:rPr lang="en-US" dirty="0"/>
              <a:t>$ROOT/</a:t>
            </a:r>
            <a:r>
              <a:rPr lang="en-US" dirty="0" err="1"/>
              <a:t>src</a:t>
            </a:r>
            <a:r>
              <a:rPr lang="en-US" dirty="0"/>
              <a:t>/</a:t>
            </a:r>
            <a:r>
              <a:rPr lang="en-US" dirty="0" err="1"/>
              <a:t>java.compiler</a:t>
            </a:r>
            <a:endParaRPr lang="en-US" dirty="0"/>
          </a:p>
          <a:p>
            <a:r>
              <a:rPr lang="en-US" b="1" dirty="0"/>
              <a:t>Application Class-Data Sharing</a:t>
            </a:r>
          </a:p>
          <a:p>
            <a:r>
              <a:rPr lang="en-US" dirty="0"/>
              <a:t>The goal of this feature is to improve the startup footprint, extends the existing Class-Data Sharing (“CDS”) feature to allow application classes to be placed in the shared archive.</a:t>
            </a:r>
          </a:p>
          <a:p>
            <a:r>
              <a:rPr lang="en-US" b="1" dirty="0"/>
              <a:t>Additional Unicode Language-Tag Extensions</a:t>
            </a:r>
          </a:p>
          <a:p>
            <a:r>
              <a:rPr lang="en-US" dirty="0"/>
              <a:t>t’s goal is to enhance </a:t>
            </a:r>
            <a:r>
              <a:rPr lang="en-US" dirty="0" err="1"/>
              <a:t>java.util.Locale</a:t>
            </a:r>
            <a:r>
              <a:rPr lang="en-US"/>
              <a:t> and related APIs to implement additional Unicode extensions of </a:t>
            </a:r>
            <a:r>
              <a:rPr lang="en-US">
                <a:hlinkClick r:id="rId2"/>
              </a:rPr>
              <a:t>BCP 47</a:t>
            </a:r>
            <a:endParaRPr lang="en-US" dirty="0"/>
          </a:p>
        </p:txBody>
      </p:sp>
    </p:spTree>
    <p:extLst>
      <p:ext uri="{BB962C8B-B14F-4D97-AF65-F5344CB8AC3E}">
        <p14:creationId xmlns:p14="http://schemas.microsoft.com/office/powerpoint/2010/main" val="273989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a:solidFill>
                  <a:srgbClr val="FF0000"/>
                </a:solidFill>
              </a:rPr>
              <a:t>Interface</a:t>
            </a: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a:t>It is collection of abstract method and final static variables. </a:t>
            </a:r>
          </a:p>
          <a:p>
            <a:r>
              <a:rPr lang="en-US" dirty="0"/>
              <a:t>Methods are by default public</a:t>
            </a:r>
          </a:p>
          <a:p>
            <a:r>
              <a:rPr lang="en-US" dirty="0"/>
              <a:t>An interface with only one method is called functional interface </a:t>
            </a:r>
          </a:p>
          <a:p>
            <a:r>
              <a:rPr lang="en-US" dirty="0"/>
              <a:t>An interface with no method is called marker interface.</a:t>
            </a:r>
          </a:p>
          <a:p>
            <a:r>
              <a:rPr lang="en-US" dirty="0"/>
              <a:t>From java 8 static and default methods are introduced </a:t>
            </a:r>
          </a:p>
          <a:p>
            <a:r>
              <a:rPr lang="en-US" b="1" dirty="0"/>
              <a:t>Static methods </a:t>
            </a:r>
            <a:r>
              <a:rPr lang="en-US" dirty="0"/>
              <a:t>- They are declared using the static keyword and will be loaded into the memory along with the interface. You can access static methods using the interface name.</a:t>
            </a:r>
          </a:p>
          <a:p>
            <a:r>
              <a:rPr lang="en-US" b="1" dirty="0"/>
              <a:t>Default Methods</a:t>
            </a:r>
            <a:r>
              <a:rPr lang="en-US" dirty="0"/>
              <a:t> - Unlike other abstract methods these are the methods can have a default implementation. If you have default method in an interface, it is not mandatory to override (provide body) it in the classes that are already implementing this interface.</a:t>
            </a:r>
          </a:p>
        </p:txBody>
      </p:sp>
    </p:spTree>
    <p:extLst>
      <p:ext uri="{BB962C8B-B14F-4D97-AF65-F5344CB8AC3E}">
        <p14:creationId xmlns:p14="http://schemas.microsoft.com/office/powerpoint/2010/main" val="230277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Inner  Class &amp; nested class</a:t>
            </a:r>
          </a:p>
        </p:txBody>
      </p:sp>
      <p:sp>
        <p:nvSpPr>
          <p:cNvPr id="3" name="Content Placeholder 2"/>
          <p:cNvSpPr>
            <a:spLocks noGrp="1"/>
          </p:cNvSpPr>
          <p:nvPr>
            <p:ph idx="1"/>
          </p:nvPr>
        </p:nvSpPr>
        <p:spPr/>
        <p:txBody>
          <a:bodyPr/>
          <a:lstStyle/>
          <a:p>
            <a:r>
              <a:rPr lang="en-US" dirty="0"/>
              <a:t>inner class</a:t>
            </a:r>
          </a:p>
          <a:p>
            <a:r>
              <a:rPr lang="en-US" dirty="0"/>
              <a:t>Non-static nested classes are known as inner classes s is part of nested class</a:t>
            </a:r>
          </a:p>
        </p:txBody>
      </p:sp>
    </p:spTree>
    <p:extLst>
      <p:ext uri="{BB962C8B-B14F-4D97-AF65-F5344CB8AC3E}">
        <p14:creationId xmlns:p14="http://schemas.microsoft.com/office/powerpoint/2010/main" val="143498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Advantage </a:t>
            </a:r>
          </a:p>
        </p:txBody>
      </p:sp>
      <p:sp>
        <p:nvSpPr>
          <p:cNvPr id="3" name="Content Placeholder 2"/>
          <p:cNvSpPr>
            <a:spLocks noGrp="1"/>
          </p:cNvSpPr>
          <p:nvPr>
            <p:ph idx="1"/>
          </p:nvPr>
        </p:nvSpPr>
        <p:spPr/>
        <p:txBody>
          <a:bodyPr/>
          <a:lstStyle/>
          <a:p>
            <a:r>
              <a:rPr lang="en-US" dirty="0"/>
              <a:t>Nested classes represent a special type of relationship that is </a:t>
            </a:r>
            <a:r>
              <a:rPr lang="en-US" b="1" dirty="0"/>
              <a:t>it can access all the members</a:t>
            </a:r>
          </a:p>
          <a:p>
            <a:r>
              <a:rPr lang="en-US" dirty="0"/>
              <a:t>Nested classes are used </a:t>
            </a:r>
            <a:r>
              <a:rPr lang="en-US" b="1" dirty="0"/>
              <a:t>to develop more readable and maintainable code</a:t>
            </a:r>
          </a:p>
          <a:p>
            <a:r>
              <a:rPr lang="en-US" b="1" dirty="0"/>
              <a:t>Code Optimization</a:t>
            </a:r>
            <a:endParaRPr lang="en-US" dirty="0"/>
          </a:p>
        </p:txBody>
      </p:sp>
    </p:spTree>
    <p:extLst>
      <p:ext uri="{BB962C8B-B14F-4D97-AF65-F5344CB8AC3E}">
        <p14:creationId xmlns:p14="http://schemas.microsoft.com/office/powerpoint/2010/main" val="201352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Nested classes</a:t>
            </a:r>
          </a:p>
        </p:txBody>
      </p:sp>
      <p:sp>
        <p:nvSpPr>
          <p:cNvPr id="3" name="Content Placeholder 2"/>
          <p:cNvSpPr>
            <a:spLocks noGrp="1"/>
          </p:cNvSpPr>
          <p:nvPr>
            <p:ph idx="1"/>
          </p:nvPr>
        </p:nvSpPr>
        <p:spPr/>
        <p:txBody>
          <a:bodyPr/>
          <a:lstStyle/>
          <a:p>
            <a:r>
              <a:rPr lang="en-US" dirty="0"/>
              <a:t>Non-static nested class (inner class)</a:t>
            </a:r>
          </a:p>
          <a:p>
            <a:pPr lvl="1"/>
            <a:r>
              <a:rPr lang="en-US" dirty="0"/>
              <a:t>Member inner class</a:t>
            </a:r>
          </a:p>
          <a:p>
            <a:pPr lvl="1"/>
            <a:r>
              <a:rPr lang="en-US" dirty="0"/>
              <a:t>Anonymous inner class</a:t>
            </a:r>
          </a:p>
          <a:p>
            <a:pPr lvl="1"/>
            <a:r>
              <a:rPr lang="en-US" dirty="0"/>
              <a:t>Local inner class</a:t>
            </a:r>
          </a:p>
          <a:p>
            <a:r>
              <a:rPr lang="en-US" dirty="0"/>
              <a:t>Static nested class</a:t>
            </a:r>
          </a:p>
          <a:p>
            <a:endParaRPr lang="en-US" dirty="0"/>
          </a:p>
        </p:txBody>
      </p:sp>
    </p:spTree>
    <p:extLst>
      <p:ext uri="{BB962C8B-B14F-4D97-AF65-F5344CB8AC3E}">
        <p14:creationId xmlns:p14="http://schemas.microsoft.com/office/powerpoint/2010/main" val="3341970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solidFill>
                  <a:srgbClr val="FF0000"/>
                </a:solidFill>
              </a:rPr>
              <a:t>Member Inner Class</a:t>
            </a:r>
            <a:r>
              <a:rPr lang="en-US" b="1" dirty="0"/>
              <a:t>:- </a:t>
            </a:r>
            <a:r>
              <a:rPr lang="en-US" dirty="0"/>
              <a:t>A class created within class and outside method.</a:t>
            </a:r>
          </a:p>
          <a:p>
            <a:r>
              <a:rPr lang="en-US" b="1" dirty="0">
                <a:solidFill>
                  <a:srgbClr val="FF0000"/>
                </a:solidFill>
              </a:rPr>
              <a:t>Anonymous Inner Class:-</a:t>
            </a:r>
            <a:r>
              <a:rPr lang="en-US" dirty="0">
                <a:solidFill>
                  <a:srgbClr val="FF0000"/>
                </a:solidFill>
              </a:rPr>
              <a:t> </a:t>
            </a:r>
            <a:r>
              <a:rPr lang="en-US" dirty="0"/>
              <a:t>A class created for implementing interface or extending class. Its name is decided by the java compiler.</a:t>
            </a:r>
          </a:p>
          <a:p>
            <a:r>
              <a:rPr lang="en-US" b="1" dirty="0">
                <a:solidFill>
                  <a:srgbClr val="FF0000"/>
                </a:solidFill>
              </a:rPr>
              <a:t>Local Inner Class</a:t>
            </a:r>
            <a:r>
              <a:rPr lang="en-US" dirty="0"/>
              <a:t>: A class created within method.</a:t>
            </a:r>
          </a:p>
          <a:p>
            <a:r>
              <a:rPr lang="en-US" b="1" dirty="0">
                <a:solidFill>
                  <a:srgbClr val="FF0000"/>
                </a:solidFill>
              </a:rPr>
              <a:t>Static Nested Class</a:t>
            </a:r>
            <a:r>
              <a:rPr lang="en-US" dirty="0">
                <a:solidFill>
                  <a:srgbClr val="FF0000"/>
                </a:solidFill>
              </a:rPr>
              <a:t> :- </a:t>
            </a:r>
            <a:r>
              <a:rPr lang="en-US" dirty="0"/>
              <a:t>A static class created within class.</a:t>
            </a:r>
          </a:p>
          <a:p>
            <a:r>
              <a:rPr lang="en-US" b="1" dirty="0">
                <a:solidFill>
                  <a:srgbClr val="FF0000"/>
                </a:solidFill>
              </a:rPr>
              <a:t>Nested Interface </a:t>
            </a:r>
            <a:r>
              <a:rPr lang="en-US" dirty="0"/>
              <a:t>An interface created within class or interface.</a:t>
            </a:r>
          </a:p>
        </p:txBody>
      </p:sp>
    </p:spTree>
    <p:extLst>
      <p:ext uri="{BB962C8B-B14F-4D97-AF65-F5344CB8AC3E}">
        <p14:creationId xmlns:p14="http://schemas.microsoft.com/office/powerpoint/2010/main" val="363991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Constructor</a:t>
            </a:r>
          </a:p>
        </p:txBody>
      </p:sp>
      <p:sp>
        <p:nvSpPr>
          <p:cNvPr id="3" name="Content Placeholder 2"/>
          <p:cNvSpPr>
            <a:spLocks noGrp="1"/>
          </p:cNvSpPr>
          <p:nvPr>
            <p:ph idx="1"/>
          </p:nvPr>
        </p:nvSpPr>
        <p:spPr/>
        <p:txBody>
          <a:bodyPr>
            <a:normAutofit lnSpcReduction="10000"/>
          </a:bodyPr>
          <a:lstStyle/>
          <a:p>
            <a:r>
              <a:rPr lang="en-US" b="1" dirty="0">
                <a:hlinkClick r:id="rId2"/>
              </a:rPr>
              <a:t>String</a:t>
            </a:r>
            <a:r>
              <a:rPr lang="en-US" dirty="0"/>
              <a:t>()</a:t>
            </a:r>
          </a:p>
          <a:p>
            <a:r>
              <a:rPr lang="en-US" b="1" dirty="0">
                <a:hlinkClick r:id="rId2"/>
              </a:rPr>
              <a:t>String</a:t>
            </a:r>
            <a:r>
              <a:rPr lang="en-US" dirty="0"/>
              <a:t>(“String”)</a:t>
            </a:r>
          </a:p>
          <a:p>
            <a:r>
              <a:rPr lang="en-US" b="1" dirty="0">
                <a:hlinkClick r:id="rId3"/>
              </a:rPr>
              <a:t>String</a:t>
            </a:r>
            <a:r>
              <a:rPr lang="en-US" dirty="0"/>
              <a:t>(char[] chars)</a:t>
            </a:r>
          </a:p>
          <a:p>
            <a:r>
              <a:rPr lang="en-US" dirty="0"/>
              <a:t>String s =“hello”;</a:t>
            </a:r>
          </a:p>
          <a:p>
            <a:r>
              <a:rPr lang="en-US" dirty="0"/>
              <a:t>String s2 =“hello”;</a:t>
            </a:r>
          </a:p>
          <a:p>
            <a:r>
              <a:rPr lang="en-US" dirty="0"/>
              <a:t>Both points to same location</a:t>
            </a:r>
          </a:p>
          <a:p>
            <a:r>
              <a:rPr lang="en-US" dirty="0"/>
              <a:t>String objects are Immutable only + operator is overloaded </a:t>
            </a:r>
          </a:p>
          <a:p>
            <a:r>
              <a:rPr lang="en-US" dirty="0"/>
              <a:t>When we change the string value memory location change</a:t>
            </a:r>
          </a:p>
        </p:txBody>
      </p:sp>
    </p:spTree>
    <p:extLst>
      <p:ext uri="{BB962C8B-B14F-4D97-AF65-F5344CB8AC3E}">
        <p14:creationId xmlns:p14="http://schemas.microsoft.com/office/powerpoint/2010/main" val="2715012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Anonymous  class</a:t>
            </a:r>
          </a:p>
        </p:txBody>
      </p:sp>
      <p:sp>
        <p:nvSpPr>
          <p:cNvPr id="3" name="Content Placeholder 2"/>
          <p:cNvSpPr>
            <a:spLocks noGrp="1"/>
          </p:cNvSpPr>
          <p:nvPr>
            <p:ph idx="1"/>
          </p:nvPr>
        </p:nvSpPr>
        <p:spPr/>
        <p:txBody>
          <a:bodyPr/>
          <a:lstStyle/>
          <a:p>
            <a:r>
              <a:rPr lang="en-US" dirty="0"/>
              <a:t>A class that have no name is known as anonymous  class . It should be used if you have to override method of class or interface. Java Anonymous inner class can be created by two ways:</a:t>
            </a:r>
          </a:p>
          <a:p>
            <a:pPr marL="850392" lvl="1" indent="-457200">
              <a:buFont typeface="+mj-lt"/>
              <a:buAutoNum type="arabicPeriod"/>
            </a:pPr>
            <a:r>
              <a:rPr lang="en-US" dirty="0"/>
              <a:t>Class (may be abstract or concrete).</a:t>
            </a:r>
          </a:p>
          <a:p>
            <a:pPr marL="850392" lvl="1" indent="-457200">
              <a:buFont typeface="+mj-lt"/>
              <a:buAutoNum type="arabicPeriod"/>
            </a:pPr>
            <a:r>
              <a:rPr lang="en-US" dirty="0"/>
              <a:t>Interface</a:t>
            </a:r>
          </a:p>
          <a:p>
            <a:endParaRPr lang="en-US" dirty="0"/>
          </a:p>
        </p:txBody>
      </p:sp>
    </p:spTree>
    <p:extLst>
      <p:ext uri="{BB962C8B-B14F-4D97-AF65-F5344CB8AC3E}">
        <p14:creationId xmlns:p14="http://schemas.microsoft.com/office/powerpoint/2010/main" val="2439302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class</a:t>
            </a:r>
          </a:p>
        </p:txBody>
      </p:sp>
      <p:sp>
        <p:nvSpPr>
          <p:cNvPr id="3" name="Content Placeholder 2"/>
          <p:cNvSpPr>
            <a:spLocks noGrp="1"/>
          </p:cNvSpPr>
          <p:nvPr>
            <p:ph idx="1"/>
          </p:nvPr>
        </p:nvSpPr>
        <p:spPr/>
        <p:txBody>
          <a:bodyPr>
            <a:normAutofit fontScale="92500" lnSpcReduction="20000"/>
          </a:bodyPr>
          <a:lstStyle/>
          <a:p>
            <a:r>
              <a:rPr lang="en-US" dirty="0"/>
              <a:t>abstract class pa{  </a:t>
            </a:r>
          </a:p>
          <a:p>
            <a:r>
              <a:rPr lang="en-US" dirty="0"/>
              <a:t>  abstract void eat();  </a:t>
            </a:r>
          </a:p>
          <a:p>
            <a:r>
              <a:rPr lang="en-US" dirty="0"/>
              <a:t>}  </a:t>
            </a:r>
          </a:p>
          <a:p>
            <a:r>
              <a:rPr lang="en-US" dirty="0"/>
              <a:t>class anny1{  </a:t>
            </a:r>
          </a:p>
          <a:p>
            <a:r>
              <a:rPr lang="en-US" dirty="0"/>
              <a:t> public static void main(String </a:t>
            </a:r>
            <a:r>
              <a:rPr lang="en-US" dirty="0" err="1"/>
              <a:t>args</a:t>
            </a:r>
            <a:r>
              <a:rPr lang="en-US" dirty="0"/>
              <a:t>[]){  </a:t>
            </a:r>
          </a:p>
          <a:p>
            <a:r>
              <a:rPr lang="en-US" dirty="0"/>
              <a:t>  pa p=new pa(){  </a:t>
            </a:r>
          </a:p>
          <a:p>
            <a:r>
              <a:rPr lang="en-US" dirty="0"/>
              <a:t>  void test(){</a:t>
            </a:r>
            <a:r>
              <a:rPr lang="en-US" dirty="0" err="1"/>
              <a:t>System.out.println</a:t>
            </a:r>
            <a:r>
              <a:rPr lang="en-US" dirty="0"/>
              <a:t>("demo </a:t>
            </a:r>
            <a:r>
              <a:rPr lang="en-US" dirty="0" err="1"/>
              <a:t>anonymus</a:t>
            </a:r>
            <a:r>
              <a:rPr lang="en-US" dirty="0"/>
              <a:t> class");}  </a:t>
            </a:r>
          </a:p>
          <a:p>
            <a:r>
              <a:rPr lang="en-US" dirty="0"/>
              <a:t>  };  </a:t>
            </a:r>
          </a:p>
          <a:p>
            <a:r>
              <a:rPr lang="en-US" dirty="0"/>
              <a:t>  </a:t>
            </a:r>
            <a:r>
              <a:rPr lang="en-US" dirty="0" err="1"/>
              <a:t>p.test</a:t>
            </a:r>
            <a:r>
              <a:rPr lang="en-US" dirty="0"/>
              <a:t>();  </a:t>
            </a:r>
          </a:p>
          <a:p>
            <a:r>
              <a:rPr lang="en-US" dirty="0"/>
              <a:t> }  </a:t>
            </a:r>
          </a:p>
          <a:p>
            <a:r>
              <a:rPr lang="en-US" dirty="0"/>
              <a:t>}</a:t>
            </a:r>
          </a:p>
        </p:txBody>
      </p:sp>
    </p:spTree>
    <p:extLst>
      <p:ext uri="{BB962C8B-B14F-4D97-AF65-F5344CB8AC3E}">
        <p14:creationId xmlns:p14="http://schemas.microsoft.com/office/powerpoint/2010/main" val="1798063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interface</a:t>
            </a:r>
          </a:p>
        </p:txBody>
      </p:sp>
      <p:sp>
        <p:nvSpPr>
          <p:cNvPr id="3" name="Content Placeholder 2"/>
          <p:cNvSpPr>
            <a:spLocks noGrp="1"/>
          </p:cNvSpPr>
          <p:nvPr>
            <p:ph idx="1"/>
          </p:nvPr>
        </p:nvSpPr>
        <p:spPr/>
        <p:txBody>
          <a:bodyPr>
            <a:normAutofit fontScale="92500" lnSpcReduction="20000"/>
          </a:bodyPr>
          <a:lstStyle/>
          <a:p>
            <a:r>
              <a:rPr lang="en-US" dirty="0"/>
              <a:t>interface testing{  </a:t>
            </a:r>
          </a:p>
          <a:p>
            <a:r>
              <a:rPr lang="en-US" dirty="0"/>
              <a:t> void test();  </a:t>
            </a:r>
          </a:p>
          <a:p>
            <a:r>
              <a:rPr lang="en-US" dirty="0"/>
              <a:t>}  </a:t>
            </a:r>
          </a:p>
          <a:p>
            <a:r>
              <a:rPr lang="en-US" dirty="0"/>
              <a:t>class anny2{  </a:t>
            </a:r>
          </a:p>
          <a:p>
            <a:r>
              <a:rPr lang="en-US" dirty="0"/>
              <a:t> public static void main(String </a:t>
            </a:r>
            <a:r>
              <a:rPr lang="en-US" dirty="0" err="1"/>
              <a:t>args</a:t>
            </a:r>
            <a:r>
              <a:rPr lang="en-US" dirty="0"/>
              <a:t>[]){  </a:t>
            </a:r>
          </a:p>
          <a:p>
            <a:r>
              <a:rPr lang="en-US" dirty="0"/>
              <a:t> testing e=new testing(){  </a:t>
            </a:r>
          </a:p>
          <a:p>
            <a:r>
              <a:rPr lang="en-US" dirty="0"/>
              <a:t>  public void test(){</a:t>
            </a:r>
            <a:r>
              <a:rPr lang="en-US" dirty="0" err="1"/>
              <a:t>System.out.println</a:t>
            </a:r>
            <a:r>
              <a:rPr lang="en-US" dirty="0"/>
              <a:t>("</a:t>
            </a:r>
            <a:r>
              <a:rPr lang="en-US" dirty="0" err="1"/>
              <a:t>anyonums</a:t>
            </a:r>
            <a:r>
              <a:rPr lang="en-US" dirty="0"/>
              <a:t> class using interface");}  </a:t>
            </a:r>
          </a:p>
          <a:p>
            <a:r>
              <a:rPr lang="en-US" dirty="0"/>
              <a:t> };  </a:t>
            </a:r>
          </a:p>
          <a:p>
            <a:r>
              <a:rPr lang="en-US" dirty="0"/>
              <a:t> </a:t>
            </a:r>
            <a:r>
              <a:rPr lang="en-US" dirty="0" err="1"/>
              <a:t>e.test</a:t>
            </a:r>
            <a:r>
              <a:rPr lang="en-US" dirty="0"/>
              <a:t>();  </a:t>
            </a:r>
          </a:p>
          <a:p>
            <a:r>
              <a:rPr lang="en-US" dirty="0"/>
              <a:t> }  </a:t>
            </a:r>
          </a:p>
          <a:p>
            <a:r>
              <a:rPr lang="en-US" dirty="0"/>
              <a:t>}</a:t>
            </a:r>
          </a:p>
        </p:txBody>
      </p:sp>
    </p:spTree>
    <p:extLst>
      <p:ext uri="{BB962C8B-B14F-4D97-AF65-F5344CB8AC3E}">
        <p14:creationId xmlns:p14="http://schemas.microsoft.com/office/powerpoint/2010/main" val="163030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as argument </a:t>
            </a:r>
          </a:p>
        </p:txBody>
      </p:sp>
      <p:sp>
        <p:nvSpPr>
          <p:cNvPr id="3" name="Content Placeholder 2"/>
          <p:cNvSpPr>
            <a:spLocks noGrp="1"/>
          </p:cNvSpPr>
          <p:nvPr>
            <p:ph idx="1"/>
          </p:nvPr>
        </p:nvSpPr>
        <p:spPr/>
        <p:txBody>
          <a:bodyPr>
            <a:normAutofit fontScale="47500" lnSpcReduction="20000"/>
          </a:bodyPr>
          <a:lstStyle/>
          <a:p>
            <a:r>
              <a:rPr lang="en-US" dirty="0"/>
              <a:t>interface result {</a:t>
            </a:r>
          </a:p>
          <a:p>
            <a:r>
              <a:rPr lang="en-US" dirty="0"/>
              <a:t>   </a:t>
            </a:r>
            <a:r>
              <a:rPr lang="en-US" dirty="0" err="1"/>
              <a:t>int</a:t>
            </a:r>
            <a:r>
              <a:rPr lang="en-US" dirty="0"/>
              <a:t> marks();</a:t>
            </a:r>
          </a:p>
          <a:p>
            <a:r>
              <a:rPr lang="en-US" dirty="0"/>
              <a:t>}</a:t>
            </a:r>
          </a:p>
          <a:p>
            <a:endParaRPr lang="en-US" dirty="0"/>
          </a:p>
          <a:p>
            <a:r>
              <a:rPr lang="en-US" dirty="0"/>
              <a:t>public class </a:t>
            </a:r>
            <a:r>
              <a:rPr lang="en-US" dirty="0" err="1"/>
              <a:t>asargument</a:t>
            </a:r>
            <a:r>
              <a:rPr lang="en-US" dirty="0"/>
              <a:t> {</a:t>
            </a:r>
          </a:p>
          <a:p>
            <a:r>
              <a:rPr lang="en-US" dirty="0"/>
              <a:t>   // method which accepts the object of interface Message</a:t>
            </a:r>
          </a:p>
          <a:p>
            <a:r>
              <a:rPr lang="en-US" dirty="0"/>
              <a:t>   public void </a:t>
            </a:r>
            <a:r>
              <a:rPr lang="en-US" dirty="0" err="1"/>
              <a:t>displaymarks</a:t>
            </a:r>
            <a:r>
              <a:rPr lang="en-US" dirty="0"/>
              <a:t>(result r) {</a:t>
            </a:r>
          </a:p>
          <a:p>
            <a:r>
              <a:rPr lang="en-US" dirty="0"/>
              <a:t>      </a:t>
            </a:r>
            <a:r>
              <a:rPr lang="en-US" dirty="0" err="1"/>
              <a:t>System.out.println</a:t>
            </a:r>
            <a:r>
              <a:rPr lang="en-US" dirty="0"/>
              <a:t>(</a:t>
            </a:r>
            <a:r>
              <a:rPr lang="en-US" dirty="0" err="1"/>
              <a:t>r.marks</a:t>
            </a:r>
            <a:r>
              <a:rPr lang="en-US" dirty="0"/>
              <a:t>() +</a:t>
            </a:r>
          </a:p>
          <a:p>
            <a:r>
              <a:rPr lang="en-US" dirty="0"/>
              <a:t>         ", example of anonymous class as an argument");  </a:t>
            </a:r>
          </a:p>
          <a:p>
            <a:r>
              <a:rPr lang="en-US" dirty="0"/>
              <a:t>   }</a:t>
            </a:r>
          </a:p>
          <a:p>
            <a:endParaRPr lang="en-US" dirty="0"/>
          </a:p>
          <a:p>
            <a:r>
              <a:rPr lang="en-US" dirty="0"/>
              <a:t>   public static void main(String </a:t>
            </a:r>
            <a:r>
              <a:rPr lang="en-US" dirty="0" err="1"/>
              <a:t>args</a:t>
            </a:r>
            <a:r>
              <a:rPr lang="en-US" dirty="0"/>
              <a:t>[]) {</a:t>
            </a:r>
          </a:p>
          <a:p>
            <a:r>
              <a:rPr lang="en-US" dirty="0"/>
              <a:t>      // Instantiating the class</a:t>
            </a:r>
          </a:p>
          <a:p>
            <a:r>
              <a:rPr lang="en-US" dirty="0"/>
              <a:t>      </a:t>
            </a:r>
            <a:r>
              <a:rPr lang="en-US" dirty="0" err="1"/>
              <a:t>asargument</a:t>
            </a:r>
            <a:r>
              <a:rPr lang="en-US" dirty="0"/>
              <a:t> </a:t>
            </a:r>
            <a:r>
              <a:rPr lang="en-US" dirty="0" err="1"/>
              <a:t>obj</a:t>
            </a:r>
            <a:r>
              <a:rPr lang="en-US" dirty="0"/>
              <a:t> = new </a:t>
            </a:r>
            <a:r>
              <a:rPr lang="en-US" dirty="0" err="1"/>
              <a:t>asargument</a:t>
            </a:r>
            <a:r>
              <a:rPr lang="en-US" dirty="0"/>
              <a:t>();</a:t>
            </a:r>
          </a:p>
          <a:p>
            <a:endParaRPr lang="en-US" dirty="0"/>
          </a:p>
          <a:p>
            <a:r>
              <a:rPr lang="en-US" dirty="0"/>
              <a:t>      // Passing an anonymous inner class as an argument</a:t>
            </a:r>
          </a:p>
          <a:p>
            <a:r>
              <a:rPr lang="en-US" dirty="0"/>
              <a:t>      </a:t>
            </a:r>
            <a:r>
              <a:rPr lang="en-US" dirty="0" err="1"/>
              <a:t>obj.displaymarks</a:t>
            </a:r>
            <a:r>
              <a:rPr lang="en-US" dirty="0"/>
              <a:t>(new result() {</a:t>
            </a:r>
          </a:p>
          <a:p>
            <a:r>
              <a:rPr lang="en-US" dirty="0"/>
              <a:t>         public </a:t>
            </a:r>
            <a:r>
              <a:rPr lang="en-US" dirty="0" err="1"/>
              <a:t>int</a:t>
            </a:r>
            <a:r>
              <a:rPr lang="en-US" dirty="0"/>
              <a:t> marks() {</a:t>
            </a:r>
          </a:p>
          <a:p>
            <a:r>
              <a:rPr lang="en-US" dirty="0"/>
              <a:t>            return 85;</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3706781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Lambda Expressions</a:t>
            </a:r>
          </a:p>
        </p:txBody>
      </p:sp>
      <p:sp>
        <p:nvSpPr>
          <p:cNvPr id="3" name="Content Placeholder 2"/>
          <p:cNvSpPr>
            <a:spLocks noGrp="1"/>
          </p:cNvSpPr>
          <p:nvPr>
            <p:ph idx="1"/>
          </p:nvPr>
        </p:nvSpPr>
        <p:spPr/>
        <p:txBody>
          <a:bodyPr/>
          <a:lstStyle/>
          <a:p>
            <a:r>
              <a:rPr lang="en-US" dirty="0"/>
              <a:t>The Lambda expression is used to provide the implementation of  functional interface.</a:t>
            </a:r>
          </a:p>
          <a:p>
            <a:r>
              <a:rPr lang="en-US" dirty="0"/>
              <a:t>It saves a lot of code. In case of lambda expression, we don't need to define the method again for providing the implementation. Here, we just write the implementation code.</a:t>
            </a:r>
          </a:p>
        </p:txBody>
      </p:sp>
    </p:spTree>
    <p:extLst>
      <p:ext uri="{BB962C8B-B14F-4D97-AF65-F5344CB8AC3E}">
        <p14:creationId xmlns:p14="http://schemas.microsoft.com/office/powerpoint/2010/main" val="3972316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Lambda Expression Syntax</a:t>
            </a:r>
          </a:p>
        </p:txBody>
      </p:sp>
      <p:sp>
        <p:nvSpPr>
          <p:cNvPr id="3" name="Content Placeholder 2"/>
          <p:cNvSpPr>
            <a:spLocks noGrp="1"/>
          </p:cNvSpPr>
          <p:nvPr>
            <p:ph idx="1"/>
          </p:nvPr>
        </p:nvSpPr>
        <p:spPr/>
        <p:txBody>
          <a:bodyPr/>
          <a:lstStyle/>
          <a:p>
            <a:r>
              <a:rPr lang="en-US" dirty="0"/>
              <a:t>(argument-list) -&gt; {body}  </a:t>
            </a:r>
          </a:p>
          <a:p>
            <a:r>
              <a:rPr lang="en-US" dirty="0" err="1"/>
              <a:t>Interfacename</a:t>
            </a:r>
            <a:r>
              <a:rPr lang="en-US" dirty="0"/>
              <a:t> </a:t>
            </a:r>
            <a:r>
              <a:rPr lang="en-US" dirty="0" err="1"/>
              <a:t>obj</a:t>
            </a:r>
            <a:r>
              <a:rPr lang="en-US" dirty="0"/>
              <a:t>= ()-&gt;{ code to be executed};</a:t>
            </a:r>
          </a:p>
          <a:p>
            <a:r>
              <a:rPr lang="en-US" dirty="0" err="1"/>
              <a:t>Interfacename</a:t>
            </a:r>
            <a:r>
              <a:rPr lang="en-US" dirty="0"/>
              <a:t> </a:t>
            </a:r>
            <a:r>
              <a:rPr lang="en-US" dirty="0" err="1"/>
              <a:t>obj</a:t>
            </a:r>
            <a:r>
              <a:rPr lang="en-US" dirty="0"/>
              <a:t>= (parameter)-&gt;{ code to be executed};</a:t>
            </a:r>
          </a:p>
          <a:p>
            <a:r>
              <a:rPr lang="en-US" dirty="0" err="1"/>
              <a:t>Interfacename</a:t>
            </a:r>
            <a:r>
              <a:rPr lang="en-US" dirty="0"/>
              <a:t> </a:t>
            </a:r>
            <a:r>
              <a:rPr lang="en-US" dirty="0" err="1"/>
              <a:t>obj</a:t>
            </a:r>
            <a:r>
              <a:rPr lang="en-US" dirty="0"/>
              <a:t>= (p2,p3)-&gt;{ code to be executed};</a:t>
            </a:r>
          </a:p>
          <a:p>
            <a:endParaRPr lang="en-US" dirty="0"/>
          </a:p>
        </p:txBody>
      </p:sp>
    </p:spTree>
    <p:extLst>
      <p:ext uri="{BB962C8B-B14F-4D97-AF65-F5344CB8AC3E}">
        <p14:creationId xmlns:p14="http://schemas.microsoft.com/office/powerpoint/2010/main" val="4014887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r>
              <a:rPr lang="en-US" dirty="0"/>
              <a:t>interface i1</a:t>
            </a:r>
          </a:p>
          <a:p>
            <a:r>
              <a:rPr lang="en-US" dirty="0"/>
              <a:t>{</a:t>
            </a:r>
          </a:p>
          <a:p>
            <a:r>
              <a:rPr lang="en-US" dirty="0"/>
              <a:t> void show();</a:t>
            </a:r>
          </a:p>
          <a:p>
            <a:r>
              <a:rPr lang="en-US" dirty="0"/>
              <a:t>}</a:t>
            </a:r>
          </a:p>
          <a:p>
            <a:endParaRPr lang="en-US" dirty="0"/>
          </a:p>
          <a:p>
            <a:r>
              <a:rPr lang="en-US" dirty="0"/>
              <a:t>class </a:t>
            </a:r>
            <a:r>
              <a:rPr lang="en-US" dirty="0" err="1"/>
              <a:t>lambdaexp</a:t>
            </a:r>
            <a:endParaRPr lang="en-US" dirty="0"/>
          </a:p>
          <a:p>
            <a:r>
              <a:rPr lang="en-US" dirty="0"/>
              <a:t>{</a:t>
            </a:r>
          </a:p>
          <a:p>
            <a:r>
              <a:rPr lang="en-US" dirty="0"/>
              <a:t> public static void main (String s[])</a:t>
            </a:r>
          </a:p>
          <a:p>
            <a:r>
              <a:rPr lang="en-US" dirty="0"/>
              <a:t>  {</a:t>
            </a:r>
          </a:p>
          <a:p>
            <a:r>
              <a:rPr lang="en-US" dirty="0"/>
              <a:t>    i1 </a:t>
            </a:r>
            <a:r>
              <a:rPr lang="en-US" dirty="0" err="1"/>
              <a:t>obj</a:t>
            </a:r>
            <a:r>
              <a:rPr lang="en-US" dirty="0"/>
              <a:t> =()-&gt;{</a:t>
            </a:r>
          </a:p>
          <a:p>
            <a:r>
              <a:rPr lang="en-US" dirty="0"/>
              <a:t>	 </a:t>
            </a:r>
            <a:r>
              <a:rPr lang="en-US" dirty="0" err="1"/>
              <a:t>System.out.println</a:t>
            </a:r>
            <a:r>
              <a:rPr lang="en-US" dirty="0"/>
              <a:t>("hello how are you ");</a:t>
            </a:r>
          </a:p>
          <a:p>
            <a:r>
              <a:rPr lang="en-US" dirty="0"/>
              <a:t>	};</a:t>
            </a:r>
          </a:p>
          <a:p>
            <a:r>
              <a:rPr lang="en-US" dirty="0"/>
              <a:t>	</a:t>
            </a:r>
            <a:r>
              <a:rPr lang="en-US" dirty="0" err="1"/>
              <a:t>obj.show</a:t>
            </a:r>
            <a:r>
              <a:rPr lang="en-US" dirty="0"/>
              <a:t>();</a:t>
            </a:r>
          </a:p>
          <a:p>
            <a:r>
              <a:rPr lang="en-US" dirty="0"/>
              <a:t>  }</a:t>
            </a:r>
          </a:p>
          <a:p>
            <a:endParaRPr lang="en-US" dirty="0"/>
          </a:p>
          <a:p>
            <a:r>
              <a:rPr lang="en-US" dirty="0"/>
              <a:t>}</a:t>
            </a:r>
          </a:p>
        </p:txBody>
      </p:sp>
    </p:spTree>
    <p:extLst>
      <p:ext uri="{BB962C8B-B14F-4D97-AF65-F5344CB8AC3E}">
        <p14:creationId xmlns:p14="http://schemas.microsoft.com/office/powerpoint/2010/main" val="24613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77500" lnSpcReduction="20000"/>
          </a:bodyPr>
          <a:lstStyle/>
          <a:p>
            <a:r>
              <a:rPr lang="en-US" dirty="0"/>
              <a:t>interface i2</a:t>
            </a:r>
          </a:p>
          <a:p>
            <a:r>
              <a:rPr lang="en-US" dirty="0"/>
              <a:t>{</a:t>
            </a:r>
          </a:p>
          <a:p>
            <a:r>
              <a:rPr lang="en-US" dirty="0"/>
              <a:t> void show(</a:t>
            </a:r>
            <a:r>
              <a:rPr lang="en-US" dirty="0" err="1"/>
              <a:t>int</a:t>
            </a:r>
            <a:r>
              <a:rPr lang="en-US" dirty="0"/>
              <a:t>  a);</a:t>
            </a:r>
          </a:p>
          <a:p>
            <a:r>
              <a:rPr lang="en-US" dirty="0"/>
              <a:t>}</a:t>
            </a:r>
          </a:p>
          <a:p>
            <a:endParaRPr lang="en-US" dirty="0"/>
          </a:p>
          <a:p>
            <a:r>
              <a:rPr lang="en-US" dirty="0"/>
              <a:t>class lambdaexp2</a:t>
            </a:r>
          </a:p>
          <a:p>
            <a:r>
              <a:rPr lang="en-US" dirty="0"/>
              <a:t>{</a:t>
            </a:r>
          </a:p>
          <a:p>
            <a:r>
              <a:rPr lang="en-US" dirty="0"/>
              <a:t> public static void main (String s[])</a:t>
            </a:r>
          </a:p>
          <a:p>
            <a:r>
              <a:rPr lang="en-US" dirty="0"/>
              <a:t>  {  </a:t>
            </a:r>
          </a:p>
          <a:p>
            <a:r>
              <a:rPr lang="en-US" dirty="0"/>
              <a:t>  </a:t>
            </a:r>
          </a:p>
          <a:p>
            <a:r>
              <a:rPr lang="en-US" dirty="0"/>
              <a:t>    i2 </a:t>
            </a:r>
            <a:r>
              <a:rPr lang="en-US" dirty="0" err="1"/>
              <a:t>obj</a:t>
            </a:r>
            <a:r>
              <a:rPr lang="en-US" dirty="0"/>
              <a:t> =(b)-&gt;{</a:t>
            </a:r>
          </a:p>
          <a:p>
            <a:r>
              <a:rPr lang="en-US" dirty="0"/>
              <a:t>	 </a:t>
            </a:r>
            <a:r>
              <a:rPr lang="en-US" dirty="0" err="1"/>
              <a:t>System.out.println</a:t>
            </a:r>
            <a:r>
              <a:rPr lang="en-US" dirty="0"/>
              <a:t>("hello how are you "+b);</a:t>
            </a:r>
          </a:p>
          <a:p>
            <a:r>
              <a:rPr lang="en-US" dirty="0"/>
              <a:t>	};</a:t>
            </a:r>
          </a:p>
          <a:p>
            <a:r>
              <a:rPr lang="en-US" dirty="0"/>
              <a:t>	</a:t>
            </a:r>
            <a:r>
              <a:rPr lang="en-US" dirty="0" err="1"/>
              <a:t>obj.show</a:t>
            </a:r>
            <a:r>
              <a:rPr lang="en-US" dirty="0"/>
              <a:t>(10);</a:t>
            </a:r>
          </a:p>
          <a:p>
            <a:r>
              <a:rPr lang="en-US" dirty="0"/>
              <a:t>  }</a:t>
            </a:r>
          </a:p>
          <a:p>
            <a:endParaRPr lang="en-US" dirty="0"/>
          </a:p>
          <a:p>
            <a:r>
              <a:rPr lang="en-US" dirty="0"/>
              <a:t>}</a:t>
            </a:r>
          </a:p>
        </p:txBody>
      </p:sp>
    </p:spTree>
    <p:extLst>
      <p:ext uri="{BB962C8B-B14F-4D97-AF65-F5344CB8AC3E}">
        <p14:creationId xmlns:p14="http://schemas.microsoft.com/office/powerpoint/2010/main" val="1687391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value from lambda expression</a:t>
            </a:r>
          </a:p>
        </p:txBody>
      </p:sp>
      <p:sp>
        <p:nvSpPr>
          <p:cNvPr id="3" name="Content Placeholder 2"/>
          <p:cNvSpPr>
            <a:spLocks noGrp="1"/>
          </p:cNvSpPr>
          <p:nvPr>
            <p:ph idx="1"/>
          </p:nvPr>
        </p:nvSpPr>
        <p:spPr/>
        <p:txBody>
          <a:bodyPr>
            <a:normAutofit fontScale="85000" lnSpcReduction="20000"/>
          </a:bodyPr>
          <a:lstStyle/>
          <a:p>
            <a:r>
              <a:rPr lang="en-US" dirty="0"/>
              <a:t>interface i3</a:t>
            </a:r>
          </a:p>
          <a:p>
            <a:r>
              <a:rPr lang="en-US" dirty="0"/>
              <a:t>{  </a:t>
            </a:r>
            <a:r>
              <a:rPr lang="en-US" dirty="0" err="1"/>
              <a:t>int</a:t>
            </a:r>
            <a:r>
              <a:rPr lang="en-US" dirty="0"/>
              <a:t> sum(</a:t>
            </a:r>
            <a:r>
              <a:rPr lang="en-US" dirty="0" err="1"/>
              <a:t>int</a:t>
            </a:r>
            <a:r>
              <a:rPr lang="en-US" dirty="0"/>
              <a:t>  </a:t>
            </a:r>
            <a:r>
              <a:rPr lang="en-US" dirty="0" err="1"/>
              <a:t>a,int</a:t>
            </a:r>
            <a:r>
              <a:rPr lang="en-US" dirty="0"/>
              <a:t> b); }</a:t>
            </a:r>
          </a:p>
          <a:p>
            <a:r>
              <a:rPr lang="en-US" dirty="0"/>
              <a:t>class lambdaexp3</a:t>
            </a:r>
          </a:p>
          <a:p>
            <a:r>
              <a:rPr lang="en-US" dirty="0"/>
              <a:t>{</a:t>
            </a:r>
          </a:p>
          <a:p>
            <a:r>
              <a:rPr lang="en-US" dirty="0"/>
              <a:t> public static void main (String s[])</a:t>
            </a:r>
          </a:p>
          <a:p>
            <a:r>
              <a:rPr lang="en-US" dirty="0"/>
              <a:t>  {  </a:t>
            </a:r>
          </a:p>
          <a:p>
            <a:r>
              <a:rPr lang="en-US" dirty="0"/>
              <a:t>    i3 </a:t>
            </a:r>
            <a:r>
              <a:rPr lang="en-US" dirty="0" err="1"/>
              <a:t>obj</a:t>
            </a:r>
            <a:r>
              <a:rPr lang="en-US" dirty="0"/>
              <a:t> =(</a:t>
            </a:r>
            <a:r>
              <a:rPr lang="en-US" dirty="0" err="1"/>
              <a:t>a,b</a:t>
            </a:r>
            <a:r>
              <a:rPr lang="en-US" dirty="0"/>
              <a:t>)-&gt;{</a:t>
            </a:r>
          </a:p>
          <a:p>
            <a:r>
              <a:rPr lang="en-US" dirty="0"/>
              <a:t>	 return (</a:t>
            </a:r>
            <a:r>
              <a:rPr lang="en-US" dirty="0" err="1"/>
              <a:t>a+b</a:t>
            </a:r>
            <a:r>
              <a:rPr lang="en-US" dirty="0"/>
              <a:t>);</a:t>
            </a:r>
          </a:p>
          <a:p>
            <a:r>
              <a:rPr lang="en-US" dirty="0"/>
              <a:t>	};</a:t>
            </a:r>
          </a:p>
          <a:p>
            <a:r>
              <a:rPr lang="en-US" dirty="0"/>
              <a:t>	</a:t>
            </a:r>
            <a:r>
              <a:rPr lang="en-US" dirty="0" err="1"/>
              <a:t>System.out.println</a:t>
            </a:r>
            <a:r>
              <a:rPr lang="en-US" dirty="0"/>
              <a:t>(</a:t>
            </a:r>
            <a:r>
              <a:rPr lang="en-US" dirty="0" err="1"/>
              <a:t>obj.sum</a:t>
            </a:r>
            <a:r>
              <a:rPr lang="en-US" dirty="0"/>
              <a:t>(10,20));</a:t>
            </a:r>
          </a:p>
          <a:p>
            <a:r>
              <a:rPr lang="en-US" dirty="0"/>
              <a:t>  }</a:t>
            </a:r>
          </a:p>
          <a:p>
            <a:r>
              <a:rPr lang="en-US" dirty="0"/>
              <a:t>}</a:t>
            </a:r>
          </a:p>
        </p:txBody>
      </p:sp>
    </p:spTree>
    <p:extLst>
      <p:ext uri="{BB962C8B-B14F-4D97-AF65-F5344CB8AC3E}">
        <p14:creationId xmlns:p14="http://schemas.microsoft.com/office/powerpoint/2010/main" val="164197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t>StringBuffer</a:t>
            </a:r>
            <a:r>
              <a:rPr lang="en-US" dirty="0"/>
              <a:t> </a:t>
            </a:r>
          </a:p>
        </p:txBody>
      </p:sp>
      <p:sp>
        <p:nvSpPr>
          <p:cNvPr id="3" name="Content Placeholder 2"/>
          <p:cNvSpPr>
            <a:spLocks noGrp="1"/>
          </p:cNvSpPr>
          <p:nvPr>
            <p:ph idx="1"/>
          </p:nvPr>
        </p:nvSpPr>
        <p:spPr/>
        <p:txBody>
          <a:bodyPr/>
          <a:lstStyle/>
          <a:p>
            <a:r>
              <a:rPr lang="en-US" dirty="0"/>
              <a:t>Java </a:t>
            </a:r>
            <a:r>
              <a:rPr lang="en-US" dirty="0" err="1"/>
              <a:t>StringBuffer</a:t>
            </a:r>
            <a:r>
              <a:rPr lang="en-US" dirty="0"/>
              <a:t> class is used to create mutable (modifiable) string. The </a:t>
            </a:r>
            <a:r>
              <a:rPr lang="en-US" dirty="0" err="1"/>
              <a:t>StringBuffer</a:t>
            </a:r>
            <a:r>
              <a:rPr lang="en-US" dirty="0"/>
              <a:t> class in java is same as String class except it is mutable</a:t>
            </a:r>
          </a:p>
        </p:txBody>
      </p:sp>
    </p:spTree>
    <p:extLst>
      <p:ext uri="{BB962C8B-B14F-4D97-AF65-F5344CB8AC3E}">
        <p14:creationId xmlns:p14="http://schemas.microsoft.com/office/powerpoint/2010/main" val="245192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p>
        </p:txBody>
      </p:sp>
      <p:sp>
        <p:nvSpPr>
          <p:cNvPr id="3" name="Content Placeholder 2"/>
          <p:cNvSpPr>
            <a:spLocks noGrp="1"/>
          </p:cNvSpPr>
          <p:nvPr>
            <p:ph idx="1"/>
          </p:nvPr>
        </p:nvSpPr>
        <p:spPr/>
        <p:txBody>
          <a:bodyPr/>
          <a:lstStyle/>
          <a:p>
            <a:r>
              <a:rPr lang="en-US" dirty="0"/>
              <a:t>char </a:t>
            </a:r>
            <a:r>
              <a:rPr lang="en-US" dirty="0" err="1"/>
              <a:t>charAt</a:t>
            </a:r>
            <a:r>
              <a:rPr lang="en-US" dirty="0"/>
              <a:t>(</a:t>
            </a:r>
            <a:r>
              <a:rPr lang="en-US" dirty="0" err="1"/>
              <a:t>int</a:t>
            </a:r>
            <a:r>
              <a:rPr lang="en-US" dirty="0"/>
              <a:t> index)</a:t>
            </a:r>
          </a:p>
          <a:p>
            <a:r>
              <a:rPr lang="en-US" dirty="0" err="1"/>
              <a:t>int</a:t>
            </a:r>
            <a:r>
              <a:rPr lang="en-US" dirty="0"/>
              <a:t> </a:t>
            </a:r>
            <a:r>
              <a:rPr lang="en-US" dirty="0" err="1"/>
              <a:t>compareTo</a:t>
            </a:r>
            <a:r>
              <a:rPr lang="en-US" dirty="0"/>
              <a:t>(Object o)</a:t>
            </a:r>
          </a:p>
          <a:p>
            <a:r>
              <a:rPr lang="en-US" dirty="0" err="1"/>
              <a:t>int</a:t>
            </a:r>
            <a:r>
              <a:rPr lang="en-US" dirty="0"/>
              <a:t> </a:t>
            </a:r>
            <a:r>
              <a:rPr lang="en-US" dirty="0" err="1"/>
              <a:t>compareTo</a:t>
            </a:r>
            <a:r>
              <a:rPr lang="en-US" dirty="0"/>
              <a:t>(String </a:t>
            </a:r>
            <a:r>
              <a:rPr lang="en-US" dirty="0" err="1"/>
              <a:t>anotherString</a:t>
            </a:r>
            <a:r>
              <a:rPr lang="en-US" dirty="0"/>
              <a:t>)</a:t>
            </a:r>
          </a:p>
          <a:p>
            <a:r>
              <a:rPr lang="en-US" dirty="0" err="1"/>
              <a:t>int</a:t>
            </a:r>
            <a:r>
              <a:rPr lang="en-US" dirty="0"/>
              <a:t> </a:t>
            </a:r>
            <a:r>
              <a:rPr lang="en-US" dirty="0" err="1"/>
              <a:t>compareToIgnoreCase</a:t>
            </a:r>
            <a:r>
              <a:rPr lang="en-US" dirty="0"/>
              <a:t>(String </a:t>
            </a:r>
            <a:r>
              <a:rPr lang="en-US" dirty="0" err="1"/>
              <a:t>str</a:t>
            </a:r>
            <a:r>
              <a:rPr lang="en-US" dirty="0"/>
              <a:t>)</a:t>
            </a:r>
          </a:p>
          <a:p>
            <a:r>
              <a:rPr lang="en-US" dirty="0"/>
              <a:t>String </a:t>
            </a:r>
            <a:r>
              <a:rPr lang="en-US" dirty="0" err="1"/>
              <a:t>concat</a:t>
            </a:r>
            <a:r>
              <a:rPr lang="en-US" dirty="0"/>
              <a:t>(String </a:t>
            </a:r>
            <a:r>
              <a:rPr lang="en-US" dirty="0" err="1"/>
              <a:t>str</a:t>
            </a:r>
            <a:r>
              <a:rPr lang="en-US" dirty="0"/>
              <a:t>)</a:t>
            </a:r>
          </a:p>
          <a:p>
            <a:r>
              <a:rPr lang="en-US" dirty="0" err="1"/>
              <a:t>boolean</a:t>
            </a:r>
            <a:r>
              <a:rPr lang="en-US" dirty="0"/>
              <a:t> </a:t>
            </a:r>
            <a:r>
              <a:rPr lang="en-US" dirty="0" err="1"/>
              <a:t>contentEquals</a:t>
            </a:r>
            <a:r>
              <a:rPr lang="en-US" dirty="0"/>
              <a:t>(</a:t>
            </a:r>
            <a:r>
              <a:rPr lang="en-US" dirty="0" err="1"/>
              <a:t>StringBuffer</a:t>
            </a:r>
            <a:r>
              <a:rPr lang="en-US" dirty="0"/>
              <a:t> </a:t>
            </a:r>
            <a:r>
              <a:rPr lang="en-US" dirty="0" err="1"/>
              <a:t>sb</a:t>
            </a:r>
            <a:r>
              <a:rPr lang="en-US" dirty="0"/>
              <a:t>)</a:t>
            </a:r>
          </a:p>
          <a:p>
            <a:r>
              <a:rPr lang="en-US" dirty="0" err="1"/>
              <a:t>boolean</a:t>
            </a:r>
            <a:r>
              <a:rPr lang="en-US" dirty="0"/>
              <a:t> equals(Object </a:t>
            </a:r>
            <a:r>
              <a:rPr lang="en-US" dirty="0" err="1"/>
              <a:t>anObject</a:t>
            </a:r>
            <a:r>
              <a:rPr lang="en-US" dirty="0"/>
              <a:t>)</a:t>
            </a:r>
          </a:p>
          <a:p>
            <a:r>
              <a:rPr lang="en-US" dirty="0" err="1"/>
              <a:t>int</a:t>
            </a:r>
            <a:r>
              <a:rPr lang="en-US" dirty="0"/>
              <a:t> </a:t>
            </a:r>
            <a:r>
              <a:rPr lang="en-US" dirty="0" err="1"/>
              <a:t>indexOf</a:t>
            </a:r>
            <a:r>
              <a:rPr lang="en-US" dirty="0"/>
              <a:t>(</a:t>
            </a:r>
            <a:r>
              <a:rPr lang="en-US" dirty="0" err="1"/>
              <a:t>int</a:t>
            </a:r>
            <a:r>
              <a:rPr lang="en-US" dirty="0"/>
              <a:t> </a:t>
            </a:r>
            <a:r>
              <a:rPr lang="en-US" dirty="0" err="1"/>
              <a:t>ch</a:t>
            </a:r>
            <a:r>
              <a:rPr lang="en-US" dirty="0"/>
              <a:t>)</a:t>
            </a:r>
          </a:p>
        </p:txBody>
      </p:sp>
    </p:spTree>
    <p:extLst>
      <p:ext uri="{BB962C8B-B14F-4D97-AF65-F5344CB8AC3E}">
        <p14:creationId xmlns:p14="http://schemas.microsoft.com/office/powerpoint/2010/main" val="3649843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StringBuffer</a:t>
            </a:r>
            <a:r>
              <a:rPr lang="en-US" dirty="0"/>
              <a:t>()</a:t>
            </a:r>
          </a:p>
          <a:p>
            <a:r>
              <a:rPr lang="en-US" dirty="0" err="1"/>
              <a:t>StringBuffer</a:t>
            </a:r>
            <a:r>
              <a:rPr lang="en-US" dirty="0"/>
              <a:t>(String </a:t>
            </a:r>
            <a:r>
              <a:rPr lang="en-US" dirty="0" err="1"/>
              <a:t>str</a:t>
            </a:r>
            <a:r>
              <a:rPr lang="en-US" dirty="0"/>
              <a:t>)</a:t>
            </a:r>
          </a:p>
          <a:p>
            <a:r>
              <a:rPr lang="en-US" dirty="0" err="1"/>
              <a:t>StringBuffer</a:t>
            </a:r>
            <a:r>
              <a:rPr lang="en-US" dirty="0"/>
              <a:t>(</a:t>
            </a:r>
            <a:r>
              <a:rPr lang="en-US" dirty="0" err="1"/>
              <a:t>int</a:t>
            </a:r>
            <a:r>
              <a:rPr lang="en-US" dirty="0"/>
              <a:t> capacity) creates an empty string buffer with the specified capacity as length. Default capacity is 16</a:t>
            </a:r>
          </a:p>
          <a:p>
            <a:r>
              <a:rPr lang="en-US" dirty="0"/>
              <a:t>When size of </a:t>
            </a:r>
            <a:r>
              <a:rPr lang="en-US" dirty="0" err="1"/>
              <a:t>stringbuffer</a:t>
            </a:r>
            <a:r>
              <a:rPr lang="en-US" dirty="0"/>
              <a:t> is increases it is increased by 2 from older size like old capacity is 16 new size will be 32</a:t>
            </a:r>
          </a:p>
        </p:txBody>
      </p:sp>
    </p:spTree>
    <p:extLst>
      <p:ext uri="{BB962C8B-B14F-4D97-AF65-F5344CB8AC3E}">
        <p14:creationId xmlns:p14="http://schemas.microsoft.com/office/powerpoint/2010/main" val="3700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65535200"/>
              </p:ext>
            </p:extLst>
          </p:nvPr>
        </p:nvGraphicFramePr>
        <p:xfrm>
          <a:off x="457200" y="533400"/>
          <a:ext cx="8229600" cy="564896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pPr algn="l" fontAlgn="t"/>
                      <a:r>
                        <a:rPr lang="en-US" dirty="0">
                          <a:solidFill>
                            <a:schemeClr val="bg2"/>
                          </a:solidFill>
                          <a:effectLst/>
                          <a:latin typeface="verdana"/>
                        </a:rPr>
                        <a:t>append(String s)</a:t>
                      </a:r>
                    </a:p>
                  </a:txBody>
                  <a:tcPr marL="76200" marR="76200" marT="76200" marB="76200"/>
                </a:tc>
                <a:tc>
                  <a:txBody>
                    <a:bodyPr/>
                    <a:lstStyle/>
                    <a:p>
                      <a:pPr algn="l" fontAlgn="t"/>
                      <a:r>
                        <a:rPr lang="en-US" dirty="0">
                          <a:solidFill>
                            <a:schemeClr val="bg2"/>
                          </a:solidFill>
                          <a:effectLst/>
                          <a:latin typeface="verdana"/>
                        </a:rPr>
                        <a:t>is used to append the specified string with this string. The append() method is overloaded like append(char), append(</a:t>
                      </a:r>
                      <a:r>
                        <a:rPr lang="en-US" dirty="0" err="1">
                          <a:solidFill>
                            <a:schemeClr val="bg2"/>
                          </a:solidFill>
                          <a:effectLst/>
                          <a:latin typeface="verdana"/>
                        </a:rPr>
                        <a:t>boolean</a:t>
                      </a:r>
                      <a:r>
                        <a:rPr lang="en-US" dirty="0">
                          <a:solidFill>
                            <a:schemeClr val="bg2"/>
                          </a:solidFill>
                          <a:effectLst/>
                          <a:latin typeface="verdana"/>
                        </a:rPr>
                        <a:t>), append(</a:t>
                      </a:r>
                      <a:r>
                        <a:rPr lang="en-US" dirty="0" err="1">
                          <a:solidFill>
                            <a:schemeClr val="bg2"/>
                          </a:solidFill>
                          <a:effectLst/>
                          <a:latin typeface="verdana"/>
                        </a:rPr>
                        <a:t>int</a:t>
                      </a:r>
                      <a:r>
                        <a:rPr lang="en-US" dirty="0">
                          <a:solidFill>
                            <a:schemeClr val="bg2"/>
                          </a:solidFill>
                          <a:effectLst/>
                          <a:latin typeface="verdana"/>
                        </a:rPr>
                        <a:t>), append(float), append(double) etc.</a:t>
                      </a:r>
                    </a:p>
                  </a:txBody>
                  <a:tcPr marL="76200" marR="76200" marT="76200" marB="76200"/>
                </a:tc>
                <a:extLst>
                  <a:ext uri="{0D108BD9-81ED-4DB2-BD59-A6C34878D82A}">
                    <a16:rowId xmlns:a16="http://schemas.microsoft.com/office/drawing/2014/main" val="10000"/>
                  </a:ext>
                </a:extLst>
              </a:tr>
              <a:tr h="370840">
                <a:tc>
                  <a:txBody>
                    <a:bodyPr/>
                    <a:lstStyle/>
                    <a:p>
                      <a:r>
                        <a:rPr kumimoji="0" lang="en-US" b="0" i="0" kern="1200" dirty="0">
                          <a:solidFill>
                            <a:schemeClr val="dk1"/>
                          </a:solidFill>
                          <a:effectLst/>
                          <a:latin typeface="+mn-lt"/>
                          <a:ea typeface="+mn-ea"/>
                          <a:cs typeface="+mn-cs"/>
                        </a:rPr>
                        <a:t>insert(</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offset, String s)</a:t>
                      </a:r>
                      <a:endParaRPr lang="en-US" dirty="0">
                        <a:solidFill>
                          <a:schemeClr val="tx1"/>
                        </a:solidFill>
                      </a:endParaRPr>
                    </a:p>
                  </a:txBody>
                  <a:tcPr/>
                </a:tc>
                <a:tc>
                  <a:txBody>
                    <a:bodyPr/>
                    <a:lstStyle/>
                    <a:p>
                      <a:r>
                        <a:rPr kumimoji="0" lang="en-US" b="0" i="0" kern="1200" dirty="0">
                          <a:solidFill>
                            <a:schemeClr val="dk1"/>
                          </a:solidFill>
                          <a:effectLst/>
                          <a:latin typeface="+mn-lt"/>
                          <a:ea typeface="+mn-ea"/>
                          <a:cs typeface="+mn-cs"/>
                        </a:rPr>
                        <a:t>is used to insert the specified string with this string at the specified position. The insert() method is overloaded like insert(</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char), insert(</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boolean</a:t>
                      </a:r>
                      <a:r>
                        <a:rPr kumimoji="0" lang="en-US" b="0" i="0" kern="1200" dirty="0">
                          <a:solidFill>
                            <a:schemeClr val="dk1"/>
                          </a:solidFill>
                          <a:effectLst/>
                          <a:latin typeface="+mn-lt"/>
                          <a:ea typeface="+mn-ea"/>
                          <a:cs typeface="+mn-cs"/>
                        </a:rPr>
                        <a:t>), insert(</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insert(</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float), insert(</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double) etc.</a:t>
                      </a:r>
                      <a:endParaRPr lang="en-US" dirty="0"/>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effectLst/>
                          <a:latin typeface="+mn-lt"/>
                          <a:ea typeface="+mn-ea"/>
                          <a:cs typeface="+mn-cs"/>
                        </a:rPr>
                        <a:t>replace(</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startIndex</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endIndex</a:t>
                      </a:r>
                      <a:r>
                        <a:rPr kumimoji="0" lang="en-US" b="0" i="0" kern="1200" dirty="0">
                          <a:solidFill>
                            <a:schemeClr val="dk1"/>
                          </a:solidFill>
                          <a:effectLst/>
                          <a:latin typeface="+mn-lt"/>
                          <a:ea typeface="+mn-ea"/>
                          <a:cs typeface="+mn-cs"/>
                        </a:rPr>
                        <a:t>, String </a:t>
                      </a:r>
                      <a:r>
                        <a:rPr kumimoji="0" lang="en-US" b="0" i="0" kern="1200" dirty="0" err="1">
                          <a:solidFill>
                            <a:schemeClr val="dk1"/>
                          </a:solidFill>
                          <a:effectLst/>
                          <a:latin typeface="+mn-lt"/>
                          <a:ea typeface="+mn-ea"/>
                          <a:cs typeface="+mn-cs"/>
                        </a:rPr>
                        <a:t>str</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is used to replace the string from specified </a:t>
                      </a:r>
                      <a:r>
                        <a:rPr kumimoji="0" lang="en-US" b="0" i="0" kern="1200" dirty="0" err="1">
                          <a:solidFill>
                            <a:schemeClr val="dk1"/>
                          </a:solidFill>
                          <a:effectLst/>
                          <a:latin typeface="+mn-lt"/>
                          <a:ea typeface="+mn-ea"/>
                          <a:cs typeface="+mn-cs"/>
                        </a:rPr>
                        <a:t>startIndex</a:t>
                      </a:r>
                      <a:r>
                        <a:rPr kumimoji="0" lang="en-US" b="0" i="0" kern="1200" dirty="0">
                          <a:solidFill>
                            <a:schemeClr val="dk1"/>
                          </a:solidFill>
                          <a:effectLst/>
                          <a:latin typeface="+mn-lt"/>
                          <a:ea typeface="+mn-ea"/>
                          <a:cs typeface="+mn-cs"/>
                        </a:rPr>
                        <a:t> and </a:t>
                      </a:r>
                      <a:r>
                        <a:rPr kumimoji="0" lang="en-US" b="0" i="0" kern="1200" dirty="0" err="1">
                          <a:solidFill>
                            <a:schemeClr val="dk1"/>
                          </a:solidFill>
                          <a:effectLst/>
                          <a:latin typeface="+mn-lt"/>
                          <a:ea typeface="+mn-ea"/>
                          <a:cs typeface="+mn-cs"/>
                        </a:rPr>
                        <a:t>endIndex</a:t>
                      </a:r>
                      <a:r>
                        <a:rPr kumimoji="0" lang="en-US"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0002"/>
                  </a:ext>
                </a:extLst>
              </a:tr>
              <a:tr h="370840">
                <a:tc>
                  <a:txBody>
                    <a:bodyPr/>
                    <a:lstStyle/>
                    <a:p>
                      <a:r>
                        <a:rPr kumimoji="0" lang="en-US" b="0" i="0" kern="1200" dirty="0">
                          <a:solidFill>
                            <a:schemeClr val="dk1"/>
                          </a:solidFill>
                          <a:effectLst/>
                          <a:latin typeface="+mn-lt"/>
                          <a:ea typeface="+mn-ea"/>
                          <a:cs typeface="+mn-cs"/>
                        </a:rPr>
                        <a:t>delete(</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startIndex</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endIndex</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is used to delete the string from specified </a:t>
                      </a:r>
                      <a:r>
                        <a:rPr kumimoji="0" lang="en-US" b="0" i="0" kern="1200" dirty="0" err="1">
                          <a:solidFill>
                            <a:schemeClr val="dk1"/>
                          </a:solidFill>
                          <a:effectLst/>
                          <a:latin typeface="+mn-lt"/>
                          <a:ea typeface="+mn-ea"/>
                          <a:cs typeface="+mn-cs"/>
                        </a:rPr>
                        <a:t>startIndex</a:t>
                      </a:r>
                      <a:r>
                        <a:rPr kumimoji="0" lang="en-US" b="0" i="0" kern="1200" dirty="0">
                          <a:solidFill>
                            <a:schemeClr val="dk1"/>
                          </a:solidFill>
                          <a:effectLst/>
                          <a:latin typeface="+mn-lt"/>
                          <a:ea typeface="+mn-ea"/>
                          <a:cs typeface="+mn-cs"/>
                        </a:rPr>
                        <a:t> and </a:t>
                      </a:r>
                      <a:r>
                        <a:rPr kumimoji="0" lang="en-US" b="0" i="0" kern="1200" dirty="0" err="1">
                          <a:solidFill>
                            <a:schemeClr val="dk1"/>
                          </a:solidFill>
                          <a:effectLst/>
                          <a:latin typeface="+mn-lt"/>
                          <a:ea typeface="+mn-ea"/>
                          <a:cs typeface="+mn-cs"/>
                        </a:rPr>
                        <a:t>endIndex</a:t>
                      </a:r>
                      <a:r>
                        <a:rPr kumimoji="0" lang="en-US"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0003"/>
                  </a:ext>
                </a:extLst>
              </a:tr>
              <a:tr h="370840">
                <a:tc>
                  <a:txBody>
                    <a:bodyPr/>
                    <a:lstStyle/>
                    <a:p>
                      <a:r>
                        <a:rPr kumimoji="0" lang="en-US" b="0" i="0" kern="1200" dirty="0">
                          <a:solidFill>
                            <a:schemeClr val="dk1"/>
                          </a:solidFill>
                          <a:effectLst/>
                          <a:latin typeface="+mn-lt"/>
                          <a:ea typeface="+mn-ea"/>
                          <a:cs typeface="+mn-cs"/>
                        </a:rPr>
                        <a:t>reverse()</a:t>
                      </a:r>
                      <a:endParaRPr lang="en-US" dirty="0"/>
                    </a:p>
                  </a:txBody>
                  <a:tcPr/>
                </a:tc>
                <a:tc>
                  <a:txBody>
                    <a:bodyPr/>
                    <a:lstStyle/>
                    <a:p>
                      <a:r>
                        <a:rPr kumimoji="0" lang="en-US" b="0" i="0" kern="1200" dirty="0">
                          <a:solidFill>
                            <a:schemeClr val="dk1"/>
                          </a:solidFill>
                          <a:effectLst/>
                          <a:latin typeface="+mn-lt"/>
                          <a:ea typeface="+mn-ea"/>
                          <a:cs typeface="+mn-cs"/>
                        </a:rPr>
                        <a:t>is used to reverse the string.</a:t>
                      </a:r>
                      <a:endParaRPr lang="en-US" dirty="0"/>
                    </a:p>
                  </a:txBody>
                  <a:tcPr/>
                </a:tc>
                <a:extLst>
                  <a:ext uri="{0D108BD9-81ED-4DB2-BD59-A6C34878D82A}">
                    <a16:rowId xmlns:a16="http://schemas.microsoft.com/office/drawing/2014/main" val="10004"/>
                  </a:ext>
                </a:extLst>
              </a:tr>
              <a:tr h="370840">
                <a:tc>
                  <a:txBody>
                    <a:bodyPr/>
                    <a:lstStyle/>
                    <a:p>
                      <a:r>
                        <a:rPr kumimoji="0" lang="en-US" b="0" i="0" kern="1200" dirty="0">
                          <a:solidFill>
                            <a:schemeClr val="dk1"/>
                          </a:solidFill>
                          <a:effectLst/>
                          <a:latin typeface="+mn-lt"/>
                          <a:ea typeface="+mn-ea"/>
                          <a:cs typeface="+mn-cs"/>
                        </a:rPr>
                        <a:t>capacity()</a:t>
                      </a:r>
                      <a:endParaRPr lang="en-US" dirty="0"/>
                    </a:p>
                  </a:txBody>
                  <a:tcPr/>
                </a:tc>
                <a:tc>
                  <a:txBody>
                    <a:bodyPr/>
                    <a:lstStyle/>
                    <a:p>
                      <a:r>
                        <a:rPr kumimoji="0" lang="en-US" b="0" i="0" kern="1200" dirty="0">
                          <a:solidFill>
                            <a:schemeClr val="dk1"/>
                          </a:solidFill>
                          <a:effectLst/>
                          <a:latin typeface="+mn-lt"/>
                          <a:ea typeface="+mn-ea"/>
                          <a:cs typeface="+mn-cs"/>
                        </a:rPr>
                        <a:t>is used to return the current capacity.</a:t>
                      </a:r>
                      <a:endParaRPr lang="en-US" dirty="0"/>
                    </a:p>
                  </a:txBody>
                  <a:tcPr/>
                </a:tc>
                <a:extLst>
                  <a:ext uri="{0D108BD9-81ED-4DB2-BD59-A6C34878D82A}">
                    <a16:rowId xmlns:a16="http://schemas.microsoft.com/office/drawing/2014/main" val="10005"/>
                  </a:ext>
                </a:extLst>
              </a:tr>
              <a:tr h="370840">
                <a:tc>
                  <a:txBody>
                    <a:bodyPr/>
                    <a:lstStyle/>
                    <a:p>
                      <a:r>
                        <a:rPr kumimoji="0" lang="en-US" b="0" i="0" kern="1200" dirty="0" err="1">
                          <a:solidFill>
                            <a:schemeClr val="dk1"/>
                          </a:solidFill>
                          <a:effectLst/>
                          <a:latin typeface="+mn-lt"/>
                          <a:ea typeface="+mn-ea"/>
                          <a:cs typeface="+mn-cs"/>
                        </a:rPr>
                        <a:t>ensureCapacity</a:t>
                      </a:r>
                      <a:r>
                        <a:rPr kumimoji="0" lang="en-US" b="0" i="0" kern="1200" dirty="0">
                          <a:solidFill>
                            <a:schemeClr val="dk1"/>
                          </a:solidFill>
                          <a:effectLst/>
                          <a:latin typeface="+mn-lt"/>
                          <a:ea typeface="+mn-ea"/>
                          <a:cs typeface="+mn-cs"/>
                        </a:rPr>
                        <a:t>(</a:t>
                      </a:r>
                      <a:r>
                        <a:rPr kumimoji="0" lang="en-US" b="0" i="0" kern="1200" dirty="0" err="1">
                          <a:solidFill>
                            <a:schemeClr val="dk1"/>
                          </a:solidFill>
                          <a:effectLst/>
                          <a:latin typeface="+mn-lt"/>
                          <a:ea typeface="+mn-ea"/>
                          <a:cs typeface="+mn-cs"/>
                        </a:rPr>
                        <a:t>int</a:t>
                      </a:r>
                      <a:r>
                        <a:rPr kumimoji="0" lang="en-US" b="0" i="0" kern="1200" dirty="0">
                          <a:solidFill>
                            <a:schemeClr val="dk1"/>
                          </a:solidFill>
                          <a:effectLst/>
                          <a:latin typeface="+mn-lt"/>
                          <a:ea typeface="+mn-ea"/>
                          <a:cs typeface="+mn-cs"/>
                        </a:rPr>
                        <a:t> </a:t>
                      </a:r>
                      <a:r>
                        <a:rPr kumimoji="0" lang="en-US" b="0" i="0" kern="1200" dirty="0" err="1">
                          <a:solidFill>
                            <a:schemeClr val="dk1"/>
                          </a:solidFill>
                          <a:effectLst/>
                          <a:latin typeface="+mn-lt"/>
                          <a:ea typeface="+mn-ea"/>
                          <a:cs typeface="+mn-cs"/>
                        </a:rPr>
                        <a:t>minimumCapacity</a:t>
                      </a:r>
                      <a:r>
                        <a:rPr kumimoji="0" lang="en-US" b="0" i="0" kern="1200" dirty="0">
                          <a:solidFill>
                            <a:schemeClr val="dk1"/>
                          </a:solidFill>
                          <a:effectLst/>
                          <a:latin typeface="+mn-lt"/>
                          <a:ea typeface="+mn-ea"/>
                          <a:cs typeface="+mn-cs"/>
                        </a:rPr>
                        <a:t>)</a:t>
                      </a:r>
                      <a:endParaRPr lang="en-US" dirty="0"/>
                    </a:p>
                  </a:txBody>
                  <a:tcPr/>
                </a:tc>
                <a:tc>
                  <a:txBody>
                    <a:bodyPr/>
                    <a:lstStyle/>
                    <a:p>
                      <a:r>
                        <a:rPr kumimoji="0" lang="en-US" b="0" i="0" kern="1200" dirty="0">
                          <a:solidFill>
                            <a:schemeClr val="dk1"/>
                          </a:solidFill>
                          <a:effectLst/>
                          <a:latin typeface="+mn-lt"/>
                          <a:ea typeface="+mn-ea"/>
                          <a:cs typeface="+mn-cs"/>
                        </a:rPr>
                        <a:t>It is used to ensure the capacity at least equal to the given minimum.</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5814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5637041"/>
              </p:ext>
            </p:extLst>
          </p:nvPr>
        </p:nvGraphicFramePr>
        <p:xfrm>
          <a:off x="457200" y="1935163"/>
          <a:ext cx="8382000" cy="34493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l" fontAlgn="t"/>
                      <a:r>
                        <a:rPr lang="en-US" dirty="0" err="1">
                          <a:solidFill>
                            <a:schemeClr val="bg1"/>
                          </a:solidFill>
                          <a:effectLst/>
                          <a:latin typeface="verdana"/>
                        </a:rPr>
                        <a:t>charAt</a:t>
                      </a:r>
                      <a:r>
                        <a:rPr lang="en-US" dirty="0">
                          <a:solidFill>
                            <a:schemeClr val="bg1"/>
                          </a:solidFill>
                          <a:effectLst/>
                          <a:latin typeface="verdana"/>
                        </a:rPr>
                        <a:t>(</a:t>
                      </a:r>
                      <a:r>
                        <a:rPr lang="en-US" dirty="0" err="1">
                          <a:solidFill>
                            <a:schemeClr val="bg1"/>
                          </a:solidFill>
                          <a:effectLst/>
                          <a:latin typeface="verdana"/>
                        </a:rPr>
                        <a:t>int</a:t>
                      </a:r>
                      <a:r>
                        <a:rPr lang="en-US" dirty="0">
                          <a:solidFill>
                            <a:schemeClr val="bg1"/>
                          </a:solidFill>
                          <a:effectLst/>
                          <a:latin typeface="verdana"/>
                        </a:rPr>
                        <a:t> index)</a:t>
                      </a:r>
                    </a:p>
                  </a:txBody>
                  <a:tcPr marL="76200" marR="76200" marT="76200" marB="76200"/>
                </a:tc>
                <a:tc>
                  <a:txBody>
                    <a:bodyPr/>
                    <a:lstStyle/>
                    <a:p>
                      <a:pPr algn="l" fontAlgn="t"/>
                      <a:r>
                        <a:rPr lang="en-US" dirty="0">
                          <a:solidFill>
                            <a:schemeClr val="bg1"/>
                          </a:solidFill>
                          <a:effectLst/>
                          <a:latin typeface="verdana"/>
                        </a:rPr>
                        <a:t>is used to return the character at the specified position.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a:solidFill>
                            <a:srgbClr val="000000"/>
                          </a:solidFill>
                          <a:effectLst/>
                          <a:latin typeface="verdana"/>
                        </a:rPr>
                        <a:t>length()</a:t>
                      </a:r>
                    </a:p>
                  </a:txBody>
                  <a:tcPr marL="76200" marR="76200" marT="76200" marB="76200"/>
                </a:tc>
                <a:tc>
                  <a:txBody>
                    <a:bodyPr/>
                    <a:lstStyle/>
                    <a:p>
                      <a:pPr algn="l" fontAlgn="t"/>
                      <a:r>
                        <a:rPr lang="en-US">
                          <a:solidFill>
                            <a:srgbClr val="000000"/>
                          </a:solidFill>
                          <a:effectLst/>
                          <a:latin typeface="verdana"/>
                        </a:rPr>
                        <a:t>is used to return the length of the string i.e. total number of characters.</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solidFill>
                            <a:srgbClr val="000000"/>
                          </a:solidFill>
                          <a:effectLst/>
                          <a:latin typeface="verdana"/>
                        </a:rPr>
                        <a:t>substring(int beginIndex)</a:t>
                      </a:r>
                    </a:p>
                  </a:txBody>
                  <a:tcPr marL="76200" marR="76200" marT="76200" marB="76200"/>
                </a:tc>
                <a:tc>
                  <a:txBody>
                    <a:bodyPr/>
                    <a:lstStyle/>
                    <a:p>
                      <a:pPr algn="l" fontAlgn="t"/>
                      <a:r>
                        <a:rPr lang="en-US">
                          <a:solidFill>
                            <a:srgbClr val="000000"/>
                          </a:solidFill>
                          <a:effectLst/>
                          <a:latin typeface="verdana"/>
                        </a:rPr>
                        <a:t>is used to return the substring from the specified beginIndex.</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solidFill>
                            <a:srgbClr val="000000"/>
                          </a:solidFill>
                          <a:effectLst/>
                          <a:latin typeface="verdana"/>
                        </a:rPr>
                        <a:t>substring(int beginIndex, int endIndex)</a:t>
                      </a:r>
                    </a:p>
                  </a:txBody>
                  <a:tcPr marL="76200" marR="76200" marT="76200" marB="76200"/>
                </a:tc>
                <a:tc>
                  <a:txBody>
                    <a:bodyPr/>
                    <a:lstStyle/>
                    <a:p>
                      <a:pPr algn="l" fontAlgn="t"/>
                      <a:r>
                        <a:rPr lang="en-US" dirty="0">
                          <a:solidFill>
                            <a:srgbClr val="000000"/>
                          </a:solidFill>
                          <a:effectLst/>
                          <a:latin typeface="verdana"/>
                        </a:rPr>
                        <a:t>is used to return the substring from the specified </a:t>
                      </a:r>
                      <a:r>
                        <a:rPr lang="en-US" dirty="0" err="1">
                          <a:solidFill>
                            <a:srgbClr val="000000"/>
                          </a:solidFill>
                          <a:effectLst/>
                          <a:latin typeface="verdana"/>
                        </a:rPr>
                        <a:t>beginIndex</a:t>
                      </a:r>
                      <a:r>
                        <a:rPr lang="en-US" dirty="0">
                          <a:solidFill>
                            <a:srgbClr val="000000"/>
                          </a:solidFill>
                          <a:effectLst/>
                          <a:latin typeface="verdana"/>
                        </a:rPr>
                        <a:t> and </a:t>
                      </a:r>
                      <a:r>
                        <a:rPr lang="en-US" dirty="0" err="1">
                          <a:solidFill>
                            <a:srgbClr val="000000"/>
                          </a:solidFill>
                          <a:effectLst/>
                          <a:latin typeface="verdana"/>
                        </a:rPr>
                        <a:t>endIndex</a:t>
                      </a:r>
                      <a:r>
                        <a:rPr lang="en-US" dirty="0">
                          <a:solidFill>
                            <a:srgbClr val="000000"/>
                          </a:solidFill>
                          <a:effectLst/>
                          <a:latin typeface="verdana"/>
                        </a:rPr>
                        <a:t>.</a:t>
                      </a:r>
                    </a:p>
                  </a:txBody>
                  <a:tcPr marL="76200" marR="76200" marT="76200" marB="76200"/>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8835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00"/>
            <a:ext cx="8305800" cy="1143000"/>
          </a:xfrm>
        </p:spPr>
        <p:txBody>
          <a:bodyPr>
            <a:normAutofit/>
          </a:bodyPr>
          <a:lstStyle/>
          <a:p>
            <a:pPr algn="ctr"/>
            <a:r>
              <a:rPr lang="en-US" dirty="0" err="1"/>
              <a:t>StringBuilder</a:t>
            </a:r>
            <a:endParaRPr lang="en-US" dirty="0"/>
          </a:p>
        </p:txBody>
      </p:sp>
    </p:spTree>
    <p:extLst>
      <p:ext uri="{BB962C8B-B14F-4D97-AF65-F5344CB8AC3E}">
        <p14:creationId xmlns:p14="http://schemas.microsoft.com/office/powerpoint/2010/main" val="1568432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Difference between </a:t>
            </a:r>
            <a:r>
              <a:rPr lang="en-US" dirty="0" err="1"/>
              <a:t>stringbuffer</a:t>
            </a:r>
            <a:r>
              <a:rPr lang="en-US" dirty="0"/>
              <a:t> and string builder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4520701"/>
              </p:ext>
            </p:extLst>
          </p:nvPr>
        </p:nvGraphicFramePr>
        <p:xfrm>
          <a:off x="457200" y="2355037"/>
          <a:ext cx="8229600" cy="3545253"/>
        </p:xfrm>
        <a:graphic>
          <a:graphicData uri="http://schemas.openxmlformats.org/drawingml/2006/table">
            <a:tbl>
              <a:tblPr/>
              <a:tblGrid>
                <a:gridCol w="9906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501759">
                <a:tc>
                  <a:txBody>
                    <a:bodyPr/>
                    <a:lstStyle/>
                    <a:p>
                      <a:pPr algn="l" fontAlgn="t"/>
                      <a:r>
                        <a:rPr lang="en-US" sz="1800" dirty="0">
                          <a:solidFill>
                            <a:srgbClr val="000000"/>
                          </a:solidFill>
                          <a:effectLst/>
                          <a:latin typeface="times new roman"/>
                        </a:rPr>
                        <a:t>No.</a:t>
                      </a:r>
                    </a:p>
                  </a:txBody>
                  <a:tcPr marL="114036" marR="114036" marT="114036" marB="114036">
                    <a:lnL w="9525" cap="flat" cmpd="sng" algn="ctr">
                      <a:solidFill>
                        <a:srgbClr val="C03AF8"/>
                      </a:solidFill>
                      <a:prstDash val="solid"/>
                      <a:round/>
                      <a:headEnd type="none" w="med" len="med"/>
                      <a:tailEnd type="none" w="med" len="med"/>
                    </a:lnL>
                    <a:lnR w="9525" cap="flat" cmpd="sng" algn="ctr">
                      <a:solidFill>
                        <a:srgbClr val="C03AF8"/>
                      </a:solidFill>
                      <a:prstDash val="solid"/>
                      <a:round/>
                      <a:headEnd type="none" w="med" len="med"/>
                      <a:tailEnd type="none" w="med" len="med"/>
                    </a:lnR>
                    <a:lnT w="9525" cap="flat" cmpd="sng" algn="ctr">
                      <a:solidFill>
                        <a:srgbClr val="C03AF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StringBuffer</a:t>
                      </a:r>
                    </a:p>
                  </a:txBody>
                  <a:tcPr marL="114036" marR="114036" marT="114036" marB="114036">
                    <a:lnL w="9525" cap="flat" cmpd="sng" algn="ctr">
                      <a:solidFill>
                        <a:srgbClr val="C03AF8"/>
                      </a:solidFill>
                      <a:prstDash val="solid"/>
                      <a:round/>
                      <a:headEnd type="none" w="med" len="med"/>
                      <a:tailEnd type="none" w="med" len="med"/>
                    </a:lnL>
                    <a:lnR w="9525" cap="flat" cmpd="sng" algn="ctr">
                      <a:solidFill>
                        <a:srgbClr val="C03AF8"/>
                      </a:solidFill>
                      <a:prstDash val="solid"/>
                      <a:round/>
                      <a:headEnd type="none" w="med" len="med"/>
                      <a:tailEnd type="none" w="med" len="med"/>
                    </a:lnR>
                    <a:lnT w="9525" cap="flat" cmpd="sng" algn="ctr">
                      <a:solidFill>
                        <a:srgbClr val="C03AF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StringBuilder</a:t>
                      </a:r>
                    </a:p>
                  </a:txBody>
                  <a:tcPr marL="114036" marR="114036" marT="114036" marB="114036">
                    <a:lnL w="9525" cap="flat" cmpd="sng" algn="ctr">
                      <a:solidFill>
                        <a:srgbClr val="C03AF8"/>
                      </a:solidFill>
                      <a:prstDash val="solid"/>
                      <a:round/>
                      <a:headEnd type="none" w="med" len="med"/>
                      <a:tailEnd type="none" w="med" len="med"/>
                    </a:lnL>
                    <a:lnR w="9525" cap="flat" cmpd="sng" algn="ctr">
                      <a:solidFill>
                        <a:srgbClr val="C03AF8"/>
                      </a:solidFill>
                      <a:prstDash val="solid"/>
                      <a:round/>
                      <a:headEnd type="none" w="med" len="med"/>
                      <a:tailEnd type="none" w="med" len="med"/>
                    </a:lnR>
                    <a:lnT w="9525" cap="flat" cmpd="sng" algn="ctr">
                      <a:solidFill>
                        <a:srgbClr val="C03AF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067853">
                <a:tc>
                  <a:txBody>
                    <a:bodyPr/>
                    <a:lstStyle/>
                    <a:p>
                      <a:pPr algn="l" fontAlgn="t"/>
                      <a:r>
                        <a:rPr lang="en-US" sz="1800">
                          <a:solidFill>
                            <a:srgbClr val="000000"/>
                          </a:solidFill>
                          <a:effectLst/>
                          <a:latin typeface="verdana"/>
                        </a:rPr>
                        <a:t>1)</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StringBuffer is </a:t>
                      </a:r>
                      <a:r>
                        <a:rPr lang="en-US" sz="1800" i="1">
                          <a:solidFill>
                            <a:srgbClr val="000000"/>
                          </a:solidFill>
                          <a:effectLst/>
                          <a:latin typeface="verdana"/>
                        </a:rPr>
                        <a:t>synchronized</a:t>
                      </a:r>
                      <a:r>
                        <a:rPr lang="en-US" sz="1800">
                          <a:solidFill>
                            <a:srgbClr val="000000"/>
                          </a:solidFill>
                          <a:effectLst/>
                          <a:latin typeface="verdana"/>
                        </a:rPr>
                        <a:t> i.e. thread safe. It means two threads can't call the methods of StringBuffer simultaneously.</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verdana"/>
                        </a:rPr>
                        <a:t>StringBuilder</a:t>
                      </a:r>
                      <a:r>
                        <a:rPr lang="en-US" sz="1800" dirty="0">
                          <a:solidFill>
                            <a:srgbClr val="000000"/>
                          </a:solidFill>
                          <a:effectLst/>
                          <a:latin typeface="verdana"/>
                        </a:rPr>
                        <a:t> is </a:t>
                      </a:r>
                      <a:r>
                        <a:rPr lang="en-US" sz="1800" i="1" dirty="0">
                          <a:solidFill>
                            <a:srgbClr val="000000"/>
                          </a:solidFill>
                          <a:effectLst/>
                          <a:latin typeface="verdana"/>
                        </a:rPr>
                        <a:t>non-synchronized</a:t>
                      </a:r>
                      <a:r>
                        <a:rPr lang="en-US" sz="1800" dirty="0">
                          <a:solidFill>
                            <a:srgbClr val="000000"/>
                          </a:solidFill>
                          <a:effectLst/>
                          <a:latin typeface="verdana"/>
                        </a:rPr>
                        <a:t> i.e. not thread safe. It means two threads can call the methods of </a:t>
                      </a:r>
                      <a:r>
                        <a:rPr lang="en-US" sz="1800" dirty="0" err="1">
                          <a:solidFill>
                            <a:srgbClr val="000000"/>
                          </a:solidFill>
                          <a:effectLst/>
                          <a:latin typeface="verdana"/>
                        </a:rPr>
                        <a:t>StringBuilder</a:t>
                      </a:r>
                      <a:r>
                        <a:rPr lang="en-US" sz="1800" dirty="0">
                          <a:solidFill>
                            <a:srgbClr val="000000"/>
                          </a:solidFill>
                          <a:effectLst/>
                          <a:latin typeface="verdana"/>
                        </a:rPr>
                        <a:t> simultaneously.</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73107">
                <a:tc>
                  <a:txBody>
                    <a:bodyPr/>
                    <a:lstStyle/>
                    <a:p>
                      <a:pPr algn="l" fontAlgn="t"/>
                      <a:r>
                        <a:rPr lang="en-US" sz="1800">
                          <a:solidFill>
                            <a:srgbClr val="000000"/>
                          </a:solidFill>
                          <a:effectLst/>
                          <a:latin typeface="verdana"/>
                        </a:rPr>
                        <a:t>2)</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StringBuffer is </a:t>
                      </a:r>
                      <a:r>
                        <a:rPr lang="en-US" sz="1800" i="1">
                          <a:solidFill>
                            <a:srgbClr val="000000"/>
                          </a:solidFill>
                          <a:effectLst/>
                          <a:latin typeface="verdana"/>
                        </a:rPr>
                        <a:t>less efficient</a:t>
                      </a:r>
                      <a:r>
                        <a:rPr lang="en-US" sz="1800">
                          <a:solidFill>
                            <a:srgbClr val="000000"/>
                          </a:solidFill>
                          <a:effectLst/>
                          <a:latin typeface="verdana"/>
                        </a:rPr>
                        <a:t> than StringBuilder.</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err="1">
                          <a:solidFill>
                            <a:srgbClr val="000000"/>
                          </a:solidFill>
                          <a:effectLst/>
                          <a:latin typeface="verdana"/>
                        </a:rPr>
                        <a:t>StringBuilder</a:t>
                      </a:r>
                      <a:r>
                        <a:rPr lang="en-US" sz="1800" dirty="0">
                          <a:solidFill>
                            <a:srgbClr val="000000"/>
                          </a:solidFill>
                          <a:effectLst/>
                          <a:latin typeface="verdana"/>
                        </a:rPr>
                        <a:t> is </a:t>
                      </a:r>
                      <a:r>
                        <a:rPr lang="en-US" sz="1800" i="1" dirty="0">
                          <a:solidFill>
                            <a:srgbClr val="000000"/>
                          </a:solidFill>
                          <a:effectLst/>
                          <a:latin typeface="verdana"/>
                        </a:rPr>
                        <a:t>more efficient</a:t>
                      </a:r>
                      <a:r>
                        <a:rPr lang="en-US" sz="1800" dirty="0">
                          <a:solidFill>
                            <a:srgbClr val="000000"/>
                          </a:solidFill>
                          <a:effectLst/>
                          <a:latin typeface="verdana"/>
                        </a:rPr>
                        <a:t> than </a:t>
                      </a:r>
                      <a:r>
                        <a:rPr lang="en-US" sz="1800" dirty="0" err="1">
                          <a:solidFill>
                            <a:srgbClr val="000000"/>
                          </a:solidFill>
                          <a:effectLst/>
                          <a:latin typeface="verdana"/>
                        </a:rPr>
                        <a:t>StringBuffer</a:t>
                      </a:r>
                      <a:r>
                        <a:rPr lang="en-US" sz="1800" dirty="0">
                          <a:solidFill>
                            <a:srgbClr val="000000"/>
                          </a:solidFill>
                          <a:effectLst/>
                          <a:latin typeface="verdana"/>
                        </a:rPr>
                        <a:t>.</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1414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2327829"/>
              </p:ext>
            </p:extLst>
          </p:nvPr>
        </p:nvGraphicFramePr>
        <p:xfrm>
          <a:off x="457200" y="2690493"/>
          <a:ext cx="8229600" cy="2876875"/>
        </p:xfrm>
        <a:graphic>
          <a:graphicData uri="http://schemas.openxmlformats.org/drawingml/2006/table">
            <a:tbl>
              <a:tblPr/>
              <a:tblGrid>
                <a:gridCol w="33528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501759">
                <a:tc>
                  <a:txBody>
                    <a:bodyPr/>
                    <a:lstStyle/>
                    <a:p>
                      <a:pPr algn="l" fontAlgn="t"/>
                      <a:r>
                        <a:rPr lang="en-US" sz="1800">
                          <a:solidFill>
                            <a:srgbClr val="000000"/>
                          </a:solidFill>
                          <a:effectLst/>
                          <a:latin typeface="times new roman"/>
                        </a:rPr>
                        <a:t>Constructor</a:t>
                      </a:r>
                    </a:p>
                  </a:txBody>
                  <a:tcPr marL="114036" marR="114036" marT="114036" marB="114036">
                    <a:lnL w="9525" cap="flat" cmpd="sng" algn="ctr">
                      <a:solidFill>
                        <a:srgbClr val="A0487F"/>
                      </a:solidFill>
                      <a:prstDash val="solid"/>
                      <a:round/>
                      <a:headEnd type="none" w="med" len="med"/>
                      <a:tailEnd type="none" w="med" len="med"/>
                    </a:lnL>
                    <a:lnR w="9525" cap="flat" cmpd="sng" algn="ctr">
                      <a:solidFill>
                        <a:srgbClr val="A0487F"/>
                      </a:solidFill>
                      <a:prstDash val="solid"/>
                      <a:round/>
                      <a:headEnd type="none" w="med" len="med"/>
                      <a:tailEnd type="none" w="med" len="med"/>
                    </a:lnR>
                    <a:lnT w="9525" cap="flat" cmpd="sng" algn="ctr">
                      <a:solidFill>
                        <a:srgbClr val="A0487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Description</a:t>
                      </a:r>
                    </a:p>
                  </a:txBody>
                  <a:tcPr marL="114036" marR="114036" marT="114036" marB="114036">
                    <a:lnL w="9525" cap="flat" cmpd="sng" algn="ctr">
                      <a:solidFill>
                        <a:srgbClr val="A0487F"/>
                      </a:solidFill>
                      <a:prstDash val="solid"/>
                      <a:round/>
                      <a:headEnd type="none" w="med" len="med"/>
                      <a:tailEnd type="none" w="med" len="med"/>
                    </a:lnL>
                    <a:lnR w="9525" cap="flat" cmpd="sng" algn="ctr">
                      <a:solidFill>
                        <a:srgbClr val="A0487F"/>
                      </a:solidFill>
                      <a:prstDash val="solid"/>
                      <a:round/>
                      <a:headEnd type="none" w="med" len="med"/>
                      <a:tailEnd type="none" w="med" len="med"/>
                    </a:lnR>
                    <a:lnT w="9525" cap="flat" cmpd="sng" algn="ctr">
                      <a:solidFill>
                        <a:srgbClr val="A0487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99421">
                <a:tc>
                  <a:txBody>
                    <a:bodyPr/>
                    <a:lstStyle/>
                    <a:p>
                      <a:pPr algn="l" fontAlgn="t"/>
                      <a:r>
                        <a:rPr lang="en-US" sz="1800">
                          <a:solidFill>
                            <a:srgbClr val="000000"/>
                          </a:solidFill>
                          <a:effectLst/>
                          <a:latin typeface="verdana"/>
                        </a:rPr>
                        <a:t>StringBuilder()</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a:rPr>
                        <a:t>creates an empty string Builder with the initial capacity of 16.</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9421">
                <a:tc>
                  <a:txBody>
                    <a:bodyPr/>
                    <a:lstStyle/>
                    <a:p>
                      <a:pPr algn="l" fontAlgn="t"/>
                      <a:r>
                        <a:rPr lang="en-US" sz="1800">
                          <a:solidFill>
                            <a:srgbClr val="000000"/>
                          </a:solidFill>
                          <a:effectLst/>
                          <a:latin typeface="verdana"/>
                        </a:rPr>
                        <a:t>StringBuilder(String str)</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a:rPr>
                        <a:t>creates a string Builder with the specified string.</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73107">
                <a:tc>
                  <a:txBody>
                    <a:bodyPr/>
                    <a:lstStyle/>
                    <a:p>
                      <a:pPr algn="l" fontAlgn="t"/>
                      <a:r>
                        <a:rPr lang="en-US" sz="1800">
                          <a:solidFill>
                            <a:srgbClr val="000000"/>
                          </a:solidFill>
                          <a:effectLst/>
                          <a:latin typeface="verdana"/>
                        </a:rPr>
                        <a:t>StringBuilder(int length)</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a:rPr>
                        <a:t>creates an empty string Builder with the specified capacity as length.</a:t>
                      </a:r>
                    </a:p>
                  </a:txBody>
                  <a:tcPr marL="76024" marR="76024" marT="76024" marB="760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227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a:t>
            </a:r>
            <a:r>
              <a:rPr lang="en-US" dirty="0" err="1"/>
              <a:t>StringBuilder</a:t>
            </a:r>
            <a:r>
              <a:rPr lang="en-US" dirty="0"/>
              <a:t>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1653704"/>
              </p:ext>
            </p:extLst>
          </p:nvPr>
        </p:nvGraphicFramePr>
        <p:xfrm>
          <a:off x="228599" y="1935163"/>
          <a:ext cx="8610601" cy="3828571"/>
        </p:xfrm>
        <a:graphic>
          <a:graphicData uri="http://schemas.openxmlformats.org/drawingml/2006/table">
            <a:tbl>
              <a:tblPr>
                <a:tableStyleId>{3C2FFA5D-87B4-456A-9821-1D502468CF0F}</a:tableStyleId>
              </a:tblPr>
              <a:tblGrid>
                <a:gridCol w="2895601">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9437">
                <a:tc>
                  <a:txBody>
                    <a:bodyPr/>
                    <a:lstStyle/>
                    <a:p>
                      <a:pPr algn="ctr" fontAlgn="t"/>
                      <a:r>
                        <a:rPr lang="en-US" sz="1600" dirty="0">
                          <a:effectLst/>
                        </a:rPr>
                        <a:t>Method</a:t>
                      </a:r>
                      <a:endParaRPr lang="en-US" sz="1600" b="1" dirty="0">
                        <a:solidFill>
                          <a:srgbClr val="000000"/>
                        </a:solidFill>
                        <a:effectLst/>
                        <a:latin typeface="verdana"/>
                      </a:endParaRPr>
                    </a:p>
                  </a:txBody>
                  <a:tcPr marL="52505" marR="52505" marT="52505" marB="52505"/>
                </a:tc>
                <a:tc>
                  <a:txBody>
                    <a:bodyPr/>
                    <a:lstStyle/>
                    <a:p>
                      <a:pPr algn="ctr" fontAlgn="t"/>
                      <a:r>
                        <a:rPr lang="en-US" sz="1600" dirty="0">
                          <a:effectLst/>
                        </a:rPr>
                        <a:t>Description</a:t>
                      </a:r>
                      <a:endParaRPr lang="en-US" sz="1600" b="1" dirty="0">
                        <a:solidFill>
                          <a:srgbClr val="000000"/>
                        </a:solidFill>
                        <a:effectLst/>
                        <a:latin typeface="verdana"/>
                      </a:endParaRPr>
                    </a:p>
                  </a:txBody>
                  <a:tcPr marL="52505" marR="52505" marT="52505" marB="52505"/>
                </a:tc>
                <a:extLst>
                  <a:ext uri="{0D108BD9-81ED-4DB2-BD59-A6C34878D82A}">
                    <a16:rowId xmlns:a16="http://schemas.microsoft.com/office/drawing/2014/main" val="10000"/>
                  </a:ext>
                </a:extLst>
              </a:tr>
              <a:tr h="762000">
                <a:tc>
                  <a:txBody>
                    <a:bodyPr/>
                    <a:lstStyle/>
                    <a:p>
                      <a:pPr algn="l" fontAlgn="t"/>
                      <a:r>
                        <a:rPr lang="en-US" sz="1400" b="0" dirty="0">
                          <a:effectLst/>
                          <a:latin typeface="Arial" pitchFamily="34" charset="0"/>
                          <a:cs typeface="Arial" pitchFamily="34" charset="0"/>
                        </a:rPr>
                        <a:t>public </a:t>
                      </a:r>
                      <a:r>
                        <a:rPr lang="en-US" sz="1400" b="0" dirty="0" err="1">
                          <a:effectLst/>
                          <a:latin typeface="Arial" pitchFamily="34" charset="0"/>
                          <a:cs typeface="Arial" pitchFamily="34" charset="0"/>
                        </a:rPr>
                        <a:t>StringBuilder</a:t>
                      </a:r>
                      <a:r>
                        <a:rPr lang="en-US" sz="1400" b="0" dirty="0">
                          <a:effectLst/>
                          <a:latin typeface="Arial" pitchFamily="34" charset="0"/>
                          <a:cs typeface="Arial" pitchFamily="34" charset="0"/>
                        </a:rPr>
                        <a:t> append(String s)</a:t>
                      </a:r>
                      <a:endParaRPr lang="en-US" sz="1400" b="0" dirty="0">
                        <a:solidFill>
                          <a:srgbClr val="000000"/>
                        </a:solidFill>
                        <a:effectLst/>
                        <a:latin typeface="Arial" pitchFamily="34" charset="0"/>
                        <a:cs typeface="Arial" pitchFamily="34" charset="0"/>
                      </a:endParaRPr>
                    </a:p>
                  </a:txBody>
                  <a:tcPr marL="52505" marR="52505" marT="52505" marB="52505"/>
                </a:tc>
                <a:tc>
                  <a:txBody>
                    <a:bodyPr/>
                    <a:lstStyle/>
                    <a:p>
                      <a:pPr algn="l" fontAlgn="t"/>
                      <a:r>
                        <a:rPr lang="en-US" sz="1400" b="0" dirty="0">
                          <a:effectLst/>
                          <a:latin typeface="Arial" pitchFamily="34" charset="0"/>
                          <a:cs typeface="Arial" pitchFamily="34" charset="0"/>
                        </a:rPr>
                        <a:t>is used to append the specified string with this string. The append() method is overloaded like append(char), append(</a:t>
                      </a:r>
                      <a:r>
                        <a:rPr lang="en-US" sz="1400" b="0" dirty="0" err="1">
                          <a:effectLst/>
                          <a:latin typeface="Arial" pitchFamily="34" charset="0"/>
                          <a:cs typeface="Arial" pitchFamily="34" charset="0"/>
                        </a:rPr>
                        <a:t>boolean</a:t>
                      </a:r>
                      <a:r>
                        <a:rPr lang="en-US" sz="1400" b="0" dirty="0">
                          <a:effectLst/>
                          <a:latin typeface="Arial" pitchFamily="34" charset="0"/>
                          <a:cs typeface="Arial" pitchFamily="34" charset="0"/>
                        </a:rPr>
                        <a:t>), append(</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append(float), append(double) etc.</a:t>
                      </a:r>
                      <a:endParaRPr lang="en-US" sz="1400" b="0" dirty="0">
                        <a:solidFill>
                          <a:srgbClr val="000000"/>
                        </a:solidFill>
                        <a:effectLst/>
                        <a:latin typeface="Arial" pitchFamily="34" charset="0"/>
                        <a:cs typeface="Arial" pitchFamily="34" charset="0"/>
                      </a:endParaRPr>
                    </a:p>
                  </a:txBody>
                  <a:tcPr marL="52505" marR="52505" marT="52505" marB="52505"/>
                </a:tc>
                <a:extLst>
                  <a:ext uri="{0D108BD9-81ED-4DB2-BD59-A6C34878D82A}">
                    <a16:rowId xmlns:a16="http://schemas.microsoft.com/office/drawing/2014/main" val="10001"/>
                  </a:ext>
                </a:extLst>
              </a:tr>
              <a:tr h="1143000">
                <a:tc>
                  <a:txBody>
                    <a:bodyPr/>
                    <a:lstStyle/>
                    <a:p>
                      <a:pPr algn="l" fontAlgn="t"/>
                      <a:r>
                        <a:rPr lang="en-US" sz="1400" b="0" dirty="0">
                          <a:effectLst/>
                          <a:latin typeface="Arial" pitchFamily="34" charset="0"/>
                          <a:cs typeface="Arial" pitchFamily="34" charset="0"/>
                        </a:rPr>
                        <a:t>public </a:t>
                      </a:r>
                      <a:r>
                        <a:rPr lang="en-US" sz="1400" b="0" dirty="0" err="1">
                          <a:effectLst/>
                          <a:latin typeface="Arial" pitchFamily="34" charset="0"/>
                          <a:cs typeface="Arial" pitchFamily="34" charset="0"/>
                        </a:rPr>
                        <a:t>StringBuilder</a:t>
                      </a:r>
                      <a:r>
                        <a:rPr lang="en-US" sz="1400" b="0" dirty="0">
                          <a:effectLst/>
                          <a:latin typeface="Arial" pitchFamily="34" charset="0"/>
                          <a:cs typeface="Arial" pitchFamily="34" charset="0"/>
                        </a:rPr>
                        <a:t> insert(</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offset, String s)</a:t>
                      </a:r>
                      <a:endParaRPr lang="en-US" sz="1400" b="0" dirty="0">
                        <a:solidFill>
                          <a:srgbClr val="000000"/>
                        </a:solidFill>
                        <a:effectLst/>
                        <a:latin typeface="Arial" pitchFamily="34" charset="0"/>
                        <a:cs typeface="Arial" pitchFamily="34" charset="0"/>
                      </a:endParaRPr>
                    </a:p>
                  </a:txBody>
                  <a:tcPr marL="52505" marR="52505" marT="52505" marB="52505"/>
                </a:tc>
                <a:tc>
                  <a:txBody>
                    <a:bodyPr/>
                    <a:lstStyle/>
                    <a:p>
                      <a:pPr algn="l" fontAlgn="t"/>
                      <a:r>
                        <a:rPr lang="en-US" sz="1400" b="0" dirty="0">
                          <a:effectLst/>
                          <a:latin typeface="Arial" pitchFamily="34" charset="0"/>
                          <a:cs typeface="Arial" pitchFamily="34" charset="0"/>
                        </a:rPr>
                        <a:t>is used to insert the specified string with this string at the specified position. The insert() method is overloaded like insert(</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char), insert(</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a:t>
                      </a:r>
                      <a:r>
                        <a:rPr lang="en-US" sz="1400" b="0" dirty="0" err="1">
                          <a:effectLst/>
                          <a:latin typeface="Arial" pitchFamily="34" charset="0"/>
                          <a:cs typeface="Arial" pitchFamily="34" charset="0"/>
                        </a:rPr>
                        <a:t>boolean</a:t>
                      </a:r>
                      <a:r>
                        <a:rPr lang="en-US" sz="1400" b="0" dirty="0">
                          <a:effectLst/>
                          <a:latin typeface="Arial" pitchFamily="34" charset="0"/>
                          <a:cs typeface="Arial" pitchFamily="34" charset="0"/>
                        </a:rPr>
                        <a:t>), insert(</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insert(</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float), insert(</a:t>
                      </a:r>
                      <a:r>
                        <a:rPr lang="en-US" sz="1400" b="0" dirty="0" err="1">
                          <a:effectLst/>
                          <a:latin typeface="Arial" pitchFamily="34" charset="0"/>
                          <a:cs typeface="Arial" pitchFamily="34" charset="0"/>
                        </a:rPr>
                        <a:t>int</a:t>
                      </a:r>
                      <a:r>
                        <a:rPr lang="en-US" sz="1400" b="0" dirty="0">
                          <a:effectLst/>
                          <a:latin typeface="Arial" pitchFamily="34" charset="0"/>
                          <a:cs typeface="Arial" pitchFamily="34" charset="0"/>
                        </a:rPr>
                        <a:t>, double) etc.</a:t>
                      </a:r>
                      <a:endParaRPr lang="en-US" sz="1400" b="0" dirty="0">
                        <a:solidFill>
                          <a:srgbClr val="000000"/>
                        </a:solidFill>
                        <a:effectLst/>
                        <a:latin typeface="Arial" pitchFamily="34" charset="0"/>
                        <a:cs typeface="Arial" pitchFamily="34" charset="0"/>
                      </a:endParaRPr>
                    </a:p>
                  </a:txBody>
                  <a:tcPr marL="52505" marR="52505" marT="52505" marB="52505"/>
                </a:tc>
                <a:extLst>
                  <a:ext uri="{0D108BD9-81ED-4DB2-BD59-A6C34878D82A}">
                    <a16:rowId xmlns:a16="http://schemas.microsoft.com/office/drawing/2014/main" val="10002"/>
                  </a:ext>
                </a:extLst>
              </a:tr>
              <a:tr h="672067">
                <a:tc>
                  <a:txBody>
                    <a:bodyPr/>
                    <a:lstStyle/>
                    <a:p>
                      <a:pPr algn="l" fontAlgn="t"/>
                      <a:r>
                        <a:rPr lang="en-US" sz="1400" b="0">
                          <a:effectLst/>
                          <a:latin typeface="Arial" pitchFamily="34" charset="0"/>
                          <a:cs typeface="Arial" pitchFamily="34" charset="0"/>
                        </a:rPr>
                        <a:t>public StringBuilder replace(int startIndex, int endIndex, String str)</a:t>
                      </a:r>
                      <a:endParaRPr lang="en-US" sz="1400" b="0">
                        <a:solidFill>
                          <a:srgbClr val="000000"/>
                        </a:solidFill>
                        <a:effectLst/>
                        <a:latin typeface="Arial" pitchFamily="34" charset="0"/>
                        <a:cs typeface="Arial" pitchFamily="34" charset="0"/>
                      </a:endParaRPr>
                    </a:p>
                  </a:txBody>
                  <a:tcPr marL="52505" marR="52505" marT="52505" marB="52505"/>
                </a:tc>
                <a:tc>
                  <a:txBody>
                    <a:bodyPr/>
                    <a:lstStyle/>
                    <a:p>
                      <a:pPr algn="l" fontAlgn="t"/>
                      <a:r>
                        <a:rPr lang="en-US" sz="1400" b="0" dirty="0">
                          <a:effectLst/>
                          <a:latin typeface="Arial" pitchFamily="34" charset="0"/>
                          <a:cs typeface="Arial" pitchFamily="34" charset="0"/>
                        </a:rPr>
                        <a:t>is used to replace the string from specified </a:t>
                      </a:r>
                      <a:r>
                        <a:rPr lang="en-US" sz="1400" b="0" dirty="0" err="1">
                          <a:effectLst/>
                          <a:latin typeface="Arial" pitchFamily="34" charset="0"/>
                          <a:cs typeface="Arial" pitchFamily="34" charset="0"/>
                        </a:rPr>
                        <a:t>startIndex</a:t>
                      </a:r>
                      <a:r>
                        <a:rPr lang="en-US" sz="1400" b="0" dirty="0">
                          <a:effectLst/>
                          <a:latin typeface="Arial" pitchFamily="34" charset="0"/>
                          <a:cs typeface="Arial" pitchFamily="34" charset="0"/>
                        </a:rPr>
                        <a:t> and </a:t>
                      </a:r>
                      <a:r>
                        <a:rPr lang="en-US" sz="1400" b="0" dirty="0" err="1">
                          <a:effectLst/>
                          <a:latin typeface="Arial" pitchFamily="34" charset="0"/>
                          <a:cs typeface="Arial" pitchFamily="34" charset="0"/>
                        </a:rPr>
                        <a:t>endIndex</a:t>
                      </a:r>
                      <a:r>
                        <a:rPr lang="en-US" sz="1400" b="0" dirty="0">
                          <a:effectLst/>
                          <a:latin typeface="Arial" pitchFamily="34" charset="0"/>
                          <a:cs typeface="Arial" pitchFamily="34" charset="0"/>
                        </a:rPr>
                        <a:t>.</a:t>
                      </a:r>
                      <a:endParaRPr lang="en-US" sz="1400" b="0" dirty="0">
                        <a:solidFill>
                          <a:srgbClr val="000000"/>
                        </a:solidFill>
                        <a:effectLst/>
                        <a:latin typeface="Arial" pitchFamily="34" charset="0"/>
                        <a:cs typeface="Arial" pitchFamily="34" charset="0"/>
                      </a:endParaRPr>
                    </a:p>
                  </a:txBody>
                  <a:tcPr marL="52505" marR="52505" marT="52505" marB="52505"/>
                </a:tc>
                <a:extLst>
                  <a:ext uri="{0D108BD9-81ED-4DB2-BD59-A6C34878D82A}">
                    <a16:rowId xmlns:a16="http://schemas.microsoft.com/office/drawing/2014/main" val="10003"/>
                  </a:ext>
                </a:extLst>
              </a:tr>
              <a:tr h="672067">
                <a:tc>
                  <a:txBody>
                    <a:bodyPr/>
                    <a:lstStyle/>
                    <a:p>
                      <a:pPr algn="l" fontAlgn="t"/>
                      <a:r>
                        <a:rPr lang="en-US" sz="1400" b="0">
                          <a:effectLst/>
                          <a:latin typeface="Arial" pitchFamily="34" charset="0"/>
                          <a:cs typeface="Arial" pitchFamily="34" charset="0"/>
                        </a:rPr>
                        <a:t>public StringBuilder delete(int startIndex, int endIndex)</a:t>
                      </a:r>
                      <a:endParaRPr lang="en-US" sz="1400" b="0">
                        <a:solidFill>
                          <a:srgbClr val="000000"/>
                        </a:solidFill>
                        <a:effectLst/>
                        <a:latin typeface="Arial" pitchFamily="34" charset="0"/>
                        <a:cs typeface="Arial" pitchFamily="34" charset="0"/>
                      </a:endParaRPr>
                    </a:p>
                  </a:txBody>
                  <a:tcPr marL="52505" marR="52505" marT="52505" marB="52505"/>
                </a:tc>
                <a:tc>
                  <a:txBody>
                    <a:bodyPr/>
                    <a:lstStyle/>
                    <a:p>
                      <a:pPr algn="l" fontAlgn="t"/>
                      <a:r>
                        <a:rPr lang="en-US" sz="1400" b="0" dirty="0">
                          <a:effectLst/>
                          <a:latin typeface="Arial" pitchFamily="34" charset="0"/>
                          <a:cs typeface="Arial" pitchFamily="34" charset="0"/>
                        </a:rPr>
                        <a:t>is used to delete the string from specified </a:t>
                      </a:r>
                      <a:r>
                        <a:rPr lang="en-US" sz="1400" b="0" dirty="0" err="1">
                          <a:effectLst/>
                          <a:latin typeface="Arial" pitchFamily="34" charset="0"/>
                          <a:cs typeface="Arial" pitchFamily="34" charset="0"/>
                        </a:rPr>
                        <a:t>startIndex</a:t>
                      </a:r>
                      <a:r>
                        <a:rPr lang="en-US" sz="1400" b="0" dirty="0">
                          <a:effectLst/>
                          <a:latin typeface="Arial" pitchFamily="34" charset="0"/>
                          <a:cs typeface="Arial" pitchFamily="34" charset="0"/>
                        </a:rPr>
                        <a:t> and </a:t>
                      </a:r>
                      <a:r>
                        <a:rPr lang="en-US" sz="1400" b="0" dirty="0" err="1">
                          <a:effectLst/>
                          <a:latin typeface="Arial" pitchFamily="34" charset="0"/>
                          <a:cs typeface="Arial" pitchFamily="34" charset="0"/>
                        </a:rPr>
                        <a:t>endIndex</a:t>
                      </a:r>
                      <a:r>
                        <a:rPr lang="en-US" sz="1400" b="0" dirty="0">
                          <a:effectLst/>
                          <a:latin typeface="Arial" pitchFamily="34" charset="0"/>
                          <a:cs typeface="Arial" pitchFamily="34" charset="0"/>
                        </a:rPr>
                        <a:t>.</a:t>
                      </a:r>
                      <a:endParaRPr lang="en-US" sz="1400" b="0" dirty="0">
                        <a:solidFill>
                          <a:srgbClr val="000000"/>
                        </a:solidFill>
                        <a:effectLst/>
                        <a:latin typeface="Arial" pitchFamily="34" charset="0"/>
                        <a:cs typeface="Arial" pitchFamily="34" charset="0"/>
                      </a:endParaRPr>
                    </a:p>
                  </a:txBody>
                  <a:tcPr marL="52505" marR="52505" marT="52505" marB="5250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75074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6008032"/>
              </p:ext>
            </p:extLst>
          </p:nvPr>
        </p:nvGraphicFramePr>
        <p:xfrm>
          <a:off x="381000" y="1981200"/>
          <a:ext cx="8229600" cy="4358640"/>
        </p:xfrm>
        <a:graphic>
          <a:graphicData uri="http://schemas.openxmlformats.org/drawingml/2006/table">
            <a:tbl>
              <a:tblPr firstRow="1" bandRow="1">
                <a:tableStyleId>{08FB837D-C827-4EFA-A057-4D05807E0F7C}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t"/>
                      <a:r>
                        <a:rPr lang="en-US" dirty="0">
                          <a:effectLst/>
                        </a:rPr>
                        <a:t>public </a:t>
                      </a:r>
                      <a:r>
                        <a:rPr lang="en-US" dirty="0" err="1">
                          <a:effectLst/>
                        </a:rPr>
                        <a:t>StringBuilder</a:t>
                      </a:r>
                      <a:r>
                        <a:rPr lang="en-US" dirty="0">
                          <a:effectLst/>
                        </a:rPr>
                        <a:t> reverse()</a:t>
                      </a:r>
                      <a:endParaRPr lang="en-US" b="0" dirty="0">
                        <a:solidFill>
                          <a:srgbClr val="000000"/>
                        </a:solidFill>
                        <a:effectLst/>
                        <a:latin typeface="Arial" pitchFamily="34" charset="0"/>
                        <a:cs typeface="Arial" pitchFamily="34" charset="0"/>
                      </a:endParaRPr>
                    </a:p>
                  </a:txBody>
                  <a:tcPr marL="76200" marR="76200" marT="76200" marB="76200"/>
                </a:tc>
                <a:tc>
                  <a:txBody>
                    <a:bodyPr/>
                    <a:lstStyle/>
                    <a:p>
                      <a:pPr algn="l" fontAlgn="t"/>
                      <a:r>
                        <a:rPr lang="en-US" dirty="0">
                          <a:effectLst/>
                        </a:rPr>
                        <a:t>is used to reverse the string.</a:t>
                      </a:r>
                      <a:endParaRPr lang="en-US" b="0" dirty="0">
                        <a:solidFill>
                          <a:srgbClr val="000000"/>
                        </a:solidFill>
                        <a:effectLst/>
                        <a:latin typeface="Arial" pitchFamily="34" charset="0"/>
                        <a:cs typeface="Arial" pitchFamily="34" charset="0"/>
                      </a:endParaRP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a:effectLst/>
                        </a:rPr>
                        <a:t>public </a:t>
                      </a:r>
                      <a:r>
                        <a:rPr lang="en-US" dirty="0" err="1">
                          <a:effectLst/>
                        </a:rPr>
                        <a:t>int</a:t>
                      </a:r>
                      <a:r>
                        <a:rPr lang="en-US" dirty="0">
                          <a:effectLst/>
                        </a:rPr>
                        <a:t> capacity()</a:t>
                      </a:r>
                      <a:endParaRPr lang="en-US" dirty="0">
                        <a:solidFill>
                          <a:srgbClr val="000000"/>
                        </a:solidFill>
                        <a:effectLst/>
                        <a:latin typeface="Arial" pitchFamily="34" charset="0"/>
                        <a:cs typeface="Arial" pitchFamily="34" charset="0"/>
                      </a:endParaRPr>
                    </a:p>
                  </a:txBody>
                  <a:tcPr marL="76200" marR="76200" marT="76200" marB="76200"/>
                </a:tc>
                <a:tc>
                  <a:txBody>
                    <a:bodyPr/>
                    <a:lstStyle/>
                    <a:p>
                      <a:pPr algn="l" fontAlgn="t"/>
                      <a:r>
                        <a:rPr lang="en-US">
                          <a:effectLst/>
                        </a:rPr>
                        <a:t>is used to return the current capacity.</a:t>
                      </a:r>
                      <a:endParaRPr lang="en-US">
                        <a:solidFill>
                          <a:srgbClr val="000000"/>
                        </a:solidFill>
                        <a:effectLst/>
                        <a:latin typeface="Arial" pitchFamily="34" charset="0"/>
                        <a:cs typeface="Arial" pitchFamily="34" charset="0"/>
                      </a:endParaRP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effectLst/>
                        </a:rPr>
                        <a:t>public void ensureCapacity(int minimumCapacity)</a:t>
                      </a:r>
                      <a:endParaRPr lang="en-US">
                        <a:solidFill>
                          <a:srgbClr val="000000"/>
                        </a:solidFill>
                        <a:effectLst/>
                        <a:latin typeface="Arial" pitchFamily="34" charset="0"/>
                        <a:cs typeface="Arial" pitchFamily="34" charset="0"/>
                      </a:endParaRPr>
                    </a:p>
                  </a:txBody>
                  <a:tcPr marL="76200" marR="76200" marT="76200" marB="76200"/>
                </a:tc>
                <a:tc>
                  <a:txBody>
                    <a:bodyPr/>
                    <a:lstStyle/>
                    <a:p>
                      <a:pPr algn="l" fontAlgn="t"/>
                      <a:r>
                        <a:rPr lang="en-US">
                          <a:effectLst/>
                        </a:rPr>
                        <a:t>is used to ensure the capacity at least equal to the given minimum.</a:t>
                      </a:r>
                      <a:endParaRPr lang="en-US">
                        <a:solidFill>
                          <a:srgbClr val="000000"/>
                        </a:solidFill>
                        <a:effectLst/>
                        <a:latin typeface="Arial" pitchFamily="34" charset="0"/>
                        <a:cs typeface="Arial" pitchFamily="34" charset="0"/>
                      </a:endParaRP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dirty="0">
                          <a:effectLst/>
                        </a:rPr>
                        <a:t>public char </a:t>
                      </a:r>
                      <a:r>
                        <a:rPr lang="en-US" dirty="0" err="1">
                          <a:effectLst/>
                        </a:rPr>
                        <a:t>charAt</a:t>
                      </a:r>
                      <a:r>
                        <a:rPr lang="en-US" dirty="0">
                          <a:effectLst/>
                        </a:rPr>
                        <a:t>(</a:t>
                      </a:r>
                      <a:r>
                        <a:rPr lang="en-US" dirty="0" err="1">
                          <a:effectLst/>
                        </a:rPr>
                        <a:t>int</a:t>
                      </a:r>
                      <a:r>
                        <a:rPr lang="en-US" dirty="0">
                          <a:effectLst/>
                        </a:rPr>
                        <a:t> index)</a:t>
                      </a:r>
                      <a:endParaRPr lang="en-US" dirty="0">
                        <a:solidFill>
                          <a:srgbClr val="000000"/>
                        </a:solidFill>
                        <a:effectLst/>
                        <a:latin typeface="Arial" pitchFamily="34" charset="0"/>
                        <a:cs typeface="Arial" pitchFamily="34" charset="0"/>
                      </a:endParaRPr>
                    </a:p>
                  </a:txBody>
                  <a:tcPr marL="76200" marR="76200" marT="76200" marB="76200"/>
                </a:tc>
                <a:tc>
                  <a:txBody>
                    <a:bodyPr/>
                    <a:lstStyle/>
                    <a:p>
                      <a:pPr algn="l" fontAlgn="t"/>
                      <a:r>
                        <a:rPr lang="en-US">
                          <a:effectLst/>
                        </a:rPr>
                        <a:t>is used to return the character at the specified position.</a:t>
                      </a:r>
                      <a:endParaRPr lang="en-US">
                        <a:solidFill>
                          <a:srgbClr val="000000"/>
                        </a:solidFill>
                        <a:effectLst/>
                        <a:latin typeface="Arial" pitchFamily="34" charset="0"/>
                        <a:cs typeface="Arial" pitchFamily="34" charset="0"/>
                      </a:endParaRP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dirty="0">
                          <a:effectLst/>
                        </a:rPr>
                        <a:t>public </a:t>
                      </a:r>
                      <a:r>
                        <a:rPr lang="en-US" dirty="0" err="1">
                          <a:effectLst/>
                        </a:rPr>
                        <a:t>int</a:t>
                      </a:r>
                      <a:r>
                        <a:rPr lang="en-US" dirty="0">
                          <a:effectLst/>
                        </a:rPr>
                        <a:t> length()</a:t>
                      </a:r>
                      <a:endParaRPr lang="en-US" dirty="0">
                        <a:solidFill>
                          <a:srgbClr val="000000"/>
                        </a:solidFill>
                        <a:effectLst/>
                        <a:latin typeface="Arial" pitchFamily="34" charset="0"/>
                        <a:cs typeface="Arial" pitchFamily="34" charset="0"/>
                      </a:endParaRPr>
                    </a:p>
                  </a:txBody>
                  <a:tcPr marL="76200" marR="76200" marT="76200" marB="76200"/>
                </a:tc>
                <a:tc>
                  <a:txBody>
                    <a:bodyPr/>
                    <a:lstStyle/>
                    <a:p>
                      <a:pPr algn="l" fontAlgn="t"/>
                      <a:r>
                        <a:rPr lang="en-US">
                          <a:effectLst/>
                        </a:rPr>
                        <a:t>is used to return the length of the string i.e. total number of characters.</a:t>
                      </a:r>
                      <a:endParaRPr lang="en-US">
                        <a:solidFill>
                          <a:srgbClr val="000000"/>
                        </a:solidFill>
                        <a:effectLst/>
                        <a:latin typeface="Arial" pitchFamily="34" charset="0"/>
                        <a:cs typeface="Arial" pitchFamily="34" charset="0"/>
                      </a:endParaRP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effectLst/>
                        </a:rPr>
                        <a:t>public String substring(int beginIndex)</a:t>
                      </a:r>
                      <a:endParaRPr lang="en-US">
                        <a:solidFill>
                          <a:srgbClr val="000000"/>
                        </a:solidFill>
                        <a:effectLst/>
                        <a:latin typeface="Arial" pitchFamily="34" charset="0"/>
                        <a:cs typeface="Arial" pitchFamily="34" charset="0"/>
                      </a:endParaRPr>
                    </a:p>
                  </a:txBody>
                  <a:tcPr marL="76200" marR="76200" marT="76200" marB="76200"/>
                </a:tc>
                <a:tc>
                  <a:txBody>
                    <a:bodyPr/>
                    <a:lstStyle/>
                    <a:p>
                      <a:pPr algn="l" fontAlgn="t"/>
                      <a:r>
                        <a:rPr lang="en-US">
                          <a:effectLst/>
                        </a:rPr>
                        <a:t>is used to return the substring from the specified beginIndex.</a:t>
                      </a:r>
                      <a:endParaRPr lang="en-US">
                        <a:solidFill>
                          <a:srgbClr val="000000"/>
                        </a:solidFill>
                        <a:effectLst/>
                        <a:latin typeface="Arial" pitchFamily="34" charset="0"/>
                        <a:cs typeface="Arial" pitchFamily="34" charset="0"/>
                      </a:endParaRP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dirty="0">
                          <a:effectLst/>
                        </a:rPr>
                        <a:t>public String substring(</a:t>
                      </a:r>
                      <a:r>
                        <a:rPr lang="en-US" dirty="0" err="1">
                          <a:effectLst/>
                        </a:rPr>
                        <a:t>int</a:t>
                      </a:r>
                      <a:r>
                        <a:rPr lang="en-US" dirty="0">
                          <a:effectLst/>
                        </a:rPr>
                        <a:t> </a:t>
                      </a:r>
                      <a:r>
                        <a:rPr lang="en-US" dirty="0" err="1">
                          <a:effectLst/>
                        </a:rPr>
                        <a:t>beginIndex</a:t>
                      </a:r>
                      <a:r>
                        <a:rPr lang="en-US" dirty="0">
                          <a:effectLst/>
                        </a:rPr>
                        <a:t>, </a:t>
                      </a:r>
                      <a:r>
                        <a:rPr lang="en-US" dirty="0" err="1">
                          <a:effectLst/>
                        </a:rPr>
                        <a:t>int</a:t>
                      </a:r>
                      <a:r>
                        <a:rPr lang="en-US" dirty="0">
                          <a:effectLst/>
                        </a:rPr>
                        <a:t> </a:t>
                      </a:r>
                      <a:r>
                        <a:rPr lang="en-US" dirty="0" err="1">
                          <a:effectLst/>
                        </a:rPr>
                        <a:t>endIndex</a:t>
                      </a:r>
                      <a:r>
                        <a:rPr lang="en-US" dirty="0">
                          <a:effectLst/>
                        </a:rPr>
                        <a:t>)</a:t>
                      </a:r>
                      <a:endParaRPr lang="en-US" dirty="0">
                        <a:solidFill>
                          <a:srgbClr val="000000"/>
                        </a:solidFill>
                        <a:effectLst/>
                        <a:latin typeface="Arial" pitchFamily="34" charset="0"/>
                        <a:cs typeface="Arial" pitchFamily="34" charset="0"/>
                      </a:endParaRPr>
                    </a:p>
                  </a:txBody>
                  <a:tcPr marL="76200" marR="76200" marT="76200" marB="76200"/>
                </a:tc>
                <a:tc>
                  <a:txBody>
                    <a:bodyPr/>
                    <a:lstStyle/>
                    <a:p>
                      <a:pPr algn="l" fontAlgn="t"/>
                      <a:r>
                        <a:rPr lang="en-US" dirty="0">
                          <a:effectLst/>
                        </a:rPr>
                        <a:t>is used to return the substring from the specified </a:t>
                      </a:r>
                      <a:r>
                        <a:rPr lang="en-US" dirty="0" err="1">
                          <a:effectLst/>
                        </a:rPr>
                        <a:t>beginIndex</a:t>
                      </a:r>
                      <a:r>
                        <a:rPr lang="en-US" dirty="0">
                          <a:effectLst/>
                        </a:rPr>
                        <a:t> and </a:t>
                      </a:r>
                      <a:r>
                        <a:rPr lang="en-US" dirty="0" err="1">
                          <a:effectLst/>
                        </a:rPr>
                        <a:t>endIndex</a:t>
                      </a:r>
                      <a:r>
                        <a:rPr lang="en-US" dirty="0">
                          <a:effectLst/>
                        </a:rPr>
                        <a:t>.</a:t>
                      </a:r>
                      <a:endParaRPr lang="en-US" dirty="0">
                        <a:solidFill>
                          <a:srgbClr val="000000"/>
                        </a:solidFill>
                        <a:effectLst/>
                        <a:latin typeface="Arial" pitchFamily="34" charset="0"/>
                        <a:cs typeface="Arial" pitchFamily="34" charset="0"/>
                      </a:endParaRP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89629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77500" lnSpcReduction="20000"/>
          </a:bodyPr>
          <a:lstStyle/>
          <a:p>
            <a:r>
              <a:rPr lang="en-US" dirty="0"/>
              <a:t>public class </a:t>
            </a:r>
            <a:r>
              <a:rPr lang="en-US" dirty="0" err="1"/>
              <a:t>ConcatTest</a:t>
            </a:r>
            <a:r>
              <a:rPr lang="en-US" dirty="0"/>
              <a:t>{  </a:t>
            </a:r>
          </a:p>
          <a:p>
            <a:r>
              <a:rPr lang="en-US" dirty="0"/>
              <a:t>    public static void main(String[] </a:t>
            </a:r>
            <a:r>
              <a:rPr lang="en-US" dirty="0" err="1"/>
              <a:t>args</a:t>
            </a:r>
            <a:r>
              <a:rPr lang="en-US" dirty="0"/>
              <a:t>){  </a:t>
            </a:r>
          </a:p>
          <a:p>
            <a:r>
              <a:rPr lang="en-US" dirty="0"/>
              <a:t>        long </a:t>
            </a:r>
            <a:r>
              <a:rPr lang="en-US" dirty="0" err="1"/>
              <a:t>startTime</a:t>
            </a:r>
            <a:r>
              <a:rPr lang="en-US" dirty="0"/>
              <a:t> = </a:t>
            </a:r>
            <a:r>
              <a:rPr lang="en-US" dirty="0" err="1"/>
              <a:t>System.currentTimeMillis</a:t>
            </a:r>
            <a:r>
              <a:rPr lang="en-US" dirty="0"/>
              <a:t>();  </a:t>
            </a:r>
          </a:p>
          <a:p>
            <a:r>
              <a:rPr lang="en-US" dirty="0"/>
              <a:t>        </a:t>
            </a:r>
            <a:r>
              <a:rPr lang="en-US" dirty="0" err="1"/>
              <a:t>StringBuffer</a:t>
            </a:r>
            <a:r>
              <a:rPr lang="en-US" dirty="0"/>
              <a:t> </a:t>
            </a:r>
            <a:r>
              <a:rPr lang="en-US" dirty="0" err="1"/>
              <a:t>sb</a:t>
            </a:r>
            <a:r>
              <a:rPr lang="en-US" dirty="0"/>
              <a:t> = new </a:t>
            </a:r>
            <a:r>
              <a:rPr lang="en-US" dirty="0" err="1"/>
              <a:t>StringBuffer</a:t>
            </a:r>
            <a:r>
              <a:rPr lang="en-US" dirty="0"/>
              <a:t>("Java");  </a:t>
            </a:r>
          </a:p>
          <a:p>
            <a:r>
              <a:rPr lang="en-US" dirty="0"/>
              <a:t>        for (</a:t>
            </a:r>
            <a:r>
              <a:rPr lang="en-US" dirty="0" err="1"/>
              <a:t>int</a:t>
            </a:r>
            <a:r>
              <a:rPr lang="en-US" dirty="0"/>
              <a:t> i=0; i&lt;10000; i++){  </a:t>
            </a:r>
          </a:p>
          <a:p>
            <a:r>
              <a:rPr lang="en-US" dirty="0"/>
              <a:t>            </a:t>
            </a:r>
            <a:r>
              <a:rPr lang="en-US" dirty="0" err="1"/>
              <a:t>sb.append</a:t>
            </a:r>
            <a:r>
              <a:rPr lang="en-US" dirty="0"/>
              <a:t>("</a:t>
            </a:r>
            <a:r>
              <a:rPr lang="en-US" dirty="0" err="1"/>
              <a:t>Tpoint</a:t>
            </a:r>
            <a:r>
              <a:rPr lang="en-US" dirty="0"/>
              <a:t>");  </a:t>
            </a:r>
          </a:p>
          <a:p>
            <a:r>
              <a:rPr lang="en-US" dirty="0"/>
              <a:t>        }  </a:t>
            </a:r>
          </a:p>
          <a:p>
            <a:r>
              <a:rPr lang="en-US" dirty="0"/>
              <a:t>        </a:t>
            </a:r>
            <a:r>
              <a:rPr lang="en-US" dirty="0" err="1"/>
              <a:t>System.out.println</a:t>
            </a:r>
            <a:r>
              <a:rPr lang="en-US" dirty="0"/>
              <a:t>("Time taken by </a:t>
            </a:r>
            <a:r>
              <a:rPr lang="en-US" dirty="0" err="1"/>
              <a:t>StringBuffer</a:t>
            </a:r>
            <a:r>
              <a:rPr lang="en-US" dirty="0"/>
              <a:t>: " + (</a:t>
            </a:r>
            <a:r>
              <a:rPr lang="en-US" dirty="0" err="1"/>
              <a:t>System.currentTimeMillis</a:t>
            </a:r>
            <a:r>
              <a:rPr lang="en-US" dirty="0"/>
              <a:t>() - </a:t>
            </a:r>
            <a:r>
              <a:rPr lang="en-US" dirty="0" err="1"/>
              <a:t>startTime</a:t>
            </a:r>
            <a:r>
              <a:rPr lang="en-US" dirty="0"/>
              <a:t>) + "</a:t>
            </a:r>
            <a:r>
              <a:rPr lang="en-US" dirty="0" err="1"/>
              <a:t>ms</a:t>
            </a:r>
            <a:r>
              <a:rPr lang="en-US" dirty="0"/>
              <a:t>");  </a:t>
            </a:r>
          </a:p>
          <a:p>
            <a:r>
              <a:rPr lang="en-US" dirty="0"/>
              <a:t>        </a:t>
            </a:r>
            <a:r>
              <a:rPr lang="en-US" dirty="0" err="1"/>
              <a:t>startTime</a:t>
            </a:r>
            <a:r>
              <a:rPr lang="en-US" dirty="0"/>
              <a:t> = </a:t>
            </a:r>
            <a:r>
              <a:rPr lang="en-US" dirty="0" err="1"/>
              <a:t>System.currentTimeMillis</a:t>
            </a:r>
            <a:r>
              <a:rPr lang="en-US" dirty="0"/>
              <a:t>();  </a:t>
            </a:r>
          </a:p>
          <a:p>
            <a:r>
              <a:rPr lang="en-US" dirty="0"/>
              <a:t>        </a:t>
            </a:r>
            <a:r>
              <a:rPr lang="en-US" dirty="0" err="1"/>
              <a:t>StringBuilder</a:t>
            </a:r>
            <a:r>
              <a:rPr lang="en-US" dirty="0"/>
              <a:t> sb2 = new </a:t>
            </a:r>
            <a:r>
              <a:rPr lang="en-US" dirty="0" err="1"/>
              <a:t>StringBuilder</a:t>
            </a:r>
            <a:r>
              <a:rPr lang="en-US" dirty="0"/>
              <a:t>("Java");  </a:t>
            </a:r>
          </a:p>
          <a:p>
            <a:r>
              <a:rPr lang="en-US" dirty="0"/>
              <a:t>        for (</a:t>
            </a:r>
            <a:r>
              <a:rPr lang="en-US" dirty="0" err="1"/>
              <a:t>int</a:t>
            </a:r>
            <a:r>
              <a:rPr lang="en-US" dirty="0"/>
              <a:t> i=0; i&lt;10000; i++){  </a:t>
            </a:r>
          </a:p>
          <a:p>
            <a:r>
              <a:rPr lang="en-US" dirty="0"/>
              <a:t>            sb2.append("</a:t>
            </a:r>
            <a:r>
              <a:rPr lang="en-US" dirty="0" err="1"/>
              <a:t>Tpoint</a:t>
            </a:r>
            <a:r>
              <a:rPr lang="en-US" dirty="0"/>
              <a:t>");  </a:t>
            </a:r>
          </a:p>
          <a:p>
            <a:r>
              <a:rPr lang="en-US" dirty="0"/>
              <a:t>        }  </a:t>
            </a:r>
          </a:p>
          <a:p>
            <a:r>
              <a:rPr lang="en-US" dirty="0"/>
              <a:t>        </a:t>
            </a:r>
            <a:r>
              <a:rPr lang="en-US" dirty="0" err="1"/>
              <a:t>System.out.println</a:t>
            </a:r>
            <a:r>
              <a:rPr lang="en-US" dirty="0"/>
              <a:t>("Time taken by </a:t>
            </a:r>
            <a:r>
              <a:rPr lang="en-US" dirty="0" err="1"/>
              <a:t>StringBuilder</a:t>
            </a:r>
            <a:r>
              <a:rPr lang="en-US" dirty="0"/>
              <a:t>: " + (</a:t>
            </a:r>
            <a:r>
              <a:rPr lang="en-US" dirty="0" err="1"/>
              <a:t>System.currentTimeMillis</a:t>
            </a:r>
            <a:r>
              <a:rPr lang="en-US" dirty="0"/>
              <a:t>() - </a:t>
            </a:r>
            <a:r>
              <a:rPr lang="en-US" dirty="0" err="1"/>
              <a:t>startTime</a:t>
            </a:r>
            <a:r>
              <a:rPr lang="en-US" dirty="0"/>
              <a:t>) + "</a:t>
            </a:r>
            <a:r>
              <a:rPr lang="en-US" dirty="0" err="1"/>
              <a:t>ms</a:t>
            </a:r>
            <a:r>
              <a:rPr lang="en-US" dirty="0"/>
              <a:t>");  </a:t>
            </a:r>
          </a:p>
          <a:p>
            <a:r>
              <a:rPr lang="en-US" dirty="0"/>
              <a:t>    }  </a:t>
            </a:r>
          </a:p>
          <a:p>
            <a:r>
              <a:rPr lang="en-US" dirty="0"/>
              <a:t>} </a:t>
            </a:r>
          </a:p>
        </p:txBody>
      </p:sp>
    </p:spTree>
    <p:extLst>
      <p:ext uri="{BB962C8B-B14F-4D97-AF65-F5344CB8AC3E}">
        <p14:creationId xmlns:p14="http://schemas.microsoft.com/office/powerpoint/2010/main" val="3034359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95600"/>
            <a:ext cx="8305800" cy="1143000"/>
          </a:xfrm>
        </p:spPr>
        <p:txBody>
          <a:bodyPr/>
          <a:lstStyle/>
          <a:p>
            <a:pPr algn="ctr"/>
            <a:r>
              <a:rPr lang="en-US" dirty="0"/>
              <a:t>Exception Handling</a:t>
            </a:r>
          </a:p>
        </p:txBody>
      </p:sp>
    </p:spTree>
    <p:extLst>
      <p:ext uri="{BB962C8B-B14F-4D97-AF65-F5344CB8AC3E}">
        <p14:creationId xmlns:p14="http://schemas.microsoft.com/office/powerpoint/2010/main" val="2833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p>
        </p:txBody>
      </p:sp>
      <p:sp>
        <p:nvSpPr>
          <p:cNvPr id="3" name="Content Placeholder 2"/>
          <p:cNvSpPr>
            <a:spLocks noGrp="1"/>
          </p:cNvSpPr>
          <p:nvPr>
            <p:ph idx="1"/>
          </p:nvPr>
        </p:nvSpPr>
        <p:spPr/>
        <p:txBody>
          <a:bodyPr/>
          <a:lstStyle/>
          <a:p>
            <a:r>
              <a:rPr lang="en-US" dirty="0" err="1"/>
              <a:t>int</a:t>
            </a:r>
            <a:r>
              <a:rPr lang="en-US" dirty="0"/>
              <a:t> </a:t>
            </a:r>
            <a:r>
              <a:rPr lang="en-US" dirty="0" err="1"/>
              <a:t>indexOf</a:t>
            </a:r>
            <a:r>
              <a:rPr lang="en-US" dirty="0"/>
              <a:t>(</a:t>
            </a:r>
            <a:r>
              <a:rPr lang="en-US" dirty="0" err="1"/>
              <a:t>int</a:t>
            </a:r>
            <a:r>
              <a:rPr lang="en-US" dirty="0"/>
              <a:t> </a:t>
            </a:r>
            <a:r>
              <a:rPr lang="en-US" dirty="0" err="1"/>
              <a:t>ch</a:t>
            </a:r>
            <a:r>
              <a:rPr lang="en-US" dirty="0"/>
              <a:t>, </a:t>
            </a:r>
            <a:r>
              <a:rPr lang="en-US" dirty="0" err="1"/>
              <a:t>int</a:t>
            </a:r>
            <a:r>
              <a:rPr lang="en-US" dirty="0"/>
              <a:t> </a:t>
            </a:r>
            <a:r>
              <a:rPr lang="en-US" dirty="0" err="1"/>
              <a:t>fromIndex</a:t>
            </a:r>
            <a:r>
              <a:rPr lang="en-US" dirty="0"/>
              <a:t>)</a:t>
            </a:r>
          </a:p>
          <a:p>
            <a:r>
              <a:rPr lang="en-US" dirty="0" err="1"/>
              <a:t>int</a:t>
            </a:r>
            <a:r>
              <a:rPr lang="en-US" dirty="0"/>
              <a:t> </a:t>
            </a:r>
            <a:r>
              <a:rPr lang="en-US" dirty="0" err="1"/>
              <a:t>indexOf</a:t>
            </a:r>
            <a:r>
              <a:rPr lang="en-US" dirty="0"/>
              <a:t>(String </a:t>
            </a:r>
            <a:r>
              <a:rPr lang="en-US" dirty="0" err="1"/>
              <a:t>str</a:t>
            </a:r>
            <a:r>
              <a:rPr lang="en-US" dirty="0"/>
              <a:t>)</a:t>
            </a:r>
          </a:p>
          <a:p>
            <a:r>
              <a:rPr lang="en-US" dirty="0" err="1"/>
              <a:t>int</a:t>
            </a:r>
            <a:r>
              <a:rPr lang="en-US" dirty="0"/>
              <a:t> </a:t>
            </a:r>
            <a:r>
              <a:rPr lang="en-US" dirty="0" err="1"/>
              <a:t>lastIndexOf</a:t>
            </a:r>
            <a:r>
              <a:rPr lang="en-US" dirty="0"/>
              <a:t>(</a:t>
            </a:r>
            <a:r>
              <a:rPr lang="en-US" dirty="0" err="1"/>
              <a:t>int</a:t>
            </a:r>
            <a:r>
              <a:rPr lang="en-US" dirty="0"/>
              <a:t> </a:t>
            </a:r>
            <a:r>
              <a:rPr lang="en-US" dirty="0" err="1"/>
              <a:t>ch</a:t>
            </a:r>
            <a:r>
              <a:rPr lang="en-US" dirty="0"/>
              <a:t>)</a:t>
            </a:r>
          </a:p>
          <a:p>
            <a:r>
              <a:rPr lang="en-US" dirty="0" err="1"/>
              <a:t>int</a:t>
            </a:r>
            <a:r>
              <a:rPr lang="en-US" dirty="0"/>
              <a:t> </a:t>
            </a:r>
            <a:r>
              <a:rPr lang="en-US" dirty="0" err="1"/>
              <a:t>lastIndexOf</a:t>
            </a:r>
            <a:r>
              <a:rPr lang="en-US" dirty="0"/>
              <a:t>(</a:t>
            </a:r>
            <a:r>
              <a:rPr lang="en-US" dirty="0" err="1"/>
              <a:t>int</a:t>
            </a:r>
            <a:r>
              <a:rPr lang="en-US" dirty="0"/>
              <a:t> </a:t>
            </a:r>
            <a:r>
              <a:rPr lang="en-US" dirty="0" err="1"/>
              <a:t>ch</a:t>
            </a:r>
            <a:r>
              <a:rPr lang="en-US" dirty="0"/>
              <a:t>, </a:t>
            </a:r>
            <a:r>
              <a:rPr lang="en-US" dirty="0" err="1"/>
              <a:t>int</a:t>
            </a:r>
            <a:r>
              <a:rPr lang="en-US" dirty="0"/>
              <a:t> </a:t>
            </a:r>
            <a:r>
              <a:rPr lang="en-US" dirty="0" err="1"/>
              <a:t>fromIndex</a:t>
            </a:r>
            <a:r>
              <a:rPr lang="en-US" dirty="0"/>
              <a:t>)</a:t>
            </a:r>
          </a:p>
          <a:p>
            <a:r>
              <a:rPr lang="en-US" dirty="0" err="1"/>
              <a:t>int</a:t>
            </a:r>
            <a:r>
              <a:rPr lang="en-US" dirty="0"/>
              <a:t> length()</a:t>
            </a:r>
          </a:p>
          <a:p>
            <a:r>
              <a:rPr lang="en-US" dirty="0"/>
              <a:t>String replace(char </a:t>
            </a:r>
            <a:r>
              <a:rPr lang="en-US" dirty="0" err="1"/>
              <a:t>oldChar</a:t>
            </a:r>
            <a:r>
              <a:rPr lang="en-US" dirty="0"/>
              <a:t>, char </a:t>
            </a:r>
            <a:r>
              <a:rPr lang="en-US" dirty="0" err="1"/>
              <a:t>newChar</a:t>
            </a:r>
            <a:r>
              <a:rPr lang="en-US" dirty="0"/>
              <a:t>)</a:t>
            </a:r>
          </a:p>
          <a:p>
            <a:r>
              <a:rPr lang="en-US" dirty="0"/>
              <a:t>String[] split(String regex)</a:t>
            </a:r>
          </a:p>
          <a:p>
            <a:r>
              <a:rPr lang="en-US" dirty="0"/>
              <a:t>String </a:t>
            </a:r>
            <a:r>
              <a:rPr lang="en-US" dirty="0" err="1"/>
              <a:t>replaceAll</a:t>
            </a:r>
            <a:r>
              <a:rPr lang="en-US" dirty="0"/>
              <a:t>(String regex, String replacement)</a:t>
            </a:r>
          </a:p>
          <a:p>
            <a:pPr lvl="1"/>
            <a:r>
              <a:rPr lang="en-US" dirty="0" err="1"/>
              <a:t>Str.replaceAll</a:t>
            </a:r>
            <a:r>
              <a:rPr lang="en-US" dirty="0"/>
              <a:t>("(.*)</a:t>
            </a:r>
            <a:r>
              <a:rPr lang="en-US" dirty="0" err="1"/>
              <a:t>tochange</a:t>
            </a:r>
            <a:r>
              <a:rPr lang="en-US" dirty="0"/>
              <a:t>(.*)", “</a:t>
            </a:r>
            <a:r>
              <a:rPr lang="en-US" dirty="0" err="1"/>
              <a:t>toplace</a:t>
            </a:r>
            <a:r>
              <a:rPr lang="en-US" dirty="0"/>
              <a:t>")</a:t>
            </a:r>
          </a:p>
        </p:txBody>
      </p:sp>
    </p:spTree>
    <p:extLst>
      <p:ext uri="{BB962C8B-B14F-4D97-AF65-F5344CB8AC3E}">
        <p14:creationId xmlns:p14="http://schemas.microsoft.com/office/powerpoint/2010/main" val="28640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012958" cy="4233513"/>
          </a:xfrm>
        </p:spPr>
      </p:pic>
    </p:spTree>
    <p:extLst>
      <p:ext uri="{BB962C8B-B14F-4D97-AF65-F5344CB8AC3E}">
        <p14:creationId xmlns:p14="http://schemas.microsoft.com/office/powerpoint/2010/main" val="1336585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r>
              <a:rPr lang="en-US" dirty="0"/>
              <a:t>An exception (or exceptional event) is a problem that arises during the execution of a program. When an Exception occurs the normal flow of the program is disrupted and the program/Application terminates abnormally, which is not recommended, therefore, these exceptions are to be handled.</a:t>
            </a:r>
          </a:p>
          <a:p>
            <a:endParaRPr lang="en-US" dirty="0"/>
          </a:p>
          <a:p>
            <a:r>
              <a:rPr lang="en-US" dirty="0"/>
              <a:t>An exception can occur for many different reasons. Following are some scenarios where an exception occurs.</a:t>
            </a:r>
          </a:p>
          <a:p>
            <a:r>
              <a:rPr lang="en-US" dirty="0"/>
              <a:t>A user has entered an invalid data.</a:t>
            </a:r>
          </a:p>
          <a:p>
            <a:r>
              <a:rPr lang="en-US" dirty="0"/>
              <a:t>A file that needs to be opened cannot be found.</a:t>
            </a:r>
          </a:p>
          <a:p>
            <a:r>
              <a:rPr lang="en-US" dirty="0"/>
              <a:t>A network connection has been lost in the middle of communications or the JVM has run out of memory.</a:t>
            </a:r>
          </a:p>
        </p:txBody>
      </p:sp>
    </p:spTree>
    <p:extLst>
      <p:ext uri="{BB962C8B-B14F-4D97-AF65-F5344CB8AC3E}">
        <p14:creationId xmlns:p14="http://schemas.microsoft.com/office/powerpoint/2010/main" val="173582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92500" lnSpcReduction="10000"/>
          </a:bodyPr>
          <a:lstStyle/>
          <a:p>
            <a:r>
              <a:rPr lang="en-US" b="1" dirty="0"/>
              <a:t>Checked exceptions</a:t>
            </a:r>
          </a:p>
          <a:p>
            <a:pPr lvl="1"/>
            <a:r>
              <a:rPr lang="en-US" dirty="0"/>
              <a:t>A checked exception is an exception that is checked (notified) by the compiler at compilation-time, these are also called as compile time exceptions.</a:t>
            </a:r>
          </a:p>
          <a:p>
            <a:pPr marL="274320" lvl="1" indent="-274320">
              <a:buClr>
                <a:schemeClr val="accent3"/>
              </a:buClr>
              <a:buSzPct val="95000"/>
            </a:pPr>
            <a:r>
              <a:rPr lang="en-US" sz="2600" b="1" dirty="0"/>
              <a:t>Unchecked exceptions</a:t>
            </a:r>
          </a:p>
          <a:p>
            <a:pPr lvl="1"/>
            <a:r>
              <a:rPr lang="en-US" dirty="0"/>
              <a:t>An unchecked exception is an exception that occurs at the time of execution. These are also called as </a:t>
            </a:r>
            <a:r>
              <a:rPr lang="en-US" b="1" dirty="0"/>
              <a:t>Runtime Exceptions</a:t>
            </a:r>
            <a:r>
              <a:rPr lang="en-US" dirty="0"/>
              <a:t>. These include programming bugs, such as logic errors or improper use of an API. Runtime exceptions are ignored at the time of compilation.</a:t>
            </a:r>
          </a:p>
          <a:p>
            <a:pPr marL="274320" lvl="1" indent="-274320">
              <a:buClr>
                <a:schemeClr val="accent3"/>
              </a:buClr>
              <a:buSzPct val="95000"/>
            </a:pPr>
            <a:r>
              <a:rPr lang="en-US" sz="2600" b="1" dirty="0"/>
              <a:t>Errors </a:t>
            </a:r>
          </a:p>
          <a:p>
            <a:pPr marL="548640" lvl="2" indent="-274320">
              <a:buClr>
                <a:schemeClr val="accent3"/>
              </a:buClr>
              <a:buSzPct val="95000"/>
            </a:pPr>
            <a:r>
              <a:rPr lang="en-US" sz="2500" dirty="0"/>
              <a:t>These 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a:t>
            </a:r>
            <a:endParaRPr lang="en-US" sz="2300" b="1" dirty="0"/>
          </a:p>
        </p:txBody>
      </p:sp>
    </p:spTree>
    <p:extLst>
      <p:ext uri="{BB962C8B-B14F-4D97-AF65-F5344CB8AC3E}">
        <p14:creationId xmlns:p14="http://schemas.microsoft.com/office/powerpoint/2010/main" val="692045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Important Methods</a:t>
            </a:r>
          </a:p>
        </p:txBody>
      </p:sp>
      <p:sp>
        <p:nvSpPr>
          <p:cNvPr id="3" name="Content Placeholder 2"/>
          <p:cNvSpPr>
            <a:spLocks noGrp="1"/>
          </p:cNvSpPr>
          <p:nvPr>
            <p:ph idx="1"/>
          </p:nvPr>
        </p:nvSpPr>
        <p:spPr/>
        <p:txBody>
          <a:bodyPr>
            <a:normAutofit lnSpcReduction="10000"/>
          </a:bodyPr>
          <a:lstStyle/>
          <a:p>
            <a:r>
              <a:rPr lang="en-US" b="1" dirty="0"/>
              <a:t>public String </a:t>
            </a:r>
            <a:r>
              <a:rPr lang="en-US" b="1" dirty="0" err="1"/>
              <a:t>getMessage</a:t>
            </a:r>
            <a:r>
              <a:rPr lang="en-US" b="1" dirty="0"/>
              <a:t>()</a:t>
            </a:r>
            <a:endParaRPr lang="en-US" dirty="0"/>
          </a:p>
          <a:p>
            <a:r>
              <a:rPr lang="en-US" sz="2000" dirty="0"/>
              <a:t>Returns a detailed message about the exception that has occurred. This message is initialized in the </a:t>
            </a:r>
            <a:r>
              <a:rPr lang="en-US" sz="2000" dirty="0" err="1"/>
              <a:t>Throwable</a:t>
            </a:r>
            <a:r>
              <a:rPr lang="en-US" sz="2000" dirty="0"/>
              <a:t> constructor</a:t>
            </a:r>
            <a:r>
              <a:rPr lang="en-US" dirty="0"/>
              <a:t>.</a:t>
            </a:r>
          </a:p>
          <a:p>
            <a:r>
              <a:rPr lang="en-US" b="1" dirty="0"/>
              <a:t>public </a:t>
            </a:r>
            <a:r>
              <a:rPr lang="en-US" b="1" dirty="0" err="1"/>
              <a:t>Throwable</a:t>
            </a:r>
            <a:r>
              <a:rPr lang="en-US" b="1" dirty="0"/>
              <a:t> </a:t>
            </a:r>
            <a:r>
              <a:rPr lang="en-US" b="1" dirty="0" err="1"/>
              <a:t>getCause</a:t>
            </a:r>
            <a:r>
              <a:rPr lang="en-US" b="1" dirty="0"/>
              <a:t>()</a:t>
            </a:r>
            <a:endParaRPr lang="en-US" dirty="0"/>
          </a:p>
          <a:p>
            <a:r>
              <a:rPr lang="en-US" sz="2000" dirty="0"/>
              <a:t>Returns the cause of the exception as represented by a </a:t>
            </a:r>
            <a:r>
              <a:rPr lang="en-US" sz="2000" dirty="0" err="1"/>
              <a:t>Throwable</a:t>
            </a:r>
            <a:r>
              <a:rPr lang="en-US" sz="2000" dirty="0"/>
              <a:t> object.</a:t>
            </a:r>
          </a:p>
          <a:p>
            <a:r>
              <a:rPr lang="en-US" b="1" dirty="0"/>
              <a:t>public String </a:t>
            </a:r>
            <a:r>
              <a:rPr lang="en-US" b="1" dirty="0" err="1"/>
              <a:t>toString</a:t>
            </a:r>
            <a:r>
              <a:rPr lang="en-US" b="1" dirty="0"/>
              <a:t>()</a:t>
            </a:r>
            <a:endParaRPr lang="en-US" dirty="0"/>
          </a:p>
          <a:p>
            <a:r>
              <a:rPr lang="en-US" sz="2000" dirty="0"/>
              <a:t>Returns the name of the class concatenated with the result of </a:t>
            </a:r>
            <a:r>
              <a:rPr lang="en-US" sz="2000" dirty="0" err="1"/>
              <a:t>getMessage</a:t>
            </a:r>
            <a:r>
              <a:rPr lang="en-US" sz="2000" dirty="0"/>
              <a:t>().</a:t>
            </a:r>
          </a:p>
          <a:p>
            <a:r>
              <a:rPr lang="en-US" b="1" dirty="0"/>
              <a:t>public void </a:t>
            </a:r>
            <a:r>
              <a:rPr lang="en-US" b="1" dirty="0" err="1"/>
              <a:t>printStackTrace</a:t>
            </a:r>
            <a:r>
              <a:rPr lang="en-US" b="1" dirty="0"/>
              <a:t>()</a:t>
            </a:r>
            <a:endParaRPr lang="en-US" dirty="0"/>
          </a:p>
          <a:p>
            <a:r>
              <a:rPr lang="en-US" sz="2100" dirty="0"/>
              <a:t>Prints the result of </a:t>
            </a:r>
            <a:r>
              <a:rPr lang="en-US" sz="2100" dirty="0" err="1"/>
              <a:t>toString</a:t>
            </a:r>
            <a:r>
              <a:rPr lang="en-US" sz="2100" dirty="0"/>
              <a:t>() along with the stack trace to </a:t>
            </a:r>
            <a:r>
              <a:rPr lang="en-US" sz="2100" dirty="0" err="1"/>
              <a:t>System.err</a:t>
            </a:r>
            <a:r>
              <a:rPr lang="en-US" sz="2100" dirty="0"/>
              <a:t>, the error output stream.</a:t>
            </a:r>
          </a:p>
          <a:p>
            <a:endParaRPr lang="en-US" dirty="0"/>
          </a:p>
          <a:p>
            <a:endParaRPr lang="en-US" dirty="0"/>
          </a:p>
        </p:txBody>
      </p:sp>
    </p:spTree>
    <p:extLst>
      <p:ext uri="{BB962C8B-B14F-4D97-AF65-F5344CB8AC3E}">
        <p14:creationId xmlns:p14="http://schemas.microsoft.com/office/powerpoint/2010/main" val="2278546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catch and finally </a:t>
            </a:r>
          </a:p>
        </p:txBody>
      </p:sp>
      <p:sp>
        <p:nvSpPr>
          <p:cNvPr id="3" name="Content Placeholder 2"/>
          <p:cNvSpPr>
            <a:spLocks noGrp="1"/>
          </p:cNvSpPr>
          <p:nvPr>
            <p:ph idx="1"/>
          </p:nvPr>
        </p:nvSpPr>
        <p:spPr/>
        <p:txBody>
          <a:bodyPr/>
          <a:lstStyle/>
          <a:p>
            <a:pPr marL="0" indent="0">
              <a:buNone/>
            </a:pPr>
            <a:r>
              <a:rPr lang="en-US" dirty="0"/>
              <a:t>try { // Protected code } </a:t>
            </a:r>
          </a:p>
          <a:p>
            <a:pPr marL="0" indent="0">
              <a:buNone/>
            </a:pPr>
            <a:r>
              <a:rPr lang="en-US" dirty="0"/>
              <a:t>catch (</a:t>
            </a:r>
            <a:r>
              <a:rPr lang="en-US" dirty="0" err="1"/>
              <a:t>ExceptionName</a:t>
            </a:r>
            <a:r>
              <a:rPr lang="en-US" dirty="0"/>
              <a:t> e1) { </a:t>
            </a:r>
          </a:p>
          <a:p>
            <a:pPr marL="0" indent="0">
              <a:buNone/>
            </a:pPr>
            <a:r>
              <a:rPr lang="en-US" dirty="0"/>
              <a:t>	// Catch block </a:t>
            </a:r>
          </a:p>
          <a:p>
            <a:pPr marL="0" indent="0">
              <a:buNone/>
            </a:pPr>
            <a:r>
              <a:rPr lang="en-US" dirty="0"/>
              <a:t>   }</a:t>
            </a:r>
          </a:p>
          <a:p>
            <a:pPr marL="0" indent="0">
              <a:buNone/>
            </a:pPr>
            <a:r>
              <a:rPr lang="en-US" dirty="0"/>
              <a:t>Finally{</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126123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a:t>Since Java 7, you can handle more than one exception using a single catch block, this feature simplifies the code.</a:t>
            </a:r>
          </a:p>
          <a:p>
            <a:r>
              <a:rPr lang="en-US" dirty="0"/>
              <a:t>catch (</a:t>
            </a:r>
            <a:r>
              <a:rPr lang="en-US" dirty="0" err="1"/>
              <a:t>IOException|FileNotFoundException</a:t>
            </a:r>
            <a:r>
              <a:rPr lang="en-US" dirty="0"/>
              <a:t> ex) {</a:t>
            </a:r>
          </a:p>
          <a:p>
            <a:r>
              <a:rPr lang="en-US" dirty="0"/>
              <a:t>}</a:t>
            </a:r>
          </a:p>
        </p:txBody>
      </p:sp>
    </p:spTree>
    <p:extLst>
      <p:ext uri="{BB962C8B-B14F-4D97-AF65-F5344CB8AC3E}">
        <p14:creationId xmlns:p14="http://schemas.microsoft.com/office/powerpoint/2010/main" val="7201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4393"/>
            <a:ext cx="7848600" cy="6260207"/>
          </a:xfrm>
        </p:spPr>
      </p:pic>
    </p:spTree>
    <p:extLst>
      <p:ext uri="{BB962C8B-B14F-4D97-AF65-F5344CB8AC3E}">
        <p14:creationId xmlns:p14="http://schemas.microsoft.com/office/powerpoint/2010/main" val="700329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5BED-C80A-41FC-B979-84CAA211F614}"/>
              </a:ext>
            </a:extLst>
          </p:cNvPr>
          <p:cNvSpPr>
            <a:spLocks noGrp="1"/>
          </p:cNvSpPr>
          <p:nvPr>
            <p:ph type="title"/>
          </p:nvPr>
        </p:nvSpPr>
        <p:spPr>
          <a:xfrm>
            <a:off x="457200" y="609600"/>
            <a:ext cx="8229600" cy="704088"/>
          </a:xfrm>
        </p:spPr>
        <p:txBody>
          <a:bodyPr>
            <a:noAutofit/>
          </a:bodyPr>
          <a:lstStyle/>
          <a:p>
            <a:r>
              <a:rPr lang="en-US" sz="3600" dirty="0"/>
              <a:t>Difference between Error And Exception</a:t>
            </a:r>
            <a:endParaRPr lang="en-IN" sz="3600" dirty="0"/>
          </a:p>
        </p:txBody>
      </p:sp>
      <p:graphicFrame>
        <p:nvGraphicFramePr>
          <p:cNvPr id="4" name="Content Placeholder 3">
            <a:extLst>
              <a:ext uri="{FF2B5EF4-FFF2-40B4-BE49-F238E27FC236}">
                <a16:creationId xmlns:a16="http://schemas.microsoft.com/office/drawing/2014/main" id="{46EC3EA0-DF84-4825-BC5F-2112B1E4DF1D}"/>
              </a:ext>
            </a:extLst>
          </p:cNvPr>
          <p:cNvGraphicFramePr>
            <a:graphicFrameLocks noGrp="1"/>
          </p:cNvGraphicFramePr>
          <p:nvPr>
            <p:ph idx="1"/>
            <p:extLst>
              <p:ext uri="{D42A27DB-BD31-4B8C-83A1-F6EECF244321}">
                <p14:modId xmlns:p14="http://schemas.microsoft.com/office/powerpoint/2010/main" val="3424751259"/>
              </p:ext>
            </p:extLst>
          </p:nvPr>
        </p:nvGraphicFramePr>
        <p:xfrm>
          <a:off x="304800" y="1447800"/>
          <a:ext cx="8229600" cy="527304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218283093"/>
                    </a:ext>
                  </a:extLst>
                </a:gridCol>
                <a:gridCol w="1981200">
                  <a:extLst>
                    <a:ext uri="{9D8B030D-6E8A-4147-A177-3AD203B41FA5}">
                      <a16:colId xmlns:a16="http://schemas.microsoft.com/office/drawing/2014/main" val="877539579"/>
                    </a:ext>
                  </a:extLst>
                </a:gridCol>
                <a:gridCol w="3048000">
                  <a:extLst>
                    <a:ext uri="{9D8B030D-6E8A-4147-A177-3AD203B41FA5}">
                      <a16:colId xmlns:a16="http://schemas.microsoft.com/office/drawing/2014/main" val="2064774382"/>
                    </a:ext>
                  </a:extLst>
                </a:gridCol>
                <a:gridCol w="2057400">
                  <a:extLst>
                    <a:ext uri="{9D8B030D-6E8A-4147-A177-3AD203B41FA5}">
                      <a16:colId xmlns:a16="http://schemas.microsoft.com/office/drawing/2014/main" val="3526957354"/>
                    </a:ext>
                  </a:extLst>
                </a:gridCol>
              </a:tblGrid>
              <a:tr h="370840">
                <a:tc>
                  <a:txBody>
                    <a:bodyPr/>
                    <a:lstStyle/>
                    <a:p>
                      <a:pPr algn="l" fontAlgn="t"/>
                      <a:r>
                        <a:rPr lang="en-IN" dirty="0">
                          <a:effectLst/>
                        </a:rPr>
                        <a:t>Sr. No.</a:t>
                      </a:r>
                    </a:p>
                  </a:txBody>
                  <a:tcPr marL="50800" marR="50800" marT="50800" marB="50800"/>
                </a:tc>
                <a:tc>
                  <a:txBody>
                    <a:bodyPr/>
                    <a:lstStyle/>
                    <a:p>
                      <a:pPr algn="ctr" fontAlgn="t"/>
                      <a:r>
                        <a:rPr lang="en-IN">
                          <a:effectLst/>
                        </a:rPr>
                        <a:t>Key</a:t>
                      </a:r>
                    </a:p>
                  </a:txBody>
                  <a:tcPr marL="50800" marR="50800" marT="50800" marB="50800"/>
                </a:tc>
                <a:tc>
                  <a:txBody>
                    <a:bodyPr/>
                    <a:lstStyle/>
                    <a:p>
                      <a:pPr algn="ctr" fontAlgn="t"/>
                      <a:r>
                        <a:rPr lang="en-IN">
                          <a:effectLst/>
                        </a:rPr>
                        <a:t>Error</a:t>
                      </a:r>
                    </a:p>
                  </a:txBody>
                  <a:tcPr marL="50800" marR="50800" marT="50800" marB="50800"/>
                </a:tc>
                <a:tc>
                  <a:txBody>
                    <a:bodyPr/>
                    <a:lstStyle/>
                    <a:p>
                      <a:pPr algn="ctr" fontAlgn="t"/>
                      <a:r>
                        <a:rPr lang="en-IN">
                          <a:effectLst/>
                        </a:rPr>
                        <a:t>Exception</a:t>
                      </a:r>
                    </a:p>
                  </a:txBody>
                  <a:tcPr marL="50800" marR="50800" marT="50800" marB="50800"/>
                </a:tc>
                <a:extLst>
                  <a:ext uri="{0D108BD9-81ED-4DB2-BD59-A6C34878D82A}">
                    <a16:rowId xmlns:a16="http://schemas.microsoft.com/office/drawing/2014/main" val="1229368899"/>
                  </a:ext>
                </a:extLst>
              </a:tr>
              <a:tr h="370840">
                <a:tc>
                  <a:txBody>
                    <a:bodyPr/>
                    <a:lstStyle/>
                    <a:p>
                      <a:pPr algn="ctr" fontAlgn="t"/>
                      <a:r>
                        <a:rPr lang="en-IN" b="0">
                          <a:effectLst/>
                        </a:rPr>
                        <a:t>1</a:t>
                      </a:r>
                      <a:br>
                        <a:rPr lang="en-IN">
                          <a:effectLst/>
                        </a:rPr>
                      </a:br>
                      <a:endParaRPr lang="en-IN">
                        <a:effectLst/>
                      </a:endParaRPr>
                    </a:p>
                  </a:txBody>
                  <a:tcPr marL="50800" marR="50800" marT="50800" marB="50800"/>
                </a:tc>
                <a:tc>
                  <a:txBody>
                    <a:bodyPr/>
                    <a:lstStyle/>
                    <a:p>
                      <a:pPr algn="ctr" fontAlgn="t"/>
                      <a:r>
                        <a:rPr lang="en-IN" b="0">
                          <a:effectLst/>
                        </a:rPr>
                        <a:t>Type </a:t>
                      </a:r>
                      <a:br>
                        <a:rPr lang="en-IN">
                          <a:effectLst/>
                        </a:rPr>
                      </a:br>
                      <a:endParaRPr lang="en-IN">
                        <a:effectLst/>
                      </a:endParaRPr>
                    </a:p>
                  </a:txBody>
                  <a:tcPr marL="50800" marR="50800" marT="50800" marB="50800"/>
                </a:tc>
                <a:tc>
                  <a:txBody>
                    <a:bodyPr/>
                    <a:lstStyle/>
                    <a:p>
                      <a:pPr fontAlgn="t"/>
                      <a:r>
                        <a:rPr lang="en-US" b="0" dirty="0">
                          <a:effectLst/>
                        </a:rPr>
                        <a:t>Classified as an unchecked type </a:t>
                      </a:r>
                      <a:br>
                        <a:rPr lang="en-US" dirty="0">
                          <a:effectLst/>
                        </a:rPr>
                      </a:br>
                      <a:endParaRPr lang="en-US" dirty="0">
                        <a:effectLst/>
                      </a:endParaRPr>
                    </a:p>
                  </a:txBody>
                  <a:tcPr marL="50800" marR="50800" marT="50800" marB="50800"/>
                </a:tc>
                <a:tc>
                  <a:txBody>
                    <a:bodyPr/>
                    <a:lstStyle/>
                    <a:p>
                      <a:pPr fontAlgn="t"/>
                      <a:r>
                        <a:rPr lang="en-US" b="0">
                          <a:effectLst/>
                        </a:rPr>
                        <a:t>Classified as checked and unchecked </a:t>
                      </a:r>
                      <a:br>
                        <a:rPr lang="en-US">
                          <a:effectLst/>
                        </a:rPr>
                      </a:br>
                      <a:endParaRPr lang="en-US">
                        <a:effectLst/>
                      </a:endParaRPr>
                    </a:p>
                  </a:txBody>
                  <a:tcPr marL="50800" marR="50800" marT="50800" marB="50800"/>
                </a:tc>
                <a:extLst>
                  <a:ext uri="{0D108BD9-81ED-4DB2-BD59-A6C34878D82A}">
                    <a16:rowId xmlns:a16="http://schemas.microsoft.com/office/drawing/2014/main" val="2533896463"/>
                  </a:ext>
                </a:extLst>
              </a:tr>
              <a:tr h="370840">
                <a:tc>
                  <a:txBody>
                    <a:bodyPr/>
                    <a:lstStyle/>
                    <a:p>
                      <a:pPr algn="ctr" fontAlgn="t"/>
                      <a:r>
                        <a:rPr lang="en-IN" b="0">
                          <a:effectLst/>
                        </a:rPr>
                        <a:t>2</a:t>
                      </a:r>
                      <a:br>
                        <a:rPr lang="en-IN">
                          <a:effectLst/>
                        </a:rPr>
                      </a:br>
                      <a:endParaRPr lang="en-IN">
                        <a:effectLst/>
                      </a:endParaRPr>
                    </a:p>
                  </a:txBody>
                  <a:tcPr marL="50800" marR="50800" marT="50800" marB="50800"/>
                </a:tc>
                <a:tc>
                  <a:txBody>
                    <a:bodyPr/>
                    <a:lstStyle/>
                    <a:p>
                      <a:pPr algn="ctr" fontAlgn="t"/>
                      <a:r>
                        <a:rPr lang="en-IN" b="0">
                          <a:effectLst/>
                        </a:rPr>
                        <a:t>Package </a:t>
                      </a:r>
                      <a:br>
                        <a:rPr lang="en-IN">
                          <a:effectLst/>
                        </a:rPr>
                      </a:br>
                      <a:endParaRPr lang="en-IN">
                        <a:effectLst/>
                      </a:endParaRPr>
                    </a:p>
                  </a:txBody>
                  <a:tcPr marL="50800" marR="50800" marT="50800" marB="50800"/>
                </a:tc>
                <a:tc>
                  <a:txBody>
                    <a:bodyPr/>
                    <a:lstStyle/>
                    <a:p>
                      <a:pPr fontAlgn="t"/>
                      <a:r>
                        <a:rPr lang="en-US" b="0">
                          <a:effectLst/>
                        </a:rPr>
                        <a:t>It belongs to java.lang.error </a:t>
                      </a:r>
                      <a:br>
                        <a:rPr lang="en-US">
                          <a:effectLst/>
                        </a:rPr>
                      </a:br>
                      <a:endParaRPr lang="en-US">
                        <a:effectLst/>
                      </a:endParaRPr>
                    </a:p>
                  </a:txBody>
                  <a:tcPr marL="50800" marR="50800" marT="50800" marB="50800"/>
                </a:tc>
                <a:tc>
                  <a:txBody>
                    <a:bodyPr/>
                    <a:lstStyle/>
                    <a:p>
                      <a:pPr fontAlgn="t"/>
                      <a:r>
                        <a:rPr lang="en-US" b="0">
                          <a:effectLst/>
                        </a:rPr>
                        <a:t>It belongs to java.lang.Exception </a:t>
                      </a:r>
                      <a:br>
                        <a:rPr lang="en-US">
                          <a:effectLst/>
                        </a:rPr>
                      </a:br>
                      <a:endParaRPr lang="en-US">
                        <a:effectLst/>
                      </a:endParaRPr>
                    </a:p>
                  </a:txBody>
                  <a:tcPr marL="50800" marR="50800" marT="50800" marB="50800"/>
                </a:tc>
                <a:extLst>
                  <a:ext uri="{0D108BD9-81ED-4DB2-BD59-A6C34878D82A}">
                    <a16:rowId xmlns:a16="http://schemas.microsoft.com/office/drawing/2014/main" val="379756288"/>
                  </a:ext>
                </a:extLst>
              </a:tr>
              <a:tr h="370840">
                <a:tc>
                  <a:txBody>
                    <a:bodyPr/>
                    <a:lstStyle/>
                    <a:p>
                      <a:pPr algn="ctr" fontAlgn="t"/>
                      <a:r>
                        <a:rPr lang="en-IN" b="0">
                          <a:effectLst/>
                        </a:rPr>
                        <a:t>3</a:t>
                      </a:r>
                      <a:br>
                        <a:rPr lang="en-IN">
                          <a:effectLst/>
                        </a:rPr>
                      </a:br>
                      <a:endParaRPr lang="en-IN">
                        <a:effectLst/>
                      </a:endParaRPr>
                    </a:p>
                  </a:txBody>
                  <a:tcPr marL="50800" marR="50800" marT="50800" marB="50800"/>
                </a:tc>
                <a:tc>
                  <a:txBody>
                    <a:bodyPr/>
                    <a:lstStyle/>
                    <a:p>
                      <a:pPr algn="ctr" fontAlgn="t"/>
                      <a:r>
                        <a:rPr lang="en-IN" b="0">
                          <a:effectLst/>
                        </a:rPr>
                        <a:t>Recoverable/ Irrecoverable</a:t>
                      </a:r>
                      <a:br>
                        <a:rPr lang="en-IN">
                          <a:effectLst/>
                        </a:rPr>
                      </a:br>
                      <a:endParaRPr lang="en-IN">
                        <a:effectLst/>
                      </a:endParaRPr>
                    </a:p>
                  </a:txBody>
                  <a:tcPr marL="50800" marR="50800" marT="50800" marB="50800"/>
                </a:tc>
                <a:tc>
                  <a:txBody>
                    <a:bodyPr/>
                    <a:lstStyle/>
                    <a:p>
                      <a:pPr fontAlgn="t"/>
                      <a:r>
                        <a:rPr lang="en-IN" b="0">
                          <a:effectLst/>
                        </a:rPr>
                        <a:t>It is irrecoverable</a:t>
                      </a:r>
                      <a:br>
                        <a:rPr lang="en-IN">
                          <a:effectLst/>
                        </a:rPr>
                      </a:br>
                      <a:endParaRPr lang="en-IN">
                        <a:effectLst/>
                      </a:endParaRPr>
                    </a:p>
                  </a:txBody>
                  <a:tcPr marL="50800" marR="50800" marT="50800" marB="50800"/>
                </a:tc>
                <a:tc>
                  <a:txBody>
                    <a:bodyPr/>
                    <a:lstStyle/>
                    <a:p>
                      <a:pPr fontAlgn="t"/>
                      <a:r>
                        <a:rPr lang="en-IN" b="0">
                          <a:effectLst/>
                        </a:rPr>
                        <a:t>It is recoverable</a:t>
                      </a:r>
                      <a:br>
                        <a:rPr lang="en-IN">
                          <a:effectLst/>
                        </a:rPr>
                      </a:br>
                      <a:endParaRPr lang="en-IN">
                        <a:effectLst/>
                      </a:endParaRPr>
                    </a:p>
                  </a:txBody>
                  <a:tcPr marL="50800" marR="50800" marT="50800" marB="50800"/>
                </a:tc>
                <a:extLst>
                  <a:ext uri="{0D108BD9-81ED-4DB2-BD59-A6C34878D82A}">
                    <a16:rowId xmlns:a16="http://schemas.microsoft.com/office/drawing/2014/main" val="4094764464"/>
                  </a:ext>
                </a:extLst>
              </a:tr>
              <a:tr h="370840">
                <a:tc>
                  <a:txBody>
                    <a:bodyPr/>
                    <a:lstStyle/>
                    <a:p>
                      <a:pPr algn="ctr" fontAlgn="t"/>
                      <a:r>
                        <a:rPr lang="en-IN" b="0">
                          <a:effectLst/>
                        </a:rPr>
                        <a:t>4 </a:t>
                      </a:r>
                      <a:br>
                        <a:rPr lang="en-IN">
                          <a:effectLst/>
                        </a:rPr>
                      </a:br>
                      <a:endParaRPr lang="en-IN">
                        <a:effectLst/>
                      </a:endParaRPr>
                    </a:p>
                  </a:txBody>
                  <a:tcPr marL="50800" marR="50800" marT="50800" marB="50800"/>
                </a:tc>
                <a:tc>
                  <a:txBody>
                    <a:bodyPr/>
                    <a:lstStyle/>
                    <a:p>
                      <a:pPr fontAlgn="t"/>
                      <a:r>
                        <a:rPr lang="en-IN">
                          <a:effectLst/>
                        </a:rPr>
                        <a:t> </a:t>
                      </a:r>
                    </a:p>
                  </a:txBody>
                  <a:tcPr marL="50800" marR="50800" marT="50800" marB="50800"/>
                </a:tc>
                <a:tc>
                  <a:txBody>
                    <a:bodyPr/>
                    <a:lstStyle/>
                    <a:p>
                      <a:pPr fontAlgn="t"/>
                      <a:r>
                        <a:rPr lang="en-US" b="0">
                          <a:effectLst/>
                        </a:rPr>
                        <a:t>It can't be occur at compile time </a:t>
                      </a:r>
                      <a:br>
                        <a:rPr lang="en-US">
                          <a:effectLst/>
                        </a:rPr>
                      </a:br>
                      <a:endParaRPr lang="en-US">
                        <a:effectLst/>
                      </a:endParaRPr>
                    </a:p>
                  </a:txBody>
                  <a:tcPr marL="50800" marR="50800" marT="50800" marB="50800"/>
                </a:tc>
                <a:tc>
                  <a:txBody>
                    <a:bodyPr/>
                    <a:lstStyle/>
                    <a:p>
                      <a:pPr fontAlgn="t"/>
                      <a:r>
                        <a:rPr lang="en-US" b="0">
                          <a:effectLst/>
                        </a:rPr>
                        <a:t>It can occur at run time compile time both </a:t>
                      </a:r>
                      <a:br>
                        <a:rPr lang="en-US">
                          <a:effectLst/>
                        </a:rPr>
                      </a:br>
                      <a:endParaRPr lang="en-US">
                        <a:effectLst/>
                      </a:endParaRPr>
                    </a:p>
                  </a:txBody>
                  <a:tcPr marL="50800" marR="50800" marT="50800" marB="50800"/>
                </a:tc>
                <a:extLst>
                  <a:ext uri="{0D108BD9-81ED-4DB2-BD59-A6C34878D82A}">
                    <a16:rowId xmlns:a16="http://schemas.microsoft.com/office/drawing/2014/main" val="708593055"/>
                  </a:ext>
                </a:extLst>
              </a:tr>
              <a:tr h="370840">
                <a:tc>
                  <a:txBody>
                    <a:bodyPr/>
                    <a:lstStyle/>
                    <a:p>
                      <a:pPr algn="ctr" fontAlgn="t"/>
                      <a:r>
                        <a:rPr lang="en-IN" b="0">
                          <a:effectLst/>
                        </a:rPr>
                        <a:t>5</a:t>
                      </a:r>
                      <a:br>
                        <a:rPr lang="en-IN">
                          <a:effectLst/>
                        </a:rPr>
                      </a:br>
                      <a:endParaRPr lang="en-IN">
                        <a:effectLst/>
                      </a:endParaRPr>
                    </a:p>
                  </a:txBody>
                  <a:tcPr marL="50800" marR="50800" marT="50800" marB="50800"/>
                </a:tc>
                <a:tc>
                  <a:txBody>
                    <a:bodyPr/>
                    <a:lstStyle/>
                    <a:p>
                      <a:pPr algn="ctr" fontAlgn="t"/>
                      <a:r>
                        <a:rPr lang="en-IN" b="0">
                          <a:effectLst/>
                        </a:rPr>
                        <a:t>Example</a:t>
                      </a:r>
                      <a:br>
                        <a:rPr lang="en-IN">
                          <a:effectLst/>
                        </a:rPr>
                      </a:br>
                      <a:endParaRPr lang="en-IN">
                        <a:effectLst/>
                      </a:endParaRPr>
                    </a:p>
                  </a:txBody>
                  <a:tcPr marL="50800" marR="50800" marT="50800" marB="50800"/>
                </a:tc>
                <a:tc>
                  <a:txBody>
                    <a:bodyPr/>
                    <a:lstStyle/>
                    <a:p>
                      <a:pPr fontAlgn="t"/>
                      <a:r>
                        <a:rPr lang="en-IN" b="0">
                          <a:effectLst/>
                        </a:rPr>
                        <a:t>OutOfMemoryError ,IOError </a:t>
                      </a:r>
                      <a:br>
                        <a:rPr lang="en-IN">
                          <a:effectLst/>
                        </a:rPr>
                      </a:br>
                      <a:endParaRPr lang="en-IN">
                        <a:effectLst/>
                      </a:endParaRPr>
                    </a:p>
                  </a:txBody>
                  <a:tcPr marL="50800" marR="50800" marT="50800" marB="50800"/>
                </a:tc>
                <a:tc>
                  <a:txBody>
                    <a:bodyPr/>
                    <a:lstStyle/>
                    <a:p>
                      <a:pPr fontAlgn="t"/>
                      <a:r>
                        <a:rPr lang="en-IN" b="0" dirty="0" err="1">
                          <a:effectLst/>
                        </a:rPr>
                        <a:t>NullPointerException</a:t>
                      </a:r>
                      <a:r>
                        <a:rPr lang="en-IN" b="0" dirty="0">
                          <a:effectLst/>
                        </a:rPr>
                        <a:t> , </a:t>
                      </a:r>
                      <a:r>
                        <a:rPr lang="en-IN" b="0" dirty="0" err="1">
                          <a:effectLst/>
                        </a:rPr>
                        <a:t>SqlException</a:t>
                      </a:r>
                      <a:r>
                        <a:rPr lang="en-IN" b="0" dirty="0">
                          <a:effectLst/>
                        </a:rPr>
                        <a:t> </a:t>
                      </a:r>
                      <a:endParaRPr lang="en-IN" dirty="0">
                        <a:effectLst/>
                      </a:endParaRPr>
                    </a:p>
                  </a:txBody>
                  <a:tcPr marL="50800" marR="50800" marT="50800" marB="50800"/>
                </a:tc>
                <a:extLst>
                  <a:ext uri="{0D108BD9-81ED-4DB2-BD59-A6C34878D82A}">
                    <a16:rowId xmlns:a16="http://schemas.microsoft.com/office/drawing/2014/main" val="1540384355"/>
                  </a:ext>
                </a:extLst>
              </a:tr>
            </a:tbl>
          </a:graphicData>
        </a:graphic>
      </p:graphicFrame>
    </p:spTree>
    <p:extLst>
      <p:ext uri="{BB962C8B-B14F-4D97-AF65-F5344CB8AC3E}">
        <p14:creationId xmlns:p14="http://schemas.microsoft.com/office/powerpoint/2010/main" val="2776836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a:t>ExceptionHandling</a:t>
            </a:r>
            <a:r>
              <a:rPr lang="en-US" sz="4400" dirty="0"/>
              <a:t> with </a:t>
            </a:r>
            <a:r>
              <a:rPr lang="en-US" sz="4400" dirty="0" err="1"/>
              <a:t>MethodOverriding</a:t>
            </a:r>
            <a:endParaRPr lang="en-US" dirty="0"/>
          </a:p>
        </p:txBody>
      </p:sp>
      <p:sp>
        <p:nvSpPr>
          <p:cNvPr id="3" name="Content Placeholder 2"/>
          <p:cNvSpPr>
            <a:spLocks noGrp="1"/>
          </p:cNvSpPr>
          <p:nvPr>
            <p:ph idx="1"/>
          </p:nvPr>
        </p:nvSpPr>
        <p:spPr/>
        <p:txBody>
          <a:bodyPr/>
          <a:lstStyle/>
          <a:p>
            <a:r>
              <a:rPr lang="en-US" dirty="0"/>
              <a:t>If the superclass method does not declare an exception</a:t>
            </a:r>
          </a:p>
          <a:p>
            <a:pPr lvl="1"/>
            <a:r>
              <a:rPr lang="en-US" dirty="0"/>
              <a:t>If the superclass method does not declare an exception, subclass overridden method cannot declare the checked exception but it can declare unchecked exception.</a:t>
            </a:r>
          </a:p>
          <a:p>
            <a:r>
              <a:rPr lang="en-US" dirty="0"/>
              <a:t>If the superclass method declares an exception</a:t>
            </a:r>
          </a:p>
          <a:p>
            <a:pPr lvl="1"/>
            <a:r>
              <a:rPr lang="en-US" dirty="0"/>
              <a:t>If the superclass method declares an exception, subclass overridden method can declare same, subclass exception or no exception but cannot declare parent exception.</a:t>
            </a:r>
          </a:p>
        </p:txBody>
      </p:sp>
    </p:spTree>
    <p:extLst>
      <p:ext uri="{BB962C8B-B14F-4D97-AF65-F5344CB8AC3E}">
        <p14:creationId xmlns:p14="http://schemas.microsoft.com/office/powerpoint/2010/main" val="3258646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20000"/>
          </a:bodyPr>
          <a:lstStyle/>
          <a:p>
            <a:r>
              <a:rPr lang="en-US" b="1" dirty="0"/>
              <a:t>import</a:t>
            </a:r>
            <a:r>
              <a:rPr lang="en-US" dirty="0"/>
              <a:t> java.io.*;  </a:t>
            </a:r>
          </a:p>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dirty="0" err="1"/>
              <a:t>System.out.println</a:t>
            </a:r>
            <a:r>
              <a:rPr lang="en-US" dirty="0"/>
              <a:t>("parent");}  </a:t>
            </a:r>
          </a:p>
          <a:p>
            <a:r>
              <a:rPr lang="en-US" dirty="0"/>
              <a:t>}  </a:t>
            </a:r>
          </a:p>
          <a:p>
            <a:r>
              <a:rPr lang="en-US" dirty="0"/>
              <a:t>  </a:t>
            </a:r>
          </a:p>
          <a:p>
            <a:r>
              <a:rPr lang="en-US" b="1" dirty="0"/>
              <a:t>class</a:t>
            </a:r>
            <a:r>
              <a:rPr lang="en-US" dirty="0"/>
              <a:t> </a:t>
            </a:r>
            <a:r>
              <a:rPr lang="en-US" dirty="0" err="1"/>
              <a:t>TestExceptionChild</a:t>
            </a:r>
            <a:r>
              <a:rPr lang="en-US" dirty="0"/>
              <a:t>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IOException</a:t>
            </a:r>
            <a:r>
              <a:rPr lang="en-US" dirty="0"/>
              <a:t>{  </a:t>
            </a:r>
          </a:p>
          <a:p>
            <a:r>
              <a:rPr lang="en-US" dirty="0"/>
              <a:t>    </a:t>
            </a:r>
            <a:r>
              <a:rPr lang="en-US" dirty="0" err="1"/>
              <a:t>System.out.println</a:t>
            </a:r>
            <a:r>
              <a:rPr lang="en-US" dirty="0"/>
              <a:t>("Child");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a:t>
            </a:r>
            <a:r>
              <a:rPr lang="en-US" dirty="0" err="1"/>
              <a:t>TestExceptionChild</a:t>
            </a:r>
            <a:r>
              <a:rPr lang="en-US" dirty="0"/>
              <a:t>();  </a:t>
            </a:r>
          </a:p>
          <a:p>
            <a:r>
              <a:rPr lang="en-US" dirty="0"/>
              <a:t>   p.msg();  </a:t>
            </a:r>
          </a:p>
          <a:p>
            <a:r>
              <a:rPr lang="en-US" dirty="0"/>
              <a:t>  }  </a:t>
            </a:r>
          </a:p>
          <a:p>
            <a:r>
              <a:rPr lang="en-US" dirty="0"/>
              <a:t>}  </a:t>
            </a:r>
          </a:p>
          <a:p>
            <a:r>
              <a:rPr lang="en-US" dirty="0"/>
              <a:t>Compile time error</a:t>
            </a:r>
          </a:p>
        </p:txBody>
      </p:sp>
    </p:spTree>
    <p:extLst>
      <p:ext uri="{BB962C8B-B14F-4D97-AF65-F5344CB8AC3E}">
        <p14:creationId xmlns:p14="http://schemas.microsoft.com/office/powerpoint/2010/main" val="399433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p>
        </p:txBody>
      </p:sp>
      <p:sp>
        <p:nvSpPr>
          <p:cNvPr id="3" name="Content Placeholder 2"/>
          <p:cNvSpPr>
            <a:spLocks noGrp="1"/>
          </p:cNvSpPr>
          <p:nvPr>
            <p:ph idx="1"/>
          </p:nvPr>
        </p:nvSpPr>
        <p:spPr/>
        <p:txBody>
          <a:bodyPr/>
          <a:lstStyle/>
          <a:p>
            <a:r>
              <a:rPr lang="en-US" dirty="0"/>
              <a:t>String substring(</a:t>
            </a:r>
            <a:r>
              <a:rPr lang="en-US" dirty="0" err="1"/>
              <a:t>int</a:t>
            </a:r>
            <a:r>
              <a:rPr lang="en-US" dirty="0"/>
              <a:t> </a:t>
            </a:r>
            <a:r>
              <a:rPr lang="en-US" dirty="0" err="1"/>
              <a:t>beginIndex</a:t>
            </a:r>
            <a:r>
              <a:rPr lang="en-US" dirty="0"/>
              <a:t>)</a:t>
            </a:r>
          </a:p>
          <a:p>
            <a:r>
              <a:rPr lang="en-US" dirty="0"/>
              <a:t>String substring(</a:t>
            </a:r>
            <a:r>
              <a:rPr lang="en-US" dirty="0" err="1"/>
              <a:t>int</a:t>
            </a:r>
            <a:r>
              <a:rPr lang="en-US" dirty="0"/>
              <a:t> </a:t>
            </a:r>
            <a:r>
              <a:rPr lang="en-US" dirty="0" err="1"/>
              <a:t>beginIndex</a:t>
            </a:r>
            <a:r>
              <a:rPr lang="en-US" dirty="0"/>
              <a:t>, </a:t>
            </a:r>
            <a:r>
              <a:rPr lang="en-US" dirty="0" err="1"/>
              <a:t>int</a:t>
            </a:r>
            <a:r>
              <a:rPr lang="en-US" dirty="0"/>
              <a:t> </a:t>
            </a:r>
            <a:r>
              <a:rPr lang="en-US" dirty="0" err="1"/>
              <a:t>endIndex</a:t>
            </a:r>
            <a:r>
              <a:rPr lang="en-US" dirty="0"/>
              <a:t>)</a:t>
            </a:r>
          </a:p>
          <a:p>
            <a:r>
              <a:rPr lang="en-US" dirty="0"/>
              <a:t>char[] </a:t>
            </a:r>
            <a:r>
              <a:rPr lang="en-US" dirty="0" err="1"/>
              <a:t>toCharArray</a:t>
            </a:r>
            <a:r>
              <a:rPr lang="en-US" dirty="0"/>
              <a:t>()</a:t>
            </a:r>
          </a:p>
          <a:p>
            <a:r>
              <a:rPr lang="en-US" dirty="0"/>
              <a:t>String </a:t>
            </a:r>
            <a:r>
              <a:rPr lang="en-US" dirty="0" err="1"/>
              <a:t>toLowerCase</a:t>
            </a:r>
            <a:r>
              <a:rPr lang="en-US" dirty="0"/>
              <a:t>()</a:t>
            </a:r>
          </a:p>
          <a:p>
            <a:r>
              <a:rPr lang="en-US" dirty="0"/>
              <a:t>String </a:t>
            </a:r>
            <a:r>
              <a:rPr lang="en-US" dirty="0" err="1"/>
              <a:t>toUpperCase</a:t>
            </a:r>
            <a:r>
              <a:rPr lang="en-US" dirty="0"/>
              <a:t>()</a:t>
            </a:r>
          </a:p>
          <a:p>
            <a:r>
              <a:rPr lang="en-US"/>
              <a:t>String trim()</a:t>
            </a:r>
            <a:endParaRPr lang="en-US" dirty="0"/>
          </a:p>
        </p:txBody>
      </p:sp>
    </p:spTree>
    <p:extLst>
      <p:ext uri="{BB962C8B-B14F-4D97-AF65-F5344CB8AC3E}">
        <p14:creationId xmlns:p14="http://schemas.microsoft.com/office/powerpoint/2010/main" val="2203594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r>
              <a:rPr lang="en-US" b="1" dirty="0"/>
              <a:t>import</a:t>
            </a:r>
            <a:r>
              <a:rPr lang="en-US" dirty="0"/>
              <a:t> java.io.*;  </a:t>
            </a:r>
          </a:p>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dirty="0" err="1"/>
              <a:t>System.out.println</a:t>
            </a:r>
            <a:r>
              <a:rPr lang="en-US" dirty="0"/>
              <a:t>("parent");}  </a:t>
            </a:r>
          </a:p>
          <a:p>
            <a:r>
              <a:rPr lang="en-US" dirty="0"/>
              <a:t>}  </a:t>
            </a:r>
          </a:p>
          <a:p>
            <a:r>
              <a:rPr lang="en-US" dirty="0"/>
              <a:t>  </a:t>
            </a:r>
          </a:p>
          <a:p>
            <a:r>
              <a:rPr lang="en-US" b="1" dirty="0"/>
              <a:t>class</a:t>
            </a:r>
            <a:r>
              <a:rPr lang="en-US" dirty="0"/>
              <a:t> TestExceptionChild1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ArithmeticException</a:t>
            </a:r>
            <a:r>
              <a:rPr lang="en-US" dirty="0"/>
              <a:t>{  </a:t>
            </a:r>
          </a:p>
          <a:p>
            <a:r>
              <a:rPr lang="en-US" dirty="0"/>
              <a:t>    </a:t>
            </a:r>
            <a:r>
              <a:rPr lang="en-US" dirty="0" err="1"/>
              <a:t>System.out.println</a:t>
            </a:r>
            <a:r>
              <a:rPr lang="en-US" dirty="0"/>
              <a:t>("child");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TestExceptionChild1();  </a:t>
            </a:r>
          </a:p>
          <a:p>
            <a:r>
              <a:rPr lang="en-US" dirty="0"/>
              <a:t>   p.msg();  </a:t>
            </a:r>
          </a:p>
          <a:p>
            <a:r>
              <a:rPr lang="en-US" dirty="0"/>
              <a:t>  }  </a:t>
            </a:r>
          </a:p>
          <a:p>
            <a:r>
              <a:rPr lang="en-US" dirty="0"/>
              <a:t>}  </a:t>
            </a:r>
          </a:p>
          <a:p>
            <a:r>
              <a:rPr lang="en-US" dirty="0"/>
              <a:t>Output child</a:t>
            </a:r>
          </a:p>
          <a:p>
            <a:endParaRPr lang="en-US" dirty="0"/>
          </a:p>
        </p:txBody>
      </p:sp>
    </p:spTree>
    <p:extLst>
      <p:ext uri="{BB962C8B-B14F-4D97-AF65-F5344CB8AC3E}">
        <p14:creationId xmlns:p14="http://schemas.microsoft.com/office/powerpoint/2010/main" val="1111582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the superclass method declares an exception</a:t>
            </a:r>
          </a:p>
        </p:txBody>
      </p:sp>
      <p:sp>
        <p:nvSpPr>
          <p:cNvPr id="3" name="Content Placeholder 2"/>
          <p:cNvSpPr>
            <a:spLocks noGrp="1"/>
          </p:cNvSpPr>
          <p:nvPr>
            <p:ph idx="1"/>
          </p:nvPr>
        </p:nvSpPr>
        <p:spPr/>
        <p:txBody>
          <a:bodyPr/>
          <a:lstStyle/>
          <a:p>
            <a:r>
              <a:rPr lang="en-US" dirty="0"/>
              <a:t>1) Rule: If the superclass method declares an exception, subclass overridden method can declare same, subclass exception or no exception but cannot declare parent exception.</a:t>
            </a:r>
          </a:p>
          <a:p>
            <a:endParaRPr lang="en-US" dirty="0"/>
          </a:p>
        </p:txBody>
      </p:sp>
    </p:spTree>
    <p:extLst>
      <p:ext uri="{BB962C8B-B14F-4D97-AF65-F5344CB8AC3E}">
        <p14:creationId xmlns:p14="http://schemas.microsoft.com/office/powerpoint/2010/main" val="1201388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r>
              <a:rPr lang="en-US" b="1" dirty="0"/>
              <a:t>import</a:t>
            </a:r>
            <a:r>
              <a:rPr lang="en-US" dirty="0"/>
              <a:t> java.io.*;  </a:t>
            </a:r>
          </a:p>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ArithmeticException</a:t>
            </a:r>
            <a:r>
              <a:rPr lang="en-US" dirty="0"/>
              <a:t>{</a:t>
            </a:r>
            <a:r>
              <a:rPr lang="en-US" dirty="0" err="1"/>
              <a:t>System.out.println</a:t>
            </a:r>
            <a:r>
              <a:rPr lang="en-US" dirty="0"/>
              <a:t>("parent");}  </a:t>
            </a:r>
          </a:p>
          <a:p>
            <a:r>
              <a:rPr lang="en-US" dirty="0"/>
              <a:t>}  </a:t>
            </a:r>
          </a:p>
          <a:p>
            <a:r>
              <a:rPr lang="en-US" dirty="0"/>
              <a:t>  </a:t>
            </a:r>
          </a:p>
          <a:p>
            <a:r>
              <a:rPr lang="en-US" b="1" dirty="0"/>
              <a:t>class</a:t>
            </a:r>
            <a:r>
              <a:rPr lang="en-US" dirty="0"/>
              <a:t> TestExceptionChild2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TestExceptionChild2();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  </a:t>
            </a:r>
          </a:p>
          <a:p>
            <a:endParaRPr lang="en-US" dirty="0"/>
          </a:p>
        </p:txBody>
      </p:sp>
    </p:spTree>
    <p:extLst>
      <p:ext uri="{BB962C8B-B14F-4D97-AF65-F5344CB8AC3E}">
        <p14:creationId xmlns:p14="http://schemas.microsoft.com/office/powerpoint/2010/main" val="1963156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a:t>Subclass overridden method declares same exception</a:t>
            </a:r>
          </a:p>
        </p:txBody>
      </p:sp>
      <p:sp>
        <p:nvSpPr>
          <p:cNvPr id="3" name="Content Placeholder 2"/>
          <p:cNvSpPr>
            <a:spLocks noGrp="1"/>
          </p:cNvSpPr>
          <p:nvPr>
            <p:ph idx="1"/>
          </p:nvPr>
        </p:nvSpPr>
        <p:spPr/>
        <p:txBody>
          <a:bodyPr>
            <a:normAutofit fontScale="70000" lnSpcReduction="20000"/>
          </a:bodyPr>
          <a:lstStyle/>
          <a:p>
            <a:r>
              <a:rPr lang="en-US" b="1" dirty="0"/>
              <a:t>import</a:t>
            </a:r>
            <a:r>
              <a:rPr lang="en-US" dirty="0"/>
              <a:t> java.io.*;  </a:t>
            </a:r>
          </a:p>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("parent");}  </a:t>
            </a:r>
          </a:p>
          <a:p>
            <a:r>
              <a:rPr lang="en-US" dirty="0"/>
              <a:t>}  </a:t>
            </a:r>
          </a:p>
          <a:p>
            <a:r>
              <a:rPr lang="en-US" dirty="0"/>
              <a:t>  </a:t>
            </a:r>
          </a:p>
          <a:p>
            <a:r>
              <a:rPr lang="en-US" b="1" dirty="0"/>
              <a:t>class</a:t>
            </a:r>
            <a:r>
              <a:rPr lang="en-US" dirty="0"/>
              <a:t> TestExceptionChild3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TestExceptionChild3();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  </a:t>
            </a:r>
          </a:p>
          <a:p>
            <a:endParaRPr lang="en-US" dirty="0"/>
          </a:p>
        </p:txBody>
      </p:sp>
    </p:spTree>
    <p:extLst>
      <p:ext uri="{BB962C8B-B14F-4D97-AF65-F5344CB8AC3E}">
        <p14:creationId xmlns:p14="http://schemas.microsoft.com/office/powerpoint/2010/main" val="3468604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subclass overridden method declares subclass exception</a:t>
            </a:r>
          </a:p>
        </p:txBody>
      </p:sp>
      <p:sp>
        <p:nvSpPr>
          <p:cNvPr id="3" name="Content Placeholder 2"/>
          <p:cNvSpPr>
            <a:spLocks noGrp="1"/>
          </p:cNvSpPr>
          <p:nvPr>
            <p:ph idx="1"/>
          </p:nvPr>
        </p:nvSpPr>
        <p:spPr/>
        <p:txBody>
          <a:bodyPr>
            <a:normAutofit fontScale="70000" lnSpcReduction="20000"/>
          </a:bodyPr>
          <a:lstStyle/>
          <a:p>
            <a:r>
              <a:rPr lang="en-US" b="1" dirty="0"/>
              <a:t>import</a:t>
            </a:r>
            <a:r>
              <a:rPr lang="en-US" dirty="0"/>
              <a:t> java.io.*;  </a:t>
            </a:r>
          </a:p>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("parent");}  </a:t>
            </a:r>
          </a:p>
          <a:p>
            <a:r>
              <a:rPr lang="en-US" dirty="0"/>
              <a:t>}  </a:t>
            </a:r>
          </a:p>
          <a:p>
            <a:r>
              <a:rPr lang="en-US" dirty="0"/>
              <a:t>  </a:t>
            </a:r>
          </a:p>
          <a:p>
            <a:r>
              <a:rPr lang="en-US" b="1" dirty="0"/>
              <a:t>class</a:t>
            </a:r>
            <a:r>
              <a:rPr lang="en-US" dirty="0"/>
              <a:t> TestExceptionChild4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a:t>
            </a:r>
            <a:r>
              <a:rPr lang="en-US" dirty="0" err="1"/>
              <a:t>ArithmeticException</a:t>
            </a:r>
            <a:r>
              <a:rPr lang="en-US" dirty="0"/>
              <a:t>{</a:t>
            </a:r>
            <a:r>
              <a:rPr lang="en-US" dirty="0" err="1"/>
              <a:t>System.out.println</a:t>
            </a:r>
            <a:r>
              <a:rPr lang="en-US" dirty="0"/>
              <a:t>("child");}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TestExceptionChild4();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  </a:t>
            </a:r>
          </a:p>
          <a:p>
            <a:endParaRPr lang="en-US" dirty="0"/>
          </a:p>
        </p:txBody>
      </p:sp>
    </p:spTree>
    <p:extLst>
      <p:ext uri="{BB962C8B-B14F-4D97-AF65-F5344CB8AC3E}">
        <p14:creationId xmlns:p14="http://schemas.microsoft.com/office/powerpoint/2010/main" val="2099320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subclass overridden method declares no exception</a:t>
            </a:r>
          </a:p>
        </p:txBody>
      </p:sp>
      <p:sp>
        <p:nvSpPr>
          <p:cNvPr id="3" name="Content Placeholder 2"/>
          <p:cNvSpPr>
            <a:spLocks noGrp="1"/>
          </p:cNvSpPr>
          <p:nvPr>
            <p:ph idx="1"/>
          </p:nvPr>
        </p:nvSpPr>
        <p:spPr/>
        <p:txBody>
          <a:bodyPr>
            <a:normAutofit fontScale="70000" lnSpcReduction="20000"/>
          </a:bodyPr>
          <a:lstStyle/>
          <a:p>
            <a:r>
              <a:rPr lang="en-US" b="1" dirty="0"/>
              <a:t>import</a:t>
            </a:r>
            <a:r>
              <a:rPr lang="en-US" dirty="0"/>
              <a:t> java.io.*;  </a:t>
            </a:r>
          </a:p>
          <a:p>
            <a:r>
              <a:rPr lang="en-US" b="1" dirty="0"/>
              <a:t>class</a:t>
            </a:r>
            <a:r>
              <a:rPr lang="en-US" dirty="0"/>
              <a:t> Parent{  </a:t>
            </a:r>
          </a:p>
          <a:p>
            <a:r>
              <a:rPr lang="en-US" dirty="0"/>
              <a:t>  </a:t>
            </a:r>
            <a:r>
              <a:rPr lang="en-US" b="1" dirty="0"/>
              <a:t>void</a:t>
            </a:r>
            <a:r>
              <a:rPr lang="en-US" dirty="0"/>
              <a:t> </a:t>
            </a:r>
            <a:r>
              <a:rPr lang="en-US" dirty="0" err="1"/>
              <a:t>msg</a:t>
            </a:r>
            <a:r>
              <a:rPr lang="en-US" dirty="0"/>
              <a:t>()</a:t>
            </a:r>
            <a:r>
              <a:rPr lang="en-US" b="1" dirty="0"/>
              <a:t>throws</a:t>
            </a:r>
            <a:r>
              <a:rPr lang="en-US" dirty="0"/>
              <a:t> Exception{</a:t>
            </a:r>
            <a:r>
              <a:rPr lang="en-US" dirty="0" err="1"/>
              <a:t>System.out.println</a:t>
            </a:r>
            <a:r>
              <a:rPr lang="en-US" dirty="0"/>
              <a:t>("parent");}  </a:t>
            </a:r>
          </a:p>
          <a:p>
            <a:r>
              <a:rPr lang="en-US" dirty="0"/>
              <a:t>}  </a:t>
            </a:r>
          </a:p>
          <a:p>
            <a:r>
              <a:rPr lang="en-US" dirty="0"/>
              <a:t>  </a:t>
            </a:r>
          </a:p>
          <a:p>
            <a:r>
              <a:rPr lang="en-US" b="1" dirty="0"/>
              <a:t>class</a:t>
            </a:r>
            <a:r>
              <a:rPr lang="en-US" dirty="0"/>
              <a:t> TestExceptionChild5 </a:t>
            </a:r>
            <a:r>
              <a:rPr lang="en-US" b="1" dirty="0"/>
              <a:t>extends</a:t>
            </a:r>
            <a:r>
              <a:rPr lang="en-US" dirty="0"/>
              <a:t> Parent{  </a:t>
            </a:r>
          </a:p>
          <a:p>
            <a:r>
              <a:rPr lang="en-US" dirty="0"/>
              <a:t>  </a:t>
            </a:r>
            <a:r>
              <a:rPr lang="en-US" b="1" dirty="0"/>
              <a:t>void</a:t>
            </a:r>
            <a:r>
              <a:rPr lang="en-US" dirty="0"/>
              <a:t> </a:t>
            </a:r>
            <a:r>
              <a:rPr lang="en-US" dirty="0" err="1"/>
              <a:t>msg</a:t>
            </a:r>
            <a:r>
              <a:rPr lang="en-US" dirty="0"/>
              <a:t>(){</a:t>
            </a:r>
            <a:r>
              <a:rPr lang="en-US" dirty="0" err="1"/>
              <a:t>System.out.println</a:t>
            </a:r>
            <a:r>
              <a:rPr lang="en-US" dirty="0"/>
              <a:t>("child");}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Parent p=</a:t>
            </a:r>
            <a:r>
              <a:rPr lang="en-US" b="1" dirty="0"/>
              <a:t>new</a:t>
            </a:r>
            <a:r>
              <a:rPr lang="en-US" dirty="0"/>
              <a:t> TestExceptionChild5();  </a:t>
            </a:r>
          </a:p>
          <a:p>
            <a:r>
              <a:rPr lang="en-US" dirty="0"/>
              <a:t>   </a:t>
            </a:r>
            <a:r>
              <a:rPr lang="en-US" b="1" dirty="0"/>
              <a:t>try</a:t>
            </a:r>
            <a:r>
              <a:rPr lang="en-US" dirty="0"/>
              <a:t>{  </a:t>
            </a:r>
          </a:p>
          <a:p>
            <a:r>
              <a:rPr lang="en-US" dirty="0"/>
              <a:t>   p.msg();  </a:t>
            </a:r>
          </a:p>
          <a:p>
            <a:r>
              <a:rPr lang="en-US" dirty="0"/>
              <a:t>   }</a:t>
            </a:r>
            <a:r>
              <a:rPr lang="en-US" b="1" dirty="0"/>
              <a:t>catch</a:t>
            </a:r>
            <a:r>
              <a:rPr lang="en-US" dirty="0"/>
              <a:t>(Exception e){}  </a:t>
            </a:r>
          </a:p>
          <a:p>
            <a:r>
              <a:rPr lang="en-US" dirty="0"/>
              <a:t>  }  </a:t>
            </a:r>
          </a:p>
          <a:p>
            <a:r>
              <a:rPr lang="en-US" dirty="0"/>
              <a:t>}  </a:t>
            </a:r>
          </a:p>
          <a:p>
            <a:endParaRPr lang="en-US" dirty="0"/>
          </a:p>
        </p:txBody>
      </p:sp>
    </p:spTree>
    <p:extLst>
      <p:ext uri="{BB962C8B-B14F-4D97-AF65-F5344CB8AC3E}">
        <p14:creationId xmlns:p14="http://schemas.microsoft.com/office/powerpoint/2010/main" val="3345445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own Exception class</a:t>
            </a:r>
          </a:p>
        </p:txBody>
      </p:sp>
      <p:sp>
        <p:nvSpPr>
          <p:cNvPr id="3" name="Content Placeholder 2"/>
          <p:cNvSpPr>
            <a:spLocks noGrp="1"/>
          </p:cNvSpPr>
          <p:nvPr>
            <p:ph idx="1"/>
          </p:nvPr>
        </p:nvSpPr>
        <p:spPr/>
        <p:txBody>
          <a:bodyPr/>
          <a:lstStyle/>
          <a:p>
            <a:r>
              <a:rPr lang="en-US" dirty="0"/>
              <a:t>In java we can create own exception by extending    exception class </a:t>
            </a:r>
          </a:p>
          <a:p>
            <a:r>
              <a:rPr lang="en-US" dirty="0"/>
              <a:t>We need to call super class constructor in order to set error message </a:t>
            </a:r>
          </a:p>
          <a:p>
            <a:endParaRPr lang="en-US" dirty="0"/>
          </a:p>
        </p:txBody>
      </p:sp>
    </p:spTree>
    <p:extLst>
      <p:ext uri="{BB962C8B-B14F-4D97-AF65-F5344CB8AC3E}">
        <p14:creationId xmlns:p14="http://schemas.microsoft.com/office/powerpoint/2010/main" val="3502674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r>
              <a:rPr lang="en-US" sz="1400" b="1" dirty="0"/>
              <a:t>class </a:t>
            </a:r>
            <a:r>
              <a:rPr lang="en-US" sz="1400" b="1" dirty="0" err="1"/>
              <a:t>myexcep</a:t>
            </a:r>
            <a:r>
              <a:rPr lang="en-US" sz="1400" b="1" dirty="0"/>
              <a:t> extends Exception{ </a:t>
            </a:r>
          </a:p>
          <a:p>
            <a:r>
              <a:rPr lang="en-US" sz="1400" b="1" dirty="0"/>
              <a:t> </a:t>
            </a:r>
            <a:r>
              <a:rPr lang="en-US" sz="1400" b="1" dirty="0" err="1"/>
              <a:t>myexcep</a:t>
            </a:r>
            <a:r>
              <a:rPr lang="en-US" sz="1400" b="1" dirty="0"/>
              <a:t> (String s){ super(s);</a:t>
            </a:r>
          </a:p>
          <a:p>
            <a:r>
              <a:rPr lang="en-US" sz="1400" b="1" dirty="0"/>
              <a:t> } </a:t>
            </a:r>
          </a:p>
          <a:p>
            <a:r>
              <a:rPr lang="en-US" sz="1400" b="1" dirty="0"/>
              <a:t>} </a:t>
            </a:r>
          </a:p>
          <a:p>
            <a:endParaRPr lang="en-US" sz="1400" b="1" dirty="0"/>
          </a:p>
          <a:p>
            <a:r>
              <a:rPr lang="en-US" sz="1400" b="1" dirty="0"/>
              <a:t>class </a:t>
            </a:r>
            <a:r>
              <a:rPr lang="en-US" sz="1400" b="1" dirty="0" err="1"/>
              <a:t>myexceptiondemo</a:t>
            </a:r>
            <a:endParaRPr lang="en-US" sz="1400" b="1" dirty="0"/>
          </a:p>
          <a:p>
            <a:r>
              <a:rPr lang="en-US" sz="1400" b="1" dirty="0"/>
              <a:t>{</a:t>
            </a:r>
          </a:p>
          <a:p>
            <a:r>
              <a:rPr lang="en-US" sz="1400" b="1" dirty="0"/>
              <a:t>	void </a:t>
            </a:r>
            <a:r>
              <a:rPr lang="en-US" sz="1400" b="1" dirty="0" err="1"/>
              <a:t>testexp</a:t>
            </a:r>
            <a:r>
              <a:rPr lang="en-US" sz="1400" b="1" dirty="0"/>
              <a:t>(</a:t>
            </a:r>
            <a:r>
              <a:rPr lang="en-US" sz="1400" b="1" dirty="0" err="1"/>
              <a:t>int</a:t>
            </a:r>
            <a:r>
              <a:rPr lang="en-US" sz="1400" b="1" dirty="0"/>
              <a:t> a) throws </a:t>
            </a:r>
            <a:r>
              <a:rPr lang="en-US" sz="1400" b="1" dirty="0" err="1"/>
              <a:t>myexcep</a:t>
            </a:r>
            <a:endParaRPr lang="en-US" sz="1400" b="1" dirty="0"/>
          </a:p>
          <a:p>
            <a:r>
              <a:rPr lang="en-US" sz="1400" b="1" dirty="0"/>
              <a:t>	{</a:t>
            </a:r>
          </a:p>
          <a:p>
            <a:r>
              <a:rPr lang="en-US" sz="1400" b="1" dirty="0"/>
              <a:t>		if(a&lt;0) </a:t>
            </a:r>
          </a:p>
          <a:p>
            <a:r>
              <a:rPr lang="en-US" sz="1400" b="1" dirty="0"/>
              <a:t>			throw new </a:t>
            </a:r>
            <a:r>
              <a:rPr lang="en-US" sz="1400" b="1" dirty="0" err="1"/>
              <a:t>myexcep</a:t>
            </a:r>
            <a:r>
              <a:rPr lang="en-US" sz="1400" b="1" dirty="0"/>
              <a:t>("This is test of my exception");	</a:t>
            </a:r>
          </a:p>
          <a:p>
            <a:r>
              <a:rPr lang="en-US" sz="1400" b="1" dirty="0"/>
              <a:t>	}</a:t>
            </a:r>
          </a:p>
          <a:p>
            <a:r>
              <a:rPr lang="en-US" sz="1400" b="1" dirty="0"/>
              <a:t>	public static void main(String s[])</a:t>
            </a:r>
          </a:p>
          <a:p>
            <a:r>
              <a:rPr lang="en-US" sz="1400" b="1" dirty="0"/>
              <a:t>	{</a:t>
            </a:r>
          </a:p>
          <a:p>
            <a:r>
              <a:rPr lang="en-US" sz="1400" b="1" dirty="0"/>
              <a:t>	  </a:t>
            </a:r>
            <a:r>
              <a:rPr lang="en-US" sz="1400" b="1" dirty="0" err="1"/>
              <a:t>myexceptiondemo</a:t>
            </a:r>
            <a:r>
              <a:rPr lang="en-US" sz="1400" b="1" dirty="0"/>
              <a:t> </a:t>
            </a:r>
            <a:r>
              <a:rPr lang="en-US" sz="1400" b="1" dirty="0" err="1"/>
              <a:t>obj</a:t>
            </a:r>
            <a:r>
              <a:rPr lang="en-US" sz="1400" b="1" dirty="0"/>
              <a:t>=new </a:t>
            </a:r>
            <a:r>
              <a:rPr lang="en-US" sz="1400" b="1" dirty="0" err="1"/>
              <a:t>myexceptiondemo</a:t>
            </a:r>
            <a:r>
              <a:rPr lang="en-US" sz="1400" b="1" dirty="0"/>
              <a:t>();</a:t>
            </a:r>
          </a:p>
          <a:p>
            <a:r>
              <a:rPr lang="en-US" sz="1400" b="1" dirty="0"/>
              <a:t>	  try{</a:t>
            </a:r>
          </a:p>
          <a:p>
            <a:r>
              <a:rPr lang="en-US" sz="1400" b="1" dirty="0"/>
              <a:t>	  </a:t>
            </a:r>
            <a:r>
              <a:rPr lang="en-US" sz="1400" b="1" dirty="0" err="1"/>
              <a:t>obj.testexp</a:t>
            </a:r>
            <a:r>
              <a:rPr lang="en-US" sz="1400" b="1" dirty="0"/>
              <a:t>(-5);</a:t>
            </a:r>
          </a:p>
          <a:p>
            <a:r>
              <a:rPr lang="en-US" sz="1400" b="1" dirty="0"/>
              <a:t>	  }</a:t>
            </a:r>
          </a:p>
          <a:p>
            <a:r>
              <a:rPr lang="en-US" sz="1400" b="1" dirty="0"/>
              <a:t>	  catch (</a:t>
            </a:r>
            <a:r>
              <a:rPr lang="en-US" sz="1400" b="1" dirty="0" err="1"/>
              <a:t>myexcep</a:t>
            </a:r>
            <a:r>
              <a:rPr lang="en-US" sz="1400" b="1" dirty="0"/>
              <a:t> me)</a:t>
            </a:r>
          </a:p>
          <a:p>
            <a:r>
              <a:rPr lang="en-US" sz="1400" b="1" dirty="0"/>
              <a:t>	  {</a:t>
            </a:r>
          </a:p>
          <a:p>
            <a:r>
              <a:rPr lang="en-US" sz="1400" b="1" dirty="0"/>
              <a:t>		  </a:t>
            </a:r>
            <a:r>
              <a:rPr lang="en-US" sz="1400" b="1" dirty="0" err="1"/>
              <a:t>me.printStackTrace</a:t>
            </a:r>
            <a:r>
              <a:rPr lang="en-US" sz="1400" b="1" dirty="0"/>
              <a:t>();		  </a:t>
            </a:r>
          </a:p>
          <a:p>
            <a:r>
              <a:rPr lang="en-US" sz="1400" b="1" dirty="0"/>
              <a:t>	  }</a:t>
            </a:r>
          </a:p>
          <a:p>
            <a:r>
              <a:rPr lang="en-US" sz="1400" b="1" dirty="0"/>
              <a:t>	}	</a:t>
            </a:r>
          </a:p>
          <a:p>
            <a:r>
              <a:rPr lang="en-US" sz="1400" b="1" dirty="0"/>
              <a:t>}</a:t>
            </a:r>
            <a:endParaRPr lang="en-US" sz="1400" dirty="0"/>
          </a:p>
        </p:txBody>
      </p:sp>
    </p:spTree>
    <p:extLst>
      <p:ext uri="{BB962C8B-B14F-4D97-AF65-F5344CB8AC3E}">
        <p14:creationId xmlns:p14="http://schemas.microsoft.com/office/powerpoint/2010/main" val="24438579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a:t>
            </a:r>
          </a:p>
        </p:txBody>
      </p:sp>
      <p:sp>
        <p:nvSpPr>
          <p:cNvPr id="3" name="Content Placeholder 2"/>
          <p:cNvSpPr>
            <a:spLocks noGrp="1"/>
          </p:cNvSpPr>
          <p:nvPr>
            <p:ph idx="1"/>
          </p:nvPr>
        </p:nvSpPr>
        <p:spPr/>
        <p:txBody>
          <a:bodyPr/>
          <a:lstStyle/>
          <a:p>
            <a:r>
              <a:rPr lang="en-US" dirty="0"/>
              <a:t>There are following types of method references in java:</a:t>
            </a:r>
          </a:p>
          <a:p>
            <a:pPr lvl="1"/>
            <a:r>
              <a:rPr lang="en-US" dirty="0"/>
              <a:t>Reference to a static method.</a:t>
            </a:r>
          </a:p>
          <a:p>
            <a:pPr lvl="1"/>
            <a:r>
              <a:rPr lang="en-US" dirty="0"/>
              <a:t>Reference to an instance method.</a:t>
            </a:r>
          </a:p>
          <a:p>
            <a:pPr lvl="1"/>
            <a:r>
              <a:rPr lang="en-US" dirty="0"/>
              <a:t>Reference to a constructor.</a:t>
            </a:r>
          </a:p>
          <a:p>
            <a:r>
              <a:rPr lang="en-US" dirty="0"/>
              <a:t>Java provides a new feature called method reference in Java 8. Method reference is used to refer method of functional interface. It is compact and easy form of lambda expression. Each time when you are using lambda expression to just referring a method, you can replace your lambda expression with method reference</a:t>
            </a:r>
          </a:p>
        </p:txBody>
      </p:sp>
    </p:spTree>
    <p:extLst>
      <p:ext uri="{BB962C8B-B14F-4D97-AF65-F5344CB8AC3E}">
        <p14:creationId xmlns:p14="http://schemas.microsoft.com/office/powerpoint/2010/main" val="3224222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 to an Instance Method</a:t>
            </a:r>
          </a:p>
        </p:txBody>
      </p:sp>
      <p:sp>
        <p:nvSpPr>
          <p:cNvPr id="3" name="Content Placeholder 2"/>
          <p:cNvSpPr>
            <a:spLocks noGrp="1"/>
          </p:cNvSpPr>
          <p:nvPr>
            <p:ph idx="1"/>
          </p:nvPr>
        </p:nvSpPr>
        <p:spPr/>
        <p:txBody>
          <a:bodyPr>
            <a:normAutofit fontScale="55000" lnSpcReduction="20000"/>
          </a:bodyPr>
          <a:lstStyle/>
          <a:p>
            <a:r>
              <a:rPr lang="en-US" dirty="0"/>
              <a:t>interface imr2{  </a:t>
            </a:r>
          </a:p>
          <a:p>
            <a:r>
              <a:rPr lang="en-US" dirty="0"/>
              <a:t>    void test();  </a:t>
            </a:r>
          </a:p>
          <a:p>
            <a:r>
              <a:rPr lang="en-US" dirty="0"/>
              <a:t>}  </a:t>
            </a:r>
          </a:p>
          <a:p>
            <a:r>
              <a:rPr lang="en-US" dirty="0"/>
              <a:t>public class MR2 {  </a:t>
            </a:r>
          </a:p>
          <a:p>
            <a:r>
              <a:rPr lang="en-US" dirty="0"/>
              <a:t>    public void show(){  </a:t>
            </a:r>
          </a:p>
          <a:p>
            <a:r>
              <a:rPr lang="en-US" dirty="0"/>
              <a:t>        </a:t>
            </a:r>
            <a:r>
              <a:rPr lang="en-US" dirty="0" err="1"/>
              <a:t>System.out.println</a:t>
            </a:r>
            <a:r>
              <a:rPr lang="en-US" dirty="0"/>
              <a:t>("Hello, this is non-static method.");  </a:t>
            </a:r>
          </a:p>
          <a:p>
            <a:r>
              <a:rPr lang="en-US" dirty="0"/>
              <a:t>    }  </a:t>
            </a:r>
          </a:p>
          <a:p>
            <a:r>
              <a:rPr lang="en-US" dirty="0"/>
              <a:t>    public static void main(String[] </a:t>
            </a:r>
            <a:r>
              <a:rPr lang="en-US" dirty="0" err="1"/>
              <a:t>args</a:t>
            </a:r>
            <a:r>
              <a:rPr lang="en-US" dirty="0"/>
              <a:t>) {  </a:t>
            </a:r>
          </a:p>
          <a:p>
            <a:r>
              <a:rPr lang="en-US" dirty="0"/>
              <a:t>        MR2 </a:t>
            </a:r>
            <a:r>
              <a:rPr lang="en-US" dirty="0" err="1"/>
              <a:t>obj</a:t>
            </a:r>
            <a:r>
              <a:rPr lang="en-US" dirty="0"/>
              <a:t> = new MR2(); // Creating object  </a:t>
            </a:r>
          </a:p>
          <a:p>
            <a:r>
              <a:rPr lang="en-US" dirty="0"/>
              <a:t>        // Referring non-static method using reference  </a:t>
            </a:r>
          </a:p>
          <a:p>
            <a:r>
              <a:rPr lang="en-US" dirty="0"/>
              <a:t>            imr2 obji2 = </a:t>
            </a:r>
            <a:r>
              <a:rPr lang="en-US" dirty="0" err="1"/>
              <a:t>obj</a:t>
            </a:r>
            <a:r>
              <a:rPr lang="en-US" dirty="0"/>
              <a:t>::show;  </a:t>
            </a:r>
          </a:p>
          <a:p>
            <a:r>
              <a:rPr lang="en-US" dirty="0"/>
              <a:t>        // Calling interface method  </a:t>
            </a:r>
          </a:p>
          <a:p>
            <a:r>
              <a:rPr lang="en-US" dirty="0"/>
              <a:t>            obji2.test();  </a:t>
            </a:r>
          </a:p>
          <a:p>
            <a:r>
              <a:rPr lang="en-US" dirty="0"/>
              <a:t>            // Referring non-static method using anonymous object  </a:t>
            </a:r>
          </a:p>
          <a:p>
            <a:r>
              <a:rPr lang="en-US" dirty="0"/>
              <a:t>            imr2 obji21 = new MR2()::show; // You can use anonymous object also  </a:t>
            </a:r>
          </a:p>
          <a:p>
            <a:r>
              <a:rPr lang="en-US" dirty="0"/>
              <a:t>            // Calling interface method  </a:t>
            </a:r>
          </a:p>
          <a:p>
            <a:r>
              <a:rPr lang="en-US" dirty="0"/>
              <a:t>            obji21.test();  </a:t>
            </a:r>
          </a:p>
          <a:p>
            <a:r>
              <a:rPr lang="en-US" dirty="0"/>
              <a:t>    }  </a:t>
            </a:r>
          </a:p>
          <a:p>
            <a:r>
              <a:rPr lang="en-US" dirty="0"/>
              <a:t>} </a:t>
            </a:r>
          </a:p>
        </p:txBody>
      </p:sp>
    </p:spTree>
    <p:extLst>
      <p:ext uri="{BB962C8B-B14F-4D97-AF65-F5344CB8AC3E}">
        <p14:creationId xmlns:p14="http://schemas.microsoft.com/office/powerpoint/2010/main" val="400985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instanceof</a:t>
            </a:r>
            <a:endParaRPr lang="en-US" dirty="0"/>
          </a:p>
        </p:txBody>
      </p:sp>
      <p:sp>
        <p:nvSpPr>
          <p:cNvPr id="3" name="Content Placeholder 2"/>
          <p:cNvSpPr>
            <a:spLocks noGrp="1"/>
          </p:cNvSpPr>
          <p:nvPr>
            <p:ph idx="1"/>
          </p:nvPr>
        </p:nvSpPr>
        <p:spPr/>
        <p:txBody>
          <a:bodyPr/>
          <a:lstStyle/>
          <a:p>
            <a:r>
              <a:rPr lang="en-US" b="1" dirty="0"/>
              <a:t>class</a:t>
            </a:r>
            <a:r>
              <a:rPr lang="en-US" dirty="0"/>
              <a:t> test{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demo  s=</a:t>
            </a:r>
            <a:r>
              <a:rPr lang="en-US" b="1" dirty="0"/>
              <a:t>new</a:t>
            </a:r>
            <a:r>
              <a:rPr lang="en-US" dirty="0"/>
              <a:t> demo();  </a:t>
            </a:r>
          </a:p>
          <a:p>
            <a:r>
              <a:rPr lang="en-US" dirty="0"/>
              <a:t> </a:t>
            </a:r>
            <a:r>
              <a:rPr lang="en-US" dirty="0" err="1"/>
              <a:t>System.out.println</a:t>
            </a:r>
            <a:r>
              <a:rPr lang="en-US" dirty="0"/>
              <a:t>(s </a:t>
            </a:r>
            <a:r>
              <a:rPr lang="en-US" b="1" dirty="0" err="1"/>
              <a:t>instanceof</a:t>
            </a:r>
            <a:r>
              <a:rPr lang="en-US" dirty="0"/>
              <a:t> demo);//true  </a:t>
            </a:r>
          </a:p>
          <a:p>
            <a:r>
              <a:rPr lang="en-US" dirty="0"/>
              <a:t> }  </a:t>
            </a:r>
          </a:p>
          <a:p>
            <a:r>
              <a:rPr lang="en-US" dirty="0"/>
              <a:t>}  </a:t>
            </a:r>
          </a:p>
          <a:p>
            <a:endParaRPr lang="en-US" dirty="0"/>
          </a:p>
        </p:txBody>
      </p:sp>
    </p:spTree>
    <p:extLst>
      <p:ext uri="{BB962C8B-B14F-4D97-AF65-F5344CB8AC3E}">
        <p14:creationId xmlns:p14="http://schemas.microsoft.com/office/powerpoint/2010/main" val="2527793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 to a Static Method</a:t>
            </a:r>
          </a:p>
        </p:txBody>
      </p:sp>
      <p:sp>
        <p:nvSpPr>
          <p:cNvPr id="3" name="Content Placeholder 2"/>
          <p:cNvSpPr>
            <a:spLocks noGrp="1"/>
          </p:cNvSpPr>
          <p:nvPr>
            <p:ph idx="1"/>
          </p:nvPr>
        </p:nvSpPr>
        <p:spPr/>
        <p:txBody>
          <a:bodyPr>
            <a:normAutofit fontScale="77500" lnSpcReduction="20000"/>
          </a:bodyPr>
          <a:lstStyle/>
          <a:p>
            <a:r>
              <a:rPr lang="en-US" dirty="0"/>
              <a:t>interface is1{  </a:t>
            </a:r>
          </a:p>
          <a:p>
            <a:r>
              <a:rPr lang="en-US" dirty="0"/>
              <a:t>    void test();  </a:t>
            </a:r>
          </a:p>
          <a:p>
            <a:r>
              <a:rPr lang="en-US" dirty="0"/>
              <a:t>}  </a:t>
            </a:r>
          </a:p>
          <a:p>
            <a:r>
              <a:rPr lang="en-US" dirty="0"/>
              <a:t>public class MR1 {  </a:t>
            </a:r>
          </a:p>
          <a:p>
            <a:r>
              <a:rPr lang="en-US" dirty="0"/>
              <a:t>    public static void show(){  </a:t>
            </a:r>
          </a:p>
          <a:p>
            <a:r>
              <a:rPr lang="en-US" dirty="0"/>
              <a:t>        </a:t>
            </a:r>
            <a:r>
              <a:rPr lang="en-US" dirty="0" err="1"/>
              <a:t>System.out.println</a:t>
            </a:r>
            <a:r>
              <a:rPr lang="en-US" dirty="0"/>
              <a:t>("Hello, this is static method.");  </a:t>
            </a:r>
          </a:p>
          <a:p>
            <a:r>
              <a:rPr lang="en-US" dirty="0"/>
              <a:t>    }  </a:t>
            </a:r>
          </a:p>
          <a:p>
            <a:r>
              <a:rPr lang="en-US" dirty="0"/>
              <a:t>    public static void main(String[] </a:t>
            </a:r>
            <a:r>
              <a:rPr lang="en-US" dirty="0" err="1"/>
              <a:t>args</a:t>
            </a:r>
            <a:r>
              <a:rPr lang="en-US" dirty="0"/>
              <a:t>) {  </a:t>
            </a:r>
          </a:p>
          <a:p>
            <a:r>
              <a:rPr lang="en-US" dirty="0"/>
              <a:t>        // Referring static method  </a:t>
            </a:r>
          </a:p>
          <a:p>
            <a:r>
              <a:rPr lang="en-US" dirty="0"/>
              <a:t>        is1 </a:t>
            </a:r>
            <a:r>
              <a:rPr lang="en-US" dirty="0" err="1"/>
              <a:t>obj</a:t>
            </a:r>
            <a:r>
              <a:rPr lang="en-US" dirty="0"/>
              <a:t> = MR1::show;  </a:t>
            </a:r>
          </a:p>
          <a:p>
            <a:r>
              <a:rPr lang="en-US" dirty="0"/>
              <a:t>        // Calling interface method  </a:t>
            </a:r>
          </a:p>
          <a:p>
            <a:r>
              <a:rPr lang="en-US" dirty="0"/>
              <a:t>        </a:t>
            </a:r>
            <a:r>
              <a:rPr lang="en-US" dirty="0" err="1"/>
              <a:t>obj.test</a:t>
            </a:r>
            <a:r>
              <a:rPr lang="en-US" dirty="0"/>
              <a:t>();  </a:t>
            </a:r>
          </a:p>
          <a:p>
            <a:r>
              <a:rPr lang="en-US" dirty="0"/>
              <a:t>    }  </a:t>
            </a:r>
          </a:p>
          <a:p>
            <a:r>
              <a:rPr lang="en-US" dirty="0"/>
              <a:t>} </a:t>
            </a:r>
          </a:p>
        </p:txBody>
      </p:sp>
    </p:spTree>
    <p:extLst>
      <p:ext uri="{BB962C8B-B14F-4D97-AF65-F5344CB8AC3E}">
        <p14:creationId xmlns:p14="http://schemas.microsoft.com/office/powerpoint/2010/main" val="4061066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 to a Constructor</a:t>
            </a:r>
          </a:p>
        </p:txBody>
      </p:sp>
      <p:sp>
        <p:nvSpPr>
          <p:cNvPr id="3" name="Content Placeholder 2"/>
          <p:cNvSpPr>
            <a:spLocks noGrp="1"/>
          </p:cNvSpPr>
          <p:nvPr>
            <p:ph idx="1"/>
          </p:nvPr>
        </p:nvSpPr>
        <p:spPr/>
        <p:txBody>
          <a:bodyPr>
            <a:normAutofit fontScale="70000" lnSpcReduction="20000"/>
          </a:bodyPr>
          <a:lstStyle/>
          <a:p>
            <a:r>
              <a:rPr lang="en-US" dirty="0"/>
              <a:t>//constructor reference</a:t>
            </a:r>
          </a:p>
          <a:p>
            <a:r>
              <a:rPr lang="en-US" dirty="0"/>
              <a:t>interface </a:t>
            </a:r>
            <a:r>
              <a:rPr lang="en-US" dirty="0" err="1"/>
              <a:t>im</a:t>
            </a:r>
            <a:r>
              <a:rPr lang="en-US" dirty="0"/>
              <a:t>{  </a:t>
            </a:r>
          </a:p>
          <a:p>
            <a:r>
              <a:rPr lang="en-US" dirty="0"/>
              <a:t>    MR3MSG </a:t>
            </a:r>
            <a:r>
              <a:rPr lang="en-US" dirty="0" err="1"/>
              <a:t>getMessage</a:t>
            </a:r>
            <a:r>
              <a:rPr lang="en-US" dirty="0"/>
              <a:t>(String </a:t>
            </a:r>
            <a:r>
              <a:rPr lang="en-US" dirty="0" err="1"/>
              <a:t>msg</a:t>
            </a:r>
            <a:r>
              <a:rPr lang="en-US" dirty="0"/>
              <a:t>);  </a:t>
            </a:r>
          </a:p>
          <a:p>
            <a:r>
              <a:rPr lang="en-US" dirty="0"/>
              <a:t>}  </a:t>
            </a:r>
          </a:p>
          <a:p>
            <a:r>
              <a:rPr lang="en-US" dirty="0"/>
              <a:t>class MR3MSG{  </a:t>
            </a:r>
          </a:p>
          <a:p>
            <a:r>
              <a:rPr lang="en-US" dirty="0"/>
              <a:t>    MR3MSG(String </a:t>
            </a:r>
            <a:r>
              <a:rPr lang="en-US" dirty="0" err="1"/>
              <a:t>msg</a:t>
            </a:r>
            <a:r>
              <a:rPr lang="en-US" dirty="0"/>
              <a:t>){  </a:t>
            </a:r>
          </a:p>
          <a:p>
            <a:r>
              <a:rPr lang="en-US" dirty="0"/>
              <a:t>        </a:t>
            </a:r>
            <a:r>
              <a:rPr lang="en-US" dirty="0" err="1"/>
              <a:t>System.out.print</a:t>
            </a:r>
            <a:r>
              <a:rPr lang="en-US" dirty="0"/>
              <a:t>(</a:t>
            </a:r>
            <a:r>
              <a:rPr lang="en-US" dirty="0" err="1"/>
              <a:t>msg</a:t>
            </a:r>
            <a:r>
              <a:rPr lang="en-US" dirty="0"/>
              <a:t>);  </a:t>
            </a:r>
          </a:p>
          <a:p>
            <a:r>
              <a:rPr lang="en-US" dirty="0"/>
              <a:t>    }  </a:t>
            </a:r>
          </a:p>
          <a:p>
            <a:r>
              <a:rPr lang="en-US" dirty="0"/>
              <a:t>}  </a:t>
            </a:r>
          </a:p>
          <a:p>
            <a:r>
              <a:rPr lang="en-US" dirty="0"/>
              <a:t>public class </a:t>
            </a:r>
            <a:r>
              <a:rPr lang="en-US" dirty="0" err="1"/>
              <a:t>conref</a:t>
            </a:r>
            <a:r>
              <a:rPr lang="en-US" dirty="0"/>
              <a:t> {  </a:t>
            </a:r>
          </a:p>
          <a:p>
            <a:r>
              <a:rPr lang="en-US" dirty="0"/>
              <a:t>    public static void main(String[] </a:t>
            </a:r>
            <a:r>
              <a:rPr lang="en-US" dirty="0" err="1"/>
              <a:t>args</a:t>
            </a:r>
            <a:r>
              <a:rPr lang="en-US" dirty="0"/>
              <a:t>) {  </a:t>
            </a:r>
          </a:p>
          <a:p>
            <a:r>
              <a:rPr lang="en-US" dirty="0"/>
              <a:t>        </a:t>
            </a:r>
            <a:r>
              <a:rPr lang="en-US" dirty="0" err="1"/>
              <a:t>im</a:t>
            </a:r>
            <a:r>
              <a:rPr lang="en-US" dirty="0"/>
              <a:t> </a:t>
            </a:r>
            <a:r>
              <a:rPr lang="en-US" dirty="0" err="1"/>
              <a:t>obj</a:t>
            </a:r>
            <a:r>
              <a:rPr lang="en-US" dirty="0"/>
              <a:t> = MR3MSG::new;  </a:t>
            </a:r>
          </a:p>
          <a:p>
            <a:r>
              <a:rPr lang="en-US" dirty="0"/>
              <a:t>        </a:t>
            </a:r>
            <a:r>
              <a:rPr lang="en-US" dirty="0" err="1"/>
              <a:t>obj.getMessage</a:t>
            </a:r>
            <a:r>
              <a:rPr lang="en-US" dirty="0"/>
              <a:t>("Hello");  </a:t>
            </a:r>
          </a:p>
          <a:p>
            <a:r>
              <a:rPr lang="en-US" dirty="0"/>
              <a:t>    }  </a:t>
            </a:r>
          </a:p>
          <a:p>
            <a:r>
              <a:rPr lang="en-US"/>
              <a:t>} </a:t>
            </a:r>
          </a:p>
        </p:txBody>
      </p:sp>
    </p:spTree>
    <p:extLst>
      <p:ext uri="{BB962C8B-B14F-4D97-AF65-F5344CB8AC3E}">
        <p14:creationId xmlns:p14="http://schemas.microsoft.com/office/powerpoint/2010/main" val="2960198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62200"/>
            <a:ext cx="8305800" cy="1143000"/>
          </a:xfrm>
        </p:spPr>
        <p:txBody>
          <a:bodyPr/>
          <a:lstStyle/>
          <a:p>
            <a:pPr algn="ctr"/>
            <a:r>
              <a:rPr lang="en-US" dirty="0"/>
              <a:t>Object Class</a:t>
            </a:r>
          </a:p>
        </p:txBody>
      </p:sp>
    </p:spTree>
    <p:extLst>
      <p:ext uri="{BB962C8B-B14F-4D97-AF65-F5344CB8AC3E}">
        <p14:creationId xmlns:p14="http://schemas.microsoft.com/office/powerpoint/2010/main" val="733236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06483264"/>
              </p:ext>
            </p:extLst>
          </p:nvPr>
        </p:nvGraphicFramePr>
        <p:xfrm>
          <a:off x="228600" y="457200"/>
          <a:ext cx="8229600" cy="5806440"/>
        </p:xfrm>
        <a:graphic>
          <a:graphicData uri="http://schemas.openxmlformats.org/drawingml/2006/table">
            <a:tbl>
              <a:tblPr firstRow="1" bandRow="1">
                <a:tableStyleId>{1FECB4D8-DB02-4DC6-A0A2-4F2EBAE1DC90}</a:tableStyleId>
              </a:tblPr>
              <a:tblGrid>
                <a:gridCol w="762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r>
                        <a:rPr lang="en-US" dirty="0"/>
                        <a:t>S.NO</a:t>
                      </a:r>
                    </a:p>
                  </a:txBody>
                  <a:tcPr/>
                </a:tc>
                <a:tc>
                  <a:txBody>
                    <a:bodyPr/>
                    <a:lstStyle/>
                    <a:p>
                      <a:pPr algn="l" fontAlgn="t"/>
                      <a:r>
                        <a:rPr lang="en-US" dirty="0">
                          <a:solidFill>
                            <a:srgbClr val="000000"/>
                          </a:solidFill>
                          <a:effectLst/>
                          <a:latin typeface="times new roman"/>
                        </a:rPr>
                        <a:t>Method</a:t>
                      </a:r>
                    </a:p>
                  </a:txBody>
                  <a:tcPr marL="114300" marR="114300" marT="114300" marB="114300"/>
                </a:tc>
                <a:tc>
                  <a:txBody>
                    <a:bodyPr/>
                    <a:lstStyle/>
                    <a:p>
                      <a:pPr algn="l" fontAlgn="t"/>
                      <a:r>
                        <a:rPr lang="en-US">
                          <a:solidFill>
                            <a:srgbClr val="000000"/>
                          </a:solidFill>
                          <a:effectLst/>
                          <a:latin typeface="times new roman"/>
                        </a:rPr>
                        <a:t>Description</a:t>
                      </a:r>
                    </a:p>
                  </a:txBody>
                  <a:tcPr marL="114300" marR="114300" marT="114300" marB="114300"/>
                </a:tc>
                <a:extLst>
                  <a:ext uri="{0D108BD9-81ED-4DB2-BD59-A6C34878D82A}">
                    <a16:rowId xmlns:a16="http://schemas.microsoft.com/office/drawing/2014/main" val="10000"/>
                  </a:ext>
                </a:extLst>
              </a:tr>
              <a:tr h="370840">
                <a:tc>
                  <a:txBody>
                    <a:bodyPr/>
                    <a:lstStyle/>
                    <a:p>
                      <a:r>
                        <a:rPr lang="en-US" dirty="0"/>
                        <a:t>1</a:t>
                      </a:r>
                    </a:p>
                  </a:txBody>
                  <a:tcPr/>
                </a:tc>
                <a:tc>
                  <a:txBody>
                    <a:bodyPr/>
                    <a:lstStyle/>
                    <a:p>
                      <a:pPr algn="l" fontAlgn="t"/>
                      <a:r>
                        <a:rPr lang="en-US" dirty="0">
                          <a:solidFill>
                            <a:srgbClr val="000000"/>
                          </a:solidFill>
                          <a:effectLst/>
                          <a:latin typeface="verdana"/>
                        </a:rPr>
                        <a:t>public final Class </a:t>
                      </a:r>
                      <a:r>
                        <a:rPr lang="en-US" dirty="0" err="1">
                          <a:solidFill>
                            <a:srgbClr val="000000"/>
                          </a:solidFill>
                          <a:effectLst/>
                          <a:latin typeface="verdana"/>
                        </a:rPr>
                        <a:t>getClass</a:t>
                      </a:r>
                      <a:r>
                        <a:rPr lang="en-US" dirty="0">
                          <a:solidFill>
                            <a:srgbClr val="000000"/>
                          </a:solidFill>
                          <a:effectLst/>
                          <a:latin typeface="verdana"/>
                        </a:rPr>
                        <a:t>()</a:t>
                      </a:r>
                    </a:p>
                  </a:txBody>
                  <a:tcPr marL="76200" marR="76200" marT="76200" marB="76200"/>
                </a:tc>
                <a:tc>
                  <a:txBody>
                    <a:bodyPr/>
                    <a:lstStyle/>
                    <a:p>
                      <a:pPr algn="l" fontAlgn="t"/>
                      <a:r>
                        <a:rPr lang="en-US">
                          <a:solidFill>
                            <a:srgbClr val="000000"/>
                          </a:solidFill>
                          <a:effectLst/>
                          <a:latin typeface="verdana"/>
                        </a:rPr>
                        <a:t>returns the Class class object of this object. The Class class can further be used to get the metadata of this class.</a:t>
                      </a:r>
                    </a:p>
                  </a:txBody>
                  <a:tcPr marL="76200" marR="76200" marT="76200" marB="76200"/>
                </a:tc>
                <a:extLst>
                  <a:ext uri="{0D108BD9-81ED-4DB2-BD59-A6C34878D82A}">
                    <a16:rowId xmlns:a16="http://schemas.microsoft.com/office/drawing/2014/main" val="10001"/>
                  </a:ext>
                </a:extLst>
              </a:tr>
              <a:tr h="370840">
                <a:tc>
                  <a:txBody>
                    <a:bodyPr/>
                    <a:lstStyle/>
                    <a:p>
                      <a:r>
                        <a:rPr lang="en-US" dirty="0"/>
                        <a:t>2</a:t>
                      </a:r>
                    </a:p>
                  </a:txBody>
                  <a:tcPr/>
                </a:tc>
                <a:tc>
                  <a:txBody>
                    <a:bodyPr/>
                    <a:lstStyle/>
                    <a:p>
                      <a:pPr algn="l" fontAlgn="t"/>
                      <a:r>
                        <a:rPr lang="en-US" dirty="0">
                          <a:solidFill>
                            <a:srgbClr val="000000"/>
                          </a:solidFill>
                          <a:effectLst/>
                          <a:latin typeface="verdana"/>
                        </a:rPr>
                        <a:t>public </a:t>
                      </a:r>
                      <a:r>
                        <a:rPr lang="en-US" dirty="0" err="1">
                          <a:solidFill>
                            <a:srgbClr val="000000"/>
                          </a:solidFill>
                          <a:effectLst/>
                          <a:latin typeface="verdana"/>
                        </a:rPr>
                        <a:t>int</a:t>
                      </a:r>
                      <a:r>
                        <a:rPr lang="en-US" dirty="0">
                          <a:solidFill>
                            <a:srgbClr val="000000"/>
                          </a:solidFill>
                          <a:effectLst/>
                          <a:latin typeface="verdana"/>
                        </a:rPr>
                        <a:t> </a:t>
                      </a:r>
                      <a:r>
                        <a:rPr lang="en-US" dirty="0" err="1">
                          <a:solidFill>
                            <a:srgbClr val="000000"/>
                          </a:solidFill>
                          <a:effectLst/>
                          <a:latin typeface="verdana"/>
                        </a:rPr>
                        <a:t>hashCode</a:t>
                      </a:r>
                      <a:r>
                        <a:rPr lang="en-US" dirty="0">
                          <a:solidFill>
                            <a:srgbClr val="000000"/>
                          </a:solidFill>
                          <a:effectLst/>
                          <a:latin typeface="verdana"/>
                        </a:rPr>
                        <a:t>()</a:t>
                      </a:r>
                    </a:p>
                  </a:txBody>
                  <a:tcPr marL="76200" marR="76200" marT="76200" marB="76200"/>
                </a:tc>
                <a:tc>
                  <a:txBody>
                    <a:bodyPr/>
                    <a:lstStyle/>
                    <a:p>
                      <a:pPr algn="l" fontAlgn="t"/>
                      <a:r>
                        <a:rPr lang="en-US">
                          <a:solidFill>
                            <a:srgbClr val="000000"/>
                          </a:solidFill>
                          <a:effectLst/>
                          <a:latin typeface="verdana"/>
                        </a:rPr>
                        <a:t>returns the hashcode number for this object.</a:t>
                      </a:r>
                    </a:p>
                  </a:txBody>
                  <a:tcPr marL="76200" marR="76200" marT="76200" marB="76200"/>
                </a:tc>
                <a:extLst>
                  <a:ext uri="{0D108BD9-81ED-4DB2-BD59-A6C34878D82A}">
                    <a16:rowId xmlns:a16="http://schemas.microsoft.com/office/drawing/2014/main" val="10002"/>
                  </a:ext>
                </a:extLst>
              </a:tr>
              <a:tr h="370840">
                <a:tc>
                  <a:txBody>
                    <a:bodyPr/>
                    <a:lstStyle/>
                    <a:p>
                      <a:r>
                        <a:rPr lang="en-US" dirty="0"/>
                        <a:t>3</a:t>
                      </a:r>
                    </a:p>
                  </a:txBody>
                  <a:tcPr/>
                </a:tc>
                <a:tc>
                  <a:txBody>
                    <a:bodyPr/>
                    <a:lstStyle/>
                    <a:p>
                      <a:pPr algn="l" fontAlgn="t"/>
                      <a:r>
                        <a:rPr lang="en-US">
                          <a:solidFill>
                            <a:srgbClr val="000000"/>
                          </a:solidFill>
                          <a:effectLst/>
                          <a:latin typeface="verdana"/>
                        </a:rPr>
                        <a:t>public boolean equals(Object obj)</a:t>
                      </a:r>
                    </a:p>
                  </a:txBody>
                  <a:tcPr marL="76200" marR="76200" marT="76200" marB="76200"/>
                </a:tc>
                <a:tc>
                  <a:txBody>
                    <a:bodyPr/>
                    <a:lstStyle/>
                    <a:p>
                      <a:pPr algn="l" fontAlgn="t"/>
                      <a:r>
                        <a:rPr lang="en-US">
                          <a:solidFill>
                            <a:srgbClr val="000000"/>
                          </a:solidFill>
                          <a:effectLst/>
                          <a:latin typeface="verdana"/>
                        </a:rPr>
                        <a:t>compares the given object to this object.</a:t>
                      </a:r>
                    </a:p>
                  </a:txBody>
                  <a:tcPr marL="76200" marR="76200" marT="76200" marB="76200"/>
                </a:tc>
                <a:extLst>
                  <a:ext uri="{0D108BD9-81ED-4DB2-BD59-A6C34878D82A}">
                    <a16:rowId xmlns:a16="http://schemas.microsoft.com/office/drawing/2014/main" val="10003"/>
                  </a:ext>
                </a:extLst>
              </a:tr>
              <a:tr h="370840">
                <a:tc>
                  <a:txBody>
                    <a:bodyPr/>
                    <a:lstStyle/>
                    <a:p>
                      <a:r>
                        <a:rPr lang="en-US" dirty="0"/>
                        <a:t>4</a:t>
                      </a:r>
                    </a:p>
                  </a:txBody>
                  <a:tcPr/>
                </a:tc>
                <a:tc>
                  <a:txBody>
                    <a:bodyPr/>
                    <a:lstStyle/>
                    <a:p>
                      <a:pPr algn="l" fontAlgn="t"/>
                      <a:r>
                        <a:rPr lang="en-US" dirty="0">
                          <a:solidFill>
                            <a:srgbClr val="000000"/>
                          </a:solidFill>
                          <a:effectLst/>
                          <a:latin typeface="verdana"/>
                        </a:rPr>
                        <a:t>protected Object clone() throws </a:t>
                      </a:r>
                      <a:r>
                        <a:rPr lang="en-US" dirty="0" err="1">
                          <a:solidFill>
                            <a:srgbClr val="000000"/>
                          </a:solidFill>
                          <a:effectLst/>
                          <a:latin typeface="verdana"/>
                        </a:rPr>
                        <a:t>CloneNotSupportedException</a:t>
                      </a:r>
                      <a:endParaRPr lang="en-US" dirty="0">
                        <a:solidFill>
                          <a:srgbClr val="000000"/>
                        </a:solidFill>
                        <a:effectLst/>
                        <a:latin typeface="verdana"/>
                      </a:endParaRPr>
                    </a:p>
                  </a:txBody>
                  <a:tcPr marL="76200" marR="76200" marT="76200" marB="76200"/>
                </a:tc>
                <a:tc>
                  <a:txBody>
                    <a:bodyPr/>
                    <a:lstStyle/>
                    <a:p>
                      <a:pPr algn="l" fontAlgn="t"/>
                      <a:r>
                        <a:rPr lang="en-US" dirty="0">
                          <a:solidFill>
                            <a:srgbClr val="000000"/>
                          </a:solidFill>
                          <a:effectLst/>
                          <a:latin typeface="verdana"/>
                        </a:rPr>
                        <a:t>creates and returns the exact copy (clone) of this object.</a:t>
                      </a:r>
                    </a:p>
                  </a:txBody>
                  <a:tcPr marL="76200" marR="76200" marT="76200" marB="76200"/>
                </a:tc>
                <a:extLst>
                  <a:ext uri="{0D108BD9-81ED-4DB2-BD59-A6C34878D82A}">
                    <a16:rowId xmlns:a16="http://schemas.microsoft.com/office/drawing/2014/main" val="10004"/>
                  </a:ext>
                </a:extLst>
              </a:tr>
              <a:tr h="370840">
                <a:tc>
                  <a:txBody>
                    <a:bodyPr/>
                    <a:lstStyle/>
                    <a:p>
                      <a:r>
                        <a:rPr lang="en-US" dirty="0"/>
                        <a:t>5</a:t>
                      </a:r>
                    </a:p>
                  </a:txBody>
                  <a:tcPr/>
                </a:tc>
                <a:tc>
                  <a:txBody>
                    <a:bodyPr/>
                    <a:lstStyle/>
                    <a:p>
                      <a:pPr algn="l" fontAlgn="t"/>
                      <a:r>
                        <a:rPr lang="en-US" dirty="0">
                          <a:solidFill>
                            <a:srgbClr val="000000"/>
                          </a:solidFill>
                          <a:effectLst/>
                          <a:latin typeface="verdana"/>
                        </a:rPr>
                        <a:t>public String </a:t>
                      </a:r>
                      <a:r>
                        <a:rPr lang="en-US" dirty="0" err="1">
                          <a:solidFill>
                            <a:srgbClr val="000000"/>
                          </a:solidFill>
                          <a:effectLst/>
                          <a:latin typeface="verdana"/>
                        </a:rPr>
                        <a:t>toString</a:t>
                      </a:r>
                      <a:r>
                        <a:rPr lang="en-US" dirty="0">
                          <a:solidFill>
                            <a:srgbClr val="000000"/>
                          </a:solidFill>
                          <a:effectLst/>
                          <a:latin typeface="verdana"/>
                        </a:rPr>
                        <a:t>()</a:t>
                      </a:r>
                    </a:p>
                  </a:txBody>
                  <a:tcPr marL="76200" marR="76200" marT="76200" marB="76200"/>
                </a:tc>
                <a:tc>
                  <a:txBody>
                    <a:bodyPr/>
                    <a:lstStyle/>
                    <a:p>
                      <a:pPr algn="l" fontAlgn="t"/>
                      <a:r>
                        <a:rPr lang="en-US" dirty="0">
                          <a:solidFill>
                            <a:srgbClr val="000000"/>
                          </a:solidFill>
                          <a:effectLst/>
                          <a:latin typeface="verdana"/>
                        </a:rPr>
                        <a:t>returns the string representation of this object.</a:t>
                      </a:r>
                    </a:p>
                  </a:txBody>
                  <a:tcPr marL="76200" marR="76200" marT="76200" marB="76200"/>
                </a:tc>
                <a:extLst>
                  <a:ext uri="{0D108BD9-81ED-4DB2-BD59-A6C34878D82A}">
                    <a16:rowId xmlns:a16="http://schemas.microsoft.com/office/drawing/2014/main" val="10005"/>
                  </a:ext>
                </a:extLst>
              </a:tr>
              <a:tr h="370840">
                <a:tc>
                  <a:txBody>
                    <a:bodyPr/>
                    <a:lstStyle/>
                    <a:p>
                      <a:r>
                        <a:rPr lang="en-US" dirty="0"/>
                        <a:t>6</a:t>
                      </a:r>
                    </a:p>
                  </a:txBody>
                  <a:tcPr/>
                </a:tc>
                <a:tc>
                  <a:txBody>
                    <a:bodyPr/>
                    <a:lstStyle/>
                    <a:p>
                      <a:pPr algn="l" fontAlgn="t"/>
                      <a:r>
                        <a:rPr lang="en-US" dirty="0">
                          <a:solidFill>
                            <a:srgbClr val="000000"/>
                          </a:solidFill>
                          <a:effectLst/>
                          <a:latin typeface="verdana"/>
                        </a:rPr>
                        <a:t>protected void finalize()throws </a:t>
                      </a:r>
                      <a:r>
                        <a:rPr lang="en-US" dirty="0" err="1">
                          <a:solidFill>
                            <a:srgbClr val="000000"/>
                          </a:solidFill>
                          <a:effectLst/>
                          <a:latin typeface="verdana"/>
                        </a:rPr>
                        <a:t>Throwable</a:t>
                      </a:r>
                      <a:endParaRPr lang="en-US" dirty="0">
                        <a:solidFill>
                          <a:srgbClr val="000000"/>
                        </a:solidFill>
                        <a:effectLst/>
                        <a:latin typeface="verdana"/>
                      </a:endParaRPr>
                    </a:p>
                  </a:txBody>
                  <a:tcPr marL="76200" marR="76200" marT="76200" marB="76200"/>
                </a:tc>
                <a:tc>
                  <a:txBody>
                    <a:bodyPr/>
                    <a:lstStyle/>
                    <a:p>
                      <a:pPr algn="l" fontAlgn="t"/>
                      <a:r>
                        <a:rPr lang="en-US" dirty="0">
                          <a:solidFill>
                            <a:srgbClr val="000000"/>
                          </a:solidFill>
                          <a:effectLst/>
                          <a:latin typeface="verdana"/>
                        </a:rPr>
                        <a:t>is invoked by the garbage collector before object is being garbage collected.</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92931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Protected void finalize</a:t>
            </a:r>
          </a:p>
        </p:txBody>
      </p:sp>
      <p:sp>
        <p:nvSpPr>
          <p:cNvPr id="3" name="Content Placeholder 2"/>
          <p:cNvSpPr>
            <a:spLocks noGrp="1"/>
          </p:cNvSpPr>
          <p:nvPr>
            <p:ph idx="1"/>
          </p:nvPr>
        </p:nvSpPr>
        <p:spPr>
          <a:xfrm>
            <a:off x="457200" y="1447800"/>
            <a:ext cx="8229600" cy="5410200"/>
          </a:xfrm>
        </p:spPr>
        <p:txBody>
          <a:bodyPr>
            <a:noAutofit/>
          </a:bodyPr>
          <a:lstStyle/>
          <a:p>
            <a:r>
              <a:rPr lang="en-US" sz="1200" dirty="0"/>
              <a:t>public class JFE {</a:t>
            </a:r>
          </a:p>
          <a:p>
            <a:r>
              <a:rPr lang="en-US" sz="1200" dirty="0" err="1"/>
              <a:t>int</a:t>
            </a:r>
            <a:r>
              <a:rPr lang="en-US" sz="1200" dirty="0"/>
              <a:t> i=1;</a:t>
            </a:r>
          </a:p>
          <a:p>
            <a:r>
              <a:rPr lang="en-US" sz="1200" dirty="0"/>
              <a:t>     public static void main(String[] </a:t>
            </a:r>
            <a:r>
              <a:rPr lang="en-US" sz="1200" dirty="0" err="1"/>
              <a:t>args</a:t>
            </a:r>
            <a:r>
              <a:rPr lang="en-US" sz="1200" dirty="0"/>
              <a:t>) </a:t>
            </a:r>
          </a:p>
          <a:p>
            <a:r>
              <a:rPr lang="en-US" sz="1200" dirty="0"/>
              <a:t>    { </a:t>
            </a:r>
          </a:p>
          <a:p>
            <a:r>
              <a:rPr lang="en-US" sz="1200" dirty="0"/>
              <a:t>        JFE </a:t>
            </a:r>
            <a:r>
              <a:rPr lang="en-US" sz="1200" dirty="0" err="1"/>
              <a:t>obj</a:t>
            </a:r>
            <a:r>
              <a:rPr lang="en-US" sz="1200" dirty="0"/>
              <a:t> = new JFE(); </a:t>
            </a:r>
          </a:p>
          <a:p>
            <a:r>
              <a:rPr lang="en-US" sz="1200" dirty="0"/>
              <a:t>        </a:t>
            </a:r>
            <a:r>
              <a:rPr lang="en-US" sz="1200" dirty="0" err="1"/>
              <a:t>System.out.println</a:t>
            </a:r>
            <a:r>
              <a:rPr lang="en-US" sz="1200" dirty="0"/>
              <a:t>(</a:t>
            </a:r>
            <a:r>
              <a:rPr lang="en-US" sz="1200" dirty="0" err="1"/>
              <a:t>obj.hashCode</a:t>
            </a:r>
            <a:r>
              <a:rPr lang="en-US" sz="1200" dirty="0"/>
              <a:t>()); </a:t>
            </a:r>
          </a:p>
          <a:p>
            <a:r>
              <a:rPr lang="en-US" sz="1200" dirty="0"/>
              <a:t>        </a:t>
            </a:r>
            <a:r>
              <a:rPr lang="en-US" sz="1200" dirty="0" err="1"/>
              <a:t>obj</a:t>
            </a:r>
            <a:r>
              <a:rPr lang="en-US" sz="1200" dirty="0"/>
              <a:t> = null; </a:t>
            </a:r>
          </a:p>
          <a:p>
            <a:r>
              <a:rPr lang="en-US" sz="1200" dirty="0"/>
              <a:t>		// calling garbage collector  </a:t>
            </a:r>
          </a:p>
          <a:p>
            <a:r>
              <a:rPr lang="en-US" sz="1200" dirty="0"/>
              <a:t>        </a:t>
            </a:r>
            <a:r>
              <a:rPr lang="en-US" sz="1200" dirty="0" err="1"/>
              <a:t>System.gc</a:t>
            </a:r>
            <a:r>
              <a:rPr lang="en-US" sz="1200" dirty="0"/>
              <a:t>();</a:t>
            </a:r>
          </a:p>
          <a:p>
            <a:r>
              <a:rPr lang="en-US" sz="1200" dirty="0"/>
              <a:t>		{</a:t>
            </a:r>
          </a:p>
          <a:p>
            <a:r>
              <a:rPr lang="en-US" sz="1200" dirty="0"/>
              <a:t>			JFE obj2 = new JFE(); </a:t>
            </a:r>
          </a:p>
          <a:p>
            <a:r>
              <a:rPr lang="en-US" sz="1200" dirty="0"/>
              <a:t>			</a:t>
            </a:r>
            <a:r>
              <a:rPr lang="en-US" sz="1200" dirty="0" err="1"/>
              <a:t>System.out.println</a:t>
            </a:r>
            <a:r>
              <a:rPr lang="en-US" sz="1200" dirty="0"/>
              <a:t>(obj2.hashCode()); </a:t>
            </a:r>
          </a:p>
          <a:p>
            <a:r>
              <a:rPr lang="en-US" sz="1200" dirty="0"/>
              <a:t>			obj2 = null;  </a:t>
            </a:r>
          </a:p>
          <a:p>
            <a:r>
              <a:rPr lang="en-US" sz="1200" dirty="0"/>
              <a:t>		}</a:t>
            </a:r>
          </a:p>
          <a:p>
            <a:r>
              <a:rPr lang="en-US" sz="1200" dirty="0"/>
              <a:t>        // calling garbage collector  </a:t>
            </a:r>
          </a:p>
          <a:p>
            <a:r>
              <a:rPr lang="en-US" sz="1200" dirty="0"/>
              <a:t>        </a:t>
            </a:r>
            <a:r>
              <a:rPr lang="en-US" sz="1200" dirty="0" err="1"/>
              <a:t>System.gc</a:t>
            </a:r>
            <a:r>
              <a:rPr lang="en-US" sz="1200" dirty="0"/>
              <a:t>(); </a:t>
            </a:r>
          </a:p>
          <a:p>
            <a:r>
              <a:rPr lang="en-US" sz="1200" dirty="0"/>
              <a:t>        </a:t>
            </a:r>
            <a:r>
              <a:rPr lang="en-US" sz="1200" dirty="0" err="1"/>
              <a:t>System.out.println</a:t>
            </a:r>
            <a:r>
              <a:rPr lang="en-US" sz="1200" dirty="0"/>
              <a:t>("end of garbage collection"); </a:t>
            </a:r>
          </a:p>
          <a:p>
            <a:endParaRPr lang="en-US" sz="1200" dirty="0"/>
          </a:p>
          <a:p>
            <a:r>
              <a:rPr lang="en-US" sz="1200" dirty="0"/>
              <a:t>    } </a:t>
            </a:r>
          </a:p>
          <a:p>
            <a:r>
              <a:rPr lang="en-US" sz="1200" dirty="0"/>
              <a:t>    @Override</a:t>
            </a:r>
          </a:p>
          <a:p>
            <a:r>
              <a:rPr lang="en-US" sz="1200" dirty="0"/>
              <a:t>    protected void finalize() </a:t>
            </a:r>
          </a:p>
          <a:p>
            <a:r>
              <a:rPr lang="en-US" sz="1200" dirty="0"/>
              <a:t>    { i++;</a:t>
            </a:r>
          </a:p>
          <a:p>
            <a:r>
              <a:rPr lang="en-US" sz="1200" dirty="0"/>
              <a:t>        </a:t>
            </a:r>
            <a:r>
              <a:rPr lang="en-US" sz="1200" dirty="0" err="1"/>
              <a:t>System.out.println</a:t>
            </a:r>
            <a:r>
              <a:rPr lang="en-US" sz="1200" dirty="0"/>
              <a:t>("finalize method </a:t>
            </a:r>
            <a:r>
              <a:rPr lang="en-US" sz="1200" dirty="0" err="1"/>
              <a:t>called"+i</a:t>
            </a:r>
            <a:r>
              <a:rPr lang="en-US" sz="1200" dirty="0"/>
              <a:t>); </a:t>
            </a:r>
          </a:p>
          <a:p>
            <a:r>
              <a:rPr lang="en-US" sz="1200" dirty="0"/>
              <a:t>    } </a:t>
            </a:r>
          </a:p>
          <a:p>
            <a:r>
              <a:rPr lang="en-US" sz="1200" dirty="0"/>
              <a:t>}</a:t>
            </a:r>
          </a:p>
        </p:txBody>
      </p:sp>
    </p:spTree>
    <p:extLst>
      <p:ext uri="{BB962C8B-B14F-4D97-AF65-F5344CB8AC3E}">
        <p14:creationId xmlns:p14="http://schemas.microsoft.com/office/powerpoint/2010/main" val="1053640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of object</a:t>
            </a:r>
          </a:p>
        </p:txBody>
      </p:sp>
      <p:sp>
        <p:nvSpPr>
          <p:cNvPr id="3" name="Content Placeholder 2"/>
          <p:cNvSpPr>
            <a:spLocks noGrp="1"/>
          </p:cNvSpPr>
          <p:nvPr>
            <p:ph idx="1"/>
          </p:nvPr>
        </p:nvSpPr>
        <p:spPr/>
        <p:txBody>
          <a:bodyPr>
            <a:normAutofit fontScale="92500"/>
          </a:bodyPr>
          <a:lstStyle/>
          <a:p>
            <a:r>
              <a:rPr lang="en-US" dirty="0"/>
              <a:t>The </a:t>
            </a:r>
            <a:r>
              <a:rPr lang="en-US" b="1" dirty="0"/>
              <a:t>object cloning</a:t>
            </a:r>
            <a:r>
              <a:rPr lang="en-US" dirty="0"/>
              <a:t> is a way to create exact copy of an object. The clone() method of Object class is used to clone an object.</a:t>
            </a:r>
          </a:p>
          <a:p>
            <a:r>
              <a:rPr lang="en-US" dirty="0"/>
              <a:t>The </a:t>
            </a:r>
            <a:r>
              <a:rPr lang="en-US" b="1" dirty="0" err="1"/>
              <a:t>java.lang.Cloneable</a:t>
            </a:r>
            <a:r>
              <a:rPr lang="en-US" b="1" dirty="0"/>
              <a:t> interface</a:t>
            </a:r>
            <a:r>
              <a:rPr lang="en-US" dirty="0"/>
              <a:t> must be implemented by the class whose object clone we want to create. If we don't implement </a:t>
            </a:r>
            <a:r>
              <a:rPr lang="en-US" dirty="0" err="1"/>
              <a:t>Cloneable</a:t>
            </a:r>
            <a:r>
              <a:rPr lang="en-US" dirty="0"/>
              <a:t> interface, clone() method generates </a:t>
            </a:r>
            <a:r>
              <a:rPr lang="en-US" b="1" dirty="0" err="1"/>
              <a:t>CloneNotSupportedException</a:t>
            </a:r>
            <a:r>
              <a:rPr lang="en-US" dirty="0"/>
              <a:t>. </a:t>
            </a:r>
            <a:r>
              <a:rPr lang="en-US" dirty="0" err="1"/>
              <a:t>Cloneable</a:t>
            </a:r>
            <a:r>
              <a:rPr lang="en-US" dirty="0"/>
              <a:t> interface is a marker interface with no method in it.</a:t>
            </a:r>
          </a:p>
          <a:p>
            <a:r>
              <a:rPr lang="en-US" dirty="0"/>
              <a:t>The </a:t>
            </a:r>
            <a:r>
              <a:rPr lang="en-US" b="1" dirty="0"/>
              <a:t>clone() method</a:t>
            </a:r>
            <a:r>
              <a:rPr lang="en-US" dirty="0"/>
              <a:t> is defined in the Object class. </a:t>
            </a:r>
          </a:p>
          <a:p>
            <a:r>
              <a:rPr lang="en-US" b="1" dirty="0"/>
              <a:t>protected</a:t>
            </a:r>
            <a:r>
              <a:rPr lang="en-US" dirty="0"/>
              <a:t> Object clone() </a:t>
            </a:r>
            <a:r>
              <a:rPr lang="en-US" b="1" dirty="0"/>
              <a:t>throws</a:t>
            </a:r>
            <a:r>
              <a:rPr lang="en-US" dirty="0"/>
              <a:t> </a:t>
            </a:r>
            <a:r>
              <a:rPr lang="en-US" dirty="0" err="1"/>
              <a:t>CloneNotSupportedException</a:t>
            </a:r>
            <a:endParaRPr lang="en-US" dirty="0"/>
          </a:p>
        </p:txBody>
      </p:sp>
    </p:spTree>
    <p:extLst>
      <p:ext uri="{BB962C8B-B14F-4D97-AF65-F5344CB8AC3E}">
        <p14:creationId xmlns:p14="http://schemas.microsoft.com/office/powerpoint/2010/main" val="497735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Autofit/>
          </a:bodyPr>
          <a:lstStyle/>
          <a:p>
            <a:r>
              <a:rPr lang="en-US" sz="1600" dirty="0"/>
              <a:t>class </a:t>
            </a:r>
            <a:r>
              <a:rPr lang="en-US" sz="1600" dirty="0" err="1"/>
              <a:t>emp</a:t>
            </a:r>
            <a:r>
              <a:rPr lang="en-US" sz="1600" dirty="0"/>
              <a:t> implements </a:t>
            </a:r>
            <a:r>
              <a:rPr lang="en-US" sz="1600" dirty="0" err="1"/>
              <a:t>Cloneable</a:t>
            </a:r>
            <a:r>
              <a:rPr lang="en-US" sz="1600" dirty="0"/>
              <a:t>{  </a:t>
            </a:r>
          </a:p>
          <a:p>
            <a:r>
              <a:rPr lang="en-US" sz="1600" dirty="0" err="1"/>
              <a:t>int</a:t>
            </a:r>
            <a:r>
              <a:rPr lang="en-US" sz="1600" dirty="0"/>
              <a:t> </a:t>
            </a:r>
            <a:r>
              <a:rPr lang="en-US" sz="1600" dirty="0" err="1"/>
              <a:t>empid</a:t>
            </a:r>
            <a:r>
              <a:rPr lang="en-US" sz="1600" dirty="0"/>
              <a:t>;  </a:t>
            </a:r>
          </a:p>
          <a:p>
            <a:r>
              <a:rPr lang="en-US" sz="1600" dirty="0"/>
              <a:t>String </a:t>
            </a:r>
            <a:r>
              <a:rPr lang="en-US" sz="1600" dirty="0" err="1"/>
              <a:t>ename</a:t>
            </a:r>
            <a:r>
              <a:rPr lang="en-US" sz="1600" dirty="0"/>
              <a:t>;  </a:t>
            </a:r>
          </a:p>
          <a:p>
            <a:r>
              <a:rPr lang="en-US" sz="1600" dirty="0" err="1"/>
              <a:t>emp</a:t>
            </a:r>
            <a:r>
              <a:rPr lang="en-US" sz="1600" dirty="0"/>
              <a:t>(</a:t>
            </a:r>
            <a:r>
              <a:rPr lang="en-US" sz="1600" dirty="0" err="1"/>
              <a:t>int</a:t>
            </a:r>
            <a:r>
              <a:rPr lang="en-US" sz="1600" dirty="0"/>
              <a:t> </a:t>
            </a:r>
            <a:r>
              <a:rPr lang="en-US" sz="1600" dirty="0" err="1"/>
              <a:t>empid,String</a:t>
            </a:r>
            <a:r>
              <a:rPr lang="en-US" sz="1600" dirty="0"/>
              <a:t> </a:t>
            </a:r>
            <a:r>
              <a:rPr lang="en-US" sz="1600" dirty="0" err="1"/>
              <a:t>ename</a:t>
            </a:r>
            <a:r>
              <a:rPr lang="en-US" sz="1600" dirty="0"/>
              <a:t>){  </a:t>
            </a:r>
          </a:p>
          <a:p>
            <a:r>
              <a:rPr lang="en-US" sz="1600" dirty="0" err="1"/>
              <a:t>this.empid</a:t>
            </a:r>
            <a:r>
              <a:rPr lang="en-US" sz="1600" dirty="0"/>
              <a:t>=</a:t>
            </a:r>
            <a:r>
              <a:rPr lang="en-US" sz="1600" dirty="0" err="1"/>
              <a:t>empid</a:t>
            </a:r>
            <a:r>
              <a:rPr lang="en-US" sz="1600" dirty="0"/>
              <a:t>;  </a:t>
            </a:r>
          </a:p>
          <a:p>
            <a:r>
              <a:rPr lang="en-US" sz="1600" dirty="0" err="1"/>
              <a:t>this.ename</a:t>
            </a:r>
            <a:r>
              <a:rPr lang="en-US" sz="1600" dirty="0"/>
              <a:t>=</a:t>
            </a:r>
            <a:r>
              <a:rPr lang="en-US" sz="1600" dirty="0" err="1"/>
              <a:t>ename</a:t>
            </a:r>
            <a:r>
              <a:rPr lang="en-US" sz="1600" dirty="0"/>
              <a:t>;  </a:t>
            </a:r>
          </a:p>
          <a:p>
            <a:r>
              <a:rPr lang="en-US" sz="1600" dirty="0"/>
              <a:t>}  </a:t>
            </a:r>
          </a:p>
          <a:p>
            <a:r>
              <a:rPr lang="en-US" sz="1600" dirty="0"/>
              <a:t>public Object clone()throws </a:t>
            </a:r>
            <a:r>
              <a:rPr lang="en-US" sz="1600" dirty="0" err="1"/>
              <a:t>CloneNotSupportedException</a:t>
            </a:r>
            <a:r>
              <a:rPr lang="en-US" sz="1600" dirty="0"/>
              <a:t>{  </a:t>
            </a:r>
          </a:p>
          <a:p>
            <a:r>
              <a:rPr lang="en-US" sz="1600" dirty="0"/>
              <a:t>return </a:t>
            </a:r>
            <a:r>
              <a:rPr lang="en-US" sz="1600" dirty="0" err="1"/>
              <a:t>super.clone</a:t>
            </a:r>
            <a:r>
              <a:rPr lang="en-US" sz="1600" dirty="0"/>
              <a:t>();  </a:t>
            </a:r>
          </a:p>
          <a:p>
            <a:r>
              <a:rPr lang="en-US" sz="1600" dirty="0"/>
              <a:t>}  </a:t>
            </a:r>
          </a:p>
          <a:p>
            <a:r>
              <a:rPr lang="en-US" sz="1600" dirty="0"/>
              <a:t>public static void main(String </a:t>
            </a:r>
            <a:r>
              <a:rPr lang="en-US" sz="1600" dirty="0" err="1"/>
              <a:t>args</a:t>
            </a:r>
            <a:r>
              <a:rPr lang="en-US" sz="1600" dirty="0"/>
              <a:t>[]){  </a:t>
            </a:r>
          </a:p>
          <a:p>
            <a:r>
              <a:rPr lang="en-US" sz="1600" dirty="0"/>
              <a:t>try{  </a:t>
            </a:r>
          </a:p>
          <a:p>
            <a:r>
              <a:rPr lang="en-US" sz="1600" dirty="0" err="1"/>
              <a:t>emp</a:t>
            </a:r>
            <a:r>
              <a:rPr lang="en-US" sz="1600" dirty="0"/>
              <a:t> e1=new </a:t>
            </a:r>
            <a:r>
              <a:rPr lang="en-US" sz="1600" dirty="0" err="1"/>
              <a:t>emp</a:t>
            </a:r>
            <a:r>
              <a:rPr lang="en-US" sz="1600" dirty="0"/>
              <a:t>(101,"sunil");  </a:t>
            </a:r>
          </a:p>
          <a:p>
            <a:r>
              <a:rPr lang="en-US" sz="1600" dirty="0" err="1"/>
              <a:t>emp</a:t>
            </a:r>
            <a:r>
              <a:rPr lang="en-US" sz="1600" dirty="0"/>
              <a:t> e2=(</a:t>
            </a:r>
            <a:r>
              <a:rPr lang="en-US" sz="1600" dirty="0" err="1"/>
              <a:t>emp</a:t>
            </a:r>
            <a:r>
              <a:rPr lang="en-US" sz="1600" dirty="0"/>
              <a:t>)e1.clone();  </a:t>
            </a:r>
          </a:p>
          <a:p>
            <a:r>
              <a:rPr lang="en-US" sz="1600" dirty="0" err="1"/>
              <a:t>System.out.println</a:t>
            </a:r>
            <a:r>
              <a:rPr lang="en-US" sz="1600" dirty="0"/>
              <a:t>(e1.rollno+" "+e1.ename+e1.hashCode());  </a:t>
            </a:r>
          </a:p>
          <a:p>
            <a:r>
              <a:rPr lang="en-US" sz="1600" dirty="0" err="1"/>
              <a:t>System.out.println</a:t>
            </a:r>
            <a:r>
              <a:rPr lang="en-US" sz="1600" dirty="0"/>
              <a:t>(e2.rollno+" "+e2.ename+e2.hashCode());  </a:t>
            </a:r>
          </a:p>
          <a:p>
            <a:r>
              <a:rPr lang="en-US" sz="1600" dirty="0"/>
              <a:t>}catch(</a:t>
            </a:r>
            <a:r>
              <a:rPr lang="en-US" sz="1600" dirty="0" err="1"/>
              <a:t>CloneNotSupportedException</a:t>
            </a:r>
            <a:r>
              <a:rPr lang="en-US" sz="1600" dirty="0"/>
              <a:t> c){}   </a:t>
            </a:r>
          </a:p>
          <a:p>
            <a:r>
              <a:rPr lang="en-US" sz="1600" dirty="0"/>
              <a:t>}  </a:t>
            </a:r>
          </a:p>
          <a:p>
            <a:r>
              <a:rPr lang="en-US" sz="1600" dirty="0"/>
              <a:t>} </a:t>
            </a:r>
          </a:p>
        </p:txBody>
      </p:sp>
    </p:spTree>
    <p:extLst>
      <p:ext uri="{BB962C8B-B14F-4D97-AF65-F5344CB8AC3E}">
        <p14:creationId xmlns:p14="http://schemas.microsoft.com/office/powerpoint/2010/main" val="521580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Equals method </a:t>
            </a:r>
          </a:p>
        </p:txBody>
      </p:sp>
      <p:sp>
        <p:nvSpPr>
          <p:cNvPr id="3" name="Content Placeholder 2"/>
          <p:cNvSpPr>
            <a:spLocks noGrp="1"/>
          </p:cNvSpPr>
          <p:nvPr>
            <p:ph idx="1"/>
          </p:nvPr>
        </p:nvSpPr>
        <p:spPr>
          <a:xfrm>
            <a:off x="381000" y="1524000"/>
            <a:ext cx="8229600" cy="3855720"/>
          </a:xfrm>
        </p:spPr>
        <p:txBody>
          <a:bodyPr>
            <a:noAutofit/>
          </a:bodyPr>
          <a:lstStyle/>
          <a:p>
            <a:r>
              <a:rPr lang="en-US" sz="1800" dirty="0"/>
              <a:t>class </a:t>
            </a:r>
            <a:r>
              <a:rPr lang="en-US" sz="1800" dirty="0" err="1"/>
              <a:t>testequals</a:t>
            </a:r>
            <a:r>
              <a:rPr lang="en-US" sz="1800" dirty="0"/>
              <a:t>{  </a:t>
            </a:r>
          </a:p>
          <a:p>
            <a:r>
              <a:rPr lang="en-US" sz="1800" dirty="0"/>
              <a:t>    public static void main(String[] </a:t>
            </a:r>
            <a:r>
              <a:rPr lang="en-US" sz="1800" dirty="0" err="1"/>
              <a:t>args</a:t>
            </a:r>
            <a:r>
              <a:rPr lang="en-US" sz="1800" dirty="0"/>
              <a:t>){  </a:t>
            </a:r>
          </a:p>
          <a:p>
            <a:r>
              <a:rPr lang="en-US" sz="1800" dirty="0"/>
              <a:t>        String a = "</a:t>
            </a:r>
            <a:r>
              <a:rPr lang="en-US" sz="1800" dirty="0" err="1"/>
              <a:t>sunil</a:t>
            </a:r>
            <a:r>
              <a:rPr lang="en-US" sz="1800" dirty="0"/>
              <a:t>";  </a:t>
            </a:r>
          </a:p>
          <a:p>
            <a:r>
              <a:rPr lang="en-US" sz="1800" dirty="0"/>
              <a:t>        String b = "</a:t>
            </a:r>
            <a:r>
              <a:rPr lang="en-US" sz="1800" dirty="0" err="1"/>
              <a:t>sunil</a:t>
            </a:r>
            <a:r>
              <a:rPr lang="en-US" sz="1800" dirty="0"/>
              <a:t>";    </a:t>
            </a:r>
          </a:p>
          <a:p>
            <a:r>
              <a:rPr lang="en-US" sz="1800" dirty="0"/>
              <a:t>        if(</a:t>
            </a:r>
            <a:r>
              <a:rPr lang="en-US" sz="1800" dirty="0" err="1"/>
              <a:t>a.equals</a:t>
            </a:r>
            <a:r>
              <a:rPr lang="en-US" sz="1800" dirty="0"/>
              <a:t>(b)){    </a:t>
            </a:r>
          </a:p>
          <a:p>
            <a:r>
              <a:rPr lang="en-US" sz="1800" dirty="0"/>
              <a:t>            </a:t>
            </a:r>
            <a:r>
              <a:rPr lang="en-US" sz="1800" dirty="0" err="1"/>
              <a:t>System.out.println</a:t>
            </a:r>
            <a:r>
              <a:rPr lang="en-US" sz="1800" dirty="0"/>
              <a:t>("a &amp; b are equal variables, and their respective </a:t>
            </a:r>
            <a:r>
              <a:rPr lang="en-US" sz="1800" dirty="0" err="1"/>
              <a:t>hashvalues</a:t>
            </a:r>
            <a:r>
              <a:rPr lang="en-US" sz="1800" dirty="0"/>
              <a:t> are:" + " "+ </a:t>
            </a:r>
            <a:r>
              <a:rPr lang="en-US" sz="1800" dirty="0" err="1"/>
              <a:t>a.hashCode</a:t>
            </a:r>
            <a:r>
              <a:rPr lang="en-US" sz="1800" dirty="0"/>
              <a:t>() + " &amp; " + </a:t>
            </a:r>
            <a:r>
              <a:rPr lang="en-US" sz="1800" dirty="0" err="1"/>
              <a:t>b.hashCode</a:t>
            </a:r>
            <a:r>
              <a:rPr lang="en-US" sz="1800" dirty="0"/>
              <a:t>());            </a:t>
            </a:r>
          </a:p>
          <a:p>
            <a:r>
              <a:rPr lang="en-US" sz="1800" dirty="0"/>
              <a:t>        } </a:t>
            </a:r>
          </a:p>
          <a:p>
            <a:r>
              <a:rPr lang="en-US" sz="1800" dirty="0"/>
              <a:t>        String c = "</a:t>
            </a:r>
            <a:r>
              <a:rPr lang="en-US" sz="1800" dirty="0" err="1"/>
              <a:t>ajay</a:t>
            </a:r>
            <a:r>
              <a:rPr lang="en-US" sz="1800" dirty="0"/>
              <a:t>";  </a:t>
            </a:r>
          </a:p>
          <a:p>
            <a:r>
              <a:rPr lang="en-US" sz="1800" dirty="0"/>
              <a:t>        String d= "</a:t>
            </a:r>
            <a:r>
              <a:rPr lang="en-US" sz="1800" dirty="0" err="1"/>
              <a:t>vijay</a:t>
            </a:r>
            <a:r>
              <a:rPr lang="en-US" sz="1800" dirty="0"/>
              <a:t>";    </a:t>
            </a:r>
          </a:p>
          <a:p>
            <a:r>
              <a:rPr lang="en-US" sz="1800" dirty="0"/>
              <a:t>        if(!</a:t>
            </a:r>
            <a:r>
              <a:rPr lang="en-US" sz="1800" dirty="0" err="1"/>
              <a:t>c.equals</a:t>
            </a:r>
            <a:r>
              <a:rPr lang="en-US" sz="1800" dirty="0"/>
              <a:t>(d)){       </a:t>
            </a:r>
          </a:p>
          <a:p>
            <a:r>
              <a:rPr lang="en-US" sz="1800" dirty="0"/>
              <a:t>            </a:t>
            </a:r>
            <a:r>
              <a:rPr lang="en-US" sz="1800" dirty="0" err="1"/>
              <a:t>System.out.println</a:t>
            </a:r>
            <a:r>
              <a:rPr lang="en-US" sz="1800" dirty="0"/>
              <a:t>("\</a:t>
            </a:r>
            <a:r>
              <a:rPr lang="en-US" sz="1800" dirty="0" err="1"/>
              <a:t>nc</a:t>
            </a:r>
            <a:r>
              <a:rPr lang="en-US" sz="1800" dirty="0"/>
              <a:t> &amp; d are Un-equal variables, and their respective </a:t>
            </a:r>
            <a:r>
              <a:rPr lang="en-US" sz="1800" dirty="0" err="1"/>
              <a:t>hashvalues</a:t>
            </a:r>
            <a:r>
              <a:rPr lang="en-US" sz="1800" dirty="0"/>
              <a:t> are:" + " "+ </a:t>
            </a:r>
            <a:r>
              <a:rPr lang="en-US" sz="1800" dirty="0" err="1"/>
              <a:t>c.hashCode</a:t>
            </a:r>
            <a:r>
              <a:rPr lang="en-US" sz="1800" dirty="0"/>
              <a:t>() + " &amp; " + </a:t>
            </a:r>
            <a:r>
              <a:rPr lang="en-US" sz="1800" dirty="0" err="1"/>
              <a:t>d.hashCode</a:t>
            </a:r>
            <a:r>
              <a:rPr lang="en-US" sz="1800" dirty="0"/>
              <a:t>());                </a:t>
            </a:r>
          </a:p>
          <a:p>
            <a:r>
              <a:rPr lang="en-US" sz="1800" dirty="0"/>
              <a:t>        }  </a:t>
            </a:r>
          </a:p>
          <a:p>
            <a:r>
              <a:rPr lang="en-US" sz="1800" dirty="0"/>
              <a:t>    }  </a:t>
            </a:r>
          </a:p>
          <a:p>
            <a:r>
              <a:rPr lang="en-US" sz="1800" dirty="0"/>
              <a:t>}</a:t>
            </a:r>
          </a:p>
        </p:txBody>
      </p:sp>
    </p:spTree>
    <p:extLst>
      <p:ext uri="{BB962C8B-B14F-4D97-AF65-F5344CB8AC3E}">
        <p14:creationId xmlns:p14="http://schemas.microsoft.com/office/powerpoint/2010/main" val="2278330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4400" dirty="0"/>
              <a:t>Runtime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3553439"/>
              </p:ext>
            </p:extLst>
          </p:nvPr>
        </p:nvGraphicFramePr>
        <p:xfrm>
          <a:off x="0" y="1447800"/>
          <a:ext cx="8991600" cy="5410200"/>
        </p:xfrm>
        <a:graphic>
          <a:graphicData uri="http://schemas.openxmlformats.org/drawingml/2006/table">
            <a:tbl>
              <a:tblPr firstRow="1" bandRow="1">
                <a:tableStyleId>{5C22544A-7EE6-4342-B048-85BDC9FD1C3A}</a:tableStyleId>
              </a:tblPr>
              <a:tblGrid>
                <a:gridCol w="875288">
                  <a:extLst>
                    <a:ext uri="{9D8B030D-6E8A-4147-A177-3AD203B41FA5}">
                      <a16:colId xmlns:a16="http://schemas.microsoft.com/office/drawing/2014/main" val="20000"/>
                    </a:ext>
                  </a:extLst>
                </a:gridCol>
                <a:gridCol w="4853873">
                  <a:extLst>
                    <a:ext uri="{9D8B030D-6E8A-4147-A177-3AD203B41FA5}">
                      <a16:colId xmlns:a16="http://schemas.microsoft.com/office/drawing/2014/main" val="20001"/>
                    </a:ext>
                  </a:extLst>
                </a:gridCol>
                <a:gridCol w="3262439">
                  <a:extLst>
                    <a:ext uri="{9D8B030D-6E8A-4147-A177-3AD203B41FA5}">
                      <a16:colId xmlns:a16="http://schemas.microsoft.com/office/drawing/2014/main" val="20002"/>
                    </a:ext>
                  </a:extLst>
                </a:gridCol>
              </a:tblGrid>
              <a:tr h="370840">
                <a:tc>
                  <a:txBody>
                    <a:bodyPr/>
                    <a:lstStyle/>
                    <a:p>
                      <a:pPr algn="l" fontAlgn="t"/>
                      <a:r>
                        <a:rPr lang="en-US" dirty="0">
                          <a:solidFill>
                            <a:srgbClr val="000000"/>
                          </a:solidFill>
                          <a:effectLst/>
                          <a:latin typeface="times new roman"/>
                        </a:rPr>
                        <a:t>No.</a:t>
                      </a:r>
                    </a:p>
                  </a:txBody>
                  <a:tcPr marL="114300" marR="114300" marT="114300" marB="114300"/>
                </a:tc>
                <a:tc>
                  <a:txBody>
                    <a:bodyPr/>
                    <a:lstStyle/>
                    <a:p>
                      <a:pPr algn="l" fontAlgn="t"/>
                      <a:r>
                        <a:rPr lang="en-US">
                          <a:solidFill>
                            <a:srgbClr val="000000"/>
                          </a:solidFill>
                          <a:effectLst/>
                          <a:latin typeface="times new roman"/>
                        </a:rPr>
                        <a:t>Method</a:t>
                      </a:r>
                    </a:p>
                  </a:txBody>
                  <a:tcPr marL="114300" marR="114300" marT="114300" marB="114300"/>
                </a:tc>
                <a:tc>
                  <a:txBody>
                    <a:bodyPr/>
                    <a:lstStyle/>
                    <a:p>
                      <a:pPr algn="l" fontAlgn="t"/>
                      <a:r>
                        <a:rPr lang="en-US">
                          <a:solidFill>
                            <a:srgbClr val="000000"/>
                          </a:solidFill>
                          <a:effectLst/>
                          <a:latin typeface="times new roman"/>
                        </a:rPr>
                        <a:t>Description</a:t>
                      </a:r>
                    </a:p>
                  </a:txBody>
                  <a:tcPr marL="114300" marR="114300" marT="114300" marB="114300"/>
                </a:tc>
                <a:extLst>
                  <a:ext uri="{0D108BD9-81ED-4DB2-BD59-A6C34878D82A}">
                    <a16:rowId xmlns:a16="http://schemas.microsoft.com/office/drawing/2014/main" val="10000"/>
                  </a:ext>
                </a:extLst>
              </a:tr>
              <a:tr h="370840">
                <a:tc>
                  <a:txBody>
                    <a:bodyPr/>
                    <a:lstStyle/>
                    <a:p>
                      <a:pPr algn="l" fontAlgn="t"/>
                      <a:r>
                        <a:rPr lang="en-US">
                          <a:solidFill>
                            <a:srgbClr val="000000"/>
                          </a:solidFill>
                          <a:effectLst/>
                          <a:latin typeface="verdana"/>
                        </a:rPr>
                        <a:t>1)</a:t>
                      </a:r>
                    </a:p>
                  </a:txBody>
                  <a:tcPr marL="76200" marR="76200" marT="76200" marB="76200"/>
                </a:tc>
                <a:tc>
                  <a:txBody>
                    <a:bodyPr/>
                    <a:lstStyle/>
                    <a:p>
                      <a:pPr algn="l" fontAlgn="t"/>
                      <a:r>
                        <a:rPr lang="en-US" dirty="0">
                          <a:solidFill>
                            <a:srgbClr val="000000"/>
                          </a:solidFill>
                          <a:effectLst/>
                          <a:latin typeface="verdana"/>
                        </a:rPr>
                        <a:t>public static Runtime </a:t>
                      </a:r>
                      <a:r>
                        <a:rPr lang="en-US" dirty="0" err="1">
                          <a:solidFill>
                            <a:srgbClr val="000000"/>
                          </a:solidFill>
                          <a:effectLst/>
                          <a:latin typeface="verdana"/>
                        </a:rPr>
                        <a:t>getRuntime</a:t>
                      </a:r>
                      <a:r>
                        <a:rPr lang="en-US" dirty="0">
                          <a:solidFill>
                            <a:srgbClr val="000000"/>
                          </a:solidFill>
                          <a:effectLst/>
                          <a:latin typeface="verdana"/>
                        </a:rPr>
                        <a:t>()</a:t>
                      </a:r>
                    </a:p>
                  </a:txBody>
                  <a:tcPr marL="76200" marR="76200" marT="76200" marB="76200"/>
                </a:tc>
                <a:tc>
                  <a:txBody>
                    <a:bodyPr/>
                    <a:lstStyle/>
                    <a:p>
                      <a:pPr algn="l" fontAlgn="t"/>
                      <a:r>
                        <a:rPr lang="en-US">
                          <a:solidFill>
                            <a:srgbClr val="000000"/>
                          </a:solidFill>
                          <a:effectLst/>
                          <a:latin typeface="verdana"/>
                        </a:rPr>
                        <a:t>returns the instance of Runtime class.</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solidFill>
                            <a:srgbClr val="000000"/>
                          </a:solidFill>
                          <a:effectLst/>
                          <a:latin typeface="verdana"/>
                        </a:rPr>
                        <a:t>2)</a:t>
                      </a:r>
                    </a:p>
                  </a:txBody>
                  <a:tcPr marL="76200" marR="76200" marT="76200" marB="76200"/>
                </a:tc>
                <a:tc>
                  <a:txBody>
                    <a:bodyPr/>
                    <a:lstStyle/>
                    <a:p>
                      <a:pPr algn="l" fontAlgn="t"/>
                      <a:r>
                        <a:rPr lang="en-US">
                          <a:solidFill>
                            <a:srgbClr val="000000"/>
                          </a:solidFill>
                          <a:effectLst/>
                          <a:latin typeface="verdana"/>
                        </a:rPr>
                        <a:t>public void exit(int status)</a:t>
                      </a:r>
                    </a:p>
                  </a:txBody>
                  <a:tcPr marL="76200" marR="76200" marT="76200" marB="76200"/>
                </a:tc>
                <a:tc>
                  <a:txBody>
                    <a:bodyPr/>
                    <a:lstStyle/>
                    <a:p>
                      <a:pPr algn="l" fontAlgn="t"/>
                      <a:r>
                        <a:rPr lang="en-US" dirty="0">
                          <a:solidFill>
                            <a:srgbClr val="000000"/>
                          </a:solidFill>
                          <a:effectLst/>
                          <a:latin typeface="verdana"/>
                        </a:rPr>
                        <a:t>terminates the current virtual machine.</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solidFill>
                            <a:srgbClr val="000000"/>
                          </a:solidFill>
                          <a:effectLst/>
                          <a:latin typeface="verdana"/>
                        </a:rPr>
                        <a:t>3)</a:t>
                      </a:r>
                    </a:p>
                  </a:txBody>
                  <a:tcPr marL="76200" marR="76200" marT="76200" marB="76200"/>
                </a:tc>
                <a:tc>
                  <a:txBody>
                    <a:bodyPr/>
                    <a:lstStyle/>
                    <a:p>
                      <a:pPr algn="l" fontAlgn="t"/>
                      <a:r>
                        <a:rPr lang="en-US">
                          <a:solidFill>
                            <a:srgbClr val="000000"/>
                          </a:solidFill>
                          <a:effectLst/>
                          <a:latin typeface="verdana"/>
                        </a:rPr>
                        <a:t>public void addShutdownHook(Thread hook)</a:t>
                      </a:r>
                    </a:p>
                  </a:txBody>
                  <a:tcPr marL="76200" marR="76200" marT="76200" marB="76200"/>
                </a:tc>
                <a:tc>
                  <a:txBody>
                    <a:bodyPr/>
                    <a:lstStyle/>
                    <a:p>
                      <a:pPr algn="l" fontAlgn="t"/>
                      <a:r>
                        <a:rPr lang="en-US">
                          <a:solidFill>
                            <a:srgbClr val="000000"/>
                          </a:solidFill>
                          <a:effectLst/>
                          <a:latin typeface="verdana"/>
                        </a:rPr>
                        <a:t>registers new hook thread.</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solidFill>
                            <a:srgbClr val="000000"/>
                          </a:solidFill>
                          <a:effectLst/>
                          <a:latin typeface="verdana"/>
                        </a:rPr>
                        <a:t>4)</a:t>
                      </a:r>
                    </a:p>
                  </a:txBody>
                  <a:tcPr marL="76200" marR="76200" marT="76200" marB="76200"/>
                </a:tc>
                <a:tc>
                  <a:txBody>
                    <a:bodyPr/>
                    <a:lstStyle/>
                    <a:p>
                      <a:pPr algn="l" fontAlgn="t"/>
                      <a:r>
                        <a:rPr lang="en-US">
                          <a:solidFill>
                            <a:srgbClr val="000000"/>
                          </a:solidFill>
                          <a:effectLst/>
                          <a:latin typeface="verdana"/>
                        </a:rPr>
                        <a:t>public Process exec(String command)throws IOException</a:t>
                      </a:r>
                    </a:p>
                  </a:txBody>
                  <a:tcPr marL="76200" marR="76200" marT="76200" marB="76200"/>
                </a:tc>
                <a:tc>
                  <a:txBody>
                    <a:bodyPr/>
                    <a:lstStyle/>
                    <a:p>
                      <a:pPr algn="l" fontAlgn="t"/>
                      <a:r>
                        <a:rPr lang="en-US">
                          <a:solidFill>
                            <a:srgbClr val="000000"/>
                          </a:solidFill>
                          <a:effectLst/>
                          <a:latin typeface="verdana"/>
                        </a:rPr>
                        <a:t>executes given command in a separate process.</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solidFill>
                            <a:srgbClr val="000000"/>
                          </a:solidFill>
                          <a:effectLst/>
                          <a:latin typeface="verdana"/>
                        </a:rPr>
                        <a:t>5)</a:t>
                      </a:r>
                    </a:p>
                  </a:txBody>
                  <a:tcPr marL="76200" marR="76200" marT="76200" marB="76200"/>
                </a:tc>
                <a:tc>
                  <a:txBody>
                    <a:bodyPr/>
                    <a:lstStyle/>
                    <a:p>
                      <a:pPr algn="l" fontAlgn="t"/>
                      <a:r>
                        <a:rPr lang="en-US">
                          <a:solidFill>
                            <a:srgbClr val="000000"/>
                          </a:solidFill>
                          <a:effectLst/>
                          <a:latin typeface="verdana"/>
                        </a:rPr>
                        <a:t>public int availableProcessors()</a:t>
                      </a:r>
                    </a:p>
                  </a:txBody>
                  <a:tcPr marL="76200" marR="76200" marT="76200" marB="76200"/>
                </a:tc>
                <a:tc>
                  <a:txBody>
                    <a:bodyPr/>
                    <a:lstStyle/>
                    <a:p>
                      <a:pPr algn="l" fontAlgn="t"/>
                      <a:r>
                        <a:rPr lang="en-US">
                          <a:solidFill>
                            <a:srgbClr val="000000"/>
                          </a:solidFill>
                          <a:effectLst/>
                          <a:latin typeface="verdana"/>
                        </a:rPr>
                        <a:t>returns no. of available processors.</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solidFill>
                            <a:srgbClr val="000000"/>
                          </a:solidFill>
                          <a:effectLst/>
                          <a:latin typeface="verdana"/>
                        </a:rPr>
                        <a:t>6)</a:t>
                      </a:r>
                    </a:p>
                  </a:txBody>
                  <a:tcPr marL="76200" marR="76200" marT="76200" marB="76200"/>
                </a:tc>
                <a:tc>
                  <a:txBody>
                    <a:bodyPr/>
                    <a:lstStyle/>
                    <a:p>
                      <a:pPr algn="l" fontAlgn="t"/>
                      <a:r>
                        <a:rPr lang="en-US">
                          <a:solidFill>
                            <a:srgbClr val="000000"/>
                          </a:solidFill>
                          <a:effectLst/>
                          <a:latin typeface="verdana"/>
                        </a:rPr>
                        <a:t>public long freeMemory()</a:t>
                      </a:r>
                    </a:p>
                  </a:txBody>
                  <a:tcPr marL="76200" marR="76200" marT="76200" marB="76200"/>
                </a:tc>
                <a:tc>
                  <a:txBody>
                    <a:bodyPr/>
                    <a:lstStyle/>
                    <a:p>
                      <a:pPr algn="l" fontAlgn="t"/>
                      <a:r>
                        <a:rPr lang="en-US">
                          <a:solidFill>
                            <a:srgbClr val="000000"/>
                          </a:solidFill>
                          <a:effectLst/>
                          <a:latin typeface="verdana"/>
                        </a:rPr>
                        <a:t>returns amount of free memory in JVM.</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solidFill>
                            <a:srgbClr val="000000"/>
                          </a:solidFill>
                          <a:effectLst/>
                          <a:latin typeface="verdana"/>
                        </a:rPr>
                        <a:t>7)</a:t>
                      </a:r>
                    </a:p>
                  </a:txBody>
                  <a:tcPr marL="76200" marR="76200" marT="76200" marB="76200"/>
                </a:tc>
                <a:tc>
                  <a:txBody>
                    <a:bodyPr/>
                    <a:lstStyle/>
                    <a:p>
                      <a:pPr algn="l" fontAlgn="t"/>
                      <a:r>
                        <a:rPr lang="en-US">
                          <a:solidFill>
                            <a:srgbClr val="000000"/>
                          </a:solidFill>
                          <a:effectLst/>
                          <a:latin typeface="verdana"/>
                        </a:rPr>
                        <a:t>public long totalMemory()</a:t>
                      </a:r>
                    </a:p>
                  </a:txBody>
                  <a:tcPr marL="76200" marR="76200" marT="76200" marB="76200"/>
                </a:tc>
                <a:tc>
                  <a:txBody>
                    <a:bodyPr/>
                    <a:lstStyle/>
                    <a:p>
                      <a:pPr algn="l" fontAlgn="t"/>
                      <a:r>
                        <a:rPr lang="en-US" dirty="0">
                          <a:solidFill>
                            <a:srgbClr val="000000"/>
                          </a:solidFill>
                          <a:effectLst/>
                          <a:latin typeface="verdana"/>
                        </a:rPr>
                        <a:t>returns amount of total memory in JVM.</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90719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53000"/>
          </a:xfrm>
        </p:spPr>
        <p:txBody>
          <a:bodyPr/>
          <a:lstStyle/>
          <a:p>
            <a:r>
              <a:rPr lang="en-US" b="1" dirty="0"/>
              <a:t>public</a:t>
            </a:r>
            <a:r>
              <a:rPr lang="en-US" dirty="0"/>
              <a:t> </a:t>
            </a:r>
            <a:r>
              <a:rPr lang="en-US" b="1" dirty="0"/>
              <a:t>class</a:t>
            </a:r>
            <a:r>
              <a:rPr lang="en-US" dirty="0"/>
              <a:t> Runtime1{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r>
              <a:rPr lang="en-US" dirty="0" err="1"/>
              <a:t>Runtime.getRuntime</a:t>
            </a:r>
            <a:r>
              <a:rPr lang="en-US" dirty="0"/>
              <a:t>().exec("notepad");//will open a new notepad  </a:t>
            </a:r>
          </a:p>
          <a:p>
            <a:r>
              <a:rPr lang="en-US" dirty="0"/>
              <a:t> }  </a:t>
            </a:r>
          </a:p>
          <a:p>
            <a:r>
              <a:rPr lang="en-US" dirty="0"/>
              <a:t>}  </a:t>
            </a:r>
          </a:p>
          <a:p>
            <a:endParaRPr lang="en-US" dirty="0"/>
          </a:p>
        </p:txBody>
      </p:sp>
    </p:spTree>
    <p:extLst>
      <p:ext uri="{BB962C8B-B14F-4D97-AF65-F5344CB8AC3E}">
        <p14:creationId xmlns:p14="http://schemas.microsoft.com/office/powerpoint/2010/main" val="112397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Annotations</a:t>
            </a:r>
          </a:p>
        </p:txBody>
      </p:sp>
      <p:sp>
        <p:nvSpPr>
          <p:cNvPr id="3" name="Content Placeholder 2"/>
          <p:cNvSpPr>
            <a:spLocks noGrp="1"/>
          </p:cNvSpPr>
          <p:nvPr>
            <p:ph idx="1"/>
          </p:nvPr>
        </p:nvSpPr>
        <p:spPr/>
        <p:txBody>
          <a:bodyPr/>
          <a:lstStyle/>
          <a:p>
            <a:r>
              <a:rPr lang="en-US" dirty="0"/>
              <a:t>Java Annotation is a tag that represents the metadata i.e. attached with class, interface, methods or fields to indicate some additional information which can be used by java compiler and JVM.</a:t>
            </a:r>
          </a:p>
          <a:p>
            <a:endParaRPr lang="en-US" dirty="0"/>
          </a:p>
          <a:p>
            <a:r>
              <a:rPr lang="en-US" dirty="0"/>
              <a:t>Annotations in Java are used to provide additional information, so it is an alternative option for XML and Java marker interfaces.</a:t>
            </a:r>
          </a:p>
        </p:txBody>
      </p:sp>
    </p:spTree>
    <p:extLst>
      <p:ext uri="{BB962C8B-B14F-4D97-AF65-F5344CB8AC3E}">
        <p14:creationId xmlns:p14="http://schemas.microsoft.com/office/powerpoint/2010/main" val="2184863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system in java </a:t>
            </a:r>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Runtime2{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r>
              <a:rPr lang="en-US" dirty="0" err="1"/>
              <a:t>Runtime.getRuntime</a:t>
            </a:r>
            <a:r>
              <a:rPr lang="en-US" dirty="0"/>
              <a:t>().exec("shutdown -s -t 0");  </a:t>
            </a:r>
          </a:p>
          <a:p>
            <a:r>
              <a:rPr lang="en-US" dirty="0"/>
              <a:t> /*</a:t>
            </a:r>
            <a:r>
              <a:rPr lang="en-US" dirty="0" err="1"/>
              <a:t>Runtime.getRuntime</a:t>
            </a:r>
            <a:r>
              <a:rPr lang="en-US" dirty="0"/>
              <a:t>().exec("c:\\Windows\\System32\\shutdown -s -t 0"); // for windows  */</a:t>
            </a:r>
          </a:p>
          <a:p>
            <a:r>
              <a:rPr lang="en-US" dirty="0"/>
              <a:t> }  </a:t>
            </a:r>
          </a:p>
          <a:p>
            <a:r>
              <a:rPr lang="en-US" dirty="0"/>
              <a:t>}  </a:t>
            </a:r>
          </a:p>
          <a:p>
            <a:endParaRPr lang="en-US" dirty="0"/>
          </a:p>
        </p:txBody>
      </p:sp>
    </p:spTree>
    <p:extLst>
      <p:ext uri="{BB962C8B-B14F-4D97-AF65-F5344CB8AC3E}">
        <p14:creationId xmlns:p14="http://schemas.microsoft.com/office/powerpoint/2010/main" val="21394188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Runtime </a:t>
            </a:r>
            <a:r>
              <a:rPr lang="en-US" dirty="0" err="1"/>
              <a:t>availableProcessors</a:t>
            </a:r>
            <a:r>
              <a:rPr lang="en-US" dirty="0"/>
              <a:t>()</a:t>
            </a:r>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Runtime4{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r>
              <a:rPr lang="en-US" dirty="0" err="1"/>
              <a:t>System.out.println</a:t>
            </a:r>
            <a:r>
              <a:rPr lang="en-US" dirty="0"/>
              <a:t>(</a:t>
            </a:r>
            <a:r>
              <a:rPr lang="en-US" dirty="0" err="1"/>
              <a:t>Runtime.getRuntime</a:t>
            </a:r>
            <a:r>
              <a:rPr lang="en-US" dirty="0"/>
              <a:t>().</a:t>
            </a:r>
            <a:r>
              <a:rPr lang="en-US" dirty="0" err="1"/>
              <a:t>availableProcessors</a:t>
            </a:r>
            <a:r>
              <a:rPr lang="en-US" dirty="0"/>
              <a:t>());  </a:t>
            </a:r>
          </a:p>
          <a:p>
            <a:r>
              <a:rPr lang="en-US" dirty="0"/>
              <a:t> }  </a:t>
            </a:r>
          </a:p>
          <a:p>
            <a:r>
              <a:rPr lang="en-US" dirty="0"/>
              <a:t>} </a:t>
            </a:r>
          </a:p>
          <a:p>
            <a:endParaRPr lang="en-US" dirty="0"/>
          </a:p>
        </p:txBody>
      </p:sp>
    </p:spTree>
    <p:extLst>
      <p:ext uri="{BB962C8B-B14F-4D97-AF65-F5344CB8AC3E}">
        <p14:creationId xmlns:p14="http://schemas.microsoft.com/office/powerpoint/2010/main" val="19875253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a:t>Runtime </a:t>
            </a:r>
            <a:r>
              <a:rPr lang="en-US" sz="4000" dirty="0" err="1"/>
              <a:t>freeMemory</a:t>
            </a:r>
            <a:r>
              <a:rPr lang="en-US" sz="4000" dirty="0"/>
              <a:t>() and </a:t>
            </a:r>
            <a:r>
              <a:rPr lang="en-US" sz="4000" dirty="0" err="1"/>
              <a:t>totalMemory</a:t>
            </a:r>
            <a:r>
              <a:rPr lang="en-US" sz="4000" dirty="0"/>
              <a:t>() method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public</a:t>
            </a:r>
            <a:r>
              <a:rPr lang="en-US" dirty="0"/>
              <a:t> </a:t>
            </a:r>
            <a:r>
              <a:rPr lang="en-US" b="1" dirty="0"/>
              <a:t>class</a:t>
            </a:r>
            <a:r>
              <a:rPr lang="en-US" dirty="0"/>
              <a:t> </a:t>
            </a:r>
            <a:r>
              <a:rPr lang="en-US" dirty="0" err="1"/>
              <a:t>MemoryTest</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Runtime r=</a:t>
            </a:r>
            <a:r>
              <a:rPr lang="en-US" dirty="0" err="1"/>
              <a:t>Runtime.getRuntime</a:t>
            </a:r>
            <a:r>
              <a:rPr lang="en-US" dirty="0"/>
              <a:t>();  </a:t>
            </a:r>
          </a:p>
          <a:p>
            <a:r>
              <a:rPr lang="en-US" dirty="0"/>
              <a:t>  </a:t>
            </a:r>
            <a:r>
              <a:rPr lang="en-US" dirty="0" err="1"/>
              <a:t>System.out.println</a:t>
            </a:r>
            <a:r>
              <a:rPr lang="en-US" dirty="0"/>
              <a:t>("Total Memory: "+</a:t>
            </a:r>
            <a:r>
              <a:rPr lang="en-US" dirty="0" err="1"/>
              <a:t>r.totalMemory</a:t>
            </a:r>
            <a:r>
              <a:rPr lang="en-US" dirty="0"/>
              <a:t>());  </a:t>
            </a:r>
          </a:p>
          <a:p>
            <a:r>
              <a:rPr lang="en-US" dirty="0"/>
              <a:t>  </a:t>
            </a:r>
            <a:r>
              <a:rPr lang="en-US" dirty="0" err="1"/>
              <a:t>System.out.println</a:t>
            </a:r>
            <a:r>
              <a:rPr lang="en-US" dirty="0"/>
              <a:t>("Free Memory: "+</a:t>
            </a:r>
            <a:r>
              <a:rPr lang="en-US" dirty="0" err="1"/>
              <a:t>r.freeMemory</a:t>
            </a:r>
            <a:r>
              <a:rPr lang="en-US" dirty="0"/>
              <a:t>());  </a:t>
            </a:r>
          </a:p>
          <a:p>
            <a:r>
              <a:rPr lang="en-US" dirty="0"/>
              <a:t>    </a:t>
            </a:r>
          </a:p>
          <a:p>
            <a:r>
              <a:rPr lang="en-US" dirty="0"/>
              <a:t>  </a:t>
            </a:r>
            <a:r>
              <a:rPr lang="en-US" b="1" dirty="0"/>
              <a:t>for</a:t>
            </a:r>
            <a:r>
              <a:rPr lang="en-US" dirty="0"/>
              <a:t>(</a:t>
            </a:r>
            <a:r>
              <a:rPr lang="en-US" b="1" dirty="0" err="1"/>
              <a:t>int</a:t>
            </a:r>
            <a:r>
              <a:rPr lang="en-US" dirty="0"/>
              <a:t> i=0;i&lt;10000;i++){  </a:t>
            </a:r>
          </a:p>
          <a:p>
            <a:r>
              <a:rPr lang="en-US" dirty="0"/>
              <a:t>   </a:t>
            </a:r>
            <a:r>
              <a:rPr lang="en-US" b="1" dirty="0"/>
              <a:t>new</a:t>
            </a:r>
            <a:r>
              <a:rPr lang="en-US" dirty="0"/>
              <a:t> </a:t>
            </a:r>
            <a:r>
              <a:rPr lang="en-US" dirty="0" err="1"/>
              <a:t>MemoryTest</a:t>
            </a:r>
            <a:r>
              <a:rPr lang="en-US" dirty="0"/>
              <a:t>();  </a:t>
            </a:r>
          </a:p>
          <a:p>
            <a:r>
              <a:rPr lang="en-US" dirty="0"/>
              <a:t>  }  </a:t>
            </a:r>
          </a:p>
          <a:p>
            <a:r>
              <a:rPr lang="en-US" dirty="0"/>
              <a:t>  </a:t>
            </a:r>
            <a:r>
              <a:rPr lang="en-US" dirty="0" err="1"/>
              <a:t>System.out.println</a:t>
            </a:r>
            <a:r>
              <a:rPr lang="en-US" dirty="0"/>
              <a:t>("After creating 10000 instance, Free Memory: "+</a:t>
            </a:r>
            <a:r>
              <a:rPr lang="en-US" dirty="0" err="1"/>
              <a:t>r.freeMemory</a:t>
            </a:r>
            <a:r>
              <a:rPr lang="en-US" dirty="0"/>
              <a:t>());  </a:t>
            </a:r>
          </a:p>
          <a:p>
            <a:r>
              <a:rPr lang="en-US" dirty="0"/>
              <a:t>  </a:t>
            </a:r>
            <a:r>
              <a:rPr lang="en-US" dirty="0" err="1"/>
              <a:t>System.gc</a:t>
            </a:r>
            <a:r>
              <a:rPr lang="en-US" dirty="0"/>
              <a:t>();  </a:t>
            </a:r>
          </a:p>
          <a:p>
            <a:r>
              <a:rPr lang="en-US" dirty="0"/>
              <a:t>  </a:t>
            </a:r>
            <a:r>
              <a:rPr lang="en-US" dirty="0" err="1"/>
              <a:t>System.out.println</a:t>
            </a:r>
            <a:r>
              <a:rPr lang="en-US" dirty="0"/>
              <a:t>("After </a:t>
            </a:r>
            <a:r>
              <a:rPr lang="en-US" dirty="0" err="1"/>
              <a:t>gc</a:t>
            </a:r>
            <a:r>
              <a:rPr lang="en-US" dirty="0"/>
              <a:t>(), Free Memory: "+</a:t>
            </a:r>
            <a:r>
              <a:rPr lang="en-US" dirty="0" err="1"/>
              <a:t>r.freeMemory</a:t>
            </a:r>
            <a:r>
              <a:rPr lang="en-US" dirty="0"/>
              <a:t>());  </a:t>
            </a:r>
          </a:p>
          <a:p>
            <a:r>
              <a:rPr lang="en-US" dirty="0"/>
              <a:t> }  </a:t>
            </a:r>
          </a:p>
          <a:p>
            <a:r>
              <a:rPr lang="en-US" dirty="0"/>
              <a:t>} </a:t>
            </a:r>
          </a:p>
          <a:p>
            <a:endParaRPr lang="en-US" dirty="0"/>
          </a:p>
        </p:txBody>
      </p:sp>
    </p:spTree>
    <p:extLst>
      <p:ext uri="{BB962C8B-B14F-4D97-AF65-F5344CB8AC3E}">
        <p14:creationId xmlns:p14="http://schemas.microsoft.com/office/powerpoint/2010/main" val="4240613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IO STREAM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7452089"/>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546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InPutStream</a:t>
            </a:r>
            <a:r>
              <a:rPr lang="en-US" dirty="0"/>
              <a:t> − The </a:t>
            </a:r>
            <a:r>
              <a:rPr lang="en-US" dirty="0" err="1"/>
              <a:t>InputStream</a:t>
            </a:r>
            <a:r>
              <a:rPr lang="en-US" dirty="0"/>
              <a:t> is used to read data from a source.</a:t>
            </a:r>
          </a:p>
          <a:p>
            <a:r>
              <a:rPr lang="en-US" b="1" dirty="0" err="1"/>
              <a:t>OutPutStream</a:t>
            </a:r>
            <a:r>
              <a:rPr lang="en-US" dirty="0"/>
              <a:t> − The </a:t>
            </a:r>
            <a:r>
              <a:rPr lang="en-US" dirty="0" err="1"/>
              <a:t>OutputStream</a:t>
            </a:r>
            <a:r>
              <a:rPr lang="en-US" dirty="0"/>
              <a:t> is used for writing data to a destination.</a:t>
            </a:r>
          </a:p>
          <a:p>
            <a:endParaRPr lang="en-US" dirty="0"/>
          </a:p>
        </p:txBody>
      </p:sp>
    </p:spTree>
    <p:extLst>
      <p:ext uri="{BB962C8B-B14F-4D97-AF65-F5344CB8AC3E}">
        <p14:creationId xmlns:p14="http://schemas.microsoft.com/office/powerpoint/2010/main" val="4282858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 STREAM</a:t>
            </a:r>
          </a:p>
        </p:txBody>
      </p:sp>
      <p:sp>
        <p:nvSpPr>
          <p:cNvPr id="3" name="Content Placeholder 2"/>
          <p:cNvSpPr>
            <a:spLocks noGrp="1"/>
          </p:cNvSpPr>
          <p:nvPr>
            <p:ph idx="1"/>
          </p:nvPr>
        </p:nvSpPr>
        <p:spPr/>
        <p:txBody>
          <a:bodyPr/>
          <a:lstStyle/>
          <a:p>
            <a:r>
              <a:rPr lang="en-US" dirty="0"/>
              <a:t>byte streams are used to perform input and output of 8-bit bytes.</a:t>
            </a:r>
          </a:p>
          <a:p>
            <a:r>
              <a:rPr lang="en-US" b="1" dirty="0" err="1"/>
              <a:t>FileInputStream</a:t>
            </a:r>
            <a:r>
              <a:rPr lang="en-US" dirty="0"/>
              <a:t> and </a:t>
            </a:r>
            <a:r>
              <a:rPr lang="en-US" b="1" dirty="0" err="1"/>
              <a:t>FileOutputStream</a:t>
            </a:r>
            <a:r>
              <a:rPr lang="en-US" dirty="0"/>
              <a:t> are most frequently used byte stream classes </a:t>
            </a:r>
          </a:p>
          <a:p>
            <a:r>
              <a:rPr lang="en-US" dirty="0" err="1"/>
              <a:t>FileInputStream</a:t>
            </a:r>
            <a:r>
              <a:rPr lang="en-US" dirty="0"/>
              <a:t> use to read data and </a:t>
            </a:r>
            <a:r>
              <a:rPr lang="en-US" dirty="0" err="1"/>
              <a:t>FileOutputStream</a:t>
            </a:r>
            <a:r>
              <a:rPr lang="en-US" dirty="0"/>
              <a:t> use to write data</a:t>
            </a:r>
          </a:p>
        </p:txBody>
      </p:sp>
    </p:spTree>
    <p:extLst>
      <p:ext uri="{BB962C8B-B14F-4D97-AF65-F5344CB8AC3E}">
        <p14:creationId xmlns:p14="http://schemas.microsoft.com/office/powerpoint/2010/main" val="20255215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r>
              <a:rPr lang="en-US" dirty="0"/>
              <a:t> methods</a:t>
            </a:r>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a:t>
            </a:r>
            <a:r>
              <a:rPr lang="en-US" dirty="0" err="1"/>
              <a:t>FileOutputStream</a:t>
            </a:r>
            <a:r>
              <a:rPr lang="en-US" dirty="0"/>
              <a:t> </a:t>
            </a:r>
            <a:r>
              <a:rPr lang="en-US" b="1" dirty="0"/>
              <a:t>extends</a:t>
            </a:r>
            <a:r>
              <a:rPr lang="en-US" dirty="0"/>
              <a:t> </a:t>
            </a:r>
            <a:r>
              <a:rPr lang="en-US" dirty="0" err="1"/>
              <a:t>OutputStream</a:t>
            </a:r>
            <a:r>
              <a:rPr lang="en-US" dirty="0"/>
              <a:t>  </a:t>
            </a:r>
          </a:p>
          <a:p>
            <a:r>
              <a:rPr lang="en-US" dirty="0"/>
              <a:t>protected void finalize()</a:t>
            </a:r>
          </a:p>
          <a:p>
            <a:r>
              <a:rPr lang="en-US" dirty="0"/>
              <a:t>void write(byte[] </a:t>
            </a:r>
            <a:r>
              <a:rPr lang="en-US" dirty="0" err="1"/>
              <a:t>ary</a:t>
            </a:r>
            <a:r>
              <a:rPr lang="en-US" dirty="0"/>
              <a:t>)</a:t>
            </a:r>
          </a:p>
          <a:p>
            <a:r>
              <a:rPr lang="en-US" dirty="0"/>
              <a:t>void write(</a:t>
            </a:r>
            <a:r>
              <a:rPr lang="en-US" dirty="0" err="1"/>
              <a:t>int</a:t>
            </a:r>
            <a:r>
              <a:rPr lang="en-US" dirty="0"/>
              <a:t> b)</a:t>
            </a:r>
          </a:p>
          <a:p>
            <a:r>
              <a:rPr lang="en-US" dirty="0"/>
              <a:t>void close()</a:t>
            </a:r>
          </a:p>
        </p:txBody>
      </p:sp>
    </p:spTree>
    <p:extLst>
      <p:ext uri="{BB962C8B-B14F-4D97-AF65-F5344CB8AC3E}">
        <p14:creationId xmlns:p14="http://schemas.microsoft.com/office/powerpoint/2010/main" val="2047630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FileInputStream</a:t>
            </a:r>
            <a:r>
              <a:rPr lang="en-US" dirty="0"/>
              <a:t> methods</a:t>
            </a:r>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a:t>
            </a:r>
            <a:r>
              <a:rPr lang="en-US" dirty="0" err="1"/>
              <a:t>FileInputStream</a:t>
            </a:r>
            <a:r>
              <a:rPr lang="en-US" dirty="0"/>
              <a:t> </a:t>
            </a:r>
            <a:r>
              <a:rPr lang="en-US" b="1" dirty="0"/>
              <a:t>extends</a:t>
            </a:r>
            <a:r>
              <a:rPr lang="en-US" dirty="0"/>
              <a:t> </a:t>
            </a:r>
            <a:r>
              <a:rPr lang="en-US" dirty="0" err="1"/>
              <a:t>InputStream</a:t>
            </a: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0448793"/>
              </p:ext>
            </p:extLst>
          </p:nvPr>
        </p:nvGraphicFramePr>
        <p:xfrm>
          <a:off x="228600" y="2895600"/>
          <a:ext cx="8305800" cy="3449320"/>
        </p:xfrm>
        <a:graphic>
          <a:graphicData uri="http://schemas.openxmlformats.org/drawingml/2006/table">
            <a:tbl>
              <a:tblPr firstRow="1" bandRow="1">
                <a:tableStyleId>{F5AB1C69-6EDB-4FF4-983F-18BD219EF322}</a:tableStyleId>
              </a:tblPr>
              <a:tblGrid>
                <a:gridCol w="37338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40">
                <a:tc>
                  <a:txBody>
                    <a:bodyPr/>
                    <a:lstStyle/>
                    <a:p>
                      <a:pPr algn="l" fontAlgn="t"/>
                      <a:r>
                        <a:rPr lang="en-US" dirty="0" err="1">
                          <a:effectLst/>
                        </a:rPr>
                        <a:t>int</a:t>
                      </a:r>
                      <a:r>
                        <a:rPr lang="en-US" dirty="0">
                          <a:effectLst/>
                        </a:rPr>
                        <a:t> available()</a:t>
                      </a:r>
                      <a:endParaRPr lang="en-US" dirty="0">
                        <a:solidFill>
                          <a:srgbClr val="000000"/>
                        </a:solidFill>
                        <a:effectLst/>
                        <a:latin typeface="verdana"/>
                      </a:endParaRPr>
                    </a:p>
                  </a:txBody>
                  <a:tcPr marL="76200" marR="76200" marT="76200" marB="76200"/>
                </a:tc>
                <a:tc>
                  <a:txBody>
                    <a:bodyPr/>
                    <a:lstStyle/>
                    <a:p>
                      <a:pPr algn="l" fontAlgn="t"/>
                      <a:r>
                        <a:rPr lang="en-US">
                          <a:effectLst/>
                        </a:rPr>
                        <a:t>It is used to return the estimated number of bytes that can be read from the input stream.</a:t>
                      </a:r>
                      <a:endParaRPr lang="en-US">
                        <a:solidFill>
                          <a:srgbClr val="000000"/>
                        </a:solidFill>
                        <a:effectLst/>
                        <a:latin typeface="verdana"/>
                      </a:endParaRP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effectLst/>
                        </a:rPr>
                        <a:t>int read()</a:t>
                      </a:r>
                      <a:endParaRPr lang="en-US">
                        <a:solidFill>
                          <a:srgbClr val="000000"/>
                        </a:solidFill>
                        <a:effectLst/>
                        <a:latin typeface="verdana"/>
                      </a:endParaRPr>
                    </a:p>
                  </a:txBody>
                  <a:tcPr marL="76200" marR="76200" marT="76200" marB="76200"/>
                </a:tc>
                <a:tc>
                  <a:txBody>
                    <a:bodyPr/>
                    <a:lstStyle/>
                    <a:p>
                      <a:pPr algn="l" fontAlgn="t"/>
                      <a:r>
                        <a:rPr lang="en-US">
                          <a:effectLst/>
                        </a:rPr>
                        <a:t>It is used to read the byte of data from the input stream.</a:t>
                      </a:r>
                      <a:endParaRPr lang="en-US">
                        <a:solidFill>
                          <a:srgbClr val="000000"/>
                        </a:solidFill>
                        <a:effectLst/>
                        <a:latin typeface="verdana"/>
                      </a:endParaRP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dirty="0" err="1">
                          <a:effectLst/>
                        </a:rPr>
                        <a:t>int</a:t>
                      </a:r>
                      <a:r>
                        <a:rPr lang="en-US" dirty="0">
                          <a:effectLst/>
                        </a:rPr>
                        <a:t> read(byte[] b)</a:t>
                      </a:r>
                      <a:endParaRPr lang="en-US" dirty="0">
                        <a:solidFill>
                          <a:srgbClr val="000000"/>
                        </a:solidFill>
                        <a:effectLst/>
                        <a:latin typeface="verdana"/>
                      </a:endParaRPr>
                    </a:p>
                  </a:txBody>
                  <a:tcPr marL="76200" marR="76200" marT="76200" marB="76200"/>
                </a:tc>
                <a:tc>
                  <a:txBody>
                    <a:bodyPr/>
                    <a:lstStyle/>
                    <a:p>
                      <a:pPr algn="l" fontAlgn="t"/>
                      <a:r>
                        <a:rPr lang="en-US" dirty="0">
                          <a:effectLst/>
                        </a:rPr>
                        <a:t>It is used to read up to </a:t>
                      </a:r>
                      <a:r>
                        <a:rPr lang="en-US" dirty="0" err="1">
                          <a:effectLst/>
                        </a:rPr>
                        <a:t>b.length</a:t>
                      </a:r>
                      <a:r>
                        <a:rPr lang="en-US" dirty="0">
                          <a:effectLst/>
                        </a:rPr>
                        <a:t> bytes of data from the input stream.</a:t>
                      </a:r>
                      <a:endParaRPr lang="en-US" dirty="0">
                        <a:solidFill>
                          <a:srgbClr val="000000"/>
                        </a:solidFill>
                        <a:effectLst/>
                        <a:latin typeface="verdana"/>
                      </a:endParaRP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dirty="0">
                          <a:solidFill>
                            <a:srgbClr val="000000"/>
                          </a:solidFill>
                          <a:effectLst/>
                          <a:latin typeface="verdana"/>
                        </a:rPr>
                        <a:t>long skip(long x)</a:t>
                      </a:r>
                    </a:p>
                  </a:txBody>
                  <a:tcPr marL="76200" marR="76200" marT="76200" marB="76200"/>
                </a:tc>
                <a:tc>
                  <a:txBody>
                    <a:bodyPr/>
                    <a:lstStyle/>
                    <a:p>
                      <a:pPr algn="l" fontAlgn="t"/>
                      <a:r>
                        <a:rPr lang="en-US" dirty="0">
                          <a:solidFill>
                            <a:srgbClr val="000000"/>
                          </a:solidFill>
                          <a:effectLst/>
                          <a:latin typeface="verdana"/>
                        </a:rPr>
                        <a:t>It is used to skip over and discards x bytes of data from the input stream.</a:t>
                      </a:r>
                    </a:p>
                  </a:txBody>
                  <a:tcPr marL="76200" marR="76200" marT="76200" marB="76200"/>
                </a:tc>
                <a:extLst>
                  <a:ext uri="{0D108BD9-81ED-4DB2-BD59-A6C34878D82A}">
                    <a16:rowId xmlns:a16="http://schemas.microsoft.com/office/drawing/2014/main" val="10003"/>
                  </a:ext>
                </a:extLst>
              </a:tr>
              <a:tr h="370840">
                <a:tc>
                  <a:txBody>
                    <a:bodyPr/>
                    <a:lstStyle/>
                    <a:p>
                      <a:r>
                        <a:rPr kumimoji="0" lang="en-US" b="0" i="0" kern="1200" dirty="0">
                          <a:solidFill>
                            <a:schemeClr val="dk1"/>
                          </a:solidFill>
                          <a:effectLst/>
                          <a:latin typeface="+mn-lt"/>
                          <a:ea typeface="+mn-ea"/>
                          <a:cs typeface="+mn-cs"/>
                        </a:rPr>
                        <a:t>protected void finalize()</a:t>
                      </a:r>
                      <a:endParaRPr lang="en-US" dirty="0"/>
                    </a:p>
                  </a:txBody>
                  <a:tcPr/>
                </a:tc>
                <a:tc>
                  <a:txBody>
                    <a:bodyPr/>
                    <a:lstStyle/>
                    <a:p>
                      <a:r>
                        <a:rPr kumimoji="0" lang="en-US" b="0" i="0" kern="1200" dirty="0">
                          <a:solidFill>
                            <a:schemeClr val="dk1"/>
                          </a:solidFill>
                          <a:effectLst/>
                          <a:latin typeface="+mn-lt"/>
                          <a:ea typeface="+mn-ea"/>
                          <a:cs typeface="+mn-cs"/>
                        </a:rPr>
                        <a:t>void close()</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94698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6324600"/>
          </a:xfrm>
        </p:spPr>
        <p:txBody>
          <a:bodyPr>
            <a:noAutofit/>
          </a:bodyPr>
          <a:lstStyle/>
          <a:p>
            <a:r>
              <a:rPr lang="en-US" sz="1600" dirty="0"/>
              <a:t>import java.io.*;</a:t>
            </a:r>
          </a:p>
          <a:p>
            <a:r>
              <a:rPr lang="en-US" sz="1600" dirty="0"/>
              <a:t>public class </a:t>
            </a:r>
            <a:r>
              <a:rPr lang="en-US" sz="1600" dirty="0" err="1"/>
              <a:t>CopyFile</a:t>
            </a:r>
            <a:r>
              <a:rPr lang="en-US" sz="1600" dirty="0"/>
              <a:t> {</a:t>
            </a:r>
          </a:p>
          <a:p>
            <a:r>
              <a:rPr lang="en-US" sz="1600" dirty="0"/>
              <a:t>   public static void main(String </a:t>
            </a:r>
            <a:r>
              <a:rPr lang="en-US" sz="1600" dirty="0" err="1"/>
              <a:t>args</a:t>
            </a:r>
            <a:r>
              <a:rPr lang="en-US" sz="1600" dirty="0"/>
              <a:t>[]) throws </a:t>
            </a:r>
            <a:r>
              <a:rPr lang="en-US" sz="1600" dirty="0" err="1"/>
              <a:t>IOException</a:t>
            </a:r>
            <a:r>
              <a:rPr lang="en-US" sz="1600" dirty="0"/>
              <a:t> {  </a:t>
            </a:r>
          </a:p>
          <a:p>
            <a:r>
              <a:rPr lang="en-US" sz="1600" dirty="0"/>
              <a:t>      </a:t>
            </a:r>
            <a:r>
              <a:rPr lang="en-US" sz="1600" dirty="0" err="1"/>
              <a:t>FileInputStream</a:t>
            </a:r>
            <a:r>
              <a:rPr lang="en-US" sz="1600" dirty="0"/>
              <a:t> in = null;</a:t>
            </a:r>
          </a:p>
          <a:p>
            <a:r>
              <a:rPr lang="en-US" sz="1600" dirty="0"/>
              <a:t>      </a:t>
            </a:r>
            <a:r>
              <a:rPr lang="en-US" sz="1600" dirty="0" err="1"/>
              <a:t>FileOutputStream</a:t>
            </a:r>
            <a:r>
              <a:rPr lang="en-US" sz="1600" dirty="0"/>
              <a:t> out = null;</a:t>
            </a:r>
          </a:p>
          <a:p>
            <a:r>
              <a:rPr lang="en-US" sz="1600" dirty="0"/>
              <a:t>      try {</a:t>
            </a:r>
          </a:p>
          <a:p>
            <a:r>
              <a:rPr lang="en-US" sz="1600" dirty="0"/>
              <a:t>         in = new </a:t>
            </a:r>
            <a:r>
              <a:rPr lang="en-US" sz="1600" dirty="0" err="1"/>
              <a:t>FileInputStream</a:t>
            </a:r>
            <a:r>
              <a:rPr lang="en-US" sz="1600" dirty="0"/>
              <a:t>("input.txt");</a:t>
            </a:r>
          </a:p>
          <a:p>
            <a:r>
              <a:rPr lang="en-US" sz="1600" dirty="0"/>
              <a:t>         out = new </a:t>
            </a:r>
            <a:r>
              <a:rPr lang="en-US" sz="1600" dirty="0" err="1"/>
              <a:t>FileOutputStream</a:t>
            </a:r>
            <a:r>
              <a:rPr lang="en-US" sz="1600" dirty="0"/>
              <a:t>("output.txt");</a:t>
            </a:r>
          </a:p>
          <a:p>
            <a:r>
              <a:rPr lang="en-US" sz="1600" dirty="0"/>
              <a:t>         </a:t>
            </a:r>
            <a:r>
              <a:rPr lang="en-US" sz="1600" dirty="0" err="1"/>
              <a:t>int</a:t>
            </a:r>
            <a:r>
              <a:rPr lang="en-US" sz="1600" dirty="0"/>
              <a:t> c;</a:t>
            </a:r>
          </a:p>
          <a:p>
            <a:r>
              <a:rPr lang="en-US" sz="1600" dirty="0"/>
              <a:t>         while ((c = </a:t>
            </a:r>
            <a:r>
              <a:rPr lang="en-US" sz="1600" dirty="0" err="1"/>
              <a:t>in.read</a:t>
            </a:r>
            <a:r>
              <a:rPr lang="en-US" sz="1600" dirty="0"/>
              <a:t>()) != -1) {</a:t>
            </a:r>
          </a:p>
          <a:p>
            <a:r>
              <a:rPr lang="en-US" sz="1600" dirty="0"/>
              <a:t>            </a:t>
            </a:r>
            <a:r>
              <a:rPr lang="en-US" sz="1600" dirty="0" err="1"/>
              <a:t>out.write</a:t>
            </a:r>
            <a:r>
              <a:rPr lang="en-US" sz="1600" dirty="0"/>
              <a:t>(c);</a:t>
            </a:r>
          </a:p>
          <a:p>
            <a:r>
              <a:rPr lang="en-US" sz="1600" dirty="0"/>
              <a:t>         }</a:t>
            </a:r>
          </a:p>
          <a:p>
            <a:r>
              <a:rPr lang="en-US" sz="1600" dirty="0"/>
              <a:t>      }finally {</a:t>
            </a:r>
          </a:p>
          <a:p>
            <a:r>
              <a:rPr lang="en-US" sz="1600" dirty="0"/>
              <a:t>         if (in != null) {</a:t>
            </a:r>
          </a:p>
          <a:p>
            <a:r>
              <a:rPr lang="en-US" sz="1600" dirty="0"/>
              <a:t>            </a:t>
            </a:r>
            <a:r>
              <a:rPr lang="en-US" sz="1600" dirty="0" err="1"/>
              <a:t>in.close</a:t>
            </a:r>
            <a:r>
              <a:rPr lang="en-US" sz="1600" dirty="0"/>
              <a:t>();</a:t>
            </a:r>
          </a:p>
          <a:p>
            <a:r>
              <a:rPr lang="en-US" sz="1600" dirty="0"/>
              <a:t>         }</a:t>
            </a:r>
          </a:p>
          <a:p>
            <a:r>
              <a:rPr lang="en-US" sz="1600" dirty="0"/>
              <a:t>         if (out != null) {</a:t>
            </a:r>
          </a:p>
          <a:p>
            <a:r>
              <a:rPr lang="en-US" sz="1600" dirty="0"/>
              <a:t>            </a:t>
            </a:r>
            <a:r>
              <a:rPr lang="en-US" sz="1600" dirty="0" err="1"/>
              <a:t>out.close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32372647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FileReader</a:t>
            </a: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a:t>
            </a:r>
            <a:r>
              <a:rPr lang="en-US" dirty="0" err="1"/>
              <a:t>FileReader</a:t>
            </a:r>
            <a:r>
              <a:rPr lang="en-US" dirty="0"/>
              <a:t> </a:t>
            </a:r>
            <a:r>
              <a:rPr lang="en-US" b="1" dirty="0"/>
              <a:t>extends</a:t>
            </a:r>
            <a:r>
              <a:rPr lang="en-US" dirty="0"/>
              <a:t> </a:t>
            </a:r>
            <a:r>
              <a:rPr lang="en-US" dirty="0" err="1"/>
              <a:t>InputStreamReader</a:t>
            </a:r>
            <a:r>
              <a:rPr lang="en-US" dirty="0"/>
              <a:t> </a:t>
            </a:r>
          </a:p>
          <a:p>
            <a:r>
              <a:rPr lang="en-US" dirty="0" err="1"/>
              <a:t>FileReader</a:t>
            </a:r>
            <a:r>
              <a:rPr lang="en-US" dirty="0"/>
              <a:t>(String file)</a:t>
            </a:r>
          </a:p>
          <a:p>
            <a:r>
              <a:rPr lang="en-US" dirty="0" err="1"/>
              <a:t>FileReader</a:t>
            </a:r>
            <a:r>
              <a:rPr lang="en-US" dirty="0"/>
              <a:t>(File file)</a:t>
            </a:r>
          </a:p>
          <a:p>
            <a:r>
              <a:rPr lang="en-US" dirty="0" err="1"/>
              <a:t>int</a:t>
            </a:r>
            <a:r>
              <a:rPr lang="en-US" dirty="0"/>
              <a:t> read()-It is used to return a character in ASCII form. It returns -1 at the end of file.</a:t>
            </a:r>
          </a:p>
          <a:p>
            <a:r>
              <a:rPr lang="en-US" dirty="0"/>
              <a:t>void close()-It is used to close the </a:t>
            </a:r>
            <a:r>
              <a:rPr lang="en-US" dirty="0" err="1"/>
              <a:t>FileReader</a:t>
            </a:r>
            <a:r>
              <a:rPr lang="en-US" dirty="0"/>
              <a:t> class.</a:t>
            </a:r>
          </a:p>
        </p:txBody>
      </p:sp>
    </p:spTree>
    <p:extLst>
      <p:ext uri="{BB962C8B-B14F-4D97-AF65-F5344CB8AC3E}">
        <p14:creationId xmlns:p14="http://schemas.microsoft.com/office/powerpoint/2010/main" val="71912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Built-In Java Annotations</a:t>
            </a:r>
          </a:p>
        </p:txBody>
      </p:sp>
      <p:sp>
        <p:nvSpPr>
          <p:cNvPr id="3" name="Content Placeholder 2"/>
          <p:cNvSpPr>
            <a:spLocks noGrp="1"/>
          </p:cNvSpPr>
          <p:nvPr>
            <p:ph idx="1"/>
          </p:nvPr>
        </p:nvSpPr>
        <p:spPr/>
        <p:txBody>
          <a:bodyPr/>
          <a:lstStyle/>
          <a:p>
            <a:r>
              <a:rPr lang="en-US" b="1" dirty="0"/>
              <a:t> Marker Annotations</a:t>
            </a:r>
          </a:p>
          <a:p>
            <a:pPr lvl="1"/>
            <a:r>
              <a:rPr lang="en-US" dirty="0"/>
              <a:t>@Override</a:t>
            </a:r>
          </a:p>
          <a:p>
            <a:pPr lvl="1"/>
            <a:r>
              <a:rPr lang="en-US" dirty="0"/>
              <a:t>@</a:t>
            </a:r>
            <a:r>
              <a:rPr lang="en-US" dirty="0" err="1"/>
              <a:t>SuppressWarnings</a:t>
            </a:r>
            <a:endParaRPr lang="en-US" dirty="0"/>
          </a:p>
          <a:p>
            <a:pPr lvl="1"/>
            <a:r>
              <a:rPr lang="en-US" dirty="0"/>
              <a:t>@Deprecated</a:t>
            </a:r>
          </a:p>
        </p:txBody>
      </p:sp>
    </p:spTree>
    <p:extLst>
      <p:ext uri="{BB962C8B-B14F-4D97-AF65-F5344CB8AC3E}">
        <p14:creationId xmlns:p14="http://schemas.microsoft.com/office/powerpoint/2010/main" val="1057167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b="1" dirty="0"/>
              <a:t>import</a:t>
            </a:r>
            <a:r>
              <a:rPr lang="en-US" dirty="0"/>
              <a:t> </a:t>
            </a:r>
            <a:r>
              <a:rPr lang="en-US" dirty="0" err="1"/>
              <a:t>java.io.FileReader</a:t>
            </a:r>
            <a:r>
              <a:rPr lang="en-US" dirty="0"/>
              <a:t>;  </a:t>
            </a:r>
          </a:p>
          <a:p>
            <a:r>
              <a:rPr lang="en-US" b="1" dirty="0"/>
              <a:t>public</a:t>
            </a:r>
            <a:r>
              <a:rPr lang="en-US" dirty="0"/>
              <a:t> </a:t>
            </a:r>
            <a:r>
              <a:rPr lang="en-US" b="1" dirty="0"/>
              <a:t>class</a:t>
            </a:r>
            <a:r>
              <a:rPr lang="en-US" dirty="0"/>
              <a:t> </a:t>
            </a:r>
            <a:r>
              <a:rPr lang="en-US" dirty="0" err="1"/>
              <a:t>fileread</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r>
              <a:rPr lang="en-US" dirty="0" err="1"/>
              <a:t>FileReader</a:t>
            </a:r>
            <a:r>
              <a:rPr lang="en-US" dirty="0"/>
              <a:t> </a:t>
            </a:r>
            <a:r>
              <a:rPr lang="en-US" dirty="0" err="1"/>
              <a:t>fr</a:t>
            </a:r>
            <a:r>
              <a:rPr lang="en-US" dirty="0"/>
              <a:t>=</a:t>
            </a:r>
            <a:r>
              <a:rPr lang="en-US" b="1" dirty="0"/>
              <a:t>new</a:t>
            </a:r>
            <a:r>
              <a:rPr lang="en-US" dirty="0"/>
              <a:t> </a:t>
            </a:r>
            <a:r>
              <a:rPr lang="en-US" dirty="0" err="1"/>
              <a:t>FileReader</a:t>
            </a:r>
            <a:r>
              <a:rPr lang="en-US" dirty="0"/>
              <a:t>(“</a:t>
            </a:r>
            <a:r>
              <a:rPr lang="en-US" dirty="0" err="1"/>
              <a:t>mytext.text</a:t>
            </a:r>
            <a:r>
              <a:rPr lang="en-US" dirty="0"/>
              <a:t>");    </a:t>
            </a:r>
          </a:p>
          <a:p>
            <a:r>
              <a:rPr lang="en-US" dirty="0"/>
              <a:t>          </a:t>
            </a:r>
            <a:r>
              <a:rPr lang="en-US" b="1" dirty="0" err="1"/>
              <a:t>int</a:t>
            </a:r>
            <a:r>
              <a:rPr lang="en-US" dirty="0"/>
              <a:t> i;    </a:t>
            </a:r>
          </a:p>
          <a:p>
            <a:r>
              <a:rPr lang="en-US" dirty="0"/>
              <a:t>          </a:t>
            </a:r>
            <a:r>
              <a:rPr lang="en-US" b="1" dirty="0"/>
              <a:t>while</a:t>
            </a:r>
            <a:r>
              <a:rPr lang="en-US" dirty="0"/>
              <a:t>((i=</a:t>
            </a:r>
            <a:r>
              <a:rPr lang="en-US" dirty="0" err="1"/>
              <a:t>fr.read</a:t>
            </a:r>
            <a:r>
              <a:rPr lang="en-US" dirty="0"/>
              <a:t>())!=-1)    </a:t>
            </a:r>
          </a:p>
          <a:p>
            <a:r>
              <a:rPr lang="en-US" dirty="0"/>
              <a:t>          </a:t>
            </a:r>
            <a:r>
              <a:rPr lang="en-US" dirty="0" err="1"/>
              <a:t>System.out.print</a:t>
            </a:r>
            <a:r>
              <a:rPr lang="en-US" dirty="0"/>
              <a:t>((</a:t>
            </a:r>
            <a:r>
              <a:rPr lang="en-US" b="1" dirty="0"/>
              <a:t>char</a:t>
            </a:r>
            <a:r>
              <a:rPr lang="en-US" dirty="0"/>
              <a:t>)i);    </a:t>
            </a:r>
          </a:p>
          <a:p>
            <a:r>
              <a:rPr lang="en-US" dirty="0"/>
              <a:t>          </a:t>
            </a:r>
            <a:r>
              <a:rPr lang="en-US" dirty="0" err="1"/>
              <a:t>fr.close</a:t>
            </a:r>
            <a:r>
              <a:rPr lang="en-US" dirty="0"/>
              <a:t>();    </a:t>
            </a:r>
          </a:p>
          <a:p>
            <a:r>
              <a:rPr lang="en-US" dirty="0"/>
              <a:t>    }    </a:t>
            </a:r>
          </a:p>
          <a:p>
            <a:r>
              <a:rPr lang="en-US" dirty="0"/>
              <a:t>}    </a:t>
            </a:r>
          </a:p>
          <a:p>
            <a:endParaRPr lang="en-US" dirty="0"/>
          </a:p>
        </p:txBody>
      </p:sp>
    </p:spTree>
    <p:extLst>
      <p:ext uri="{BB962C8B-B14F-4D97-AF65-F5344CB8AC3E}">
        <p14:creationId xmlns:p14="http://schemas.microsoft.com/office/powerpoint/2010/main" val="36930471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FileWriter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public</a:t>
            </a:r>
            <a:r>
              <a:rPr lang="en-US" dirty="0"/>
              <a:t> </a:t>
            </a:r>
            <a:r>
              <a:rPr lang="en-US" b="1" dirty="0"/>
              <a:t>class</a:t>
            </a:r>
            <a:r>
              <a:rPr lang="en-US" dirty="0"/>
              <a:t> </a:t>
            </a:r>
            <a:r>
              <a:rPr lang="en-US" dirty="0" err="1"/>
              <a:t>FileWriter</a:t>
            </a:r>
            <a:r>
              <a:rPr lang="en-US" dirty="0"/>
              <a:t> </a:t>
            </a:r>
            <a:r>
              <a:rPr lang="en-US" b="1" dirty="0"/>
              <a:t>extends</a:t>
            </a:r>
            <a:r>
              <a:rPr lang="en-US" dirty="0"/>
              <a:t> </a:t>
            </a:r>
            <a:r>
              <a:rPr lang="en-US" dirty="0" err="1"/>
              <a:t>OutputStreamWriter</a:t>
            </a:r>
            <a:endParaRPr lang="en-US" dirty="0"/>
          </a:p>
          <a:p>
            <a:r>
              <a:rPr lang="en-US" dirty="0" err="1"/>
              <a:t>FileWriter</a:t>
            </a:r>
            <a:r>
              <a:rPr lang="en-US" dirty="0"/>
              <a:t>(String file)</a:t>
            </a:r>
          </a:p>
          <a:p>
            <a:r>
              <a:rPr lang="en-US" dirty="0" err="1"/>
              <a:t>FileWriter</a:t>
            </a:r>
            <a:r>
              <a:rPr lang="en-US" dirty="0"/>
              <a:t>(File file)</a:t>
            </a:r>
          </a:p>
          <a:p>
            <a:r>
              <a:rPr lang="en-US" dirty="0"/>
              <a:t>void write(String text)- It is used to write the string into </a:t>
            </a:r>
            <a:r>
              <a:rPr lang="en-US" dirty="0" err="1"/>
              <a:t>FileWriter</a:t>
            </a:r>
            <a:r>
              <a:rPr lang="en-US" dirty="0"/>
              <a:t>.</a:t>
            </a:r>
          </a:p>
          <a:p>
            <a:r>
              <a:rPr lang="en-US" dirty="0"/>
              <a:t>void write(char c)-It is used to write the char into </a:t>
            </a:r>
            <a:r>
              <a:rPr lang="en-US" dirty="0" err="1"/>
              <a:t>FileWriter</a:t>
            </a:r>
            <a:r>
              <a:rPr lang="en-US" dirty="0"/>
              <a:t>.</a:t>
            </a:r>
          </a:p>
          <a:p>
            <a:r>
              <a:rPr lang="en-US" dirty="0"/>
              <a:t>void write(char[] c)-It is used to write char array into </a:t>
            </a:r>
            <a:r>
              <a:rPr lang="en-US" dirty="0" err="1"/>
              <a:t>FileWriter</a:t>
            </a:r>
            <a:r>
              <a:rPr lang="en-US" dirty="0"/>
              <a:t>.</a:t>
            </a:r>
          </a:p>
          <a:p>
            <a:r>
              <a:rPr lang="en-US" dirty="0"/>
              <a:t>void flush()	--It is used to flushes the data of </a:t>
            </a:r>
            <a:r>
              <a:rPr lang="en-US" dirty="0" err="1"/>
              <a:t>FileWriter</a:t>
            </a:r>
            <a:r>
              <a:rPr lang="en-US" dirty="0"/>
              <a:t>.</a:t>
            </a:r>
          </a:p>
          <a:p>
            <a:r>
              <a:rPr lang="en-US" dirty="0"/>
              <a:t>void close()--It is used to close the </a:t>
            </a:r>
            <a:r>
              <a:rPr lang="en-US" dirty="0" err="1"/>
              <a:t>FileWriter</a:t>
            </a:r>
            <a:r>
              <a:rPr lang="en-US" dirty="0"/>
              <a:t>.</a:t>
            </a:r>
          </a:p>
        </p:txBody>
      </p:sp>
    </p:spTree>
    <p:extLst>
      <p:ext uri="{BB962C8B-B14F-4D97-AF65-F5344CB8AC3E}">
        <p14:creationId xmlns:p14="http://schemas.microsoft.com/office/powerpoint/2010/main" val="20468197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import</a:t>
            </a:r>
            <a:r>
              <a:rPr lang="en-US" dirty="0"/>
              <a:t> </a:t>
            </a:r>
            <a:r>
              <a:rPr lang="en-US" dirty="0" err="1"/>
              <a:t>java.io.FileWriter</a:t>
            </a:r>
            <a:r>
              <a:rPr lang="en-US" dirty="0"/>
              <a:t>;  </a:t>
            </a:r>
          </a:p>
          <a:p>
            <a:r>
              <a:rPr lang="en-US" b="1" dirty="0"/>
              <a:t>public</a:t>
            </a:r>
            <a:r>
              <a:rPr lang="en-US" dirty="0"/>
              <a:t> </a:t>
            </a:r>
            <a:r>
              <a:rPr lang="en-US" b="1" dirty="0"/>
              <a:t>class</a:t>
            </a:r>
            <a:r>
              <a:rPr lang="en-US" dirty="0"/>
              <a:t> </a:t>
            </a:r>
            <a:r>
              <a:rPr lang="en-US" dirty="0" err="1"/>
              <a:t>fwr</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dirty="0" err="1"/>
              <a:t>FileWriter</a:t>
            </a:r>
            <a:r>
              <a:rPr lang="en-US" dirty="0"/>
              <a:t> </a:t>
            </a:r>
            <a:r>
              <a:rPr lang="en-US" dirty="0" err="1"/>
              <a:t>fw</a:t>
            </a:r>
            <a:r>
              <a:rPr lang="en-US" dirty="0"/>
              <a:t>=</a:t>
            </a:r>
            <a:r>
              <a:rPr lang="en-US" b="1" dirty="0"/>
              <a:t>new</a:t>
            </a:r>
            <a:r>
              <a:rPr lang="en-US" dirty="0"/>
              <a:t> </a:t>
            </a:r>
            <a:r>
              <a:rPr lang="en-US" dirty="0" err="1"/>
              <a:t>FileWriter</a:t>
            </a:r>
            <a:r>
              <a:rPr lang="en-US" dirty="0"/>
              <a:t>(“my.txt");    </a:t>
            </a:r>
          </a:p>
          <a:p>
            <a:r>
              <a:rPr lang="en-US" dirty="0"/>
              <a:t>           </a:t>
            </a:r>
            <a:r>
              <a:rPr lang="en-US" dirty="0" err="1"/>
              <a:t>fw.write</a:t>
            </a:r>
            <a:r>
              <a:rPr lang="en-US" dirty="0"/>
              <a:t>("Welcome to universal informatics."); </a:t>
            </a:r>
          </a:p>
          <a:p>
            <a:pPr marL="667512" lvl="2" indent="0">
              <a:buNone/>
            </a:pPr>
            <a:r>
              <a:rPr lang="en-US" dirty="0"/>
              <a:t>	   </a:t>
            </a:r>
            <a:r>
              <a:rPr lang="en-US"/>
              <a:t>Fw.flush</a:t>
            </a:r>
            <a:r>
              <a:rPr lang="en-US" dirty="0"/>
              <a:t>();   </a:t>
            </a:r>
          </a:p>
          <a:p>
            <a:r>
              <a:rPr lang="en-US" dirty="0"/>
              <a:t>           </a:t>
            </a:r>
            <a:r>
              <a:rPr lang="en-US" dirty="0" err="1"/>
              <a:t>fw.close</a:t>
            </a:r>
            <a:r>
              <a:rPr lang="en-US" dirty="0"/>
              <a:t>();    </a:t>
            </a:r>
          </a:p>
          <a:p>
            <a:r>
              <a:rPr lang="en-US" dirty="0"/>
              <a:t>          }</a:t>
            </a:r>
            <a:r>
              <a:rPr lang="en-US" b="1" dirty="0"/>
              <a:t>catch</a:t>
            </a:r>
            <a:r>
              <a:rPr lang="en-US" dirty="0"/>
              <a:t>(Exception e){</a:t>
            </a:r>
            <a:r>
              <a:rPr lang="en-US" dirty="0" err="1"/>
              <a:t>System.out.println</a:t>
            </a:r>
            <a:r>
              <a:rPr lang="en-US" dirty="0"/>
              <a:t>(e);}    </a:t>
            </a:r>
          </a:p>
          <a:p>
            <a:r>
              <a:rPr lang="en-US" dirty="0"/>
              <a:t>          </a:t>
            </a:r>
            <a:r>
              <a:rPr lang="en-US" dirty="0" err="1"/>
              <a:t>System.out.println</a:t>
            </a:r>
            <a:r>
              <a:rPr lang="en-US" dirty="0"/>
              <a:t>("Success...");    </a:t>
            </a:r>
          </a:p>
          <a:p>
            <a:r>
              <a:rPr lang="en-US" dirty="0"/>
              <a:t>     }    </a:t>
            </a:r>
          </a:p>
          <a:p>
            <a:r>
              <a:rPr lang="en-US" dirty="0"/>
              <a:t>}  </a:t>
            </a:r>
          </a:p>
          <a:p>
            <a:endParaRPr lang="en-US" dirty="0"/>
          </a:p>
        </p:txBody>
      </p:sp>
    </p:spTree>
    <p:extLst>
      <p:ext uri="{BB962C8B-B14F-4D97-AF65-F5344CB8AC3E}">
        <p14:creationId xmlns:p14="http://schemas.microsoft.com/office/powerpoint/2010/main" val="5904389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BufferedInputStream</a:t>
            </a: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a:t>
            </a:r>
            <a:r>
              <a:rPr lang="en-US" dirty="0" err="1"/>
              <a:t>BufferedInputStream</a:t>
            </a:r>
            <a:r>
              <a:rPr lang="en-US" dirty="0"/>
              <a:t> </a:t>
            </a:r>
            <a:r>
              <a:rPr lang="en-US" b="1" dirty="0"/>
              <a:t>extends</a:t>
            </a:r>
            <a:r>
              <a:rPr lang="en-US" dirty="0"/>
              <a:t> </a:t>
            </a:r>
            <a:r>
              <a:rPr lang="en-US" dirty="0" err="1"/>
              <a:t>FilterInputStream</a:t>
            </a:r>
            <a:r>
              <a:rPr lang="en-US" dirty="0"/>
              <a:t>  </a:t>
            </a:r>
          </a:p>
          <a:p>
            <a:r>
              <a:rPr lang="en-US" dirty="0" err="1"/>
              <a:t>BufferedInputStream</a:t>
            </a:r>
            <a:r>
              <a:rPr lang="en-US" dirty="0"/>
              <a:t>(</a:t>
            </a:r>
            <a:r>
              <a:rPr lang="en-US" dirty="0" err="1"/>
              <a:t>InputStream</a:t>
            </a:r>
            <a:r>
              <a:rPr lang="en-US" dirty="0"/>
              <a:t> IS)</a:t>
            </a:r>
          </a:p>
          <a:p>
            <a:r>
              <a:rPr lang="en-US" dirty="0" err="1"/>
              <a:t>BufferedInputStream</a:t>
            </a:r>
            <a:r>
              <a:rPr lang="en-US" dirty="0"/>
              <a:t>(</a:t>
            </a:r>
            <a:r>
              <a:rPr lang="en-US" dirty="0" err="1"/>
              <a:t>InputStream</a:t>
            </a:r>
            <a:r>
              <a:rPr lang="en-US" dirty="0"/>
              <a:t> IS, </a:t>
            </a:r>
            <a:r>
              <a:rPr lang="en-US" dirty="0" err="1"/>
              <a:t>int</a:t>
            </a:r>
            <a:r>
              <a:rPr lang="en-US" dirty="0"/>
              <a:t> </a:t>
            </a:r>
            <a:r>
              <a:rPr lang="en-US" dirty="0" err="1"/>
              <a:t>buffersize</a:t>
            </a:r>
            <a:r>
              <a:rPr lang="en-US" dirty="0"/>
              <a:t>)</a:t>
            </a:r>
          </a:p>
        </p:txBody>
      </p:sp>
    </p:spTree>
    <p:extLst>
      <p:ext uri="{BB962C8B-B14F-4D97-AF65-F5344CB8AC3E}">
        <p14:creationId xmlns:p14="http://schemas.microsoft.com/office/powerpoint/2010/main" val="15876563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90305532"/>
              </p:ext>
            </p:extLst>
          </p:nvPr>
        </p:nvGraphicFramePr>
        <p:xfrm>
          <a:off x="328974" y="1371600"/>
          <a:ext cx="8778240" cy="5334000"/>
        </p:xfrm>
        <a:graphic>
          <a:graphicData uri="http://schemas.openxmlformats.org/drawingml/2006/table">
            <a:tbl>
              <a:tblPr firstRow="1" bandRow="1">
                <a:tableStyleId>{F5AB1C69-6EDB-4FF4-983F-18BD219EF322}</a:tableStyleId>
              </a:tblPr>
              <a:tblGrid>
                <a:gridCol w="2357118">
                  <a:extLst>
                    <a:ext uri="{9D8B030D-6E8A-4147-A177-3AD203B41FA5}">
                      <a16:colId xmlns:a16="http://schemas.microsoft.com/office/drawing/2014/main" val="20000"/>
                    </a:ext>
                  </a:extLst>
                </a:gridCol>
                <a:gridCol w="6421122">
                  <a:extLst>
                    <a:ext uri="{9D8B030D-6E8A-4147-A177-3AD203B41FA5}">
                      <a16:colId xmlns:a16="http://schemas.microsoft.com/office/drawing/2014/main" val="20001"/>
                    </a:ext>
                  </a:extLst>
                </a:gridCol>
              </a:tblGrid>
              <a:tr h="370840">
                <a:tc>
                  <a:txBody>
                    <a:bodyPr/>
                    <a:lstStyle/>
                    <a:p>
                      <a:pPr algn="l" fontAlgn="t"/>
                      <a:r>
                        <a:rPr lang="en-US" dirty="0" err="1">
                          <a:effectLst/>
                        </a:rPr>
                        <a:t>int</a:t>
                      </a:r>
                      <a:r>
                        <a:rPr lang="en-US" dirty="0">
                          <a:effectLst/>
                        </a:rPr>
                        <a:t> available()</a:t>
                      </a:r>
                      <a:endParaRPr lang="en-US" dirty="0">
                        <a:solidFill>
                          <a:srgbClr val="000000"/>
                        </a:solidFill>
                        <a:effectLst/>
                        <a:latin typeface="verdana"/>
                      </a:endParaRPr>
                    </a:p>
                  </a:txBody>
                  <a:tcPr marL="76200" marR="76200" marT="76200" marB="76200"/>
                </a:tc>
                <a:tc>
                  <a:txBody>
                    <a:bodyPr/>
                    <a:lstStyle/>
                    <a:p>
                      <a:pPr algn="l" fontAlgn="t"/>
                      <a:r>
                        <a:rPr lang="en-US" dirty="0">
                          <a:effectLst/>
                        </a:rPr>
                        <a:t>It returns an estimate number of bytes that can be read from the input stream without blocking by the next invocation method for the input stream.</a:t>
                      </a:r>
                      <a:endParaRPr lang="en-US" dirty="0">
                        <a:solidFill>
                          <a:srgbClr val="000000"/>
                        </a:solidFill>
                        <a:effectLst/>
                        <a:latin typeface="verdana"/>
                      </a:endParaRP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effectLst/>
                        </a:rPr>
                        <a:t>int read()</a:t>
                      </a:r>
                      <a:endParaRPr lang="en-US">
                        <a:solidFill>
                          <a:srgbClr val="000000"/>
                        </a:solidFill>
                        <a:effectLst/>
                        <a:latin typeface="verdana"/>
                      </a:endParaRPr>
                    </a:p>
                  </a:txBody>
                  <a:tcPr marL="76200" marR="76200" marT="76200" marB="76200"/>
                </a:tc>
                <a:tc>
                  <a:txBody>
                    <a:bodyPr/>
                    <a:lstStyle/>
                    <a:p>
                      <a:pPr algn="l" fontAlgn="t"/>
                      <a:r>
                        <a:rPr lang="en-US" dirty="0">
                          <a:effectLst/>
                        </a:rPr>
                        <a:t>It read the next byte of data from the input stream.</a:t>
                      </a:r>
                      <a:endParaRPr lang="en-US" dirty="0">
                        <a:solidFill>
                          <a:srgbClr val="000000"/>
                        </a:solidFill>
                        <a:effectLst/>
                        <a:latin typeface="verdana"/>
                      </a:endParaRP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effectLst/>
                        </a:rPr>
                        <a:t>int read(byte[] b, int off, int ln)</a:t>
                      </a:r>
                      <a:endParaRPr lang="en-US">
                        <a:solidFill>
                          <a:srgbClr val="000000"/>
                        </a:solidFill>
                        <a:effectLst/>
                        <a:latin typeface="verdana"/>
                      </a:endParaRPr>
                    </a:p>
                  </a:txBody>
                  <a:tcPr marL="76200" marR="76200" marT="76200" marB="76200"/>
                </a:tc>
                <a:tc>
                  <a:txBody>
                    <a:bodyPr/>
                    <a:lstStyle/>
                    <a:p>
                      <a:pPr algn="l" fontAlgn="t"/>
                      <a:r>
                        <a:rPr lang="en-US">
                          <a:effectLst/>
                        </a:rPr>
                        <a:t>It read the bytes from the specified byte-input stream into a specified byte array, starting with the given offset.</a:t>
                      </a:r>
                      <a:endParaRPr lang="en-US">
                        <a:solidFill>
                          <a:srgbClr val="000000"/>
                        </a:solidFill>
                        <a:effectLst/>
                        <a:latin typeface="verdana"/>
                      </a:endParaRP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effectLst/>
                        </a:rPr>
                        <a:t>void close()</a:t>
                      </a:r>
                      <a:endParaRPr lang="en-US">
                        <a:solidFill>
                          <a:srgbClr val="000000"/>
                        </a:solidFill>
                        <a:effectLst/>
                        <a:latin typeface="verdana"/>
                      </a:endParaRPr>
                    </a:p>
                  </a:txBody>
                  <a:tcPr marL="76200" marR="76200" marT="76200" marB="76200"/>
                </a:tc>
                <a:tc>
                  <a:txBody>
                    <a:bodyPr/>
                    <a:lstStyle/>
                    <a:p>
                      <a:pPr algn="l" fontAlgn="t"/>
                      <a:r>
                        <a:rPr lang="en-US">
                          <a:effectLst/>
                        </a:rPr>
                        <a:t>It closes the input stream and releases any of the system resources associated with the stream.</a:t>
                      </a:r>
                      <a:endParaRPr lang="en-US">
                        <a:solidFill>
                          <a:srgbClr val="000000"/>
                        </a:solidFill>
                        <a:effectLst/>
                        <a:latin typeface="verdana"/>
                      </a:endParaRP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dirty="0">
                          <a:effectLst/>
                        </a:rPr>
                        <a:t>void reset()</a:t>
                      </a:r>
                      <a:endParaRPr lang="en-US" dirty="0">
                        <a:solidFill>
                          <a:srgbClr val="000000"/>
                        </a:solidFill>
                        <a:effectLst/>
                        <a:latin typeface="verdana"/>
                      </a:endParaRPr>
                    </a:p>
                  </a:txBody>
                  <a:tcPr marL="76200" marR="76200" marT="76200" marB="76200"/>
                </a:tc>
                <a:tc>
                  <a:txBody>
                    <a:bodyPr/>
                    <a:lstStyle/>
                    <a:p>
                      <a:pPr algn="l" fontAlgn="t"/>
                      <a:r>
                        <a:rPr lang="en-US">
                          <a:effectLst/>
                        </a:rPr>
                        <a:t>It repositions the stream at a position the mark method was last called on this input stream.</a:t>
                      </a:r>
                      <a:endParaRPr lang="en-US">
                        <a:solidFill>
                          <a:srgbClr val="000000"/>
                        </a:solidFill>
                        <a:effectLst/>
                        <a:latin typeface="verdana"/>
                      </a:endParaRP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effectLst/>
                        </a:rPr>
                        <a:t>void mark(int readlimit)</a:t>
                      </a:r>
                      <a:endParaRPr lang="en-US">
                        <a:solidFill>
                          <a:srgbClr val="000000"/>
                        </a:solidFill>
                        <a:effectLst/>
                        <a:latin typeface="verdana"/>
                      </a:endParaRPr>
                    </a:p>
                  </a:txBody>
                  <a:tcPr marL="76200" marR="76200" marT="76200" marB="76200"/>
                </a:tc>
                <a:tc>
                  <a:txBody>
                    <a:bodyPr/>
                    <a:lstStyle/>
                    <a:p>
                      <a:pPr algn="l" fontAlgn="t"/>
                      <a:r>
                        <a:rPr lang="en-US">
                          <a:effectLst/>
                        </a:rPr>
                        <a:t>It sees the general contract of the mark method for the input stream.</a:t>
                      </a:r>
                      <a:endParaRPr lang="en-US">
                        <a:solidFill>
                          <a:srgbClr val="000000"/>
                        </a:solidFill>
                        <a:effectLst/>
                        <a:latin typeface="verdana"/>
                      </a:endParaRP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dirty="0">
                          <a:effectLst/>
                        </a:rPr>
                        <a:t>long skip(long x)</a:t>
                      </a:r>
                      <a:endParaRPr lang="en-US" dirty="0">
                        <a:solidFill>
                          <a:srgbClr val="000000"/>
                        </a:solidFill>
                        <a:effectLst/>
                        <a:latin typeface="verdana"/>
                      </a:endParaRPr>
                    </a:p>
                  </a:txBody>
                  <a:tcPr marL="76200" marR="76200" marT="76200" marB="76200"/>
                </a:tc>
                <a:tc>
                  <a:txBody>
                    <a:bodyPr/>
                    <a:lstStyle/>
                    <a:p>
                      <a:pPr algn="l" fontAlgn="t"/>
                      <a:r>
                        <a:rPr lang="en-US">
                          <a:effectLst/>
                        </a:rPr>
                        <a:t>It skips over and discards x bytes of data from the input stream.</a:t>
                      </a:r>
                      <a:endParaRPr lang="en-US">
                        <a:solidFill>
                          <a:srgbClr val="000000"/>
                        </a:solidFill>
                        <a:effectLst/>
                        <a:latin typeface="verdana"/>
                      </a:endParaRP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effectLst/>
                        </a:rPr>
                        <a:t>boolean markSupported()</a:t>
                      </a:r>
                      <a:endParaRPr lang="en-US">
                        <a:solidFill>
                          <a:srgbClr val="000000"/>
                        </a:solidFill>
                        <a:effectLst/>
                        <a:latin typeface="verdana"/>
                      </a:endParaRPr>
                    </a:p>
                  </a:txBody>
                  <a:tcPr marL="76200" marR="76200" marT="76200" marB="76200"/>
                </a:tc>
                <a:tc>
                  <a:txBody>
                    <a:bodyPr/>
                    <a:lstStyle/>
                    <a:p>
                      <a:pPr algn="l" fontAlgn="t"/>
                      <a:r>
                        <a:rPr lang="en-US" dirty="0">
                          <a:effectLst/>
                        </a:rPr>
                        <a:t>It tests for the input stream to support the mark and reset methods.</a:t>
                      </a:r>
                      <a:endParaRPr lang="en-US" dirty="0">
                        <a:solidFill>
                          <a:srgbClr val="000000"/>
                        </a:solidFill>
                        <a:effectLst/>
                        <a:latin typeface="verdana"/>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865997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10000"/>
          </a:bodyPr>
          <a:lstStyle/>
          <a:p>
            <a:r>
              <a:rPr lang="en-US" b="1" dirty="0"/>
              <a:t>import</a:t>
            </a:r>
            <a:r>
              <a:rPr lang="en-US" dirty="0"/>
              <a:t> java.io.*;  </a:t>
            </a:r>
          </a:p>
          <a:p>
            <a:r>
              <a:rPr lang="en-US" b="1" dirty="0"/>
              <a:t>public</a:t>
            </a:r>
            <a:r>
              <a:rPr lang="en-US" dirty="0"/>
              <a:t> </a:t>
            </a:r>
            <a:r>
              <a:rPr lang="en-US" b="1" dirty="0"/>
              <a:t>class</a:t>
            </a:r>
            <a:r>
              <a:rPr lang="en-US" dirty="0"/>
              <a:t> </a:t>
            </a:r>
            <a:r>
              <a:rPr lang="en-US" dirty="0" err="1"/>
              <a:t>BufferedInputStreamExample</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dirty="0" err="1"/>
              <a:t>FileInputStream</a:t>
            </a:r>
            <a:r>
              <a:rPr lang="en-US" dirty="0"/>
              <a:t> fin=</a:t>
            </a:r>
            <a:r>
              <a:rPr lang="en-US" b="1" dirty="0"/>
              <a:t>new</a:t>
            </a:r>
            <a:r>
              <a:rPr lang="en-US" dirty="0"/>
              <a:t> </a:t>
            </a:r>
            <a:r>
              <a:rPr lang="en-US" dirty="0" err="1"/>
              <a:t>FileInputStream</a:t>
            </a:r>
            <a:r>
              <a:rPr lang="en-US" dirty="0"/>
              <a:t>(“test.txt");    </a:t>
            </a:r>
          </a:p>
          <a:p>
            <a:r>
              <a:rPr lang="en-US" dirty="0"/>
              <a:t>    </a:t>
            </a:r>
            <a:r>
              <a:rPr lang="en-US" dirty="0" err="1"/>
              <a:t>BufferedInputStream</a:t>
            </a:r>
            <a:r>
              <a:rPr lang="en-US" dirty="0"/>
              <a:t> bin=</a:t>
            </a:r>
            <a:r>
              <a:rPr lang="en-US" b="1" dirty="0"/>
              <a:t>new</a:t>
            </a:r>
            <a:r>
              <a:rPr lang="en-US" dirty="0"/>
              <a:t> </a:t>
            </a:r>
            <a:r>
              <a:rPr lang="en-US" dirty="0" err="1"/>
              <a:t>BufferedInputStream</a:t>
            </a:r>
            <a:r>
              <a:rPr lang="en-US" dirty="0"/>
              <a:t>(fin);    </a:t>
            </a:r>
          </a:p>
          <a:p>
            <a:r>
              <a:rPr lang="en-US" dirty="0"/>
              <a:t>    </a:t>
            </a:r>
            <a:r>
              <a:rPr lang="en-US" b="1" dirty="0" err="1"/>
              <a:t>int</a:t>
            </a:r>
            <a:r>
              <a:rPr lang="en-US" dirty="0"/>
              <a:t> i;    </a:t>
            </a:r>
          </a:p>
          <a:p>
            <a:r>
              <a:rPr lang="en-US" dirty="0"/>
              <a:t>    </a:t>
            </a:r>
            <a:r>
              <a:rPr lang="en-US" b="1" dirty="0"/>
              <a:t>while</a:t>
            </a:r>
            <a:r>
              <a:rPr lang="en-US" dirty="0"/>
              <a:t>((i=</a:t>
            </a:r>
            <a:r>
              <a:rPr lang="en-US" dirty="0" err="1"/>
              <a:t>bin.read</a:t>
            </a:r>
            <a:r>
              <a:rPr lang="en-US" dirty="0"/>
              <a:t>())!=-1){    </a:t>
            </a:r>
          </a:p>
          <a:p>
            <a:r>
              <a:rPr lang="en-US" dirty="0"/>
              <a:t>     </a:t>
            </a:r>
            <a:r>
              <a:rPr lang="en-US" dirty="0" err="1"/>
              <a:t>System.out.print</a:t>
            </a:r>
            <a:r>
              <a:rPr lang="en-US" dirty="0"/>
              <a:t>((</a:t>
            </a:r>
            <a:r>
              <a:rPr lang="en-US" b="1" dirty="0"/>
              <a:t>char</a:t>
            </a:r>
            <a:r>
              <a:rPr lang="en-US" dirty="0"/>
              <a:t>)i);    </a:t>
            </a:r>
          </a:p>
          <a:p>
            <a:r>
              <a:rPr lang="en-US" dirty="0"/>
              <a:t>    }    </a:t>
            </a:r>
          </a:p>
          <a:p>
            <a:r>
              <a:rPr lang="en-US" dirty="0"/>
              <a:t>    </a:t>
            </a:r>
            <a:r>
              <a:rPr lang="en-US" dirty="0" err="1"/>
              <a:t>bin.close</a:t>
            </a:r>
            <a:r>
              <a:rPr lang="en-US" dirty="0"/>
              <a:t>();    </a:t>
            </a:r>
          </a:p>
          <a:p>
            <a:r>
              <a:rPr lang="en-US" dirty="0"/>
              <a:t>    </a:t>
            </a:r>
            <a:r>
              <a:rPr lang="en-US" dirty="0" err="1"/>
              <a:t>fin.close</a:t>
            </a:r>
            <a:r>
              <a:rPr lang="en-US" dirty="0"/>
              <a:t>();    </a:t>
            </a:r>
          </a:p>
          <a:p>
            <a:r>
              <a:rPr lang="en-US" dirty="0"/>
              <a:t>  }</a:t>
            </a:r>
            <a:r>
              <a:rPr lang="en-US" b="1" dirty="0"/>
              <a:t>catch</a:t>
            </a:r>
            <a:r>
              <a:rPr lang="en-US" dirty="0"/>
              <a:t>(Exception e){</a:t>
            </a:r>
            <a:r>
              <a:rPr lang="en-US" dirty="0" err="1"/>
              <a:t>System.out.println</a:t>
            </a:r>
            <a:r>
              <a:rPr lang="en-US" dirty="0"/>
              <a:t>(e);}    </a:t>
            </a:r>
          </a:p>
          <a:p>
            <a:r>
              <a:rPr lang="en-US" dirty="0"/>
              <a:t> }    </a:t>
            </a:r>
          </a:p>
          <a:p>
            <a:r>
              <a:rPr lang="en-US" dirty="0"/>
              <a:t>}  </a:t>
            </a:r>
          </a:p>
          <a:p>
            <a:endParaRPr lang="en-US" dirty="0"/>
          </a:p>
        </p:txBody>
      </p:sp>
    </p:spTree>
    <p:extLst>
      <p:ext uri="{BB962C8B-B14F-4D97-AF65-F5344CB8AC3E}">
        <p14:creationId xmlns:p14="http://schemas.microsoft.com/office/powerpoint/2010/main" val="973865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err="1"/>
              <a:t>BufferedOutputStream</a:t>
            </a:r>
            <a:endParaRPr lang="en-US" dirty="0"/>
          </a:p>
        </p:txBody>
      </p:sp>
      <p:sp>
        <p:nvSpPr>
          <p:cNvPr id="3" name="Content Placeholder 2"/>
          <p:cNvSpPr>
            <a:spLocks noGrp="1"/>
          </p:cNvSpPr>
          <p:nvPr>
            <p:ph idx="1"/>
          </p:nvPr>
        </p:nvSpPr>
        <p:spPr>
          <a:xfrm>
            <a:off x="381000" y="1524000"/>
            <a:ext cx="8229600" cy="4389120"/>
          </a:xfrm>
        </p:spPr>
        <p:txBody>
          <a:bodyPr/>
          <a:lstStyle/>
          <a:p>
            <a:r>
              <a:rPr lang="en-US" b="1" dirty="0"/>
              <a:t>public</a:t>
            </a:r>
            <a:r>
              <a:rPr lang="en-US" dirty="0"/>
              <a:t> </a:t>
            </a:r>
            <a:r>
              <a:rPr lang="en-US" b="1" dirty="0"/>
              <a:t>class</a:t>
            </a:r>
            <a:r>
              <a:rPr lang="en-US" dirty="0"/>
              <a:t> </a:t>
            </a:r>
            <a:r>
              <a:rPr lang="en-US" dirty="0" err="1"/>
              <a:t>BufferedOutputStream</a:t>
            </a:r>
            <a:r>
              <a:rPr lang="en-US" dirty="0"/>
              <a:t> </a:t>
            </a:r>
            <a:r>
              <a:rPr lang="en-US" b="1" dirty="0"/>
              <a:t>extends</a:t>
            </a:r>
            <a:r>
              <a:rPr lang="en-US" dirty="0"/>
              <a:t> </a:t>
            </a:r>
            <a:r>
              <a:rPr lang="en-US" dirty="0" err="1"/>
              <a:t>FilterOutputStream</a:t>
            </a:r>
            <a:endParaRPr lang="en-US" dirty="0"/>
          </a:p>
          <a:p>
            <a:r>
              <a:rPr lang="en-US" dirty="0" err="1"/>
              <a:t>BufferedOutputStream</a:t>
            </a:r>
            <a:r>
              <a:rPr lang="en-US" dirty="0"/>
              <a:t>(</a:t>
            </a:r>
            <a:r>
              <a:rPr lang="en-US" dirty="0" err="1"/>
              <a:t>OutputStream</a:t>
            </a:r>
            <a:r>
              <a:rPr lang="en-US" dirty="0"/>
              <a:t> </a:t>
            </a:r>
            <a:r>
              <a:rPr lang="en-US" dirty="0" err="1"/>
              <a:t>os</a:t>
            </a:r>
            <a:r>
              <a:rPr lang="en-US" dirty="0"/>
              <a:t>)</a:t>
            </a:r>
          </a:p>
          <a:p>
            <a:r>
              <a:rPr lang="en-US" dirty="0" err="1"/>
              <a:t>BufferedOutputStream</a:t>
            </a:r>
            <a:r>
              <a:rPr lang="en-US" dirty="0"/>
              <a:t>(</a:t>
            </a:r>
            <a:r>
              <a:rPr lang="en-US" dirty="0" err="1"/>
              <a:t>OutputStream</a:t>
            </a:r>
            <a:r>
              <a:rPr lang="en-US" dirty="0"/>
              <a:t> </a:t>
            </a:r>
            <a:r>
              <a:rPr lang="en-US" dirty="0" err="1"/>
              <a:t>os</a:t>
            </a:r>
            <a:r>
              <a:rPr lang="en-US" dirty="0"/>
              <a:t>, </a:t>
            </a:r>
            <a:r>
              <a:rPr lang="en-US" dirty="0" err="1"/>
              <a:t>int</a:t>
            </a:r>
            <a:r>
              <a:rPr lang="en-US" dirty="0"/>
              <a:t> </a:t>
            </a:r>
            <a:r>
              <a:rPr lang="en-US" dirty="0" err="1"/>
              <a:t>buffersize</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09044025"/>
              </p:ext>
            </p:extLst>
          </p:nvPr>
        </p:nvGraphicFramePr>
        <p:xfrm>
          <a:off x="381000" y="3962400"/>
          <a:ext cx="8229600" cy="2646903"/>
        </p:xfrm>
        <a:graphic>
          <a:graphicData uri="http://schemas.openxmlformats.org/drawingml/2006/table">
            <a:tbl>
              <a:tblPr>
                <a:tableStyleId>{69C7853C-536D-4A76-A0AE-DD22124D55A5}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99421">
                <a:tc>
                  <a:txBody>
                    <a:bodyPr/>
                    <a:lstStyle/>
                    <a:p>
                      <a:pPr algn="l" fontAlgn="t"/>
                      <a:r>
                        <a:rPr lang="en-US" sz="1800" dirty="0">
                          <a:effectLst/>
                        </a:rPr>
                        <a:t>void write(</a:t>
                      </a:r>
                      <a:r>
                        <a:rPr lang="en-US" sz="1800" dirty="0" err="1">
                          <a:effectLst/>
                        </a:rPr>
                        <a:t>int</a:t>
                      </a:r>
                      <a:r>
                        <a:rPr lang="en-US" sz="1800" dirty="0">
                          <a:effectLst/>
                        </a:rPr>
                        <a:t> b)</a:t>
                      </a:r>
                      <a:endParaRPr lang="en-US" sz="1800" dirty="0">
                        <a:solidFill>
                          <a:srgbClr val="000000"/>
                        </a:solidFill>
                        <a:effectLst/>
                        <a:latin typeface="verdana"/>
                      </a:endParaRPr>
                    </a:p>
                  </a:txBody>
                  <a:tcPr marL="76024" marR="76024" marT="76024" marB="76024"/>
                </a:tc>
                <a:tc>
                  <a:txBody>
                    <a:bodyPr/>
                    <a:lstStyle/>
                    <a:p>
                      <a:pPr algn="l" fontAlgn="t"/>
                      <a:r>
                        <a:rPr lang="en-US" sz="1800">
                          <a:effectLst/>
                        </a:rPr>
                        <a:t>It writes the specified byte to the buffered output stream.</a:t>
                      </a:r>
                      <a:endParaRPr lang="en-US" sz="1800">
                        <a:solidFill>
                          <a:srgbClr val="000000"/>
                        </a:solidFill>
                        <a:effectLst/>
                        <a:latin typeface="verdana"/>
                      </a:endParaRPr>
                    </a:p>
                  </a:txBody>
                  <a:tcPr marL="76024" marR="76024" marT="76024" marB="76024"/>
                </a:tc>
                <a:extLst>
                  <a:ext uri="{0D108BD9-81ED-4DB2-BD59-A6C34878D82A}">
                    <a16:rowId xmlns:a16="http://schemas.microsoft.com/office/drawing/2014/main" val="10000"/>
                  </a:ext>
                </a:extLst>
              </a:tr>
              <a:tr h="1246794">
                <a:tc>
                  <a:txBody>
                    <a:bodyPr/>
                    <a:lstStyle/>
                    <a:p>
                      <a:pPr algn="l" fontAlgn="t"/>
                      <a:r>
                        <a:rPr lang="en-US" sz="1800">
                          <a:effectLst/>
                        </a:rPr>
                        <a:t>void write(byte[] b, int off, int len)</a:t>
                      </a:r>
                      <a:endParaRPr lang="en-US" sz="1800">
                        <a:solidFill>
                          <a:srgbClr val="000000"/>
                        </a:solidFill>
                        <a:effectLst/>
                        <a:latin typeface="verdana"/>
                      </a:endParaRPr>
                    </a:p>
                  </a:txBody>
                  <a:tcPr marL="76024" marR="76024" marT="76024" marB="76024"/>
                </a:tc>
                <a:tc>
                  <a:txBody>
                    <a:bodyPr/>
                    <a:lstStyle/>
                    <a:p>
                      <a:pPr algn="l" fontAlgn="t"/>
                      <a:r>
                        <a:rPr lang="en-US" sz="1800" dirty="0">
                          <a:effectLst/>
                        </a:rPr>
                        <a:t>It write the bytes from the specified byte-input stream into a specified byte </a:t>
                      </a:r>
                      <a:r>
                        <a:rPr lang="en-US" sz="1800" u="none" strike="noStrike" dirty="0">
                          <a:effectLst/>
                        </a:rPr>
                        <a:t>array</a:t>
                      </a:r>
                      <a:r>
                        <a:rPr lang="en-US" sz="1800" dirty="0">
                          <a:effectLst/>
                        </a:rPr>
                        <a:t>, starting with the given offset</a:t>
                      </a:r>
                      <a:endParaRPr lang="en-US" sz="1800" dirty="0">
                        <a:solidFill>
                          <a:srgbClr val="000000"/>
                        </a:solidFill>
                        <a:effectLst/>
                        <a:latin typeface="verdana"/>
                      </a:endParaRPr>
                    </a:p>
                  </a:txBody>
                  <a:tcPr marL="76024" marR="76024" marT="76024" marB="76024"/>
                </a:tc>
                <a:extLst>
                  <a:ext uri="{0D108BD9-81ED-4DB2-BD59-A6C34878D82A}">
                    <a16:rowId xmlns:a16="http://schemas.microsoft.com/office/drawing/2014/main" val="10001"/>
                  </a:ext>
                </a:extLst>
              </a:tr>
              <a:tr h="699421">
                <a:tc>
                  <a:txBody>
                    <a:bodyPr/>
                    <a:lstStyle/>
                    <a:p>
                      <a:pPr algn="l" fontAlgn="t"/>
                      <a:r>
                        <a:rPr lang="en-US" sz="1800">
                          <a:effectLst/>
                        </a:rPr>
                        <a:t>void flush()</a:t>
                      </a:r>
                      <a:endParaRPr lang="en-US" sz="1800">
                        <a:solidFill>
                          <a:srgbClr val="000000"/>
                        </a:solidFill>
                        <a:effectLst/>
                        <a:latin typeface="verdana"/>
                      </a:endParaRPr>
                    </a:p>
                  </a:txBody>
                  <a:tcPr marL="76024" marR="76024" marT="76024" marB="76024"/>
                </a:tc>
                <a:tc>
                  <a:txBody>
                    <a:bodyPr/>
                    <a:lstStyle/>
                    <a:p>
                      <a:pPr algn="l" fontAlgn="t"/>
                      <a:r>
                        <a:rPr lang="en-US" sz="1800" dirty="0">
                          <a:effectLst/>
                        </a:rPr>
                        <a:t>It flushes the buffered output stream.</a:t>
                      </a:r>
                      <a:endParaRPr lang="en-US" sz="1800" dirty="0">
                        <a:solidFill>
                          <a:srgbClr val="000000"/>
                        </a:solidFill>
                        <a:effectLst/>
                        <a:latin typeface="verdana"/>
                      </a:endParaRPr>
                    </a:p>
                  </a:txBody>
                  <a:tcPr marL="76024" marR="76024" marT="76024" marB="7602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33747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20000"/>
          </a:bodyPr>
          <a:lstStyle/>
          <a:p>
            <a:r>
              <a:rPr lang="en-US" b="1" dirty="0"/>
              <a:t>import</a:t>
            </a:r>
            <a:r>
              <a:rPr lang="en-US" dirty="0"/>
              <a:t> java.io.*;  </a:t>
            </a:r>
          </a:p>
          <a:p>
            <a:r>
              <a:rPr lang="en-US" b="1" dirty="0"/>
              <a:t>public</a:t>
            </a:r>
            <a:r>
              <a:rPr lang="en-US" dirty="0"/>
              <a:t> </a:t>
            </a:r>
            <a:r>
              <a:rPr lang="en-US" b="1" dirty="0"/>
              <a:t>class</a:t>
            </a:r>
            <a:r>
              <a:rPr lang="en-US" dirty="0"/>
              <a:t> </a:t>
            </a:r>
            <a:r>
              <a:rPr lang="en-US" dirty="0" err="1"/>
              <a:t>BufferedOutputStreamExample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r>
              <a:rPr lang="en-US" dirty="0" err="1"/>
              <a:t>FileOutputStream</a:t>
            </a:r>
            <a:r>
              <a:rPr lang="en-US" dirty="0"/>
              <a:t> </a:t>
            </a:r>
            <a:r>
              <a:rPr lang="en-US" dirty="0" err="1"/>
              <a:t>fout</a:t>
            </a:r>
            <a:r>
              <a:rPr lang="en-US" dirty="0"/>
              <a:t>=</a:t>
            </a:r>
            <a:r>
              <a:rPr lang="en-US" b="1" dirty="0"/>
              <a:t>new</a:t>
            </a:r>
            <a:r>
              <a:rPr lang="en-US" dirty="0"/>
              <a:t> </a:t>
            </a:r>
            <a:r>
              <a:rPr lang="en-US" dirty="0" err="1"/>
              <a:t>FileOutputStream</a:t>
            </a:r>
            <a:r>
              <a:rPr lang="en-US" dirty="0"/>
              <a:t>(“test.txt");    </a:t>
            </a:r>
          </a:p>
          <a:p>
            <a:r>
              <a:rPr lang="en-US" dirty="0"/>
              <a:t>     </a:t>
            </a:r>
            <a:r>
              <a:rPr lang="en-US" dirty="0" err="1"/>
              <a:t>BufferedOutputStream</a:t>
            </a:r>
            <a:r>
              <a:rPr lang="en-US" dirty="0"/>
              <a:t> bout=</a:t>
            </a:r>
            <a:r>
              <a:rPr lang="en-US" b="1" dirty="0"/>
              <a:t>new</a:t>
            </a:r>
            <a:r>
              <a:rPr lang="en-US" dirty="0"/>
              <a:t> </a:t>
            </a:r>
            <a:r>
              <a:rPr lang="en-US" dirty="0" err="1"/>
              <a:t>BufferedOutputStream</a:t>
            </a:r>
            <a:r>
              <a:rPr lang="en-US" dirty="0"/>
              <a:t>(</a:t>
            </a:r>
            <a:r>
              <a:rPr lang="en-US" dirty="0" err="1"/>
              <a:t>fout</a:t>
            </a:r>
            <a:r>
              <a:rPr lang="en-US" dirty="0"/>
              <a:t>);    </a:t>
            </a:r>
          </a:p>
          <a:p>
            <a:r>
              <a:rPr lang="en-US" dirty="0"/>
              <a:t>     String s="Welcome to the class of java.";    </a:t>
            </a:r>
          </a:p>
          <a:p>
            <a:r>
              <a:rPr lang="en-US" dirty="0"/>
              <a:t>     </a:t>
            </a:r>
            <a:r>
              <a:rPr lang="en-US" b="1" dirty="0"/>
              <a:t>byte</a:t>
            </a:r>
            <a:r>
              <a:rPr lang="en-US" dirty="0"/>
              <a:t> b[]=</a:t>
            </a:r>
            <a:r>
              <a:rPr lang="en-US" dirty="0" err="1"/>
              <a:t>s.getBytes</a:t>
            </a:r>
            <a:r>
              <a:rPr lang="en-US" dirty="0"/>
              <a:t>();    </a:t>
            </a:r>
          </a:p>
          <a:p>
            <a:r>
              <a:rPr lang="en-US" dirty="0"/>
              <a:t>     </a:t>
            </a:r>
            <a:r>
              <a:rPr lang="en-US" dirty="0" err="1"/>
              <a:t>bout.write</a:t>
            </a:r>
            <a:r>
              <a:rPr lang="en-US" dirty="0"/>
              <a:t>(b);    </a:t>
            </a:r>
          </a:p>
          <a:p>
            <a:r>
              <a:rPr lang="en-US" dirty="0"/>
              <a:t>     </a:t>
            </a:r>
            <a:r>
              <a:rPr lang="en-US" dirty="0" err="1"/>
              <a:t>bout.flush</a:t>
            </a:r>
            <a:r>
              <a:rPr lang="en-US" dirty="0"/>
              <a:t>();    </a:t>
            </a:r>
          </a:p>
          <a:p>
            <a:r>
              <a:rPr lang="en-US" dirty="0"/>
              <a:t>     </a:t>
            </a:r>
            <a:r>
              <a:rPr lang="en-US" dirty="0" err="1"/>
              <a:t>bout.close</a:t>
            </a:r>
            <a:r>
              <a:rPr lang="en-US" dirty="0"/>
              <a:t>();    </a:t>
            </a:r>
          </a:p>
          <a:p>
            <a:r>
              <a:rPr lang="en-US" dirty="0"/>
              <a:t>     </a:t>
            </a:r>
            <a:r>
              <a:rPr lang="en-US" dirty="0" err="1"/>
              <a:t>fout.close</a:t>
            </a:r>
            <a:r>
              <a:rPr lang="en-US" dirty="0"/>
              <a:t>();    </a:t>
            </a:r>
          </a:p>
          <a:p>
            <a:r>
              <a:rPr lang="en-US" dirty="0"/>
              <a:t>     </a:t>
            </a:r>
            <a:r>
              <a:rPr lang="en-US" dirty="0" err="1"/>
              <a:t>System.out.println</a:t>
            </a:r>
            <a:r>
              <a:rPr lang="en-US" dirty="0"/>
              <a:t>("success");    </a:t>
            </a:r>
          </a:p>
          <a:p>
            <a:r>
              <a:rPr lang="en-US" dirty="0"/>
              <a:t>}   } </a:t>
            </a:r>
          </a:p>
        </p:txBody>
      </p:sp>
    </p:spTree>
    <p:extLst>
      <p:ext uri="{BB962C8B-B14F-4D97-AF65-F5344CB8AC3E}">
        <p14:creationId xmlns:p14="http://schemas.microsoft.com/office/powerpoint/2010/main" val="3673833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and Deserialization</a:t>
            </a:r>
          </a:p>
        </p:txBody>
      </p:sp>
      <p:sp>
        <p:nvSpPr>
          <p:cNvPr id="3" name="Content Placeholder 2"/>
          <p:cNvSpPr>
            <a:spLocks noGrp="1"/>
          </p:cNvSpPr>
          <p:nvPr>
            <p:ph idx="1"/>
          </p:nvPr>
        </p:nvSpPr>
        <p:spPr/>
        <p:txBody>
          <a:bodyPr/>
          <a:lstStyle/>
          <a:p>
            <a:r>
              <a:rPr lang="en-US" dirty="0"/>
              <a:t>To </a:t>
            </a:r>
            <a:r>
              <a:rPr lang="en-US" b="1" dirty="0"/>
              <a:t>serialize</a:t>
            </a:r>
            <a:r>
              <a:rPr lang="en-US" dirty="0"/>
              <a:t> an object means to convert its state to a byte stream so that the byte stream can be reverted back into a copy of the object. A </a:t>
            </a:r>
            <a:r>
              <a:rPr lang="en-US" b="1" dirty="0"/>
              <a:t>Java</a:t>
            </a:r>
            <a:r>
              <a:rPr lang="en-US" dirty="0"/>
              <a:t> object is </a:t>
            </a:r>
            <a:r>
              <a:rPr lang="en-US" b="1" dirty="0" err="1"/>
              <a:t>serializable</a:t>
            </a:r>
            <a:r>
              <a:rPr lang="en-US" dirty="0"/>
              <a:t> if its class or any of its </a:t>
            </a:r>
            <a:r>
              <a:rPr lang="en-US" dirty="0" err="1"/>
              <a:t>superclasses</a:t>
            </a:r>
            <a:r>
              <a:rPr lang="en-US" dirty="0"/>
              <a:t> implements either the </a:t>
            </a:r>
            <a:r>
              <a:rPr lang="en-US" b="1" dirty="0"/>
              <a:t>java</a:t>
            </a:r>
            <a:r>
              <a:rPr lang="en-US" dirty="0"/>
              <a:t>. </a:t>
            </a:r>
            <a:r>
              <a:rPr lang="en-US" dirty="0" err="1"/>
              <a:t>io</a:t>
            </a:r>
            <a:r>
              <a:rPr lang="en-US" dirty="0"/>
              <a:t>. </a:t>
            </a:r>
            <a:r>
              <a:rPr lang="en-US" b="1" dirty="0" err="1"/>
              <a:t>Serializable</a:t>
            </a:r>
            <a:r>
              <a:rPr lang="en-US" dirty="0"/>
              <a:t> interface or its </a:t>
            </a:r>
            <a:r>
              <a:rPr lang="en-US" dirty="0" err="1"/>
              <a:t>subinterface</a:t>
            </a:r>
            <a:r>
              <a:rPr lang="en-US" dirty="0"/>
              <a:t>, </a:t>
            </a:r>
          </a:p>
          <a:p>
            <a:r>
              <a:rPr lang="en-US" b="1" dirty="0" err="1"/>
              <a:t>java</a:t>
            </a:r>
            <a:r>
              <a:rPr lang="en-US" dirty="0" err="1"/>
              <a:t>.io.Externalizable</a:t>
            </a:r>
            <a:r>
              <a:rPr lang="en-US" dirty="0"/>
              <a:t>. </a:t>
            </a:r>
            <a:r>
              <a:rPr lang="en-US" i="1" dirty="0"/>
              <a:t>Deserialization</a:t>
            </a:r>
            <a:r>
              <a:rPr lang="en-US" dirty="0"/>
              <a:t> is the process of converting the serialized form of an object back into a copy of the object.</a:t>
            </a:r>
          </a:p>
        </p:txBody>
      </p:sp>
    </p:spTree>
    <p:extLst>
      <p:ext uri="{BB962C8B-B14F-4D97-AF65-F5344CB8AC3E}">
        <p14:creationId xmlns:p14="http://schemas.microsoft.com/office/powerpoint/2010/main" val="25944557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6143069" cy="5584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30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438400"/>
            <a:ext cx="8305800" cy="1143000"/>
          </a:xfrm>
        </p:spPr>
        <p:txBody>
          <a:bodyPr>
            <a:normAutofit/>
          </a:bodyPr>
          <a:lstStyle/>
          <a:p>
            <a:pPr algn="ctr"/>
            <a:r>
              <a:rPr lang="en-US" dirty="0"/>
              <a:t>@Override</a:t>
            </a:r>
          </a:p>
        </p:txBody>
      </p:sp>
    </p:spTree>
    <p:extLst>
      <p:ext uri="{BB962C8B-B14F-4D97-AF65-F5344CB8AC3E}">
        <p14:creationId xmlns:p14="http://schemas.microsoft.com/office/powerpoint/2010/main" val="26632494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ObjectOutputStream</a:t>
            </a:r>
            <a:r>
              <a:rPr lang="en-US" dirty="0"/>
              <a:t> </a:t>
            </a:r>
          </a:p>
        </p:txBody>
      </p:sp>
      <p:sp>
        <p:nvSpPr>
          <p:cNvPr id="3" name="Content Placeholder 2"/>
          <p:cNvSpPr>
            <a:spLocks noGrp="1"/>
          </p:cNvSpPr>
          <p:nvPr>
            <p:ph idx="1"/>
          </p:nvPr>
        </p:nvSpPr>
        <p:spPr/>
        <p:txBody>
          <a:bodyPr/>
          <a:lstStyle/>
          <a:p>
            <a:r>
              <a:rPr lang="en-US" dirty="0"/>
              <a:t>public </a:t>
            </a:r>
            <a:r>
              <a:rPr lang="en-US" dirty="0" err="1"/>
              <a:t>ObjectOutputStream</a:t>
            </a:r>
            <a:r>
              <a:rPr lang="en-US" dirty="0"/>
              <a:t>(</a:t>
            </a:r>
            <a:r>
              <a:rPr lang="en-US" dirty="0" err="1"/>
              <a:t>OutputStream</a:t>
            </a:r>
            <a:r>
              <a:rPr lang="en-US" dirty="0"/>
              <a:t> out) throws </a:t>
            </a:r>
            <a:r>
              <a:rPr lang="en-US" dirty="0" err="1"/>
              <a:t>IOException</a:t>
            </a:r>
            <a:r>
              <a:rPr lang="en-US" dirty="0"/>
              <a:t> {}</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0399938"/>
              </p:ext>
            </p:extLst>
          </p:nvPr>
        </p:nvGraphicFramePr>
        <p:xfrm>
          <a:off x="457200" y="3429000"/>
          <a:ext cx="8229600" cy="2876875"/>
        </p:xfrm>
        <a:graphic>
          <a:graphicData uri="http://schemas.openxmlformats.org/drawingml/2006/table">
            <a:tbl>
              <a:tblPr>
                <a:tableStyleId>{69C7853C-536D-4A76-A0AE-DD22124D55A5}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01759">
                <a:tc>
                  <a:txBody>
                    <a:bodyPr/>
                    <a:lstStyle/>
                    <a:p>
                      <a:pPr algn="l" fontAlgn="t"/>
                      <a:r>
                        <a:rPr lang="en-US" sz="1800" dirty="0">
                          <a:effectLst/>
                        </a:rPr>
                        <a:t>Method</a:t>
                      </a:r>
                      <a:endParaRPr lang="en-US" sz="1800" dirty="0">
                        <a:solidFill>
                          <a:srgbClr val="000000"/>
                        </a:solidFill>
                        <a:effectLst/>
                        <a:latin typeface="times new roman"/>
                      </a:endParaRPr>
                    </a:p>
                  </a:txBody>
                  <a:tcPr marL="114036" marR="114036" marT="114036" marB="114036"/>
                </a:tc>
                <a:tc>
                  <a:txBody>
                    <a:bodyPr/>
                    <a:lstStyle/>
                    <a:p>
                      <a:pPr algn="l" fontAlgn="t"/>
                      <a:r>
                        <a:rPr lang="en-US" sz="1800" dirty="0">
                          <a:effectLst/>
                        </a:rPr>
                        <a:t>Description</a:t>
                      </a:r>
                      <a:endParaRPr lang="en-US" sz="1800" dirty="0">
                        <a:solidFill>
                          <a:srgbClr val="000000"/>
                        </a:solidFill>
                        <a:effectLst/>
                        <a:latin typeface="times new roman"/>
                      </a:endParaRPr>
                    </a:p>
                  </a:txBody>
                  <a:tcPr marL="114036" marR="114036" marT="114036" marB="114036"/>
                </a:tc>
                <a:extLst>
                  <a:ext uri="{0D108BD9-81ED-4DB2-BD59-A6C34878D82A}">
                    <a16:rowId xmlns:a16="http://schemas.microsoft.com/office/drawing/2014/main" val="10000"/>
                  </a:ext>
                </a:extLst>
              </a:tr>
              <a:tr h="973107">
                <a:tc>
                  <a:txBody>
                    <a:bodyPr/>
                    <a:lstStyle/>
                    <a:p>
                      <a:pPr algn="l" fontAlgn="t"/>
                      <a:r>
                        <a:rPr lang="en-US" sz="1800" dirty="0">
                          <a:effectLst/>
                        </a:rPr>
                        <a:t>1) public final void </a:t>
                      </a:r>
                      <a:r>
                        <a:rPr lang="en-US" sz="1800" dirty="0" err="1">
                          <a:effectLst/>
                        </a:rPr>
                        <a:t>writeObject</a:t>
                      </a:r>
                      <a:r>
                        <a:rPr lang="en-US" sz="1800" dirty="0">
                          <a:effectLst/>
                        </a:rPr>
                        <a:t>(Object </a:t>
                      </a:r>
                      <a:r>
                        <a:rPr lang="en-US" sz="1800" dirty="0" err="1">
                          <a:effectLst/>
                        </a:rPr>
                        <a:t>obj</a:t>
                      </a:r>
                      <a:r>
                        <a:rPr lang="en-US" sz="1800" dirty="0">
                          <a:effectLst/>
                        </a:rPr>
                        <a:t>) throws </a:t>
                      </a:r>
                      <a:r>
                        <a:rPr lang="en-US" sz="1800" dirty="0" err="1">
                          <a:effectLst/>
                        </a:rPr>
                        <a:t>IOException</a:t>
                      </a:r>
                      <a:r>
                        <a:rPr lang="en-US" sz="1800" dirty="0">
                          <a:effectLst/>
                        </a:rPr>
                        <a:t> {}</a:t>
                      </a:r>
                      <a:endParaRPr lang="en-US" sz="1800" dirty="0">
                        <a:solidFill>
                          <a:srgbClr val="000000"/>
                        </a:solidFill>
                        <a:effectLst/>
                        <a:latin typeface="verdana"/>
                      </a:endParaRPr>
                    </a:p>
                  </a:txBody>
                  <a:tcPr marL="76024" marR="76024" marT="76024" marB="76024"/>
                </a:tc>
                <a:tc>
                  <a:txBody>
                    <a:bodyPr/>
                    <a:lstStyle/>
                    <a:p>
                      <a:pPr algn="l" fontAlgn="t"/>
                      <a:r>
                        <a:rPr lang="en-US" sz="1800">
                          <a:effectLst/>
                        </a:rPr>
                        <a:t>writes the specified object to the ObjectOutputStream.</a:t>
                      </a:r>
                      <a:endParaRPr lang="en-US" sz="1800">
                        <a:solidFill>
                          <a:srgbClr val="000000"/>
                        </a:solidFill>
                        <a:effectLst/>
                        <a:latin typeface="verdana"/>
                      </a:endParaRPr>
                    </a:p>
                  </a:txBody>
                  <a:tcPr marL="76024" marR="76024" marT="76024" marB="76024"/>
                </a:tc>
                <a:extLst>
                  <a:ext uri="{0D108BD9-81ED-4DB2-BD59-A6C34878D82A}">
                    <a16:rowId xmlns:a16="http://schemas.microsoft.com/office/drawing/2014/main" val="10001"/>
                  </a:ext>
                </a:extLst>
              </a:tr>
              <a:tr h="699421">
                <a:tc>
                  <a:txBody>
                    <a:bodyPr/>
                    <a:lstStyle/>
                    <a:p>
                      <a:pPr algn="l" fontAlgn="t"/>
                      <a:r>
                        <a:rPr lang="en-US" sz="1800" dirty="0">
                          <a:effectLst/>
                        </a:rPr>
                        <a:t>2) public void flush() throws </a:t>
                      </a:r>
                      <a:r>
                        <a:rPr lang="en-US" sz="1800" dirty="0" err="1">
                          <a:effectLst/>
                        </a:rPr>
                        <a:t>IOException</a:t>
                      </a:r>
                      <a:r>
                        <a:rPr lang="en-US" sz="1800" dirty="0">
                          <a:effectLst/>
                        </a:rPr>
                        <a:t> {}</a:t>
                      </a:r>
                      <a:endParaRPr lang="en-US" sz="1800" dirty="0">
                        <a:solidFill>
                          <a:srgbClr val="000000"/>
                        </a:solidFill>
                        <a:effectLst/>
                        <a:latin typeface="verdana"/>
                      </a:endParaRPr>
                    </a:p>
                  </a:txBody>
                  <a:tcPr marL="76024" marR="76024" marT="76024" marB="76024"/>
                </a:tc>
                <a:tc>
                  <a:txBody>
                    <a:bodyPr/>
                    <a:lstStyle/>
                    <a:p>
                      <a:pPr algn="l" fontAlgn="t"/>
                      <a:r>
                        <a:rPr lang="en-US" sz="1800">
                          <a:effectLst/>
                        </a:rPr>
                        <a:t>flushes the current output stream.</a:t>
                      </a:r>
                      <a:endParaRPr lang="en-US" sz="1800">
                        <a:solidFill>
                          <a:srgbClr val="000000"/>
                        </a:solidFill>
                        <a:effectLst/>
                        <a:latin typeface="verdana"/>
                      </a:endParaRPr>
                    </a:p>
                  </a:txBody>
                  <a:tcPr marL="76024" marR="76024" marT="76024" marB="76024"/>
                </a:tc>
                <a:extLst>
                  <a:ext uri="{0D108BD9-81ED-4DB2-BD59-A6C34878D82A}">
                    <a16:rowId xmlns:a16="http://schemas.microsoft.com/office/drawing/2014/main" val="10002"/>
                  </a:ext>
                </a:extLst>
              </a:tr>
              <a:tr h="699421">
                <a:tc>
                  <a:txBody>
                    <a:bodyPr/>
                    <a:lstStyle/>
                    <a:p>
                      <a:pPr algn="l" fontAlgn="t"/>
                      <a:r>
                        <a:rPr lang="en-US" sz="1800">
                          <a:effectLst/>
                        </a:rPr>
                        <a:t>3) public void close() throws IOException {}</a:t>
                      </a:r>
                      <a:endParaRPr lang="en-US" sz="1800">
                        <a:solidFill>
                          <a:srgbClr val="000000"/>
                        </a:solidFill>
                        <a:effectLst/>
                        <a:latin typeface="verdana"/>
                      </a:endParaRPr>
                    </a:p>
                  </a:txBody>
                  <a:tcPr marL="76024" marR="76024" marT="76024" marB="76024"/>
                </a:tc>
                <a:tc>
                  <a:txBody>
                    <a:bodyPr/>
                    <a:lstStyle/>
                    <a:p>
                      <a:pPr algn="l" fontAlgn="t"/>
                      <a:r>
                        <a:rPr lang="en-US" sz="1800" dirty="0">
                          <a:effectLst/>
                        </a:rPr>
                        <a:t>closes the current output stream.</a:t>
                      </a:r>
                      <a:endParaRPr lang="en-US" sz="1800" dirty="0">
                        <a:solidFill>
                          <a:srgbClr val="000000"/>
                        </a:solidFill>
                        <a:effectLst/>
                        <a:latin typeface="verdana"/>
                      </a:endParaRPr>
                    </a:p>
                  </a:txBody>
                  <a:tcPr marL="76024" marR="76024" marT="76024" marB="7602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789711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ObjectInputStream</a:t>
            </a:r>
            <a:r>
              <a:rPr lang="en-US" dirty="0"/>
              <a:t> </a:t>
            </a:r>
          </a:p>
        </p:txBody>
      </p:sp>
      <p:sp>
        <p:nvSpPr>
          <p:cNvPr id="3" name="Content Placeholder 2"/>
          <p:cNvSpPr>
            <a:spLocks noGrp="1"/>
          </p:cNvSpPr>
          <p:nvPr>
            <p:ph idx="1"/>
          </p:nvPr>
        </p:nvSpPr>
        <p:spPr/>
        <p:txBody>
          <a:bodyPr/>
          <a:lstStyle/>
          <a:p>
            <a:r>
              <a:rPr lang="en-US" dirty="0"/>
              <a:t>public </a:t>
            </a:r>
            <a:r>
              <a:rPr lang="en-US" dirty="0" err="1"/>
              <a:t>ObjectInputStream</a:t>
            </a:r>
            <a:r>
              <a:rPr lang="en-US" dirty="0"/>
              <a:t>(</a:t>
            </a:r>
            <a:r>
              <a:rPr lang="en-US" dirty="0" err="1"/>
              <a:t>InputStream</a:t>
            </a:r>
            <a:r>
              <a:rPr lang="en-US" dirty="0"/>
              <a:t> in) throws </a:t>
            </a:r>
            <a:r>
              <a:rPr lang="en-US" dirty="0" err="1"/>
              <a:t>IOException</a:t>
            </a:r>
            <a:r>
              <a:rPr lang="en-US" dirty="0"/>
              <a:t>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6828004"/>
              </p:ext>
            </p:extLst>
          </p:nvPr>
        </p:nvGraphicFramePr>
        <p:xfrm>
          <a:off x="457200" y="3040837"/>
          <a:ext cx="8229600" cy="2178088"/>
        </p:xfrm>
        <a:graphic>
          <a:graphicData uri="http://schemas.openxmlformats.org/drawingml/2006/table">
            <a:tbl>
              <a:tblPr>
                <a:tableStyleId>{69C7853C-536D-4A76-A0AE-DD22124D55A5}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01759">
                <a:tc>
                  <a:txBody>
                    <a:bodyPr/>
                    <a:lstStyle/>
                    <a:p>
                      <a:pPr algn="l" fontAlgn="t"/>
                      <a:r>
                        <a:rPr lang="en-US" sz="1800">
                          <a:effectLst/>
                        </a:rPr>
                        <a:t>Method</a:t>
                      </a:r>
                      <a:endParaRPr lang="en-US" sz="1800">
                        <a:solidFill>
                          <a:srgbClr val="000000"/>
                        </a:solidFill>
                        <a:effectLst/>
                        <a:latin typeface="times new roman"/>
                      </a:endParaRPr>
                    </a:p>
                  </a:txBody>
                  <a:tcPr marL="114036" marR="114036" marT="114036" marB="114036"/>
                </a:tc>
                <a:tc>
                  <a:txBody>
                    <a:bodyPr/>
                    <a:lstStyle/>
                    <a:p>
                      <a:pPr algn="l" fontAlgn="t"/>
                      <a:r>
                        <a:rPr lang="en-US" sz="1800">
                          <a:effectLst/>
                        </a:rPr>
                        <a:t>Description</a:t>
                      </a:r>
                      <a:endParaRPr lang="en-US" sz="1800">
                        <a:solidFill>
                          <a:srgbClr val="000000"/>
                        </a:solidFill>
                        <a:effectLst/>
                        <a:latin typeface="times new roman"/>
                      </a:endParaRPr>
                    </a:p>
                  </a:txBody>
                  <a:tcPr marL="114036" marR="114036" marT="114036" marB="114036"/>
                </a:tc>
                <a:extLst>
                  <a:ext uri="{0D108BD9-81ED-4DB2-BD59-A6C34878D82A}">
                    <a16:rowId xmlns:a16="http://schemas.microsoft.com/office/drawing/2014/main" val="10000"/>
                  </a:ext>
                </a:extLst>
              </a:tr>
              <a:tr h="973107">
                <a:tc>
                  <a:txBody>
                    <a:bodyPr/>
                    <a:lstStyle/>
                    <a:p>
                      <a:pPr algn="l" fontAlgn="t"/>
                      <a:r>
                        <a:rPr lang="en-US" sz="1800">
                          <a:effectLst/>
                        </a:rPr>
                        <a:t>1) public final Object readObject() throws IOException, ClassNotFoundException{}</a:t>
                      </a:r>
                      <a:endParaRPr lang="en-US" sz="1800">
                        <a:solidFill>
                          <a:srgbClr val="000000"/>
                        </a:solidFill>
                        <a:effectLst/>
                        <a:latin typeface="verdana"/>
                      </a:endParaRPr>
                    </a:p>
                  </a:txBody>
                  <a:tcPr marL="76024" marR="76024" marT="76024" marB="76024"/>
                </a:tc>
                <a:tc>
                  <a:txBody>
                    <a:bodyPr/>
                    <a:lstStyle/>
                    <a:p>
                      <a:pPr algn="l" fontAlgn="t"/>
                      <a:r>
                        <a:rPr lang="en-US" sz="1800">
                          <a:effectLst/>
                        </a:rPr>
                        <a:t>reads an object from the input stream.</a:t>
                      </a:r>
                      <a:endParaRPr lang="en-US" sz="1800">
                        <a:solidFill>
                          <a:srgbClr val="000000"/>
                        </a:solidFill>
                        <a:effectLst/>
                        <a:latin typeface="verdana"/>
                      </a:endParaRPr>
                    </a:p>
                  </a:txBody>
                  <a:tcPr marL="76024" marR="76024" marT="76024" marB="76024"/>
                </a:tc>
                <a:extLst>
                  <a:ext uri="{0D108BD9-81ED-4DB2-BD59-A6C34878D82A}">
                    <a16:rowId xmlns:a16="http://schemas.microsoft.com/office/drawing/2014/main" val="10001"/>
                  </a:ext>
                </a:extLst>
              </a:tr>
              <a:tr h="699421">
                <a:tc>
                  <a:txBody>
                    <a:bodyPr/>
                    <a:lstStyle/>
                    <a:p>
                      <a:pPr algn="l" fontAlgn="t"/>
                      <a:r>
                        <a:rPr lang="en-US" sz="1800">
                          <a:effectLst/>
                        </a:rPr>
                        <a:t>2) public void close() throws IOException {}</a:t>
                      </a:r>
                      <a:endParaRPr lang="en-US" sz="1800">
                        <a:solidFill>
                          <a:srgbClr val="000000"/>
                        </a:solidFill>
                        <a:effectLst/>
                        <a:latin typeface="verdana"/>
                      </a:endParaRPr>
                    </a:p>
                  </a:txBody>
                  <a:tcPr marL="76024" marR="76024" marT="76024" marB="76024"/>
                </a:tc>
                <a:tc>
                  <a:txBody>
                    <a:bodyPr/>
                    <a:lstStyle/>
                    <a:p>
                      <a:pPr algn="l" fontAlgn="t"/>
                      <a:r>
                        <a:rPr lang="en-US" sz="1800" dirty="0">
                          <a:effectLst/>
                        </a:rPr>
                        <a:t>closes </a:t>
                      </a:r>
                      <a:r>
                        <a:rPr lang="en-US" sz="1800" dirty="0" err="1">
                          <a:effectLst/>
                        </a:rPr>
                        <a:t>ObjectInputStream</a:t>
                      </a:r>
                      <a:r>
                        <a:rPr lang="en-US" sz="1800" dirty="0">
                          <a:effectLst/>
                        </a:rPr>
                        <a:t>.</a:t>
                      </a:r>
                      <a:endParaRPr lang="en-US" sz="1800" dirty="0">
                        <a:solidFill>
                          <a:srgbClr val="000000"/>
                        </a:solidFill>
                        <a:effectLst/>
                        <a:latin typeface="verdana"/>
                      </a:endParaRPr>
                    </a:p>
                  </a:txBody>
                  <a:tcPr marL="76024" marR="76024" marT="76024" marB="76024"/>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901807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Employee class</a:t>
            </a:r>
            <a:endParaRPr lang="en-US" dirty="0"/>
          </a:p>
        </p:txBody>
      </p:sp>
      <p:sp>
        <p:nvSpPr>
          <p:cNvPr id="3" name="Content Placeholder 2"/>
          <p:cNvSpPr>
            <a:spLocks noGrp="1"/>
          </p:cNvSpPr>
          <p:nvPr>
            <p:ph idx="1"/>
          </p:nvPr>
        </p:nvSpPr>
        <p:spPr/>
        <p:txBody>
          <a:bodyPr/>
          <a:lstStyle/>
          <a:p>
            <a:r>
              <a:rPr lang="en-US" dirty="0"/>
              <a:t>import </a:t>
            </a:r>
            <a:r>
              <a:rPr lang="en-US" dirty="0" err="1"/>
              <a:t>java.io.Serializable</a:t>
            </a:r>
            <a:r>
              <a:rPr lang="en-US" dirty="0"/>
              <a:t>;  </a:t>
            </a:r>
          </a:p>
          <a:p>
            <a:r>
              <a:rPr lang="en-US" dirty="0"/>
              <a:t>public class  </a:t>
            </a:r>
            <a:r>
              <a:rPr lang="en-US" dirty="0" err="1"/>
              <a:t>emp</a:t>
            </a:r>
            <a:r>
              <a:rPr lang="en-US" dirty="0"/>
              <a:t> implements </a:t>
            </a:r>
            <a:r>
              <a:rPr lang="en-US" dirty="0" err="1"/>
              <a:t>Serializable</a:t>
            </a:r>
            <a:r>
              <a:rPr lang="en-US" dirty="0"/>
              <a:t>{  </a:t>
            </a:r>
          </a:p>
          <a:p>
            <a:r>
              <a:rPr lang="en-US" dirty="0"/>
              <a:t> </a:t>
            </a:r>
            <a:r>
              <a:rPr lang="en-US" dirty="0" err="1"/>
              <a:t>int</a:t>
            </a:r>
            <a:r>
              <a:rPr lang="en-US" dirty="0"/>
              <a:t> </a:t>
            </a:r>
            <a:r>
              <a:rPr lang="en-US" dirty="0" err="1"/>
              <a:t>eid</a:t>
            </a:r>
            <a:r>
              <a:rPr lang="en-US" dirty="0"/>
              <a:t>;  </a:t>
            </a:r>
          </a:p>
          <a:p>
            <a:r>
              <a:rPr lang="en-US" dirty="0"/>
              <a:t> String </a:t>
            </a:r>
            <a:r>
              <a:rPr lang="en-US" dirty="0" err="1"/>
              <a:t>ename</a:t>
            </a:r>
            <a:r>
              <a:rPr lang="en-US" dirty="0"/>
              <a:t>;  </a:t>
            </a:r>
          </a:p>
          <a:p>
            <a:r>
              <a:rPr lang="en-US" dirty="0"/>
              <a:t> public </a:t>
            </a:r>
            <a:r>
              <a:rPr lang="en-US" dirty="0" err="1"/>
              <a:t>emp</a:t>
            </a:r>
            <a:r>
              <a:rPr lang="en-US" dirty="0"/>
              <a:t>(</a:t>
            </a:r>
            <a:r>
              <a:rPr lang="en-US" dirty="0" err="1"/>
              <a:t>int</a:t>
            </a:r>
            <a:r>
              <a:rPr lang="en-US" dirty="0"/>
              <a:t> </a:t>
            </a:r>
            <a:r>
              <a:rPr lang="en-US" dirty="0" err="1"/>
              <a:t>eid</a:t>
            </a:r>
            <a:r>
              <a:rPr lang="en-US" dirty="0"/>
              <a:t>, String </a:t>
            </a:r>
            <a:r>
              <a:rPr lang="en-US" dirty="0" err="1"/>
              <a:t>ename</a:t>
            </a:r>
            <a:r>
              <a:rPr lang="en-US" dirty="0"/>
              <a:t>) {  </a:t>
            </a:r>
          </a:p>
          <a:p>
            <a:r>
              <a:rPr lang="en-US" dirty="0"/>
              <a:t>  </a:t>
            </a:r>
            <a:r>
              <a:rPr lang="en-US" dirty="0" err="1"/>
              <a:t>this.eid</a:t>
            </a:r>
            <a:r>
              <a:rPr lang="en-US" dirty="0"/>
              <a:t> = id;  </a:t>
            </a:r>
          </a:p>
          <a:p>
            <a:r>
              <a:rPr lang="en-US" dirty="0"/>
              <a:t>  </a:t>
            </a:r>
            <a:r>
              <a:rPr lang="en-US" dirty="0" err="1"/>
              <a:t>this.ename</a:t>
            </a:r>
            <a:r>
              <a:rPr lang="en-US" dirty="0"/>
              <a:t> = name;  </a:t>
            </a:r>
          </a:p>
          <a:p>
            <a:r>
              <a:rPr lang="en-US" dirty="0"/>
              <a:t> }  </a:t>
            </a:r>
          </a:p>
          <a:p>
            <a:r>
              <a:rPr lang="en-US" dirty="0"/>
              <a:t>} </a:t>
            </a:r>
          </a:p>
        </p:txBody>
      </p:sp>
    </p:spTree>
    <p:extLst>
      <p:ext uri="{BB962C8B-B14F-4D97-AF65-F5344CB8AC3E}">
        <p14:creationId xmlns:p14="http://schemas.microsoft.com/office/powerpoint/2010/main" val="6248179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77500" lnSpcReduction="20000"/>
          </a:bodyPr>
          <a:lstStyle/>
          <a:p>
            <a:r>
              <a:rPr lang="en-US" dirty="0"/>
              <a:t>import java.io.*;  </a:t>
            </a:r>
          </a:p>
          <a:p>
            <a:r>
              <a:rPr lang="en-US" dirty="0"/>
              <a:t>class </a:t>
            </a:r>
            <a:r>
              <a:rPr lang="en-US" dirty="0" err="1"/>
              <a:t>empSerialize</a:t>
            </a:r>
            <a:r>
              <a:rPr lang="en-US" dirty="0"/>
              <a:t>{  </a:t>
            </a:r>
          </a:p>
          <a:p>
            <a:r>
              <a:rPr lang="en-US" dirty="0"/>
              <a:t> public static void main(String </a:t>
            </a:r>
            <a:r>
              <a:rPr lang="en-US" dirty="0" err="1"/>
              <a:t>args</a:t>
            </a:r>
            <a:r>
              <a:rPr lang="en-US" dirty="0"/>
              <a:t>[]){  </a:t>
            </a:r>
          </a:p>
          <a:p>
            <a:r>
              <a:rPr lang="en-US" dirty="0"/>
              <a:t>  try{  </a:t>
            </a:r>
          </a:p>
          <a:p>
            <a:r>
              <a:rPr lang="en-US" dirty="0"/>
              <a:t>  //Creating the object  </a:t>
            </a:r>
          </a:p>
          <a:p>
            <a:r>
              <a:rPr lang="en-US" dirty="0"/>
              <a:t>  </a:t>
            </a:r>
            <a:r>
              <a:rPr lang="en-US" dirty="0" err="1"/>
              <a:t>emp</a:t>
            </a:r>
            <a:r>
              <a:rPr lang="en-US" dirty="0"/>
              <a:t> s1 =new </a:t>
            </a:r>
            <a:r>
              <a:rPr lang="en-US" dirty="0" err="1"/>
              <a:t>emp</a:t>
            </a:r>
            <a:r>
              <a:rPr lang="en-US" dirty="0"/>
              <a:t>(101,"anil </a:t>
            </a:r>
            <a:r>
              <a:rPr lang="en-US" dirty="0" err="1"/>
              <a:t>kumar</a:t>
            </a:r>
            <a:r>
              <a:rPr lang="en-US" dirty="0"/>
              <a:t>");  </a:t>
            </a:r>
          </a:p>
          <a:p>
            <a:r>
              <a:rPr lang="en-US" dirty="0"/>
              <a:t>  //Creating stream and writing the object  </a:t>
            </a:r>
          </a:p>
          <a:p>
            <a:r>
              <a:rPr lang="en-US" dirty="0"/>
              <a:t>  </a:t>
            </a:r>
            <a:r>
              <a:rPr lang="en-US" dirty="0" err="1"/>
              <a:t>FileOutputStream</a:t>
            </a:r>
            <a:r>
              <a:rPr lang="en-US" dirty="0"/>
              <a:t> </a:t>
            </a:r>
            <a:r>
              <a:rPr lang="en-US" dirty="0" err="1"/>
              <a:t>fout</a:t>
            </a:r>
            <a:r>
              <a:rPr lang="en-US" dirty="0"/>
              <a:t>=new </a:t>
            </a:r>
            <a:r>
              <a:rPr lang="en-US" dirty="0" err="1"/>
              <a:t>FileOutputStream</a:t>
            </a:r>
            <a:r>
              <a:rPr lang="en-US" dirty="0"/>
              <a:t>("e.txt");  </a:t>
            </a:r>
          </a:p>
          <a:p>
            <a:r>
              <a:rPr lang="en-US" dirty="0"/>
              <a:t>  </a:t>
            </a:r>
            <a:r>
              <a:rPr lang="en-US" dirty="0" err="1"/>
              <a:t>ObjectOutputStream</a:t>
            </a:r>
            <a:r>
              <a:rPr lang="en-US" dirty="0"/>
              <a:t> out=new </a:t>
            </a:r>
            <a:r>
              <a:rPr lang="en-US" dirty="0" err="1"/>
              <a:t>ObjectOutputStream</a:t>
            </a:r>
            <a:r>
              <a:rPr lang="en-US" dirty="0"/>
              <a:t>(</a:t>
            </a:r>
            <a:r>
              <a:rPr lang="en-US" dirty="0" err="1"/>
              <a:t>fout</a:t>
            </a:r>
            <a:r>
              <a:rPr lang="en-US" dirty="0"/>
              <a:t>);  </a:t>
            </a:r>
          </a:p>
          <a:p>
            <a:r>
              <a:rPr lang="en-US" dirty="0"/>
              <a:t>  </a:t>
            </a:r>
            <a:r>
              <a:rPr lang="en-US" dirty="0" err="1"/>
              <a:t>out.writeObject</a:t>
            </a:r>
            <a:r>
              <a:rPr lang="en-US" dirty="0"/>
              <a:t>(s1);  </a:t>
            </a:r>
          </a:p>
          <a:p>
            <a:r>
              <a:rPr lang="en-US" dirty="0"/>
              <a:t>  </a:t>
            </a:r>
            <a:r>
              <a:rPr lang="en-US" dirty="0" err="1"/>
              <a:t>out.flush</a:t>
            </a:r>
            <a:r>
              <a:rPr lang="en-US" dirty="0"/>
              <a:t>();  </a:t>
            </a:r>
          </a:p>
          <a:p>
            <a:r>
              <a:rPr lang="en-US" dirty="0"/>
              <a:t>  //closing the stream  </a:t>
            </a:r>
          </a:p>
          <a:p>
            <a:r>
              <a:rPr lang="en-US" dirty="0"/>
              <a:t>  </a:t>
            </a:r>
            <a:r>
              <a:rPr lang="en-US" dirty="0" err="1"/>
              <a:t>out.close</a:t>
            </a:r>
            <a:r>
              <a:rPr lang="en-US" dirty="0"/>
              <a:t>();  </a:t>
            </a:r>
          </a:p>
          <a:p>
            <a:r>
              <a:rPr lang="en-US" dirty="0"/>
              <a:t>  </a:t>
            </a:r>
            <a:r>
              <a:rPr lang="en-US" dirty="0" err="1"/>
              <a:t>System.out.println</a:t>
            </a:r>
            <a:r>
              <a:rPr lang="en-US" dirty="0"/>
              <a:t>("success");  </a:t>
            </a:r>
          </a:p>
          <a:p>
            <a:r>
              <a:rPr lang="en-US" dirty="0"/>
              <a:t>  }catch(Exception e){</a:t>
            </a:r>
            <a:r>
              <a:rPr lang="en-US" dirty="0" err="1"/>
              <a:t>System.out.println</a:t>
            </a:r>
            <a:r>
              <a:rPr lang="en-US" dirty="0"/>
              <a:t>(e);}  </a:t>
            </a:r>
          </a:p>
          <a:p>
            <a:r>
              <a:rPr lang="en-US" dirty="0"/>
              <a:t> }  </a:t>
            </a:r>
          </a:p>
          <a:p>
            <a:r>
              <a:rPr lang="en-US" dirty="0"/>
              <a:t>}</a:t>
            </a:r>
          </a:p>
        </p:txBody>
      </p:sp>
    </p:spTree>
    <p:extLst>
      <p:ext uri="{BB962C8B-B14F-4D97-AF65-F5344CB8AC3E}">
        <p14:creationId xmlns:p14="http://schemas.microsoft.com/office/powerpoint/2010/main" val="12985459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endParaRPr lang="en-US" dirty="0"/>
          </a:p>
          <a:p>
            <a:r>
              <a:rPr lang="en-US" dirty="0"/>
              <a:t>import java.io.*;  </a:t>
            </a:r>
          </a:p>
          <a:p>
            <a:r>
              <a:rPr lang="en-US" dirty="0"/>
              <a:t>class </a:t>
            </a:r>
            <a:r>
              <a:rPr lang="en-US" dirty="0" err="1"/>
              <a:t>Deserialize</a:t>
            </a:r>
            <a:r>
              <a:rPr lang="en-US" dirty="0"/>
              <a:t>{  </a:t>
            </a:r>
          </a:p>
          <a:p>
            <a:r>
              <a:rPr lang="en-US" dirty="0"/>
              <a:t> public static void main(String </a:t>
            </a:r>
            <a:r>
              <a:rPr lang="en-US" dirty="0" err="1"/>
              <a:t>args</a:t>
            </a:r>
            <a:r>
              <a:rPr lang="en-US" dirty="0"/>
              <a:t>[]){  </a:t>
            </a:r>
          </a:p>
          <a:p>
            <a:r>
              <a:rPr lang="en-US" dirty="0"/>
              <a:t>  try{  </a:t>
            </a:r>
          </a:p>
          <a:p>
            <a:r>
              <a:rPr lang="en-US" dirty="0"/>
              <a:t>  //Creating stream to read the object  </a:t>
            </a:r>
          </a:p>
          <a:p>
            <a:r>
              <a:rPr lang="en-US" dirty="0"/>
              <a:t>  </a:t>
            </a:r>
            <a:r>
              <a:rPr lang="en-US" dirty="0" err="1"/>
              <a:t>ObjectInputStream</a:t>
            </a:r>
            <a:r>
              <a:rPr lang="en-US" dirty="0"/>
              <a:t> in=new </a:t>
            </a:r>
            <a:r>
              <a:rPr lang="en-US" dirty="0" err="1"/>
              <a:t>ObjectInputStream</a:t>
            </a:r>
            <a:r>
              <a:rPr lang="en-US" dirty="0"/>
              <a:t>(new </a:t>
            </a:r>
            <a:r>
              <a:rPr lang="en-US" dirty="0" err="1"/>
              <a:t>FileInputStream</a:t>
            </a:r>
            <a:r>
              <a:rPr lang="en-US" dirty="0"/>
              <a:t>("e.txt"));  </a:t>
            </a:r>
          </a:p>
          <a:p>
            <a:r>
              <a:rPr lang="en-US" dirty="0"/>
              <a:t>  </a:t>
            </a:r>
            <a:r>
              <a:rPr lang="en-US" dirty="0" err="1"/>
              <a:t>emp</a:t>
            </a:r>
            <a:r>
              <a:rPr lang="en-US" dirty="0"/>
              <a:t> e=(</a:t>
            </a:r>
            <a:r>
              <a:rPr lang="en-US" dirty="0" err="1"/>
              <a:t>emp</a:t>
            </a:r>
            <a:r>
              <a:rPr lang="en-US" dirty="0"/>
              <a:t>)</a:t>
            </a:r>
            <a:r>
              <a:rPr lang="en-US" dirty="0" err="1"/>
              <a:t>in.readObject</a:t>
            </a:r>
            <a:r>
              <a:rPr lang="en-US" dirty="0"/>
              <a:t>();  </a:t>
            </a:r>
          </a:p>
          <a:p>
            <a:r>
              <a:rPr lang="en-US" dirty="0"/>
              <a:t>  //printing the data of the serialized object  </a:t>
            </a:r>
          </a:p>
          <a:p>
            <a:r>
              <a:rPr lang="en-US" dirty="0"/>
              <a:t>  </a:t>
            </a:r>
            <a:r>
              <a:rPr lang="en-US" dirty="0" err="1"/>
              <a:t>System.out.println</a:t>
            </a:r>
            <a:r>
              <a:rPr lang="en-US" dirty="0"/>
              <a:t>(</a:t>
            </a:r>
            <a:r>
              <a:rPr lang="en-US" dirty="0" err="1"/>
              <a:t>e.eid</a:t>
            </a:r>
            <a:r>
              <a:rPr lang="en-US" dirty="0"/>
              <a:t>+" "+</a:t>
            </a:r>
            <a:r>
              <a:rPr lang="en-US" dirty="0" err="1"/>
              <a:t>e.ename</a:t>
            </a:r>
            <a:r>
              <a:rPr lang="en-US" dirty="0"/>
              <a:t>);  </a:t>
            </a:r>
          </a:p>
          <a:p>
            <a:r>
              <a:rPr lang="en-US" dirty="0"/>
              <a:t>  //closing the stream  </a:t>
            </a:r>
          </a:p>
          <a:p>
            <a:r>
              <a:rPr lang="en-US" dirty="0"/>
              <a:t>  </a:t>
            </a:r>
            <a:r>
              <a:rPr lang="en-US" dirty="0" err="1"/>
              <a:t>in.close</a:t>
            </a:r>
            <a:r>
              <a:rPr lang="en-US" dirty="0"/>
              <a:t>();  </a:t>
            </a:r>
          </a:p>
          <a:p>
            <a:r>
              <a:rPr lang="en-US" dirty="0"/>
              <a:t>  }catch(Exception e){</a:t>
            </a:r>
            <a:r>
              <a:rPr lang="en-US" dirty="0" err="1"/>
              <a:t>System.out.println</a:t>
            </a:r>
            <a:r>
              <a:rPr lang="en-US" dirty="0"/>
              <a:t>(e);}  </a:t>
            </a:r>
          </a:p>
          <a:p>
            <a:r>
              <a:rPr lang="en-US" dirty="0"/>
              <a:t> }  </a:t>
            </a:r>
          </a:p>
          <a:p>
            <a:r>
              <a:rPr lang="en-US" dirty="0"/>
              <a:t>} </a:t>
            </a:r>
          </a:p>
        </p:txBody>
      </p:sp>
    </p:spTree>
    <p:extLst>
      <p:ext uri="{BB962C8B-B14F-4D97-AF65-F5344CB8AC3E}">
        <p14:creationId xmlns:p14="http://schemas.microsoft.com/office/powerpoint/2010/main" val="36434825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a:t>
            </a:r>
          </a:p>
        </p:txBody>
      </p:sp>
      <p:sp>
        <p:nvSpPr>
          <p:cNvPr id="3" name="Content Placeholder 2"/>
          <p:cNvSpPr>
            <a:spLocks noGrp="1"/>
          </p:cNvSpPr>
          <p:nvPr>
            <p:ph idx="1"/>
          </p:nvPr>
        </p:nvSpPr>
        <p:spPr/>
        <p:txBody>
          <a:bodyPr/>
          <a:lstStyle/>
          <a:p>
            <a:r>
              <a:rPr lang="en-US" b="1" dirty="0"/>
              <a:t>Multithreading in </a:t>
            </a:r>
            <a:r>
              <a:rPr lang="en-US" b="1" dirty="0">
                <a:hlinkClick r:id="rId2"/>
              </a:rPr>
              <a:t>Java</a:t>
            </a:r>
            <a:r>
              <a:rPr lang="en-US" dirty="0"/>
              <a:t> is a process of executing multiple threads simultaneously.</a:t>
            </a:r>
          </a:p>
          <a:p>
            <a:r>
              <a:rPr lang="en-US" dirty="0"/>
              <a:t>A thread is a lightweight sub-process, the smallest unit of processing. Multiprocessing and multithreading, both are used to achieve multitasking</a:t>
            </a:r>
          </a:p>
          <a:p>
            <a:endParaRPr lang="en-US" dirty="0"/>
          </a:p>
        </p:txBody>
      </p:sp>
    </p:spTree>
    <p:extLst>
      <p:ext uri="{BB962C8B-B14F-4D97-AF65-F5344CB8AC3E}">
        <p14:creationId xmlns:p14="http://schemas.microsoft.com/office/powerpoint/2010/main" val="23539977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p:txBody>
          <a:bodyPr/>
          <a:lstStyle/>
          <a:p>
            <a:r>
              <a:rPr lang="en-US" dirty="0"/>
              <a:t>1) It doesn't block the user because threads are independent and you can perform multiple operations at the same time.</a:t>
            </a:r>
          </a:p>
          <a:p>
            <a:endParaRPr lang="en-US" dirty="0"/>
          </a:p>
          <a:p>
            <a:r>
              <a:rPr lang="en-US" dirty="0"/>
              <a:t>2) You can perform many operations together, so it saves time.</a:t>
            </a:r>
          </a:p>
          <a:p>
            <a:endParaRPr lang="en-US" dirty="0"/>
          </a:p>
          <a:p>
            <a:r>
              <a:rPr lang="en-US" dirty="0"/>
              <a:t>3) Threads are independent, so it doesn't affect other threads if an exception occurs in a single thread.</a:t>
            </a:r>
          </a:p>
        </p:txBody>
      </p:sp>
    </p:spTree>
    <p:extLst>
      <p:ext uri="{BB962C8B-B14F-4D97-AF65-F5344CB8AC3E}">
        <p14:creationId xmlns:p14="http://schemas.microsoft.com/office/powerpoint/2010/main" val="41272909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255" y="5065568"/>
            <a:ext cx="1072055" cy="1200329"/>
          </a:xfrm>
          <a:prstGeom prst="rect">
            <a:avLst/>
          </a:prstGeom>
          <a:solidFill>
            <a:schemeClr val="bg2">
              <a:lumMod val="75000"/>
            </a:schemeClr>
          </a:solidFill>
        </p:spPr>
        <p:txBody>
          <a:bodyPr wrap="square" rtlCol="0">
            <a:spAutoFit/>
          </a:bodyPr>
          <a:lstStyle/>
          <a:p>
            <a:r>
              <a:rPr lang="en-US" dirty="0"/>
              <a:t>Run </a:t>
            </a:r>
            <a:r>
              <a:rPr lang="en-US" dirty="0" err="1"/>
              <a:t>mehtod</a:t>
            </a:r>
            <a:r>
              <a:rPr lang="en-US" dirty="0"/>
              <a:t> end or exits</a:t>
            </a:r>
          </a:p>
        </p:txBody>
      </p:sp>
      <p:sp>
        <p:nvSpPr>
          <p:cNvPr id="2" name="Title 1"/>
          <p:cNvSpPr>
            <a:spLocks noGrp="1"/>
          </p:cNvSpPr>
          <p:nvPr>
            <p:ph type="title"/>
          </p:nvPr>
        </p:nvSpPr>
        <p:spPr>
          <a:xfrm>
            <a:off x="457200" y="152400"/>
            <a:ext cx="8229600" cy="1143000"/>
          </a:xfrm>
        </p:spPr>
        <p:txBody>
          <a:bodyPr/>
          <a:lstStyle/>
          <a:p>
            <a:r>
              <a:rPr lang="en-US" dirty="0"/>
              <a:t>Life cycle of thread</a:t>
            </a:r>
          </a:p>
        </p:txBody>
      </p:sp>
      <p:sp>
        <p:nvSpPr>
          <p:cNvPr id="3" name="Content Placeholder 2"/>
          <p:cNvSpPr>
            <a:spLocks noGrp="1"/>
          </p:cNvSpPr>
          <p:nvPr>
            <p:ph idx="1"/>
          </p:nvPr>
        </p:nvSpPr>
        <p:spPr>
          <a:xfrm>
            <a:off x="457200" y="1371600"/>
            <a:ext cx="8229600" cy="4953000"/>
          </a:xfrm>
        </p:spPr>
        <p:txBody>
          <a:bodyPr/>
          <a:lstStyle/>
          <a:p>
            <a:endParaRPr lang="en-US" dirty="0"/>
          </a:p>
        </p:txBody>
      </p:sp>
      <p:sp>
        <p:nvSpPr>
          <p:cNvPr id="5" name="Rectangle 4"/>
          <p:cNvSpPr/>
          <p:nvPr/>
        </p:nvSpPr>
        <p:spPr>
          <a:xfrm>
            <a:off x="901262" y="14859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6" name="Rectangle 5"/>
          <p:cNvSpPr/>
          <p:nvPr/>
        </p:nvSpPr>
        <p:spPr>
          <a:xfrm>
            <a:off x="901262" y="30480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Runnable</a:t>
            </a:r>
          </a:p>
        </p:txBody>
      </p:sp>
      <p:sp>
        <p:nvSpPr>
          <p:cNvPr id="7" name="Rectangle 6"/>
          <p:cNvSpPr/>
          <p:nvPr/>
        </p:nvSpPr>
        <p:spPr>
          <a:xfrm>
            <a:off x="832945" y="44196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sp>
        <p:nvSpPr>
          <p:cNvPr id="8" name="Rectangle 7"/>
          <p:cNvSpPr/>
          <p:nvPr/>
        </p:nvSpPr>
        <p:spPr>
          <a:xfrm>
            <a:off x="901262" y="58674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Terminated</a:t>
            </a:r>
          </a:p>
        </p:txBody>
      </p:sp>
      <p:sp>
        <p:nvSpPr>
          <p:cNvPr id="9" name="Rectangle 8"/>
          <p:cNvSpPr/>
          <p:nvPr/>
        </p:nvSpPr>
        <p:spPr>
          <a:xfrm>
            <a:off x="6553200" y="3200400"/>
            <a:ext cx="2209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runnable/ blocked</a:t>
            </a:r>
          </a:p>
        </p:txBody>
      </p:sp>
      <p:sp>
        <p:nvSpPr>
          <p:cNvPr id="10" name="Down Arrow 9"/>
          <p:cNvSpPr/>
          <p:nvPr/>
        </p:nvSpPr>
        <p:spPr>
          <a:xfrm>
            <a:off x="1600200" y="2476500"/>
            <a:ext cx="375745" cy="5715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805151" y="3867150"/>
            <a:ext cx="375745" cy="5715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769678" y="5379983"/>
            <a:ext cx="375745" cy="5715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3187262" y="4267200"/>
            <a:ext cx="3365938"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187262" y="3429000"/>
            <a:ext cx="3365938"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0624265">
            <a:off x="3728544" y="4793604"/>
            <a:ext cx="2667000" cy="923330"/>
          </a:xfrm>
          <a:prstGeom prst="rect">
            <a:avLst/>
          </a:prstGeom>
          <a:solidFill>
            <a:srgbClr val="FF0000"/>
          </a:solidFill>
        </p:spPr>
        <p:txBody>
          <a:bodyPr wrap="square" rtlCol="0">
            <a:spAutoFit/>
          </a:bodyPr>
          <a:lstStyle/>
          <a:p>
            <a:r>
              <a:rPr lang="en-US" dirty="0"/>
              <a:t>Sleep, block on i/o wait for lock , suspend() , wait()</a:t>
            </a:r>
          </a:p>
        </p:txBody>
      </p:sp>
      <p:sp>
        <p:nvSpPr>
          <p:cNvPr id="19" name="TextBox 18"/>
          <p:cNvSpPr txBox="1"/>
          <p:nvPr/>
        </p:nvSpPr>
        <p:spPr>
          <a:xfrm>
            <a:off x="0" y="2577584"/>
            <a:ext cx="1072055" cy="369332"/>
          </a:xfrm>
          <a:prstGeom prst="rect">
            <a:avLst/>
          </a:prstGeom>
          <a:solidFill>
            <a:schemeClr val="bg2">
              <a:lumMod val="75000"/>
            </a:schemeClr>
          </a:solidFill>
        </p:spPr>
        <p:txBody>
          <a:bodyPr wrap="square" rtlCol="0">
            <a:spAutoFit/>
          </a:bodyPr>
          <a:lstStyle/>
          <a:p>
            <a:r>
              <a:rPr lang="en-US" dirty="0"/>
              <a:t>Start()</a:t>
            </a:r>
          </a:p>
        </p:txBody>
      </p:sp>
      <p:sp>
        <p:nvSpPr>
          <p:cNvPr id="20" name="TextBox 19"/>
          <p:cNvSpPr txBox="1"/>
          <p:nvPr/>
        </p:nvSpPr>
        <p:spPr>
          <a:xfrm rot="264482">
            <a:off x="3536731" y="2609157"/>
            <a:ext cx="2667000" cy="923330"/>
          </a:xfrm>
          <a:prstGeom prst="rect">
            <a:avLst/>
          </a:prstGeom>
          <a:solidFill>
            <a:schemeClr val="accent4">
              <a:lumMod val="60000"/>
              <a:lumOff val="40000"/>
            </a:schemeClr>
          </a:solidFill>
        </p:spPr>
        <p:txBody>
          <a:bodyPr wrap="square" rtlCol="0">
            <a:spAutoFit/>
          </a:bodyPr>
          <a:lstStyle/>
          <a:p>
            <a:r>
              <a:rPr lang="en-US" dirty="0"/>
              <a:t>Sleep done, i/o complete  lock gain ,  notify(), </a:t>
            </a:r>
            <a:r>
              <a:rPr lang="en-US" dirty="0" err="1"/>
              <a:t>notifyAll</a:t>
            </a:r>
            <a:r>
              <a:rPr lang="en-US" dirty="0"/>
              <a:t> ()</a:t>
            </a:r>
          </a:p>
        </p:txBody>
      </p:sp>
    </p:spTree>
    <p:extLst>
      <p:ext uri="{BB962C8B-B14F-4D97-AF65-F5344CB8AC3E}">
        <p14:creationId xmlns:p14="http://schemas.microsoft.com/office/powerpoint/2010/main" val="15140795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a:t>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4877864"/>
              </p:ext>
            </p:extLst>
          </p:nvPr>
        </p:nvGraphicFramePr>
        <p:xfrm>
          <a:off x="304800" y="1230951"/>
          <a:ext cx="8382000" cy="5627049"/>
        </p:xfrm>
        <a:graphic>
          <a:graphicData uri="http://schemas.openxmlformats.org/drawingml/2006/table">
            <a:tbl>
              <a:tblPr firstRow="1" bandRow="1">
                <a:tableStyleId>{F5AB1C69-6EDB-4FF4-983F-18BD219EF322}</a:tableStyleId>
              </a:tblPr>
              <a:tblGrid>
                <a:gridCol w="1086556">
                  <a:extLst>
                    <a:ext uri="{9D8B030D-6E8A-4147-A177-3AD203B41FA5}">
                      <a16:colId xmlns:a16="http://schemas.microsoft.com/office/drawing/2014/main" val="20000"/>
                    </a:ext>
                  </a:extLst>
                </a:gridCol>
                <a:gridCol w="2405944">
                  <a:extLst>
                    <a:ext uri="{9D8B030D-6E8A-4147-A177-3AD203B41FA5}">
                      <a16:colId xmlns:a16="http://schemas.microsoft.com/office/drawing/2014/main" val="20001"/>
                    </a:ext>
                  </a:extLst>
                </a:gridCol>
                <a:gridCol w="4889500">
                  <a:extLst>
                    <a:ext uri="{9D8B030D-6E8A-4147-A177-3AD203B41FA5}">
                      <a16:colId xmlns:a16="http://schemas.microsoft.com/office/drawing/2014/main" val="20002"/>
                    </a:ext>
                  </a:extLst>
                </a:gridCol>
              </a:tblGrid>
              <a:tr h="664527">
                <a:tc>
                  <a:txBody>
                    <a:bodyPr/>
                    <a:lstStyle/>
                    <a:p>
                      <a:pPr algn="ctr"/>
                      <a:r>
                        <a:rPr lang="en-US" dirty="0" err="1">
                          <a:solidFill>
                            <a:schemeClr val="bg1"/>
                          </a:solidFill>
                        </a:rPr>
                        <a:t>S.No</a:t>
                      </a:r>
                      <a:endParaRPr lang="en-US" dirty="0">
                        <a:solidFill>
                          <a:schemeClr val="bg1"/>
                        </a:solidFill>
                      </a:endParaRPr>
                    </a:p>
                  </a:txBody>
                  <a:tcPr/>
                </a:tc>
                <a:tc>
                  <a:txBody>
                    <a:bodyPr/>
                    <a:lstStyle/>
                    <a:p>
                      <a:pPr algn="ctr"/>
                      <a:r>
                        <a:rPr lang="en-US" dirty="0">
                          <a:solidFill>
                            <a:schemeClr val="bg1"/>
                          </a:solidFill>
                        </a:rPr>
                        <a:t>Methods</a:t>
                      </a:r>
                    </a:p>
                  </a:txBody>
                  <a:tcPr/>
                </a:tc>
                <a:tc>
                  <a:txBody>
                    <a:bodyPr/>
                    <a:lstStyle/>
                    <a:p>
                      <a:pPr algn="ctr"/>
                      <a:r>
                        <a:rPr lang="en-US" dirty="0">
                          <a:solidFill>
                            <a:schemeClr val="bg1"/>
                          </a:solidFill>
                        </a:rPr>
                        <a:t>Description</a:t>
                      </a:r>
                      <a:r>
                        <a:rPr lang="en-US" baseline="0" dirty="0">
                          <a:solidFill>
                            <a:schemeClr val="bg1"/>
                          </a:solidFill>
                        </a:rPr>
                        <a:t> </a:t>
                      </a:r>
                      <a:endParaRPr lang="en-US" dirty="0">
                        <a:solidFill>
                          <a:schemeClr val="bg1"/>
                        </a:solidFill>
                      </a:endParaRPr>
                    </a:p>
                  </a:txBody>
                  <a:tcPr/>
                </a:tc>
                <a:extLst>
                  <a:ext uri="{0D108BD9-81ED-4DB2-BD59-A6C34878D82A}">
                    <a16:rowId xmlns:a16="http://schemas.microsoft.com/office/drawing/2014/main" val="10000"/>
                  </a:ext>
                </a:extLst>
              </a:tr>
              <a:tr h="664527">
                <a:tc>
                  <a:txBody>
                    <a:bodyPr/>
                    <a:lstStyle/>
                    <a:p>
                      <a:r>
                        <a:rPr lang="en-US" dirty="0">
                          <a:solidFill>
                            <a:schemeClr val="tx1"/>
                          </a:solidFill>
                        </a:rPr>
                        <a:t>1</a:t>
                      </a:r>
                    </a:p>
                  </a:txBody>
                  <a:tcPr/>
                </a:tc>
                <a:tc>
                  <a:txBody>
                    <a:bodyPr/>
                    <a:lstStyle/>
                    <a:p>
                      <a:r>
                        <a:rPr lang="en-US" dirty="0">
                          <a:solidFill>
                            <a:schemeClr val="tx1"/>
                          </a:solidFill>
                        </a:rPr>
                        <a:t>Void join </a:t>
                      </a:r>
                    </a:p>
                  </a:txBody>
                  <a:tcPr/>
                </a:tc>
                <a:tc>
                  <a:txBody>
                    <a:bodyPr/>
                    <a:lstStyle/>
                    <a:p>
                      <a:pPr marL="0" algn="l" rtl="0" eaLnBrk="1" latinLnBrk="0" hangingPunct="1"/>
                      <a:r>
                        <a:rPr kumimoji="0" lang="en-US" kern="1200" dirty="0">
                          <a:solidFill>
                            <a:schemeClr val="tx1"/>
                          </a:solidFill>
                          <a:latin typeface="+mn-lt"/>
                          <a:ea typeface="+mn-ea"/>
                          <a:cs typeface="+mn-cs"/>
                        </a:rPr>
                        <a:t>It is used to start the execution of the thread.</a:t>
                      </a:r>
                    </a:p>
                  </a:txBody>
                  <a:tcPr/>
                </a:tc>
                <a:extLst>
                  <a:ext uri="{0D108BD9-81ED-4DB2-BD59-A6C34878D82A}">
                    <a16:rowId xmlns:a16="http://schemas.microsoft.com/office/drawing/2014/main" val="10001"/>
                  </a:ext>
                </a:extLst>
              </a:tr>
              <a:tr h="664527">
                <a:tc>
                  <a:txBody>
                    <a:bodyPr/>
                    <a:lstStyle/>
                    <a:p>
                      <a:r>
                        <a:rPr lang="en-US" dirty="0">
                          <a:solidFill>
                            <a:schemeClr val="tx1"/>
                          </a:solidFill>
                        </a:rPr>
                        <a:t>2</a:t>
                      </a:r>
                    </a:p>
                  </a:txBody>
                  <a:tcPr/>
                </a:tc>
                <a:tc>
                  <a:txBody>
                    <a:bodyPr/>
                    <a:lstStyle/>
                    <a:p>
                      <a:r>
                        <a:rPr lang="en-US" dirty="0">
                          <a:solidFill>
                            <a:schemeClr val="tx1"/>
                          </a:solidFill>
                        </a:rPr>
                        <a:t>Void run </a:t>
                      </a:r>
                    </a:p>
                  </a:txBody>
                  <a:tcPr/>
                </a:tc>
                <a:tc>
                  <a:txBody>
                    <a:bodyPr/>
                    <a:lstStyle/>
                    <a:p>
                      <a:r>
                        <a:rPr lang="en-US" dirty="0">
                          <a:solidFill>
                            <a:schemeClr val="tx1"/>
                          </a:solidFill>
                        </a:rPr>
                        <a:t>It is used to do an action for a thread.</a:t>
                      </a:r>
                    </a:p>
                  </a:txBody>
                  <a:tcPr/>
                </a:tc>
                <a:extLst>
                  <a:ext uri="{0D108BD9-81ED-4DB2-BD59-A6C34878D82A}">
                    <a16:rowId xmlns:a16="http://schemas.microsoft.com/office/drawing/2014/main" val="10002"/>
                  </a:ext>
                </a:extLst>
              </a:tr>
              <a:tr h="664527">
                <a:tc>
                  <a:txBody>
                    <a:bodyPr/>
                    <a:lstStyle/>
                    <a:p>
                      <a:r>
                        <a:rPr lang="en-US" dirty="0">
                          <a:solidFill>
                            <a:schemeClr val="tx1"/>
                          </a:solidFill>
                        </a:rPr>
                        <a:t>3</a:t>
                      </a:r>
                    </a:p>
                  </a:txBody>
                  <a:tcPr/>
                </a:tc>
                <a:tc>
                  <a:txBody>
                    <a:bodyPr/>
                    <a:lstStyle/>
                    <a:p>
                      <a:r>
                        <a:rPr lang="en-US" dirty="0">
                          <a:solidFill>
                            <a:schemeClr val="tx1"/>
                          </a:solidFill>
                        </a:rPr>
                        <a:t>Void sleep(</a:t>
                      </a:r>
                      <a:r>
                        <a:rPr lang="en-US" dirty="0" err="1">
                          <a:solidFill>
                            <a:schemeClr val="tx1"/>
                          </a:solidFill>
                        </a:rPr>
                        <a:t>miliseconds</a:t>
                      </a:r>
                      <a:endParaRPr lang="en-US" dirty="0">
                        <a:solidFill>
                          <a:schemeClr val="tx1"/>
                        </a:solidFill>
                      </a:endParaRPr>
                    </a:p>
                  </a:txBody>
                  <a:tcPr/>
                </a:tc>
                <a:tc>
                  <a:txBody>
                    <a:bodyPr/>
                    <a:lstStyle/>
                    <a:p>
                      <a:r>
                        <a:rPr lang="en-US" dirty="0">
                          <a:solidFill>
                            <a:schemeClr val="tx1"/>
                          </a:solidFill>
                        </a:rPr>
                        <a:t>It</a:t>
                      </a:r>
                      <a:r>
                        <a:rPr lang="en-US" baseline="0" dirty="0">
                          <a:solidFill>
                            <a:schemeClr val="tx1"/>
                          </a:solidFill>
                        </a:rPr>
                        <a:t> is use to sleep the thread for a given time </a:t>
                      </a:r>
                      <a:endParaRPr lang="en-US" dirty="0">
                        <a:solidFill>
                          <a:schemeClr val="tx1"/>
                        </a:solidFill>
                      </a:endParaRPr>
                    </a:p>
                  </a:txBody>
                  <a:tcPr/>
                </a:tc>
                <a:extLst>
                  <a:ext uri="{0D108BD9-81ED-4DB2-BD59-A6C34878D82A}">
                    <a16:rowId xmlns:a16="http://schemas.microsoft.com/office/drawing/2014/main" val="10003"/>
                  </a:ext>
                </a:extLst>
              </a:tr>
              <a:tr h="664527">
                <a:tc>
                  <a:txBody>
                    <a:bodyPr/>
                    <a:lstStyle/>
                    <a:p>
                      <a:r>
                        <a:rPr lang="en-US" dirty="0">
                          <a:solidFill>
                            <a:schemeClr val="tx1"/>
                          </a:solidFill>
                        </a:rPr>
                        <a:t>4</a:t>
                      </a:r>
                    </a:p>
                  </a:txBody>
                  <a:tcPr/>
                </a:tc>
                <a:tc>
                  <a:txBody>
                    <a:bodyPr/>
                    <a:lstStyle/>
                    <a:p>
                      <a:r>
                        <a:rPr lang="en-US" dirty="0">
                          <a:solidFill>
                            <a:schemeClr val="tx1"/>
                          </a:solidFill>
                        </a:rPr>
                        <a:t>static Thread </a:t>
                      </a:r>
                      <a:r>
                        <a:rPr lang="en-US" dirty="0" err="1">
                          <a:solidFill>
                            <a:schemeClr val="tx1"/>
                          </a:solidFill>
                        </a:rPr>
                        <a:t>currentThread</a:t>
                      </a:r>
                      <a:r>
                        <a:rPr lang="en-US" dirty="0">
                          <a:solidFill>
                            <a:schemeClr val="tx1"/>
                          </a:solidFill>
                        </a:rPr>
                        <a:t>()</a:t>
                      </a:r>
                    </a:p>
                  </a:txBody>
                  <a:tcPr/>
                </a:tc>
                <a:tc>
                  <a:txBody>
                    <a:bodyPr/>
                    <a:lstStyle/>
                    <a:p>
                      <a:r>
                        <a:rPr lang="en-US" dirty="0">
                          <a:solidFill>
                            <a:schemeClr val="tx1"/>
                          </a:solidFill>
                        </a:rPr>
                        <a:t>It returns a reference to the currently executing thread object.</a:t>
                      </a:r>
                    </a:p>
                  </a:txBody>
                  <a:tcPr/>
                </a:tc>
                <a:extLst>
                  <a:ext uri="{0D108BD9-81ED-4DB2-BD59-A6C34878D82A}">
                    <a16:rowId xmlns:a16="http://schemas.microsoft.com/office/drawing/2014/main" val="10004"/>
                  </a:ext>
                </a:extLst>
              </a:tr>
              <a:tr h="664527">
                <a:tc>
                  <a:txBody>
                    <a:bodyPr/>
                    <a:lstStyle/>
                    <a:p>
                      <a:r>
                        <a:rPr lang="en-US" dirty="0">
                          <a:solidFill>
                            <a:schemeClr val="tx1"/>
                          </a:solidFill>
                        </a:rPr>
                        <a:t>5</a:t>
                      </a:r>
                    </a:p>
                  </a:txBody>
                  <a:tcPr/>
                </a:tc>
                <a:tc>
                  <a:txBody>
                    <a:bodyPr/>
                    <a:lstStyle/>
                    <a:p>
                      <a:r>
                        <a:rPr lang="en-US" dirty="0">
                          <a:solidFill>
                            <a:schemeClr val="tx1"/>
                          </a:solidFill>
                        </a:rPr>
                        <a:t>Void</a:t>
                      </a:r>
                      <a:r>
                        <a:rPr lang="en-US" baseline="0" dirty="0">
                          <a:solidFill>
                            <a:schemeClr val="tx1"/>
                          </a:solidFill>
                        </a:rPr>
                        <a:t> join</a:t>
                      </a:r>
                      <a:endParaRPr lang="en-US" dirty="0">
                        <a:solidFill>
                          <a:schemeClr val="tx1"/>
                        </a:solidFill>
                      </a:endParaRPr>
                    </a:p>
                  </a:txBody>
                  <a:tcPr/>
                </a:tc>
                <a:tc>
                  <a:txBody>
                    <a:bodyPr/>
                    <a:lstStyle/>
                    <a:p>
                      <a:pPr algn="l" fontAlgn="t"/>
                      <a:r>
                        <a:rPr kumimoji="0" lang="en-US" kern="1200" dirty="0">
                          <a:solidFill>
                            <a:schemeClr val="tx1"/>
                          </a:solidFill>
                          <a:latin typeface="+mn-lt"/>
                          <a:ea typeface="+mn-ea"/>
                          <a:cs typeface="+mn-cs"/>
                        </a:rPr>
                        <a:t>It waits for a thread to die</a:t>
                      </a:r>
                      <a:r>
                        <a:rPr lang="en-US" dirty="0">
                          <a:solidFill>
                            <a:schemeClr val="tx1"/>
                          </a:solidFill>
                          <a:effectLst/>
                          <a:latin typeface="verdana"/>
                        </a:rPr>
                        <a:t>.</a:t>
                      </a:r>
                    </a:p>
                  </a:txBody>
                  <a:tcPr marL="76200" marR="76200" marT="76200" marB="76200"/>
                </a:tc>
                <a:extLst>
                  <a:ext uri="{0D108BD9-81ED-4DB2-BD59-A6C34878D82A}">
                    <a16:rowId xmlns:a16="http://schemas.microsoft.com/office/drawing/2014/main" val="10005"/>
                  </a:ext>
                </a:extLst>
              </a:tr>
              <a:tr h="664527">
                <a:tc>
                  <a:txBody>
                    <a:bodyPr/>
                    <a:lstStyle/>
                    <a:p>
                      <a:r>
                        <a:rPr lang="en-US" dirty="0">
                          <a:solidFill>
                            <a:schemeClr val="tx1"/>
                          </a:solidFill>
                        </a:rPr>
                        <a:t>6</a:t>
                      </a:r>
                    </a:p>
                  </a:txBody>
                  <a:tcPr/>
                </a:tc>
                <a:tc>
                  <a:txBody>
                    <a:bodyPr/>
                    <a:lstStyle/>
                    <a:p>
                      <a:r>
                        <a:rPr lang="en-US" dirty="0" err="1">
                          <a:solidFill>
                            <a:schemeClr val="tx1"/>
                          </a:solidFill>
                        </a:rPr>
                        <a:t>getPriority</a:t>
                      </a:r>
                      <a:r>
                        <a:rPr lang="en-US" dirty="0">
                          <a:solidFill>
                            <a:schemeClr val="tx1"/>
                          </a:solidFill>
                        </a:rPr>
                        <a:t>() and </a:t>
                      </a:r>
                      <a:r>
                        <a:rPr lang="en-US" dirty="0" err="1">
                          <a:solidFill>
                            <a:schemeClr val="tx1"/>
                          </a:solidFill>
                        </a:rPr>
                        <a:t>setPriority</a:t>
                      </a:r>
                      <a:r>
                        <a:rPr lang="en-US" dirty="0">
                          <a:solidFill>
                            <a:schemeClr val="tx1"/>
                          </a:solidFill>
                        </a:rPr>
                        <a:t> </a:t>
                      </a:r>
                    </a:p>
                  </a:txBody>
                  <a:tcPr/>
                </a:tc>
                <a:tc>
                  <a:txBody>
                    <a:bodyPr/>
                    <a:lstStyle/>
                    <a:p>
                      <a:pPr marL="0" algn="l" rtl="0" eaLnBrk="1" fontAlgn="t" latinLnBrk="0" hangingPunct="1"/>
                      <a:r>
                        <a:rPr kumimoji="0" lang="en-US" kern="1200" dirty="0">
                          <a:solidFill>
                            <a:schemeClr val="tx1"/>
                          </a:solidFill>
                          <a:latin typeface="+mn-lt"/>
                          <a:ea typeface="+mn-ea"/>
                          <a:cs typeface="+mn-cs"/>
                        </a:rPr>
                        <a:t>To get and set the priority for the thread</a:t>
                      </a:r>
                    </a:p>
                    <a:p>
                      <a:pPr marL="0" algn="l" rtl="0" eaLnBrk="1" fontAlgn="t" latinLnBrk="0" hangingPunct="1"/>
                      <a:r>
                        <a:rPr kumimoji="0" lang="en-US" kern="1200" dirty="0">
                          <a:solidFill>
                            <a:schemeClr val="tx1"/>
                          </a:solidFill>
                          <a:latin typeface="+mn-lt"/>
                          <a:ea typeface="+mn-ea"/>
                          <a:cs typeface="+mn-cs"/>
                        </a:rPr>
                        <a:t>Default priority is 5, 1 is minimum and 10 is maximum </a:t>
                      </a:r>
                    </a:p>
                  </a:txBody>
                  <a:tcPr marL="76200" marR="76200" marT="76200" marB="76200"/>
                </a:tc>
                <a:extLst>
                  <a:ext uri="{0D108BD9-81ED-4DB2-BD59-A6C34878D82A}">
                    <a16:rowId xmlns:a16="http://schemas.microsoft.com/office/drawing/2014/main" val="10006"/>
                  </a:ext>
                </a:extLst>
              </a:tr>
              <a:tr h="664527">
                <a:tc>
                  <a:txBody>
                    <a:bodyPr/>
                    <a:lstStyle/>
                    <a:p>
                      <a:r>
                        <a:rPr lang="en-US" dirty="0">
                          <a:solidFill>
                            <a:schemeClr val="tx1"/>
                          </a:solidFill>
                        </a:rPr>
                        <a:t>7</a:t>
                      </a:r>
                    </a:p>
                  </a:txBody>
                  <a:tcPr/>
                </a:tc>
                <a:tc>
                  <a:txBody>
                    <a:bodyPr/>
                    <a:lstStyle/>
                    <a:p>
                      <a:r>
                        <a:rPr lang="en-US" dirty="0" err="1">
                          <a:solidFill>
                            <a:schemeClr val="tx1"/>
                          </a:solidFill>
                        </a:rPr>
                        <a:t>getName</a:t>
                      </a:r>
                      <a:r>
                        <a:rPr lang="en-US" dirty="0">
                          <a:solidFill>
                            <a:schemeClr val="tx1"/>
                          </a:solidFill>
                        </a:rPr>
                        <a:t>()</a:t>
                      </a:r>
                      <a:r>
                        <a:rPr lang="en-US" baseline="0" dirty="0">
                          <a:solidFill>
                            <a:schemeClr val="tx1"/>
                          </a:solidFill>
                        </a:rPr>
                        <a:t> and </a:t>
                      </a:r>
                      <a:r>
                        <a:rPr lang="en-US" baseline="0" dirty="0" err="1">
                          <a:solidFill>
                            <a:schemeClr val="tx1"/>
                          </a:solidFill>
                        </a:rPr>
                        <a:t>setName</a:t>
                      </a:r>
                      <a:r>
                        <a:rPr lang="en-US" baseline="0" dirty="0">
                          <a:solidFill>
                            <a:schemeClr val="tx1"/>
                          </a:solidFill>
                        </a:rPr>
                        <a:t>()</a:t>
                      </a:r>
                      <a:endParaRPr lang="en-US" dirty="0">
                        <a:solidFill>
                          <a:schemeClr val="tx1"/>
                        </a:solidFill>
                      </a:endParaRPr>
                    </a:p>
                  </a:txBody>
                  <a:tcPr/>
                </a:tc>
                <a:tc>
                  <a:txBody>
                    <a:bodyPr/>
                    <a:lstStyle/>
                    <a:p>
                      <a:pPr marL="0" algn="l" rtl="0" eaLnBrk="1" fontAlgn="t" latinLnBrk="0" hangingPunct="1"/>
                      <a:r>
                        <a:rPr kumimoji="0" lang="en-US" kern="1200" dirty="0">
                          <a:solidFill>
                            <a:schemeClr val="tx1"/>
                          </a:solidFill>
                          <a:latin typeface="+mn-lt"/>
                          <a:ea typeface="+mn-ea"/>
                          <a:cs typeface="+mn-cs"/>
                        </a:rPr>
                        <a:t>To get</a:t>
                      </a:r>
                      <a:r>
                        <a:rPr kumimoji="0" lang="en-US" kern="1200" baseline="0" dirty="0">
                          <a:solidFill>
                            <a:schemeClr val="tx1"/>
                          </a:solidFill>
                          <a:latin typeface="+mn-lt"/>
                          <a:ea typeface="+mn-ea"/>
                          <a:cs typeface="+mn-cs"/>
                        </a:rPr>
                        <a:t> and set name of thread</a:t>
                      </a:r>
                      <a:endParaRPr kumimoji="0" lang="en-US" kern="1200" dirty="0">
                        <a:solidFill>
                          <a:schemeClr val="tx1"/>
                        </a:solidFill>
                        <a:latin typeface="+mn-lt"/>
                        <a:ea typeface="+mn-ea"/>
                        <a:cs typeface="+mn-cs"/>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11968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3299969"/>
              </p:ext>
            </p:extLst>
          </p:nvPr>
        </p:nvGraphicFramePr>
        <p:xfrm>
          <a:off x="76201" y="1230951"/>
          <a:ext cx="8915400" cy="5755002"/>
        </p:xfrm>
        <a:graphic>
          <a:graphicData uri="http://schemas.openxmlformats.org/drawingml/2006/table">
            <a:tbl>
              <a:tblPr firstRow="1" bandRow="1">
                <a:tableStyleId>{F5AB1C69-6EDB-4FF4-983F-18BD219EF322}</a:tableStyleId>
              </a:tblPr>
              <a:tblGrid>
                <a:gridCol w="1066800">
                  <a:extLst>
                    <a:ext uri="{9D8B030D-6E8A-4147-A177-3AD203B41FA5}">
                      <a16:colId xmlns:a16="http://schemas.microsoft.com/office/drawing/2014/main" val="20000"/>
                    </a:ext>
                  </a:extLst>
                </a:gridCol>
                <a:gridCol w="2057399">
                  <a:extLst>
                    <a:ext uri="{9D8B030D-6E8A-4147-A177-3AD203B41FA5}">
                      <a16:colId xmlns:a16="http://schemas.microsoft.com/office/drawing/2014/main" val="20001"/>
                    </a:ext>
                  </a:extLst>
                </a:gridCol>
                <a:gridCol w="5791201">
                  <a:extLst>
                    <a:ext uri="{9D8B030D-6E8A-4147-A177-3AD203B41FA5}">
                      <a16:colId xmlns:a16="http://schemas.microsoft.com/office/drawing/2014/main" val="20002"/>
                    </a:ext>
                  </a:extLst>
                </a:gridCol>
              </a:tblGrid>
              <a:tr h="664527">
                <a:tc>
                  <a:txBody>
                    <a:bodyPr/>
                    <a:lstStyle/>
                    <a:p>
                      <a:pPr algn="ctr"/>
                      <a:r>
                        <a:rPr lang="en-US" sz="2000" dirty="0" err="1">
                          <a:solidFill>
                            <a:schemeClr val="bg1"/>
                          </a:solidFill>
                        </a:rPr>
                        <a:t>S.No</a:t>
                      </a:r>
                      <a:endParaRPr lang="en-US" sz="2000" dirty="0">
                        <a:solidFill>
                          <a:schemeClr val="bg1"/>
                        </a:solidFill>
                      </a:endParaRPr>
                    </a:p>
                  </a:txBody>
                  <a:tcPr/>
                </a:tc>
                <a:tc>
                  <a:txBody>
                    <a:bodyPr/>
                    <a:lstStyle/>
                    <a:p>
                      <a:pPr algn="ctr"/>
                      <a:r>
                        <a:rPr lang="en-US" sz="2000" dirty="0">
                          <a:solidFill>
                            <a:schemeClr val="bg1"/>
                          </a:solidFill>
                        </a:rPr>
                        <a:t>Methods</a:t>
                      </a:r>
                    </a:p>
                  </a:txBody>
                  <a:tcPr/>
                </a:tc>
                <a:tc>
                  <a:txBody>
                    <a:bodyPr/>
                    <a:lstStyle/>
                    <a:p>
                      <a:pPr algn="ctr"/>
                      <a:r>
                        <a:rPr lang="en-US" sz="2000" dirty="0">
                          <a:solidFill>
                            <a:schemeClr val="bg1"/>
                          </a:solidFill>
                        </a:rPr>
                        <a:t>Description</a:t>
                      </a:r>
                      <a:r>
                        <a:rPr lang="en-US" sz="2000" baseline="0" dirty="0">
                          <a:solidFill>
                            <a:schemeClr val="bg1"/>
                          </a:solidFill>
                        </a:rPr>
                        <a:t> </a:t>
                      </a:r>
                      <a:endParaRPr lang="en-US" sz="2000" dirty="0">
                        <a:solidFill>
                          <a:schemeClr val="bg1"/>
                        </a:solidFill>
                      </a:endParaRPr>
                    </a:p>
                  </a:txBody>
                  <a:tcPr/>
                </a:tc>
                <a:extLst>
                  <a:ext uri="{0D108BD9-81ED-4DB2-BD59-A6C34878D82A}">
                    <a16:rowId xmlns:a16="http://schemas.microsoft.com/office/drawing/2014/main" val="10000"/>
                  </a:ext>
                </a:extLst>
              </a:tr>
              <a:tr h="664527">
                <a:tc>
                  <a:txBody>
                    <a:bodyPr/>
                    <a:lstStyle/>
                    <a:p>
                      <a:r>
                        <a:rPr lang="en-US" sz="2000" dirty="0">
                          <a:solidFill>
                            <a:schemeClr val="tx1"/>
                          </a:solidFill>
                        </a:rPr>
                        <a:t>8</a:t>
                      </a:r>
                    </a:p>
                  </a:txBody>
                  <a:tcPr/>
                </a:tc>
                <a:tc>
                  <a:txBody>
                    <a:bodyPr/>
                    <a:lstStyle/>
                    <a:p>
                      <a:r>
                        <a:rPr lang="en-US" sz="2000" dirty="0">
                          <a:solidFill>
                            <a:schemeClr val="tx1"/>
                          </a:solidFill>
                        </a:rPr>
                        <a:t>Long</a:t>
                      </a:r>
                      <a:r>
                        <a:rPr lang="en-US" sz="2000" baseline="0" dirty="0">
                          <a:solidFill>
                            <a:schemeClr val="tx1"/>
                          </a:solidFill>
                        </a:rPr>
                        <a:t> </a:t>
                      </a:r>
                      <a:r>
                        <a:rPr kumimoji="0" lang="en-US" sz="2000" kern="1200" dirty="0" err="1">
                          <a:solidFill>
                            <a:schemeClr val="tx1"/>
                          </a:solidFill>
                          <a:latin typeface="+mn-lt"/>
                          <a:ea typeface="+mn-ea"/>
                          <a:cs typeface="+mn-cs"/>
                        </a:rPr>
                        <a:t>getId</a:t>
                      </a:r>
                      <a:r>
                        <a:rPr kumimoji="0" lang="en-US" sz="2000" b="0" i="0" u="none" strike="noStrike" kern="1200" baseline="0" dirty="0">
                          <a:solidFill>
                            <a:schemeClr val="tx1"/>
                          </a:solidFill>
                          <a:effectLst/>
                          <a:latin typeface="+mn-lt"/>
                          <a:ea typeface="+mn-ea"/>
                          <a:cs typeface="+mn-cs"/>
                        </a:rPr>
                        <a:t>()</a:t>
                      </a:r>
                      <a:endParaRPr lang="en-US" sz="2000" dirty="0">
                        <a:solidFill>
                          <a:schemeClr val="tx1"/>
                        </a:solidFill>
                      </a:endParaRPr>
                    </a:p>
                  </a:txBody>
                  <a:tcPr/>
                </a:tc>
                <a:tc>
                  <a:txBody>
                    <a:bodyPr/>
                    <a:lstStyle/>
                    <a:p>
                      <a:pPr marL="0" algn="l" rtl="0" eaLnBrk="1" latinLnBrk="0" hangingPunct="1"/>
                      <a:r>
                        <a:rPr kumimoji="0" lang="en-US" sz="2000" kern="1200" dirty="0">
                          <a:solidFill>
                            <a:schemeClr val="tx1"/>
                          </a:solidFill>
                          <a:latin typeface="+mn-lt"/>
                          <a:ea typeface="+mn-ea"/>
                          <a:cs typeface="+mn-cs"/>
                        </a:rPr>
                        <a:t>It is used to get id of current thread</a:t>
                      </a:r>
                    </a:p>
                  </a:txBody>
                  <a:tcPr/>
                </a:tc>
                <a:extLst>
                  <a:ext uri="{0D108BD9-81ED-4DB2-BD59-A6C34878D82A}">
                    <a16:rowId xmlns:a16="http://schemas.microsoft.com/office/drawing/2014/main" val="10001"/>
                  </a:ext>
                </a:extLst>
              </a:tr>
              <a:tr h="664527">
                <a:tc>
                  <a:txBody>
                    <a:bodyPr/>
                    <a:lstStyle/>
                    <a:p>
                      <a:r>
                        <a:rPr lang="en-US" sz="2000" dirty="0">
                          <a:solidFill>
                            <a:schemeClr val="tx1"/>
                          </a:solidFill>
                        </a:rPr>
                        <a:t>9</a:t>
                      </a:r>
                    </a:p>
                  </a:txBody>
                  <a:tcPr/>
                </a:tc>
                <a:tc>
                  <a:txBody>
                    <a:bodyPr/>
                    <a:lstStyle/>
                    <a:p>
                      <a:r>
                        <a:rPr lang="en-US" sz="2000" dirty="0">
                          <a:solidFill>
                            <a:schemeClr val="tx1"/>
                          </a:solidFill>
                        </a:rPr>
                        <a:t>Boolean </a:t>
                      </a:r>
                      <a:r>
                        <a:rPr lang="en-US" sz="2000" dirty="0" err="1">
                          <a:solidFill>
                            <a:schemeClr val="tx1"/>
                          </a:solidFill>
                        </a:rPr>
                        <a:t>isAlive</a:t>
                      </a:r>
                      <a:r>
                        <a:rPr lang="en-US" sz="2000" dirty="0">
                          <a:solidFill>
                            <a:schemeClr val="tx1"/>
                          </a:solidFill>
                        </a:rPr>
                        <a:t>()</a:t>
                      </a:r>
                    </a:p>
                  </a:txBody>
                  <a:tcPr/>
                </a:tc>
                <a:tc>
                  <a:txBody>
                    <a:bodyPr/>
                    <a:lstStyle/>
                    <a:p>
                      <a:r>
                        <a:rPr lang="en-US" sz="2000" dirty="0">
                          <a:solidFill>
                            <a:schemeClr val="tx1"/>
                          </a:solidFill>
                        </a:rPr>
                        <a:t>It </a:t>
                      </a:r>
                      <a:r>
                        <a:rPr lang="en-US" sz="2000" dirty="0" err="1">
                          <a:solidFill>
                            <a:schemeClr val="tx1"/>
                          </a:solidFill>
                        </a:rPr>
                        <a:t>stests</a:t>
                      </a:r>
                      <a:r>
                        <a:rPr lang="en-US" sz="2000" dirty="0">
                          <a:solidFill>
                            <a:schemeClr val="tx1"/>
                          </a:solidFill>
                        </a:rPr>
                        <a:t> if the thread is alive.</a:t>
                      </a:r>
                    </a:p>
                  </a:txBody>
                  <a:tcPr/>
                </a:tc>
                <a:extLst>
                  <a:ext uri="{0D108BD9-81ED-4DB2-BD59-A6C34878D82A}">
                    <a16:rowId xmlns:a16="http://schemas.microsoft.com/office/drawing/2014/main" val="10002"/>
                  </a:ext>
                </a:extLst>
              </a:tr>
              <a:tr h="664527">
                <a:tc>
                  <a:txBody>
                    <a:bodyPr/>
                    <a:lstStyle/>
                    <a:p>
                      <a:r>
                        <a:rPr lang="en-US" sz="2000" dirty="0">
                          <a:solidFill>
                            <a:schemeClr val="tx1"/>
                          </a:solidFill>
                        </a:rPr>
                        <a:t>10</a:t>
                      </a:r>
                    </a:p>
                  </a:txBody>
                  <a:tcPr/>
                </a:tc>
                <a:tc>
                  <a:txBody>
                    <a:bodyPr/>
                    <a:lstStyle/>
                    <a:p>
                      <a:r>
                        <a:rPr lang="en-US" sz="2000" dirty="0">
                          <a:solidFill>
                            <a:schemeClr val="tx1"/>
                          </a:solidFill>
                        </a:rPr>
                        <a:t>Static void yield()</a:t>
                      </a:r>
                    </a:p>
                  </a:txBody>
                  <a:tcPr/>
                </a:tc>
                <a:tc>
                  <a:txBody>
                    <a:bodyPr/>
                    <a:lstStyle/>
                    <a:p>
                      <a:pPr marL="0" algn="l" rtl="0" eaLnBrk="1" fontAlgn="t" latinLnBrk="0" hangingPunct="1"/>
                      <a:r>
                        <a:rPr kumimoji="0" lang="en-US" sz="2000" kern="1200" dirty="0">
                          <a:solidFill>
                            <a:schemeClr val="tx1"/>
                          </a:solidFill>
                          <a:latin typeface="+mn-lt"/>
                          <a:ea typeface="+mn-ea"/>
                          <a:cs typeface="+mn-cs"/>
                        </a:rPr>
                        <a:t>It causes the currently executing thread object to pause and allow other threads to execute temporarily.</a:t>
                      </a:r>
                    </a:p>
                  </a:txBody>
                  <a:tcPr marL="76200" marR="76200" marT="76200" marB="76200"/>
                </a:tc>
                <a:extLst>
                  <a:ext uri="{0D108BD9-81ED-4DB2-BD59-A6C34878D82A}">
                    <a16:rowId xmlns:a16="http://schemas.microsoft.com/office/drawing/2014/main" val="10003"/>
                  </a:ext>
                </a:extLst>
              </a:tr>
              <a:tr h="664527">
                <a:tc>
                  <a:txBody>
                    <a:bodyPr/>
                    <a:lstStyle/>
                    <a:p>
                      <a:r>
                        <a:rPr lang="en-US" sz="2000" dirty="0">
                          <a:solidFill>
                            <a:schemeClr val="tx1"/>
                          </a:solidFill>
                        </a:rPr>
                        <a:t>11</a:t>
                      </a:r>
                    </a:p>
                  </a:txBody>
                  <a:tcPr/>
                </a:tc>
                <a:tc>
                  <a:txBody>
                    <a:bodyPr/>
                    <a:lstStyle/>
                    <a:p>
                      <a:r>
                        <a:rPr lang="en-US" sz="2000" dirty="0">
                          <a:solidFill>
                            <a:schemeClr val="tx1"/>
                          </a:solidFill>
                        </a:rPr>
                        <a:t>Void suspend()</a:t>
                      </a:r>
                    </a:p>
                  </a:txBody>
                  <a:tcPr/>
                </a:tc>
                <a:tc>
                  <a:txBody>
                    <a:bodyPr/>
                    <a:lstStyle/>
                    <a:p>
                      <a:pPr algn="l" fontAlgn="t"/>
                      <a:r>
                        <a:rPr lang="en-US" dirty="0">
                          <a:solidFill>
                            <a:schemeClr val="tx1"/>
                          </a:solidFill>
                          <a:effectLst/>
                          <a:latin typeface="verdana"/>
                        </a:rPr>
                        <a:t>It is used to suspend the thread.</a:t>
                      </a:r>
                    </a:p>
                  </a:txBody>
                  <a:tcPr marL="76200" marR="76200" marT="76200" marB="76200"/>
                </a:tc>
                <a:extLst>
                  <a:ext uri="{0D108BD9-81ED-4DB2-BD59-A6C34878D82A}">
                    <a16:rowId xmlns:a16="http://schemas.microsoft.com/office/drawing/2014/main" val="10004"/>
                  </a:ext>
                </a:extLst>
              </a:tr>
              <a:tr h="664527">
                <a:tc>
                  <a:txBody>
                    <a:bodyPr/>
                    <a:lstStyle/>
                    <a:p>
                      <a:r>
                        <a:rPr lang="en-US" sz="2000" dirty="0">
                          <a:solidFill>
                            <a:schemeClr val="tx1"/>
                          </a:solidFill>
                        </a:rPr>
                        <a:t>12</a:t>
                      </a:r>
                    </a:p>
                  </a:txBody>
                  <a:tcPr/>
                </a:tc>
                <a:tc>
                  <a:txBody>
                    <a:bodyPr/>
                    <a:lstStyle/>
                    <a:p>
                      <a:r>
                        <a:rPr lang="en-US" sz="2000" dirty="0">
                          <a:solidFill>
                            <a:schemeClr val="tx1"/>
                          </a:solidFill>
                        </a:rPr>
                        <a:t>Void</a:t>
                      </a:r>
                      <a:r>
                        <a:rPr lang="en-US" sz="2000" baseline="0" dirty="0">
                          <a:solidFill>
                            <a:schemeClr val="tx1"/>
                          </a:solidFill>
                        </a:rPr>
                        <a:t> resume()</a:t>
                      </a:r>
                      <a:endParaRPr lang="en-US" sz="2000" dirty="0">
                        <a:solidFill>
                          <a:schemeClr val="tx1"/>
                        </a:solidFill>
                      </a:endParaRPr>
                    </a:p>
                  </a:txBody>
                  <a:tcPr/>
                </a:tc>
                <a:tc>
                  <a:txBody>
                    <a:bodyPr/>
                    <a:lstStyle/>
                    <a:p>
                      <a:r>
                        <a:rPr kumimoji="0" lang="en-US" b="0" i="0" kern="1200" dirty="0">
                          <a:solidFill>
                            <a:schemeClr val="tx1"/>
                          </a:solidFill>
                          <a:effectLst/>
                          <a:latin typeface="+mn-lt"/>
                          <a:ea typeface="+mn-ea"/>
                          <a:cs typeface="+mn-cs"/>
                        </a:rPr>
                        <a:t>It is used to resume the suspended thread.</a:t>
                      </a:r>
                      <a:endParaRPr lang="en-US" dirty="0">
                        <a:solidFill>
                          <a:schemeClr val="tx1"/>
                        </a:solidFill>
                      </a:endParaRPr>
                    </a:p>
                  </a:txBody>
                  <a:tcPr/>
                </a:tc>
                <a:extLst>
                  <a:ext uri="{0D108BD9-81ED-4DB2-BD59-A6C34878D82A}">
                    <a16:rowId xmlns:a16="http://schemas.microsoft.com/office/drawing/2014/main" val="10005"/>
                  </a:ext>
                </a:extLst>
              </a:tr>
              <a:tr h="664527">
                <a:tc>
                  <a:txBody>
                    <a:bodyPr/>
                    <a:lstStyle/>
                    <a:p>
                      <a:r>
                        <a:rPr lang="en-US" sz="2000" dirty="0">
                          <a:solidFill>
                            <a:schemeClr val="tx1"/>
                          </a:solidFill>
                        </a:rPr>
                        <a:t>13</a:t>
                      </a:r>
                    </a:p>
                  </a:txBody>
                  <a:tcPr/>
                </a:tc>
                <a:tc>
                  <a:txBody>
                    <a:bodyPr/>
                    <a:lstStyle/>
                    <a:p>
                      <a:r>
                        <a:rPr lang="en-US" sz="2000" dirty="0">
                          <a:solidFill>
                            <a:schemeClr val="tx1"/>
                          </a:solidFill>
                        </a:rPr>
                        <a:t>Void</a:t>
                      </a:r>
                      <a:r>
                        <a:rPr lang="en-US" sz="2000" baseline="0" dirty="0">
                          <a:solidFill>
                            <a:schemeClr val="tx1"/>
                          </a:solidFill>
                        </a:rPr>
                        <a:t> stop ()</a:t>
                      </a:r>
                      <a:endParaRPr lang="en-US" sz="2000" dirty="0">
                        <a:solidFill>
                          <a:schemeClr val="tx1"/>
                        </a:solidFill>
                      </a:endParaRPr>
                    </a:p>
                  </a:txBody>
                  <a:tcPr/>
                </a:tc>
                <a:tc>
                  <a:txBody>
                    <a:bodyPr/>
                    <a:lstStyle/>
                    <a:p>
                      <a:pPr marL="0" algn="l" rtl="0" eaLnBrk="1" fontAlgn="t" latinLnBrk="0" hangingPunct="1"/>
                      <a:r>
                        <a:rPr kumimoji="0" lang="en-US" sz="2000" kern="1200" dirty="0">
                          <a:solidFill>
                            <a:schemeClr val="tx1"/>
                          </a:solidFill>
                          <a:latin typeface="+mn-lt"/>
                          <a:ea typeface="+mn-ea"/>
                          <a:cs typeface="+mn-cs"/>
                        </a:rPr>
                        <a:t>It is used to stop the thread.</a:t>
                      </a:r>
                    </a:p>
                  </a:txBody>
                  <a:tcPr marL="76200" marR="76200" marT="76200" marB="76200"/>
                </a:tc>
                <a:extLst>
                  <a:ext uri="{0D108BD9-81ED-4DB2-BD59-A6C34878D82A}">
                    <a16:rowId xmlns:a16="http://schemas.microsoft.com/office/drawing/2014/main" val="10006"/>
                  </a:ext>
                </a:extLst>
              </a:tr>
              <a:tr h="664527">
                <a:tc>
                  <a:txBody>
                    <a:bodyPr/>
                    <a:lstStyle/>
                    <a:p>
                      <a:r>
                        <a:rPr lang="en-US" sz="2000" dirty="0">
                          <a:solidFill>
                            <a:schemeClr val="tx1"/>
                          </a:solidFill>
                        </a:rPr>
                        <a:t>14</a:t>
                      </a:r>
                    </a:p>
                  </a:txBody>
                  <a:tcPr/>
                </a:tc>
                <a:tc>
                  <a:txBody>
                    <a:bodyPr/>
                    <a:lstStyle/>
                    <a:p>
                      <a:r>
                        <a:rPr lang="en-US" sz="2000" dirty="0" err="1">
                          <a:solidFill>
                            <a:schemeClr val="tx1"/>
                          </a:solidFill>
                        </a:rPr>
                        <a:t>boolean</a:t>
                      </a:r>
                      <a:r>
                        <a:rPr lang="en-US" sz="2000" dirty="0">
                          <a:solidFill>
                            <a:schemeClr val="tx1"/>
                          </a:solidFill>
                        </a:rPr>
                        <a:t> </a:t>
                      </a:r>
                      <a:r>
                        <a:rPr kumimoji="0" lang="en-US" sz="2000" b="0" i="0" u="none" strike="noStrike" kern="1200" dirty="0" err="1">
                          <a:solidFill>
                            <a:schemeClr val="tx1"/>
                          </a:solidFill>
                          <a:effectLst/>
                          <a:latin typeface="+mn-lt"/>
                          <a:ea typeface="+mn-ea"/>
                          <a:cs typeface="+mn-cs"/>
                        </a:rPr>
                        <a:t>isDaemon</a:t>
                      </a:r>
                      <a:r>
                        <a:rPr kumimoji="0" lang="en-US" sz="2000" b="0" i="0" u="none" strike="noStrike" kern="1200" dirty="0">
                          <a:solidFill>
                            <a:schemeClr val="tx1"/>
                          </a:solidFill>
                          <a:effectLst/>
                          <a:latin typeface="+mn-lt"/>
                          <a:ea typeface="+mn-ea"/>
                          <a:cs typeface="+mn-cs"/>
                        </a:rPr>
                        <a:t>()</a:t>
                      </a:r>
                      <a:endParaRPr lang="en-US" sz="2000" dirty="0">
                        <a:solidFill>
                          <a:schemeClr val="tx1"/>
                        </a:solidFill>
                      </a:endParaRPr>
                    </a:p>
                  </a:txBody>
                  <a:tcPr/>
                </a:tc>
                <a:tc>
                  <a:txBody>
                    <a:bodyPr/>
                    <a:lstStyle/>
                    <a:p>
                      <a:pPr marL="0" algn="l" rtl="0" eaLnBrk="1" fontAlgn="t" latinLnBrk="0" hangingPunct="1"/>
                      <a:r>
                        <a:rPr kumimoji="0" lang="en-US" sz="2000" kern="1200" dirty="0">
                          <a:solidFill>
                            <a:schemeClr val="tx1"/>
                          </a:solidFill>
                          <a:latin typeface="+mn-lt"/>
                          <a:ea typeface="+mn-ea"/>
                          <a:cs typeface="+mn-cs"/>
                        </a:rPr>
                        <a:t> </a:t>
                      </a:r>
                      <a:r>
                        <a:rPr kumimoji="0" lang="en-US" sz="2000" b="0" i="0" kern="1200" dirty="0">
                          <a:solidFill>
                            <a:schemeClr val="dk1"/>
                          </a:solidFill>
                          <a:effectLst/>
                          <a:latin typeface="+mn-lt"/>
                          <a:ea typeface="+mn-ea"/>
                          <a:cs typeface="+mn-cs"/>
                        </a:rPr>
                        <a:t>It tests if the thread is a daemon thread.</a:t>
                      </a:r>
                      <a:endParaRPr kumimoji="0" lang="en-US" sz="2000" kern="1200" dirty="0">
                        <a:solidFill>
                          <a:schemeClr val="tx1"/>
                        </a:solidFill>
                        <a:latin typeface="+mn-lt"/>
                        <a:ea typeface="+mn-ea"/>
                        <a:cs typeface="+mn-cs"/>
                      </a:endParaRP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8640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5929</TotalTime>
  <Words>10380</Words>
  <Application>Microsoft Office PowerPoint</Application>
  <PresentationFormat>On-screen Show (4:3)</PresentationFormat>
  <Paragraphs>1361</Paragraphs>
  <Slides>141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141</vt:i4>
      </vt:variant>
    </vt:vector>
  </HeadingPairs>
  <TitlesOfParts>
    <vt:vector size="148" baseType="lpstr">
      <vt:lpstr>Arial</vt:lpstr>
      <vt:lpstr>Calibri</vt:lpstr>
      <vt:lpstr>Constantia</vt:lpstr>
      <vt:lpstr>times new roman</vt:lpstr>
      <vt:lpstr>verdana</vt:lpstr>
      <vt:lpstr>Wingdings 2</vt:lpstr>
      <vt:lpstr>Flow</vt:lpstr>
      <vt:lpstr>JAVA String class</vt:lpstr>
      <vt:lpstr>Constructor</vt:lpstr>
      <vt:lpstr>Methods</vt:lpstr>
      <vt:lpstr>Methods</vt:lpstr>
      <vt:lpstr>Methods</vt:lpstr>
      <vt:lpstr>instanceof</vt:lpstr>
      <vt:lpstr>Annotations</vt:lpstr>
      <vt:lpstr>Built-In Java Annotations</vt:lpstr>
      <vt:lpstr>@Override</vt:lpstr>
      <vt:lpstr>PowerPoint Presentation</vt:lpstr>
      <vt:lpstr>@SuppressWarnings</vt:lpstr>
      <vt:lpstr>PowerPoint Presentation</vt:lpstr>
      <vt:lpstr>@Deprecated </vt:lpstr>
      <vt:lpstr>PowerPoint Presentation</vt:lpstr>
      <vt:lpstr>Interface</vt:lpstr>
      <vt:lpstr>Inner  Class &amp; nested class</vt:lpstr>
      <vt:lpstr>Advantage </vt:lpstr>
      <vt:lpstr>Types of Nested classes</vt:lpstr>
      <vt:lpstr>PowerPoint Presentation</vt:lpstr>
      <vt:lpstr> Anonymous  class</vt:lpstr>
      <vt:lpstr>Using class</vt:lpstr>
      <vt:lpstr>Using interface</vt:lpstr>
      <vt:lpstr>Passing as argument </vt:lpstr>
      <vt:lpstr>Lambda Expressions</vt:lpstr>
      <vt:lpstr>Lambda Expression Syntax</vt:lpstr>
      <vt:lpstr>PowerPoint Presentation</vt:lpstr>
      <vt:lpstr>PowerPoint Presentation</vt:lpstr>
      <vt:lpstr>Returning value from lambda expression</vt:lpstr>
      <vt:lpstr>StringBuffer </vt:lpstr>
      <vt:lpstr>PowerPoint Presentation</vt:lpstr>
      <vt:lpstr>PowerPoint Presentation</vt:lpstr>
      <vt:lpstr>PowerPoint Presentation</vt:lpstr>
      <vt:lpstr>StringBuilder</vt:lpstr>
      <vt:lpstr>Difference between stringbuffer and string builder</vt:lpstr>
      <vt:lpstr>Constructor</vt:lpstr>
      <vt:lpstr>Methods of StringBuilder class</vt:lpstr>
      <vt:lpstr>PowerPoint Presentation</vt:lpstr>
      <vt:lpstr>PowerPoint Presentation</vt:lpstr>
      <vt:lpstr>Exception Handling</vt:lpstr>
      <vt:lpstr>PowerPoint Presentation</vt:lpstr>
      <vt:lpstr>PowerPoint Presentation</vt:lpstr>
      <vt:lpstr>PowerPoint Presentation</vt:lpstr>
      <vt:lpstr>Important Methods</vt:lpstr>
      <vt:lpstr>Try, catch and finally </vt:lpstr>
      <vt:lpstr>PowerPoint Presentation</vt:lpstr>
      <vt:lpstr>PowerPoint Presentation</vt:lpstr>
      <vt:lpstr>Difference between Error And Exception</vt:lpstr>
      <vt:lpstr>ExceptionHandling with MethodOverriding</vt:lpstr>
      <vt:lpstr>PowerPoint Presentation</vt:lpstr>
      <vt:lpstr>PowerPoint Presentation</vt:lpstr>
      <vt:lpstr>If the superclass method declares an exception</vt:lpstr>
      <vt:lpstr>PowerPoint Presentation</vt:lpstr>
      <vt:lpstr>Subclass overridden method declares same exception</vt:lpstr>
      <vt:lpstr> subclass overridden method declares subclass exception</vt:lpstr>
      <vt:lpstr>subclass overridden method declares no exception</vt:lpstr>
      <vt:lpstr>Creating own Exception class</vt:lpstr>
      <vt:lpstr>PowerPoint Presentation</vt:lpstr>
      <vt:lpstr>Method Reference</vt:lpstr>
      <vt:lpstr>Reference to an Instance Method</vt:lpstr>
      <vt:lpstr>Reference to a Static Method</vt:lpstr>
      <vt:lpstr>Reference to a Constructor</vt:lpstr>
      <vt:lpstr>Object Class</vt:lpstr>
      <vt:lpstr>PowerPoint Presentation</vt:lpstr>
      <vt:lpstr>Protected void finalize</vt:lpstr>
      <vt:lpstr>Cloning of object</vt:lpstr>
      <vt:lpstr>PowerPoint Presentation</vt:lpstr>
      <vt:lpstr>Equals method </vt:lpstr>
      <vt:lpstr>Runtime Class</vt:lpstr>
      <vt:lpstr>PowerPoint Presentation</vt:lpstr>
      <vt:lpstr>Shutdown system in java </vt:lpstr>
      <vt:lpstr>Java Runtime availableProcessors()</vt:lpstr>
      <vt:lpstr>Runtime freeMemory() and totalMemory() method</vt:lpstr>
      <vt:lpstr>JAVA IO STREAM</vt:lpstr>
      <vt:lpstr>PowerPoint Presentation</vt:lpstr>
      <vt:lpstr>BYTE STREAM</vt:lpstr>
      <vt:lpstr>FileOutputStream methods</vt:lpstr>
      <vt:lpstr>FileInputStream methods</vt:lpstr>
      <vt:lpstr>PowerPoint Presentation</vt:lpstr>
      <vt:lpstr>FileReader</vt:lpstr>
      <vt:lpstr>PowerPoint Presentation</vt:lpstr>
      <vt:lpstr>FileWriter</vt:lpstr>
      <vt:lpstr>PowerPoint Presentation</vt:lpstr>
      <vt:lpstr>BufferedInputStream</vt:lpstr>
      <vt:lpstr>PowerPoint Presentation</vt:lpstr>
      <vt:lpstr>PowerPoint Presentation</vt:lpstr>
      <vt:lpstr>BufferedOutputStream</vt:lpstr>
      <vt:lpstr>PowerPoint Presentation</vt:lpstr>
      <vt:lpstr>Serialization and Deserialization</vt:lpstr>
      <vt:lpstr>PowerPoint Presentation</vt:lpstr>
      <vt:lpstr>ObjectOutputStream </vt:lpstr>
      <vt:lpstr>ObjectInputStream </vt:lpstr>
      <vt:lpstr>Employee class</vt:lpstr>
      <vt:lpstr>PowerPoint Presentation</vt:lpstr>
      <vt:lpstr>PowerPoint Presentation</vt:lpstr>
      <vt:lpstr>Multithreading </vt:lpstr>
      <vt:lpstr>Advantages </vt:lpstr>
      <vt:lpstr>Life cycle of thread</vt:lpstr>
      <vt:lpstr>Methods</vt:lpstr>
      <vt:lpstr>Methods</vt:lpstr>
      <vt:lpstr>Methods</vt:lpstr>
      <vt:lpstr>To create thread</vt:lpstr>
      <vt:lpstr>PowerPoint Presentation</vt:lpstr>
      <vt:lpstr>PowerPoint Presentation</vt:lpstr>
      <vt:lpstr>Isalive</vt:lpstr>
      <vt:lpstr>Join and sleep</vt:lpstr>
      <vt:lpstr>PowerPoint Presentation</vt:lpstr>
      <vt:lpstr>PowerPoint Presentation</vt:lpstr>
      <vt:lpstr>Priority of a Thread </vt:lpstr>
      <vt:lpstr>Priority</vt:lpstr>
      <vt:lpstr>setDaemon(true)</vt:lpstr>
      <vt:lpstr>PowerPoint Presentation</vt:lpstr>
      <vt:lpstr>Thread Synchronization  </vt:lpstr>
      <vt:lpstr>Mutual Exclusive</vt:lpstr>
      <vt:lpstr>What will happen when two or more than two thread access same resource</vt:lpstr>
      <vt:lpstr>PowerPoint Presentation</vt:lpstr>
      <vt:lpstr>synchronized block</vt:lpstr>
      <vt:lpstr>Static synchronized method</vt:lpstr>
      <vt:lpstr>Deadlock</vt:lpstr>
      <vt:lpstr>Inter thread communication</vt:lpstr>
      <vt:lpstr>AWT</vt:lpstr>
      <vt:lpstr>PowerPoint Presentation</vt:lpstr>
      <vt:lpstr>Layout Manager</vt:lpstr>
      <vt:lpstr>Event classes and Listener interfaces</vt:lpstr>
      <vt:lpstr>Java 9 features</vt:lpstr>
      <vt:lpstr>PowerPoint Presentation</vt:lpstr>
      <vt:lpstr>Try with resource</vt:lpstr>
      <vt:lpstr>PowerPoint Presentation</vt:lpstr>
      <vt:lpstr>Jshell</vt:lpstr>
      <vt:lpstr>Jshell command </vt:lpstr>
      <vt:lpstr>PowerPoint Presentation</vt:lpstr>
      <vt:lpstr>Import package in jshell</vt:lpstr>
      <vt:lpstr>PowerPoint Presentation</vt:lpstr>
      <vt:lpstr>Module in java 9</vt:lpstr>
      <vt:lpstr>To create Java module</vt:lpstr>
      <vt:lpstr>PowerPoint Presentation</vt:lpstr>
      <vt:lpstr>Source Code</vt:lpstr>
      <vt:lpstr>Compile Java Module</vt:lpstr>
      <vt:lpstr>Java 10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String class</dc:title>
  <dc:creator>work</dc:creator>
  <cp:lastModifiedBy>Vimal Jawla</cp:lastModifiedBy>
  <cp:revision>224</cp:revision>
  <dcterms:created xsi:type="dcterms:W3CDTF">2021-02-18T10:09:12Z</dcterms:created>
  <dcterms:modified xsi:type="dcterms:W3CDTF">2022-09-22T07:39:33Z</dcterms:modified>
</cp:coreProperties>
</file>