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Denk One" panose="020B0604020202020204" charset="0"/>
      <p:regular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Light" panose="00000400000000000000" pitchFamily="2" charset="0"/>
      <p:regular r:id="rId25"/>
      <p:bold r:id="rId26"/>
      <p:italic r:id="rId27"/>
      <p:boldItalic r:id="rId28"/>
    </p:embeddedFont>
    <p:embeddedFont>
      <p:font typeface="Poppins Medium" panose="020B0502040204020203" pitchFamily="2" charset="0"/>
      <p:regular r:id="rId29"/>
      <p:bold r:id="rId30"/>
      <p:italic r:id="rId31"/>
      <p:boldItalic r:id="rId32"/>
    </p:embeddedFont>
    <p:embeddedFont>
      <p:font typeface="Poppins SemiBold" panose="020B0502040204020203" pitchFamily="2" charset="0"/>
      <p:regular r:id="rId33"/>
      <p:bold r:id="rId34"/>
      <p:italic r:id="rId35"/>
      <p:boldItalic r:id="rId36"/>
    </p:embeddedFont>
    <p:embeddedFont>
      <p:font typeface="PT Sans" panose="020B0503020203020204" pitchFamily="34" charset="0"/>
      <p:regular r:id="rId37"/>
      <p:bold r:id="rId38"/>
      <p:italic r:id="rId39"/>
      <p:boldItalic r:id="rId40"/>
    </p:embeddedFont>
    <p:embeddedFont>
      <p:font typeface="Quantico" panose="020B0604020202020204" charset="0"/>
      <p:regular r:id="rId41"/>
      <p:bold r:id="rId42"/>
      <p:italic r:id="rId43"/>
      <p:boldItalic r:id="rId44"/>
    </p:embeddedFont>
    <p:embeddedFont>
      <p:font typeface="Roboto Serif SemiBold" panose="020B0604020202020204" charset="0"/>
      <p:regular r:id="rId45"/>
      <p:bold r:id="rId46"/>
      <p:italic r:id="rId47"/>
      <p:boldItalic r:id="rId48"/>
    </p:embeddedFont>
    <p:embeddedFont>
      <p:font typeface="Source Code Pro" panose="020F0502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9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font" Target="fonts/font30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font" Target="fonts/font33.fntdata"/><Relationship Id="rId47" Type="http://schemas.openxmlformats.org/officeDocument/2006/relationships/font" Target="fonts/font38.fntdata"/><Relationship Id="rId50" Type="http://schemas.openxmlformats.org/officeDocument/2006/relationships/font" Target="fonts/font41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9" Type="http://schemas.openxmlformats.org/officeDocument/2006/relationships/font" Target="fonts/font20.fntdata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font" Target="fonts/font31.fntdata"/><Relationship Id="rId45" Type="http://schemas.openxmlformats.org/officeDocument/2006/relationships/font" Target="fonts/font36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4" Type="http://schemas.openxmlformats.org/officeDocument/2006/relationships/font" Target="fonts/font35.fntdata"/><Relationship Id="rId52" Type="http://schemas.openxmlformats.org/officeDocument/2006/relationships/font" Target="fonts/font43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43" Type="http://schemas.openxmlformats.org/officeDocument/2006/relationships/font" Target="fonts/font34.fntdata"/><Relationship Id="rId48" Type="http://schemas.openxmlformats.org/officeDocument/2006/relationships/font" Target="fonts/font39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42.fntdata"/><Relationship Id="rId3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Relationship Id="rId46" Type="http://schemas.openxmlformats.org/officeDocument/2006/relationships/font" Target="fonts/font37.fntdata"/><Relationship Id="rId20" Type="http://schemas.openxmlformats.org/officeDocument/2006/relationships/font" Target="fonts/font11.fntdata"/><Relationship Id="rId41" Type="http://schemas.openxmlformats.org/officeDocument/2006/relationships/font" Target="fonts/font3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49" Type="http://schemas.openxmlformats.org/officeDocument/2006/relationships/font" Target="fonts/font4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9:18:34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9:18:34.7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0c7150e7c_3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0c7150e7c_3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5d6777a62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35d6777a62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5d6777a62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5d6777a62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5d6777a62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5d6777a62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5d6777a62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5d6777a62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5da61c8f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5da61c8f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19" y="526313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11709" y="1362338"/>
            <a:ext cx="2706300" cy="342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11725" y="1861824"/>
            <a:ext cx="2706300" cy="97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3218846" y="1362338"/>
            <a:ext cx="2706300" cy="342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3218865" y="1861824"/>
            <a:ext cx="2706300" cy="97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6126001" y="1362338"/>
            <a:ext cx="2706300" cy="342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6126024" y="1861824"/>
            <a:ext cx="2706300" cy="97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311663" y="3096559"/>
            <a:ext cx="2706300" cy="342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8"/>
          </p:nvPr>
        </p:nvSpPr>
        <p:spPr>
          <a:xfrm>
            <a:off x="311659" y="3643842"/>
            <a:ext cx="2706300" cy="97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9"/>
          </p:nvPr>
        </p:nvSpPr>
        <p:spPr>
          <a:xfrm>
            <a:off x="3218799" y="3096559"/>
            <a:ext cx="2706300" cy="342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3"/>
          </p:nvPr>
        </p:nvSpPr>
        <p:spPr>
          <a:xfrm>
            <a:off x="3218799" y="3643842"/>
            <a:ext cx="2706300" cy="97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4"/>
          </p:nvPr>
        </p:nvSpPr>
        <p:spPr>
          <a:xfrm>
            <a:off x="6125954" y="3096559"/>
            <a:ext cx="2706300" cy="342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5"/>
          </p:nvPr>
        </p:nvSpPr>
        <p:spPr>
          <a:xfrm>
            <a:off x="6125959" y="3643842"/>
            <a:ext cx="2706300" cy="97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81" name="Google Shape;81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88" name="Google Shape;88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8" name="Google Shape;98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4" name="Google Shape;104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1" name="Google Shape;111;p2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3" name="Google Shape;113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7" name="Google Shape;117;p2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4" name="Google Shape;124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4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7" name="Google Shape;137;p2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6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6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5" name="Google Shape;155;p2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" name="Google Shape;157;p2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2" name="Google Shape;162;p2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4" name="Google Shape;164;p2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9" name="Google Shape;169;p2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81" name="Google Shape;181;p3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3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5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6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7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8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9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 idx="13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4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13" name="Google Shape;213;p3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5" name="Google Shape;215;p32"/>
          <p:cNvSpPr txBox="1">
            <a:spLocks noGrp="1"/>
          </p:cNvSpPr>
          <p:nvPr>
            <p:ph type="title" hasCustomPrompt="1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1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 idx="2" hasCustomPrompt="1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32"/>
          <p:cNvSpPr txBox="1">
            <a:spLocks noGrp="1"/>
          </p:cNvSpPr>
          <p:nvPr>
            <p:ph type="subTitle" idx="3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 idx="4" hasCustomPrompt="1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5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4" name="Google Shape;224;p3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4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30" name="Google Shape;230;p3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2" name="Google Shape;232;p34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233" name="Google Shape;233;p34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5" name="Google Shape;235;p34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-GB" sz="1000" b="1" u="sng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 go</a:t>
            </a: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-GB" sz="1000" b="1" u="sng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Flatiron</a:t>
            </a: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-GB" sz="1000" b="1" u="sng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Frederik</a:t>
            </a:r>
            <a:r>
              <a:rPr lang="en-GB" sz="1000" u="sng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4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5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43" name="Google Shape;243;p3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5" name="Google Shape;245;p35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246" name="Google Shape;246;p35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8" name="Google Shape;248;p3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49" name="Google Shape;249;p35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250" name="Google Shape;250;p35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4" name="Google Shape;254;p3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6" name="Google Shape;256;p3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7.jpg"/><Relationship Id="rId4" Type="http://schemas.openxmlformats.org/officeDocument/2006/relationships/customXml" Target="../ink/ink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37"/>
          <p:cNvGrpSpPr/>
          <p:nvPr/>
        </p:nvGrpSpPr>
        <p:grpSpPr>
          <a:xfrm>
            <a:off x="772525" y="687450"/>
            <a:ext cx="6578100" cy="3438300"/>
            <a:chOff x="772525" y="726625"/>
            <a:chExt cx="6578100" cy="3438300"/>
          </a:xfrm>
        </p:grpSpPr>
        <p:sp>
          <p:nvSpPr>
            <p:cNvPr id="262" name="Google Shape;262;p3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1495600" y="3662650"/>
            <a:ext cx="3447300" cy="962400"/>
            <a:chOff x="4924175" y="3441525"/>
            <a:chExt cx="3447300" cy="962400"/>
          </a:xfrm>
        </p:grpSpPr>
        <p:sp>
          <p:nvSpPr>
            <p:cNvPr id="265" name="Google Shape;265;p3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7" name="Google Shape;267;p37"/>
          <p:cNvGrpSpPr/>
          <p:nvPr/>
        </p:nvGrpSpPr>
        <p:grpSpPr>
          <a:xfrm>
            <a:off x="6659510" y="1330398"/>
            <a:ext cx="1999533" cy="1637043"/>
            <a:chOff x="1054812" y="1029590"/>
            <a:chExt cx="3436214" cy="3912627"/>
          </a:xfrm>
        </p:grpSpPr>
        <p:sp>
          <p:nvSpPr>
            <p:cNvPr id="268" name="Google Shape;268;p3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0" name="Google Shape;270;p3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817800" y="257175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tx2">
                    <a:lumMod val="7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6737849" y="1613125"/>
            <a:ext cx="1999525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onsolas"/>
                <a:ea typeface="Source Code Pro"/>
                <a:cs typeface="Source Code Pro"/>
                <a:sym typeface="Consolas"/>
              </a:rPr>
              <a:t>Vedant Wahane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onsolas"/>
                <a:ea typeface="Source Code Pro"/>
                <a:cs typeface="Source Code Pro"/>
                <a:sym typeface="Consolas"/>
              </a:rPr>
              <a:t>Sankalp Ramteke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onsolas"/>
                <a:ea typeface="Source Code Pro"/>
                <a:cs typeface="Source Code Pro"/>
                <a:sym typeface="Consolas"/>
              </a:rPr>
              <a:t>Piyush Jharariya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onsolas"/>
                <a:ea typeface="Source Code Pro"/>
                <a:cs typeface="Source Code Pro"/>
                <a:sym typeface="Consolas"/>
              </a:rPr>
              <a:t>Jay Dhurve</a:t>
            </a:r>
            <a:r>
              <a:rPr lang="en-GB" sz="17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5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273" name="Google Shape;273;p3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3F1EC"/>
                </a:solidFill>
                <a:latin typeface="Poppins"/>
                <a:ea typeface="Poppins"/>
                <a:cs typeface="Poppins"/>
                <a:sym typeface="Poppins"/>
              </a:rPr>
              <a:t>Git Insights – GitHub Repo Analyzer</a:t>
            </a:r>
            <a:endParaRPr b="1" dirty="0">
              <a:solidFill>
                <a:srgbClr val="F3F1E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1"/>
          </p:nvPr>
        </p:nvSpPr>
        <p:spPr>
          <a:xfrm>
            <a:off x="1490050" y="4027525"/>
            <a:ext cx="3679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Analyse Smarter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. Fix </a:t>
            </a:r>
            <a:r>
              <a:rPr lang="en-GB" sz="1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Faster</a:t>
            </a:r>
            <a:r>
              <a:rPr lang="en-GB" sz="1600" dirty="0"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276" name="Google Shape;276;p37"/>
          <p:cNvSpPr/>
          <p:nvPr/>
        </p:nvSpPr>
        <p:spPr>
          <a:xfrm>
            <a:off x="838200" y="750663"/>
            <a:ext cx="169800" cy="180300"/>
          </a:xfrm>
          <a:prstGeom prst="ellipse">
            <a:avLst/>
          </a:prstGeom>
          <a:solidFill>
            <a:srgbClr val="CA0D0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1082000" y="750650"/>
            <a:ext cx="169800" cy="1803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1325800" y="750663"/>
            <a:ext cx="169800" cy="180300"/>
          </a:xfrm>
          <a:prstGeom prst="ellipse">
            <a:avLst/>
          </a:prstGeom>
          <a:solidFill>
            <a:srgbClr val="0AC50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6659500" y="1274900"/>
            <a:ext cx="2077874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  </a:t>
            </a:r>
            <a:r>
              <a:rPr lang="en-GB" dirty="0">
                <a:solidFill>
                  <a:schemeClr val="lt2"/>
                </a:solidFill>
                <a:latin typeface="Quantico" panose="020B0604020202020204" charset="0"/>
                <a:ea typeface="Quantico"/>
                <a:cs typeface="Quantico"/>
                <a:sym typeface="Quantico"/>
              </a:rPr>
              <a:t>&lt;</a:t>
            </a:r>
            <a:r>
              <a:rPr lang="en-GB" dirty="0">
                <a:solidFill>
                  <a:schemeClr val="lt2"/>
                </a:solidFill>
                <a:latin typeface="Quantico" panose="020B0604020202020204" charset="0"/>
                <a:ea typeface="Quantico"/>
                <a:cs typeface="Poppins SemiBold"/>
                <a:sym typeface="Poppins SemiBold"/>
              </a:rPr>
              <a:t>Caffeine &amp; Code</a:t>
            </a:r>
            <a:r>
              <a:rPr lang="en-GB" dirty="0">
                <a:solidFill>
                  <a:schemeClr val="lt2"/>
                </a:solidFill>
                <a:latin typeface="Quantico" panose="020B0604020202020204" charset="0"/>
                <a:ea typeface="Quantico"/>
                <a:cs typeface="Quantico"/>
                <a:sym typeface="Quantico"/>
              </a:rPr>
              <a:t>&gt;</a:t>
            </a:r>
            <a:endParaRPr sz="200" dirty="0">
              <a:latin typeface="Quantico" panose="020B0604020202020204" charset="0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7842325" y="25717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&lt;Team&gt;</a:t>
            </a:r>
            <a:endParaRPr sz="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508B4-84DF-70E4-7355-03B035C58428}"/>
              </a:ext>
            </a:extLst>
          </p:cNvPr>
          <p:cNvSpPr txBox="1"/>
          <p:nvPr/>
        </p:nvSpPr>
        <p:spPr>
          <a:xfrm>
            <a:off x="445050" y="753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RSOC-2025</a:t>
            </a:r>
          </a:p>
        </p:txBody>
      </p:sp>
      <p:pic>
        <p:nvPicPr>
          <p:cNvPr id="1028" name="Picture 4" descr="code sign sketch icon Vector Image">
            <a:extLst>
              <a:ext uri="{FF2B5EF4-FFF2-40B4-BE49-F238E27FC236}">
                <a16:creationId xmlns:a16="http://schemas.microsoft.com/office/drawing/2014/main" id="{9C436D1F-DE67-664A-3D32-01DBC7079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0" t="15968" r="22594" b="25803"/>
          <a:stretch/>
        </p:blipFill>
        <p:spPr bwMode="auto">
          <a:xfrm>
            <a:off x="8062000" y="138511"/>
            <a:ext cx="891540" cy="9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EC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8"/>
          <p:cNvGrpSpPr/>
          <p:nvPr/>
        </p:nvGrpSpPr>
        <p:grpSpPr>
          <a:xfrm>
            <a:off x="188169" y="188850"/>
            <a:ext cx="8762432" cy="4761000"/>
            <a:chOff x="179475" y="188850"/>
            <a:chExt cx="8640600" cy="4761000"/>
          </a:xfrm>
        </p:grpSpPr>
        <p:grpSp>
          <p:nvGrpSpPr>
            <p:cNvPr id="288" name="Google Shape;288;p38"/>
            <p:cNvGrpSpPr/>
            <p:nvPr/>
          </p:nvGrpSpPr>
          <p:grpSpPr>
            <a:xfrm>
              <a:off x="179475" y="188850"/>
              <a:ext cx="8640600" cy="4761000"/>
              <a:chOff x="179475" y="188850"/>
              <a:chExt cx="8640600" cy="4761000"/>
            </a:xfrm>
          </p:grpSpPr>
          <p:sp>
            <p:nvSpPr>
              <p:cNvPr id="289" name="Google Shape;289;p38"/>
              <p:cNvSpPr/>
              <p:nvPr/>
            </p:nvSpPr>
            <p:spPr>
              <a:xfrm>
                <a:off x="179475" y="188850"/>
                <a:ext cx="8640600" cy="4761000"/>
              </a:xfrm>
              <a:prstGeom prst="roundRect">
                <a:avLst>
                  <a:gd name="adj" fmla="val 589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100" b="1" dirty="0">
                    <a:solidFill>
                      <a:srgbClr val="CA640D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Limitations</a:t>
                </a:r>
                <a:endParaRPr sz="1100" b="1" dirty="0">
                  <a:solidFill>
                    <a:srgbClr val="CA640D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cxnSp>
            <p:nvCxnSpPr>
              <p:cNvPr id="290" name="Google Shape;290;p38"/>
              <p:cNvCxnSpPr/>
              <p:nvPr/>
            </p:nvCxnSpPr>
            <p:spPr>
              <a:xfrm>
                <a:off x="187975" y="536000"/>
                <a:ext cx="863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1" name="Google Shape;291;p38"/>
              <p:cNvSpPr/>
              <p:nvPr/>
            </p:nvSpPr>
            <p:spPr>
              <a:xfrm>
                <a:off x="477125" y="314875"/>
                <a:ext cx="127500" cy="144600"/>
              </a:xfrm>
              <a:prstGeom prst="ellipse">
                <a:avLst/>
              </a:prstGeom>
              <a:solidFill>
                <a:srgbClr val="CA0D0D"/>
              </a:solidFill>
              <a:ln w="9525" cap="flat" cmpd="sng">
                <a:solidFill>
                  <a:srgbClr val="CA0D0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38"/>
              <p:cNvSpPr/>
              <p:nvPr/>
            </p:nvSpPr>
            <p:spPr>
              <a:xfrm>
                <a:off x="698663" y="314875"/>
                <a:ext cx="127500" cy="144600"/>
              </a:xfrm>
              <a:prstGeom prst="ellipse">
                <a:avLst/>
              </a:prstGeom>
              <a:solidFill>
                <a:srgbClr val="FFCB25"/>
              </a:solidFill>
              <a:ln w="9525" cap="flat" cmpd="sng">
                <a:solidFill>
                  <a:srgbClr val="FFCB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38"/>
              <p:cNvSpPr/>
              <p:nvPr/>
            </p:nvSpPr>
            <p:spPr>
              <a:xfrm>
                <a:off x="920200" y="314875"/>
                <a:ext cx="127500" cy="144600"/>
              </a:xfrm>
              <a:prstGeom prst="ellipse">
                <a:avLst/>
              </a:prstGeom>
              <a:solidFill>
                <a:srgbClr val="0AC50A"/>
              </a:solidFill>
              <a:ln w="9525" cap="flat" cmpd="sng">
                <a:solidFill>
                  <a:srgbClr val="0AC50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4" name="Google Shape;294;p38"/>
            <p:cNvSpPr/>
            <p:nvPr/>
          </p:nvSpPr>
          <p:spPr>
            <a:xfrm rot="10800000">
              <a:off x="201453" y="553650"/>
              <a:ext cx="2258100" cy="4377000"/>
            </a:xfrm>
            <a:prstGeom prst="round1Rect">
              <a:avLst>
                <a:gd name="adj" fmla="val 12032"/>
              </a:avLst>
            </a:prstGeom>
            <a:solidFill>
              <a:srgbClr val="E7E5DF"/>
            </a:solidFill>
            <a:ln w="9525" cap="flat" cmpd="sng">
              <a:solidFill>
                <a:srgbClr val="E7E7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5" name="Google Shape;295;p38"/>
          <p:cNvSpPr/>
          <p:nvPr/>
        </p:nvSpPr>
        <p:spPr>
          <a:xfrm>
            <a:off x="2705050" y="3586752"/>
            <a:ext cx="6007200" cy="108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38"/>
          <p:cNvSpPr txBox="1">
            <a:spLocks noGrp="1"/>
          </p:cNvSpPr>
          <p:nvPr>
            <p:ph type="subTitle" idx="1"/>
          </p:nvPr>
        </p:nvSpPr>
        <p:spPr>
          <a:xfrm>
            <a:off x="311700" y="982275"/>
            <a:ext cx="1563000" cy="483000"/>
          </a:xfrm>
          <a:prstGeom prst="rect">
            <a:avLst/>
          </a:prstGeom>
          <a:solidFill>
            <a:srgbClr val="4285F4">
              <a:alpha val="322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Problem Statement</a:t>
            </a:r>
            <a:endParaRPr sz="1400" dirty="0"/>
          </a:p>
        </p:txBody>
      </p:sp>
      <p:grpSp>
        <p:nvGrpSpPr>
          <p:cNvPr id="297" name="Google Shape;297;p38"/>
          <p:cNvGrpSpPr/>
          <p:nvPr/>
        </p:nvGrpSpPr>
        <p:grpSpPr>
          <a:xfrm>
            <a:off x="1875058" y="968190"/>
            <a:ext cx="418077" cy="497042"/>
            <a:chOff x="7610238" y="5297650"/>
            <a:chExt cx="467700" cy="478800"/>
          </a:xfrm>
        </p:grpSpPr>
        <p:sp>
          <p:nvSpPr>
            <p:cNvPr id="298" name="Google Shape;298;p38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11700" y="1927350"/>
            <a:ext cx="1563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Innovative Solution</a:t>
            </a:r>
            <a:endParaRPr sz="1400"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1874947" y="1927507"/>
            <a:ext cx="418077" cy="524094"/>
            <a:chOff x="7610238" y="5297650"/>
            <a:chExt cx="467700" cy="478800"/>
          </a:xfrm>
        </p:grpSpPr>
        <p:sp>
          <p:nvSpPr>
            <p:cNvPr id="302" name="Google Shape;302;p38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311700" y="2872710"/>
            <a:ext cx="198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How It Works</a:t>
            </a:r>
            <a:endParaRPr sz="1400" dirty="0"/>
          </a:p>
        </p:txBody>
      </p:sp>
      <p:grpSp>
        <p:nvGrpSpPr>
          <p:cNvPr id="305" name="Google Shape;305;p38"/>
          <p:cNvGrpSpPr/>
          <p:nvPr/>
        </p:nvGrpSpPr>
        <p:grpSpPr>
          <a:xfrm>
            <a:off x="1874947" y="2872773"/>
            <a:ext cx="418077" cy="469128"/>
            <a:chOff x="7610238" y="5297650"/>
            <a:chExt cx="467700" cy="478800"/>
          </a:xfrm>
        </p:grpSpPr>
        <p:sp>
          <p:nvSpPr>
            <p:cNvPr id="306" name="Google Shape;306;p38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8"/>
          <p:cNvSpPr txBox="1"/>
          <p:nvPr/>
        </p:nvSpPr>
        <p:spPr>
          <a:xfrm>
            <a:off x="3248175" y="66800"/>
            <a:ext cx="60072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The Repo Analyzer</a:t>
            </a:r>
            <a:endParaRPr sz="2400" b="1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9" name="Google Shape;309;p38"/>
          <p:cNvGrpSpPr/>
          <p:nvPr/>
        </p:nvGrpSpPr>
        <p:grpSpPr>
          <a:xfrm>
            <a:off x="2705050" y="2082222"/>
            <a:ext cx="3490800" cy="1166635"/>
            <a:chOff x="3667575" y="2112444"/>
            <a:chExt cx="3490800" cy="965358"/>
          </a:xfrm>
        </p:grpSpPr>
        <p:sp>
          <p:nvSpPr>
            <p:cNvPr id="310" name="Google Shape;310;p38"/>
            <p:cNvSpPr/>
            <p:nvPr/>
          </p:nvSpPr>
          <p:spPr>
            <a:xfrm>
              <a:off x="3667575" y="2127000"/>
              <a:ext cx="3490800" cy="945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8"/>
            <p:cNvSpPr txBox="1"/>
            <p:nvPr/>
          </p:nvSpPr>
          <p:spPr>
            <a:xfrm>
              <a:off x="3722250" y="2132802"/>
              <a:ext cx="864000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Approx. 50% of software developed late.</a:t>
              </a:r>
              <a:endParaRPr sz="11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12" name="Google Shape;312;p38"/>
            <p:cNvSpPr txBox="1"/>
            <p:nvPr/>
          </p:nvSpPr>
          <p:spPr>
            <a:xfrm>
              <a:off x="4586250" y="2118777"/>
              <a:ext cx="1448100" cy="9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42% software developers encounter code conflicts at least once in a week.</a:t>
              </a:r>
              <a:endParaRPr sz="11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313" name="Google Shape;313;p38"/>
            <p:cNvSpPr txBox="1"/>
            <p:nvPr/>
          </p:nvSpPr>
          <p:spPr>
            <a:xfrm>
              <a:off x="5883475" y="2112444"/>
              <a:ext cx="1144200" cy="9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Average 57 minutes a day developers waste waiting for builds to complete.</a:t>
              </a:r>
              <a:endParaRPr sz="17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314" name="Google Shape;314;p38"/>
          <p:cNvSpPr txBox="1"/>
          <p:nvPr/>
        </p:nvSpPr>
        <p:spPr>
          <a:xfrm>
            <a:off x="2656750" y="1797338"/>
            <a:ext cx="10092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CA640D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endParaRPr sz="1200" dirty="0">
              <a:solidFill>
                <a:srgbClr val="99999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2705050" y="811075"/>
            <a:ext cx="59349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Developers often need quick insights into GitHub repositories, such as contributor activity, issue trends, and pull request pa erns. Manually checking repo stats is me-consuming, and GitHub's default analytics lack customization.</a:t>
            </a:r>
            <a:endParaRPr sz="1100" dirty="0">
              <a:solidFill>
                <a:schemeClr val="dk1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2798600" y="3788850"/>
            <a:ext cx="2959800" cy="103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⚠️Time Consuming Manual Checks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⚠️Lack Of Analytics Customization  </a:t>
            </a:r>
            <a:endParaRPr lang="en-US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5826550" y="3788850"/>
            <a:ext cx="2636400" cy="103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⚠️Fragmented Data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⚠️No Predictive Insights </a:t>
            </a:r>
            <a:endParaRPr lang="en-US" sz="11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2656750" y="3341900"/>
            <a:ext cx="1105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 dirty="0">
                <a:solidFill>
                  <a:srgbClr val="CA640D"/>
                </a:solidFill>
                <a:latin typeface="Poppins"/>
                <a:ea typeface="Poppins"/>
                <a:cs typeface="Poppins"/>
                <a:sym typeface="Poppins"/>
              </a:rPr>
              <a:t>Limitations</a:t>
            </a:r>
            <a:endParaRPr sz="1100" b="1" dirty="0">
              <a:solidFill>
                <a:srgbClr val="CA640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EC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9"/>
          <p:cNvGrpSpPr/>
          <p:nvPr/>
        </p:nvGrpSpPr>
        <p:grpSpPr>
          <a:xfrm>
            <a:off x="188175" y="188850"/>
            <a:ext cx="8827403" cy="4761000"/>
            <a:chOff x="179474" y="188850"/>
            <a:chExt cx="8742600" cy="4761000"/>
          </a:xfrm>
        </p:grpSpPr>
        <p:grpSp>
          <p:nvGrpSpPr>
            <p:cNvPr id="326" name="Google Shape;326;p39"/>
            <p:cNvGrpSpPr/>
            <p:nvPr/>
          </p:nvGrpSpPr>
          <p:grpSpPr>
            <a:xfrm>
              <a:off x="179474" y="188850"/>
              <a:ext cx="8742600" cy="4761000"/>
              <a:chOff x="179474" y="188850"/>
              <a:chExt cx="8742600" cy="4761000"/>
            </a:xfrm>
          </p:grpSpPr>
          <p:sp>
            <p:nvSpPr>
              <p:cNvPr id="327" name="Google Shape;327;p39"/>
              <p:cNvSpPr/>
              <p:nvPr/>
            </p:nvSpPr>
            <p:spPr>
              <a:xfrm>
                <a:off x="179474" y="188850"/>
                <a:ext cx="8742600" cy="4761000"/>
              </a:xfrm>
              <a:prstGeom prst="roundRect">
                <a:avLst>
                  <a:gd name="adj" fmla="val 589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CA0D0D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Debugging </a:t>
                </a:r>
                <a:endParaRPr dirty="0"/>
              </a:p>
            </p:txBody>
          </p:sp>
          <p:cxnSp>
            <p:nvCxnSpPr>
              <p:cNvPr id="328" name="Google Shape;328;p39"/>
              <p:cNvCxnSpPr/>
              <p:nvPr/>
            </p:nvCxnSpPr>
            <p:spPr>
              <a:xfrm>
                <a:off x="187975" y="536000"/>
                <a:ext cx="863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29" name="Google Shape;329;p39"/>
              <p:cNvSpPr/>
              <p:nvPr/>
            </p:nvSpPr>
            <p:spPr>
              <a:xfrm>
                <a:off x="477125" y="314875"/>
                <a:ext cx="127500" cy="144600"/>
              </a:xfrm>
              <a:prstGeom prst="ellipse">
                <a:avLst/>
              </a:prstGeom>
              <a:solidFill>
                <a:srgbClr val="CA0D0D"/>
              </a:solidFill>
              <a:ln w="9525" cap="flat" cmpd="sng">
                <a:solidFill>
                  <a:srgbClr val="CA0D0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39"/>
              <p:cNvSpPr/>
              <p:nvPr/>
            </p:nvSpPr>
            <p:spPr>
              <a:xfrm>
                <a:off x="698663" y="314875"/>
                <a:ext cx="127500" cy="144600"/>
              </a:xfrm>
              <a:prstGeom prst="ellipse">
                <a:avLst/>
              </a:prstGeom>
              <a:solidFill>
                <a:srgbClr val="FFCB25"/>
              </a:solidFill>
              <a:ln w="9525" cap="flat" cmpd="sng">
                <a:solidFill>
                  <a:srgbClr val="FFCB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39"/>
              <p:cNvSpPr/>
              <p:nvPr/>
            </p:nvSpPr>
            <p:spPr>
              <a:xfrm>
                <a:off x="920200" y="314875"/>
                <a:ext cx="127500" cy="144600"/>
              </a:xfrm>
              <a:prstGeom prst="ellipse">
                <a:avLst/>
              </a:prstGeom>
              <a:solidFill>
                <a:srgbClr val="0AC50A"/>
              </a:solidFill>
              <a:ln w="9525" cap="flat" cmpd="sng">
                <a:solidFill>
                  <a:srgbClr val="0AC50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32" name="Google Shape;332;p39"/>
            <p:cNvSpPr/>
            <p:nvPr/>
          </p:nvSpPr>
          <p:spPr>
            <a:xfrm rot="10800000">
              <a:off x="201453" y="553650"/>
              <a:ext cx="2258100" cy="4377000"/>
            </a:xfrm>
            <a:prstGeom prst="round1Rect">
              <a:avLst>
                <a:gd name="adj" fmla="val 12032"/>
              </a:avLst>
            </a:prstGeom>
            <a:solidFill>
              <a:srgbClr val="E7E5DF"/>
            </a:solidFill>
            <a:ln w="9525" cap="flat" cmpd="sng">
              <a:solidFill>
                <a:srgbClr val="E7E7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3" name="Google Shape;333;p39"/>
          <p:cNvSpPr txBox="1">
            <a:spLocks noGrp="1"/>
          </p:cNvSpPr>
          <p:nvPr>
            <p:ph type="subTitle" idx="1"/>
          </p:nvPr>
        </p:nvSpPr>
        <p:spPr>
          <a:xfrm>
            <a:off x="311700" y="982275"/>
            <a:ext cx="1563000" cy="4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Problem Statement</a:t>
            </a:r>
            <a:endParaRPr sz="1400" dirty="0"/>
          </a:p>
        </p:txBody>
      </p:sp>
      <p:grpSp>
        <p:nvGrpSpPr>
          <p:cNvPr id="334" name="Google Shape;334;p39"/>
          <p:cNvGrpSpPr/>
          <p:nvPr/>
        </p:nvGrpSpPr>
        <p:grpSpPr>
          <a:xfrm>
            <a:off x="1875058" y="968190"/>
            <a:ext cx="418077" cy="497042"/>
            <a:chOff x="7610238" y="5297650"/>
            <a:chExt cx="467700" cy="478800"/>
          </a:xfrm>
        </p:grpSpPr>
        <p:sp>
          <p:nvSpPr>
            <p:cNvPr id="335" name="Google Shape;335;p39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39"/>
          <p:cNvSpPr txBox="1">
            <a:spLocks noGrp="1"/>
          </p:cNvSpPr>
          <p:nvPr>
            <p:ph type="subTitle" idx="1"/>
          </p:nvPr>
        </p:nvSpPr>
        <p:spPr>
          <a:xfrm>
            <a:off x="311700" y="1927350"/>
            <a:ext cx="1563000" cy="524100"/>
          </a:xfrm>
          <a:prstGeom prst="rect">
            <a:avLst/>
          </a:prstGeom>
          <a:solidFill>
            <a:srgbClr val="4285F4">
              <a:alpha val="322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Innovative Solution</a:t>
            </a:r>
            <a:endParaRPr sz="1400" dirty="0"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1874947" y="1927507"/>
            <a:ext cx="418077" cy="524094"/>
            <a:chOff x="7610238" y="5297650"/>
            <a:chExt cx="467700" cy="478800"/>
          </a:xfrm>
        </p:grpSpPr>
        <p:sp>
          <p:nvSpPr>
            <p:cNvPr id="339" name="Google Shape;339;p39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39"/>
          <p:cNvSpPr txBox="1">
            <a:spLocks noGrp="1"/>
          </p:cNvSpPr>
          <p:nvPr>
            <p:ph type="subTitle" idx="1"/>
          </p:nvPr>
        </p:nvSpPr>
        <p:spPr>
          <a:xfrm>
            <a:off x="311700" y="2872710"/>
            <a:ext cx="19812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How It Works</a:t>
            </a:r>
            <a:endParaRPr sz="1400" dirty="0"/>
          </a:p>
        </p:txBody>
      </p:sp>
      <p:grpSp>
        <p:nvGrpSpPr>
          <p:cNvPr id="342" name="Google Shape;342;p39"/>
          <p:cNvGrpSpPr/>
          <p:nvPr/>
        </p:nvGrpSpPr>
        <p:grpSpPr>
          <a:xfrm>
            <a:off x="1874947" y="2872773"/>
            <a:ext cx="418077" cy="469128"/>
            <a:chOff x="7610238" y="5297650"/>
            <a:chExt cx="467700" cy="478800"/>
          </a:xfrm>
        </p:grpSpPr>
        <p:sp>
          <p:nvSpPr>
            <p:cNvPr id="343" name="Google Shape;343;p39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9"/>
          <p:cNvSpPr txBox="1"/>
          <p:nvPr/>
        </p:nvSpPr>
        <p:spPr>
          <a:xfrm>
            <a:off x="2905187" y="160451"/>
            <a:ext cx="60072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What Sets Our Repo Analyzer Apart?</a:t>
            </a:r>
            <a:endParaRPr sz="18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2597974" y="1003155"/>
            <a:ext cx="3109405" cy="345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✅ Repository Activity Metrics</a:t>
            </a:r>
            <a:endParaRPr sz="1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Summaries of </a:t>
            </a:r>
            <a:r>
              <a:rPr lang="en-GB" sz="1200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commits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Unlike traditional analysers, it adapts to the </a:t>
            </a:r>
            <a:r>
              <a:rPr lang="en-GB" sz="1200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developer’s Repo patterns.</a:t>
            </a:r>
            <a:endParaRPr sz="1200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✅ Codebase Structure Visualization</a:t>
            </a:r>
            <a:endParaRPr sz="1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Provides </a:t>
            </a:r>
            <a:r>
              <a:rPr lang="en-GB" sz="1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visual representations</a:t>
            </a: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Helps in comprehending project architecture.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5690329" y="1009518"/>
            <a:ext cx="3342300" cy="29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✅ Contributor Analysis</a:t>
            </a:r>
            <a:endParaRPr sz="1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Insights into </a:t>
            </a:r>
            <a:r>
              <a:rPr lang="en-GB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contributor activities</a:t>
            </a: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Includes </a:t>
            </a:r>
            <a:r>
              <a:rPr lang="en-GB" sz="1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commit counts </a:t>
            </a: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GB" sz="1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pull request</a:t>
            </a:r>
            <a:r>
              <a:rPr lang="en-GB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statistics.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✅ Code Quality Assessment</a:t>
            </a:r>
            <a:endParaRPr sz="13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-GB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Evaluate code structure, </a:t>
            </a:r>
            <a:r>
              <a:rPr lang="en-GB" sz="1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identify anti-patterns.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-GB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Suggest best practices to enhance</a:t>
            </a: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GB" sz="12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       Maintainability.</a:t>
            </a:r>
          </a:p>
        </p:txBody>
      </p:sp>
      <p:cxnSp>
        <p:nvCxnSpPr>
          <p:cNvPr id="348" name="Google Shape;348;p39"/>
          <p:cNvCxnSpPr/>
          <p:nvPr/>
        </p:nvCxnSpPr>
        <p:spPr>
          <a:xfrm>
            <a:off x="5691454" y="1331619"/>
            <a:ext cx="8400" cy="3415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9"/>
          <p:cNvCxnSpPr/>
          <p:nvPr/>
        </p:nvCxnSpPr>
        <p:spPr>
          <a:xfrm rot="10800000" flipH="1">
            <a:off x="2721174" y="2712675"/>
            <a:ext cx="6063600" cy="8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EC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40"/>
          <p:cNvGrpSpPr/>
          <p:nvPr/>
        </p:nvGrpSpPr>
        <p:grpSpPr>
          <a:xfrm>
            <a:off x="188171" y="144900"/>
            <a:ext cx="8771073" cy="4761000"/>
            <a:chOff x="179475" y="188850"/>
            <a:chExt cx="8640600" cy="4761000"/>
          </a:xfrm>
        </p:grpSpPr>
        <p:grpSp>
          <p:nvGrpSpPr>
            <p:cNvPr id="356" name="Google Shape;356;p40"/>
            <p:cNvGrpSpPr/>
            <p:nvPr/>
          </p:nvGrpSpPr>
          <p:grpSpPr>
            <a:xfrm>
              <a:off x="179475" y="188850"/>
              <a:ext cx="8640600" cy="4761000"/>
              <a:chOff x="179475" y="188850"/>
              <a:chExt cx="8640600" cy="4761000"/>
            </a:xfrm>
          </p:grpSpPr>
          <p:sp>
            <p:nvSpPr>
              <p:cNvPr id="357" name="Google Shape;357;p40"/>
              <p:cNvSpPr/>
              <p:nvPr/>
            </p:nvSpPr>
            <p:spPr>
              <a:xfrm>
                <a:off x="179475" y="188850"/>
                <a:ext cx="8640600" cy="4761000"/>
              </a:xfrm>
              <a:prstGeom prst="roundRect">
                <a:avLst>
                  <a:gd name="adj" fmla="val 5894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58" name="Google Shape;358;p40"/>
              <p:cNvCxnSpPr/>
              <p:nvPr/>
            </p:nvCxnSpPr>
            <p:spPr>
              <a:xfrm>
                <a:off x="187975" y="536000"/>
                <a:ext cx="863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59" name="Google Shape;359;p40"/>
              <p:cNvSpPr/>
              <p:nvPr/>
            </p:nvSpPr>
            <p:spPr>
              <a:xfrm>
                <a:off x="477125" y="314875"/>
                <a:ext cx="127500" cy="144600"/>
              </a:xfrm>
              <a:prstGeom prst="ellipse">
                <a:avLst/>
              </a:prstGeom>
              <a:solidFill>
                <a:srgbClr val="CA0D0D"/>
              </a:solidFill>
              <a:ln w="9525" cap="flat" cmpd="sng">
                <a:solidFill>
                  <a:srgbClr val="CA0D0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>
                <a:off x="698663" y="314875"/>
                <a:ext cx="127500" cy="144600"/>
              </a:xfrm>
              <a:prstGeom prst="ellipse">
                <a:avLst/>
              </a:prstGeom>
              <a:solidFill>
                <a:srgbClr val="FFCB25"/>
              </a:solidFill>
              <a:ln w="9525" cap="flat" cmpd="sng">
                <a:solidFill>
                  <a:srgbClr val="FFCB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40"/>
              <p:cNvSpPr/>
              <p:nvPr/>
            </p:nvSpPr>
            <p:spPr>
              <a:xfrm>
                <a:off x="920200" y="314875"/>
                <a:ext cx="127500" cy="144600"/>
              </a:xfrm>
              <a:prstGeom prst="ellipse">
                <a:avLst/>
              </a:prstGeom>
              <a:solidFill>
                <a:srgbClr val="0AC50A"/>
              </a:solidFill>
              <a:ln w="9525" cap="flat" cmpd="sng">
                <a:solidFill>
                  <a:srgbClr val="0AC50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2" name="Google Shape;362;p40"/>
            <p:cNvSpPr/>
            <p:nvPr/>
          </p:nvSpPr>
          <p:spPr>
            <a:xfrm rot="10800000">
              <a:off x="201453" y="553650"/>
              <a:ext cx="2258100" cy="4377000"/>
            </a:xfrm>
            <a:prstGeom prst="round1Rect">
              <a:avLst>
                <a:gd name="adj" fmla="val 12032"/>
              </a:avLst>
            </a:prstGeom>
            <a:solidFill>
              <a:srgbClr val="E7E5DF"/>
            </a:solidFill>
            <a:ln w="9525" cap="flat" cmpd="sng">
              <a:solidFill>
                <a:srgbClr val="E7E7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3" name="Google Shape;363;p40"/>
          <p:cNvSpPr txBox="1">
            <a:spLocks noGrp="1"/>
          </p:cNvSpPr>
          <p:nvPr>
            <p:ph type="subTitle" idx="1"/>
          </p:nvPr>
        </p:nvSpPr>
        <p:spPr>
          <a:xfrm>
            <a:off x="311700" y="982275"/>
            <a:ext cx="1563000" cy="4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Problem Statement</a:t>
            </a:r>
            <a:endParaRPr sz="1400" dirty="0"/>
          </a:p>
        </p:txBody>
      </p:sp>
      <p:grpSp>
        <p:nvGrpSpPr>
          <p:cNvPr id="364" name="Google Shape;364;p40"/>
          <p:cNvGrpSpPr/>
          <p:nvPr/>
        </p:nvGrpSpPr>
        <p:grpSpPr>
          <a:xfrm>
            <a:off x="1875058" y="968190"/>
            <a:ext cx="418077" cy="497042"/>
            <a:chOff x="7610238" y="5297650"/>
            <a:chExt cx="467700" cy="478800"/>
          </a:xfrm>
        </p:grpSpPr>
        <p:sp>
          <p:nvSpPr>
            <p:cNvPr id="365" name="Google Shape;365;p40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40"/>
          <p:cNvSpPr txBox="1">
            <a:spLocks noGrp="1"/>
          </p:cNvSpPr>
          <p:nvPr>
            <p:ph type="subTitle" idx="1"/>
          </p:nvPr>
        </p:nvSpPr>
        <p:spPr>
          <a:xfrm>
            <a:off x="311700" y="1927350"/>
            <a:ext cx="1563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Innovative Solution</a:t>
            </a:r>
            <a:endParaRPr sz="1400" dirty="0"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1874947" y="1927507"/>
            <a:ext cx="418077" cy="524094"/>
            <a:chOff x="7610238" y="5297650"/>
            <a:chExt cx="467700" cy="478800"/>
          </a:xfrm>
        </p:grpSpPr>
        <p:sp>
          <p:nvSpPr>
            <p:cNvPr id="369" name="Google Shape;369;p40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40"/>
          <p:cNvSpPr txBox="1">
            <a:spLocks noGrp="1"/>
          </p:cNvSpPr>
          <p:nvPr>
            <p:ph type="subTitle" idx="1"/>
          </p:nvPr>
        </p:nvSpPr>
        <p:spPr>
          <a:xfrm>
            <a:off x="311700" y="2872710"/>
            <a:ext cx="1981200" cy="469200"/>
          </a:xfrm>
          <a:prstGeom prst="rect">
            <a:avLst/>
          </a:prstGeom>
          <a:solidFill>
            <a:srgbClr val="4285F4">
              <a:alpha val="322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1400" dirty="0"/>
              <a:t>How It Works</a:t>
            </a:r>
            <a:endParaRPr sz="1400" dirty="0"/>
          </a:p>
        </p:txBody>
      </p:sp>
      <p:grpSp>
        <p:nvGrpSpPr>
          <p:cNvPr id="372" name="Google Shape;372;p40"/>
          <p:cNvGrpSpPr/>
          <p:nvPr/>
        </p:nvGrpSpPr>
        <p:grpSpPr>
          <a:xfrm>
            <a:off x="1874947" y="2872773"/>
            <a:ext cx="418077" cy="469128"/>
            <a:chOff x="7610238" y="5297650"/>
            <a:chExt cx="467700" cy="478800"/>
          </a:xfrm>
        </p:grpSpPr>
        <p:sp>
          <p:nvSpPr>
            <p:cNvPr id="373" name="Google Shape;373;p40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rgbClr val="F5F1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40"/>
          <p:cNvSpPr txBox="1"/>
          <p:nvPr/>
        </p:nvSpPr>
        <p:spPr>
          <a:xfrm>
            <a:off x="2629850" y="68250"/>
            <a:ext cx="2743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Working Process </a:t>
            </a:r>
            <a:endParaRPr sz="18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2585275" y="676525"/>
            <a:ext cx="3000000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A640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Technical Specifications: </a:t>
            </a:r>
            <a:endParaRPr dirty="0">
              <a:solidFill>
                <a:srgbClr val="CA640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➢"/>
            </a:pPr>
            <a:r>
              <a:rPr lang="en-GB" sz="1100" b="1" dirty="0">
                <a:latin typeface="Poppins"/>
                <a:ea typeface="Poppins"/>
                <a:cs typeface="Poppins"/>
                <a:sym typeface="Poppins"/>
              </a:rPr>
              <a:t>Languages</a:t>
            </a:r>
            <a:r>
              <a:rPr lang="en-GB" sz="1100" dirty="0">
                <a:latin typeface="Poppins"/>
                <a:ea typeface="Poppins"/>
                <a:cs typeface="Poppins"/>
                <a:sym typeface="Poppins"/>
              </a:rPr>
              <a:t>: Python 3.9+, JavaScript. </a:t>
            </a: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➢"/>
            </a:pPr>
            <a:r>
              <a:rPr lang="en-GB" sz="1100" b="1" dirty="0">
                <a:latin typeface="Poppins"/>
                <a:ea typeface="Poppins"/>
                <a:cs typeface="Poppins"/>
                <a:sym typeface="Poppins"/>
              </a:rPr>
              <a:t>Frameworks</a:t>
            </a:r>
            <a:r>
              <a:rPr lang="en-GB" sz="1100" dirty="0">
                <a:latin typeface="Poppins"/>
                <a:ea typeface="Poppins"/>
                <a:cs typeface="Poppins"/>
                <a:sym typeface="Poppins"/>
              </a:rPr>
              <a:t>: React.js, Node.js, Express.js. </a:t>
            </a: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➢"/>
            </a:pPr>
            <a:r>
              <a:rPr lang="en-GB" sz="1100" b="1" dirty="0">
                <a:latin typeface="Poppins"/>
                <a:ea typeface="Poppins"/>
                <a:cs typeface="Poppins"/>
                <a:sym typeface="Poppins"/>
              </a:rPr>
              <a:t>Dependencies:</a:t>
            </a:r>
            <a:r>
              <a:rPr lang="en-GB" sz="1100" dirty="0">
                <a:latin typeface="Poppins"/>
                <a:ea typeface="Poppins"/>
                <a:cs typeface="Poppins"/>
                <a:sym typeface="Poppins"/>
              </a:rPr>
              <a:t> Axios, date-fns, react-dom, recharts.</a:t>
            </a:r>
          </a:p>
          <a:p>
            <a:pPr marL="15875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GB"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➢"/>
            </a:pPr>
            <a:r>
              <a:rPr lang="en-GB" sz="1100" b="1" dirty="0">
                <a:latin typeface="Poppins"/>
                <a:ea typeface="Poppins"/>
                <a:cs typeface="Poppins"/>
                <a:sym typeface="Poppins"/>
              </a:rPr>
              <a:t>API: </a:t>
            </a:r>
            <a:r>
              <a:rPr lang="en-GB" sz="1100" dirty="0">
                <a:latin typeface="Poppins"/>
                <a:ea typeface="Poppins"/>
                <a:cs typeface="Poppins"/>
                <a:sym typeface="Poppins"/>
              </a:rPr>
              <a:t>GitHub API.</a:t>
            </a: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➢"/>
            </a:pPr>
            <a:r>
              <a:rPr lang="en-GB" sz="1100" b="1" dirty="0">
                <a:latin typeface="Poppins"/>
                <a:ea typeface="Poppins"/>
                <a:cs typeface="Poppins"/>
                <a:sym typeface="Poppins"/>
              </a:rPr>
              <a:t>Deployment</a:t>
            </a:r>
            <a:r>
              <a:rPr lang="en-GB" sz="1100" dirty="0">
                <a:latin typeface="Poppins"/>
                <a:ea typeface="Poppins"/>
                <a:cs typeface="Poppins"/>
                <a:sym typeface="Poppins"/>
              </a:rPr>
              <a:t>: Vercel. </a:t>
            </a: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➢"/>
            </a:pPr>
            <a:r>
              <a:rPr lang="en-GB" sz="1100" b="1" dirty="0">
                <a:latin typeface="Poppins"/>
                <a:ea typeface="Poppins"/>
                <a:cs typeface="Poppins"/>
                <a:sym typeface="Poppins"/>
              </a:rPr>
              <a:t>Data:</a:t>
            </a:r>
            <a:r>
              <a:rPr lang="en-GB" sz="1100" dirty="0">
                <a:latin typeface="Poppins"/>
                <a:ea typeface="Poppins"/>
                <a:cs typeface="Poppins"/>
                <a:sym typeface="Poppins"/>
              </a:rPr>
              <a:t> GitHub, BigQuery, Stack Overflow.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➢"/>
            </a:pPr>
            <a:endParaRPr sz="1100" dirty="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8" name="Google Shape;378;p40"/>
          <p:cNvCxnSpPr/>
          <p:nvPr/>
        </p:nvCxnSpPr>
        <p:spPr>
          <a:xfrm>
            <a:off x="5697900" y="742625"/>
            <a:ext cx="0" cy="4019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3A54FF-4BFF-44D8-D8D1-CF1D2716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51" y="535560"/>
            <a:ext cx="3645297" cy="4303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EC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1"/>
          <p:cNvGrpSpPr/>
          <p:nvPr/>
        </p:nvGrpSpPr>
        <p:grpSpPr>
          <a:xfrm>
            <a:off x="188176" y="188850"/>
            <a:ext cx="8631959" cy="4761000"/>
            <a:chOff x="179475" y="188850"/>
            <a:chExt cx="8640600" cy="4761000"/>
          </a:xfrm>
        </p:grpSpPr>
        <p:grpSp>
          <p:nvGrpSpPr>
            <p:cNvPr id="385" name="Google Shape;385;p41"/>
            <p:cNvGrpSpPr/>
            <p:nvPr/>
          </p:nvGrpSpPr>
          <p:grpSpPr>
            <a:xfrm>
              <a:off x="179475" y="188850"/>
              <a:ext cx="8640600" cy="4761000"/>
              <a:chOff x="179475" y="188850"/>
              <a:chExt cx="8640600" cy="4761000"/>
            </a:xfrm>
          </p:grpSpPr>
          <p:sp>
            <p:nvSpPr>
              <p:cNvPr id="386" name="Google Shape;386;p41"/>
              <p:cNvSpPr/>
              <p:nvPr/>
            </p:nvSpPr>
            <p:spPr>
              <a:xfrm>
                <a:off x="179475" y="188850"/>
                <a:ext cx="8640600" cy="4761000"/>
              </a:xfrm>
              <a:prstGeom prst="roundRect">
                <a:avLst>
                  <a:gd name="adj" fmla="val 5894"/>
                </a:avLst>
              </a:prstGeom>
              <a:noFill/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87" name="Google Shape;387;p41"/>
              <p:cNvCxnSpPr/>
              <p:nvPr/>
            </p:nvCxnSpPr>
            <p:spPr>
              <a:xfrm>
                <a:off x="187975" y="536000"/>
                <a:ext cx="8631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88" name="Google Shape;388;p41"/>
              <p:cNvSpPr/>
              <p:nvPr/>
            </p:nvSpPr>
            <p:spPr>
              <a:xfrm>
                <a:off x="477125" y="314875"/>
                <a:ext cx="127500" cy="144600"/>
              </a:xfrm>
              <a:prstGeom prst="ellipse">
                <a:avLst/>
              </a:prstGeom>
              <a:solidFill>
                <a:srgbClr val="CA0D0D"/>
              </a:solidFill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41"/>
              <p:cNvSpPr/>
              <p:nvPr/>
            </p:nvSpPr>
            <p:spPr>
              <a:xfrm>
                <a:off x="698663" y="314875"/>
                <a:ext cx="127500" cy="144600"/>
              </a:xfrm>
              <a:prstGeom prst="ellipse">
                <a:avLst/>
              </a:prstGeom>
              <a:solidFill>
                <a:srgbClr val="FFCB25"/>
              </a:solidFill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41"/>
              <p:cNvSpPr/>
              <p:nvPr/>
            </p:nvSpPr>
            <p:spPr>
              <a:xfrm>
                <a:off x="920200" y="314875"/>
                <a:ext cx="127500" cy="144600"/>
              </a:xfrm>
              <a:prstGeom prst="ellipse">
                <a:avLst/>
              </a:prstGeom>
              <a:solidFill>
                <a:srgbClr val="0AC50A"/>
              </a:solidFill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41"/>
            <p:cNvSpPr/>
            <p:nvPr/>
          </p:nvSpPr>
          <p:spPr>
            <a:xfrm rot="10800000">
              <a:off x="201453" y="553650"/>
              <a:ext cx="2258100" cy="4377000"/>
            </a:xfrm>
            <a:prstGeom prst="round1Rect">
              <a:avLst>
                <a:gd name="adj" fmla="val 12032"/>
              </a:avLst>
            </a:prstGeom>
            <a:solidFill>
              <a:srgbClr val="E7E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2" name="Google Shape;392;p41"/>
          <p:cNvSpPr txBox="1"/>
          <p:nvPr/>
        </p:nvSpPr>
        <p:spPr>
          <a:xfrm>
            <a:off x="2430050" y="188850"/>
            <a:ext cx="59340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Competitive Edge – Why This Will Win</a:t>
            </a:r>
            <a:endParaRPr sz="15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2656175" y="4397050"/>
            <a:ext cx="60594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chemeClr val="dk2"/>
                </a:solidFill>
              </a:rPr>
              <a:t>Unlike Copilot, our assistant explains the fix and improves over time.</a:t>
            </a:r>
            <a:endParaRPr sz="1500" i="1" dirty="0">
              <a:solidFill>
                <a:schemeClr val="dk2"/>
              </a:solidFill>
            </a:endParaRPr>
          </a:p>
        </p:txBody>
      </p:sp>
      <p:pic>
        <p:nvPicPr>
          <p:cNvPr id="394" name="Google Shape;394;p41" title="_- visual selection (4).png"/>
          <p:cNvPicPr preferRelativeResize="0"/>
          <p:nvPr/>
        </p:nvPicPr>
        <p:blipFill rotWithShape="1">
          <a:blip r:embed="rId3">
            <a:alphaModFix/>
          </a:blip>
          <a:srcRect t="7382" b="16194"/>
          <a:stretch/>
        </p:blipFill>
        <p:spPr>
          <a:xfrm>
            <a:off x="2813025" y="682695"/>
            <a:ext cx="5494800" cy="35653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A02BDC-FF7B-8B97-9173-FBEEFD493E9E}"/>
                  </a:ext>
                </a:extLst>
              </p14:cNvPr>
              <p14:cNvContentPartPr/>
              <p14:nvPr/>
            </p14:nvContentPartPr>
            <p14:xfrm>
              <a:off x="6004560" y="192042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A02BDC-FF7B-8B97-9173-FBEEFD493E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5560" y="1911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CAEE65-BA22-DA02-1588-56137318303E}"/>
                  </a:ext>
                </a:extLst>
              </p14:cNvPr>
              <p14:cNvContentPartPr/>
              <p14:nvPr/>
            </p14:nvContentPartPr>
            <p14:xfrm>
              <a:off x="5532240" y="19506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CAEE65-BA22-DA02-1588-5613731830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3240" y="19416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9B4ED84-1E8C-D4AC-63A3-51A888FA395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05" r="2407"/>
          <a:stretch/>
        </p:blipFill>
        <p:spPr>
          <a:xfrm>
            <a:off x="2505975" y="666775"/>
            <a:ext cx="6108900" cy="4064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0B96E-121E-955D-6DD4-731E7F0C4F36}"/>
              </a:ext>
            </a:extLst>
          </p:cNvPr>
          <p:cNvSpPr txBox="1"/>
          <p:nvPr/>
        </p:nvSpPr>
        <p:spPr>
          <a:xfrm>
            <a:off x="2955213" y="1888725"/>
            <a:ext cx="159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Poor 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FE528-A165-AFF0-22DB-CFF1868F8E05}"/>
              </a:ext>
            </a:extLst>
          </p:cNvPr>
          <p:cNvSpPr txBox="1"/>
          <p:nvPr/>
        </p:nvSpPr>
        <p:spPr>
          <a:xfrm>
            <a:off x="6819723" y="1657361"/>
            <a:ext cx="134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Enhanced Visualization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707FB-46B7-FF51-0E01-245D6F5E5E1D}"/>
              </a:ext>
            </a:extLst>
          </p:cNvPr>
          <p:cNvSpPr txBox="1"/>
          <p:nvPr/>
        </p:nvSpPr>
        <p:spPr>
          <a:xfrm>
            <a:off x="3430059" y="2569350"/>
            <a:ext cx="124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Anonymous access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858E9-52FE-27E6-1619-6CD9219097E8}"/>
              </a:ext>
            </a:extLst>
          </p:cNvPr>
          <p:cNvSpPr txBox="1"/>
          <p:nvPr/>
        </p:nvSpPr>
        <p:spPr>
          <a:xfrm>
            <a:off x="6839394" y="2569350"/>
            <a:ext cx="140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Trust</a:t>
            </a:r>
          </a:p>
          <a:p>
            <a:r>
              <a:rPr lang="en-US" dirty="0"/>
              <a:t>Authentication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C57B8-A604-EE14-5F9D-D0DF1A83587C}"/>
              </a:ext>
            </a:extLst>
          </p:cNvPr>
          <p:cNvSpPr txBox="1"/>
          <p:nvPr/>
        </p:nvSpPr>
        <p:spPr>
          <a:xfrm>
            <a:off x="2962475" y="1134141"/>
            <a:ext cx="1487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Generic  </a:t>
            </a:r>
          </a:p>
          <a:p>
            <a:pPr algn="ctr"/>
            <a:r>
              <a:rPr lang="en-US" dirty="0"/>
              <a:t>contributor </a:t>
            </a:r>
          </a:p>
          <a:p>
            <a:pPr algn="r"/>
            <a:r>
              <a:rPr lang="en-US" dirty="0"/>
              <a:t>Stats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31BBE-372D-A1B9-359D-371472D69AD1}"/>
              </a:ext>
            </a:extLst>
          </p:cNvPr>
          <p:cNvSpPr txBox="1"/>
          <p:nvPr/>
        </p:nvSpPr>
        <p:spPr>
          <a:xfrm>
            <a:off x="7038923" y="954193"/>
            <a:ext cx="1425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Driven Analytics</a:t>
            </a:r>
          </a:p>
        </p:txBody>
      </p:sp>
      <p:pic>
        <p:nvPicPr>
          <p:cNvPr id="22" name="Picture 4" descr="code sign sketch icon Vector Image">
            <a:extLst>
              <a:ext uri="{FF2B5EF4-FFF2-40B4-BE49-F238E27FC236}">
                <a16:creationId xmlns:a16="http://schemas.microsoft.com/office/drawing/2014/main" id="{E3F16530-172A-2D2D-18B6-4C131A50B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0" t="15968" r="22594" b="25803"/>
          <a:stretch/>
        </p:blipFill>
        <p:spPr bwMode="auto">
          <a:xfrm>
            <a:off x="347798" y="3918809"/>
            <a:ext cx="770340" cy="8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D23BA7-2EFF-2948-1FED-4F5BFD6ADB5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16599" b="17377"/>
          <a:stretch/>
        </p:blipFill>
        <p:spPr>
          <a:xfrm>
            <a:off x="308581" y="585500"/>
            <a:ext cx="2121470" cy="42496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B7CA29-C927-F252-9642-A3583D72D81F}"/>
              </a:ext>
            </a:extLst>
          </p:cNvPr>
          <p:cNvSpPr txBox="1"/>
          <p:nvPr/>
        </p:nvSpPr>
        <p:spPr>
          <a:xfrm>
            <a:off x="910591" y="2529778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Collaboration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E7A634-F6FC-322F-960C-9ECB42A11824}"/>
              </a:ext>
            </a:extLst>
          </p:cNvPr>
          <p:cNvSpPr txBox="1"/>
          <p:nvPr/>
        </p:nvSpPr>
        <p:spPr>
          <a:xfrm>
            <a:off x="941047" y="3956251"/>
            <a:ext cx="1245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Language Expansion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7F81B-5198-459B-4DE7-DECAF85EDF4D}"/>
              </a:ext>
            </a:extLst>
          </p:cNvPr>
          <p:cNvSpPr txBox="1"/>
          <p:nvPr/>
        </p:nvSpPr>
        <p:spPr>
          <a:xfrm>
            <a:off x="930394" y="806625"/>
            <a:ext cx="141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Quality Assessment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DBAB9-51FE-C609-79EF-B778F63E1D88}"/>
              </a:ext>
            </a:extLst>
          </p:cNvPr>
          <p:cNvSpPr txBox="1"/>
          <p:nvPr/>
        </p:nvSpPr>
        <p:spPr>
          <a:xfrm>
            <a:off x="908602" y="3199958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8D9B6-E113-1499-B692-E5ABC738E3E5}"/>
              </a:ext>
            </a:extLst>
          </p:cNvPr>
          <p:cNvSpPr txBox="1"/>
          <p:nvPr/>
        </p:nvSpPr>
        <p:spPr>
          <a:xfrm>
            <a:off x="941047" y="1701177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EC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2"/>
          <p:cNvGrpSpPr/>
          <p:nvPr/>
        </p:nvGrpSpPr>
        <p:grpSpPr>
          <a:xfrm>
            <a:off x="188176" y="188850"/>
            <a:ext cx="8631959" cy="4761000"/>
            <a:chOff x="179475" y="188850"/>
            <a:chExt cx="8640600" cy="4761000"/>
          </a:xfrm>
        </p:grpSpPr>
        <p:grpSp>
          <p:nvGrpSpPr>
            <p:cNvPr id="402" name="Google Shape;402;p42"/>
            <p:cNvGrpSpPr/>
            <p:nvPr/>
          </p:nvGrpSpPr>
          <p:grpSpPr>
            <a:xfrm>
              <a:off x="179475" y="188850"/>
              <a:ext cx="8640600" cy="4761000"/>
              <a:chOff x="179475" y="188850"/>
              <a:chExt cx="8640600" cy="4761000"/>
            </a:xfrm>
          </p:grpSpPr>
          <p:sp>
            <p:nvSpPr>
              <p:cNvPr id="403" name="Google Shape;403;p42"/>
              <p:cNvSpPr/>
              <p:nvPr/>
            </p:nvSpPr>
            <p:spPr>
              <a:xfrm>
                <a:off x="179475" y="188850"/>
                <a:ext cx="8640600" cy="4761000"/>
              </a:xfrm>
              <a:prstGeom prst="roundRect">
                <a:avLst>
                  <a:gd name="adj" fmla="val 5894"/>
                </a:avLst>
              </a:prstGeom>
              <a:noFill/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404" name="Google Shape;404;p42"/>
              <p:cNvCxnSpPr/>
              <p:nvPr/>
            </p:nvCxnSpPr>
            <p:spPr>
              <a:xfrm>
                <a:off x="187975" y="536000"/>
                <a:ext cx="86319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05" name="Google Shape;405;p42"/>
              <p:cNvSpPr/>
              <p:nvPr/>
            </p:nvSpPr>
            <p:spPr>
              <a:xfrm>
                <a:off x="477125" y="314875"/>
                <a:ext cx="127500" cy="144600"/>
              </a:xfrm>
              <a:prstGeom prst="ellipse">
                <a:avLst/>
              </a:prstGeom>
              <a:solidFill>
                <a:srgbClr val="CA0D0D"/>
              </a:solidFill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42"/>
              <p:cNvSpPr/>
              <p:nvPr/>
            </p:nvSpPr>
            <p:spPr>
              <a:xfrm>
                <a:off x="698663" y="314875"/>
                <a:ext cx="127500" cy="144600"/>
              </a:xfrm>
              <a:prstGeom prst="ellipse">
                <a:avLst/>
              </a:prstGeom>
              <a:solidFill>
                <a:srgbClr val="FFCB25"/>
              </a:solidFill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42"/>
              <p:cNvSpPr/>
              <p:nvPr/>
            </p:nvSpPr>
            <p:spPr>
              <a:xfrm>
                <a:off x="920200" y="314875"/>
                <a:ext cx="127500" cy="144600"/>
              </a:xfrm>
              <a:prstGeom prst="ellipse">
                <a:avLst/>
              </a:prstGeom>
              <a:solidFill>
                <a:srgbClr val="0AC50A"/>
              </a:solidFill>
              <a:ln w="9525" cap="flat" cmpd="sng">
                <a:solidFill>
                  <a:srgbClr val="1C1B1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8" name="Google Shape;408;p42"/>
            <p:cNvSpPr/>
            <p:nvPr/>
          </p:nvSpPr>
          <p:spPr>
            <a:xfrm rot="10800000">
              <a:off x="201453" y="553650"/>
              <a:ext cx="2258100" cy="4377000"/>
            </a:xfrm>
            <a:prstGeom prst="round1Rect">
              <a:avLst>
                <a:gd name="adj" fmla="val 12032"/>
              </a:avLst>
            </a:prstGeom>
            <a:solidFill>
              <a:srgbClr val="E7E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9" name="Google Shape;409;p42"/>
          <p:cNvSpPr txBox="1"/>
          <p:nvPr/>
        </p:nvSpPr>
        <p:spPr>
          <a:xfrm>
            <a:off x="2430050" y="188850"/>
            <a:ext cx="59340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🚀 The Road Ahead: Future Innovations</a:t>
            </a:r>
            <a:endParaRPr sz="15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0" name="Google Shape;410;p42" title="_- visual selection (11).png"/>
          <p:cNvPicPr preferRelativeResize="0"/>
          <p:nvPr/>
        </p:nvPicPr>
        <p:blipFill rotWithShape="1">
          <a:blip r:embed="rId3">
            <a:alphaModFix/>
          </a:blip>
          <a:srcRect t="9871" b="1836"/>
          <a:stretch/>
        </p:blipFill>
        <p:spPr>
          <a:xfrm>
            <a:off x="2430050" y="519905"/>
            <a:ext cx="6400658" cy="43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 txBox="1"/>
          <p:nvPr/>
        </p:nvSpPr>
        <p:spPr>
          <a:xfrm>
            <a:off x="405400" y="1537350"/>
            <a:ext cx="2087400" cy="1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Let’s</a:t>
            </a:r>
            <a:endParaRPr sz="26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Build</a:t>
            </a:r>
            <a:endParaRPr sz="26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endParaRPr sz="26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Future </a:t>
            </a:r>
            <a:endParaRPr sz="2600" b="1" dirty="0">
              <a:solidFill>
                <a:srgbClr val="CA0D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b="1" dirty="0">
                <a:solidFill>
                  <a:srgbClr val="CA0D0D"/>
                </a:solidFill>
                <a:latin typeface="Poppins"/>
                <a:ea typeface="Poppins"/>
                <a:cs typeface="Poppins"/>
                <a:sym typeface="Poppins"/>
              </a:rPr>
              <a:t>Together!</a:t>
            </a:r>
            <a:endParaRPr sz="2000" b="1" dirty="0">
              <a:solidFill>
                <a:srgbClr val="CA0D0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3185A-E970-6F94-4C2B-9218B9370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79" y="552096"/>
            <a:ext cx="6180287" cy="4335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87EE8-B0AD-C2F4-58BA-C4C752F74553}"/>
              </a:ext>
            </a:extLst>
          </p:cNvPr>
          <p:cNvSpPr txBox="1"/>
          <p:nvPr/>
        </p:nvSpPr>
        <p:spPr>
          <a:xfrm>
            <a:off x="5860919" y="781583"/>
            <a:ext cx="1710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AI Predictive Analytics</a:t>
            </a:r>
            <a:endParaRPr lang="en-US" sz="900" dirty="0"/>
          </a:p>
          <a:p>
            <a:pPr algn="r"/>
            <a:r>
              <a:rPr lang="en-US" sz="900" dirty="0"/>
              <a:t>Forecast vulnerabilities and performance issues.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8FCC5-D58C-5DCD-C8FD-B462278A56EC}"/>
              </a:ext>
            </a:extLst>
          </p:cNvPr>
          <p:cNvSpPr txBox="1"/>
          <p:nvPr/>
        </p:nvSpPr>
        <p:spPr>
          <a:xfrm>
            <a:off x="2701366" y="2840499"/>
            <a:ext cx="154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Self-Healing Code </a:t>
            </a:r>
            <a:r>
              <a:rPr lang="en-US" sz="1000" dirty="0"/>
              <a:t> </a:t>
            </a:r>
          </a:p>
          <a:p>
            <a:r>
              <a:rPr lang="en-US" sz="900" dirty="0"/>
              <a:t>AI-powered automated refactoring.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ADAD8-3274-1894-B367-17C33820B7A4}"/>
              </a:ext>
            </a:extLst>
          </p:cNvPr>
          <p:cNvSpPr txBox="1"/>
          <p:nvPr/>
        </p:nvSpPr>
        <p:spPr>
          <a:xfrm>
            <a:off x="6861202" y="1535954"/>
            <a:ext cx="162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Blockchain Integrity</a:t>
            </a:r>
          </a:p>
          <a:p>
            <a:r>
              <a:rPr lang="en-US" sz="900" dirty="0"/>
              <a:t>Tamper-proof commit tracking.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4084B-492C-6AB1-03A2-412E4731A960}"/>
              </a:ext>
            </a:extLst>
          </p:cNvPr>
          <p:cNvSpPr txBox="1"/>
          <p:nvPr/>
        </p:nvSpPr>
        <p:spPr>
          <a:xfrm>
            <a:off x="7254181" y="2773727"/>
            <a:ext cx="13885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Adaptive Security</a:t>
            </a:r>
          </a:p>
          <a:p>
            <a:r>
              <a:rPr lang="en-US" sz="900" dirty="0"/>
              <a:t>Real-time anomaly detection</a:t>
            </a:r>
            <a:r>
              <a:rPr lang="en-US" sz="1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7EABE-B57F-859A-8E6F-D2E8F67BC065}"/>
              </a:ext>
            </a:extLst>
          </p:cNvPr>
          <p:cNvSpPr txBox="1"/>
          <p:nvPr/>
        </p:nvSpPr>
        <p:spPr>
          <a:xfrm>
            <a:off x="4075966" y="770674"/>
            <a:ext cx="154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 Code Visualization</a:t>
            </a:r>
          </a:p>
          <a:p>
            <a:r>
              <a:rPr lang="en-US" sz="900" dirty="0"/>
              <a:t>3D interactive project mapping.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6B99B-59B1-E1B1-2A0F-77641BA0834C}"/>
              </a:ext>
            </a:extLst>
          </p:cNvPr>
          <p:cNvSpPr txBox="1"/>
          <p:nvPr/>
        </p:nvSpPr>
        <p:spPr>
          <a:xfrm>
            <a:off x="3106852" y="1535954"/>
            <a:ext cx="175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AI Code Reviews</a:t>
            </a:r>
          </a:p>
          <a:p>
            <a:r>
              <a:rPr lang="en-US" sz="900" dirty="0"/>
              <a:t>Smart chatbots for repository 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Arial</vt:lpstr>
      <vt:lpstr>PT Sans</vt:lpstr>
      <vt:lpstr>Source Code Pro</vt:lpstr>
      <vt:lpstr>Quantico</vt:lpstr>
      <vt:lpstr>Roboto Serif SemiBold</vt:lpstr>
      <vt:lpstr>Poppins SemiBold</vt:lpstr>
      <vt:lpstr>Consolas</vt:lpstr>
      <vt:lpstr>Denk One</vt:lpstr>
      <vt:lpstr>Anaheim</vt:lpstr>
      <vt:lpstr>Poppins</vt:lpstr>
      <vt:lpstr>Nunito Light</vt:lpstr>
      <vt:lpstr>Poppins Medium</vt:lpstr>
      <vt:lpstr>Poppins Light</vt:lpstr>
      <vt:lpstr>Fira Sans Extra Condensed</vt:lpstr>
      <vt:lpstr>Simple Light</vt:lpstr>
      <vt:lpstr>New Operating System Design Pitch Deck by Slidesgo</vt:lpstr>
      <vt:lpstr>Git Insights – GitHub Repo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VEDANT</dc:creator>
  <cp:lastModifiedBy>Vedant Wahane</cp:lastModifiedBy>
  <cp:revision>1</cp:revision>
  <dcterms:modified xsi:type="dcterms:W3CDTF">2025-04-03T10:49:59Z</dcterms:modified>
</cp:coreProperties>
</file>