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Kelin Eator" charset="1" panose="00000000000000000000"/>
      <p:regular r:id="rId15"/>
    </p:embeddedFont>
    <p:embeddedFont>
      <p:font typeface="Cy Grotesk Grand" charset="1" panose="00000507000000000000"/>
      <p:regular r:id="rId16"/>
    </p:embeddedFont>
    <p:embeddedFont>
      <p:font typeface="Cy Grotesk Grand Bold" charset="1" panose="00000807000000000000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9989" y="1319972"/>
            <a:ext cx="8474872" cy="5584077"/>
            <a:chOff x="0" y="0"/>
            <a:chExt cx="2073163" cy="13660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3163" cy="1366003"/>
            </a:xfrm>
            <a:custGeom>
              <a:avLst/>
              <a:gdLst/>
              <a:ahLst/>
              <a:cxnLst/>
              <a:rect r="r" b="b" t="t" l="l"/>
              <a:pathLst>
                <a:path h="1366003" w="2073163">
                  <a:moveTo>
                    <a:pt x="46589" y="0"/>
                  </a:moveTo>
                  <a:lnTo>
                    <a:pt x="2026574" y="0"/>
                  </a:lnTo>
                  <a:cubicBezTo>
                    <a:pt x="2038930" y="0"/>
                    <a:pt x="2050780" y="4908"/>
                    <a:pt x="2059518" y="13646"/>
                  </a:cubicBezTo>
                  <a:cubicBezTo>
                    <a:pt x="2068255" y="22383"/>
                    <a:pt x="2073163" y="34233"/>
                    <a:pt x="2073163" y="46589"/>
                  </a:cubicBezTo>
                  <a:lnTo>
                    <a:pt x="2073163" y="1319414"/>
                  </a:lnTo>
                  <a:cubicBezTo>
                    <a:pt x="2073163" y="1345145"/>
                    <a:pt x="2052305" y="1366003"/>
                    <a:pt x="2026574" y="1366003"/>
                  </a:cubicBezTo>
                  <a:lnTo>
                    <a:pt x="46589" y="1366003"/>
                  </a:lnTo>
                  <a:cubicBezTo>
                    <a:pt x="34233" y="1366003"/>
                    <a:pt x="22383" y="1361095"/>
                    <a:pt x="13646" y="1352358"/>
                  </a:cubicBezTo>
                  <a:cubicBezTo>
                    <a:pt x="4908" y="1343620"/>
                    <a:pt x="0" y="1331770"/>
                    <a:pt x="0" y="1319414"/>
                  </a:cubicBezTo>
                  <a:lnTo>
                    <a:pt x="0" y="46589"/>
                  </a:lnTo>
                  <a:cubicBezTo>
                    <a:pt x="0" y="34233"/>
                    <a:pt x="4908" y="22383"/>
                    <a:pt x="13646" y="13646"/>
                  </a:cubicBezTo>
                  <a:cubicBezTo>
                    <a:pt x="22383" y="4908"/>
                    <a:pt x="34233" y="0"/>
                    <a:pt x="46589" y="0"/>
                  </a:cubicBezTo>
                  <a:close/>
                </a:path>
              </a:pathLst>
            </a:custGeom>
            <a:solidFill>
              <a:srgbClr val="FFD5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73163" cy="14041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2908094"/>
            <a:ext cx="6950128" cy="8874430"/>
          </a:xfrm>
          <a:custGeom>
            <a:avLst/>
            <a:gdLst/>
            <a:ahLst/>
            <a:cxnLst/>
            <a:rect r="r" b="b" t="t" l="l"/>
            <a:pathLst>
              <a:path h="8874430" w="6950128">
                <a:moveTo>
                  <a:pt x="0" y="0"/>
                </a:moveTo>
                <a:lnTo>
                  <a:pt x="6950128" y="0"/>
                </a:lnTo>
                <a:lnTo>
                  <a:pt x="6950128" y="8874430"/>
                </a:lnTo>
                <a:lnTo>
                  <a:pt x="0" y="8874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58563" y="-1817012"/>
            <a:ext cx="6795544" cy="5319426"/>
          </a:xfrm>
          <a:custGeom>
            <a:avLst/>
            <a:gdLst/>
            <a:ahLst/>
            <a:cxnLst/>
            <a:rect r="r" b="b" t="t" l="l"/>
            <a:pathLst>
              <a:path h="5319426" w="6795544">
                <a:moveTo>
                  <a:pt x="0" y="0"/>
                </a:moveTo>
                <a:lnTo>
                  <a:pt x="6795544" y="0"/>
                </a:lnTo>
                <a:lnTo>
                  <a:pt x="6795544" y="5319426"/>
                </a:lnTo>
                <a:lnTo>
                  <a:pt x="0" y="53194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08510" y="3428384"/>
            <a:ext cx="6766827" cy="1452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3"/>
              </a:lnSpc>
            </a:pPr>
            <a:r>
              <a:rPr lang="en-US" sz="3174">
                <a:solidFill>
                  <a:srgbClr val="07391E"/>
                </a:solidFill>
                <a:latin typeface="Kelin Eator"/>
                <a:ea typeface="Kelin Eator"/>
                <a:cs typeface="Kelin Eator"/>
                <a:sym typeface="Kelin Eator"/>
              </a:rPr>
              <a:t>INFO5100: APPLICATION ENGINEERING DEVELOPMENT</a:t>
            </a:r>
          </a:p>
          <a:p>
            <a:pPr algn="l">
              <a:lnSpc>
                <a:spcPts val="2793"/>
              </a:lnSpc>
            </a:pPr>
          </a:p>
          <a:p>
            <a:pPr algn="l">
              <a:lnSpc>
                <a:spcPts val="2793"/>
              </a:lnSpc>
            </a:pPr>
            <a:r>
              <a:rPr lang="en-US" sz="3174">
                <a:solidFill>
                  <a:srgbClr val="07391E"/>
                </a:solidFill>
                <a:latin typeface="Kelin Eator"/>
                <a:ea typeface="Kelin Eator"/>
                <a:cs typeface="Kelin Eator"/>
                <a:sym typeface="Kelin Eator"/>
              </a:rPr>
              <a:t>“NeV WELLNESS APPLICATION”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9249" y="7392934"/>
            <a:ext cx="7205348" cy="1682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6"/>
              </a:lnSpc>
            </a:pPr>
            <a:r>
              <a:rPr lang="en-US" sz="3462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Presented by:</a:t>
            </a:r>
          </a:p>
          <a:p>
            <a:pPr algn="l" marL="518160" indent="-259080" lvl="1">
              <a:lnSpc>
                <a:spcPts val="2472"/>
              </a:lnSpc>
              <a:buAutoNum type="arabicPeriod" startAt="1"/>
            </a:pPr>
            <a:r>
              <a:rPr lang="en-US" sz="2400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 Palanati Neha - 002332745</a:t>
            </a:r>
          </a:p>
          <a:p>
            <a:pPr algn="l" marL="518160" indent="-259080" lvl="1">
              <a:lnSpc>
                <a:spcPts val="2472"/>
              </a:lnSpc>
              <a:buAutoNum type="arabicPeriod" startAt="1"/>
            </a:pPr>
            <a:r>
              <a:rPr lang="en-US" sz="2400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Vedarani Sawant - 002304068</a:t>
            </a:r>
          </a:p>
          <a:p>
            <a:pPr algn="l" marL="518160" indent="-259080" lvl="1">
              <a:lnSpc>
                <a:spcPts val="2472"/>
              </a:lnSpc>
              <a:buAutoNum type="arabicPeriod" startAt="1"/>
            </a:pPr>
            <a:r>
              <a:rPr lang="en-US" sz="2400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 Vishal Babu - 002304236</a:t>
            </a:r>
          </a:p>
          <a:p>
            <a:pPr algn="l" marL="518160" indent="-259080" lvl="1">
              <a:lnSpc>
                <a:spcPts val="2472"/>
              </a:lnSpc>
              <a:buAutoNum type="arabicPeriod" startAt="1"/>
            </a:pPr>
            <a:r>
              <a:rPr lang="en-US" sz="2400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Udit Aditya - 002246428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7316" y="358519"/>
            <a:ext cx="7785251" cy="4323281"/>
          </a:xfrm>
          <a:custGeom>
            <a:avLst/>
            <a:gdLst/>
            <a:ahLst/>
            <a:cxnLst/>
            <a:rect r="r" b="b" t="t" l="l"/>
            <a:pathLst>
              <a:path h="4323281" w="7785251">
                <a:moveTo>
                  <a:pt x="0" y="0"/>
                </a:moveTo>
                <a:lnTo>
                  <a:pt x="7785251" y="0"/>
                </a:lnTo>
                <a:lnTo>
                  <a:pt x="7785251" y="4323281"/>
                </a:lnTo>
                <a:lnTo>
                  <a:pt x="0" y="4323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23136" y="4811362"/>
            <a:ext cx="5808443" cy="5022281"/>
          </a:xfrm>
          <a:custGeom>
            <a:avLst/>
            <a:gdLst/>
            <a:ahLst/>
            <a:cxnLst/>
            <a:rect r="r" b="b" t="t" l="l"/>
            <a:pathLst>
              <a:path h="5022281" w="5808443">
                <a:moveTo>
                  <a:pt x="0" y="0"/>
                </a:moveTo>
                <a:lnTo>
                  <a:pt x="5808443" y="0"/>
                </a:lnTo>
                <a:lnTo>
                  <a:pt x="5808443" y="5022280"/>
                </a:lnTo>
                <a:lnTo>
                  <a:pt x="0" y="5022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154598">
            <a:off x="9856550" y="-496641"/>
            <a:ext cx="5814188" cy="4433318"/>
          </a:xfrm>
          <a:custGeom>
            <a:avLst/>
            <a:gdLst/>
            <a:ahLst/>
            <a:cxnLst/>
            <a:rect r="r" b="b" t="t" l="l"/>
            <a:pathLst>
              <a:path h="4433318" w="5814188">
                <a:moveTo>
                  <a:pt x="0" y="0"/>
                </a:moveTo>
                <a:lnTo>
                  <a:pt x="5814188" y="0"/>
                </a:lnTo>
                <a:lnTo>
                  <a:pt x="5814188" y="4433318"/>
                </a:lnTo>
                <a:lnTo>
                  <a:pt x="0" y="44333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2818" y="5649314"/>
            <a:ext cx="9710490" cy="4005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97"/>
              </a:lnSpc>
            </a:pPr>
            <a:r>
              <a:rPr lang="en-US" sz="4306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01 - Problem Statement</a:t>
            </a:r>
          </a:p>
          <a:p>
            <a:pPr algn="just">
              <a:lnSpc>
                <a:spcPts val="5297"/>
              </a:lnSpc>
            </a:pPr>
            <a:r>
              <a:rPr lang="en-US" sz="4306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02 - UML Class Diagram</a:t>
            </a:r>
          </a:p>
          <a:p>
            <a:pPr algn="just">
              <a:lnSpc>
                <a:spcPts val="5297"/>
              </a:lnSpc>
            </a:pPr>
            <a:r>
              <a:rPr lang="en-US" sz="4306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03 - Proposed Advanced Feature</a:t>
            </a:r>
          </a:p>
          <a:p>
            <a:pPr algn="just">
              <a:lnSpc>
                <a:spcPts val="5297"/>
              </a:lnSpc>
            </a:pPr>
            <a:r>
              <a:rPr lang="en-US" sz="4306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04 - Stakeholder Roles</a:t>
            </a:r>
          </a:p>
          <a:p>
            <a:pPr algn="just">
              <a:lnSpc>
                <a:spcPts val="5297"/>
              </a:lnSpc>
            </a:pPr>
            <a:r>
              <a:rPr lang="en-US" sz="4306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05 - Use Cases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1569" y="1825516"/>
            <a:ext cx="6326933" cy="4952606"/>
          </a:xfrm>
          <a:custGeom>
            <a:avLst/>
            <a:gdLst/>
            <a:ahLst/>
            <a:cxnLst/>
            <a:rect r="r" b="b" t="t" l="l"/>
            <a:pathLst>
              <a:path h="4952606" w="6326933">
                <a:moveTo>
                  <a:pt x="0" y="0"/>
                </a:moveTo>
                <a:lnTo>
                  <a:pt x="6326933" y="0"/>
                </a:lnTo>
                <a:lnTo>
                  <a:pt x="6326933" y="4952606"/>
                </a:lnTo>
                <a:lnTo>
                  <a:pt x="0" y="4952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37395" y="1777891"/>
            <a:ext cx="8921905" cy="8210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6163" indent="-283081" lvl="1">
              <a:lnSpc>
                <a:spcPts val="3671"/>
              </a:lnSpc>
              <a:buFont typeface="Arial"/>
              <a:buChar char="•"/>
            </a:pPr>
            <a:r>
              <a:rPr lang="en-US" b="true" sz="2622">
                <a:solidFill>
                  <a:srgbClr val="07391E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Overview:</a:t>
            </a:r>
            <a:r>
              <a:rPr lang="en-US" sz="2622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 Address the lack of trust in organic food due to insufficient transparency in the supply chain.</a:t>
            </a:r>
          </a:p>
          <a:p>
            <a:pPr algn="just" marL="566163" indent="-283081" lvl="1">
              <a:lnSpc>
                <a:spcPts val="3671"/>
              </a:lnSpc>
              <a:buFont typeface="Arial"/>
              <a:buChar char="•"/>
            </a:pPr>
            <a:r>
              <a:rPr lang="en-US" b="true" sz="2622">
                <a:solidFill>
                  <a:srgbClr val="07391E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Challenges:</a:t>
            </a:r>
          </a:p>
          <a:p>
            <a:pPr algn="just" marL="566163" indent="-283081" lvl="1">
              <a:lnSpc>
                <a:spcPts val="3671"/>
              </a:lnSpc>
              <a:buAutoNum type="arabicPeriod" startAt="1"/>
            </a:pPr>
            <a:r>
              <a:rPr lang="en-US" sz="2622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Lack of reliable verification of organic produce authenticity.</a:t>
            </a:r>
          </a:p>
          <a:p>
            <a:pPr algn="just" marL="566163" indent="-283081" lvl="1">
              <a:lnSpc>
                <a:spcPts val="3671"/>
              </a:lnSpc>
              <a:buAutoNum type="arabicPeriod" startAt="1"/>
            </a:pPr>
            <a:r>
              <a:rPr lang="en-US" sz="2622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Insufficient collaboration between stakeholders (farmers, vendors, regulatory bodies).</a:t>
            </a:r>
          </a:p>
          <a:p>
            <a:pPr algn="just" marL="566163" indent="-283081" lvl="1">
              <a:lnSpc>
                <a:spcPts val="3671"/>
              </a:lnSpc>
              <a:buAutoNum type="arabicPeriod" startAt="1"/>
            </a:pPr>
            <a:r>
              <a:rPr lang="en-US" sz="2622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Limited consumer access to verified organic food and personalized health services.</a:t>
            </a:r>
          </a:p>
          <a:p>
            <a:pPr algn="just" marL="566163" indent="-283081" lvl="1">
              <a:lnSpc>
                <a:spcPts val="3671"/>
              </a:lnSpc>
              <a:buFont typeface="Arial"/>
              <a:buChar char="•"/>
            </a:pPr>
            <a:r>
              <a:rPr lang="en-US" b="true" sz="2622">
                <a:solidFill>
                  <a:srgbClr val="07391E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Objective:</a:t>
            </a:r>
            <a:r>
              <a:rPr lang="en-US" sz="2622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 Build a comprehensive platform to provide transparency, build trust, and integrate stakeholders in the organic food ecosystem.</a:t>
            </a:r>
          </a:p>
          <a:p>
            <a:pPr algn="just">
              <a:lnSpc>
                <a:spcPts val="3671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91569" y="492157"/>
            <a:ext cx="10106931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sz="6000">
                <a:solidFill>
                  <a:srgbClr val="07391E"/>
                </a:solidFill>
                <a:latin typeface="Kelin Eator"/>
                <a:ea typeface="Kelin Eator"/>
                <a:cs typeface="Kelin Eator"/>
                <a:sym typeface="Kelin Eator"/>
              </a:rPr>
              <a:t>01 - Problem Statement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1368309" y="8309331"/>
            <a:ext cx="5808443" cy="5022281"/>
          </a:xfrm>
          <a:custGeom>
            <a:avLst/>
            <a:gdLst/>
            <a:ahLst/>
            <a:cxnLst/>
            <a:rect r="r" b="b" t="t" l="l"/>
            <a:pathLst>
              <a:path h="5022281" w="5808443">
                <a:moveTo>
                  <a:pt x="0" y="0"/>
                </a:moveTo>
                <a:lnTo>
                  <a:pt x="5808443" y="0"/>
                </a:lnTo>
                <a:lnTo>
                  <a:pt x="5808443" y="5022281"/>
                </a:lnTo>
                <a:lnTo>
                  <a:pt x="0" y="50222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00240">
            <a:off x="12890167" y="-761792"/>
            <a:ext cx="7528059" cy="5740145"/>
          </a:xfrm>
          <a:custGeom>
            <a:avLst/>
            <a:gdLst/>
            <a:ahLst/>
            <a:cxnLst/>
            <a:rect r="r" b="b" t="t" l="l"/>
            <a:pathLst>
              <a:path h="5740145" w="7528059">
                <a:moveTo>
                  <a:pt x="0" y="0"/>
                </a:moveTo>
                <a:lnTo>
                  <a:pt x="7528058" y="0"/>
                </a:lnTo>
                <a:lnTo>
                  <a:pt x="7528058" y="5740145"/>
                </a:lnTo>
                <a:lnTo>
                  <a:pt x="0" y="5740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13341" y="2108281"/>
            <a:ext cx="10980664" cy="7471074"/>
            <a:chOff x="0" y="0"/>
            <a:chExt cx="2686142" cy="18276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6142" cy="1827609"/>
            </a:xfrm>
            <a:custGeom>
              <a:avLst/>
              <a:gdLst/>
              <a:ahLst/>
              <a:cxnLst/>
              <a:rect r="r" b="b" t="t" l="l"/>
              <a:pathLst>
                <a:path h="1827609" w="2686142">
                  <a:moveTo>
                    <a:pt x="35958" y="0"/>
                  </a:moveTo>
                  <a:lnTo>
                    <a:pt x="2650184" y="0"/>
                  </a:lnTo>
                  <a:cubicBezTo>
                    <a:pt x="2659721" y="0"/>
                    <a:pt x="2668867" y="3788"/>
                    <a:pt x="2675610" y="10532"/>
                  </a:cubicBezTo>
                  <a:cubicBezTo>
                    <a:pt x="2682354" y="17275"/>
                    <a:pt x="2686142" y="26421"/>
                    <a:pt x="2686142" y="35958"/>
                  </a:cubicBezTo>
                  <a:lnTo>
                    <a:pt x="2686142" y="1791652"/>
                  </a:lnTo>
                  <a:cubicBezTo>
                    <a:pt x="2686142" y="1811510"/>
                    <a:pt x="2670043" y="1827609"/>
                    <a:pt x="2650184" y="1827609"/>
                  </a:cubicBezTo>
                  <a:lnTo>
                    <a:pt x="35958" y="1827609"/>
                  </a:lnTo>
                  <a:cubicBezTo>
                    <a:pt x="16099" y="1827609"/>
                    <a:pt x="0" y="1811510"/>
                    <a:pt x="0" y="1791652"/>
                  </a:cubicBezTo>
                  <a:lnTo>
                    <a:pt x="0" y="35958"/>
                  </a:lnTo>
                  <a:cubicBezTo>
                    <a:pt x="0" y="16099"/>
                    <a:pt x="16099" y="0"/>
                    <a:pt x="35958" y="0"/>
                  </a:cubicBezTo>
                  <a:close/>
                </a:path>
              </a:pathLst>
            </a:custGeom>
            <a:solidFill>
              <a:srgbClr val="FFD5E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86142" cy="1865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91569" y="492157"/>
            <a:ext cx="10106931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sz="6000">
                <a:solidFill>
                  <a:srgbClr val="07391E"/>
                </a:solidFill>
                <a:latin typeface="Kelin Eator"/>
                <a:ea typeface="Kelin Eator"/>
                <a:cs typeface="Kelin Eator"/>
                <a:sym typeface="Kelin Eator"/>
              </a:rPr>
              <a:t>02 - UML Class Diagram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07407" y="3622893"/>
            <a:ext cx="9792533" cy="483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88"/>
              </a:lnSpc>
            </a:pPr>
            <a:r>
              <a:rPr lang="en-US" sz="3417">
                <a:solidFill>
                  <a:srgbClr val="07391E"/>
                </a:solidFill>
                <a:latin typeface="Kelin Eator"/>
                <a:ea typeface="Kelin Eator"/>
                <a:cs typeface="Kelin Eator"/>
                <a:sym typeface="Kelin Eator"/>
              </a:rPr>
              <a:t>A high-level representation of the system’s architecture:</a:t>
            </a:r>
          </a:p>
          <a:p>
            <a:pPr algn="l" marL="737892" indent="-368946" lvl="1">
              <a:lnSpc>
                <a:spcPts val="3588"/>
              </a:lnSpc>
              <a:buFont typeface="Arial"/>
              <a:buChar char="•"/>
            </a:pPr>
            <a:r>
              <a:rPr lang="en-US" sz="3417">
                <a:solidFill>
                  <a:srgbClr val="07391E"/>
                </a:solidFill>
                <a:latin typeface="Kelin Eator"/>
                <a:ea typeface="Kelin Eator"/>
                <a:cs typeface="Kelin Eator"/>
                <a:sym typeface="Kelin Eator"/>
              </a:rPr>
              <a:t>Classes: Ecosystem, Enterprise, Organization, Role, UserAccount, WorkRequest.</a:t>
            </a:r>
          </a:p>
          <a:p>
            <a:pPr algn="l" marL="737892" indent="-368946" lvl="1">
              <a:lnSpc>
                <a:spcPts val="3588"/>
              </a:lnSpc>
              <a:buFont typeface="Arial"/>
              <a:buChar char="•"/>
            </a:pPr>
            <a:r>
              <a:rPr lang="en-US" sz="3417">
                <a:solidFill>
                  <a:srgbClr val="07391E"/>
                </a:solidFill>
                <a:latin typeface="Kelin Eator"/>
                <a:ea typeface="Kelin Eator"/>
                <a:cs typeface="Kelin Eator"/>
                <a:sym typeface="Kelin Eator"/>
              </a:rPr>
              <a:t>Attributes: Key properties for each class.</a:t>
            </a:r>
          </a:p>
          <a:p>
            <a:pPr algn="l" marL="737892" indent="-368946" lvl="1">
              <a:lnSpc>
                <a:spcPts val="3588"/>
              </a:lnSpc>
              <a:buFont typeface="Arial"/>
              <a:buChar char="•"/>
            </a:pPr>
            <a:r>
              <a:rPr lang="en-US" sz="3417">
                <a:solidFill>
                  <a:srgbClr val="07391E"/>
                </a:solidFill>
                <a:latin typeface="Kelin Eator"/>
                <a:ea typeface="Kelin Eator"/>
                <a:cs typeface="Kelin Eator"/>
                <a:sym typeface="Kelin Eator"/>
              </a:rPr>
              <a:t>Methods: Functions defining the operations for entities.</a:t>
            </a:r>
          </a:p>
          <a:p>
            <a:pPr algn="l" marL="737892" indent="-368946" lvl="1">
              <a:lnSpc>
                <a:spcPts val="3588"/>
              </a:lnSpc>
              <a:buFont typeface="Arial"/>
              <a:buChar char="•"/>
            </a:pPr>
            <a:r>
              <a:rPr lang="en-US" sz="3417">
                <a:solidFill>
                  <a:srgbClr val="07391E"/>
                </a:solidFill>
                <a:latin typeface="Kelin Eator"/>
                <a:ea typeface="Kelin Eator"/>
                <a:cs typeface="Kelin Eator"/>
                <a:sym typeface="Kelin Eator"/>
              </a:rPr>
              <a:t>Relationships: Associations and dependencies between classes.</a:t>
            </a:r>
          </a:p>
          <a:p>
            <a:pPr algn="ctr">
              <a:lnSpc>
                <a:spcPts val="2691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19730" y="7667960"/>
            <a:ext cx="5871754" cy="4114800"/>
          </a:xfrm>
          <a:custGeom>
            <a:avLst/>
            <a:gdLst/>
            <a:ahLst/>
            <a:cxnLst/>
            <a:rect r="r" b="b" t="t" l="l"/>
            <a:pathLst>
              <a:path h="4114800" w="5871754">
                <a:moveTo>
                  <a:pt x="0" y="0"/>
                </a:moveTo>
                <a:lnTo>
                  <a:pt x="5871754" y="0"/>
                </a:lnTo>
                <a:lnTo>
                  <a:pt x="58717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628171">
            <a:off x="725152" y="-317847"/>
            <a:ext cx="7374458" cy="5485074"/>
          </a:xfrm>
          <a:custGeom>
            <a:avLst/>
            <a:gdLst/>
            <a:ahLst/>
            <a:cxnLst/>
            <a:rect r="r" b="b" t="t" l="l"/>
            <a:pathLst>
              <a:path h="5485074" w="7374458">
                <a:moveTo>
                  <a:pt x="0" y="0"/>
                </a:moveTo>
                <a:lnTo>
                  <a:pt x="7374458" y="0"/>
                </a:lnTo>
                <a:lnTo>
                  <a:pt x="7374458" y="5485073"/>
                </a:lnTo>
                <a:lnTo>
                  <a:pt x="0" y="54850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71118" y="2424689"/>
            <a:ext cx="10345765" cy="6451954"/>
          </a:xfrm>
          <a:custGeom>
            <a:avLst/>
            <a:gdLst/>
            <a:ahLst/>
            <a:cxnLst/>
            <a:rect r="r" b="b" t="t" l="l"/>
            <a:pathLst>
              <a:path h="6451954" w="10345765">
                <a:moveTo>
                  <a:pt x="0" y="0"/>
                </a:moveTo>
                <a:lnTo>
                  <a:pt x="10345764" y="0"/>
                </a:lnTo>
                <a:lnTo>
                  <a:pt x="10345764" y="6451954"/>
                </a:lnTo>
                <a:lnTo>
                  <a:pt x="0" y="64519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858509">
            <a:off x="10704388" y="-3250210"/>
            <a:ext cx="6617867" cy="5037962"/>
          </a:xfrm>
          <a:custGeom>
            <a:avLst/>
            <a:gdLst/>
            <a:ahLst/>
            <a:cxnLst/>
            <a:rect r="r" b="b" t="t" l="l"/>
            <a:pathLst>
              <a:path h="5037962" w="6617867">
                <a:moveTo>
                  <a:pt x="0" y="0"/>
                </a:moveTo>
                <a:lnTo>
                  <a:pt x="6617867" y="0"/>
                </a:lnTo>
                <a:lnTo>
                  <a:pt x="6617867" y="5037962"/>
                </a:lnTo>
                <a:lnTo>
                  <a:pt x="0" y="5037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2404" y="356668"/>
            <a:ext cx="10428114" cy="1628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4"/>
              </a:lnSpc>
            </a:pPr>
            <a:r>
              <a:rPr lang="en-US" sz="5995">
                <a:solidFill>
                  <a:srgbClr val="07391E"/>
                </a:solidFill>
                <a:latin typeface="Kelin Eator"/>
                <a:ea typeface="Kelin Eator"/>
                <a:cs typeface="Kelin Eator"/>
                <a:sym typeface="Kelin Eator"/>
              </a:rPr>
              <a:t>03 - Advanced Feature - Transparent Supply Chain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981384"/>
            <a:ext cx="18288000" cy="52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8990" indent="-319495" lvl="1">
              <a:lnSpc>
                <a:spcPts val="4143"/>
              </a:lnSpc>
              <a:buFont typeface="Arial"/>
              <a:buChar char="•"/>
            </a:pPr>
            <a:r>
              <a:rPr lang="en-US" sz="2959">
                <a:solidFill>
                  <a:srgbClr val="07391E"/>
                </a:solidFill>
                <a:latin typeface="Canva Sans"/>
                <a:ea typeface="Canva Sans"/>
                <a:cs typeface="Canva Sans"/>
                <a:sym typeface="Canva Sans"/>
              </a:rPr>
              <a:t>Objective: Build trust by enabling consumers to verify the authenticity of organic food at every stage.</a:t>
            </a:r>
          </a:p>
          <a:p>
            <a:pPr algn="l" marL="638990" indent="-319495" lvl="1">
              <a:lnSpc>
                <a:spcPts val="4143"/>
              </a:lnSpc>
              <a:buFont typeface="Arial"/>
              <a:buChar char="•"/>
            </a:pPr>
            <a:r>
              <a:rPr lang="en-US" sz="2959">
                <a:solidFill>
                  <a:srgbClr val="07391E"/>
                </a:solidFill>
                <a:latin typeface="Canva Sans"/>
                <a:ea typeface="Canva Sans"/>
                <a:cs typeface="Canva Sans"/>
                <a:sym typeface="Canva Sans"/>
              </a:rPr>
              <a:t>Core Features:</a:t>
            </a:r>
          </a:p>
          <a:p>
            <a:pPr algn="l" marL="638990" indent="-319495" lvl="1">
              <a:lnSpc>
                <a:spcPts val="4143"/>
              </a:lnSpc>
              <a:buAutoNum type="arabicPeriod" startAt="1"/>
            </a:pPr>
            <a:r>
              <a:rPr lang="en-US" sz="2959">
                <a:solidFill>
                  <a:srgbClr val="07391E"/>
                </a:solidFill>
                <a:latin typeface="Canva Sans"/>
                <a:ea typeface="Canva Sans"/>
                <a:cs typeface="Canva Sans"/>
                <a:sym typeface="Canva Sans"/>
              </a:rPr>
              <a:t>Integrate with regulatory bodies for certification and compliance tracking.</a:t>
            </a:r>
          </a:p>
          <a:p>
            <a:pPr algn="l" marL="638990" indent="-319495" lvl="1">
              <a:lnSpc>
                <a:spcPts val="4143"/>
              </a:lnSpc>
              <a:buAutoNum type="arabicPeriod" startAt="1"/>
            </a:pPr>
            <a:r>
              <a:rPr lang="en-US" sz="2959">
                <a:solidFill>
                  <a:srgbClr val="07391E"/>
                </a:solidFill>
                <a:latin typeface="Canva Sans"/>
                <a:ea typeface="Canva Sans"/>
                <a:cs typeface="Canva Sans"/>
                <a:sym typeface="Canva Sans"/>
              </a:rPr>
              <a:t>Transparent workflow for managing requests:</a:t>
            </a:r>
          </a:p>
          <a:p>
            <a:pPr algn="l" marL="1277980" indent="-425993" lvl="2">
              <a:lnSpc>
                <a:spcPts val="4143"/>
              </a:lnSpc>
              <a:buFont typeface="Arial"/>
              <a:buChar char="⚬"/>
            </a:pPr>
            <a:r>
              <a:rPr lang="en-US" sz="2959">
                <a:solidFill>
                  <a:srgbClr val="07391E"/>
                </a:solidFill>
                <a:latin typeface="Canva Sans"/>
                <a:ea typeface="Canva Sans"/>
                <a:cs typeface="Canva Sans"/>
                <a:sym typeface="Canva Sans"/>
              </a:rPr>
              <a:t>Produce Shipping Requests (Farmer → Vendor).</a:t>
            </a:r>
          </a:p>
          <a:p>
            <a:pPr algn="l" marL="1277980" indent="-425993" lvl="2">
              <a:lnSpc>
                <a:spcPts val="4143"/>
              </a:lnSpc>
              <a:buFont typeface="Arial"/>
              <a:buChar char="⚬"/>
            </a:pPr>
            <a:r>
              <a:rPr lang="en-US" sz="2959">
                <a:solidFill>
                  <a:srgbClr val="07391E"/>
                </a:solidFill>
                <a:latin typeface="Canva Sans"/>
                <a:ea typeface="Canva Sans"/>
                <a:cs typeface="Canva Sans"/>
                <a:sym typeface="Canva Sans"/>
              </a:rPr>
              <a:t>Produce Approval Requests (Regulatory Body → Vendor).</a:t>
            </a:r>
          </a:p>
          <a:p>
            <a:pPr algn="l" marL="1277980" indent="-425993" lvl="2">
              <a:lnSpc>
                <a:spcPts val="4143"/>
              </a:lnSpc>
              <a:buFont typeface="Arial"/>
              <a:buChar char="⚬"/>
            </a:pPr>
            <a:r>
              <a:rPr lang="en-US" sz="2959">
                <a:solidFill>
                  <a:srgbClr val="07391E"/>
                </a:solidFill>
                <a:latin typeface="Canva Sans"/>
                <a:ea typeface="Canva Sans"/>
                <a:cs typeface="Canva Sans"/>
                <a:sym typeface="Canva Sans"/>
              </a:rPr>
              <a:t>Dietitian Consultations (Consumer → Dietitian).</a:t>
            </a:r>
          </a:p>
          <a:p>
            <a:pPr algn="l" marL="638990" indent="-319495" lvl="1">
              <a:lnSpc>
                <a:spcPts val="4143"/>
              </a:lnSpc>
              <a:buAutoNum type="arabicPeriod" startAt="1"/>
            </a:pPr>
            <a:r>
              <a:rPr lang="en-US" sz="2959">
                <a:solidFill>
                  <a:srgbClr val="07391E"/>
                </a:solidFill>
                <a:latin typeface="Canva Sans"/>
                <a:ea typeface="Canva Sans"/>
                <a:cs typeface="Canva Sans"/>
                <a:sym typeface="Canva Sans"/>
              </a:rPr>
              <a:t>Track consumer outcomes via connected fitness centers.</a:t>
            </a:r>
          </a:p>
          <a:p>
            <a:pPr algn="ctr">
              <a:lnSpc>
                <a:spcPts val="4143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4745" y="1510985"/>
            <a:ext cx="4884319" cy="4223235"/>
          </a:xfrm>
          <a:custGeom>
            <a:avLst/>
            <a:gdLst/>
            <a:ahLst/>
            <a:cxnLst/>
            <a:rect r="r" b="b" t="t" l="l"/>
            <a:pathLst>
              <a:path h="4223235" w="4884319">
                <a:moveTo>
                  <a:pt x="0" y="0"/>
                </a:moveTo>
                <a:lnTo>
                  <a:pt x="4884319" y="0"/>
                </a:lnTo>
                <a:lnTo>
                  <a:pt x="4884319" y="4223236"/>
                </a:lnTo>
                <a:lnTo>
                  <a:pt x="0" y="4223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87078" y="2149462"/>
            <a:ext cx="6798489" cy="5484364"/>
            <a:chOff x="0" y="0"/>
            <a:chExt cx="1663078" cy="13416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63078" cy="1341611"/>
            </a:xfrm>
            <a:custGeom>
              <a:avLst/>
              <a:gdLst/>
              <a:ahLst/>
              <a:cxnLst/>
              <a:rect r="r" b="b" t="t" l="l"/>
              <a:pathLst>
                <a:path h="1341611" w="1663078">
                  <a:moveTo>
                    <a:pt x="58077" y="0"/>
                  </a:moveTo>
                  <a:lnTo>
                    <a:pt x="1605001" y="0"/>
                  </a:lnTo>
                  <a:cubicBezTo>
                    <a:pt x="1637076" y="0"/>
                    <a:pt x="1663078" y="26002"/>
                    <a:pt x="1663078" y="58077"/>
                  </a:cubicBezTo>
                  <a:lnTo>
                    <a:pt x="1663078" y="1283534"/>
                  </a:lnTo>
                  <a:cubicBezTo>
                    <a:pt x="1663078" y="1315609"/>
                    <a:pt x="1637076" y="1341611"/>
                    <a:pt x="1605001" y="1341611"/>
                  </a:cubicBezTo>
                  <a:lnTo>
                    <a:pt x="58077" y="1341611"/>
                  </a:lnTo>
                  <a:cubicBezTo>
                    <a:pt x="26002" y="1341611"/>
                    <a:pt x="0" y="1315609"/>
                    <a:pt x="0" y="1283534"/>
                  </a:cubicBezTo>
                  <a:lnTo>
                    <a:pt x="0" y="58077"/>
                  </a:lnTo>
                  <a:cubicBezTo>
                    <a:pt x="0" y="26002"/>
                    <a:pt x="26002" y="0"/>
                    <a:pt x="58077" y="0"/>
                  </a:cubicBezTo>
                  <a:close/>
                </a:path>
              </a:pathLst>
            </a:custGeom>
            <a:solidFill>
              <a:srgbClr val="FFD5E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663078" cy="1379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299762" y="2638253"/>
            <a:ext cx="5876446" cy="4717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07"/>
              </a:lnSpc>
            </a:pPr>
            <a:r>
              <a:rPr lang="en-US" sz="1790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Farmers:</a:t>
            </a:r>
          </a:p>
          <a:p>
            <a:pPr algn="just" marL="386656" indent="-193328" lvl="1">
              <a:lnSpc>
                <a:spcPts val="2507"/>
              </a:lnSpc>
              <a:buFont typeface="Arial"/>
              <a:buChar char="•"/>
            </a:pPr>
            <a:r>
              <a:rPr lang="en-US" sz="1790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Cultivate organic produce and ensure compliance with regulatory standards.</a:t>
            </a:r>
          </a:p>
          <a:p>
            <a:pPr algn="just" marL="386656" indent="-193328" lvl="1">
              <a:lnSpc>
                <a:spcPts val="2507"/>
              </a:lnSpc>
              <a:buFont typeface="Arial"/>
              <a:buChar char="•"/>
            </a:pPr>
            <a:r>
              <a:rPr lang="en-US" sz="1790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Regulatory Bodies:</a:t>
            </a:r>
          </a:p>
          <a:p>
            <a:pPr algn="just" marL="386656" indent="-193328" lvl="1">
              <a:lnSpc>
                <a:spcPts val="2507"/>
              </a:lnSpc>
              <a:buFont typeface="Arial"/>
              <a:buChar char="•"/>
            </a:pPr>
            <a:r>
              <a:rPr lang="en-US" sz="1790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Certify and approve organic produce.</a:t>
            </a:r>
          </a:p>
          <a:p>
            <a:pPr algn="just">
              <a:lnSpc>
                <a:spcPts val="2507"/>
              </a:lnSpc>
            </a:pPr>
            <a:r>
              <a:rPr lang="en-US" sz="1790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Vendors:</a:t>
            </a:r>
          </a:p>
          <a:p>
            <a:pPr algn="just" marL="386656" indent="-193328" lvl="1">
              <a:lnSpc>
                <a:spcPts val="2507"/>
              </a:lnSpc>
              <a:buFont typeface="Arial"/>
              <a:buChar char="•"/>
            </a:pPr>
            <a:r>
              <a:rPr lang="en-US" sz="1790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Manage distribution and coordinate with delivery partners.</a:t>
            </a:r>
          </a:p>
          <a:p>
            <a:pPr algn="just" marL="386656" indent="-193328" lvl="1">
              <a:lnSpc>
                <a:spcPts val="2507"/>
              </a:lnSpc>
              <a:buFont typeface="Arial"/>
              <a:buChar char="•"/>
            </a:pPr>
            <a:r>
              <a:rPr lang="en-US" sz="1790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Fitness Centers:</a:t>
            </a:r>
          </a:p>
          <a:p>
            <a:pPr algn="just" marL="386656" indent="-193328" lvl="1">
              <a:lnSpc>
                <a:spcPts val="2507"/>
              </a:lnSpc>
              <a:buFont typeface="Arial"/>
              <a:buChar char="•"/>
            </a:pPr>
            <a:r>
              <a:rPr lang="en-US" sz="1790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Provide personalized health plans and recommend verified organic food.</a:t>
            </a:r>
          </a:p>
          <a:p>
            <a:pPr algn="just">
              <a:lnSpc>
                <a:spcPts val="2507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29923" y="396598"/>
            <a:ext cx="9019092" cy="83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4"/>
              </a:lnSpc>
            </a:pPr>
            <a:r>
              <a:rPr lang="en-US" sz="5995">
                <a:solidFill>
                  <a:srgbClr val="07391E"/>
                </a:solidFill>
                <a:latin typeface="Kelin Eator"/>
                <a:ea typeface="Kelin Eator"/>
                <a:cs typeface="Kelin Eator"/>
                <a:sym typeface="Kelin Eator"/>
              </a:rPr>
              <a:t>04 - Stakeholder Roles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9062" y="1607881"/>
            <a:ext cx="5877101" cy="4474042"/>
          </a:xfrm>
          <a:custGeom>
            <a:avLst/>
            <a:gdLst/>
            <a:ahLst/>
            <a:cxnLst/>
            <a:rect r="r" b="b" t="t" l="l"/>
            <a:pathLst>
              <a:path h="4474042" w="5877101">
                <a:moveTo>
                  <a:pt x="0" y="0"/>
                </a:moveTo>
                <a:lnTo>
                  <a:pt x="5877101" y="0"/>
                </a:lnTo>
                <a:lnTo>
                  <a:pt x="5877101" y="4474042"/>
                </a:lnTo>
                <a:lnTo>
                  <a:pt x="0" y="447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032764" y="1819334"/>
            <a:ext cx="9756643" cy="3519285"/>
            <a:chOff x="0" y="0"/>
            <a:chExt cx="2386716" cy="8609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6716" cy="860904"/>
            </a:xfrm>
            <a:custGeom>
              <a:avLst/>
              <a:gdLst/>
              <a:ahLst/>
              <a:cxnLst/>
              <a:rect r="r" b="b" t="t" l="l"/>
              <a:pathLst>
                <a:path h="860904" w="2386716">
                  <a:moveTo>
                    <a:pt x="40469" y="0"/>
                  </a:moveTo>
                  <a:lnTo>
                    <a:pt x="2346247" y="0"/>
                  </a:lnTo>
                  <a:cubicBezTo>
                    <a:pt x="2368597" y="0"/>
                    <a:pt x="2386716" y="18118"/>
                    <a:pt x="2386716" y="40469"/>
                  </a:cubicBezTo>
                  <a:lnTo>
                    <a:pt x="2386716" y="820435"/>
                  </a:lnTo>
                  <a:cubicBezTo>
                    <a:pt x="2386716" y="831168"/>
                    <a:pt x="2382452" y="841462"/>
                    <a:pt x="2374863" y="849051"/>
                  </a:cubicBezTo>
                  <a:cubicBezTo>
                    <a:pt x="2367274" y="856640"/>
                    <a:pt x="2356980" y="860904"/>
                    <a:pt x="2346247" y="860904"/>
                  </a:cubicBezTo>
                  <a:lnTo>
                    <a:pt x="40469" y="860904"/>
                  </a:lnTo>
                  <a:cubicBezTo>
                    <a:pt x="29736" y="860904"/>
                    <a:pt x="19442" y="856640"/>
                    <a:pt x="11853" y="849051"/>
                  </a:cubicBezTo>
                  <a:cubicBezTo>
                    <a:pt x="4264" y="841462"/>
                    <a:pt x="0" y="831168"/>
                    <a:pt x="0" y="820435"/>
                  </a:cubicBezTo>
                  <a:lnTo>
                    <a:pt x="0" y="40469"/>
                  </a:lnTo>
                  <a:cubicBezTo>
                    <a:pt x="0" y="29736"/>
                    <a:pt x="4264" y="19442"/>
                    <a:pt x="11853" y="11853"/>
                  </a:cubicBezTo>
                  <a:cubicBezTo>
                    <a:pt x="19442" y="4264"/>
                    <a:pt x="29736" y="0"/>
                    <a:pt x="40469" y="0"/>
                  </a:cubicBezTo>
                  <a:close/>
                </a:path>
              </a:pathLst>
            </a:custGeom>
            <a:solidFill>
              <a:srgbClr val="FFD5E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386716" cy="8990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972821" y="6724130"/>
            <a:ext cx="3969337" cy="5068339"/>
          </a:xfrm>
          <a:custGeom>
            <a:avLst/>
            <a:gdLst/>
            <a:ahLst/>
            <a:cxnLst/>
            <a:rect r="r" b="b" t="t" l="l"/>
            <a:pathLst>
              <a:path h="5068339" w="3969337">
                <a:moveTo>
                  <a:pt x="0" y="0"/>
                </a:moveTo>
                <a:lnTo>
                  <a:pt x="3969337" y="0"/>
                </a:lnTo>
                <a:lnTo>
                  <a:pt x="3969337" y="5068340"/>
                </a:lnTo>
                <a:lnTo>
                  <a:pt x="0" y="50683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18075" y="2269709"/>
            <a:ext cx="8383957" cy="2814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0"/>
              </a:lnSpc>
            </a:pPr>
            <a:r>
              <a:rPr lang="en-US" sz="1771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Consumers:</a:t>
            </a:r>
          </a:p>
          <a:p>
            <a:pPr algn="l" marL="382520" indent="-191260" lvl="1">
              <a:lnSpc>
                <a:spcPts val="2480"/>
              </a:lnSpc>
              <a:buFont typeface="Arial"/>
              <a:buChar char="•"/>
            </a:pPr>
            <a:r>
              <a:rPr lang="en-US" sz="1771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Access personalized diets based on test results.</a:t>
            </a:r>
          </a:p>
          <a:p>
            <a:pPr algn="l" marL="382520" indent="-191260" lvl="1">
              <a:lnSpc>
                <a:spcPts val="2480"/>
              </a:lnSpc>
              <a:buFont typeface="Arial"/>
              <a:buChar char="•"/>
            </a:pPr>
            <a:r>
              <a:rPr lang="en-US" sz="1771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Purchase certified organic food.</a:t>
            </a:r>
          </a:p>
          <a:p>
            <a:pPr algn="l">
              <a:lnSpc>
                <a:spcPts val="2480"/>
              </a:lnSpc>
            </a:pPr>
            <a:r>
              <a:rPr lang="en-US" sz="1771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Farmers and Vendors:</a:t>
            </a:r>
          </a:p>
          <a:p>
            <a:pPr algn="l" marL="382520" indent="-191260" lvl="1">
              <a:lnSpc>
                <a:spcPts val="2480"/>
              </a:lnSpc>
              <a:buFont typeface="Arial"/>
              <a:buChar char="•"/>
            </a:pPr>
            <a:r>
              <a:rPr lang="en-US" sz="1771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Regularly produce, verify, and ship organic goods.</a:t>
            </a:r>
          </a:p>
          <a:p>
            <a:pPr algn="l" marL="382520" indent="-191260" lvl="1">
              <a:lnSpc>
                <a:spcPts val="2480"/>
              </a:lnSpc>
              <a:buFont typeface="Arial"/>
              <a:buChar char="•"/>
            </a:pPr>
            <a:r>
              <a:rPr lang="en-US" sz="1771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Fitness Centers:</a:t>
            </a:r>
          </a:p>
          <a:p>
            <a:pPr algn="l" marL="382520" indent="-191260" lvl="1">
              <a:lnSpc>
                <a:spcPts val="2480"/>
              </a:lnSpc>
              <a:buFont typeface="Arial"/>
              <a:buChar char="•"/>
            </a:pPr>
            <a:r>
              <a:rPr lang="en-US" sz="1771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Connect consumers to dietitians.</a:t>
            </a:r>
          </a:p>
          <a:p>
            <a:pPr algn="l" marL="382520" indent="-191260" lvl="1">
              <a:lnSpc>
                <a:spcPts val="2480"/>
              </a:lnSpc>
              <a:buFont typeface="Arial"/>
              <a:buChar char="•"/>
            </a:pPr>
            <a:r>
              <a:rPr lang="en-US" sz="1771">
                <a:solidFill>
                  <a:srgbClr val="07391E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Provide health plans and facilitate food purchases.</a:t>
            </a:r>
          </a:p>
          <a:p>
            <a:pPr algn="l">
              <a:lnSpc>
                <a:spcPts val="248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29923" y="396598"/>
            <a:ext cx="8662807" cy="83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4"/>
              </a:lnSpc>
            </a:pPr>
            <a:r>
              <a:rPr lang="en-US" sz="5995">
                <a:solidFill>
                  <a:srgbClr val="07391E"/>
                </a:solidFill>
                <a:latin typeface="Kelin Eator"/>
                <a:ea typeface="Kelin Eator"/>
                <a:cs typeface="Kelin Eator"/>
                <a:sym typeface="Kelin Eator"/>
              </a:rPr>
              <a:t>05 - Use Cases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70718" y="3318851"/>
            <a:ext cx="9346565" cy="3649298"/>
            <a:chOff x="0" y="0"/>
            <a:chExt cx="2062467" cy="8052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2467" cy="805275"/>
            </a:xfrm>
            <a:custGeom>
              <a:avLst/>
              <a:gdLst/>
              <a:ahLst/>
              <a:cxnLst/>
              <a:rect r="r" b="b" t="t" l="l"/>
              <a:pathLst>
                <a:path h="805275" w="2062467">
                  <a:moveTo>
                    <a:pt x="42244" y="0"/>
                  </a:moveTo>
                  <a:lnTo>
                    <a:pt x="2020223" y="0"/>
                  </a:lnTo>
                  <a:cubicBezTo>
                    <a:pt x="2043553" y="0"/>
                    <a:pt x="2062467" y="18913"/>
                    <a:pt x="2062467" y="42244"/>
                  </a:cubicBezTo>
                  <a:lnTo>
                    <a:pt x="2062467" y="763031"/>
                  </a:lnTo>
                  <a:cubicBezTo>
                    <a:pt x="2062467" y="786362"/>
                    <a:pt x="2043553" y="805275"/>
                    <a:pt x="2020223" y="805275"/>
                  </a:cubicBezTo>
                  <a:lnTo>
                    <a:pt x="42244" y="805275"/>
                  </a:lnTo>
                  <a:cubicBezTo>
                    <a:pt x="18913" y="805275"/>
                    <a:pt x="0" y="786362"/>
                    <a:pt x="0" y="763031"/>
                  </a:cubicBezTo>
                  <a:lnTo>
                    <a:pt x="0" y="42244"/>
                  </a:lnTo>
                  <a:cubicBezTo>
                    <a:pt x="0" y="18913"/>
                    <a:pt x="18913" y="0"/>
                    <a:pt x="42244" y="0"/>
                  </a:cubicBezTo>
                  <a:close/>
                </a:path>
              </a:pathLst>
            </a:custGeom>
            <a:solidFill>
              <a:srgbClr val="FFD5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62467" cy="843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793488" y="4353781"/>
            <a:ext cx="8701023" cy="172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69"/>
              </a:lnSpc>
            </a:pPr>
            <a:r>
              <a:rPr lang="en-US" sz="11864">
                <a:solidFill>
                  <a:srgbClr val="07391E"/>
                </a:solidFill>
                <a:latin typeface="Kelin Eator"/>
                <a:ea typeface="Kelin Eator"/>
                <a:cs typeface="Kelin Eator"/>
                <a:sym typeface="Kelin Eator"/>
              </a:rPr>
              <a:t>Thanks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3079162">
            <a:off x="-3165905" y="4300490"/>
            <a:ext cx="10426024" cy="12493057"/>
          </a:xfrm>
          <a:custGeom>
            <a:avLst/>
            <a:gdLst/>
            <a:ahLst/>
            <a:cxnLst/>
            <a:rect r="r" b="b" t="t" l="l"/>
            <a:pathLst>
              <a:path h="12493057" w="10426024">
                <a:moveTo>
                  <a:pt x="0" y="0"/>
                </a:moveTo>
                <a:lnTo>
                  <a:pt x="10426025" y="0"/>
                </a:lnTo>
                <a:lnTo>
                  <a:pt x="10426025" y="12493058"/>
                </a:lnTo>
                <a:lnTo>
                  <a:pt x="0" y="12493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44059" y="-2246836"/>
            <a:ext cx="5808443" cy="5022281"/>
          </a:xfrm>
          <a:custGeom>
            <a:avLst/>
            <a:gdLst/>
            <a:ahLst/>
            <a:cxnLst/>
            <a:rect r="r" b="b" t="t" l="l"/>
            <a:pathLst>
              <a:path h="5022281" w="5808443">
                <a:moveTo>
                  <a:pt x="0" y="0"/>
                </a:moveTo>
                <a:lnTo>
                  <a:pt x="5808443" y="0"/>
                </a:lnTo>
                <a:lnTo>
                  <a:pt x="5808443" y="5022280"/>
                </a:lnTo>
                <a:lnTo>
                  <a:pt x="0" y="5022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383603">
            <a:off x="1664664" y="7041641"/>
            <a:ext cx="5814188" cy="4433318"/>
          </a:xfrm>
          <a:custGeom>
            <a:avLst/>
            <a:gdLst/>
            <a:ahLst/>
            <a:cxnLst/>
            <a:rect r="r" b="b" t="t" l="l"/>
            <a:pathLst>
              <a:path h="4433318" w="5814188">
                <a:moveTo>
                  <a:pt x="0" y="0"/>
                </a:moveTo>
                <a:lnTo>
                  <a:pt x="5814188" y="0"/>
                </a:lnTo>
                <a:lnTo>
                  <a:pt x="5814188" y="4433318"/>
                </a:lnTo>
                <a:lnTo>
                  <a:pt x="0" y="44333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595192">
            <a:off x="12343099" y="5332062"/>
            <a:ext cx="5133746" cy="4018601"/>
          </a:xfrm>
          <a:custGeom>
            <a:avLst/>
            <a:gdLst/>
            <a:ahLst/>
            <a:cxnLst/>
            <a:rect r="r" b="b" t="t" l="l"/>
            <a:pathLst>
              <a:path h="4018601" w="5133746">
                <a:moveTo>
                  <a:pt x="0" y="0"/>
                </a:moveTo>
                <a:lnTo>
                  <a:pt x="5133747" y="0"/>
                </a:lnTo>
                <a:lnTo>
                  <a:pt x="5133747" y="4018601"/>
                </a:lnTo>
                <a:lnTo>
                  <a:pt x="0" y="40186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1028700"/>
            <a:ext cx="4404235" cy="1941652"/>
          </a:xfrm>
          <a:custGeom>
            <a:avLst/>
            <a:gdLst/>
            <a:ahLst/>
            <a:cxnLst/>
            <a:rect r="r" b="b" t="t" l="l"/>
            <a:pathLst>
              <a:path h="1941652" w="4404235">
                <a:moveTo>
                  <a:pt x="0" y="0"/>
                </a:moveTo>
                <a:lnTo>
                  <a:pt x="4404235" y="0"/>
                </a:lnTo>
                <a:lnTo>
                  <a:pt x="4404235" y="1941652"/>
                </a:lnTo>
                <a:lnTo>
                  <a:pt x="0" y="19416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DAGYvnmvWhw</dc:identifier>
  <dcterms:modified xsi:type="dcterms:W3CDTF">2011-08-01T06:04:30Z</dcterms:modified>
  <cp:revision>1</cp:revision>
  <dc:title>Final Presentation - Group 2</dc:title>
</cp:coreProperties>
</file>