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76" r:id="rId1"/>
  </p:sldMasterIdLst>
  <p:notesMasterIdLst>
    <p:notesMasterId r:id="rId14"/>
  </p:notesMasterIdLst>
  <p:handoutMasterIdLst>
    <p:handoutMasterId r:id="rId15"/>
  </p:handoutMasterIdLst>
  <p:sldIdLst>
    <p:sldId id="1057" r:id="rId2"/>
    <p:sldId id="768" r:id="rId3"/>
    <p:sldId id="1059" r:id="rId4"/>
    <p:sldId id="1060" r:id="rId5"/>
    <p:sldId id="1062" r:id="rId6"/>
    <p:sldId id="1058" r:id="rId7"/>
    <p:sldId id="769" r:id="rId8"/>
    <p:sldId id="770" r:id="rId9"/>
    <p:sldId id="771" r:id="rId10"/>
    <p:sldId id="773" r:id="rId11"/>
    <p:sldId id="1061" r:id="rId12"/>
    <p:sldId id="357" r:id="rId13"/>
  </p:sldIdLst>
  <p:sldSz cx="9144000" cy="6858000" type="screen4x3"/>
  <p:notesSz cx="7315200" cy="9601200"/>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Arial" charset="0"/>
      </a:defRPr>
    </a:lvl1pPr>
    <a:lvl2pPr marL="457200" algn="ctr" rtl="0" eaLnBrk="0" fontAlgn="base" hangingPunct="0">
      <a:spcBef>
        <a:spcPct val="0"/>
      </a:spcBef>
      <a:spcAft>
        <a:spcPct val="0"/>
      </a:spcAft>
      <a:defRPr sz="1200" kern="1200">
        <a:solidFill>
          <a:schemeClr val="tx1"/>
        </a:solidFill>
        <a:latin typeface="Arial" charset="0"/>
        <a:ea typeface="+mn-ea"/>
        <a:cs typeface="Arial" charset="0"/>
      </a:defRPr>
    </a:lvl2pPr>
    <a:lvl3pPr marL="914400" algn="ctr" rtl="0" eaLnBrk="0" fontAlgn="base" hangingPunct="0">
      <a:spcBef>
        <a:spcPct val="0"/>
      </a:spcBef>
      <a:spcAft>
        <a:spcPct val="0"/>
      </a:spcAft>
      <a:defRPr sz="1200" kern="1200">
        <a:solidFill>
          <a:schemeClr val="tx1"/>
        </a:solidFill>
        <a:latin typeface="Arial" charset="0"/>
        <a:ea typeface="+mn-ea"/>
        <a:cs typeface="Arial" charset="0"/>
      </a:defRPr>
    </a:lvl3pPr>
    <a:lvl4pPr marL="1371600" algn="ctr" rtl="0" eaLnBrk="0" fontAlgn="base" hangingPunct="0">
      <a:spcBef>
        <a:spcPct val="0"/>
      </a:spcBef>
      <a:spcAft>
        <a:spcPct val="0"/>
      </a:spcAft>
      <a:defRPr sz="1200" kern="1200">
        <a:solidFill>
          <a:schemeClr val="tx1"/>
        </a:solidFill>
        <a:latin typeface="Arial" charset="0"/>
        <a:ea typeface="+mn-ea"/>
        <a:cs typeface="Arial" charset="0"/>
      </a:defRPr>
    </a:lvl4pPr>
    <a:lvl5pPr marL="1828800" algn="ctr" rtl="0" eaLnBrk="0" fontAlgn="base" hangingPunct="0">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9"/>
    <a:srgbClr val="8668A9"/>
    <a:srgbClr val="9BBB59"/>
    <a:srgbClr val="E46C0A"/>
    <a:srgbClr val="A6A6A6"/>
    <a:srgbClr val="FFC000"/>
    <a:srgbClr val="D7E4BD"/>
    <a:srgbClr val="FDEADA"/>
    <a:srgbClr val="8064A2"/>
    <a:srgbClr val="6CB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700" autoAdjust="0"/>
  </p:normalViewPr>
  <p:slideViewPr>
    <p:cSldViewPr>
      <p:cViewPr varScale="1">
        <p:scale>
          <a:sx n="55" d="100"/>
          <a:sy n="55" d="100"/>
        </p:scale>
        <p:origin x="1608"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
    </p:cViewPr>
  </p:sorterViewPr>
  <p:notesViewPr>
    <p:cSldViewPr>
      <p:cViewPr varScale="1">
        <p:scale>
          <a:sx n="100" d="100"/>
          <a:sy n="100" d="100"/>
        </p:scale>
        <p:origin x="-345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9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77926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942EE66B-EB79-43AE-86DB-A83283638C42}" type="slidenum">
              <a:rPr lang="en-US"/>
              <a:pPr>
                <a:defRPr/>
              </a:pPr>
              <a:t>‹#›</a:t>
            </a:fld>
            <a:endParaRPr lang="en-US"/>
          </a:p>
        </p:txBody>
      </p:sp>
    </p:spTree>
    <p:extLst>
      <p:ext uri="{BB962C8B-B14F-4D97-AF65-F5344CB8AC3E}">
        <p14:creationId xmlns:p14="http://schemas.microsoft.com/office/powerpoint/2010/main" val="3016792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CC6CCFCD-945B-42DC-B2E3-C7B039321C81}" type="slidenum">
              <a:rPr lang="en-US"/>
              <a:pPr>
                <a:defRPr/>
              </a:pPr>
              <a:t>‹#›</a:t>
            </a:fld>
            <a:endParaRPr lang="en-US"/>
          </a:p>
        </p:txBody>
      </p:sp>
    </p:spTree>
    <p:extLst>
      <p:ext uri="{BB962C8B-B14F-4D97-AF65-F5344CB8AC3E}">
        <p14:creationId xmlns:p14="http://schemas.microsoft.com/office/powerpoint/2010/main" val="1273228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346243A0-9035-494D-A495-743FCEA61E63}"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459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2</a:t>
            </a:fld>
            <a:endParaRPr lang="en-US" dirty="0">
              <a:cs typeface="Times New Roman" pitchFamily="18" charset="0"/>
            </a:endParaRPr>
          </a:p>
        </p:txBody>
      </p:sp>
    </p:spTree>
    <p:extLst>
      <p:ext uri="{BB962C8B-B14F-4D97-AF65-F5344CB8AC3E}">
        <p14:creationId xmlns:p14="http://schemas.microsoft.com/office/powerpoint/2010/main" val="320179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3</a:t>
            </a:fld>
            <a:endParaRPr lang="en-US" dirty="0">
              <a:cs typeface="Times New Roman" pitchFamily="18" charset="0"/>
            </a:endParaRPr>
          </a:p>
        </p:txBody>
      </p:sp>
    </p:spTree>
    <p:extLst>
      <p:ext uri="{BB962C8B-B14F-4D97-AF65-F5344CB8AC3E}">
        <p14:creationId xmlns:p14="http://schemas.microsoft.com/office/powerpoint/2010/main" val="378380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6</a:t>
            </a:fld>
            <a:endParaRPr lang="en-US" dirty="0">
              <a:cs typeface="Times New Roman" pitchFamily="18" charset="0"/>
            </a:endParaRPr>
          </a:p>
        </p:txBody>
      </p:sp>
    </p:spTree>
    <p:extLst>
      <p:ext uri="{BB962C8B-B14F-4D97-AF65-F5344CB8AC3E}">
        <p14:creationId xmlns:p14="http://schemas.microsoft.com/office/powerpoint/2010/main" val="76986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7</a:t>
            </a:fld>
            <a:endParaRPr lang="en-US" dirty="0">
              <a:cs typeface="Times New Roman" pitchFamily="18" charset="0"/>
            </a:endParaRPr>
          </a:p>
        </p:txBody>
      </p:sp>
    </p:spTree>
    <p:extLst>
      <p:ext uri="{BB962C8B-B14F-4D97-AF65-F5344CB8AC3E}">
        <p14:creationId xmlns:p14="http://schemas.microsoft.com/office/powerpoint/2010/main" val="301817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8</a:t>
            </a:fld>
            <a:endParaRPr lang="en-US" dirty="0">
              <a:cs typeface="Times New Roman" pitchFamily="18" charset="0"/>
            </a:endParaRPr>
          </a:p>
        </p:txBody>
      </p:sp>
    </p:spTree>
    <p:extLst>
      <p:ext uri="{BB962C8B-B14F-4D97-AF65-F5344CB8AC3E}">
        <p14:creationId xmlns:p14="http://schemas.microsoft.com/office/powerpoint/2010/main" val="265967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9</a:t>
            </a:fld>
            <a:endParaRPr lang="en-US" dirty="0">
              <a:cs typeface="Times New Roman" pitchFamily="18" charset="0"/>
            </a:endParaRPr>
          </a:p>
        </p:txBody>
      </p:sp>
    </p:spTree>
    <p:extLst>
      <p:ext uri="{BB962C8B-B14F-4D97-AF65-F5344CB8AC3E}">
        <p14:creationId xmlns:p14="http://schemas.microsoft.com/office/powerpoint/2010/main" val="32948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10</a:t>
            </a:fld>
            <a:endParaRPr lang="en-US" dirty="0">
              <a:cs typeface="Times New Roman" pitchFamily="18" charset="0"/>
            </a:endParaRPr>
          </a:p>
        </p:txBody>
      </p:sp>
    </p:spTree>
    <p:extLst>
      <p:ext uri="{BB962C8B-B14F-4D97-AF65-F5344CB8AC3E}">
        <p14:creationId xmlns:p14="http://schemas.microsoft.com/office/powerpoint/2010/main" val="424656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505200"/>
            <a:ext cx="6400800" cy="2133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2022</a:t>
            </a:r>
            <a:endParaRPr lang="en-US" dirty="0"/>
          </a:p>
        </p:txBody>
      </p:sp>
      <p:sp>
        <p:nvSpPr>
          <p:cNvPr id="5" name="Footer Placeholder 4"/>
          <p:cNvSpPr>
            <a:spLocks noGrp="1"/>
          </p:cNvSpPr>
          <p:nvPr>
            <p:ph type="ftr" sz="quarter" idx="11"/>
          </p:nvPr>
        </p:nvSpPr>
        <p:spPr/>
        <p:txBody>
          <a:bodyPr/>
          <a:lstStyle/>
          <a:p>
            <a:r>
              <a:rPr lang="en-US"/>
              <a:t>CSE5330: &lt;Insert TeamID&gt;</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pic>
        <p:nvPicPr>
          <p:cNvPr id="1026" name="Picture 2" descr="F:\UTA\ITLab\Logos\options\7_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53400" y="84138"/>
            <a:ext cx="914400" cy="753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B501978-9405-4000-9584-DBA715F5400B}"/>
              </a:ext>
            </a:extLst>
          </p:cNvPr>
          <p:cNvPicPr>
            <a:picLocks noChangeAspect="1"/>
          </p:cNvPicPr>
          <p:nvPr userDrawn="1"/>
        </p:nvPicPr>
        <p:blipFill rotWithShape="1">
          <a:blip r:embed="rId3"/>
          <a:srcRect t="30000" b="36000"/>
          <a:stretch/>
        </p:blipFill>
        <p:spPr>
          <a:xfrm>
            <a:off x="9238" y="0"/>
            <a:ext cx="2464359" cy="837882"/>
          </a:xfrm>
          <a:prstGeom prst="rect">
            <a:avLst/>
          </a:prstGeom>
        </p:spPr>
      </p:pic>
    </p:spTree>
    <p:extLst>
      <p:ext uri="{BB962C8B-B14F-4D97-AF65-F5344CB8AC3E}">
        <p14:creationId xmlns:p14="http://schemas.microsoft.com/office/powerpoint/2010/main" val="331230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Fall 2022</a:t>
            </a:r>
          </a:p>
        </p:txBody>
      </p:sp>
      <p:sp>
        <p:nvSpPr>
          <p:cNvPr id="5" name="Footer Placeholder 4"/>
          <p:cNvSpPr>
            <a:spLocks noGrp="1"/>
          </p:cNvSpPr>
          <p:nvPr>
            <p:ph type="ftr" sz="quarter" idx="11"/>
          </p:nvPr>
        </p:nvSpPr>
        <p:spPr/>
        <p:txBody>
          <a:bodyPr/>
          <a:lstStyle/>
          <a:p>
            <a:r>
              <a:rPr lang="en-US"/>
              <a:t>CSE5330: &lt;Insert TeamID&gt;</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pic>
        <p:nvPicPr>
          <p:cNvPr id="2050"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iversity of Texas at Arlington - FIRE">
            <a:extLst>
              <a:ext uri="{FF2B5EF4-FFF2-40B4-BE49-F238E27FC236}">
                <a16:creationId xmlns:a16="http://schemas.microsoft.com/office/drawing/2014/main" id="{931CD661-C551-481A-A588-6DFEF9D69233}"/>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0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2022</a:t>
            </a:r>
          </a:p>
        </p:txBody>
      </p:sp>
      <p:sp>
        <p:nvSpPr>
          <p:cNvPr id="6" name="Footer Placeholder 5"/>
          <p:cNvSpPr>
            <a:spLocks noGrp="1"/>
          </p:cNvSpPr>
          <p:nvPr>
            <p:ph type="ftr" sz="quarter" idx="11"/>
          </p:nvPr>
        </p:nvSpPr>
        <p:spPr/>
        <p:txBody>
          <a:bodyPr/>
          <a:lstStyle/>
          <a:p>
            <a:r>
              <a:rPr lang="en-US"/>
              <a:t>CSE5330: &lt;Insert TeamID&gt;</a:t>
            </a:r>
          </a:p>
        </p:txBody>
      </p:sp>
      <p:sp>
        <p:nvSpPr>
          <p:cNvPr id="7" name="Slide Number Placeholder 6"/>
          <p:cNvSpPr>
            <a:spLocks noGrp="1"/>
          </p:cNvSpPr>
          <p:nvPr>
            <p:ph type="sldNum" sz="quarter" idx="12"/>
          </p:nvPr>
        </p:nvSpPr>
        <p:spPr/>
        <p:txBody>
          <a:bodyPr/>
          <a:lstStyle/>
          <a:p>
            <a:fld id="{9E706BD9-F2AE-4A2B-9DCA-446C6D03248B}" type="slidenum">
              <a:rPr lang="en-US" smtClean="0"/>
              <a:t>‹#›</a:t>
            </a:fld>
            <a:endParaRPr lang="en-US"/>
          </a:p>
        </p:txBody>
      </p:sp>
      <p:pic>
        <p:nvPicPr>
          <p:cNvPr id="8"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Texas at Arlington - FIRE">
            <a:extLst>
              <a:ext uri="{FF2B5EF4-FFF2-40B4-BE49-F238E27FC236}">
                <a16:creationId xmlns:a16="http://schemas.microsoft.com/office/drawing/2014/main" id="{84C38B9D-D918-44E5-AA6F-4B77D1FF9273}"/>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22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2022</a:t>
            </a:r>
          </a:p>
        </p:txBody>
      </p:sp>
      <p:sp>
        <p:nvSpPr>
          <p:cNvPr id="4" name="Footer Placeholder 3"/>
          <p:cNvSpPr>
            <a:spLocks noGrp="1"/>
          </p:cNvSpPr>
          <p:nvPr>
            <p:ph type="ftr" sz="quarter" idx="11"/>
          </p:nvPr>
        </p:nvSpPr>
        <p:spPr/>
        <p:txBody>
          <a:bodyPr/>
          <a:lstStyle/>
          <a:p>
            <a:r>
              <a:rPr lang="en-US"/>
              <a:t>CSE5330: &lt;Insert TeamID&gt;</a:t>
            </a:r>
          </a:p>
        </p:txBody>
      </p:sp>
      <p:sp>
        <p:nvSpPr>
          <p:cNvPr id="5" name="Slide Number Placeholder 4"/>
          <p:cNvSpPr>
            <a:spLocks noGrp="1"/>
          </p:cNvSpPr>
          <p:nvPr>
            <p:ph type="sldNum" sz="quarter" idx="12"/>
          </p:nvPr>
        </p:nvSpPr>
        <p:spPr/>
        <p:txBody>
          <a:bodyPr/>
          <a:lstStyle/>
          <a:p>
            <a:fld id="{9E706BD9-F2AE-4A2B-9DCA-446C6D03248B}" type="slidenum">
              <a:rPr lang="en-US" smtClean="0"/>
              <a:t>‹#›</a:t>
            </a:fld>
            <a:endParaRPr lang="en-US"/>
          </a:p>
        </p:txBody>
      </p:sp>
      <p:pic>
        <p:nvPicPr>
          <p:cNvPr id="6"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University of Texas at Arlington - FIRE">
            <a:extLst>
              <a:ext uri="{FF2B5EF4-FFF2-40B4-BE49-F238E27FC236}">
                <a16:creationId xmlns:a16="http://schemas.microsoft.com/office/drawing/2014/main" id="{11424CAC-87EC-4195-B472-970B1078F220}"/>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2022</a:t>
            </a:r>
          </a:p>
        </p:txBody>
      </p:sp>
      <p:sp>
        <p:nvSpPr>
          <p:cNvPr id="3" name="Footer Placeholder 2"/>
          <p:cNvSpPr>
            <a:spLocks noGrp="1"/>
          </p:cNvSpPr>
          <p:nvPr>
            <p:ph type="ftr" sz="quarter" idx="11"/>
          </p:nvPr>
        </p:nvSpPr>
        <p:spPr/>
        <p:txBody>
          <a:bodyPr/>
          <a:lstStyle/>
          <a:p>
            <a:r>
              <a:rPr lang="en-US"/>
              <a:t>CSE5330: &lt;Insert TeamID&gt;</a:t>
            </a:r>
          </a:p>
        </p:txBody>
      </p:sp>
      <p:sp>
        <p:nvSpPr>
          <p:cNvPr id="4" name="Slide Number Placeholder 3"/>
          <p:cNvSpPr>
            <a:spLocks noGrp="1"/>
          </p:cNvSpPr>
          <p:nvPr>
            <p:ph type="sldNum" sz="quarter" idx="12"/>
          </p:nvPr>
        </p:nvSpPr>
        <p:spPr/>
        <p:txBody>
          <a:bodyPr/>
          <a:lstStyle/>
          <a:p>
            <a:fld id="{9E706BD9-F2AE-4A2B-9DCA-446C6D03248B}" type="slidenum">
              <a:rPr lang="en-US" smtClean="0"/>
              <a:t>‹#›</a:t>
            </a:fld>
            <a:endParaRPr lang="en-US"/>
          </a:p>
        </p:txBody>
      </p:sp>
      <p:pic>
        <p:nvPicPr>
          <p:cNvPr id="5"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iversity of Texas at Arlington - FIRE">
            <a:extLst>
              <a:ext uri="{FF2B5EF4-FFF2-40B4-BE49-F238E27FC236}">
                <a16:creationId xmlns:a16="http://schemas.microsoft.com/office/drawing/2014/main" id="{AA6C0F72-2EF0-4D88-BF20-710E791D5418}"/>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200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CSE5330: &lt;Insert TeamID&gt;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06BD9-F2AE-4A2B-9DCA-446C6D03248B}" type="slidenum">
              <a:rPr lang="en-US" smtClean="0"/>
              <a:t>‹#›</a:t>
            </a:fld>
            <a:endParaRPr lang="en-US"/>
          </a:p>
        </p:txBody>
      </p:sp>
      <p:pic>
        <p:nvPicPr>
          <p:cNvPr id="7" name="Picture 10" descr="spirit_2colo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00200" y="6248400"/>
            <a:ext cx="1066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
          <p:cNvSpPr>
            <a:spLocks noChangeShapeType="1"/>
          </p:cNvSpPr>
          <p:nvPr userDrawn="1"/>
        </p:nvSpPr>
        <p:spPr bwMode="auto">
          <a:xfrm>
            <a:off x="685800" y="6172200"/>
            <a:ext cx="7620000" cy="0"/>
          </a:xfrm>
          <a:prstGeom prst="line">
            <a:avLst/>
          </a:prstGeom>
          <a:noFill/>
          <a:ln w="9525">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userDrawn="1"/>
        </p:nvSpPr>
        <p:spPr bwMode="auto">
          <a:xfrm>
            <a:off x="685800" y="6096000"/>
            <a:ext cx="5105400" cy="0"/>
          </a:xfrm>
          <a:prstGeom prst="line">
            <a:avLst/>
          </a:prstGeom>
          <a:noFill/>
          <a:ln w="38100">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 name="Picture 10" descr="spirit_2color">
            <a:extLst>
              <a:ext uri="{FF2B5EF4-FFF2-40B4-BE49-F238E27FC236}">
                <a16:creationId xmlns:a16="http://schemas.microsoft.com/office/drawing/2014/main" id="{00B7EE13-7060-4F38-8699-833A7C752841}"/>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76400" y="6248400"/>
            <a:ext cx="142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04D0B35-8946-446A-BE01-A12D894A93F4}"/>
              </a:ext>
            </a:extLst>
          </p:cNvPr>
          <p:cNvSpPr/>
          <p:nvPr userDrawn="1"/>
        </p:nvSpPr>
        <p:spPr>
          <a:xfrm>
            <a:off x="1600200" y="6218238"/>
            <a:ext cx="1676400" cy="563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205640076"/>
      </p:ext>
    </p:extLst>
  </p:cSld>
  <p:clrMap bg1="lt1" tx1="dk1" bg2="lt2" tx2="dk2" accent1="accent1" accent2="accent2" accent3="accent3" accent4="accent4" accent5="accent5" accent6="accent6" hlink="hlink" folHlink="folHlink"/>
  <p:sldLayoutIdLst>
    <p:sldLayoutId id="2147484877" r:id="rId1"/>
    <p:sldLayoutId id="2147484878" r:id="rId2"/>
    <p:sldLayoutId id="2147484880" r:id="rId3"/>
    <p:sldLayoutId id="2147484882" r:id="rId4"/>
    <p:sldLayoutId id="2147484883" r:id="rId5"/>
  </p:sldLayoutIdLst>
  <p:hf hdr="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l="-10000" r="-10000"/>
          </a:stretch>
        </a:blipFill>
        <a:effectLst/>
      </p:bgPr>
    </p:bg>
    <p:spTree>
      <p:nvGrpSpPr>
        <p:cNvPr id="1" name=""/>
        <p:cNvGrpSpPr/>
        <p:nvPr/>
      </p:nvGrpSpPr>
      <p:grpSpPr>
        <a:xfrm>
          <a:off x="0" y="0"/>
          <a:ext cx="0" cy="0"/>
          <a:chOff x="0" y="0"/>
          <a:chExt cx="0" cy="0"/>
        </a:xfrm>
      </p:grpSpPr>
      <p:sp>
        <p:nvSpPr>
          <p:cNvPr id="4098" name="Rectangle 7"/>
          <p:cNvSpPr>
            <a:spLocks noChangeArrowheads="1"/>
          </p:cNvSpPr>
          <p:nvPr/>
        </p:nvSpPr>
        <p:spPr bwMode="auto">
          <a:xfrm>
            <a:off x="762000" y="1657529"/>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1" hangingPunct="1"/>
            <a:endParaRPr lang="en-US" sz="1800"/>
          </a:p>
        </p:txBody>
      </p:sp>
      <p:sp>
        <p:nvSpPr>
          <p:cNvPr id="4099" name="Rectangle 8"/>
          <p:cNvSpPr>
            <a:spLocks noChangeArrowheads="1"/>
          </p:cNvSpPr>
          <p:nvPr/>
        </p:nvSpPr>
        <p:spPr bwMode="auto">
          <a:xfrm>
            <a:off x="0" y="7620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endParaRPr lang="en-US" sz="4000" b="1" dirty="0">
              <a:solidFill>
                <a:srgbClr val="990000"/>
              </a:solidFill>
              <a:latin typeface="Garamond" pitchFamily="18" charset="0"/>
            </a:endParaRPr>
          </a:p>
          <a:p>
            <a:r>
              <a:rPr lang="en-US" sz="4000" b="1" dirty="0">
                <a:solidFill>
                  <a:srgbClr val="990000"/>
                </a:solidFill>
                <a:latin typeface="Garamond" pitchFamily="18" charset="0"/>
              </a:rPr>
              <a:t>CSE 5330</a:t>
            </a:r>
          </a:p>
          <a:p>
            <a:r>
              <a:rPr lang="en-IN" sz="4800" b="1" i="0" dirty="0">
                <a:solidFill>
                  <a:schemeClr val="accent2">
                    <a:lumMod val="75000"/>
                  </a:schemeClr>
                </a:solidFill>
                <a:effectLst/>
                <a:latin typeface="+mj-lt"/>
              </a:rPr>
              <a:t>Course and Project Experience</a:t>
            </a:r>
            <a:endParaRPr lang="en-US" sz="4800" b="1" dirty="0">
              <a:solidFill>
                <a:schemeClr val="accent2">
                  <a:lumMod val="75000"/>
                </a:schemeClr>
              </a:solidFill>
              <a:latin typeface="+mj-lt"/>
            </a:endParaRPr>
          </a:p>
          <a:p>
            <a:r>
              <a:rPr lang="en-US" sz="2800" b="1" dirty="0">
                <a:solidFill>
                  <a:srgbClr val="990000"/>
                </a:solidFill>
                <a:latin typeface="Garamond" pitchFamily="18" charset="0"/>
              </a:rPr>
              <a:t>Team 6  &lt;1002030416, 1001964976, 1002014523, 1001946768&gt;</a:t>
            </a:r>
          </a:p>
        </p:txBody>
      </p:sp>
      <p:sp>
        <p:nvSpPr>
          <p:cNvPr id="4100" name="Rectangle 9"/>
          <p:cNvSpPr>
            <a:spLocks noChangeArrowheads="1"/>
          </p:cNvSpPr>
          <p:nvPr/>
        </p:nvSpPr>
        <p:spPr bwMode="auto">
          <a:xfrm>
            <a:off x="1371600" y="4267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tx1"/>
              </a:buClr>
              <a:buFont typeface="Wingdings" pitchFamily="2" charset="2"/>
              <a:buNone/>
            </a:pPr>
            <a:endParaRPr lang="en-US" sz="2000" b="1"/>
          </a:p>
        </p:txBody>
      </p:sp>
      <p:sp>
        <p:nvSpPr>
          <p:cNvPr id="6" name="Subtitle 2">
            <a:extLst>
              <a:ext uri="{FF2B5EF4-FFF2-40B4-BE49-F238E27FC236}">
                <a16:creationId xmlns:a16="http://schemas.microsoft.com/office/drawing/2014/main" id="{776DDDC7-5929-4A5A-8871-D91272A432DC}"/>
              </a:ext>
            </a:extLst>
          </p:cNvPr>
          <p:cNvSpPr>
            <a:spLocks noGrp="1"/>
          </p:cNvSpPr>
          <p:nvPr>
            <p:ph type="subTitle" idx="1"/>
          </p:nvPr>
        </p:nvSpPr>
        <p:spPr>
          <a:xfrm>
            <a:off x="-35689" y="2906902"/>
            <a:ext cx="9144000" cy="609600"/>
          </a:xfrm>
        </p:spPr>
        <p:txBody>
          <a:bodyPr>
            <a:noAutofit/>
          </a:bodyPr>
          <a:lstStyle/>
          <a:p>
            <a:endParaRPr lang="en-US" sz="2800" b="1" dirty="0">
              <a:solidFill>
                <a:srgbClr val="000066"/>
              </a:solidFill>
              <a:ea typeface="ＭＳ Ｐゴシック" pitchFamily="34" charset="-128"/>
            </a:endParaRPr>
          </a:p>
          <a:p>
            <a:endParaRPr lang="en-US" b="1" dirty="0">
              <a:solidFill>
                <a:srgbClr val="000066"/>
              </a:solidFill>
              <a:ea typeface="ＭＳ Ｐゴシック" pitchFamily="34" charset="-128"/>
            </a:endParaRPr>
          </a:p>
          <a:p>
            <a:r>
              <a:rPr lang="en-US" sz="1800" b="1" dirty="0">
                <a:solidFill>
                  <a:schemeClr val="accent2">
                    <a:lumMod val="75000"/>
                  </a:schemeClr>
                </a:solidFill>
                <a:ea typeface="ＭＳ Ｐゴシック" pitchFamily="34" charset="-128"/>
              </a:rPr>
              <a:t>&lt;Veda Samhitha Manne, </a:t>
            </a:r>
          </a:p>
          <a:p>
            <a:r>
              <a:rPr lang="en-US" sz="1800" b="1" dirty="0">
                <a:solidFill>
                  <a:schemeClr val="accent2">
                    <a:lumMod val="75000"/>
                  </a:schemeClr>
                </a:solidFill>
                <a:effectLst/>
                <a:ea typeface="Calibri" panose="020F0502020204030204" pitchFamily="34" charset="0"/>
                <a:cs typeface="Times New Roman" panose="02020603050405020304" pitchFamily="18" charset="0"/>
              </a:rPr>
              <a:t>Usha</a:t>
            </a:r>
            <a:r>
              <a:rPr lang="en-US" sz="1800" b="1" spc="-15" dirty="0">
                <a:solidFill>
                  <a:schemeClr val="accent2">
                    <a:lumMod val="75000"/>
                  </a:schemeClr>
                </a:solidFill>
                <a:effectLst/>
                <a:ea typeface="Calibri" panose="020F0502020204030204" pitchFamily="34" charset="0"/>
                <a:cs typeface="Times New Roman" panose="02020603050405020304" pitchFamily="18" charset="0"/>
              </a:rPr>
              <a:t> </a:t>
            </a:r>
            <a:r>
              <a:rPr lang="en-US" sz="1800" b="1" dirty="0">
                <a:solidFill>
                  <a:schemeClr val="accent2">
                    <a:lumMod val="75000"/>
                  </a:schemeClr>
                </a:solidFill>
                <a:effectLst/>
                <a:ea typeface="Calibri" panose="020F0502020204030204" pitchFamily="34" charset="0"/>
                <a:cs typeface="Times New Roman" panose="02020603050405020304" pitchFamily="18" charset="0"/>
              </a:rPr>
              <a:t>Chandana</a:t>
            </a:r>
            <a:r>
              <a:rPr lang="en-US" sz="1800" b="1" spc="-15" dirty="0">
                <a:solidFill>
                  <a:schemeClr val="accent2">
                    <a:lumMod val="75000"/>
                  </a:schemeClr>
                </a:solidFill>
                <a:effectLst/>
                <a:ea typeface="Calibri" panose="020F0502020204030204" pitchFamily="34" charset="0"/>
                <a:cs typeface="Times New Roman" panose="02020603050405020304" pitchFamily="18" charset="0"/>
              </a:rPr>
              <a:t> </a:t>
            </a:r>
            <a:r>
              <a:rPr lang="en-US" sz="1800" b="1" dirty="0">
                <a:solidFill>
                  <a:schemeClr val="accent2">
                    <a:lumMod val="75000"/>
                  </a:schemeClr>
                </a:solidFill>
                <a:effectLst/>
                <a:ea typeface="Calibri" panose="020F0502020204030204" pitchFamily="34" charset="0"/>
                <a:cs typeface="Times New Roman" panose="02020603050405020304" pitchFamily="18" charset="0"/>
              </a:rPr>
              <a:t>Reddy</a:t>
            </a:r>
            <a:r>
              <a:rPr lang="en-US" sz="1800" b="1" spc="-20" dirty="0">
                <a:solidFill>
                  <a:schemeClr val="accent2">
                    <a:lumMod val="75000"/>
                  </a:schemeClr>
                </a:solidFill>
                <a:effectLst/>
                <a:ea typeface="Calibri" panose="020F0502020204030204" pitchFamily="34" charset="0"/>
                <a:cs typeface="Times New Roman" panose="02020603050405020304" pitchFamily="18" charset="0"/>
              </a:rPr>
              <a:t> </a:t>
            </a:r>
            <a:r>
              <a:rPr lang="en-US" sz="1800" b="1" dirty="0" err="1">
                <a:solidFill>
                  <a:schemeClr val="accent2">
                    <a:lumMod val="75000"/>
                  </a:schemeClr>
                </a:solidFill>
                <a:effectLst/>
                <a:ea typeface="Calibri" panose="020F0502020204030204" pitchFamily="34" charset="0"/>
                <a:cs typeface="Times New Roman" panose="02020603050405020304" pitchFamily="18" charset="0"/>
              </a:rPr>
              <a:t>Parne</a:t>
            </a:r>
            <a:r>
              <a:rPr lang="en-US" sz="1800" b="1" spc="-315" dirty="0">
                <a:solidFill>
                  <a:schemeClr val="accent2">
                    <a:lumMod val="75000"/>
                  </a:schemeClr>
                </a:solidFill>
                <a:effectLst/>
                <a:ea typeface="Calibri" panose="020F0502020204030204" pitchFamily="34" charset="0"/>
                <a:cs typeface="Times New Roman" panose="02020603050405020304" pitchFamily="18" charset="0"/>
              </a:rPr>
              <a:t> , </a:t>
            </a:r>
          </a:p>
          <a:p>
            <a:r>
              <a:rPr lang="en-US" sz="1800" b="1" dirty="0">
                <a:solidFill>
                  <a:schemeClr val="accent2">
                    <a:lumMod val="75000"/>
                  </a:schemeClr>
                </a:solidFill>
                <a:ea typeface="ＭＳ Ｐゴシック" pitchFamily="34" charset="-128"/>
              </a:rPr>
              <a:t>Sai Raghu Ram </a:t>
            </a:r>
            <a:r>
              <a:rPr lang="en-US" sz="1800" b="1" dirty="0" err="1">
                <a:solidFill>
                  <a:schemeClr val="accent2">
                    <a:lumMod val="75000"/>
                  </a:schemeClr>
                </a:solidFill>
                <a:ea typeface="ＭＳ Ｐゴシック" pitchFamily="34" charset="-128"/>
              </a:rPr>
              <a:t>Dontireddy</a:t>
            </a:r>
            <a:r>
              <a:rPr lang="en-US" sz="1800" b="1" dirty="0">
                <a:solidFill>
                  <a:schemeClr val="accent2">
                    <a:lumMod val="75000"/>
                  </a:schemeClr>
                </a:solidFill>
                <a:ea typeface="ＭＳ Ｐゴシック" pitchFamily="34" charset="-128"/>
              </a:rPr>
              <a:t>, </a:t>
            </a:r>
          </a:p>
          <a:p>
            <a:r>
              <a:rPr lang="en-US" sz="1800" b="1" dirty="0" err="1">
                <a:solidFill>
                  <a:schemeClr val="accent2">
                    <a:lumMod val="75000"/>
                  </a:schemeClr>
                </a:solidFill>
                <a:effectLst/>
                <a:ea typeface="Calibri" panose="020F0502020204030204" pitchFamily="34" charset="0"/>
                <a:cs typeface="Times New Roman" panose="02020603050405020304" pitchFamily="18" charset="0"/>
              </a:rPr>
              <a:t>Aknith</a:t>
            </a:r>
            <a:r>
              <a:rPr lang="en-US" sz="1800" b="1" dirty="0">
                <a:solidFill>
                  <a:schemeClr val="accent2">
                    <a:lumMod val="75000"/>
                  </a:schemeClr>
                </a:solidFill>
                <a:effectLst/>
                <a:ea typeface="Calibri" panose="020F0502020204030204" pitchFamily="34" charset="0"/>
                <a:cs typeface="Times New Roman" panose="02020603050405020304" pitchFamily="18" charset="0"/>
              </a:rPr>
              <a:t> Reddy </a:t>
            </a:r>
            <a:r>
              <a:rPr lang="en-US" sz="1800" b="1" dirty="0" err="1">
                <a:solidFill>
                  <a:schemeClr val="accent2">
                    <a:lumMod val="75000"/>
                  </a:schemeClr>
                </a:solidFill>
                <a:effectLst/>
                <a:ea typeface="Calibri" panose="020F0502020204030204" pitchFamily="34" charset="0"/>
                <a:cs typeface="Times New Roman" panose="02020603050405020304" pitchFamily="18" charset="0"/>
              </a:rPr>
              <a:t>Mekala</a:t>
            </a:r>
            <a:r>
              <a:rPr lang="en-US" sz="1800" b="1" spc="-320" dirty="0">
                <a:solidFill>
                  <a:schemeClr val="accent2">
                    <a:lumMod val="75000"/>
                  </a:schemeClr>
                </a:solidFill>
                <a:effectLst/>
                <a:ea typeface="Calibri" panose="020F0502020204030204" pitchFamily="34" charset="0"/>
                <a:cs typeface="Times New Roman" panose="02020603050405020304" pitchFamily="18" charset="0"/>
              </a:rPr>
              <a:t> &gt;</a:t>
            </a:r>
            <a:endParaRPr lang="en-US" sz="1800" b="1" dirty="0">
              <a:solidFill>
                <a:schemeClr val="accent2">
                  <a:lumMod val="75000"/>
                </a:schemeClr>
              </a:solidFill>
            </a:endParaRPr>
          </a:p>
        </p:txBody>
      </p:sp>
    </p:spTree>
    <p:extLst>
      <p:ext uri="{BB962C8B-B14F-4D97-AF65-F5344CB8AC3E}">
        <p14:creationId xmlns:p14="http://schemas.microsoft.com/office/powerpoint/2010/main" val="217730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General</a:t>
            </a:r>
          </a:p>
        </p:txBody>
      </p:sp>
      <p:sp>
        <p:nvSpPr>
          <p:cNvPr id="6147" name="Rectangle 3"/>
          <p:cNvSpPr>
            <a:spLocks noGrp="1" noChangeArrowheads="1"/>
          </p:cNvSpPr>
          <p:nvPr>
            <p:ph type="body" idx="1"/>
          </p:nvPr>
        </p:nvSpPr>
        <p:spPr>
          <a:xfrm>
            <a:off x="457200" y="879475"/>
            <a:ext cx="8229600" cy="5246688"/>
          </a:xfrm>
        </p:spPr>
        <p:txBody>
          <a:bodyPr/>
          <a:lstStyle/>
          <a:p>
            <a:pPr eaLnBrk="1" hangingPunct="1"/>
            <a:r>
              <a:rPr lang="en-US" sz="2400" dirty="0">
                <a:solidFill>
                  <a:srgbClr val="FF0000"/>
                </a:solidFill>
                <a:ea typeface="ＭＳ Ｐゴシック" pitchFamily="34" charset="-128"/>
              </a:rPr>
              <a:t>Any </a:t>
            </a:r>
            <a:r>
              <a:rPr lang="en-US" sz="2400" b="1" dirty="0">
                <a:solidFill>
                  <a:srgbClr val="FF0000"/>
                </a:solidFill>
                <a:ea typeface="ＭＳ Ｐゴシック" pitchFamily="34" charset="-128"/>
              </a:rPr>
              <a:t>general feedback or thought</a:t>
            </a:r>
            <a:r>
              <a:rPr lang="en-US" sz="2400" dirty="0">
                <a:solidFill>
                  <a:srgbClr val="FF0000"/>
                </a:solidFill>
                <a:ea typeface="ＭＳ Ｐゴシック" pitchFamily="34" charset="-128"/>
              </a:rPr>
              <a:t> that you want to share?</a:t>
            </a:r>
          </a:p>
          <a:p>
            <a:pPr marL="0" indent="0" eaLnBrk="1" hangingPunct="1">
              <a:buNone/>
            </a:pPr>
            <a:r>
              <a:rPr lang="en-US" sz="2400" dirty="0">
                <a:ea typeface="ＭＳ Ｐゴシック" pitchFamily="34" charset="-128"/>
              </a:rPr>
              <a:t>The course structure is well organized and interactive. </a:t>
            </a:r>
          </a:p>
          <a:p>
            <a:pPr marL="0" indent="0" eaLnBrk="1" hangingPunct="1">
              <a:buNone/>
            </a:pPr>
            <a:r>
              <a:rPr lang="en-US" sz="2400" dirty="0">
                <a:ea typeface="ＭＳ Ｐゴシック" pitchFamily="34" charset="-128"/>
              </a:rPr>
              <a:t>Can add more pop-quiz on SQL quires, so that we can learn how to manage the time to write one particular query.</a:t>
            </a:r>
          </a:p>
          <a:p>
            <a:pPr eaLnBrk="1" hangingPunct="1"/>
            <a:endParaRPr lang="en-US" sz="2400" dirty="0">
              <a:solidFill>
                <a:srgbClr val="FF0000"/>
              </a:solidFill>
              <a:ea typeface="ＭＳ Ｐゴシック" pitchFamily="34" charset="-128"/>
            </a:endParaRPr>
          </a:p>
          <a:p>
            <a:pPr eaLnBrk="1" hangingPunct="1"/>
            <a:endParaRPr lang="en-US" sz="2400" dirty="0">
              <a:solidFill>
                <a:srgbClr val="FF0000"/>
              </a:solidFill>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A76933AA-8A2A-4489-9B30-8F636B566D4D}"/>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ED49568B-79F2-44D9-97FE-41A1B517B072}"/>
              </a:ext>
            </a:extLst>
          </p:cNvPr>
          <p:cNvSpPr>
            <a:spLocks noGrp="1"/>
          </p:cNvSpPr>
          <p:nvPr>
            <p:ph type="ftr" sz="quarter" idx="11"/>
          </p:nvPr>
        </p:nvSpPr>
        <p:spPr/>
        <p:txBody>
          <a:bodyPr/>
          <a:lstStyle/>
          <a:p>
            <a:r>
              <a:rPr lang="en-US" dirty="0"/>
              <a:t>CSE5330: &lt; Team 6 &gt;</a:t>
            </a:r>
          </a:p>
        </p:txBody>
      </p:sp>
      <p:sp>
        <p:nvSpPr>
          <p:cNvPr id="4" name="Slide Number Placeholder 3">
            <a:extLst>
              <a:ext uri="{FF2B5EF4-FFF2-40B4-BE49-F238E27FC236}">
                <a16:creationId xmlns:a16="http://schemas.microsoft.com/office/drawing/2014/main" id="{1589E6CC-14AA-4B9A-A49E-6BC3F33AE9F7}"/>
              </a:ext>
            </a:extLst>
          </p:cNvPr>
          <p:cNvSpPr>
            <a:spLocks noGrp="1"/>
          </p:cNvSpPr>
          <p:nvPr>
            <p:ph type="sldNum" sz="quarter" idx="12"/>
          </p:nvPr>
        </p:nvSpPr>
        <p:spPr/>
        <p:txBody>
          <a:bodyPr/>
          <a:lstStyle/>
          <a:p>
            <a:fld id="{9E706BD9-F2AE-4A2B-9DCA-446C6D03248B}" type="slidenum">
              <a:rPr lang="en-US" smtClean="0"/>
              <a:t>10</a:t>
            </a:fld>
            <a:endParaRPr lang="en-US"/>
          </a:p>
        </p:txBody>
      </p:sp>
    </p:spTree>
    <p:extLst>
      <p:ext uri="{BB962C8B-B14F-4D97-AF65-F5344CB8AC3E}">
        <p14:creationId xmlns:p14="http://schemas.microsoft.com/office/powerpoint/2010/main" val="80989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 whiteboard&#10;&#10;Description automatically generated">
            <a:extLst>
              <a:ext uri="{FF2B5EF4-FFF2-40B4-BE49-F238E27FC236}">
                <a16:creationId xmlns:a16="http://schemas.microsoft.com/office/drawing/2014/main" id="{04B80AE3-CDAB-0EDF-BD44-37A2A7723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868363"/>
            <a:ext cx="6400799" cy="3875882"/>
          </a:xfrm>
        </p:spPr>
      </p:pic>
      <p:sp>
        <p:nvSpPr>
          <p:cNvPr id="4" name="Date Placeholder 3">
            <a:extLst>
              <a:ext uri="{FF2B5EF4-FFF2-40B4-BE49-F238E27FC236}">
                <a16:creationId xmlns:a16="http://schemas.microsoft.com/office/drawing/2014/main" id="{ED7A40FF-A17C-3EA7-733A-9A08033E0BF7}"/>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C25BCDC3-E8BA-885F-46FB-1C5C02CD0BEA}"/>
              </a:ext>
            </a:extLst>
          </p:cNvPr>
          <p:cNvSpPr>
            <a:spLocks noGrp="1"/>
          </p:cNvSpPr>
          <p:nvPr>
            <p:ph type="ftr" sz="quarter" idx="11"/>
          </p:nvPr>
        </p:nvSpPr>
        <p:spPr/>
        <p:txBody>
          <a:bodyPr/>
          <a:lstStyle/>
          <a:p>
            <a:r>
              <a:rPr lang="en-US"/>
              <a:t>CSE5330: &lt;Insert TeamID&gt;</a:t>
            </a:r>
          </a:p>
        </p:txBody>
      </p:sp>
      <p:sp>
        <p:nvSpPr>
          <p:cNvPr id="6" name="Slide Number Placeholder 5">
            <a:extLst>
              <a:ext uri="{FF2B5EF4-FFF2-40B4-BE49-F238E27FC236}">
                <a16:creationId xmlns:a16="http://schemas.microsoft.com/office/drawing/2014/main" id="{F61ECD6E-8AFB-ED75-D181-7E7B81457F0A}"/>
              </a:ext>
            </a:extLst>
          </p:cNvPr>
          <p:cNvSpPr>
            <a:spLocks noGrp="1"/>
          </p:cNvSpPr>
          <p:nvPr>
            <p:ph type="sldNum" sz="quarter" idx="12"/>
          </p:nvPr>
        </p:nvSpPr>
        <p:spPr/>
        <p:txBody>
          <a:bodyPr/>
          <a:lstStyle/>
          <a:p>
            <a:fld id="{9E706BD9-F2AE-4A2B-9DCA-446C6D03248B}" type="slidenum">
              <a:rPr lang="en-US" smtClean="0"/>
              <a:t>11</a:t>
            </a:fld>
            <a:endParaRPr lang="en-US"/>
          </a:p>
        </p:txBody>
      </p:sp>
    </p:spTree>
    <p:extLst>
      <p:ext uri="{BB962C8B-B14F-4D97-AF65-F5344CB8AC3E}">
        <p14:creationId xmlns:p14="http://schemas.microsoft.com/office/powerpoint/2010/main" val="177309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F64865D0-2FCA-4234-B930-7FF598038B92}"/>
              </a:ext>
            </a:extLst>
          </p:cNvPr>
          <p:cNvSpPr>
            <a:spLocks noGrp="1" noChangeArrowheads="1"/>
          </p:cNvSpPr>
          <p:nvPr>
            <p:ph type="title"/>
          </p:nvPr>
        </p:nvSpPr>
        <p:spPr>
          <a:xfrm>
            <a:off x="685800" y="152400"/>
            <a:ext cx="7772400" cy="990600"/>
          </a:xfrm>
        </p:spPr>
        <p:txBody>
          <a:bodyPr/>
          <a:lstStyle/>
          <a:p>
            <a:pPr eaLnBrk="1" hangingPunct="1"/>
            <a:r>
              <a:rPr lang="en-US" altLang="en-US" b="1" dirty="0">
                <a:solidFill>
                  <a:schemeClr val="accent1">
                    <a:lumMod val="75000"/>
                  </a:schemeClr>
                </a:solidFill>
              </a:rPr>
              <a:t>Discussion</a:t>
            </a:r>
          </a:p>
        </p:txBody>
      </p:sp>
      <p:pic>
        <p:nvPicPr>
          <p:cNvPr id="88069" name="Picture 3" descr="C:\Program Files\Common Files\Microsoft Shared\Clipart\cagcat50\pe02097_.wmf">
            <a:extLst>
              <a:ext uri="{FF2B5EF4-FFF2-40B4-BE49-F238E27FC236}">
                <a16:creationId xmlns:a16="http://schemas.microsoft.com/office/drawing/2014/main" id="{BC66A283-F159-4293-AE19-62F3BA387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78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A5C4635F-C408-4016-9B41-FAE8F5B99260}"/>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3064BFD9-BCB6-4DFB-BA88-B140AABF2D8B}"/>
              </a:ext>
            </a:extLst>
          </p:cNvPr>
          <p:cNvSpPr>
            <a:spLocks noGrp="1"/>
          </p:cNvSpPr>
          <p:nvPr>
            <p:ph type="ftr" sz="quarter" idx="11"/>
          </p:nvPr>
        </p:nvSpPr>
        <p:spPr/>
        <p:txBody>
          <a:bodyPr/>
          <a:lstStyle/>
          <a:p>
            <a:r>
              <a:rPr lang="en-US" dirty="0"/>
              <a:t>CSE5330: &lt; Team 6 &gt;</a:t>
            </a:r>
          </a:p>
        </p:txBody>
      </p:sp>
      <p:sp>
        <p:nvSpPr>
          <p:cNvPr id="4" name="Slide Number Placeholder 3">
            <a:extLst>
              <a:ext uri="{FF2B5EF4-FFF2-40B4-BE49-F238E27FC236}">
                <a16:creationId xmlns:a16="http://schemas.microsoft.com/office/drawing/2014/main" id="{CD003E02-E560-40CA-A9A9-9B76F8CC099E}"/>
              </a:ext>
            </a:extLst>
          </p:cNvPr>
          <p:cNvSpPr>
            <a:spLocks noGrp="1"/>
          </p:cNvSpPr>
          <p:nvPr>
            <p:ph type="sldNum" sz="quarter" idx="12"/>
          </p:nvPr>
        </p:nvSpPr>
        <p:spPr/>
        <p:txBody>
          <a:bodyPr/>
          <a:lstStyle/>
          <a:p>
            <a:fld id="{9E706BD9-F2AE-4A2B-9DCA-446C6D03248B}" type="slidenum">
              <a:rPr lang="en-US" smtClean="0"/>
              <a:t>12</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TITLE</a:t>
            </a:r>
          </a:p>
        </p:txBody>
      </p:sp>
      <p:sp>
        <p:nvSpPr>
          <p:cNvPr id="6147" name="Rectangle 3"/>
          <p:cNvSpPr>
            <a:spLocks noGrp="1" noChangeArrowheads="1"/>
          </p:cNvSpPr>
          <p:nvPr>
            <p:ph type="body" idx="1"/>
          </p:nvPr>
        </p:nvSpPr>
        <p:spPr>
          <a:xfrm>
            <a:off x="457200" y="685800"/>
            <a:ext cx="8229600" cy="5246688"/>
          </a:xfrm>
        </p:spPr>
        <p:txBody>
          <a:bodyPr numCol="1">
            <a:normAutofit/>
          </a:bodyPr>
          <a:lstStyle/>
          <a:p>
            <a:pPr marL="0" indent="0" eaLnBrk="1" hangingPunct="1">
              <a:buNone/>
            </a:pPr>
            <a:r>
              <a:rPr lang="en-US" sz="3200" b="1" dirty="0">
                <a:solidFill>
                  <a:schemeClr val="accent4">
                    <a:lumMod val="75000"/>
                  </a:schemeClr>
                </a:solidFill>
                <a:latin typeface="+mj-lt"/>
                <a:ea typeface="ＭＳ Ｐゴシック" pitchFamily="34" charset="-128"/>
              </a:rPr>
              <a:t>Doctor Appointment Booking: </a:t>
            </a:r>
          </a:p>
          <a:p>
            <a:r>
              <a:rPr lang="en-US" sz="2400" i="1" dirty="0">
                <a:solidFill>
                  <a:schemeClr val="tx1">
                    <a:lumMod val="95000"/>
                    <a:lumOff val="5000"/>
                  </a:schemeClr>
                </a:solidFill>
                <a:ea typeface="ＭＳ Ｐゴシック" pitchFamily="34" charset="-128"/>
              </a:rPr>
              <a:t>It is the online booking platform to schedule the appointment with the doctor(In-person).</a:t>
            </a:r>
          </a:p>
          <a:p>
            <a:r>
              <a:rPr lang="en-US" sz="2400" i="1" dirty="0">
                <a:solidFill>
                  <a:schemeClr val="tx1">
                    <a:lumMod val="95000"/>
                    <a:lumOff val="5000"/>
                  </a:schemeClr>
                </a:solidFill>
                <a:ea typeface="ＭＳ Ｐゴシック" pitchFamily="34" charset="-128"/>
              </a:rPr>
              <a:t>In the real world it is used to automate the manual system, like:</a:t>
            </a:r>
          </a:p>
          <a:p>
            <a:pPr lvl="2">
              <a:lnSpc>
                <a:spcPct val="170000"/>
              </a:lnSpc>
              <a:buFont typeface="Wingdings" panose="05000000000000000000" pitchFamily="2" charset="2"/>
              <a:buChar char="v"/>
            </a:pPr>
            <a:r>
              <a:rPr lang="en-GB" sz="1800" b="1" i="0" dirty="0">
                <a:solidFill>
                  <a:srgbClr val="363A41"/>
                </a:solidFill>
                <a:effectLst/>
              </a:rPr>
              <a:t>Appointment Scheduling</a:t>
            </a:r>
          </a:p>
          <a:p>
            <a:pPr lvl="2">
              <a:lnSpc>
                <a:spcPct val="170000"/>
              </a:lnSpc>
              <a:buFont typeface="Wingdings" panose="05000000000000000000" pitchFamily="2" charset="2"/>
              <a:buChar char="v"/>
            </a:pPr>
            <a:r>
              <a:rPr lang="en-GB" sz="1800" b="1" i="0" dirty="0">
                <a:solidFill>
                  <a:srgbClr val="363A41"/>
                </a:solidFill>
                <a:effectLst/>
              </a:rPr>
              <a:t>Multiple-Location</a:t>
            </a:r>
          </a:p>
          <a:p>
            <a:pPr lvl="2">
              <a:lnSpc>
                <a:spcPct val="170000"/>
              </a:lnSpc>
              <a:buFont typeface="Wingdings" panose="05000000000000000000" pitchFamily="2" charset="2"/>
              <a:buChar char="v"/>
            </a:pPr>
            <a:r>
              <a:rPr lang="en-GB" sz="1800" b="1" i="0" dirty="0">
                <a:solidFill>
                  <a:srgbClr val="363A41"/>
                </a:solidFill>
                <a:effectLst/>
              </a:rPr>
              <a:t>Patient Records Management</a:t>
            </a:r>
          </a:p>
          <a:p>
            <a:pPr lvl="2">
              <a:lnSpc>
                <a:spcPct val="170000"/>
              </a:lnSpc>
              <a:buFont typeface="Wingdings" panose="05000000000000000000" pitchFamily="2" charset="2"/>
              <a:buChar char="v"/>
            </a:pPr>
            <a:r>
              <a:rPr lang="en-GB" sz="1800" b="1" dirty="0">
                <a:solidFill>
                  <a:srgbClr val="363A41"/>
                </a:solidFill>
              </a:rPr>
              <a:t>Doctor</a:t>
            </a:r>
            <a:r>
              <a:rPr lang="en-GB" sz="1800" b="1" i="0" dirty="0">
                <a:solidFill>
                  <a:srgbClr val="363A41"/>
                </a:solidFill>
                <a:effectLst/>
              </a:rPr>
              <a:t> Management</a:t>
            </a:r>
          </a:p>
          <a:p>
            <a:pPr lvl="2">
              <a:lnSpc>
                <a:spcPct val="170000"/>
              </a:lnSpc>
              <a:buFont typeface="Wingdings" panose="05000000000000000000" pitchFamily="2" charset="2"/>
              <a:buChar char="v"/>
            </a:pPr>
            <a:r>
              <a:rPr lang="en-GB" sz="1800" b="1" dirty="0">
                <a:solidFill>
                  <a:srgbClr val="363A41"/>
                </a:solidFill>
                <a:ea typeface="ＭＳ Ｐゴシック" pitchFamily="34" charset="-128"/>
              </a:rPr>
              <a:t>Pharmacy and Lab availability </a:t>
            </a:r>
            <a:endParaRPr lang="en-US" sz="1800" dirty="0">
              <a:ea typeface="ＭＳ Ｐゴシック" pitchFamily="34" charset="-128"/>
            </a:endParaRPr>
          </a:p>
          <a:p>
            <a:pPr marL="0" indent="0" eaLnBrk="1" hangingPunct="1">
              <a:buNone/>
            </a:pPr>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marL="0" indent="0" eaLnBrk="1" hangingPunct="1">
              <a:buNone/>
            </a:pPr>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marL="0" indent="0" eaLnBrk="1" hangingPunct="1">
              <a:buNone/>
            </a:pPr>
            <a:endParaRPr lang="en-US" sz="2400" dirty="0">
              <a:solidFill>
                <a:srgbClr val="FF0000"/>
              </a:solidFill>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a:p>
            <a:pPr eaLnBrk="1" hangingPunct="1"/>
            <a:endParaRPr lang="en-US" sz="2400" dirty="0">
              <a:latin typeface="+mj-lt"/>
              <a:ea typeface="ＭＳ Ｐゴシック" pitchFamily="34" charset="-128"/>
            </a:endParaRP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&lt;Team 6&gt;</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2</a:t>
            </a:fld>
            <a:endParaRPr lang="en-US"/>
          </a:p>
        </p:txBody>
      </p:sp>
    </p:spTree>
    <p:extLst>
      <p:ext uri="{BB962C8B-B14F-4D97-AF65-F5344CB8AC3E}">
        <p14:creationId xmlns:p14="http://schemas.microsoft.com/office/powerpoint/2010/main" val="88929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Effect transition="in" filter="wipe(down)">
                                      <p:cBhvr>
                                        <p:cTn id="13" dur="580">
                                          <p:stCondLst>
                                            <p:cond delay="0"/>
                                          </p:stCondLst>
                                        </p:cTn>
                                        <p:tgtEl>
                                          <p:spTgt spid="6147">
                                            <p:txEl>
                                              <p:pRg st="3" end="3"/>
                                            </p:txEl>
                                          </p:spTgt>
                                        </p:tgtEl>
                                      </p:cBhvr>
                                    </p:animEffect>
                                    <p:anim calcmode="lin" valueType="num">
                                      <p:cBhvr>
                                        <p:cTn id="14" dur="1822" tmFilter="0,0; 0.14,0.36; 0.43,0.73; 0.71,0.91; 1.0,1.0">
                                          <p:stCondLst>
                                            <p:cond delay="0"/>
                                          </p:stCondLst>
                                        </p:cTn>
                                        <p:tgtEl>
                                          <p:spTgt spid="6147">
                                            <p:txEl>
                                              <p:pRg st="3" end="3"/>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147">
                                            <p:txEl>
                                              <p:pRg st="3" end="3"/>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147">
                                            <p:txEl>
                                              <p:pRg st="3" end="3"/>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147">
                                            <p:txEl>
                                              <p:pRg st="3" end="3"/>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147">
                                            <p:txEl>
                                              <p:pRg st="3" end="3"/>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6147">
                                            <p:txEl>
                                              <p:pRg st="3" end="3"/>
                                            </p:txEl>
                                          </p:spTgt>
                                        </p:tgtEl>
                                      </p:cBhvr>
                                      <p:to x="100000" y="60000"/>
                                    </p:animScale>
                                    <p:animScale>
                                      <p:cBhvr>
                                        <p:cTn id="20" dur="166" decel="50000">
                                          <p:stCondLst>
                                            <p:cond delay="676"/>
                                          </p:stCondLst>
                                        </p:cTn>
                                        <p:tgtEl>
                                          <p:spTgt spid="6147">
                                            <p:txEl>
                                              <p:pRg st="3" end="3"/>
                                            </p:txEl>
                                          </p:spTgt>
                                        </p:tgtEl>
                                      </p:cBhvr>
                                      <p:to x="100000" y="100000"/>
                                    </p:animScale>
                                    <p:animScale>
                                      <p:cBhvr>
                                        <p:cTn id="21" dur="26">
                                          <p:stCondLst>
                                            <p:cond delay="1312"/>
                                          </p:stCondLst>
                                        </p:cTn>
                                        <p:tgtEl>
                                          <p:spTgt spid="6147">
                                            <p:txEl>
                                              <p:pRg st="3" end="3"/>
                                            </p:txEl>
                                          </p:spTgt>
                                        </p:tgtEl>
                                      </p:cBhvr>
                                      <p:to x="100000" y="80000"/>
                                    </p:animScale>
                                    <p:animScale>
                                      <p:cBhvr>
                                        <p:cTn id="22" dur="166" decel="50000">
                                          <p:stCondLst>
                                            <p:cond delay="1338"/>
                                          </p:stCondLst>
                                        </p:cTn>
                                        <p:tgtEl>
                                          <p:spTgt spid="6147">
                                            <p:txEl>
                                              <p:pRg st="3" end="3"/>
                                            </p:txEl>
                                          </p:spTgt>
                                        </p:tgtEl>
                                      </p:cBhvr>
                                      <p:to x="100000" y="100000"/>
                                    </p:animScale>
                                    <p:animScale>
                                      <p:cBhvr>
                                        <p:cTn id="23" dur="26">
                                          <p:stCondLst>
                                            <p:cond delay="1642"/>
                                          </p:stCondLst>
                                        </p:cTn>
                                        <p:tgtEl>
                                          <p:spTgt spid="6147">
                                            <p:txEl>
                                              <p:pRg st="3" end="3"/>
                                            </p:txEl>
                                          </p:spTgt>
                                        </p:tgtEl>
                                      </p:cBhvr>
                                      <p:to x="100000" y="90000"/>
                                    </p:animScale>
                                    <p:animScale>
                                      <p:cBhvr>
                                        <p:cTn id="24" dur="166" decel="50000">
                                          <p:stCondLst>
                                            <p:cond delay="1668"/>
                                          </p:stCondLst>
                                        </p:cTn>
                                        <p:tgtEl>
                                          <p:spTgt spid="6147">
                                            <p:txEl>
                                              <p:pRg st="3" end="3"/>
                                            </p:txEl>
                                          </p:spTgt>
                                        </p:tgtEl>
                                      </p:cBhvr>
                                      <p:to x="100000" y="100000"/>
                                    </p:animScale>
                                    <p:animScale>
                                      <p:cBhvr>
                                        <p:cTn id="25" dur="26">
                                          <p:stCondLst>
                                            <p:cond delay="1808"/>
                                          </p:stCondLst>
                                        </p:cTn>
                                        <p:tgtEl>
                                          <p:spTgt spid="6147">
                                            <p:txEl>
                                              <p:pRg st="3" end="3"/>
                                            </p:txEl>
                                          </p:spTgt>
                                        </p:tgtEl>
                                      </p:cBhvr>
                                      <p:to x="100000" y="95000"/>
                                    </p:animScale>
                                    <p:animScale>
                                      <p:cBhvr>
                                        <p:cTn id="26" dur="166" decel="50000">
                                          <p:stCondLst>
                                            <p:cond delay="1834"/>
                                          </p:stCondLst>
                                        </p:cTn>
                                        <p:tgtEl>
                                          <p:spTgt spid="6147">
                                            <p:txEl>
                                              <p:pRg st="3" end="3"/>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animEffect transition="in" filter="wipe(down)">
                                      <p:cBhvr>
                                        <p:cTn id="29" dur="580">
                                          <p:stCondLst>
                                            <p:cond delay="0"/>
                                          </p:stCondLst>
                                        </p:cTn>
                                        <p:tgtEl>
                                          <p:spTgt spid="6147">
                                            <p:txEl>
                                              <p:pRg st="4" end="4"/>
                                            </p:txEl>
                                          </p:spTgt>
                                        </p:tgtEl>
                                      </p:cBhvr>
                                    </p:animEffect>
                                    <p:anim calcmode="lin" valueType="num">
                                      <p:cBhvr>
                                        <p:cTn id="30" dur="1822" tmFilter="0,0; 0.14,0.36; 0.43,0.73; 0.71,0.91; 1.0,1.0">
                                          <p:stCondLst>
                                            <p:cond delay="0"/>
                                          </p:stCondLst>
                                        </p:cTn>
                                        <p:tgtEl>
                                          <p:spTgt spid="6147">
                                            <p:txEl>
                                              <p:pRg st="4" end="4"/>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147">
                                            <p:txEl>
                                              <p:pRg st="4" end="4"/>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147">
                                            <p:txEl>
                                              <p:pRg st="4" end="4"/>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147">
                                            <p:txEl>
                                              <p:pRg st="4" end="4"/>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147">
                                            <p:txEl>
                                              <p:pRg st="4" end="4"/>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6147">
                                            <p:txEl>
                                              <p:pRg st="4" end="4"/>
                                            </p:txEl>
                                          </p:spTgt>
                                        </p:tgtEl>
                                      </p:cBhvr>
                                      <p:to x="100000" y="60000"/>
                                    </p:animScale>
                                    <p:animScale>
                                      <p:cBhvr>
                                        <p:cTn id="36" dur="166" decel="50000">
                                          <p:stCondLst>
                                            <p:cond delay="676"/>
                                          </p:stCondLst>
                                        </p:cTn>
                                        <p:tgtEl>
                                          <p:spTgt spid="6147">
                                            <p:txEl>
                                              <p:pRg st="4" end="4"/>
                                            </p:txEl>
                                          </p:spTgt>
                                        </p:tgtEl>
                                      </p:cBhvr>
                                      <p:to x="100000" y="100000"/>
                                    </p:animScale>
                                    <p:animScale>
                                      <p:cBhvr>
                                        <p:cTn id="37" dur="26">
                                          <p:stCondLst>
                                            <p:cond delay="1312"/>
                                          </p:stCondLst>
                                        </p:cTn>
                                        <p:tgtEl>
                                          <p:spTgt spid="6147">
                                            <p:txEl>
                                              <p:pRg st="4" end="4"/>
                                            </p:txEl>
                                          </p:spTgt>
                                        </p:tgtEl>
                                      </p:cBhvr>
                                      <p:to x="100000" y="80000"/>
                                    </p:animScale>
                                    <p:animScale>
                                      <p:cBhvr>
                                        <p:cTn id="38" dur="166" decel="50000">
                                          <p:stCondLst>
                                            <p:cond delay="1338"/>
                                          </p:stCondLst>
                                        </p:cTn>
                                        <p:tgtEl>
                                          <p:spTgt spid="6147">
                                            <p:txEl>
                                              <p:pRg st="4" end="4"/>
                                            </p:txEl>
                                          </p:spTgt>
                                        </p:tgtEl>
                                      </p:cBhvr>
                                      <p:to x="100000" y="100000"/>
                                    </p:animScale>
                                    <p:animScale>
                                      <p:cBhvr>
                                        <p:cTn id="39" dur="26">
                                          <p:stCondLst>
                                            <p:cond delay="1642"/>
                                          </p:stCondLst>
                                        </p:cTn>
                                        <p:tgtEl>
                                          <p:spTgt spid="6147">
                                            <p:txEl>
                                              <p:pRg st="4" end="4"/>
                                            </p:txEl>
                                          </p:spTgt>
                                        </p:tgtEl>
                                      </p:cBhvr>
                                      <p:to x="100000" y="90000"/>
                                    </p:animScale>
                                    <p:animScale>
                                      <p:cBhvr>
                                        <p:cTn id="40" dur="166" decel="50000">
                                          <p:stCondLst>
                                            <p:cond delay="1668"/>
                                          </p:stCondLst>
                                        </p:cTn>
                                        <p:tgtEl>
                                          <p:spTgt spid="6147">
                                            <p:txEl>
                                              <p:pRg st="4" end="4"/>
                                            </p:txEl>
                                          </p:spTgt>
                                        </p:tgtEl>
                                      </p:cBhvr>
                                      <p:to x="100000" y="100000"/>
                                    </p:animScale>
                                    <p:animScale>
                                      <p:cBhvr>
                                        <p:cTn id="41" dur="26">
                                          <p:stCondLst>
                                            <p:cond delay="1808"/>
                                          </p:stCondLst>
                                        </p:cTn>
                                        <p:tgtEl>
                                          <p:spTgt spid="6147">
                                            <p:txEl>
                                              <p:pRg st="4" end="4"/>
                                            </p:txEl>
                                          </p:spTgt>
                                        </p:tgtEl>
                                      </p:cBhvr>
                                      <p:to x="100000" y="95000"/>
                                    </p:animScale>
                                    <p:animScale>
                                      <p:cBhvr>
                                        <p:cTn id="42" dur="166" decel="50000">
                                          <p:stCondLst>
                                            <p:cond delay="1834"/>
                                          </p:stCondLst>
                                        </p:cTn>
                                        <p:tgtEl>
                                          <p:spTgt spid="6147">
                                            <p:txEl>
                                              <p:pRg st="4" end="4"/>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6147">
                                            <p:txEl>
                                              <p:pRg st="5" end="5"/>
                                            </p:txEl>
                                          </p:spTgt>
                                        </p:tgtEl>
                                        <p:attrNameLst>
                                          <p:attrName>style.visibility</p:attrName>
                                        </p:attrNameLst>
                                      </p:cBhvr>
                                      <p:to>
                                        <p:strVal val="visible"/>
                                      </p:to>
                                    </p:set>
                                    <p:animEffect transition="in" filter="wipe(down)">
                                      <p:cBhvr>
                                        <p:cTn id="45" dur="580">
                                          <p:stCondLst>
                                            <p:cond delay="0"/>
                                          </p:stCondLst>
                                        </p:cTn>
                                        <p:tgtEl>
                                          <p:spTgt spid="6147">
                                            <p:txEl>
                                              <p:pRg st="5" end="5"/>
                                            </p:txEl>
                                          </p:spTgt>
                                        </p:tgtEl>
                                      </p:cBhvr>
                                    </p:animEffect>
                                    <p:anim calcmode="lin" valueType="num">
                                      <p:cBhvr>
                                        <p:cTn id="46" dur="1822" tmFilter="0,0; 0.14,0.36; 0.43,0.73; 0.71,0.91; 1.0,1.0">
                                          <p:stCondLst>
                                            <p:cond delay="0"/>
                                          </p:stCondLst>
                                        </p:cTn>
                                        <p:tgtEl>
                                          <p:spTgt spid="6147">
                                            <p:txEl>
                                              <p:pRg st="5" end="5"/>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6147">
                                            <p:txEl>
                                              <p:pRg st="5" end="5"/>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6147">
                                            <p:txEl>
                                              <p:pRg st="5" end="5"/>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6147">
                                            <p:txEl>
                                              <p:pRg st="5" end="5"/>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6147">
                                            <p:txEl>
                                              <p:pRg st="5" end="5"/>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6147">
                                            <p:txEl>
                                              <p:pRg st="5" end="5"/>
                                            </p:txEl>
                                          </p:spTgt>
                                        </p:tgtEl>
                                      </p:cBhvr>
                                      <p:to x="100000" y="60000"/>
                                    </p:animScale>
                                    <p:animScale>
                                      <p:cBhvr>
                                        <p:cTn id="52" dur="166" decel="50000">
                                          <p:stCondLst>
                                            <p:cond delay="676"/>
                                          </p:stCondLst>
                                        </p:cTn>
                                        <p:tgtEl>
                                          <p:spTgt spid="6147">
                                            <p:txEl>
                                              <p:pRg st="5" end="5"/>
                                            </p:txEl>
                                          </p:spTgt>
                                        </p:tgtEl>
                                      </p:cBhvr>
                                      <p:to x="100000" y="100000"/>
                                    </p:animScale>
                                    <p:animScale>
                                      <p:cBhvr>
                                        <p:cTn id="53" dur="26">
                                          <p:stCondLst>
                                            <p:cond delay="1312"/>
                                          </p:stCondLst>
                                        </p:cTn>
                                        <p:tgtEl>
                                          <p:spTgt spid="6147">
                                            <p:txEl>
                                              <p:pRg st="5" end="5"/>
                                            </p:txEl>
                                          </p:spTgt>
                                        </p:tgtEl>
                                      </p:cBhvr>
                                      <p:to x="100000" y="80000"/>
                                    </p:animScale>
                                    <p:animScale>
                                      <p:cBhvr>
                                        <p:cTn id="54" dur="166" decel="50000">
                                          <p:stCondLst>
                                            <p:cond delay="1338"/>
                                          </p:stCondLst>
                                        </p:cTn>
                                        <p:tgtEl>
                                          <p:spTgt spid="6147">
                                            <p:txEl>
                                              <p:pRg st="5" end="5"/>
                                            </p:txEl>
                                          </p:spTgt>
                                        </p:tgtEl>
                                      </p:cBhvr>
                                      <p:to x="100000" y="100000"/>
                                    </p:animScale>
                                    <p:animScale>
                                      <p:cBhvr>
                                        <p:cTn id="55" dur="26">
                                          <p:stCondLst>
                                            <p:cond delay="1642"/>
                                          </p:stCondLst>
                                        </p:cTn>
                                        <p:tgtEl>
                                          <p:spTgt spid="6147">
                                            <p:txEl>
                                              <p:pRg st="5" end="5"/>
                                            </p:txEl>
                                          </p:spTgt>
                                        </p:tgtEl>
                                      </p:cBhvr>
                                      <p:to x="100000" y="90000"/>
                                    </p:animScale>
                                    <p:animScale>
                                      <p:cBhvr>
                                        <p:cTn id="56" dur="166" decel="50000">
                                          <p:stCondLst>
                                            <p:cond delay="1668"/>
                                          </p:stCondLst>
                                        </p:cTn>
                                        <p:tgtEl>
                                          <p:spTgt spid="6147">
                                            <p:txEl>
                                              <p:pRg st="5" end="5"/>
                                            </p:txEl>
                                          </p:spTgt>
                                        </p:tgtEl>
                                      </p:cBhvr>
                                      <p:to x="100000" y="100000"/>
                                    </p:animScale>
                                    <p:animScale>
                                      <p:cBhvr>
                                        <p:cTn id="57" dur="26">
                                          <p:stCondLst>
                                            <p:cond delay="1808"/>
                                          </p:stCondLst>
                                        </p:cTn>
                                        <p:tgtEl>
                                          <p:spTgt spid="6147">
                                            <p:txEl>
                                              <p:pRg st="5" end="5"/>
                                            </p:txEl>
                                          </p:spTgt>
                                        </p:tgtEl>
                                      </p:cBhvr>
                                      <p:to x="100000" y="95000"/>
                                    </p:animScale>
                                    <p:animScale>
                                      <p:cBhvr>
                                        <p:cTn id="58" dur="166" decel="50000">
                                          <p:stCondLst>
                                            <p:cond delay="1834"/>
                                          </p:stCondLst>
                                        </p:cTn>
                                        <p:tgtEl>
                                          <p:spTgt spid="6147">
                                            <p:txEl>
                                              <p:pRg st="5" end="5"/>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6147">
                                            <p:txEl>
                                              <p:pRg st="6" end="6"/>
                                            </p:txEl>
                                          </p:spTgt>
                                        </p:tgtEl>
                                        <p:attrNameLst>
                                          <p:attrName>style.visibility</p:attrName>
                                        </p:attrNameLst>
                                      </p:cBhvr>
                                      <p:to>
                                        <p:strVal val="visible"/>
                                      </p:to>
                                    </p:set>
                                    <p:animEffect transition="in" filter="wipe(down)">
                                      <p:cBhvr>
                                        <p:cTn id="61" dur="580">
                                          <p:stCondLst>
                                            <p:cond delay="0"/>
                                          </p:stCondLst>
                                        </p:cTn>
                                        <p:tgtEl>
                                          <p:spTgt spid="6147">
                                            <p:txEl>
                                              <p:pRg st="6" end="6"/>
                                            </p:txEl>
                                          </p:spTgt>
                                        </p:tgtEl>
                                      </p:cBhvr>
                                    </p:animEffect>
                                    <p:anim calcmode="lin" valueType="num">
                                      <p:cBhvr>
                                        <p:cTn id="62" dur="1822" tmFilter="0,0; 0.14,0.36; 0.43,0.73; 0.71,0.91; 1.0,1.0">
                                          <p:stCondLst>
                                            <p:cond delay="0"/>
                                          </p:stCondLst>
                                        </p:cTn>
                                        <p:tgtEl>
                                          <p:spTgt spid="6147">
                                            <p:txEl>
                                              <p:pRg st="6" end="6"/>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147">
                                            <p:txEl>
                                              <p:pRg st="6" end="6"/>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147">
                                            <p:txEl>
                                              <p:pRg st="6" end="6"/>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147">
                                            <p:txEl>
                                              <p:pRg st="6" end="6"/>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147">
                                            <p:txEl>
                                              <p:pRg st="6" end="6"/>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6147">
                                            <p:txEl>
                                              <p:pRg st="6" end="6"/>
                                            </p:txEl>
                                          </p:spTgt>
                                        </p:tgtEl>
                                      </p:cBhvr>
                                      <p:to x="100000" y="60000"/>
                                    </p:animScale>
                                    <p:animScale>
                                      <p:cBhvr>
                                        <p:cTn id="68" dur="166" decel="50000">
                                          <p:stCondLst>
                                            <p:cond delay="676"/>
                                          </p:stCondLst>
                                        </p:cTn>
                                        <p:tgtEl>
                                          <p:spTgt spid="6147">
                                            <p:txEl>
                                              <p:pRg st="6" end="6"/>
                                            </p:txEl>
                                          </p:spTgt>
                                        </p:tgtEl>
                                      </p:cBhvr>
                                      <p:to x="100000" y="100000"/>
                                    </p:animScale>
                                    <p:animScale>
                                      <p:cBhvr>
                                        <p:cTn id="69" dur="26">
                                          <p:stCondLst>
                                            <p:cond delay="1312"/>
                                          </p:stCondLst>
                                        </p:cTn>
                                        <p:tgtEl>
                                          <p:spTgt spid="6147">
                                            <p:txEl>
                                              <p:pRg st="6" end="6"/>
                                            </p:txEl>
                                          </p:spTgt>
                                        </p:tgtEl>
                                      </p:cBhvr>
                                      <p:to x="100000" y="80000"/>
                                    </p:animScale>
                                    <p:animScale>
                                      <p:cBhvr>
                                        <p:cTn id="70" dur="166" decel="50000">
                                          <p:stCondLst>
                                            <p:cond delay="1338"/>
                                          </p:stCondLst>
                                        </p:cTn>
                                        <p:tgtEl>
                                          <p:spTgt spid="6147">
                                            <p:txEl>
                                              <p:pRg st="6" end="6"/>
                                            </p:txEl>
                                          </p:spTgt>
                                        </p:tgtEl>
                                      </p:cBhvr>
                                      <p:to x="100000" y="100000"/>
                                    </p:animScale>
                                    <p:animScale>
                                      <p:cBhvr>
                                        <p:cTn id="71" dur="26">
                                          <p:stCondLst>
                                            <p:cond delay="1642"/>
                                          </p:stCondLst>
                                        </p:cTn>
                                        <p:tgtEl>
                                          <p:spTgt spid="6147">
                                            <p:txEl>
                                              <p:pRg st="6" end="6"/>
                                            </p:txEl>
                                          </p:spTgt>
                                        </p:tgtEl>
                                      </p:cBhvr>
                                      <p:to x="100000" y="90000"/>
                                    </p:animScale>
                                    <p:animScale>
                                      <p:cBhvr>
                                        <p:cTn id="72" dur="166" decel="50000">
                                          <p:stCondLst>
                                            <p:cond delay="1668"/>
                                          </p:stCondLst>
                                        </p:cTn>
                                        <p:tgtEl>
                                          <p:spTgt spid="6147">
                                            <p:txEl>
                                              <p:pRg st="6" end="6"/>
                                            </p:txEl>
                                          </p:spTgt>
                                        </p:tgtEl>
                                      </p:cBhvr>
                                      <p:to x="100000" y="100000"/>
                                    </p:animScale>
                                    <p:animScale>
                                      <p:cBhvr>
                                        <p:cTn id="73" dur="26">
                                          <p:stCondLst>
                                            <p:cond delay="1808"/>
                                          </p:stCondLst>
                                        </p:cTn>
                                        <p:tgtEl>
                                          <p:spTgt spid="6147">
                                            <p:txEl>
                                              <p:pRg st="6" end="6"/>
                                            </p:txEl>
                                          </p:spTgt>
                                        </p:tgtEl>
                                      </p:cBhvr>
                                      <p:to x="100000" y="95000"/>
                                    </p:animScale>
                                    <p:animScale>
                                      <p:cBhvr>
                                        <p:cTn id="74" dur="166" decel="50000">
                                          <p:stCondLst>
                                            <p:cond delay="1834"/>
                                          </p:stCondLst>
                                        </p:cTn>
                                        <p:tgtEl>
                                          <p:spTgt spid="6147">
                                            <p:txEl>
                                              <p:pRg st="6" end="6"/>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6147">
                                            <p:txEl>
                                              <p:pRg st="7" end="7"/>
                                            </p:txEl>
                                          </p:spTgt>
                                        </p:tgtEl>
                                        <p:attrNameLst>
                                          <p:attrName>style.visibility</p:attrName>
                                        </p:attrNameLst>
                                      </p:cBhvr>
                                      <p:to>
                                        <p:strVal val="visible"/>
                                      </p:to>
                                    </p:set>
                                    <p:animEffect transition="in" filter="wipe(down)">
                                      <p:cBhvr>
                                        <p:cTn id="77" dur="580">
                                          <p:stCondLst>
                                            <p:cond delay="0"/>
                                          </p:stCondLst>
                                        </p:cTn>
                                        <p:tgtEl>
                                          <p:spTgt spid="6147">
                                            <p:txEl>
                                              <p:pRg st="7" end="7"/>
                                            </p:txEl>
                                          </p:spTgt>
                                        </p:tgtEl>
                                      </p:cBhvr>
                                    </p:animEffect>
                                    <p:anim calcmode="lin" valueType="num">
                                      <p:cBhvr>
                                        <p:cTn id="78" dur="1822" tmFilter="0,0; 0.14,0.36; 0.43,0.73; 0.71,0.91; 1.0,1.0">
                                          <p:stCondLst>
                                            <p:cond delay="0"/>
                                          </p:stCondLst>
                                        </p:cTn>
                                        <p:tgtEl>
                                          <p:spTgt spid="6147">
                                            <p:txEl>
                                              <p:pRg st="7" end="7"/>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6147">
                                            <p:txEl>
                                              <p:pRg st="7" end="7"/>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6147">
                                            <p:txEl>
                                              <p:pRg st="7" end="7"/>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6147">
                                            <p:txEl>
                                              <p:pRg st="7" end="7"/>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6147">
                                            <p:txEl>
                                              <p:pRg st="7" end="7"/>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6147">
                                            <p:txEl>
                                              <p:pRg st="7" end="7"/>
                                            </p:txEl>
                                          </p:spTgt>
                                        </p:tgtEl>
                                      </p:cBhvr>
                                      <p:to x="100000" y="60000"/>
                                    </p:animScale>
                                    <p:animScale>
                                      <p:cBhvr>
                                        <p:cTn id="84" dur="166" decel="50000">
                                          <p:stCondLst>
                                            <p:cond delay="676"/>
                                          </p:stCondLst>
                                        </p:cTn>
                                        <p:tgtEl>
                                          <p:spTgt spid="6147">
                                            <p:txEl>
                                              <p:pRg st="7" end="7"/>
                                            </p:txEl>
                                          </p:spTgt>
                                        </p:tgtEl>
                                      </p:cBhvr>
                                      <p:to x="100000" y="100000"/>
                                    </p:animScale>
                                    <p:animScale>
                                      <p:cBhvr>
                                        <p:cTn id="85" dur="26">
                                          <p:stCondLst>
                                            <p:cond delay="1312"/>
                                          </p:stCondLst>
                                        </p:cTn>
                                        <p:tgtEl>
                                          <p:spTgt spid="6147">
                                            <p:txEl>
                                              <p:pRg st="7" end="7"/>
                                            </p:txEl>
                                          </p:spTgt>
                                        </p:tgtEl>
                                      </p:cBhvr>
                                      <p:to x="100000" y="80000"/>
                                    </p:animScale>
                                    <p:animScale>
                                      <p:cBhvr>
                                        <p:cTn id="86" dur="166" decel="50000">
                                          <p:stCondLst>
                                            <p:cond delay="1338"/>
                                          </p:stCondLst>
                                        </p:cTn>
                                        <p:tgtEl>
                                          <p:spTgt spid="6147">
                                            <p:txEl>
                                              <p:pRg st="7" end="7"/>
                                            </p:txEl>
                                          </p:spTgt>
                                        </p:tgtEl>
                                      </p:cBhvr>
                                      <p:to x="100000" y="100000"/>
                                    </p:animScale>
                                    <p:animScale>
                                      <p:cBhvr>
                                        <p:cTn id="87" dur="26">
                                          <p:stCondLst>
                                            <p:cond delay="1642"/>
                                          </p:stCondLst>
                                        </p:cTn>
                                        <p:tgtEl>
                                          <p:spTgt spid="6147">
                                            <p:txEl>
                                              <p:pRg st="7" end="7"/>
                                            </p:txEl>
                                          </p:spTgt>
                                        </p:tgtEl>
                                      </p:cBhvr>
                                      <p:to x="100000" y="90000"/>
                                    </p:animScale>
                                    <p:animScale>
                                      <p:cBhvr>
                                        <p:cTn id="88" dur="166" decel="50000">
                                          <p:stCondLst>
                                            <p:cond delay="1668"/>
                                          </p:stCondLst>
                                        </p:cTn>
                                        <p:tgtEl>
                                          <p:spTgt spid="6147">
                                            <p:txEl>
                                              <p:pRg st="7" end="7"/>
                                            </p:txEl>
                                          </p:spTgt>
                                        </p:tgtEl>
                                      </p:cBhvr>
                                      <p:to x="100000" y="100000"/>
                                    </p:animScale>
                                    <p:animScale>
                                      <p:cBhvr>
                                        <p:cTn id="89" dur="26">
                                          <p:stCondLst>
                                            <p:cond delay="1808"/>
                                          </p:stCondLst>
                                        </p:cTn>
                                        <p:tgtEl>
                                          <p:spTgt spid="6147">
                                            <p:txEl>
                                              <p:pRg st="7" end="7"/>
                                            </p:txEl>
                                          </p:spTgt>
                                        </p:tgtEl>
                                      </p:cBhvr>
                                      <p:to x="100000" y="95000"/>
                                    </p:animScale>
                                    <p:animScale>
                                      <p:cBhvr>
                                        <p:cTn id="90" dur="166" decel="50000">
                                          <p:stCondLst>
                                            <p:cond delay="1834"/>
                                          </p:stCondLst>
                                        </p:cTn>
                                        <p:tgtEl>
                                          <p:spTgt spid="614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Overview</a:t>
            </a:r>
          </a:p>
        </p:txBody>
      </p:sp>
      <p:sp>
        <p:nvSpPr>
          <p:cNvPr id="6147" name="Rectangle 3"/>
          <p:cNvSpPr>
            <a:spLocks noGrp="1" noChangeArrowheads="1"/>
          </p:cNvSpPr>
          <p:nvPr>
            <p:ph type="body" idx="1"/>
          </p:nvPr>
        </p:nvSpPr>
        <p:spPr>
          <a:xfrm>
            <a:off x="457200" y="685800"/>
            <a:ext cx="8229600" cy="5246688"/>
          </a:xfrm>
          <a:blipFill>
            <a:blip r:embed="rId3">
              <a:alphaModFix amt="43000"/>
            </a:blip>
            <a:stretch>
              <a:fillRect/>
            </a:stretch>
          </a:blipFill>
        </p:spPr>
        <p:txBody>
          <a:bodyPr>
            <a:normAutofit/>
          </a:bodyPr>
          <a:lstStyle/>
          <a:p>
            <a:r>
              <a:rPr lang="en-US" sz="2400" dirty="0">
                <a:ea typeface="ＭＳ Ｐゴシック" pitchFamily="34" charset="-128"/>
              </a:rPr>
              <a:t>The patient will go to the site</a:t>
            </a:r>
          </a:p>
          <a:p>
            <a:r>
              <a:rPr lang="en-US" sz="2400" dirty="0">
                <a:ea typeface="ＭＳ Ｐゴシック" pitchFamily="34" charset="-128"/>
              </a:rPr>
              <a:t>Search for the doctor based on his requirement </a:t>
            </a:r>
          </a:p>
          <a:p>
            <a:r>
              <a:rPr lang="en-US" sz="2400" dirty="0">
                <a:ea typeface="ＭＳ Ｐゴシック" pitchFamily="34" charset="-128"/>
              </a:rPr>
              <a:t>Choose a doctor and schedule the appointment</a:t>
            </a:r>
          </a:p>
          <a:p>
            <a:r>
              <a:rPr lang="en-US" sz="2400" dirty="0">
                <a:ea typeface="ＭＳ Ｐゴシック" pitchFamily="34" charset="-128"/>
              </a:rPr>
              <a:t>Expect your turn. </a:t>
            </a:r>
          </a:p>
          <a:p>
            <a:r>
              <a:rPr lang="en-US" sz="2400" dirty="0">
                <a:ea typeface="ＭＳ Ｐゴシック" pitchFamily="34" charset="-128"/>
              </a:rPr>
              <a:t>Based on  the consultation doctor prescribes either medicine or tests to the patient.</a:t>
            </a:r>
          </a:p>
          <a:p>
            <a:r>
              <a:rPr lang="en-US" sz="2400" dirty="0">
                <a:ea typeface="ＭＳ Ｐゴシック" pitchFamily="34" charset="-128"/>
              </a:rPr>
              <a:t>Patient is directed according to the prescription.</a:t>
            </a:r>
          </a:p>
          <a:p>
            <a:r>
              <a:rPr lang="en-US" sz="2400" dirty="0">
                <a:ea typeface="ＭＳ Ｐゴシック" pitchFamily="34" charset="-128"/>
              </a:rPr>
              <a:t>Medicine pickup process.</a:t>
            </a: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endParaRPr lang="en-US" dirty="0"/>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&lt;Team 6&gt;</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3</a:t>
            </a:fld>
            <a:endParaRPr lang="en-US"/>
          </a:p>
        </p:txBody>
      </p:sp>
      <p:sp>
        <p:nvSpPr>
          <p:cNvPr id="6" name="Content Placeholder 5">
            <a:extLst>
              <a:ext uri="{FF2B5EF4-FFF2-40B4-BE49-F238E27FC236}">
                <a16:creationId xmlns:a16="http://schemas.microsoft.com/office/drawing/2014/main" id="{B556B494-68C9-0CEF-9237-D0F4A5FE3E51}"/>
              </a:ext>
            </a:extLst>
          </p:cNvPr>
          <p:cNvSpPr>
            <a:spLocks noGrp="1"/>
          </p:cNvSpPr>
          <p:nvPr>
            <p:ph idx="1"/>
          </p:nvPr>
        </p:nvSpPr>
        <p:spPr>
          <a:xfrm>
            <a:off x="462986" y="1145894"/>
            <a:ext cx="8223813" cy="4980269"/>
          </a:xfrm>
        </p:spPr>
        <p:txBody>
          <a:bodyPr/>
          <a:lstStyle/>
          <a:p>
            <a:pPr marL="0" indent="0">
              <a:buNone/>
            </a:pPr>
            <a:endParaRPr lang="en-US" sz="1800" dirty="0">
              <a:ea typeface="ＭＳ Ｐゴシック" pitchFamily="34" charset="-128"/>
            </a:endParaRPr>
          </a:p>
          <a:p>
            <a:pPr marL="0" indent="0">
              <a:buNone/>
            </a:pPr>
            <a:endParaRPr lang="en-IN" dirty="0"/>
          </a:p>
        </p:txBody>
      </p:sp>
    </p:spTree>
    <p:extLst>
      <p:ext uri="{BB962C8B-B14F-4D97-AF65-F5344CB8AC3E}">
        <p14:creationId xmlns:p14="http://schemas.microsoft.com/office/powerpoint/2010/main" val="332701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BC6E-11AA-48D9-A166-7A208BCFBA07}"/>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Overview</a:t>
            </a:r>
            <a:endParaRPr lang="en-IN" dirty="0"/>
          </a:p>
        </p:txBody>
      </p:sp>
      <p:sp>
        <p:nvSpPr>
          <p:cNvPr id="4" name="Date Placeholder 3">
            <a:extLst>
              <a:ext uri="{FF2B5EF4-FFF2-40B4-BE49-F238E27FC236}">
                <a16:creationId xmlns:a16="http://schemas.microsoft.com/office/drawing/2014/main" id="{D207D231-2D33-5458-373C-A8385BFC1739}"/>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097B4253-88B6-15AD-EDA9-7AEC7FE06ED5}"/>
              </a:ext>
            </a:extLst>
          </p:cNvPr>
          <p:cNvSpPr>
            <a:spLocks noGrp="1"/>
          </p:cNvSpPr>
          <p:nvPr>
            <p:ph type="ftr" sz="quarter" idx="11"/>
          </p:nvPr>
        </p:nvSpPr>
        <p:spPr/>
        <p:txBody>
          <a:bodyPr/>
          <a:lstStyle/>
          <a:p>
            <a:r>
              <a:rPr lang="en-US" dirty="0"/>
              <a:t>CSE5330: &lt;Team 6&gt;</a:t>
            </a:r>
          </a:p>
        </p:txBody>
      </p:sp>
      <p:sp>
        <p:nvSpPr>
          <p:cNvPr id="6" name="Slide Number Placeholder 5">
            <a:extLst>
              <a:ext uri="{FF2B5EF4-FFF2-40B4-BE49-F238E27FC236}">
                <a16:creationId xmlns:a16="http://schemas.microsoft.com/office/drawing/2014/main" id="{A28E4DD2-AD8D-DE7C-C1DA-7EA02E6527CB}"/>
              </a:ext>
            </a:extLst>
          </p:cNvPr>
          <p:cNvSpPr>
            <a:spLocks noGrp="1"/>
          </p:cNvSpPr>
          <p:nvPr>
            <p:ph type="sldNum" sz="quarter" idx="12"/>
          </p:nvPr>
        </p:nvSpPr>
        <p:spPr/>
        <p:txBody>
          <a:bodyPr/>
          <a:lstStyle/>
          <a:p>
            <a:fld id="{9E706BD9-F2AE-4A2B-9DCA-446C6D03248B}" type="slidenum">
              <a:rPr lang="en-US" smtClean="0"/>
              <a:t>4</a:t>
            </a:fld>
            <a:endParaRPr lang="en-US"/>
          </a:p>
        </p:txBody>
      </p:sp>
      <p:pic>
        <p:nvPicPr>
          <p:cNvPr id="11" name="Content Placeholder 10">
            <a:extLst>
              <a:ext uri="{FF2B5EF4-FFF2-40B4-BE49-F238E27FC236}">
                <a16:creationId xmlns:a16="http://schemas.microsoft.com/office/drawing/2014/main" id="{6A6295E7-87E8-1CE4-CA89-F0E9A8D0CE34}"/>
              </a:ext>
            </a:extLst>
          </p:cNvPr>
          <p:cNvPicPr>
            <a:picLocks noGrp="1" noChangeAspect="1"/>
          </p:cNvPicPr>
          <p:nvPr>
            <p:ph idx="1"/>
          </p:nvPr>
        </p:nvPicPr>
        <p:blipFill>
          <a:blip r:embed="rId2"/>
          <a:stretch>
            <a:fillRect/>
          </a:stretch>
        </p:blipFill>
        <p:spPr>
          <a:xfrm>
            <a:off x="457200" y="3810000"/>
            <a:ext cx="8281348" cy="2211269"/>
          </a:xfrm>
        </p:spPr>
      </p:pic>
      <p:pic>
        <p:nvPicPr>
          <p:cNvPr id="3" name="Picture 2">
            <a:extLst>
              <a:ext uri="{FF2B5EF4-FFF2-40B4-BE49-F238E27FC236}">
                <a16:creationId xmlns:a16="http://schemas.microsoft.com/office/drawing/2014/main" id="{4D54C456-7400-F20C-EBB7-1A282B15A4E1}"/>
              </a:ext>
            </a:extLst>
          </p:cNvPr>
          <p:cNvPicPr>
            <a:picLocks noChangeAspect="1"/>
          </p:cNvPicPr>
          <p:nvPr/>
        </p:nvPicPr>
        <p:blipFill>
          <a:blip r:embed="rId3"/>
          <a:stretch>
            <a:fillRect/>
          </a:stretch>
        </p:blipFill>
        <p:spPr>
          <a:xfrm>
            <a:off x="609600" y="836730"/>
            <a:ext cx="8077200" cy="2820869"/>
          </a:xfrm>
          <a:prstGeom prst="rect">
            <a:avLst/>
          </a:prstGeom>
        </p:spPr>
      </p:pic>
    </p:spTree>
    <p:extLst>
      <p:ext uri="{BB962C8B-B14F-4D97-AF65-F5344CB8AC3E}">
        <p14:creationId xmlns:p14="http://schemas.microsoft.com/office/powerpoint/2010/main" val="4483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8295-926B-8D1B-94AE-1F8F324ECB6D}"/>
              </a:ext>
            </a:extLst>
          </p:cNvPr>
          <p:cNvSpPr>
            <a:spLocks noGrp="1"/>
          </p:cNvSpPr>
          <p:nvPr>
            <p:ph type="title"/>
          </p:nvPr>
        </p:nvSpPr>
        <p:spPr/>
        <p:txBody>
          <a:bodyPr/>
          <a:lstStyle/>
          <a:p>
            <a:r>
              <a:rPr lang="en-GB" dirty="0"/>
              <a:t>Relational Schema</a:t>
            </a:r>
            <a:endParaRPr lang="en-IN" dirty="0"/>
          </a:p>
        </p:txBody>
      </p:sp>
      <p:sp>
        <p:nvSpPr>
          <p:cNvPr id="4" name="Date Placeholder 3">
            <a:extLst>
              <a:ext uri="{FF2B5EF4-FFF2-40B4-BE49-F238E27FC236}">
                <a16:creationId xmlns:a16="http://schemas.microsoft.com/office/drawing/2014/main" id="{8DB54FE9-BD2D-E0F9-D445-D6286BF009A4}"/>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A89022D9-1773-7077-1E11-335098359AC8}"/>
              </a:ext>
            </a:extLst>
          </p:cNvPr>
          <p:cNvSpPr>
            <a:spLocks noGrp="1"/>
          </p:cNvSpPr>
          <p:nvPr>
            <p:ph type="ftr" sz="quarter" idx="11"/>
          </p:nvPr>
        </p:nvSpPr>
        <p:spPr/>
        <p:txBody>
          <a:bodyPr/>
          <a:lstStyle/>
          <a:p>
            <a:r>
              <a:rPr lang="en-US"/>
              <a:t>CSE5330: &lt;Insert TeamID&gt;</a:t>
            </a:r>
          </a:p>
        </p:txBody>
      </p:sp>
      <p:sp>
        <p:nvSpPr>
          <p:cNvPr id="6" name="Slide Number Placeholder 5">
            <a:extLst>
              <a:ext uri="{FF2B5EF4-FFF2-40B4-BE49-F238E27FC236}">
                <a16:creationId xmlns:a16="http://schemas.microsoft.com/office/drawing/2014/main" id="{C05F9A12-6AA8-2659-A8D6-2ECDA0502B51}"/>
              </a:ext>
            </a:extLst>
          </p:cNvPr>
          <p:cNvSpPr>
            <a:spLocks noGrp="1"/>
          </p:cNvSpPr>
          <p:nvPr>
            <p:ph type="sldNum" sz="quarter" idx="12"/>
          </p:nvPr>
        </p:nvSpPr>
        <p:spPr/>
        <p:txBody>
          <a:bodyPr/>
          <a:lstStyle/>
          <a:p>
            <a:fld id="{9E706BD9-F2AE-4A2B-9DCA-446C6D03248B}" type="slidenum">
              <a:rPr lang="en-US" smtClean="0"/>
              <a:t>5</a:t>
            </a:fld>
            <a:endParaRPr lang="en-US"/>
          </a:p>
        </p:txBody>
      </p:sp>
      <p:pic>
        <p:nvPicPr>
          <p:cNvPr id="11" name="Content Placeholder 10">
            <a:extLst>
              <a:ext uri="{FF2B5EF4-FFF2-40B4-BE49-F238E27FC236}">
                <a16:creationId xmlns:a16="http://schemas.microsoft.com/office/drawing/2014/main" id="{08F6AD7B-BEF9-993F-5174-E2BE95F8CE04}"/>
              </a:ext>
            </a:extLst>
          </p:cNvPr>
          <p:cNvPicPr>
            <a:picLocks noGrp="1" noChangeAspect="1"/>
          </p:cNvPicPr>
          <p:nvPr>
            <p:ph idx="1"/>
          </p:nvPr>
        </p:nvPicPr>
        <p:blipFill>
          <a:blip r:embed="rId2"/>
          <a:stretch>
            <a:fillRect/>
          </a:stretch>
        </p:blipFill>
        <p:spPr>
          <a:xfrm>
            <a:off x="609600" y="1297659"/>
            <a:ext cx="8229600" cy="4750044"/>
          </a:xfrm>
        </p:spPr>
      </p:pic>
    </p:spTree>
    <p:extLst>
      <p:ext uri="{BB962C8B-B14F-4D97-AF65-F5344CB8AC3E}">
        <p14:creationId xmlns:p14="http://schemas.microsoft.com/office/powerpoint/2010/main" val="36758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Goal</a:t>
            </a:r>
          </a:p>
        </p:txBody>
      </p:sp>
      <p:sp>
        <p:nvSpPr>
          <p:cNvPr id="6147" name="Rectangle 3"/>
          <p:cNvSpPr>
            <a:spLocks noGrp="1" noChangeArrowheads="1"/>
          </p:cNvSpPr>
          <p:nvPr>
            <p:ph type="body" idx="1"/>
          </p:nvPr>
        </p:nvSpPr>
        <p:spPr>
          <a:xfrm>
            <a:off x="457200" y="710799"/>
            <a:ext cx="8229600" cy="5246688"/>
          </a:xfrm>
        </p:spPr>
        <p:txBody>
          <a:bodyPr/>
          <a:lstStyle/>
          <a:p>
            <a:pPr marL="0" indent="0">
              <a:buNone/>
            </a:pPr>
            <a:r>
              <a:rPr lang="en-GB" sz="3200" b="1" i="1" dirty="0">
                <a:solidFill>
                  <a:schemeClr val="accent6">
                    <a:lumMod val="75000"/>
                  </a:schemeClr>
                </a:solidFill>
              </a:rPr>
              <a:t>We met most of the business goals, like:</a:t>
            </a:r>
            <a:endParaRPr lang="en-GB" sz="2400" b="1" i="1" dirty="0">
              <a:solidFill>
                <a:schemeClr val="accent6">
                  <a:lumMod val="75000"/>
                </a:schemeClr>
              </a:solidFill>
            </a:endParaRPr>
          </a:p>
          <a:p>
            <a:r>
              <a:rPr lang="en-GB" sz="2400" dirty="0"/>
              <a:t>The main Business goal is to reduce the waiting time of the patient. </a:t>
            </a:r>
          </a:p>
          <a:p>
            <a:r>
              <a:rPr lang="en-GB" sz="2400" dirty="0"/>
              <a:t>Used to find the Booking ID's of patients who have partially paid, this helps for the hospital to track the transaction that they made. </a:t>
            </a:r>
          </a:p>
          <a:p>
            <a:r>
              <a:rPr lang="en-GB" sz="2400" dirty="0"/>
              <a:t>Finding the data of the patients according to the age group. </a:t>
            </a:r>
          </a:p>
          <a:p>
            <a:r>
              <a:rPr lang="en-GB" sz="2400" dirty="0"/>
              <a:t>Rating helps to choose the good doctor according to their health condition. </a:t>
            </a: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&lt; Team 6 &gt;</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6</a:t>
            </a:fld>
            <a:endParaRPr lang="en-US"/>
          </a:p>
        </p:txBody>
      </p:sp>
    </p:spTree>
    <p:extLst>
      <p:ext uri="{BB962C8B-B14F-4D97-AF65-F5344CB8AC3E}">
        <p14:creationId xmlns:p14="http://schemas.microsoft.com/office/powerpoint/2010/main" val="58631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Takeaway</a:t>
            </a:r>
          </a:p>
        </p:txBody>
      </p:sp>
      <p:sp>
        <p:nvSpPr>
          <p:cNvPr id="6147" name="Rectangle 3"/>
          <p:cNvSpPr>
            <a:spLocks noGrp="1" noChangeArrowheads="1"/>
          </p:cNvSpPr>
          <p:nvPr>
            <p:ph type="body" idx="1"/>
          </p:nvPr>
        </p:nvSpPr>
        <p:spPr>
          <a:xfrm>
            <a:off x="457200" y="710799"/>
            <a:ext cx="8229600" cy="5246688"/>
          </a:xfrm>
        </p:spPr>
        <p:txBody>
          <a:bodyPr/>
          <a:lstStyle/>
          <a:p>
            <a:pPr eaLnBrk="1" hangingPunct="1"/>
            <a:r>
              <a:rPr lang="en-US" sz="2400" dirty="0">
                <a:solidFill>
                  <a:srgbClr val="FF0000"/>
                </a:solidFill>
                <a:ea typeface="ＭＳ Ｐゴシック" pitchFamily="34" charset="-128"/>
              </a:rPr>
              <a:t>If done in a team, how did you manage the tasks and time?</a:t>
            </a:r>
          </a:p>
          <a:p>
            <a:pPr marL="0" indent="0" eaLnBrk="1" hangingPunct="1">
              <a:buNone/>
            </a:pPr>
            <a:r>
              <a:rPr lang="en-US" sz="2400" dirty="0">
                <a:solidFill>
                  <a:schemeClr val="tx1">
                    <a:lumMod val="95000"/>
                    <a:lumOff val="5000"/>
                  </a:schemeClr>
                </a:solidFill>
                <a:ea typeface="ＭＳ Ｐゴシック" pitchFamily="34" charset="-128"/>
              </a:rPr>
              <a:t>It is a team project of 4 members, the main thing we focused is on communication and at the starting it was bit challenging to manage the time, eventually we have prioritized  the important tasks and worked accordingly. </a:t>
            </a:r>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r>
              <a:rPr lang="en-US" sz="2400" dirty="0">
                <a:solidFill>
                  <a:srgbClr val="FF0000"/>
                </a:solidFill>
                <a:ea typeface="ＭＳ Ｐゴシック" pitchFamily="34" charset="-128"/>
              </a:rPr>
              <a:t>Which phase(s) of the project was (were) difficult and </a:t>
            </a:r>
            <a:r>
              <a:rPr lang="en-US" sz="2400" dirty="0">
                <a:solidFill>
                  <a:srgbClr val="7030A0"/>
                </a:solidFill>
                <a:ea typeface="ＭＳ Ｐゴシック" pitchFamily="34" charset="-128"/>
              </a:rPr>
              <a:t>why</a:t>
            </a:r>
            <a:r>
              <a:rPr lang="en-US" sz="2400" dirty="0">
                <a:solidFill>
                  <a:srgbClr val="FF0000"/>
                </a:solidFill>
                <a:ea typeface="ＭＳ Ｐゴシック" pitchFamily="34" charset="-128"/>
              </a:rPr>
              <a:t>?</a:t>
            </a:r>
            <a:endParaRPr lang="en-US" sz="2400" dirty="0">
              <a:ea typeface="ＭＳ Ｐゴシック" pitchFamily="34" charset="-128"/>
            </a:endParaRPr>
          </a:p>
          <a:p>
            <a:pPr marL="0" indent="0" eaLnBrk="1" hangingPunct="1">
              <a:buNone/>
            </a:pPr>
            <a:r>
              <a:rPr lang="en-US" sz="2400" dirty="0">
                <a:ea typeface="ＭＳ Ｐゴシック" pitchFamily="34" charset="-128"/>
              </a:rPr>
              <a:t>We felt the phase 4 is bit time consuming than the other phases, </a:t>
            </a:r>
          </a:p>
          <a:p>
            <a:pPr marL="0" indent="0" eaLnBrk="1" hangingPunct="1">
              <a:buNone/>
            </a:pPr>
            <a:r>
              <a:rPr lang="en-US" sz="2400" dirty="0">
                <a:ea typeface="ＭＳ Ｐゴシック" pitchFamily="34" charset="-128"/>
              </a:rPr>
              <a:t>Tracking the data according to the business goals was bit challenging. </a:t>
            </a: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53FB52F5-2E37-4504-8481-A89C083F89A4}"/>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CE321D77-C9EE-4A7E-9CE1-DB987E5558DF}"/>
              </a:ext>
            </a:extLst>
          </p:cNvPr>
          <p:cNvSpPr>
            <a:spLocks noGrp="1"/>
          </p:cNvSpPr>
          <p:nvPr>
            <p:ph type="ftr" sz="quarter" idx="11"/>
          </p:nvPr>
        </p:nvSpPr>
        <p:spPr/>
        <p:txBody>
          <a:bodyPr/>
          <a:lstStyle/>
          <a:p>
            <a:r>
              <a:rPr lang="en-US" dirty="0"/>
              <a:t>CSE5330: &lt; Team 6 &gt;</a:t>
            </a:r>
          </a:p>
        </p:txBody>
      </p:sp>
      <p:sp>
        <p:nvSpPr>
          <p:cNvPr id="4" name="Slide Number Placeholder 3">
            <a:extLst>
              <a:ext uri="{FF2B5EF4-FFF2-40B4-BE49-F238E27FC236}">
                <a16:creationId xmlns:a16="http://schemas.microsoft.com/office/drawing/2014/main" id="{1FC6DAE2-781C-4F6C-9B25-30A0182E6751}"/>
              </a:ext>
            </a:extLst>
          </p:cNvPr>
          <p:cNvSpPr>
            <a:spLocks noGrp="1"/>
          </p:cNvSpPr>
          <p:nvPr>
            <p:ph type="sldNum" sz="quarter" idx="12"/>
          </p:nvPr>
        </p:nvSpPr>
        <p:spPr/>
        <p:txBody>
          <a:bodyPr/>
          <a:lstStyle/>
          <a:p>
            <a:fld id="{9E706BD9-F2AE-4A2B-9DCA-446C6D03248B}" type="slidenum">
              <a:rPr lang="en-US" smtClean="0"/>
              <a:t>7</a:t>
            </a:fld>
            <a:endParaRPr lang="en-US"/>
          </a:p>
        </p:txBody>
      </p:sp>
    </p:spTree>
    <p:extLst>
      <p:ext uri="{BB962C8B-B14F-4D97-AF65-F5344CB8AC3E}">
        <p14:creationId xmlns:p14="http://schemas.microsoft.com/office/powerpoint/2010/main" val="65006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Takeaway</a:t>
            </a:r>
          </a:p>
        </p:txBody>
      </p:sp>
      <p:sp>
        <p:nvSpPr>
          <p:cNvPr id="6147" name="Rectangle 3"/>
          <p:cNvSpPr>
            <a:spLocks noGrp="1" noChangeArrowheads="1"/>
          </p:cNvSpPr>
          <p:nvPr>
            <p:ph type="body" idx="1"/>
          </p:nvPr>
        </p:nvSpPr>
        <p:spPr>
          <a:xfrm>
            <a:off x="457200" y="710799"/>
            <a:ext cx="8229600" cy="5246688"/>
          </a:xfrm>
        </p:spPr>
        <p:txBody>
          <a:bodyPr/>
          <a:lstStyle/>
          <a:p>
            <a:pPr eaLnBrk="1" hangingPunct="1"/>
            <a:r>
              <a:rPr lang="en-US" sz="2400" b="1" dirty="0">
                <a:solidFill>
                  <a:srgbClr val="FF0000"/>
                </a:solidFill>
                <a:ea typeface="ＭＳ Ｐゴシック" pitchFamily="34" charset="-128"/>
              </a:rPr>
              <a:t>Are you happy</a:t>
            </a:r>
            <a:r>
              <a:rPr lang="en-US" sz="2400" dirty="0">
                <a:solidFill>
                  <a:srgbClr val="FF0000"/>
                </a:solidFill>
                <a:ea typeface="ＭＳ Ｐゴシック" pitchFamily="34" charset="-128"/>
              </a:rPr>
              <a:t> with what you have developed?</a:t>
            </a:r>
          </a:p>
          <a:p>
            <a:pPr eaLnBrk="1" hangingPunct="1"/>
            <a:r>
              <a:rPr lang="en-US" sz="2400" dirty="0">
                <a:ea typeface="ＭＳ Ｐゴシック" pitchFamily="34" charset="-128"/>
              </a:rPr>
              <a:t>Pretty much, the entire  project is started from the scratch. </a:t>
            </a:r>
          </a:p>
          <a:p>
            <a:pPr eaLnBrk="1" hangingPunct="1"/>
            <a:r>
              <a:rPr lang="en-US" sz="2400" dirty="0">
                <a:ea typeface="ＭＳ Ｐゴシック" pitchFamily="34" charset="-128"/>
              </a:rPr>
              <a:t>We have progressed independently by learning the concepts throughout the process. </a:t>
            </a:r>
          </a:p>
          <a:p>
            <a:pPr lvl="1"/>
            <a:r>
              <a:rPr lang="en-US" sz="2200" dirty="0">
                <a:solidFill>
                  <a:srgbClr val="FF0000"/>
                </a:solidFill>
                <a:ea typeface="ＭＳ Ｐゴシック" pitchFamily="34" charset="-128"/>
              </a:rPr>
              <a:t>Do you think this will add strength to your resume?</a:t>
            </a:r>
          </a:p>
          <a:p>
            <a:pPr lvl="1"/>
            <a:r>
              <a:rPr lang="en-US" sz="2200" dirty="0">
                <a:ea typeface="ＭＳ Ｐゴシック" pitchFamily="34" charset="-128"/>
              </a:rPr>
              <a:t>Yes, from this we learned how to implement a project with the team</a:t>
            </a:r>
          </a:p>
          <a:p>
            <a:pPr lvl="1"/>
            <a:r>
              <a:rPr lang="en-US" sz="2200" dirty="0">
                <a:solidFill>
                  <a:srgbClr val="FF0000"/>
                </a:solidFill>
                <a:ea typeface="ＭＳ Ｐゴシック" pitchFamily="34" charset="-128"/>
              </a:rPr>
              <a:t>What was your takeaway from the project that you think may help you in future?</a:t>
            </a:r>
          </a:p>
          <a:p>
            <a:pPr lvl="1"/>
            <a:r>
              <a:rPr lang="en-US" sz="2200" dirty="0">
                <a:ea typeface="ＭＳ Ｐゴシック" pitchFamily="34" charset="-128"/>
              </a:rPr>
              <a:t>In the any project we have to deal with the data in the backend. So, we have learnt the concepts with the help of SQL, and integration of data from backend to frontend.</a:t>
            </a: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509DD93F-3243-4C46-8E3D-0231285E8CCE}"/>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BB2881E7-294D-41F1-A53B-38AB0B3F5426}"/>
              </a:ext>
            </a:extLst>
          </p:cNvPr>
          <p:cNvSpPr>
            <a:spLocks noGrp="1"/>
          </p:cNvSpPr>
          <p:nvPr>
            <p:ph type="ftr" sz="quarter" idx="11"/>
          </p:nvPr>
        </p:nvSpPr>
        <p:spPr/>
        <p:txBody>
          <a:bodyPr/>
          <a:lstStyle/>
          <a:p>
            <a:r>
              <a:rPr lang="en-US"/>
              <a:t>CSE5330: &lt;Insert TeamID&gt;</a:t>
            </a:r>
          </a:p>
        </p:txBody>
      </p:sp>
      <p:sp>
        <p:nvSpPr>
          <p:cNvPr id="4" name="Slide Number Placeholder 3">
            <a:extLst>
              <a:ext uri="{FF2B5EF4-FFF2-40B4-BE49-F238E27FC236}">
                <a16:creationId xmlns:a16="http://schemas.microsoft.com/office/drawing/2014/main" id="{C6DF24D0-1959-4EAC-82B7-E7FBC8BBD612}"/>
              </a:ext>
            </a:extLst>
          </p:cNvPr>
          <p:cNvSpPr>
            <a:spLocks noGrp="1"/>
          </p:cNvSpPr>
          <p:nvPr>
            <p:ph type="sldNum" sz="quarter" idx="12"/>
          </p:nvPr>
        </p:nvSpPr>
        <p:spPr/>
        <p:txBody>
          <a:bodyPr/>
          <a:lstStyle/>
          <a:p>
            <a:fld id="{9E706BD9-F2AE-4A2B-9DCA-446C6D03248B}" type="slidenum">
              <a:rPr lang="en-US" smtClean="0"/>
              <a:t>8</a:t>
            </a:fld>
            <a:endParaRPr lang="en-US"/>
          </a:p>
        </p:txBody>
      </p:sp>
    </p:spTree>
    <p:extLst>
      <p:ext uri="{BB962C8B-B14F-4D97-AF65-F5344CB8AC3E}">
        <p14:creationId xmlns:p14="http://schemas.microsoft.com/office/powerpoint/2010/main" val="63220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Overall Feedback</a:t>
            </a:r>
          </a:p>
        </p:txBody>
      </p:sp>
      <p:sp>
        <p:nvSpPr>
          <p:cNvPr id="6147" name="Rectangle 3"/>
          <p:cNvSpPr>
            <a:spLocks noGrp="1" noChangeArrowheads="1"/>
          </p:cNvSpPr>
          <p:nvPr>
            <p:ph type="body" idx="1"/>
          </p:nvPr>
        </p:nvSpPr>
        <p:spPr>
          <a:xfrm>
            <a:off x="457200" y="879475"/>
            <a:ext cx="8229600" cy="5246688"/>
          </a:xfrm>
        </p:spPr>
        <p:txBody>
          <a:bodyPr>
            <a:normAutofit lnSpcReduction="10000"/>
          </a:bodyPr>
          <a:lstStyle/>
          <a:p>
            <a:pPr eaLnBrk="1" hangingPunct="1"/>
            <a:r>
              <a:rPr lang="en-US" sz="2400" dirty="0">
                <a:solidFill>
                  <a:schemeClr val="accent4">
                    <a:lumMod val="75000"/>
                  </a:schemeClr>
                </a:solidFill>
                <a:ea typeface="ＭＳ Ｐゴシック" pitchFamily="34" charset="-128"/>
              </a:rPr>
              <a:t>Everything seems to be good and helped for the course</a:t>
            </a:r>
          </a:p>
          <a:p>
            <a:pPr eaLnBrk="1" hangingPunct="1"/>
            <a:r>
              <a:rPr lang="en-US" sz="2400" dirty="0">
                <a:solidFill>
                  <a:srgbClr val="FF0000"/>
                </a:solidFill>
                <a:ea typeface="ＭＳ Ｐゴシック" pitchFamily="34" charset="-128"/>
              </a:rPr>
              <a:t>How can the </a:t>
            </a:r>
            <a:r>
              <a:rPr lang="en-US" sz="2400" dirty="0">
                <a:solidFill>
                  <a:schemeClr val="accent1">
                    <a:lumMod val="75000"/>
                  </a:schemeClr>
                </a:solidFill>
                <a:ea typeface="ＭＳ Ｐゴシック" pitchFamily="34" charset="-128"/>
              </a:rPr>
              <a:t>project</a:t>
            </a:r>
            <a:r>
              <a:rPr lang="en-US" sz="2400" dirty="0">
                <a:solidFill>
                  <a:srgbClr val="FF0000"/>
                </a:solidFill>
                <a:ea typeface="ＭＳ Ｐゴシック" pitchFamily="34" charset="-128"/>
              </a:rPr>
              <a:t> experience be improved? </a:t>
            </a:r>
          </a:p>
          <a:p>
            <a:pPr eaLnBrk="1" hangingPunct="1"/>
            <a:r>
              <a:rPr lang="en-US" sz="2000" dirty="0">
                <a:ea typeface="ＭＳ Ｐゴシック" pitchFamily="34" charset="-128"/>
              </a:rPr>
              <a:t>The phases are well organized according to the modules that are covered in the class based on the real time scenario.</a:t>
            </a:r>
          </a:p>
          <a:p>
            <a:pPr eaLnBrk="1" hangingPunct="1"/>
            <a:r>
              <a:rPr lang="en-US" sz="2400" dirty="0">
                <a:solidFill>
                  <a:srgbClr val="FF0000"/>
                </a:solidFill>
                <a:ea typeface="ＭＳ Ｐゴシック" pitchFamily="34" charset="-128"/>
              </a:rPr>
              <a:t>How can the </a:t>
            </a:r>
            <a:r>
              <a:rPr lang="en-US" sz="2400" dirty="0">
                <a:solidFill>
                  <a:schemeClr val="accent1">
                    <a:lumMod val="75000"/>
                  </a:schemeClr>
                </a:solidFill>
                <a:ea typeface="ＭＳ Ｐゴシック" pitchFamily="34" charset="-128"/>
              </a:rPr>
              <a:t>course</a:t>
            </a:r>
            <a:r>
              <a:rPr lang="en-US" sz="2400" dirty="0">
                <a:solidFill>
                  <a:srgbClr val="FF0000"/>
                </a:solidFill>
                <a:ea typeface="ＭＳ Ｐゴシック" pitchFamily="34" charset="-128"/>
              </a:rPr>
              <a:t> experience be improved?</a:t>
            </a:r>
          </a:p>
          <a:p>
            <a:pPr eaLnBrk="1" hangingPunct="1"/>
            <a:r>
              <a:rPr lang="en-US" sz="2400" dirty="0">
                <a:ea typeface="ＭＳ Ｐゴシック" pitchFamily="34" charset="-128"/>
              </a:rPr>
              <a:t>The concepts that were taught in the class are practically implemented in the phases of the project, which helped </a:t>
            </a:r>
            <a:r>
              <a:rPr lang="en-US" sz="2400" dirty="0" err="1">
                <a:ea typeface="ＭＳ Ｐゴシック" pitchFamily="34" charset="-128"/>
              </a:rPr>
              <a:t>uso</a:t>
            </a:r>
            <a:r>
              <a:rPr lang="en-US" sz="2400" dirty="0">
                <a:ea typeface="ＭＳ Ｐゴシック" pitchFamily="34" charset="-128"/>
              </a:rPr>
              <a:t> focus on the things that are required for our learning. </a:t>
            </a:r>
          </a:p>
          <a:p>
            <a:pPr eaLnBrk="1" hangingPunct="1"/>
            <a:r>
              <a:rPr lang="en-US" sz="2400" dirty="0">
                <a:ea typeface="ＭＳ Ｐゴシック" pitchFamily="34" charset="-128"/>
              </a:rPr>
              <a:t>We also learned to handle the large data like IMDB.</a:t>
            </a:r>
          </a:p>
          <a:p>
            <a:pPr eaLnBrk="1" hangingPunct="1"/>
            <a:r>
              <a:rPr lang="en-US" sz="2400" dirty="0">
                <a:solidFill>
                  <a:srgbClr val="FF0000"/>
                </a:solidFill>
                <a:ea typeface="ＭＳ Ｐゴシック" pitchFamily="34" charset="-128"/>
              </a:rPr>
              <a:t>How can the </a:t>
            </a:r>
            <a:r>
              <a:rPr lang="en-US" sz="2400" dirty="0">
                <a:solidFill>
                  <a:schemeClr val="accent1">
                    <a:lumMod val="75000"/>
                  </a:schemeClr>
                </a:solidFill>
                <a:ea typeface="ＭＳ Ｐゴシック" pitchFamily="34" charset="-128"/>
              </a:rPr>
              <a:t>test</a:t>
            </a:r>
            <a:r>
              <a:rPr lang="en-US" sz="2400" dirty="0">
                <a:solidFill>
                  <a:srgbClr val="FF0000"/>
                </a:solidFill>
                <a:ea typeface="ＭＳ Ｐゴシック" pitchFamily="34" charset="-128"/>
              </a:rPr>
              <a:t> experience be improved?</a:t>
            </a:r>
          </a:p>
          <a:p>
            <a:pPr eaLnBrk="1" hangingPunct="1"/>
            <a:r>
              <a:rPr lang="en-US" sz="2400" dirty="0">
                <a:ea typeface="ＭＳ Ｐゴシック" pitchFamily="34" charset="-128"/>
              </a:rPr>
              <a:t>The comprehensive exams helped to focus on the entire concepts that we learned in the course.</a:t>
            </a:r>
          </a:p>
          <a:p>
            <a:pPr marL="0" indent="0" eaLnBrk="1" hangingPunct="1">
              <a:buNone/>
            </a:pPr>
            <a:r>
              <a:rPr lang="en-US" sz="2400" dirty="0">
                <a:solidFill>
                  <a:srgbClr val="FF0000"/>
                </a:solidFill>
                <a:ea typeface="ＭＳ Ｐゴシック" pitchFamily="34" charset="-128"/>
              </a:rPr>
              <a:t>		</a:t>
            </a:r>
            <a:r>
              <a:rPr lang="en-US" sz="2400" dirty="0">
                <a:ea typeface="ＭＳ Ｐゴシック" pitchFamily="34" charset="-128"/>
              </a:rPr>
              <a:t>	</a:t>
            </a:r>
          </a:p>
        </p:txBody>
      </p:sp>
      <p:sp>
        <p:nvSpPr>
          <p:cNvPr id="2" name="Date Placeholder 1">
            <a:extLst>
              <a:ext uri="{FF2B5EF4-FFF2-40B4-BE49-F238E27FC236}">
                <a16:creationId xmlns:a16="http://schemas.microsoft.com/office/drawing/2014/main" id="{66C4725F-B5CF-4BA2-981B-F2257D875A8E}"/>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6290E993-A669-438B-922A-8FDFEA469F1C}"/>
              </a:ext>
            </a:extLst>
          </p:cNvPr>
          <p:cNvSpPr>
            <a:spLocks noGrp="1"/>
          </p:cNvSpPr>
          <p:nvPr>
            <p:ph type="ftr" sz="quarter" idx="11"/>
          </p:nvPr>
        </p:nvSpPr>
        <p:spPr/>
        <p:txBody>
          <a:bodyPr/>
          <a:lstStyle/>
          <a:p>
            <a:r>
              <a:rPr lang="en-US" dirty="0"/>
              <a:t>CSE5330: &lt; Team 6 &gt;</a:t>
            </a:r>
          </a:p>
        </p:txBody>
      </p:sp>
      <p:sp>
        <p:nvSpPr>
          <p:cNvPr id="4" name="Slide Number Placeholder 3">
            <a:extLst>
              <a:ext uri="{FF2B5EF4-FFF2-40B4-BE49-F238E27FC236}">
                <a16:creationId xmlns:a16="http://schemas.microsoft.com/office/drawing/2014/main" id="{9C7990D9-6AE5-444C-A373-9B8E1304E6DD}"/>
              </a:ext>
            </a:extLst>
          </p:cNvPr>
          <p:cNvSpPr>
            <a:spLocks noGrp="1"/>
          </p:cNvSpPr>
          <p:nvPr>
            <p:ph type="sldNum" sz="quarter" idx="12"/>
          </p:nvPr>
        </p:nvSpPr>
        <p:spPr/>
        <p:txBody>
          <a:bodyPr/>
          <a:lstStyle/>
          <a:p>
            <a:fld id="{9E706BD9-F2AE-4A2B-9DCA-446C6D03248B}" type="slidenum">
              <a:rPr lang="en-US" smtClean="0"/>
              <a:t>9</a:t>
            </a:fld>
            <a:endParaRPr lang="en-US"/>
          </a:p>
        </p:txBody>
      </p:sp>
    </p:spTree>
    <p:extLst>
      <p:ext uri="{BB962C8B-B14F-4D97-AF65-F5344CB8AC3E}">
        <p14:creationId xmlns:p14="http://schemas.microsoft.com/office/powerpoint/2010/main" val="35980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53998</TotalTime>
  <Words>706</Words>
  <Application>Microsoft Office PowerPoint</Application>
  <PresentationFormat>On-screen Show (4:3)</PresentationFormat>
  <Paragraphs>149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Wingdings</vt:lpstr>
      <vt:lpstr>Custom Design</vt:lpstr>
      <vt:lpstr>PowerPoint Presentation</vt:lpstr>
      <vt:lpstr>TITLE</vt:lpstr>
      <vt:lpstr>Project Overview</vt:lpstr>
      <vt:lpstr>Project Overview</vt:lpstr>
      <vt:lpstr>Relational Schema</vt:lpstr>
      <vt:lpstr>Project Goal</vt:lpstr>
      <vt:lpstr>Project Takeaway</vt:lpstr>
      <vt:lpstr>Project Takeaway</vt:lpstr>
      <vt:lpstr>Overall Feedback</vt:lpstr>
      <vt:lpstr>General</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Santra</dc:creator>
  <cp:lastModifiedBy>Manne, Veda Samhitha</cp:lastModifiedBy>
  <cp:revision>1233</cp:revision>
  <dcterms:created xsi:type="dcterms:W3CDTF">2012-02-10T18:53:29Z</dcterms:created>
  <dcterms:modified xsi:type="dcterms:W3CDTF">2022-11-22T05:07:17Z</dcterms:modified>
</cp:coreProperties>
</file>