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50DFA4-AE9B-4822-B14E-42FCF52B9D0E}">
  <a:tblStyle styleId="{4150DFA4-AE9B-4822-B14E-42FCF52B9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c54905491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8c54905491_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d5b92b52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d5b92b52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d5b92b52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d5b92b52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5b92b52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5b92b52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d5b92b52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d5b92b52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d5b92b52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d5b92b52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d5b92b52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d5b92b52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cc299b09f_1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8cc299b09f_1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cc299b09f_1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cc299b09f_1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d5b92b52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d5b92b52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c54905491_12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8c54905491_1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5b92b52a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2d5b92b52a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d5b92b5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d5b92b5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d5b92b52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d5b92b52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5b92b52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d5b92b52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5b92b52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d5b92b52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318207" y="4812657"/>
            <a:ext cx="197144" cy="1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8650" y="1369218"/>
            <a:ext cx="7886700" cy="32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318207" y="4812657"/>
            <a:ext cx="197144" cy="183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6"/>
          <p:cNvGrpSpPr/>
          <p:nvPr/>
        </p:nvGrpSpPr>
        <p:grpSpPr>
          <a:xfrm>
            <a:off x="830391" y="1191254"/>
            <a:ext cx="745765" cy="45828"/>
            <a:chOff x="0" y="-1"/>
            <a:chExt cx="745764" cy="45827"/>
          </a:xfrm>
        </p:grpSpPr>
        <p:sp>
          <p:nvSpPr>
            <p:cNvPr id="65" name="Google Shape;65;p16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6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■"/>
              <a:defRPr sz="1300"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830388" y="1191252"/>
            <a:ext cx="745771" cy="45833"/>
            <a:chOff x="-1" y="-2"/>
            <a:chExt cx="745769" cy="45831"/>
          </a:xfrm>
        </p:grpSpPr>
        <p:sp>
          <p:nvSpPr>
            <p:cNvPr id="114" name="Google Shape;114;p28"/>
            <p:cNvSpPr/>
            <p:nvPr/>
          </p:nvSpPr>
          <p:spPr>
            <a:xfrm rot="-5400000">
              <a:off x="536420" y="-163518"/>
              <a:ext cx="45831" cy="372863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 rot="-54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8"/>
          <p:cNvSpPr txBox="1"/>
          <p:nvPr>
            <p:ph type="title"/>
          </p:nvPr>
        </p:nvSpPr>
        <p:spPr>
          <a:xfrm>
            <a:off x="729450" y="1318650"/>
            <a:ext cx="7688700" cy="53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■"/>
              <a:defRPr sz="1300"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○"/>
              <a:defRPr sz="1300"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bg>
      <p:bgPr>
        <a:solidFill>
          <a:srgbClr val="E9EDE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9"/>
          <p:cNvGrpSpPr/>
          <p:nvPr/>
        </p:nvGrpSpPr>
        <p:grpSpPr>
          <a:xfrm>
            <a:off x="830391" y="1191254"/>
            <a:ext cx="745765" cy="45828"/>
            <a:chOff x="0" y="-1"/>
            <a:chExt cx="745764" cy="45827"/>
          </a:xfrm>
        </p:grpSpPr>
        <p:sp>
          <p:nvSpPr>
            <p:cNvPr id="122" name="Google Shape;122;p29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EB56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9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b="1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0"/>
          <p:cNvSpPr/>
          <p:nvPr/>
        </p:nvSpPr>
        <p:spPr>
          <a:xfrm flipH="1" rot="-2700000">
            <a:off x="-282117" y="-190253"/>
            <a:ext cx="1370729" cy="1032743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0"/>
          <p:cNvSpPr/>
          <p:nvPr/>
        </p:nvSpPr>
        <p:spPr>
          <a:xfrm flipH="1" rot="-2700000">
            <a:off x="668730" y="316609"/>
            <a:ext cx="484027" cy="484027"/>
          </a:xfrm>
          <a:prstGeom prst="rect">
            <a:avLst/>
          </a:prstGeom>
          <a:solidFill>
            <a:srgbClr val="4472C4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0"/>
          <p:cNvSpPr/>
          <p:nvPr/>
        </p:nvSpPr>
        <p:spPr>
          <a:xfrm flipH="1" rot="-2700000">
            <a:off x="7532611" y="491354"/>
            <a:ext cx="515605" cy="515605"/>
          </a:xfrm>
          <a:prstGeom prst="rect">
            <a:avLst/>
          </a:prstGeom>
          <a:solidFill>
            <a:srgbClr val="FFC000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0"/>
          <p:cNvSpPr/>
          <p:nvPr/>
        </p:nvSpPr>
        <p:spPr>
          <a:xfrm flipH="1" rot="10800000">
            <a:off x="7017481" y="-1"/>
            <a:ext cx="2126519" cy="1110629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 flipH="1">
            <a:off x="5982258" y="4586625"/>
            <a:ext cx="1120885" cy="556875"/>
          </a:xfrm>
          <a:prstGeom prst="triangle">
            <a:avLst>
              <a:gd fmla="val 50000" name="adj"/>
            </a:avLst>
          </a:prstGeom>
          <a:solidFill>
            <a:srgbClr val="4472C4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/>
          <p:nvPr/>
        </p:nvSpPr>
        <p:spPr>
          <a:xfrm flipH="1">
            <a:off x="5703060" y="4839857"/>
            <a:ext cx="611178" cy="303643"/>
          </a:xfrm>
          <a:prstGeom prst="triangle">
            <a:avLst>
              <a:gd fmla="val 50000" name="adj"/>
            </a:avLst>
          </a:prstGeom>
          <a:solidFill>
            <a:srgbClr val="4472C4">
              <a:alpha val="29803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438503" y="414210"/>
            <a:ext cx="42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1141713" y="1822713"/>
            <a:ext cx="6567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SOEN 6111   -</a:t>
            </a:r>
            <a:r>
              <a:rPr b="1" lang="en-GB" sz="1900"/>
              <a:t>   BIG DATA ANALYTICS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GROUP - 41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Calibri"/>
                <a:ea typeface="Calibri"/>
                <a:cs typeface="Calibri"/>
                <a:sym typeface="Calibri"/>
              </a:rPr>
              <a:t>CUSTOMER SEGMENTATION ANALYSIS AND PREDICTING SALES REVENUE USING BDA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Final Project Presentation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38" y="216380"/>
            <a:ext cx="5341326" cy="1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- 4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3078851" cy="1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391300" y="3624650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</a:t>
            </a:r>
            <a:endParaRPr/>
          </a:p>
        </p:txBody>
      </p:sp>
      <p:cxnSp>
        <p:nvCxnSpPr>
          <p:cNvPr id="232" name="Google Shape;232;p39"/>
          <p:cNvCxnSpPr>
            <a:endCxn id="233" idx="1"/>
          </p:cNvCxnSpPr>
          <p:nvPr/>
        </p:nvCxnSpPr>
        <p:spPr>
          <a:xfrm flipH="1" rot="10800000">
            <a:off x="3960700" y="3937255"/>
            <a:ext cx="1536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298" y="3126377"/>
            <a:ext cx="2234311" cy="16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700" y="3113361"/>
            <a:ext cx="2234301" cy="164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- 5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3078851" cy="1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391300" y="3624650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Recency</a:t>
            </a:r>
            <a:endParaRPr/>
          </a:p>
        </p:txBody>
      </p:sp>
      <p:cxnSp>
        <p:nvCxnSpPr>
          <p:cNvPr id="243" name="Google Shape;243;p40"/>
          <p:cNvCxnSpPr>
            <a:endCxn id="244" idx="1"/>
          </p:cNvCxnSpPr>
          <p:nvPr/>
        </p:nvCxnSpPr>
        <p:spPr>
          <a:xfrm flipH="1" rot="10800000">
            <a:off x="3960700" y="3937255"/>
            <a:ext cx="1536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238" y="3126373"/>
            <a:ext cx="2011525" cy="150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625" y="3126387"/>
            <a:ext cx="2011525" cy="150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- 6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For transforming the data in to an appropriate range, we have used Standard Scaler to scale the data with the three scores.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Accuracy of 96% was observed when we used Hopkins Statistic as a metric, to check whether the data can be clustered or not.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For answering RQ2, the data is loaded in to K-Means clustering algorithm.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391300" y="3624650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24" y="3041722"/>
            <a:ext cx="2354850" cy="172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41"/>
          <p:cNvCxnSpPr>
            <a:endCxn id="256" idx="1"/>
          </p:cNvCxnSpPr>
          <p:nvPr/>
        </p:nvCxnSpPr>
        <p:spPr>
          <a:xfrm flipH="1" rot="10800000">
            <a:off x="3080375" y="3000934"/>
            <a:ext cx="2580300" cy="9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675" y="2458997"/>
            <a:ext cx="2083600" cy="10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850" y="3905425"/>
            <a:ext cx="3746674" cy="6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- 7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391300" y="3624650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3" y="1644613"/>
            <a:ext cx="2425150" cy="1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430" y="1644625"/>
            <a:ext cx="2506795" cy="19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925" y="1696689"/>
            <a:ext cx="2425149" cy="181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MODELS-1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As an answer to RQ1, we have built a machine learning model that can predict the customers’ chance of making a purchase in the next quarter.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The highest accuracy is shown by Logistic Regression when compared with Decision Tree and Random Forest classification algorithms.</a:t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3580950"/>
            <a:ext cx="39338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MODELS-2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For the same RQ1 , we used hyperparameter tuning,  for that we used GridSearchCV to find the best hyper parameters and then it is loaded into the Gradient Boost algorithm.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The accuracy obtained with the above algorithm is  approx. </a:t>
            </a:r>
            <a:r>
              <a:rPr b="1" lang="en-GB"/>
              <a:t>83%</a:t>
            </a:r>
            <a:endParaRPr b="1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75" y="2970875"/>
            <a:ext cx="5943851" cy="1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5"/>
          <p:cNvSpPr/>
          <p:nvPr/>
        </p:nvSpPr>
        <p:spPr>
          <a:xfrm rot="2700000">
            <a:off x="311638" y="491328"/>
            <a:ext cx="515481" cy="515481"/>
          </a:xfrm>
          <a:prstGeom prst="rect">
            <a:avLst/>
          </a:pr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5"/>
          <p:cNvSpPr/>
          <p:nvPr/>
        </p:nvSpPr>
        <p:spPr>
          <a:xfrm rot="10800000">
            <a:off x="-2" y="10"/>
            <a:ext cx="2126520" cy="111061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5"/>
          <p:cNvSpPr/>
          <p:nvPr/>
        </p:nvSpPr>
        <p:spPr>
          <a:xfrm rot="2700000">
            <a:off x="8054505" y="-190252"/>
            <a:ext cx="1370721" cy="1032718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/>
          <p:nvPr/>
        </p:nvSpPr>
        <p:spPr>
          <a:xfrm rot="2700000">
            <a:off x="7990321" y="316621"/>
            <a:ext cx="484085" cy="484085"/>
          </a:xfrm>
          <a:prstGeom prst="rect">
            <a:avLst/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6086568" y="4586625"/>
            <a:ext cx="1120800" cy="5568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6875473" y="4839857"/>
            <a:ext cx="611100" cy="3036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1752337" y="595444"/>
            <a:ext cx="8235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sz="1600"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50" y="775400"/>
            <a:ext cx="3874900" cy="3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1"/>
          <p:cNvSpPr/>
          <p:nvPr/>
        </p:nvSpPr>
        <p:spPr>
          <a:xfrm flipH="1" rot="-2700000">
            <a:off x="-282119" y="-190252"/>
            <a:ext cx="1370721" cy="1032718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1"/>
          <p:cNvSpPr/>
          <p:nvPr/>
        </p:nvSpPr>
        <p:spPr>
          <a:xfrm flipH="1" rot="-2700000">
            <a:off x="668701" y="316621"/>
            <a:ext cx="484085" cy="484085"/>
          </a:xfrm>
          <a:prstGeom prst="rect">
            <a:avLst/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1"/>
          <p:cNvSpPr/>
          <p:nvPr/>
        </p:nvSpPr>
        <p:spPr>
          <a:xfrm flipH="1" rot="-2700000">
            <a:off x="7532673" y="491328"/>
            <a:ext cx="515481" cy="515481"/>
          </a:xfrm>
          <a:prstGeom prst="rect">
            <a:avLst/>
          </a:pr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1"/>
          <p:cNvSpPr/>
          <p:nvPr/>
        </p:nvSpPr>
        <p:spPr>
          <a:xfrm flipH="1" rot="10800000">
            <a:off x="7017481" y="10"/>
            <a:ext cx="2126520" cy="111061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/>
          <p:nvPr/>
        </p:nvSpPr>
        <p:spPr>
          <a:xfrm flipH="1">
            <a:off x="5982343" y="4586625"/>
            <a:ext cx="1120800" cy="5568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1"/>
          <p:cNvSpPr/>
          <p:nvPr/>
        </p:nvSpPr>
        <p:spPr>
          <a:xfrm flipH="1">
            <a:off x="5703138" y="4839857"/>
            <a:ext cx="611100" cy="3036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952503" y="802835"/>
            <a:ext cx="42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/>
              <a:t>Group</a:t>
            </a:r>
            <a:r>
              <a:rPr b="1" lang="en-GB"/>
              <a:t>-41  Members</a:t>
            </a:r>
            <a:endParaRPr b="1"/>
          </a:p>
        </p:txBody>
      </p:sp>
      <p:sp>
        <p:nvSpPr>
          <p:cNvPr id="153" name="Google Shape;153;p31"/>
          <p:cNvSpPr txBox="1"/>
          <p:nvPr/>
        </p:nvSpPr>
        <p:spPr>
          <a:xfrm>
            <a:off x="1647600" y="1537375"/>
            <a:ext cx="58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 b="1" sz="1500"/>
          </a:p>
        </p:txBody>
      </p:sp>
      <p:graphicFrame>
        <p:nvGraphicFramePr>
          <p:cNvPr id="154" name="Google Shape;154;p31"/>
          <p:cNvGraphicFramePr/>
          <p:nvPr/>
        </p:nvGraphicFramePr>
        <p:xfrm>
          <a:off x="952500" y="12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{4150DFA4-AE9B-4822-B14E-42FCF52B9D0E}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Vedasree Reddy Sapatapu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40205481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Velagapudi 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 Neha 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40234170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Pramoda Martha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40194182</a:t>
                      </a:r>
                      <a:endParaRPr sz="1200">
                        <a:solidFill>
                          <a:srgbClr val="33333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628650" y="200846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GB" sz="100">
                <a:solidFill>
                  <a:schemeClr val="lt1"/>
                </a:solidFill>
              </a:rPr>
              <a:t>T</a:t>
            </a:r>
            <a:endParaRPr sz="1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&amp; PRE-PROCESSING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endParaRPr sz="400"/>
          </a:p>
        </p:txBody>
      </p:sp>
      <p:sp>
        <p:nvSpPr>
          <p:cNvPr id="161" name="Google Shape;161;p32"/>
          <p:cNvSpPr/>
          <p:nvPr/>
        </p:nvSpPr>
        <p:spPr>
          <a:xfrm flipH="1" rot="-2700000">
            <a:off x="-282119" y="-190252"/>
            <a:ext cx="1370721" cy="1032718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2"/>
          <p:cNvSpPr/>
          <p:nvPr/>
        </p:nvSpPr>
        <p:spPr>
          <a:xfrm flipH="1" rot="-8389111">
            <a:off x="8029319" y="-56852"/>
            <a:ext cx="1592354" cy="1110605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-264852" y="-1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3"/>
          <p:cNvSpPr/>
          <p:nvPr/>
        </p:nvSpPr>
        <p:spPr>
          <a:xfrm flipH="1" rot="-2700000">
            <a:off x="-282119" y="-190252"/>
            <a:ext cx="1370721" cy="1032718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3"/>
          <p:cNvSpPr/>
          <p:nvPr/>
        </p:nvSpPr>
        <p:spPr>
          <a:xfrm flipH="1" rot="-2700000">
            <a:off x="668701" y="316621"/>
            <a:ext cx="484085" cy="484085"/>
          </a:xfrm>
          <a:prstGeom prst="rect">
            <a:avLst/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3"/>
          <p:cNvSpPr/>
          <p:nvPr/>
        </p:nvSpPr>
        <p:spPr>
          <a:xfrm flipH="1" rot="-2700000">
            <a:off x="7532673" y="491328"/>
            <a:ext cx="515481" cy="515481"/>
          </a:xfrm>
          <a:prstGeom prst="rect">
            <a:avLst/>
          </a:pr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3"/>
          <p:cNvSpPr/>
          <p:nvPr/>
        </p:nvSpPr>
        <p:spPr>
          <a:xfrm flipH="1" rot="10800000">
            <a:off x="7017481" y="10"/>
            <a:ext cx="2126520" cy="111061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3"/>
          <p:cNvSpPr/>
          <p:nvPr/>
        </p:nvSpPr>
        <p:spPr>
          <a:xfrm flipH="1">
            <a:off x="5982343" y="4586625"/>
            <a:ext cx="1120800" cy="5568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3"/>
          <p:cNvSpPr/>
          <p:nvPr/>
        </p:nvSpPr>
        <p:spPr>
          <a:xfrm flipH="1">
            <a:off x="5703138" y="4839857"/>
            <a:ext cx="611100" cy="3036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438503" y="414210"/>
            <a:ext cx="4221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1700"/>
              <a:t>RESEARCH QUESTIONS</a:t>
            </a:r>
            <a:endParaRPr b="1" sz="1700"/>
          </a:p>
        </p:txBody>
      </p:sp>
      <p:sp>
        <p:nvSpPr>
          <p:cNvPr id="175" name="Google Shape;175;p33"/>
          <p:cNvSpPr txBox="1"/>
          <p:nvPr/>
        </p:nvSpPr>
        <p:spPr>
          <a:xfrm>
            <a:off x="664525" y="1913850"/>
            <a:ext cx="7490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</a:rPr>
              <a:t>RQ1- Can we predict which customers are likely to make repeat purchases for the next quarter?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</a:rPr>
              <a:t>RQ2- What customer behavioral patterns can be derived from the selected dataset?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-264852" y="-1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/>
          <p:nvPr/>
        </p:nvSpPr>
        <p:spPr>
          <a:xfrm flipH="1" rot="-2700000">
            <a:off x="-282119" y="-190252"/>
            <a:ext cx="1370721" cy="1032718"/>
          </a:xfrm>
          <a:custGeom>
            <a:rect b="b" l="l" r="r" t="t"/>
            <a:pathLst>
              <a:path extrusionOk="0" h="21600" w="21600">
                <a:moveTo>
                  <a:pt x="0" y="15488"/>
                </a:moveTo>
                <a:lnTo>
                  <a:pt x="11669" y="0"/>
                </a:lnTo>
                <a:lnTo>
                  <a:pt x="21600" y="1318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4"/>
          <p:cNvSpPr/>
          <p:nvPr/>
        </p:nvSpPr>
        <p:spPr>
          <a:xfrm flipH="1" rot="-2700000">
            <a:off x="668701" y="316621"/>
            <a:ext cx="484085" cy="484085"/>
          </a:xfrm>
          <a:prstGeom prst="rect">
            <a:avLst/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4"/>
          <p:cNvSpPr/>
          <p:nvPr/>
        </p:nvSpPr>
        <p:spPr>
          <a:xfrm flipH="1" rot="-2700000">
            <a:off x="7532673" y="491328"/>
            <a:ext cx="515481" cy="515481"/>
          </a:xfrm>
          <a:prstGeom prst="rect">
            <a:avLst/>
          </a:pr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4"/>
          <p:cNvSpPr/>
          <p:nvPr/>
        </p:nvSpPr>
        <p:spPr>
          <a:xfrm flipH="1" rot="10800000">
            <a:off x="7017481" y="10"/>
            <a:ext cx="2126520" cy="111061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11829" y="0"/>
                </a:lnTo>
                <a:lnTo>
                  <a:pt x="21600" y="17843"/>
                </a:lnTo>
                <a:close/>
              </a:path>
            </a:pathLst>
          </a:custGeom>
          <a:solidFill>
            <a:srgbClr val="FFC000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4"/>
          <p:cNvSpPr/>
          <p:nvPr/>
        </p:nvSpPr>
        <p:spPr>
          <a:xfrm flipH="1">
            <a:off x="5982343" y="4586625"/>
            <a:ext cx="1120800" cy="5568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4"/>
          <p:cNvSpPr/>
          <p:nvPr/>
        </p:nvSpPr>
        <p:spPr>
          <a:xfrm flipH="1">
            <a:off x="5703138" y="4839857"/>
            <a:ext cx="611100" cy="303600"/>
          </a:xfrm>
          <a:prstGeom prst="triangle">
            <a:avLst>
              <a:gd fmla="val 50000" name="adj"/>
            </a:avLst>
          </a:prstGeom>
          <a:solidFill>
            <a:srgbClr val="4472C4">
              <a:alpha val="298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1438503" y="414210"/>
            <a:ext cx="4221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1700"/>
              <a:t>DATASET OVERVIEW</a:t>
            </a:r>
            <a:endParaRPr b="1" sz="1700"/>
          </a:p>
        </p:txBody>
      </p:sp>
      <p:sp>
        <p:nvSpPr>
          <p:cNvPr id="188" name="Google Shape;188;p34"/>
          <p:cNvSpPr txBox="1"/>
          <p:nvPr/>
        </p:nvSpPr>
        <p:spPr>
          <a:xfrm>
            <a:off x="664525" y="1913850"/>
            <a:ext cx="74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43650" y="2033475"/>
            <a:ext cx="76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Used Online Retails II dataset from the UCI Machine Learning Repository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Invoice No., Stock Code, Description, Quantity, InvoiceDate, UnitPrice, CustomerID, Country are the data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&amp; PRE-PROCESSING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Dropped the rows that had the null values                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00" y="1967663"/>
            <a:ext cx="2990650" cy="206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5"/>
          <p:cNvCxnSpPr/>
          <p:nvPr/>
        </p:nvCxnSpPr>
        <p:spPr>
          <a:xfrm flipH="1" rot="10800000">
            <a:off x="3778350" y="2989825"/>
            <a:ext cx="1119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36" y="1999349"/>
            <a:ext cx="2882863" cy="19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- 1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69150"/>
            <a:ext cx="3053974" cy="25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049" y="1469149"/>
            <a:ext cx="3869662" cy="25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- 2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With the help of data analysis we wanted to know our best customers, big spenders, loyal customers.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To answer the above we have calculated Frequency, Revenue and Recency.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For the calculation of frequency, we counted the number of purchases made by each customer.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For the calculation of revenue, we have grouped the revenue generated from each purchase by the unique customer IDs.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In order to determine recency, we took into account each customer's first and last purchase dates and subtracted them to get the amount of days that a client has been inactive.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- 3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3078851" cy="16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974" y="3126374"/>
            <a:ext cx="2281477" cy="1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628650" y="3624650"/>
            <a:ext cx="9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175" y="3175999"/>
            <a:ext cx="2281475" cy="1621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8"/>
          <p:cNvCxnSpPr>
            <a:endCxn id="222" idx="1"/>
          </p:cNvCxnSpPr>
          <p:nvPr/>
        </p:nvCxnSpPr>
        <p:spPr>
          <a:xfrm>
            <a:off x="3960575" y="3954479"/>
            <a:ext cx="9546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