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8" r:id="rId4"/>
    <p:sldId id="257" r:id="rId5"/>
    <p:sldId id="258" r:id="rId6"/>
    <p:sldId id="259" r:id="rId7"/>
    <p:sldId id="260" r:id="rId8"/>
    <p:sldId id="269" r:id="rId9"/>
    <p:sldId id="271" r:id="rId10"/>
    <p:sldId id="270" r:id="rId11"/>
    <p:sldId id="265" r:id="rId12"/>
    <p:sldId id="273" r:id="rId13"/>
    <p:sldId id="272" r:id="rId14"/>
    <p:sldId id="266" r:id="rId15"/>
    <p:sldId id="274"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8"/>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00CF2-454A-E126-CAB6-2E8CD9B72B8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A4BBC4D-7898-897D-BD98-0D9456866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EC0DA37-BAB2-1080-EC9A-FDAA39639AB9}"/>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5" name="Alt Bilgi Yer Tutucusu 4">
            <a:extLst>
              <a:ext uri="{FF2B5EF4-FFF2-40B4-BE49-F238E27FC236}">
                <a16:creationId xmlns:a16="http://schemas.microsoft.com/office/drawing/2014/main" id="{8B20EAD7-0181-76E6-BED6-64AFE5738E7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868DBE1-2E0E-D572-930E-692F83FBCC2D}"/>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335639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E1204F-74E9-755E-81D5-8D82CA5BF5D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49CFB37-AB3D-35A1-23D9-F9905E0864F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374F6B-4DAC-672A-3634-780ABCCB72D8}"/>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5" name="Alt Bilgi Yer Tutucusu 4">
            <a:extLst>
              <a:ext uri="{FF2B5EF4-FFF2-40B4-BE49-F238E27FC236}">
                <a16:creationId xmlns:a16="http://schemas.microsoft.com/office/drawing/2014/main" id="{59B776B9-4D05-2B42-702D-B5312B5311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1EE25A-CB77-E6C4-7D3D-9E34600D1587}"/>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106980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7AE76B0-0E34-566B-BF41-57CE2F982E2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F831ABD-8DB0-FC0E-3574-1C8F075169C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5179B6C-A70D-FA02-F906-B0980C78C2EF}"/>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5" name="Alt Bilgi Yer Tutucusu 4">
            <a:extLst>
              <a:ext uri="{FF2B5EF4-FFF2-40B4-BE49-F238E27FC236}">
                <a16:creationId xmlns:a16="http://schemas.microsoft.com/office/drawing/2014/main" id="{49E97C3B-4112-4F67-E315-C643F7EBC6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5545FCB-F7B9-06BB-0E2C-24508A8DECB0}"/>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22269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AA4978-17D4-C458-BDE1-BE072BF6761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8900DD1-4943-8E5A-B215-91E00D47DCC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3F78CE3-8601-BFB6-17FB-3D184CE3DC7C}"/>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5" name="Alt Bilgi Yer Tutucusu 4">
            <a:extLst>
              <a:ext uri="{FF2B5EF4-FFF2-40B4-BE49-F238E27FC236}">
                <a16:creationId xmlns:a16="http://schemas.microsoft.com/office/drawing/2014/main" id="{5475D17B-F814-D508-8E55-56940DB9E4C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C9B2E98-21C1-4406-CE8A-C7677B54178D}"/>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86740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A5AC7D-B5BF-EE0D-18AE-DCDC3517B30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5A36896-B781-76C6-0AF3-1F89EB50A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9E812EA-86DC-C4DE-C6EC-114F5232A42F}"/>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5" name="Alt Bilgi Yer Tutucusu 4">
            <a:extLst>
              <a:ext uri="{FF2B5EF4-FFF2-40B4-BE49-F238E27FC236}">
                <a16:creationId xmlns:a16="http://schemas.microsoft.com/office/drawing/2014/main" id="{171A0192-70FF-F12E-66A4-8EEDE85597D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6C0B030-6263-14CD-1741-F26A8D56BFE9}"/>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8867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A969D6-6E1B-F21E-286A-16027129BEF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7FDE38B-4B39-1BF0-72E7-FED5659646E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D14B387-CA90-B1D4-8EA8-42801B89C81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99E723F-E1A3-1C93-D6E2-5DC68D89A834}"/>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6" name="Alt Bilgi Yer Tutucusu 5">
            <a:extLst>
              <a:ext uri="{FF2B5EF4-FFF2-40B4-BE49-F238E27FC236}">
                <a16:creationId xmlns:a16="http://schemas.microsoft.com/office/drawing/2014/main" id="{9D232A05-CF2C-147C-9CAD-69E5481F03A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41DB678-4A40-1D48-37C9-B6300E1B2922}"/>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297043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D2BF9E-0451-4501-C9E7-98DFCA1ACA8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31BAFB0-A433-D6CF-E0E9-D917E0232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880B096-9537-9C11-C27F-A96B8E1DA54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E5FC01C-5E69-9C3B-7C67-CC46F3BAC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030F751-EF54-4BC1-244B-E280548E706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90F9A15-B76F-97B4-7C15-CEB8D67E9FAE}"/>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8" name="Alt Bilgi Yer Tutucusu 7">
            <a:extLst>
              <a:ext uri="{FF2B5EF4-FFF2-40B4-BE49-F238E27FC236}">
                <a16:creationId xmlns:a16="http://schemas.microsoft.com/office/drawing/2014/main" id="{F09E4667-9511-28F1-7DC1-DDFFA23B36B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8CF1B1C-AEEE-BDB6-8C1B-E34233168396}"/>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83989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97D240-C138-8296-42CD-5095D701473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D663FE0-E227-31E9-E363-756F1ABBA905}"/>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4" name="Alt Bilgi Yer Tutucusu 3">
            <a:extLst>
              <a:ext uri="{FF2B5EF4-FFF2-40B4-BE49-F238E27FC236}">
                <a16:creationId xmlns:a16="http://schemas.microsoft.com/office/drawing/2014/main" id="{4E1403A2-B777-3D87-4FCC-7510A4363FB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F749F6E-257B-96F6-EB23-A5E1EDFCE62D}"/>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124267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9CDECD3-32EB-337B-938A-083846D6D819}"/>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3" name="Alt Bilgi Yer Tutucusu 2">
            <a:extLst>
              <a:ext uri="{FF2B5EF4-FFF2-40B4-BE49-F238E27FC236}">
                <a16:creationId xmlns:a16="http://schemas.microsoft.com/office/drawing/2014/main" id="{7863C175-4A3C-C6C9-681C-D3FB2859079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FA7B6F1-2C3D-0FAF-EB23-AA137E6600C9}"/>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164157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5428F2-4B8E-5718-C285-3B0EB011003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3C034A6-BBF9-779D-FED6-C6C7B2B95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B36C7FC-5254-C3E2-6B89-AB72427EB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31EA363-949F-1997-5547-70F352961EB7}"/>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6" name="Alt Bilgi Yer Tutucusu 5">
            <a:extLst>
              <a:ext uri="{FF2B5EF4-FFF2-40B4-BE49-F238E27FC236}">
                <a16:creationId xmlns:a16="http://schemas.microsoft.com/office/drawing/2014/main" id="{63361741-2355-C538-88F7-60BECB990E8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10F0C0B-0A73-82E7-6208-5E0ECBD684A8}"/>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50608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6DCE4F-CF1E-E148-5D8C-11531C0DD6C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79F4723-286E-9236-2143-E2211A24E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E8F365C-EA3C-0711-19F9-D9521D3E1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AB0C522-4824-1B66-A83B-70DDCB22A361}"/>
              </a:ext>
            </a:extLst>
          </p:cNvPr>
          <p:cNvSpPr>
            <a:spLocks noGrp="1"/>
          </p:cNvSpPr>
          <p:nvPr>
            <p:ph type="dt" sz="half" idx="10"/>
          </p:nvPr>
        </p:nvSpPr>
        <p:spPr/>
        <p:txBody>
          <a:bodyPr/>
          <a:lstStyle/>
          <a:p>
            <a:fld id="{196EC381-6DF1-DA41-BD9A-91C21C6EE4B1}" type="datetimeFigureOut">
              <a:rPr lang="tr-TR" smtClean="0"/>
              <a:t>18.03.2024</a:t>
            </a:fld>
            <a:endParaRPr lang="tr-TR"/>
          </a:p>
        </p:txBody>
      </p:sp>
      <p:sp>
        <p:nvSpPr>
          <p:cNvPr id="6" name="Alt Bilgi Yer Tutucusu 5">
            <a:extLst>
              <a:ext uri="{FF2B5EF4-FFF2-40B4-BE49-F238E27FC236}">
                <a16:creationId xmlns:a16="http://schemas.microsoft.com/office/drawing/2014/main" id="{D5062DD9-22B3-0667-727F-07ADCF2F79D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DF50B8A-A2DC-9A1A-524E-1F801100F37B}"/>
              </a:ext>
            </a:extLst>
          </p:cNvPr>
          <p:cNvSpPr>
            <a:spLocks noGrp="1"/>
          </p:cNvSpPr>
          <p:nvPr>
            <p:ph type="sldNum" sz="quarter" idx="12"/>
          </p:nvPr>
        </p:nvSpPr>
        <p:spPr/>
        <p:txBody>
          <a:bodyPr/>
          <a:lstStyle/>
          <a:p>
            <a:fld id="{5BA248A2-3926-494C-B880-3835A5404A95}" type="slidenum">
              <a:rPr lang="tr-TR" smtClean="0"/>
              <a:t>‹#›</a:t>
            </a:fld>
            <a:endParaRPr lang="tr-TR"/>
          </a:p>
        </p:txBody>
      </p:sp>
    </p:spTree>
    <p:extLst>
      <p:ext uri="{BB962C8B-B14F-4D97-AF65-F5344CB8AC3E}">
        <p14:creationId xmlns:p14="http://schemas.microsoft.com/office/powerpoint/2010/main" val="333825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l="-9000" r="-9000"/>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ED4B1C4-F950-E345-6768-DD76338BB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E164F34-A63D-4DF4-C7DA-9D1C8321A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84281E8-DF01-F703-08C4-5C5A97D96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EC381-6DF1-DA41-BD9A-91C21C6EE4B1}" type="datetimeFigureOut">
              <a:rPr lang="tr-TR" smtClean="0"/>
              <a:t>18.03.2024</a:t>
            </a:fld>
            <a:endParaRPr lang="tr-TR"/>
          </a:p>
        </p:txBody>
      </p:sp>
      <p:sp>
        <p:nvSpPr>
          <p:cNvPr id="5" name="Alt Bilgi Yer Tutucusu 4">
            <a:extLst>
              <a:ext uri="{FF2B5EF4-FFF2-40B4-BE49-F238E27FC236}">
                <a16:creationId xmlns:a16="http://schemas.microsoft.com/office/drawing/2014/main" id="{5EABC82C-FAF8-F6E0-455F-17CEEB397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1F8E481-6DC2-BBCC-3291-507B2CC03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248A2-3926-494C-B880-3835A5404A95}" type="slidenum">
              <a:rPr lang="tr-TR" smtClean="0"/>
              <a:t>‹#›</a:t>
            </a:fld>
            <a:endParaRPr lang="tr-TR"/>
          </a:p>
        </p:txBody>
      </p:sp>
    </p:spTree>
    <p:extLst>
      <p:ext uri="{BB962C8B-B14F-4D97-AF65-F5344CB8AC3E}">
        <p14:creationId xmlns:p14="http://schemas.microsoft.com/office/powerpoint/2010/main" val="97596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9CB8183B-2B47-C4B7-BCF3-BE1E74E762B0}"/>
              </a:ext>
            </a:extLst>
          </p:cNvPr>
          <p:cNvSpPr txBox="1"/>
          <p:nvPr/>
        </p:nvSpPr>
        <p:spPr>
          <a:xfrm>
            <a:off x="3791415" y="212974"/>
            <a:ext cx="7828156" cy="707886"/>
          </a:xfrm>
          <a:prstGeom prst="rect">
            <a:avLst/>
          </a:prstGeom>
          <a:noFill/>
        </p:spPr>
        <p:txBody>
          <a:bodyPr wrap="square" rtlCol="0">
            <a:spAutoFit/>
          </a:bodyPr>
          <a:lstStyle/>
          <a:p>
            <a:r>
              <a:rPr lang="tr-TR" sz="4000" dirty="0">
                <a:solidFill>
                  <a:srgbClr val="FF0000"/>
                </a:solidFill>
              </a:rPr>
              <a:t>VERİ TABANI NEDİR ?</a:t>
            </a:r>
          </a:p>
        </p:txBody>
      </p:sp>
      <p:sp>
        <p:nvSpPr>
          <p:cNvPr id="5" name="Metin kutusu 4">
            <a:extLst>
              <a:ext uri="{FF2B5EF4-FFF2-40B4-BE49-F238E27FC236}">
                <a16:creationId xmlns:a16="http://schemas.microsoft.com/office/drawing/2014/main" id="{78CE1DFE-827E-F440-25C2-A99395C35889}"/>
              </a:ext>
            </a:extLst>
          </p:cNvPr>
          <p:cNvSpPr txBox="1"/>
          <p:nvPr/>
        </p:nvSpPr>
        <p:spPr>
          <a:xfrm>
            <a:off x="234176" y="1126273"/>
            <a:ext cx="11385395" cy="2246769"/>
          </a:xfrm>
          <a:prstGeom prst="rect">
            <a:avLst/>
          </a:prstGeom>
          <a:noFill/>
        </p:spPr>
        <p:txBody>
          <a:bodyPr wrap="square" rtlCol="0">
            <a:spAutoFit/>
          </a:bodyPr>
          <a:lstStyle/>
          <a:p>
            <a:r>
              <a:rPr lang="tr-TR" sz="2000" b="1" i="0" dirty="0" err="1">
                <a:solidFill>
                  <a:srgbClr val="111111"/>
                </a:solidFill>
                <a:effectLst/>
                <a:latin typeface="-apple-system"/>
              </a:rPr>
              <a:t>Veritabanı</a:t>
            </a:r>
            <a:r>
              <a:rPr lang="tr-TR" sz="2000" b="0" i="0" dirty="0">
                <a:solidFill>
                  <a:srgbClr val="111111"/>
                </a:solidFill>
                <a:effectLst/>
                <a:latin typeface="-apple-system"/>
              </a:rPr>
              <a:t>, herhangi bir konuda birbiriyle ilişkili olan verilerin düzenli bir biçimde muhafaza etmemizi (depolamamızı) ve kullanmamızı sağlayan </a:t>
            </a:r>
            <a:r>
              <a:rPr lang="tr-TR" sz="2000" b="1" i="0" dirty="0">
                <a:solidFill>
                  <a:srgbClr val="111111"/>
                </a:solidFill>
                <a:effectLst/>
                <a:latin typeface="-apple-system"/>
              </a:rPr>
              <a:t>depolama ortamıdır</a:t>
            </a:r>
            <a:r>
              <a:rPr lang="tr-TR" sz="2000" b="0" i="0" dirty="0">
                <a:solidFill>
                  <a:srgbClr val="111111"/>
                </a:solidFill>
                <a:effectLst/>
                <a:latin typeface="-apple-system"/>
              </a:rPr>
              <a:t>. Kısaca bir bilgi verilmesi gerekirse; </a:t>
            </a:r>
            <a:r>
              <a:rPr lang="tr-TR" sz="2000" b="1" i="0" dirty="0" err="1">
                <a:solidFill>
                  <a:srgbClr val="111111"/>
                </a:solidFill>
                <a:effectLst/>
                <a:latin typeface="-apple-system"/>
              </a:rPr>
              <a:t>Veritabanları</a:t>
            </a:r>
            <a:r>
              <a:rPr lang="tr-TR" sz="2000" b="0" i="0" dirty="0">
                <a:solidFill>
                  <a:srgbClr val="111111"/>
                </a:solidFill>
                <a:effectLst/>
                <a:latin typeface="-apple-system"/>
              </a:rPr>
              <a:t>, veriler topluluğudur. Örneğin, bir kütüphanenin kitaplara ait (Kitap İsmi, Kitap Yazarı İsmi, Yayın Evi, Sayfa Sayısı) gibi çeşitli verileri depolamak istediğini düşünelim. Bu hususta tutulacak olan verilerin büyüklüğü düşünülünce en mantıklı olan yöntem bunları </a:t>
            </a:r>
            <a:r>
              <a:rPr lang="tr-TR" sz="2000" b="0" i="0" dirty="0" err="1">
                <a:solidFill>
                  <a:srgbClr val="111111"/>
                </a:solidFill>
                <a:effectLst/>
                <a:latin typeface="-apple-system"/>
              </a:rPr>
              <a:t>veritabanında</a:t>
            </a:r>
            <a:r>
              <a:rPr lang="tr-TR" sz="2000" b="0" i="0" dirty="0">
                <a:solidFill>
                  <a:srgbClr val="111111"/>
                </a:solidFill>
                <a:effectLst/>
                <a:latin typeface="-apple-system"/>
              </a:rPr>
              <a:t> depolamaktır. </a:t>
            </a:r>
            <a:r>
              <a:rPr lang="tr-TR" sz="2000" b="0" i="0" dirty="0" err="1">
                <a:solidFill>
                  <a:srgbClr val="111111"/>
                </a:solidFill>
                <a:effectLst/>
                <a:latin typeface="-apple-system"/>
              </a:rPr>
              <a:t>Veritabanları</a:t>
            </a:r>
            <a:r>
              <a:rPr lang="tr-TR" sz="2000" b="0" i="0" dirty="0">
                <a:solidFill>
                  <a:srgbClr val="111111"/>
                </a:solidFill>
                <a:effectLst/>
                <a:latin typeface="-apple-system"/>
              </a:rPr>
              <a:t>, verileri düzenli bir şekilde saklamamıza ve bu veriler üzerinde sorgulama ve çeşitli işlemler yapmamıza olanak tanır. </a:t>
            </a:r>
            <a:endParaRPr lang="tr-TR" sz="2000" dirty="0">
              <a:solidFill>
                <a:srgbClr val="1F1F1F"/>
              </a:solidFill>
              <a:latin typeface="Google Sans"/>
            </a:endParaRPr>
          </a:p>
        </p:txBody>
      </p:sp>
      <p:pic>
        <p:nvPicPr>
          <p:cNvPr id="1026" name="Picture 2" descr="Veri Tabanı Ders Notları – Hüseyin Ahmetoğlu">
            <a:extLst>
              <a:ext uri="{FF2B5EF4-FFF2-40B4-BE49-F238E27FC236}">
                <a16:creationId xmlns:a16="http://schemas.microsoft.com/office/drawing/2014/main" id="{579FF2D8-1BF5-AFE9-080A-185ABCA5E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472" y="3429000"/>
            <a:ext cx="6575056" cy="286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04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9E2D1E70-2F63-51B0-1217-2EA39962E099}"/>
              </a:ext>
            </a:extLst>
          </p:cNvPr>
          <p:cNvSpPr txBox="1"/>
          <p:nvPr/>
        </p:nvSpPr>
        <p:spPr>
          <a:xfrm>
            <a:off x="3607398" y="81525"/>
            <a:ext cx="4977204" cy="707886"/>
          </a:xfrm>
          <a:prstGeom prst="rect">
            <a:avLst/>
          </a:prstGeom>
          <a:noFill/>
        </p:spPr>
        <p:txBody>
          <a:bodyPr wrap="square" rtlCol="0">
            <a:spAutoFit/>
          </a:bodyPr>
          <a:lstStyle/>
          <a:p>
            <a:r>
              <a:rPr lang="tr-TR" sz="4000" dirty="0">
                <a:solidFill>
                  <a:srgbClr val="FF0000"/>
                </a:solidFill>
              </a:rPr>
              <a:t>VERİTABANI TASARIMI</a:t>
            </a:r>
          </a:p>
        </p:txBody>
      </p:sp>
      <p:sp>
        <p:nvSpPr>
          <p:cNvPr id="3" name="Metin kutusu 2">
            <a:extLst>
              <a:ext uri="{FF2B5EF4-FFF2-40B4-BE49-F238E27FC236}">
                <a16:creationId xmlns:a16="http://schemas.microsoft.com/office/drawing/2014/main" id="{AC8D372A-087D-BF4D-D57F-76CC11B765FB}"/>
              </a:ext>
            </a:extLst>
          </p:cNvPr>
          <p:cNvSpPr txBox="1"/>
          <p:nvPr/>
        </p:nvSpPr>
        <p:spPr>
          <a:xfrm>
            <a:off x="750632" y="1258876"/>
            <a:ext cx="11116037" cy="1631216"/>
          </a:xfrm>
          <a:prstGeom prst="rect">
            <a:avLst/>
          </a:prstGeom>
          <a:noFill/>
        </p:spPr>
        <p:txBody>
          <a:bodyPr wrap="square">
            <a:spAutoFit/>
          </a:bodyPr>
          <a:lstStyle/>
          <a:p>
            <a:pPr algn="l"/>
            <a:r>
              <a:rPr lang="tr-TR" sz="2000" b="1" i="0" dirty="0" err="1">
                <a:solidFill>
                  <a:srgbClr val="1F1F1F"/>
                </a:solidFill>
                <a:effectLst/>
                <a:latin typeface="Google Sans"/>
              </a:rPr>
              <a:t>Veritabanı</a:t>
            </a:r>
            <a:r>
              <a:rPr lang="tr-TR" sz="2000" b="1" i="0" dirty="0">
                <a:solidFill>
                  <a:srgbClr val="1F1F1F"/>
                </a:solidFill>
                <a:effectLst/>
                <a:latin typeface="Google Sans"/>
              </a:rPr>
              <a:t> tasarımı yaparken dikkat edilmesi gereken bazı noktalar:</a:t>
            </a:r>
            <a:endParaRPr lang="tr-TR" sz="2000" b="0" i="0" dirty="0">
              <a:solidFill>
                <a:srgbClr val="1F1F1F"/>
              </a:solidFill>
              <a:effectLst/>
              <a:latin typeface="Google Sans"/>
            </a:endParaRPr>
          </a:p>
          <a:p>
            <a:pPr algn="l">
              <a:buFont typeface="Arial" panose="020B0604020202020204" pitchFamily="34" charset="0"/>
              <a:buChar char="•"/>
            </a:pPr>
            <a:r>
              <a:rPr lang="tr-TR" sz="2000" b="0" i="0" dirty="0" err="1">
                <a:solidFill>
                  <a:srgbClr val="1F1F1F"/>
                </a:solidFill>
                <a:effectLst/>
                <a:latin typeface="Google Sans"/>
              </a:rPr>
              <a:t>Veritabanının</a:t>
            </a:r>
            <a:r>
              <a:rPr lang="tr-TR" sz="2000" b="0" i="0" dirty="0">
                <a:solidFill>
                  <a:srgbClr val="1F1F1F"/>
                </a:solidFill>
                <a:effectLst/>
                <a:latin typeface="Google Sans"/>
              </a:rPr>
              <a:t> işlevsel gereksinimlerini net bir şekilde belirlemek önemlidir.</a:t>
            </a:r>
          </a:p>
          <a:p>
            <a:pPr algn="l">
              <a:buFont typeface="Arial" panose="020B0604020202020204" pitchFamily="34" charset="0"/>
              <a:buChar char="•"/>
            </a:pPr>
            <a:r>
              <a:rPr lang="tr-TR" sz="2000" b="0" i="0" dirty="0">
                <a:solidFill>
                  <a:srgbClr val="1F1F1F"/>
                </a:solidFill>
                <a:effectLst/>
                <a:latin typeface="Google Sans"/>
              </a:rPr>
              <a:t>Veri modeli, </a:t>
            </a:r>
            <a:r>
              <a:rPr lang="tr-TR" sz="2000" b="0" i="0" dirty="0" err="1">
                <a:solidFill>
                  <a:srgbClr val="1F1F1F"/>
                </a:solidFill>
                <a:effectLst/>
                <a:latin typeface="Google Sans"/>
              </a:rPr>
              <a:t>veritabanının</a:t>
            </a:r>
            <a:r>
              <a:rPr lang="tr-TR" sz="2000" b="0" i="0" dirty="0">
                <a:solidFill>
                  <a:srgbClr val="1F1F1F"/>
                </a:solidFill>
                <a:effectLst/>
                <a:latin typeface="Google Sans"/>
              </a:rPr>
              <a:t> işlevsel gereksinimlerini karşılayacak şekilde tasarlanmalıdır.</a:t>
            </a:r>
          </a:p>
          <a:p>
            <a:pPr algn="l">
              <a:buFont typeface="Arial" panose="020B0604020202020204" pitchFamily="34" charset="0"/>
              <a:buChar char="•"/>
            </a:pPr>
            <a:r>
              <a:rPr lang="tr-TR" sz="2000" b="0" i="0" dirty="0" err="1">
                <a:solidFill>
                  <a:srgbClr val="1F1F1F"/>
                </a:solidFill>
                <a:effectLst/>
                <a:latin typeface="Google Sans"/>
              </a:rPr>
              <a:t>Veritabanı</a:t>
            </a:r>
            <a:r>
              <a:rPr lang="tr-TR" sz="2000" b="0" i="0" dirty="0">
                <a:solidFill>
                  <a:srgbClr val="1F1F1F"/>
                </a:solidFill>
                <a:effectLst/>
                <a:latin typeface="Google Sans"/>
              </a:rPr>
              <a:t> şeması, veri modelinin doğru bir şekilde temsili olmalıdır.</a:t>
            </a:r>
          </a:p>
          <a:p>
            <a:pPr algn="l">
              <a:buFont typeface="Arial" panose="020B0604020202020204" pitchFamily="34" charset="0"/>
              <a:buChar char="•"/>
            </a:pPr>
            <a:r>
              <a:rPr lang="tr-TR" sz="2000" b="0" i="0" dirty="0" err="1">
                <a:solidFill>
                  <a:srgbClr val="1F1F1F"/>
                </a:solidFill>
                <a:effectLst/>
                <a:latin typeface="Google Sans"/>
              </a:rPr>
              <a:t>Veritabanı</a:t>
            </a:r>
            <a:r>
              <a:rPr lang="tr-TR" sz="2000" b="0" i="0" dirty="0">
                <a:solidFill>
                  <a:srgbClr val="1F1F1F"/>
                </a:solidFill>
                <a:effectLst/>
                <a:latin typeface="Google Sans"/>
              </a:rPr>
              <a:t> tasarımı, gelecekteki büyüme ve değişiklikleri göz önünde bulundurarak yapılmalıdır.</a:t>
            </a:r>
          </a:p>
        </p:txBody>
      </p:sp>
    </p:spTree>
    <p:extLst>
      <p:ext uri="{BB962C8B-B14F-4D97-AF65-F5344CB8AC3E}">
        <p14:creationId xmlns:p14="http://schemas.microsoft.com/office/powerpoint/2010/main" val="185814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1926A50-344E-467A-A982-7B89E0181874}"/>
              </a:ext>
            </a:extLst>
          </p:cNvPr>
          <p:cNvSpPr txBox="1"/>
          <p:nvPr/>
        </p:nvSpPr>
        <p:spPr>
          <a:xfrm>
            <a:off x="206297" y="463463"/>
            <a:ext cx="11758961" cy="1292662"/>
          </a:xfrm>
          <a:prstGeom prst="rect">
            <a:avLst/>
          </a:prstGeom>
          <a:noFill/>
        </p:spPr>
        <p:txBody>
          <a:bodyPr wrap="square">
            <a:spAutoFit/>
          </a:bodyPr>
          <a:lstStyle/>
          <a:p>
            <a:pPr algn="l"/>
            <a:r>
              <a:rPr lang="tr-TR" b="1" i="0" dirty="0">
                <a:solidFill>
                  <a:srgbClr val="FF0000"/>
                </a:solidFill>
                <a:effectLst/>
                <a:latin typeface="Google Sans"/>
              </a:rPr>
              <a:t>İlişkisel </a:t>
            </a:r>
            <a:r>
              <a:rPr lang="tr-TR" b="1" i="0" dirty="0" err="1">
                <a:solidFill>
                  <a:srgbClr val="FF0000"/>
                </a:solidFill>
                <a:effectLst/>
                <a:latin typeface="Google Sans"/>
              </a:rPr>
              <a:t>Veritabanları</a:t>
            </a:r>
            <a:r>
              <a:rPr lang="tr-TR" b="1" i="0" dirty="0">
                <a:solidFill>
                  <a:srgbClr val="FF0000"/>
                </a:solidFill>
                <a:effectLst/>
                <a:latin typeface="Google Sans"/>
              </a:rPr>
              <a:t>:</a:t>
            </a:r>
            <a:endParaRPr lang="tr-TR" b="0" i="0" dirty="0">
              <a:solidFill>
                <a:srgbClr val="FF0000"/>
              </a:solidFill>
              <a:effectLst/>
              <a:latin typeface="Google Sans"/>
            </a:endParaRPr>
          </a:p>
          <a:p>
            <a:pPr algn="l">
              <a:buFont typeface="Arial" panose="020B0604020202020204" pitchFamily="34" charset="0"/>
              <a:buChar char="•"/>
            </a:pPr>
            <a:r>
              <a:rPr lang="tr-TR" sz="2000" b="0" i="0" dirty="0">
                <a:solidFill>
                  <a:srgbClr val="1F1F1F"/>
                </a:solidFill>
                <a:effectLst/>
                <a:latin typeface="Google Sans"/>
              </a:rPr>
              <a:t>Tablolar ve sütunlar halinde organize edilmiş verileri saklar.</a:t>
            </a:r>
          </a:p>
          <a:p>
            <a:pPr algn="l">
              <a:buFont typeface="Arial" panose="020B0604020202020204" pitchFamily="34" charset="0"/>
              <a:buChar char="•"/>
            </a:pPr>
            <a:r>
              <a:rPr lang="tr-TR" sz="2000" b="0" i="0" dirty="0">
                <a:solidFill>
                  <a:srgbClr val="1F1F1F"/>
                </a:solidFill>
                <a:effectLst/>
                <a:latin typeface="Google Sans"/>
              </a:rPr>
              <a:t>Veriler arasındaki ilişkiler, birincil ve yabancı anahtarlar aracılığıyla kurulur.</a:t>
            </a:r>
          </a:p>
          <a:p>
            <a:pPr algn="l">
              <a:buFont typeface="Arial" panose="020B0604020202020204" pitchFamily="34" charset="0"/>
              <a:buChar char="•"/>
            </a:pPr>
            <a:r>
              <a:rPr lang="tr-TR" sz="2000" b="0" i="0" dirty="0">
                <a:solidFill>
                  <a:srgbClr val="1F1F1F"/>
                </a:solidFill>
                <a:effectLst/>
                <a:latin typeface="Google Sans"/>
              </a:rPr>
              <a:t>SQL gibi sorgularla verileri sorgulamak için kullanılır.</a:t>
            </a:r>
          </a:p>
        </p:txBody>
      </p:sp>
      <p:sp>
        <p:nvSpPr>
          <p:cNvPr id="5" name="Metin kutusu 4">
            <a:extLst>
              <a:ext uri="{FF2B5EF4-FFF2-40B4-BE49-F238E27FC236}">
                <a16:creationId xmlns:a16="http://schemas.microsoft.com/office/drawing/2014/main" id="{26E2DEA3-7905-270B-79F5-DA3F9DD0D151}"/>
              </a:ext>
            </a:extLst>
          </p:cNvPr>
          <p:cNvSpPr txBox="1"/>
          <p:nvPr/>
        </p:nvSpPr>
        <p:spPr>
          <a:xfrm>
            <a:off x="206297" y="1844546"/>
            <a:ext cx="7247946" cy="4001095"/>
          </a:xfrm>
          <a:prstGeom prst="rect">
            <a:avLst/>
          </a:prstGeom>
          <a:noFill/>
        </p:spPr>
        <p:txBody>
          <a:bodyPr wrap="square">
            <a:spAutoFit/>
          </a:bodyPr>
          <a:lstStyle/>
          <a:p>
            <a:pPr algn="l">
              <a:buFont typeface="Arial" panose="020B0604020202020204" pitchFamily="34" charset="0"/>
              <a:buChar char="•"/>
            </a:pPr>
            <a:r>
              <a:rPr lang="tr-TR" b="1" i="0" dirty="0">
                <a:solidFill>
                  <a:srgbClr val="FF0000"/>
                </a:solidFill>
                <a:effectLst/>
                <a:latin typeface="Google Sans"/>
              </a:rPr>
              <a:t>Avantajları:</a:t>
            </a:r>
            <a:endParaRPr lang="tr-TR" b="0" i="0" dirty="0">
              <a:solidFill>
                <a:srgbClr val="FF0000"/>
              </a:solidFill>
              <a:effectLst/>
              <a:latin typeface="Google Sans"/>
            </a:endParaRPr>
          </a:p>
          <a:p>
            <a:pPr marL="742950" lvl="1" indent="-285750" algn="l">
              <a:buFont typeface="Arial" panose="020B0604020202020204" pitchFamily="34" charset="0"/>
              <a:buChar char="•"/>
            </a:pPr>
            <a:r>
              <a:rPr lang="tr-TR" sz="2000" b="0" i="0" dirty="0">
                <a:solidFill>
                  <a:srgbClr val="1F1F1F"/>
                </a:solidFill>
                <a:effectLst/>
                <a:latin typeface="Google Sans"/>
              </a:rPr>
              <a:t>Veri tutarlılığı ve bütünlüğü</a:t>
            </a:r>
          </a:p>
          <a:p>
            <a:pPr marL="742950" lvl="1" indent="-285750" algn="l">
              <a:buFont typeface="Arial" panose="020B0604020202020204" pitchFamily="34" charset="0"/>
              <a:buChar char="•"/>
            </a:pPr>
            <a:r>
              <a:rPr lang="tr-TR" sz="2000" b="0" i="0" dirty="0">
                <a:solidFill>
                  <a:srgbClr val="1F1F1F"/>
                </a:solidFill>
                <a:effectLst/>
                <a:latin typeface="Google Sans"/>
              </a:rPr>
              <a:t>Karmaşık sorgularda esneklik</a:t>
            </a:r>
          </a:p>
          <a:p>
            <a:pPr marL="742950" lvl="1" indent="-285750" algn="l">
              <a:buFont typeface="Arial" panose="020B0604020202020204" pitchFamily="34" charset="0"/>
              <a:buChar char="•"/>
            </a:pPr>
            <a:r>
              <a:rPr lang="tr-TR" sz="2000" b="0" i="0" dirty="0">
                <a:solidFill>
                  <a:srgbClr val="1F1F1F"/>
                </a:solidFill>
                <a:effectLst/>
                <a:latin typeface="Google Sans"/>
              </a:rPr>
              <a:t>Geniş bir yelpazede uygulama desteği</a:t>
            </a:r>
          </a:p>
          <a:p>
            <a:pPr marL="742950" lvl="1" indent="-285750" algn="l">
              <a:buFont typeface="Arial" panose="020B0604020202020204" pitchFamily="34" charset="0"/>
              <a:buChar char="•"/>
            </a:pPr>
            <a:endParaRPr lang="tr-TR" sz="2000" b="0" i="0" dirty="0">
              <a:solidFill>
                <a:srgbClr val="1F1F1F"/>
              </a:solidFill>
              <a:effectLst/>
              <a:latin typeface="Google Sans"/>
            </a:endParaRPr>
          </a:p>
          <a:p>
            <a:pPr algn="l">
              <a:buFont typeface="Arial" panose="020B0604020202020204" pitchFamily="34" charset="0"/>
              <a:buChar char="•"/>
            </a:pPr>
            <a:r>
              <a:rPr lang="tr-TR" b="1" i="0" dirty="0">
                <a:solidFill>
                  <a:srgbClr val="FF0000"/>
                </a:solidFill>
                <a:effectLst/>
                <a:latin typeface="Google Sans"/>
              </a:rPr>
              <a:t>Dezavantajları:</a:t>
            </a:r>
            <a:endParaRPr lang="tr-TR" b="0" i="0" dirty="0">
              <a:solidFill>
                <a:srgbClr val="FF0000"/>
              </a:solidFill>
              <a:effectLst/>
              <a:latin typeface="Google Sans"/>
            </a:endParaRPr>
          </a:p>
          <a:p>
            <a:pPr marL="742950" lvl="1" indent="-285750" algn="l">
              <a:buFont typeface="Arial" panose="020B0604020202020204" pitchFamily="34" charset="0"/>
              <a:buChar char="•"/>
            </a:pPr>
            <a:r>
              <a:rPr lang="tr-TR" sz="2000" b="0" i="0" dirty="0">
                <a:solidFill>
                  <a:srgbClr val="1F1F1F"/>
                </a:solidFill>
                <a:effectLst/>
                <a:latin typeface="Google Sans"/>
              </a:rPr>
              <a:t>Karmaşık veri ilişkilerini modellemek için uygun olmayabilir</a:t>
            </a:r>
          </a:p>
          <a:p>
            <a:pPr marL="742950" lvl="1" indent="-285750" algn="l">
              <a:buFont typeface="Arial" panose="020B0604020202020204" pitchFamily="34" charset="0"/>
              <a:buChar char="•"/>
            </a:pPr>
            <a:r>
              <a:rPr lang="tr-TR" sz="2000" b="0" i="0" dirty="0">
                <a:solidFill>
                  <a:srgbClr val="1F1F1F"/>
                </a:solidFill>
                <a:effectLst/>
                <a:latin typeface="Google Sans"/>
              </a:rPr>
              <a:t>Büyük veri kümeleri için performans sorunları</a:t>
            </a:r>
          </a:p>
          <a:p>
            <a:pPr marL="742950" lvl="1" indent="-285750" algn="l">
              <a:buFont typeface="Arial" panose="020B0604020202020204" pitchFamily="34" charset="0"/>
              <a:buChar char="•"/>
            </a:pPr>
            <a:endParaRPr lang="tr-TR" sz="2000" b="0" i="0" dirty="0">
              <a:solidFill>
                <a:srgbClr val="1F1F1F"/>
              </a:solidFill>
              <a:effectLst/>
              <a:latin typeface="Google Sans"/>
            </a:endParaRPr>
          </a:p>
          <a:p>
            <a:pPr algn="l">
              <a:buFont typeface="Arial" panose="020B0604020202020204" pitchFamily="34" charset="0"/>
              <a:buChar char="•"/>
            </a:pPr>
            <a:r>
              <a:rPr lang="tr-TR" b="1" i="0" dirty="0">
                <a:solidFill>
                  <a:srgbClr val="FF0000"/>
                </a:solidFill>
                <a:effectLst/>
                <a:latin typeface="Google Sans"/>
              </a:rPr>
              <a:t>Kullanım alanları:</a:t>
            </a:r>
            <a:endParaRPr lang="tr-TR" b="0" i="0" dirty="0">
              <a:solidFill>
                <a:srgbClr val="FF0000"/>
              </a:solidFill>
              <a:effectLst/>
              <a:latin typeface="Google Sans"/>
            </a:endParaRPr>
          </a:p>
          <a:p>
            <a:pPr marL="742950" lvl="1" indent="-285750" algn="l">
              <a:buFont typeface="Arial" panose="020B0604020202020204" pitchFamily="34" charset="0"/>
              <a:buChar char="•"/>
            </a:pPr>
            <a:r>
              <a:rPr lang="tr-TR" sz="2000" b="0" i="0" dirty="0">
                <a:solidFill>
                  <a:srgbClr val="1F1F1F"/>
                </a:solidFill>
                <a:effectLst/>
                <a:latin typeface="Google Sans"/>
              </a:rPr>
              <a:t>İşletme uygulamaları (CRM, ERP, SCM)</a:t>
            </a:r>
          </a:p>
          <a:p>
            <a:pPr marL="742950" lvl="1" indent="-285750" algn="l">
              <a:buFont typeface="Arial" panose="020B0604020202020204" pitchFamily="34" charset="0"/>
              <a:buChar char="•"/>
            </a:pPr>
            <a:r>
              <a:rPr lang="tr-TR" sz="2000" b="0" i="0" dirty="0">
                <a:solidFill>
                  <a:srgbClr val="1F1F1F"/>
                </a:solidFill>
                <a:effectLst/>
                <a:latin typeface="Google Sans"/>
              </a:rPr>
              <a:t>Hükümet uygulamaları (vergi, nüfus, sosyal güvenlik)</a:t>
            </a:r>
          </a:p>
          <a:p>
            <a:pPr marL="742950" lvl="1" indent="-285750" algn="l">
              <a:buFont typeface="Arial" panose="020B0604020202020204" pitchFamily="34" charset="0"/>
              <a:buChar char="•"/>
            </a:pPr>
            <a:r>
              <a:rPr lang="tr-TR" sz="2000" b="0" i="0" dirty="0">
                <a:solidFill>
                  <a:srgbClr val="1F1F1F"/>
                </a:solidFill>
                <a:effectLst/>
                <a:latin typeface="Google Sans"/>
              </a:rPr>
              <a:t>Bilimsel uygulamalar (tıp, mühendislik, fizik)</a:t>
            </a:r>
          </a:p>
        </p:txBody>
      </p:sp>
    </p:spTree>
    <p:extLst>
      <p:ext uri="{BB962C8B-B14F-4D97-AF65-F5344CB8AC3E}">
        <p14:creationId xmlns:p14="http://schemas.microsoft.com/office/powerpoint/2010/main" val="95650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1926A50-344E-467A-A982-7B89E0181874}"/>
              </a:ext>
            </a:extLst>
          </p:cNvPr>
          <p:cNvSpPr txBox="1"/>
          <p:nvPr/>
        </p:nvSpPr>
        <p:spPr>
          <a:xfrm>
            <a:off x="238194" y="612319"/>
            <a:ext cx="6353991" cy="4801314"/>
          </a:xfrm>
          <a:prstGeom prst="rect">
            <a:avLst/>
          </a:prstGeom>
          <a:noFill/>
        </p:spPr>
        <p:txBody>
          <a:bodyPr wrap="square">
            <a:spAutoFit/>
          </a:bodyPr>
          <a:lstStyle/>
          <a:p>
            <a:pPr algn="l">
              <a:buFont typeface="Arial" panose="020B0604020202020204" pitchFamily="34" charset="0"/>
              <a:buChar char="•"/>
            </a:pPr>
            <a:r>
              <a:rPr lang="tr-TR" b="1" i="0" dirty="0">
                <a:solidFill>
                  <a:srgbClr val="FF0000"/>
                </a:solidFill>
                <a:effectLst/>
                <a:latin typeface="Google Sans"/>
              </a:rPr>
              <a:t>Popüler olanlar:</a:t>
            </a:r>
          </a:p>
          <a:p>
            <a:pPr algn="l">
              <a:buFont typeface="Arial" panose="020B0604020202020204" pitchFamily="34" charset="0"/>
              <a:buChar char="•"/>
            </a:pPr>
            <a:endParaRPr lang="tr-TR" b="0" i="0" dirty="0">
              <a:solidFill>
                <a:srgbClr val="FF0000"/>
              </a:solidFill>
              <a:effectLst/>
              <a:latin typeface="Google Sans"/>
            </a:endParaRPr>
          </a:p>
          <a:p>
            <a:pPr marL="742950" lvl="1" indent="-285750" algn="l">
              <a:buFont typeface="Arial" panose="020B0604020202020204" pitchFamily="34" charset="0"/>
              <a:buChar char="•"/>
            </a:pPr>
            <a:r>
              <a:rPr lang="tr-TR" b="1" i="0" dirty="0" err="1">
                <a:solidFill>
                  <a:srgbClr val="1F1F1F"/>
                </a:solidFill>
                <a:effectLst/>
                <a:latin typeface="Google Sans"/>
              </a:rPr>
              <a:t>MySQL</a:t>
            </a:r>
            <a:r>
              <a:rPr lang="tr-TR" b="1" i="0" dirty="0">
                <a:solidFill>
                  <a:srgbClr val="1F1F1F"/>
                </a:solidFill>
                <a:effectLst/>
                <a:latin typeface="Google Sans"/>
              </a:rPr>
              <a:t>:</a:t>
            </a:r>
            <a:r>
              <a:rPr lang="tr-TR" b="0" i="0" dirty="0">
                <a:solidFill>
                  <a:srgbClr val="1F1F1F"/>
                </a:solidFill>
                <a:effectLst/>
                <a:latin typeface="Google Sans"/>
              </a:rPr>
              <a:t> Açık kaynak kodlu, ücretsiz ve popüler bir ilişkisel </a:t>
            </a:r>
            <a:r>
              <a:rPr lang="tr-TR" b="0" i="0" dirty="0" err="1">
                <a:solidFill>
                  <a:srgbClr val="1F1F1F"/>
                </a:solidFill>
                <a:effectLst/>
                <a:latin typeface="Google Sans"/>
              </a:rPr>
              <a:t>veritabanı</a:t>
            </a:r>
            <a:r>
              <a:rPr lang="tr-TR" b="0" i="0" dirty="0">
                <a:solidFill>
                  <a:srgbClr val="1F1F1F"/>
                </a:solidFill>
                <a:effectLst/>
                <a:latin typeface="Google Sans"/>
              </a:rPr>
              <a:t> yönetim sistemidir. Web uygulamaları, e-ticaret platformları ve içerik yönetim sistemleri için yaygın olarak kullanılır.</a:t>
            </a:r>
          </a:p>
          <a:p>
            <a:pPr marL="742950" lvl="1" indent="-285750" algn="l">
              <a:buFont typeface="Arial" panose="020B0604020202020204" pitchFamily="34" charset="0"/>
              <a:buChar char="•"/>
            </a:pPr>
            <a:r>
              <a:rPr lang="tr-TR" b="1" i="0" dirty="0" err="1">
                <a:solidFill>
                  <a:srgbClr val="1F1F1F"/>
                </a:solidFill>
                <a:effectLst/>
                <a:latin typeface="Google Sans"/>
              </a:rPr>
              <a:t>PostgreSQL</a:t>
            </a:r>
            <a:r>
              <a:rPr lang="tr-TR" b="1" i="0" dirty="0">
                <a:solidFill>
                  <a:srgbClr val="1F1F1F"/>
                </a:solidFill>
                <a:effectLst/>
                <a:latin typeface="Google Sans"/>
              </a:rPr>
              <a:t>:</a:t>
            </a:r>
            <a:r>
              <a:rPr lang="tr-TR" b="0" i="0" dirty="0">
                <a:solidFill>
                  <a:srgbClr val="1F1F1F"/>
                </a:solidFill>
                <a:effectLst/>
                <a:latin typeface="Google Sans"/>
              </a:rPr>
              <a:t> Açık kaynak kodlu, ücretsiz ve gelişmiş özelliklere sahip bir ilişkisel </a:t>
            </a:r>
            <a:r>
              <a:rPr lang="tr-TR" b="0" i="0" dirty="0" err="1">
                <a:solidFill>
                  <a:srgbClr val="1F1F1F"/>
                </a:solidFill>
                <a:effectLst/>
                <a:latin typeface="Google Sans"/>
              </a:rPr>
              <a:t>veritabanı</a:t>
            </a:r>
            <a:r>
              <a:rPr lang="tr-TR" b="0" i="0" dirty="0">
                <a:solidFill>
                  <a:srgbClr val="1F1F1F"/>
                </a:solidFill>
                <a:effectLst/>
                <a:latin typeface="Google Sans"/>
              </a:rPr>
              <a:t> yönetim sistemidir. Büyük veri kümeleri, karmaşık sorgular ve yüksek performans gerektiren uygulamalar için idealdir.</a:t>
            </a:r>
          </a:p>
          <a:p>
            <a:pPr marL="742950" lvl="1" indent="-285750" algn="l">
              <a:buFont typeface="Arial" panose="020B0604020202020204" pitchFamily="34" charset="0"/>
              <a:buChar char="•"/>
            </a:pPr>
            <a:r>
              <a:rPr lang="tr-TR" b="1" i="0" dirty="0" err="1">
                <a:solidFill>
                  <a:srgbClr val="1F1F1F"/>
                </a:solidFill>
                <a:effectLst/>
                <a:latin typeface="Google Sans"/>
              </a:rPr>
              <a:t>Oracle</a:t>
            </a:r>
            <a:r>
              <a:rPr lang="tr-TR" b="1" i="0" dirty="0">
                <a:solidFill>
                  <a:srgbClr val="1F1F1F"/>
                </a:solidFill>
                <a:effectLst/>
                <a:latin typeface="Google Sans"/>
              </a:rPr>
              <a:t>:</a:t>
            </a:r>
            <a:r>
              <a:rPr lang="tr-TR" b="0" i="0" dirty="0">
                <a:solidFill>
                  <a:srgbClr val="1F1F1F"/>
                </a:solidFill>
                <a:effectLst/>
                <a:latin typeface="Google Sans"/>
              </a:rPr>
              <a:t> Ticari bir ilişkisel </a:t>
            </a:r>
            <a:r>
              <a:rPr lang="tr-TR" b="0" i="0" dirty="0" err="1">
                <a:solidFill>
                  <a:srgbClr val="1F1F1F"/>
                </a:solidFill>
                <a:effectLst/>
                <a:latin typeface="Google Sans"/>
              </a:rPr>
              <a:t>veritabanı</a:t>
            </a:r>
            <a:r>
              <a:rPr lang="tr-TR" b="0" i="0" dirty="0">
                <a:solidFill>
                  <a:srgbClr val="1F1F1F"/>
                </a:solidFill>
                <a:effectLst/>
                <a:latin typeface="Google Sans"/>
              </a:rPr>
              <a:t> yönetim sistemidir. Büyük ölçekli kurumsal uygulamalar, yüksek performans ve güvenlik gerektiren ortamlarda kullanılır.</a:t>
            </a:r>
          </a:p>
          <a:p>
            <a:pPr marL="742950" lvl="1" indent="-285750" algn="l">
              <a:buFont typeface="Arial" panose="020B0604020202020204" pitchFamily="34" charset="0"/>
              <a:buChar char="•"/>
            </a:pPr>
            <a:r>
              <a:rPr lang="tr-TR" b="1" i="0" dirty="0">
                <a:solidFill>
                  <a:srgbClr val="1F1F1F"/>
                </a:solidFill>
                <a:effectLst/>
                <a:latin typeface="Google Sans"/>
              </a:rPr>
              <a:t>Microsoft SQL Server:</a:t>
            </a:r>
            <a:r>
              <a:rPr lang="tr-TR" b="0" i="0" dirty="0">
                <a:solidFill>
                  <a:srgbClr val="1F1F1F"/>
                </a:solidFill>
                <a:effectLst/>
                <a:latin typeface="Google Sans"/>
              </a:rPr>
              <a:t> Microsoft tarafından geliştirilen ticari bir ilişkisel </a:t>
            </a:r>
            <a:r>
              <a:rPr lang="tr-TR" b="0" i="0" dirty="0" err="1">
                <a:solidFill>
                  <a:srgbClr val="1F1F1F"/>
                </a:solidFill>
                <a:effectLst/>
                <a:latin typeface="Google Sans"/>
              </a:rPr>
              <a:t>veritabanı</a:t>
            </a:r>
            <a:r>
              <a:rPr lang="tr-TR" b="0" i="0" dirty="0">
                <a:solidFill>
                  <a:srgbClr val="1F1F1F"/>
                </a:solidFill>
                <a:effectLst/>
                <a:latin typeface="Google Sans"/>
              </a:rPr>
              <a:t> yönetim sistemidir. Windows işletim sistemleriyle uyumluluğu ve geniş bir yelpazede araç ve eklentileri ile öne çıkar.</a:t>
            </a:r>
          </a:p>
        </p:txBody>
      </p:sp>
      <p:pic>
        <p:nvPicPr>
          <p:cNvPr id="4098" name="Picture 2" descr="Hosted MySQL - Amazon RDS for MySQL - AWS">
            <a:extLst>
              <a:ext uri="{FF2B5EF4-FFF2-40B4-BE49-F238E27FC236}">
                <a16:creationId xmlns:a16="http://schemas.microsoft.com/office/drawing/2014/main" id="{5ED244DC-CD08-0FE3-1A9F-00FB3B2D0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3718" y="3429000"/>
            <a:ext cx="3280088" cy="16977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tting Started With PostgreSQL. There are numerous different types of… |  by Alex Mitrani | Medium">
            <a:extLst>
              <a:ext uri="{FF2B5EF4-FFF2-40B4-BE49-F238E27FC236}">
                <a16:creationId xmlns:a16="http://schemas.microsoft.com/office/drawing/2014/main" id="{6275EBB4-84CE-CD81-CCB9-B86FF5B8B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233" y="842299"/>
            <a:ext cx="38735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Oracle Database Enterprise Edition - license - 1 processor at Rs 300000 |  Oracle Software in Pune | ID: 26087861648">
            <a:extLst>
              <a:ext uri="{FF2B5EF4-FFF2-40B4-BE49-F238E27FC236}">
                <a16:creationId xmlns:a16="http://schemas.microsoft.com/office/drawing/2014/main" id="{B0D31C8F-D643-3F3B-30B9-BCA7FFD04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0281" y="2620299"/>
            <a:ext cx="1697702" cy="169770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oric + Microsoft SQL | Data Integration">
            <a:extLst>
              <a:ext uri="{FF2B5EF4-FFF2-40B4-BE49-F238E27FC236}">
                <a16:creationId xmlns:a16="http://schemas.microsoft.com/office/drawing/2014/main" id="{B032E1E7-82D9-1594-5599-4C863E11E3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8233" y="4954403"/>
            <a:ext cx="5468136" cy="162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207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798E75B-DBA6-B445-38B9-BB67EEB0054E}"/>
              </a:ext>
            </a:extLst>
          </p:cNvPr>
          <p:cNvSpPr txBox="1"/>
          <p:nvPr/>
        </p:nvSpPr>
        <p:spPr>
          <a:xfrm>
            <a:off x="250901" y="246437"/>
            <a:ext cx="11569391" cy="984885"/>
          </a:xfrm>
          <a:prstGeom prst="rect">
            <a:avLst/>
          </a:prstGeom>
          <a:noFill/>
        </p:spPr>
        <p:txBody>
          <a:bodyPr wrap="square">
            <a:spAutoFit/>
          </a:bodyPr>
          <a:lstStyle/>
          <a:p>
            <a:pPr algn="l"/>
            <a:r>
              <a:rPr lang="tr-TR" b="1" i="0" dirty="0">
                <a:solidFill>
                  <a:srgbClr val="FF0000"/>
                </a:solidFill>
                <a:effectLst/>
                <a:latin typeface="Google Sans"/>
              </a:rPr>
              <a:t>İlişkisel Olmayan </a:t>
            </a:r>
            <a:r>
              <a:rPr lang="tr-TR" b="1" i="0" dirty="0" err="1">
                <a:solidFill>
                  <a:srgbClr val="FF0000"/>
                </a:solidFill>
                <a:effectLst/>
                <a:latin typeface="Google Sans"/>
              </a:rPr>
              <a:t>Veritabanları</a:t>
            </a:r>
            <a:r>
              <a:rPr lang="tr-TR" b="1" i="0" dirty="0">
                <a:solidFill>
                  <a:srgbClr val="FF0000"/>
                </a:solidFill>
                <a:effectLst/>
                <a:latin typeface="Google Sans"/>
              </a:rPr>
              <a:t> (</a:t>
            </a:r>
            <a:r>
              <a:rPr lang="tr-TR" b="1" i="0" dirty="0" err="1">
                <a:solidFill>
                  <a:srgbClr val="FF0000"/>
                </a:solidFill>
                <a:effectLst/>
                <a:latin typeface="Google Sans"/>
              </a:rPr>
              <a:t>NoSQL</a:t>
            </a:r>
            <a:r>
              <a:rPr lang="tr-TR" b="1" i="0" dirty="0">
                <a:solidFill>
                  <a:srgbClr val="FF0000"/>
                </a:solidFill>
                <a:effectLst/>
                <a:latin typeface="Google Sans"/>
              </a:rPr>
              <a:t>):</a:t>
            </a:r>
            <a:endParaRPr lang="tr-TR" b="0" i="0" dirty="0">
              <a:solidFill>
                <a:srgbClr val="FF0000"/>
              </a:solidFill>
              <a:effectLst/>
              <a:latin typeface="Google Sans"/>
            </a:endParaRPr>
          </a:p>
          <a:p>
            <a:pPr algn="l">
              <a:buFont typeface="Arial" panose="020B0604020202020204" pitchFamily="34" charset="0"/>
              <a:buChar char="•"/>
            </a:pPr>
            <a:r>
              <a:rPr lang="tr-TR" sz="2000" b="0" i="0" dirty="0">
                <a:solidFill>
                  <a:srgbClr val="1F1F1F"/>
                </a:solidFill>
                <a:effectLst/>
                <a:latin typeface="Google Sans"/>
              </a:rPr>
              <a:t>Farklı veri modelleri (anahtar-değer, belge, grafik) kullanır.</a:t>
            </a:r>
          </a:p>
          <a:p>
            <a:pPr algn="l">
              <a:buFont typeface="Arial" panose="020B0604020202020204" pitchFamily="34" charset="0"/>
              <a:buChar char="•"/>
            </a:pPr>
            <a:r>
              <a:rPr lang="tr-TR" sz="2000" b="0" i="0" dirty="0">
                <a:solidFill>
                  <a:srgbClr val="1F1F1F"/>
                </a:solidFill>
                <a:effectLst/>
                <a:latin typeface="Google Sans"/>
              </a:rPr>
              <a:t>İlişkisel veri tabanlarından daha esnek ve ölçeklenebilir.</a:t>
            </a:r>
          </a:p>
        </p:txBody>
      </p:sp>
      <p:sp>
        <p:nvSpPr>
          <p:cNvPr id="5" name="Metin kutusu 4">
            <a:extLst>
              <a:ext uri="{FF2B5EF4-FFF2-40B4-BE49-F238E27FC236}">
                <a16:creationId xmlns:a16="http://schemas.microsoft.com/office/drawing/2014/main" id="{5651042B-10D4-FF6B-CB46-C3B9B786707B}"/>
              </a:ext>
            </a:extLst>
          </p:cNvPr>
          <p:cNvSpPr txBox="1"/>
          <p:nvPr/>
        </p:nvSpPr>
        <p:spPr>
          <a:xfrm>
            <a:off x="250901" y="1169767"/>
            <a:ext cx="6099716" cy="4616648"/>
          </a:xfrm>
          <a:prstGeom prst="rect">
            <a:avLst/>
          </a:prstGeom>
          <a:noFill/>
        </p:spPr>
        <p:txBody>
          <a:bodyPr wrap="square">
            <a:spAutoFit/>
          </a:bodyPr>
          <a:lstStyle/>
          <a:p>
            <a:pPr algn="l">
              <a:buFont typeface="Arial" panose="020B0604020202020204" pitchFamily="34" charset="0"/>
              <a:buChar char="•"/>
            </a:pPr>
            <a:r>
              <a:rPr lang="tr-TR" b="1" i="0" dirty="0">
                <a:solidFill>
                  <a:srgbClr val="FF0000"/>
                </a:solidFill>
                <a:effectLst/>
                <a:latin typeface="Google Sans"/>
              </a:rPr>
              <a:t>Avantajları:</a:t>
            </a:r>
            <a:endParaRPr lang="tr-TR" b="0" i="0" dirty="0">
              <a:solidFill>
                <a:srgbClr val="FF0000"/>
              </a:solidFill>
              <a:effectLst/>
              <a:latin typeface="Google Sans"/>
            </a:endParaRPr>
          </a:p>
          <a:p>
            <a:pPr marL="742950" lvl="1" indent="-285750" algn="l">
              <a:buFont typeface="Arial" panose="020B0604020202020204" pitchFamily="34" charset="0"/>
              <a:buChar char="•"/>
            </a:pPr>
            <a:r>
              <a:rPr lang="tr-TR" sz="2000" b="0" i="0" dirty="0">
                <a:solidFill>
                  <a:srgbClr val="1F1F1F"/>
                </a:solidFill>
                <a:effectLst/>
                <a:latin typeface="Google Sans"/>
              </a:rPr>
              <a:t>Karmaşık ve değişken verileri modellemek için uygun</a:t>
            </a:r>
          </a:p>
          <a:p>
            <a:pPr marL="742950" lvl="1" indent="-285750" algn="l">
              <a:buFont typeface="Arial" panose="020B0604020202020204" pitchFamily="34" charset="0"/>
              <a:buChar char="•"/>
            </a:pPr>
            <a:r>
              <a:rPr lang="tr-TR" sz="2000" b="0" i="0" dirty="0">
                <a:solidFill>
                  <a:srgbClr val="1F1F1F"/>
                </a:solidFill>
                <a:effectLst/>
                <a:latin typeface="Google Sans"/>
              </a:rPr>
              <a:t>Büyük veri kümeleri için yüksek performans</a:t>
            </a:r>
          </a:p>
          <a:p>
            <a:pPr marL="742950" lvl="1" indent="-285750" algn="l">
              <a:buFont typeface="Arial" panose="020B0604020202020204" pitchFamily="34" charset="0"/>
              <a:buChar char="•"/>
            </a:pPr>
            <a:r>
              <a:rPr lang="tr-TR" sz="2000" b="0" i="0" dirty="0">
                <a:solidFill>
                  <a:srgbClr val="1F1F1F"/>
                </a:solidFill>
                <a:effectLst/>
                <a:latin typeface="Google Sans"/>
              </a:rPr>
              <a:t>Kolay ve hızlı geliştirme</a:t>
            </a:r>
          </a:p>
          <a:p>
            <a:pPr marL="742950" lvl="1" indent="-285750" algn="l">
              <a:buFont typeface="Arial" panose="020B0604020202020204" pitchFamily="34" charset="0"/>
              <a:buChar char="•"/>
            </a:pPr>
            <a:endParaRPr lang="tr-TR" sz="2000" b="0" i="0" dirty="0">
              <a:solidFill>
                <a:srgbClr val="1F1F1F"/>
              </a:solidFill>
              <a:effectLst/>
              <a:latin typeface="Google Sans"/>
            </a:endParaRPr>
          </a:p>
          <a:p>
            <a:pPr algn="l">
              <a:buFont typeface="Arial" panose="020B0604020202020204" pitchFamily="34" charset="0"/>
              <a:buChar char="•"/>
            </a:pPr>
            <a:r>
              <a:rPr lang="tr-TR" b="1" i="0" dirty="0">
                <a:solidFill>
                  <a:srgbClr val="FF0000"/>
                </a:solidFill>
                <a:effectLst/>
                <a:latin typeface="Google Sans"/>
              </a:rPr>
              <a:t>Dezavantajları:</a:t>
            </a:r>
            <a:endParaRPr lang="tr-TR" b="0" i="0" dirty="0">
              <a:solidFill>
                <a:srgbClr val="FF0000"/>
              </a:solidFill>
              <a:effectLst/>
              <a:latin typeface="Google Sans"/>
            </a:endParaRPr>
          </a:p>
          <a:p>
            <a:pPr marL="742950" lvl="1" indent="-285750" algn="l">
              <a:buFont typeface="Arial" panose="020B0604020202020204" pitchFamily="34" charset="0"/>
              <a:buChar char="•"/>
            </a:pPr>
            <a:r>
              <a:rPr lang="tr-TR" sz="2000" b="0" i="0" dirty="0">
                <a:solidFill>
                  <a:srgbClr val="1F1F1F"/>
                </a:solidFill>
                <a:effectLst/>
                <a:latin typeface="Google Sans"/>
              </a:rPr>
              <a:t>Veri tutarlılığı ve bütünlüğü sağlamada zorluklar</a:t>
            </a:r>
          </a:p>
          <a:p>
            <a:pPr marL="742950" lvl="1" indent="-285750" algn="l">
              <a:buFont typeface="Arial" panose="020B0604020202020204" pitchFamily="34" charset="0"/>
              <a:buChar char="•"/>
            </a:pPr>
            <a:r>
              <a:rPr lang="tr-TR" sz="2000" b="0" i="0" dirty="0">
                <a:solidFill>
                  <a:srgbClr val="1F1F1F"/>
                </a:solidFill>
                <a:effectLst/>
                <a:latin typeface="Google Sans"/>
              </a:rPr>
              <a:t>Karmaşık sorgular için sınırlı destek</a:t>
            </a:r>
          </a:p>
          <a:p>
            <a:pPr marL="742950" lvl="1" indent="-285750" algn="l">
              <a:buFont typeface="Arial" panose="020B0604020202020204" pitchFamily="34" charset="0"/>
              <a:buChar char="•"/>
            </a:pPr>
            <a:r>
              <a:rPr lang="tr-TR" sz="2000" b="0" i="0" dirty="0">
                <a:solidFill>
                  <a:srgbClr val="1F1F1F"/>
                </a:solidFill>
                <a:effectLst/>
                <a:latin typeface="Google Sans"/>
              </a:rPr>
              <a:t>Daha az yaygın uygulama desteği</a:t>
            </a:r>
          </a:p>
          <a:p>
            <a:pPr marL="742950" lvl="1" indent="-285750" algn="l">
              <a:buFont typeface="Arial" panose="020B0604020202020204" pitchFamily="34" charset="0"/>
              <a:buChar char="•"/>
            </a:pPr>
            <a:endParaRPr lang="tr-TR" sz="2000" b="0" i="0" dirty="0">
              <a:solidFill>
                <a:srgbClr val="1F1F1F"/>
              </a:solidFill>
              <a:effectLst/>
              <a:latin typeface="Google Sans"/>
            </a:endParaRPr>
          </a:p>
          <a:p>
            <a:pPr algn="l">
              <a:buFont typeface="Arial" panose="020B0604020202020204" pitchFamily="34" charset="0"/>
              <a:buChar char="•"/>
            </a:pPr>
            <a:r>
              <a:rPr lang="tr-TR" b="1" i="0" dirty="0">
                <a:solidFill>
                  <a:srgbClr val="FF0000"/>
                </a:solidFill>
                <a:effectLst/>
                <a:latin typeface="Google Sans"/>
              </a:rPr>
              <a:t>Kullanım alanları:</a:t>
            </a:r>
            <a:endParaRPr lang="tr-TR" b="0" i="0" dirty="0">
              <a:solidFill>
                <a:srgbClr val="FF0000"/>
              </a:solidFill>
              <a:effectLst/>
              <a:latin typeface="Google Sans"/>
            </a:endParaRPr>
          </a:p>
          <a:p>
            <a:pPr marL="742950" lvl="1" indent="-285750" algn="l">
              <a:buFont typeface="Arial" panose="020B0604020202020204" pitchFamily="34" charset="0"/>
              <a:buChar char="•"/>
            </a:pPr>
            <a:r>
              <a:rPr lang="tr-TR" sz="2000" b="0" i="0" dirty="0">
                <a:solidFill>
                  <a:srgbClr val="1F1F1F"/>
                </a:solidFill>
                <a:effectLst/>
                <a:latin typeface="Google Sans"/>
              </a:rPr>
              <a:t>Büyük veri ve bulut uygulamaları</a:t>
            </a:r>
          </a:p>
          <a:p>
            <a:pPr marL="742950" lvl="1" indent="-285750" algn="l">
              <a:buFont typeface="Arial" panose="020B0604020202020204" pitchFamily="34" charset="0"/>
              <a:buChar char="•"/>
            </a:pPr>
            <a:r>
              <a:rPr lang="tr-TR" sz="2000" b="0" i="0" dirty="0">
                <a:solidFill>
                  <a:srgbClr val="1F1F1F"/>
                </a:solidFill>
                <a:effectLst/>
                <a:latin typeface="Google Sans"/>
              </a:rPr>
              <a:t>Mobil ve sosyal medya uygulamaları</a:t>
            </a:r>
          </a:p>
          <a:p>
            <a:pPr marL="742950" lvl="1" indent="-285750" algn="l">
              <a:buFont typeface="Arial" panose="020B0604020202020204" pitchFamily="34" charset="0"/>
              <a:buChar char="•"/>
            </a:pPr>
            <a:r>
              <a:rPr lang="tr-TR" sz="2000" b="0" i="0" dirty="0">
                <a:solidFill>
                  <a:srgbClr val="1F1F1F"/>
                </a:solidFill>
                <a:effectLst/>
                <a:latin typeface="Google Sans"/>
              </a:rPr>
              <a:t>Nesnelerin interneti (</a:t>
            </a:r>
            <a:r>
              <a:rPr lang="tr-TR" sz="2000" b="0" i="0" dirty="0" err="1">
                <a:solidFill>
                  <a:srgbClr val="1F1F1F"/>
                </a:solidFill>
                <a:effectLst/>
                <a:latin typeface="Google Sans"/>
              </a:rPr>
              <a:t>IoT</a:t>
            </a:r>
            <a:r>
              <a:rPr lang="tr-TR" sz="2000" dirty="0">
                <a:solidFill>
                  <a:srgbClr val="1F1F1F"/>
                </a:solidFill>
                <a:latin typeface="Google Sans"/>
              </a:rPr>
              <a:t>)</a:t>
            </a:r>
            <a:endParaRPr lang="tr-TR" sz="2000" b="0" i="0" dirty="0">
              <a:solidFill>
                <a:srgbClr val="1F1F1F"/>
              </a:solidFill>
              <a:effectLst/>
              <a:latin typeface="Google Sans"/>
            </a:endParaRPr>
          </a:p>
        </p:txBody>
      </p:sp>
    </p:spTree>
    <p:extLst>
      <p:ext uri="{BB962C8B-B14F-4D97-AF65-F5344CB8AC3E}">
        <p14:creationId xmlns:p14="http://schemas.microsoft.com/office/powerpoint/2010/main" val="178046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2160F8A4-2E42-AA54-C9C6-5C28872944DD}"/>
              </a:ext>
            </a:extLst>
          </p:cNvPr>
          <p:cNvSpPr txBox="1"/>
          <p:nvPr/>
        </p:nvSpPr>
        <p:spPr>
          <a:xfrm>
            <a:off x="433276" y="763634"/>
            <a:ext cx="5861198" cy="4678204"/>
          </a:xfrm>
          <a:prstGeom prst="rect">
            <a:avLst/>
          </a:prstGeom>
          <a:noFill/>
        </p:spPr>
        <p:txBody>
          <a:bodyPr wrap="square">
            <a:spAutoFit/>
          </a:bodyPr>
          <a:lstStyle/>
          <a:p>
            <a:pPr algn="l">
              <a:buFont typeface="Arial" panose="020B0604020202020204" pitchFamily="34" charset="0"/>
              <a:buChar char="•"/>
            </a:pPr>
            <a:r>
              <a:rPr lang="tr-TR" b="1" i="0" dirty="0">
                <a:solidFill>
                  <a:srgbClr val="FF0000"/>
                </a:solidFill>
                <a:effectLst/>
                <a:latin typeface="Google Sans"/>
              </a:rPr>
              <a:t>Popüler olanlar:</a:t>
            </a:r>
            <a:endParaRPr lang="tr-TR" b="0" i="0" dirty="0">
              <a:solidFill>
                <a:srgbClr val="FF0000"/>
              </a:solidFill>
              <a:effectLst/>
              <a:latin typeface="Google Sans"/>
            </a:endParaRPr>
          </a:p>
          <a:p>
            <a:pPr marL="742950" lvl="1" indent="-285750" algn="l">
              <a:buFont typeface="Arial" panose="020B0604020202020204" pitchFamily="34" charset="0"/>
              <a:buChar char="•"/>
            </a:pPr>
            <a:r>
              <a:rPr lang="tr-TR" b="1" i="0" dirty="0" err="1">
                <a:solidFill>
                  <a:srgbClr val="1F1F1F"/>
                </a:solidFill>
                <a:effectLst/>
                <a:latin typeface="Google Sans"/>
              </a:rPr>
              <a:t>MongoDB</a:t>
            </a:r>
            <a:r>
              <a:rPr lang="tr-TR" b="1" i="0" dirty="0">
                <a:solidFill>
                  <a:srgbClr val="1F1F1F"/>
                </a:solidFill>
                <a:effectLst/>
                <a:latin typeface="Google Sans"/>
              </a:rPr>
              <a:t>:</a:t>
            </a:r>
            <a:r>
              <a:rPr lang="tr-TR" b="0" i="0" dirty="0">
                <a:solidFill>
                  <a:srgbClr val="1F1F1F"/>
                </a:solidFill>
                <a:effectLst/>
                <a:latin typeface="Google Sans"/>
              </a:rPr>
              <a:t> </a:t>
            </a:r>
            <a:r>
              <a:rPr lang="tr-TR" sz="2000" b="0" i="0" dirty="0">
                <a:solidFill>
                  <a:srgbClr val="1F1F1F"/>
                </a:solidFill>
                <a:effectLst/>
                <a:latin typeface="Google Sans"/>
              </a:rPr>
              <a:t>Belge odaklı bir </a:t>
            </a:r>
            <a:r>
              <a:rPr lang="tr-TR" sz="2000" b="0" i="0" dirty="0" err="1">
                <a:solidFill>
                  <a:srgbClr val="1F1F1F"/>
                </a:solidFill>
                <a:effectLst/>
                <a:latin typeface="Google Sans"/>
              </a:rPr>
              <a:t>NoSQL</a:t>
            </a:r>
            <a:r>
              <a:rPr lang="tr-TR" sz="2000" b="0" i="0" dirty="0">
                <a:solidFill>
                  <a:srgbClr val="1F1F1F"/>
                </a:solidFill>
                <a:effectLst/>
                <a:latin typeface="Google Sans"/>
              </a:rPr>
              <a:t> </a:t>
            </a:r>
            <a:r>
              <a:rPr lang="tr-TR" sz="2000" b="0" i="0" dirty="0" err="1">
                <a:solidFill>
                  <a:srgbClr val="1F1F1F"/>
                </a:solidFill>
                <a:effectLst/>
                <a:latin typeface="Google Sans"/>
              </a:rPr>
              <a:t>veritabanı</a:t>
            </a:r>
            <a:r>
              <a:rPr lang="tr-TR" sz="2000" b="0" i="0" dirty="0">
                <a:solidFill>
                  <a:srgbClr val="1F1F1F"/>
                </a:solidFill>
                <a:effectLst/>
                <a:latin typeface="Google Sans"/>
              </a:rPr>
              <a:t> yönetim sistemidir. Web uygulamaları, mobil uygulamalar ve içerik yönetim sistemleri için yaygın olarak kullanılır.</a:t>
            </a:r>
          </a:p>
          <a:p>
            <a:pPr marL="742950" lvl="1" indent="-285750" algn="l">
              <a:buFont typeface="Arial" panose="020B0604020202020204" pitchFamily="34" charset="0"/>
              <a:buChar char="•"/>
            </a:pPr>
            <a:r>
              <a:rPr lang="tr-TR" b="1" i="0" dirty="0" err="1">
                <a:solidFill>
                  <a:srgbClr val="1F1F1F"/>
                </a:solidFill>
                <a:effectLst/>
                <a:latin typeface="Google Sans"/>
              </a:rPr>
              <a:t>Cassandra</a:t>
            </a:r>
            <a:r>
              <a:rPr lang="tr-TR" b="1" i="0" dirty="0">
                <a:solidFill>
                  <a:srgbClr val="1F1F1F"/>
                </a:solidFill>
                <a:effectLst/>
                <a:latin typeface="Google Sans"/>
              </a:rPr>
              <a:t>:</a:t>
            </a:r>
            <a:r>
              <a:rPr lang="tr-TR" b="0" i="0" dirty="0">
                <a:solidFill>
                  <a:srgbClr val="1F1F1F"/>
                </a:solidFill>
                <a:effectLst/>
                <a:latin typeface="Google Sans"/>
              </a:rPr>
              <a:t> </a:t>
            </a:r>
            <a:r>
              <a:rPr lang="tr-TR" sz="2000" b="0" i="0" dirty="0">
                <a:solidFill>
                  <a:srgbClr val="1F1F1F"/>
                </a:solidFill>
                <a:effectLst/>
                <a:latin typeface="Google Sans"/>
              </a:rPr>
              <a:t>Anahtar-değer veri modeli kullanan, büyük veri kümeleri ve yüksek performans için ideal bir </a:t>
            </a:r>
            <a:r>
              <a:rPr lang="tr-TR" sz="2000" b="0" i="0" dirty="0" err="1">
                <a:solidFill>
                  <a:srgbClr val="1F1F1F"/>
                </a:solidFill>
                <a:effectLst/>
                <a:latin typeface="Google Sans"/>
              </a:rPr>
              <a:t>NoSQL</a:t>
            </a:r>
            <a:r>
              <a:rPr lang="tr-TR" sz="2000" b="0" i="0" dirty="0">
                <a:solidFill>
                  <a:srgbClr val="1F1F1F"/>
                </a:solidFill>
                <a:effectLst/>
                <a:latin typeface="Google Sans"/>
              </a:rPr>
              <a:t> </a:t>
            </a:r>
            <a:r>
              <a:rPr lang="tr-TR" sz="2000" b="0" i="0" dirty="0" err="1">
                <a:solidFill>
                  <a:srgbClr val="1F1F1F"/>
                </a:solidFill>
                <a:effectLst/>
                <a:latin typeface="Google Sans"/>
              </a:rPr>
              <a:t>veritabanı</a:t>
            </a:r>
            <a:r>
              <a:rPr lang="tr-TR" sz="2000" b="0" i="0" dirty="0">
                <a:solidFill>
                  <a:srgbClr val="1F1F1F"/>
                </a:solidFill>
                <a:effectLst/>
                <a:latin typeface="Google Sans"/>
              </a:rPr>
              <a:t> yönetim sistemidir.</a:t>
            </a:r>
          </a:p>
          <a:p>
            <a:pPr marL="742950" lvl="1" indent="-285750" algn="l">
              <a:buFont typeface="Arial" panose="020B0604020202020204" pitchFamily="34" charset="0"/>
              <a:buChar char="•"/>
            </a:pPr>
            <a:r>
              <a:rPr lang="tr-TR" b="1" i="0" dirty="0" err="1">
                <a:solidFill>
                  <a:srgbClr val="1F1F1F"/>
                </a:solidFill>
                <a:effectLst/>
                <a:latin typeface="Google Sans"/>
              </a:rPr>
              <a:t>Redis</a:t>
            </a:r>
            <a:r>
              <a:rPr lang="tr-TR" b="1" i="0" dirty="0">
                <a:solidFill>
                  <a:srgbClr val="1F1F1F"/>
                </a:solidFill>
                <a:effectLst/>
                <a:latin typeface="Google Sans"/>
              </a:rPr>
              <a:t>:</a:t>
            </a:r>
            <a:r>
              <a:rPr lang="tr-TR" b="0" i="0" dirty="0">
                <a:solidFill>
                  <a:srgbClr val="1F1F1F"/>
                </a:solidFill>
                <a:effectLst/>
                <a:latin typeface="Google Sans"/>
              </a:rPr>
              <a:t> </a:t>
            </a:r>
            <a:r>
              <a:rPr lang="tr-TR" sz="2000" b="0" i="0" dirty="0">
                <a:solidFill>
                  <a:srgbClr val="1F1F1F"/>
                </a:solidFill>
                <a:effectLst/>
                <a:latin typeface="Google Sans"/>
              </a:rPr>
              <a:t>Anahtar-değer veri modeli kullanan, </a:t>
            </a:r>
            <a:r>
              <a:rPr lang="tr-TR" sz="2000" b="0" i="0" dirty="0" err="1">
                <a:solidFill>
                  <a:srgbClr val="1F1F1F"/>
                </a:solidFill>
                <a:effectLst/>
                <a:latin typeface="Google Sans"/>
              </a:rPr>
              <a:t>önbellekleme</a:t>
            </a:r>
            <a:r>
              <a:rPr lang="tr-TR" sz="2000" b="0" i="0" dirty="0">
                <a:solidFill>
                  <a:srgbClr val="1F1F1F"/>
                </a:solidFill>
                <a:effectLst/>
                <a:latin typeface="Google Sans"/>
              </a:rPr>
              <a:t> ve gerçek zamanlı uygulamalar için ideal bir </a:t>
            </a:r>
            <a:r>
              <a:rPr lang="tr-TR" sz="2000" b="0" i="0" dirty="0" err="1">
                <a:solidFill>
                  <a:srgbClr val="1F1F1F"/>
                </a:solidFill>
                <a:effectLst/>
                <a:latin typeface="Google Sans"/>
              </a:rPr>
              <a:t>NoSQL</a:t>
            </a:r>
            <a:r>
              <a:rPr lang="tr-TR" sz="2000" b="0" i="0" dirty="0">
                <a:solidFill>
                  <a:srgbClr val="1F1F1F"/>
                </a:solidFill>
                <a:effectLst/>
                <a:latin typeface="Google Sans"/>
              </a:rPr>
              <a:t> </a:t>
            </a:r>
            <a:r>
              <a:rPr lang="tr-TR" sz="2000" b="0" i="0" dirty="0" err="1">
                <a:solidFill>
                  <a:srgbClr val="1F1F1F"/>
                </a:solidFill>
                <a:effectLst/>
                <a:latin typeface="Google Sans"/>
              </a:rPr>
              <a:t>veritabanı</a:t>
            </a:r>
            <a:r>
              <a:rPr lang="tr-TR" sz="2000" b="0" i="0" dirty="0">
                <a:solidFill>
                  <a:srgbClr val="1F1F1F"/>
                </a:solidFill>
                <a:effectLst/>
                <a:latin typeface="Google Sans"/>
              </a:rPr>
              <a:t> yönetim sistemidir.</a:t>
            </a:r>
          </a:p>
          <a:p>
            <a:pPr marL="742950" lvl="1" indent="-285750" algn="l">
              <a:buFont typeface="Arial" panose="020B0604020202020204" pitchFamily="34" charset="0"/>
              <a:buChar char="•"/>
            </a:pPr>
            <a:r>
              <a:rPr lang="tr-TR" b="1" i="0" dirty="0" err="1">
                <a:solidFill>
                  <a:srgbClr val="1F1F1F"/>
                </a:solidFill>
                <a:effectLst/>
                <a:latin typeface="Google Sans"/>
              </a:rPr>
              <a:t>CouchDB</a:t>
            </a:r>
            <a:r>
              <a:rPr lang="tr-TR" b="1" i="0" dirty="0">
                <a:solidFill>
                  <a:srgbClr val="1F1F1F"/>
                </a:solidFill>
                <a:effectLst/>
                <a:latin typeface="Google Sans"/>
              </a:rPr>
              <a:t>:</a:t>
            </a:r>
            <a:r>
              <a:rPr lang="tr-TR" b="0" i="0" dirty="0">
                <a:solidFill>
                  <a:srgbClr val="1F1F1F"/>
                </a:solidFill>
                <a:effectLst/>
                <a:latin typeface="Google Sans"/>
              </a:rPr>
              <a:t> </a:t>
            </a:r>
            <a:r>
              <a:rPr lang="tr-TR" sz="2000" b="0" i="0" dirty="0">
                <a:solidFill>
                  <a:srgbClr val="1F1F1F"/>
                </a:solidFill>
                <a:effectLst/>
                <a:latin typeface="Google Sans"/>
              </a:rPr>
              <a:t>Belge odaklı bir </a:t>
            </a:r>
            <a:r>
              <a:rPr lang="tr-TR" sz="2000" b="0" i="0" dirty="0" err="1">
                <a:solidFill>
                  <a:srgbClr val="1F1F1F"/>
                </a:solidFill>
                <a:effectLst/>
                <a:latin typeface="Google Sans"/>
              </a:rPr>
              <a:t>NoSQL</a:t>
            </a:r>
            <a:r>
              <a:rPr lang="tr-TR" sz="2000" b="0" i="0" dirty="0">
                <a:solidFill>
                  <a:srgbClr val="1F1F1F"/>
                </a:solidFill>
                <a:effectLst/>
                <a:latin typeface="Google Sans"/>
              </a:rPr>
              <a:t> </a:t>
            </a:r>
            <a:r>
              <a:rPr lang="tr-TR" sz="2000" b="0" i="0" dirty="0" err="1">
                <a:solidFill>
                  <a:srgbClr val="1F1F1F"/>
                </a:solidFill>
                <a:effectLst/>
                <a:latin typeface="Google Sans"/>
              </a:rPr>
              <a:t>veritabanı</a:t>
            </a:r>
            <a:r>
              <a:rPr lang="tr-TR" sz="2000" b="0" i="0" dirty="0">
                <a:solidFill>
                  <a:srgbClr val="1F1F1F"/>
                </a:solidFill>
                <a:effectLst/>
                <a:latin typeface="Google Sans"/>
              </a:rPr>
              <a:t> yönetim sistemidir. JSON formatında veri depolama ve sorgular için kullanılır.</a:t>
            </a:r>
          </a:p>
        </p:txBody>
      </p:sp>
      <p:pic>
        <p:nvPicPr>
          <p:cNvPr id="5122" name="Picture 2">
            <a:extLst>
              <a:ext uri="{FF2B5EF4-FFF2-40B4-BE49-F238E27FC236}">
                <a16:creationId xmlns:a16="http://schemas.microsoft.com/office/drawing/2014/main" id="{7DAB93C3-E5E8-AC6F-1432-7677002ED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474" y="924701"/>
            <a:ext cx="5405651" cy="145699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pache Cassandra - Wikipedia">
            <a:extLst>
              <a:ext uri="{FF2B5EF4-FFF2-40B4-BE49-F238E27FC236}">
                <a16:creationId xmlns:a16="http://schemas.microsoft.com/office/drawing/2014/main" id="{C7B1C528-9837-9E4F-DE95-F495C8729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8924" y="2542760"/>
            <a:ext cx="3317359" cy="222254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dis - Wikipedia">
            <a:extLst>
              <a:ext uri="{FF2B5EF4-FFF2-40B4-BE49-F238E27FC236}">
                <a16:creationId xmlns:a16="http://schemas.microsoft.com/office/drawing/2014/main" id="{021B3B8C-3C1E-409C-4459-6652B61F9F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934" y="5088304"/>
            <a:ext cx="3785191" cy="1264687"/>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Apache CouchDB">
            <a:extLst>
              <a:ext uri="{FF2B5EF4-FFF2-40B4-BE49-F238E27FC236}">
                <a16:creationId xmlns:a16="http://schemas.microsoft.com/office/drawing/2014/main" id="{FAD923C9-C82F-178C-8F56-DD1EFB1B25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9237" y="5034810"/>
            <a:ext cx="1833525" cy="206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62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a:extLst>
              <a:ext uri="{FF2B5EF4-FFF2-40B4-BE49-F238E27FC236}">
                <a16:creationId xmlns:a16="http://schemas.microsoft.com/office/drawing/2014/main" id="{5CD04B3B-9410-F64B-45A2-8E5267E915E9}"/>
              </a:ext>
            </a:extLst>
          </p:cNvPr>
          <p:cNvGraphicFramePr>
            <a:graphicFrameLocks noGrp="1"/>
          </p:cNvGraphicFramePr>
          <p:nvPr>
            <p:extLst>
              <p:ext uri="{D42A27DB-BD31-4B8C-83A1-F6EECF244321}">
                <p14:modId xmlns:p14="http://schemas.microsoft.com/office/powerpoint/2010/main" val="3791008455"/>
              </p:ext>
            </p:extLst>
          </p:nvPr>
        </p:nvGraphicFramePr>
        <p:xfrm>
          <a:off x="0" y="2"/>
          <a:ext cx="12192000" cy="1798320"/>
        </p:xfrm>
        <a:graphic>
          <a:graphicData uri="http://schemas.openxmlformats.org/drawingml/2006/table">
            <a:tbl>
              <a:tblPr/>
              <a:tblGrid>
                <a:gridCol w="4064000">
                  <a:extLst>
                    <a:ext uri="{9D8B030D-6E8A-4147-A177-3AD203B41FA5}">
                      <a16:colId xmlns:a16="http://schemas.microsoft.com/office/drawing/2014/main" val="2086460358"/>
                    </a:ext>
                  </a:extLst>
                </a:gridCol>
                <a:gridCol w="4064000">
                  <a:extLst>
                    <a:ext uri="{9D8B030D-6E8A-4147-A177-3AD203B41FA5}">
                      <a16:colId xmlns:a16="http://schemas.microsoft.com/office/drawing/2014/main" val="2205750224"/>
                    </a:ext>
                  </a:extLst>
                </a:gridCol>
                <a:gridCol w="4064000">
                  <a:extLst>
                    <a:ext uri="{9D8B030D-6E8A-4147-A177-3AD203B41FA5}">
                      <a16:colId xmlns:a16="http://schemas.microsoft.com/office/drawing/2014/main" val="4121057597"/>
                    </a:ext>
                  </a:extLst>
                </a:gridCol>
              </a:tblGrid>
              <a:tr h="261119">
                <a:tc>
                  <a:txBody>
                    <a:bodyPr/>
                    <a:lstStyle/>
                    <a:p>
                      <a:pPr algn="l"/>
                      <a:r>
                        <a:rPr lang="tr-TR" b="0" dirty="0">
                          <a:solidFill>
                            <a:srgbClr val="FF0000"/>
                          </a:solidFill>
                          <a:effectLst/>
                          <a:latin typeface="Google Sans"/>
                        </a:rPr>
                        <a:t>Özellik</a:t>
                      </a:r>
                    </a:p>
                  </a:txBody>
                  <a:tcPr anchor="ctr">
                    <a:lnL>
                      <a:noFill/>
                    </a:lnL>
                    <a:lnR>
                      <a:noFill/>
                    </a:lnR>
                    <a:lnT>
                      <a:noFill/>
                    </a:lnT>
                    <a:lnB>
                      <a:noFill/>
                    </a:lnB>
                    <a:solidFill>
                      <a:srgbClr val="FFFFFF"/>
                    </a:solidFill>
                  </a:tcPr>
                </a:tc>
                <a:tc>
                  <a:txBody>
                    <a:bodyPr/>
                    <a:lstStyle/>
                    <a:p>
                      <a:pPr algn="l"/>
                      <a:r>
                        <a:rPr lang="tr-TR" b="0" dirty="0">
                          <a:solidFill>
                            <a:srgbClr val="FF0000"/>
                          </a:solidFill>
                          <a:effectLst/>
                          <a:latin typeface="Google Sans"/>
                        </a:rPr>
                        <a:t>İlişkisel </a:t>
                      </a:r>
                      <a:r>
                        <a:rPr lang="tr-TR" b="0" dirty="0" err="1">
                          <a:solidFill>
                            <a:srgbClr val="FF0000"/>
                          </a:solidFill>
                          <a:effectLst/>
                          <a:latin typeface="Google Sans"/>
                        </a:rPr>
                        <a:t>Veritabanları</a:t>
                      </a:r>
                      <a:endParaRPr lang="tr-TR" b="0" dirty="0">
                        <a:solidFill>
                          <a:srgbClr val="FF0000"/>
                        </a:solidFill>
                        <a:effectLst/>
                        <a:latin typeface="Google Sans"/>
                      </a:endParaRPr>
                    </a:p>
                  </a:txBody>
                  <a:tcPr anchor="ctr">
                    <a:lnL>
                      <a:noFill/>
                    </a:lnL>
                    <a:lnR>
                      <a:noFill/>
                    </a:lnR>
                    <a:lnT>
                      <a:noFill/>
                    </a:lnT>
                    <a:lnB>
                      <a:noFill/>
                    </a:lnB>
                    <a:solidFill>
                      <a:srgbClr val="FFFFFF"/>
                    </a:solidFill>
                  </a:tcPr>
                </a:tc>
                <a:tc>
                  <a:txBody>
                    <a:bodyPr/>
                    <a:lstStyle/>
                    <a:p>
                      <a:pPr algn="l"/>
                      <a:r>
                        <a:rPr lang="tr-TR" b="0" dirty="0">
                          <a:solidFill>
                            <a:srgbClr val="FF0000"/>
                          </a:solidFill>
                          <a:effectLst/>
                          <a:latin typeface="Google Sans"/>
                        </a:rPr>
                        <a:t>İlişkisel Olmayan </a:t>
                      </a:r>
                      <a:r>
                        <a:rPr lang="tr-TR" b="0" dirty="0" err="1">
                          <a:solidFill>
                            <a:srgbClr val="FF0000"/>
                          </a:solidFill>
                          <a:effectLst/>
                          <a:latin typeface="Google Sans"/>
                        </a:rPr>
                        <a:t>Veritabanları</a:t>
                      </a:r>
                      <a:r>
                        <a:rPr lang="tr-TR" b="0" dirty="0">
                          <a:solidFill>
                            <a:srgbClr val="FF0000"/>
                          </a:solidFill>
                          <a:effectLst/>
                          <a:latin typeface="Google Sans"/>
                        </a:rPr>
                        <a:t> (</a:t>
                      </a:r>
                      <a:r>
                        <a:rPr lang="tr-TR" b="0" dirty="0" err="1">
                          <a:solidFill>
                            <a:srgbClr val="FF0000"/>
                          </a:solidFill>
                          <a:effectLst/>
                          <a:latin typeface="Google Sans"/>
                        </a:rPr>
                        <a:t>NoSQL</a:t>
                      </a:r>
                      <a:r>
                        <a:rPr lang="tr-TR" b="0" dirty="0">
                          <a:solidFill>
                            <a:srgbClr val="FF0000"/>
                          </a:solidFill>
                          <a:effectLst/>
                          <a:latin typeface="Google Sans"/>
                        </a:rPr>
                        <a:t>)</a:t>
                      </a:r>
                    </a:p>
                  </a:txBody>
                  <a:tcPr anchor="ctr">
                    <a:lnL>
                      <a:noFill/>
                    </a:lnL>
                    <a:lnR>
                      <a:noFill/>
                    </a:lnR>
                    <a:lnT>
                      <a:noFill/>
                    </a:lnT>
                    <a:lnB>
                      <a:noFill/>
                    </a:lnB>
                    <a:solidFill>
                      <a:srgbClr val="FFFFFF"/>
                    </a:solidFill>
                  </a:tcPr>
                </a:tc>
                <a:extLst>
                  <a:ext uri="{0D108BD9-81ED-4DB2-BD59-A6C34878D82A}">
                    <a16:rowId xmlns:a16="http://schemas.microsoft.com/office/drawing/2014/main" val="334934883"/>
                  </a:ext>
                </a:extLst>
              </a:tr>
              <a:tr h="534455">
                <a:tc>
                  <a:txBody>
                    <a:bodyPr/>
                    <a:lstStyle/>
                    <a:p>
                      <a:r>
                        <a:rPr lang="tr-TR" b="0" dirty="0">
                          <a:solidFill>
                            <a:srgbClr val="00B0F0"/>
                          </a:solidFill>
                          <a:effectLst/>
                          <a:latin typeface="Google Sans"/>
                        </a:rPr>
                        <a:t>Veri modeli</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Tablolar ve sütunlar</a:t>
                      </a:r>
                    </a:p>
                  </a:txBody>
                  <a:tcPr marL="152400" marR="152400" marT="152400" marB="152400" anchor="ctr">
                    <a:lnL>
                      <a:noFill/>
                    </a:lnL>
                    <a:lnR>
                      <a:noFill/>
                    </a:lnR>
                    <a:lnT>
                      <a:noFill/>
                    </a:lnT>
                    <a:lnB>
                      <a:noFill/>
                    </a:lnB>
                    <a:solidFill>
                      <a:srgbClr val="FFFFFF"/>
                    </a:solidFill>
                  </a:tcPr>
                </a:tc>
                <a:tc>
                  <a:txBody>
                    <a:bodyPr/>
                    <a:lstStyle/>
                    <a:p>
                      <a:r>
                        <a:rPr lang="tr-TR" b="0">
                          <a:effectLst/>
                          <a:latin typeface="Google Sans"/>
                        </a:rPr>
                        <a:t>Farklı modeller (anahtar-değer, belge, grafik)</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715142922"/>
                  </a:ext>
                </a:extLst>
              </a:tr>
              <a:tr h="362666">
                <a:tc>
                  <a:txBody>
                    <a:bodyPr/>
                    <a:lstStyle/>
                    <a:p>
                      <a:r>
                        <a:rPr lang="tr-TR" b="0" dirty="0">
                          <a:solidFill>
                            <a:srgbClr val="00B0F0"/>
                          </a:solidFill>
                          <a:effectLst/>
                          <a:latin typeface="Google Sans"/>
                        </a:rPr>
                        <a:t>Veri ilişkileri</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Birincil ve yabancı anahtarlar</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Bağlantılar modele göre değişir</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18536967"/>
                  </a:ext>
                </a:extLst>
              </a:tr>
            </a:tbl>
          </a:graphicData>
        </a:graphic>
      </p:graphicFrame>
      <p:graphicFrame>
        <p:nvGraphicFramePr>
          <p:cNvPr id="3" name="Tablo 2">
            <a:extLst>
              <a:ext uri="{FF2B5EF4-FFF2-40B4-BE49-F238E27FC236}">
                <a16:creationId xmlns:a16="http://schemas.microsoft.com/office/drawing/2014/main" id="{B9A1FBA4-633F-B3D7-0E78-68AC595A5757}"/>
              </a:ext>
            </a:extLst>
          </p:cNvPr>
          <p:cNvGraphicFramePr>
            <a:graphicFrameLocks noGrp="1"/>
          </p:cNvGraphicFramePr>
          <p:nvPr>
            <p:extLst>
              <p:ext uri="{D42A27DB-BD31-4B8C-83A1-F6EECF244321}">
                <p14:modId xmlns:p14="http://schemas.microsoft.com/office/powerpoint/2010/main" val="823367088"/>
              </p:ext>
            </p:extLst>
          </p:nvPr>
        </p:nvGraphicFramePr>
        <p:xfrm>
          <a:off x="0" y="1798322"/>
          <a:ext cx="12192000" cy="1158240"/>
        </p:xfrm>
        <a:graphic>
          <a:graphicData uri="http://schemas.openxmlformats.org/drawingml/2006/table">
            <a:tbl>
              <a:tblPr/>
              <a:tblGrid>
                <a:gridCol w="4064000">
                  <a:extLst>
                    <a:ext uri="{9D8B030D-6E8A-4147-A177-3AD203B41FA5}">
                      <a16:colId xmlns:a16="http://schemas.microsoft.com/office/drawing/2014/main" val="3449644123"/>
                    </a:ext>
                  </a:extLst>
                </a:gridCol>
                <a:gridCol w="4064000">
                  <a:extLst>
                    <a:ext uri="{9D8B030D-6E8A-4147-A177-3AD203B41FA5}">
                      <a16:colId xmlns:a16="http://schemas.microsoft.com/office/drawing/2014/main" val="2585832339"/>
                    </a:ext>
                  </a:extLst>
                </a:gridCol>
                <a:gridCol w="4064000">
                  <a:extLst>
                    <a:ext uri="{9D8B030D-6E8A-4147-A177-3AD203B41FA5}">
                      <a16:colId xmlns:a16="http://schemas.microsoft.com/office/drawing/2014/main" val="1348045940"/>
                    </a:ext>
                  </a:extLst>
                </a:gridCol>
              </a:tblGrid>
              <a:tr h="0">
                <a:tc>
                  <a:txBody>
                    <a:bodyPr/>
                    <a:lstStyle/>
                    <a:p>
                      <a:r>
                        <a:rPr lang="tr-TR" b="0" dirty="0">
                          <a:solidFill>
                            <a:srgbClr val="00B0F0"/>
                          </a:solidFill>
                          <a:effectLst/>
                          <a:latin typeface="Google Sans"/>
                        </a:rPr>
                        <a:t>Yatay ölçeklendirme</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Zor ve pahalı</a:t>
                      </a:r>
                    </a:p>
                  </a:txBody>
                  <a:tcPr marL="152400" marR="152400" marT="152400" marB="152400" anchor="ctr">
                    <a:lnL>
                      <a:noFill/>
                    </a:lnL>
                    <a:lnR>
                      <a:noFill/>
                    </a:lnR>
                    <a:lnT>
                      <a:noFill/>
                    </a:lnT>
                    <a:lnB>
                      <a:noFill/>
                    </a:lnB>
                    <a:solidFill>
                      <a:srgbClr val="FFFFFF"/>
                    </a:solidFill>
                  </a:tcPr>
                </a:tc>
                <a:tc>
                  <a:txBody>
                    <a:bodyPr/>
                    <a:lstStyle/>
                    <a:p>
                      <a:r>
                        <a:rPr lang="tr-TR" b="0">
                          <a:effectLst/>
                          <a:latin typeface="Google Sans"/>
                        </a:rPr>
                        <a:t>Kolay ve ucuz</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4121397964"/>
                  </a:ext>
                </a:extLst>
              </a:tr>
              <a:tr h="0">
                <a:tc>
                  <a:txBody>
                    <a:bodyPr/>
                    <a:lstStyle/>
                    <a:p>
                      <a:r>
                        <a:rPr lang="tr-TR" b="0" dirty="0">
                          <a:solidFill>
                            <a:srgbClr val="00B0F0"/>
                          </a:solidFill>
                          <a:effectLst/>
                          <a:latin typeface="Google Sans"/>
                        </a:rPr>
                        <a:t>Dikey ölçeklendirme</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Kolay ve ucuz</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Zor ve pahalı</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2488356118"/>
                  </a:ext>
                </a:extLst>
              </a:tr>
            </a:tbl>
          </a:graphicData>
        </a:graphic>
      </p:graphicFrame>
      <p:graphicFrame>
        <p:nvGraphicFramePr>
          <p:cNvPr id="5" name="Tablo 4">
            <a:extLst>
              <a:ext uri="{FF2B5EF4-FFF2-40B4-BE49-F238E27FC236}">
                <a16:creationId xmlns:a16="http://schemas.microsoft.com/office/drawing/2014/main" id="{FAF3A640-12DF-0BC2-9FFB-789D3BBCAF2B}"/>
              </a:ext>
            </a:extLst>
          </p:cNvPr>
          <p:cNvGraphicFramePr>
            <a:graphicFrameLocks noGrp="1"/>
          </p:cNvGraphicFramePr>
          <p:nvPr>
            <p:extLst>
              <p:ext uri="{D42A27DB-BD31-4B8C-83A1-F6EECF244321}">
                <p14:modId xmlns:p14="http://schemas.microsoft.com/office/powerpoint/2010/main" val="2821079211"/>
              </p:ext>
            </p:extLst>
          </p:nvPr>
        </p:nvGraphicFramePr>
        <p:xfrm>
          <a:off x="0" y="2956562"/>
          <a:ext cx="12192000" cy="1158240"/>
        </p:xfrm>
        <a:graphic>
          <a:graphicData uri="http://schemas.openxmlformats.org/drawingml/2006/table">
            <a:tbl>
              <a:tblPr/>
              <a:tblGrid>
                <a:gridCol w="4064000">
                  <a:extLst>
                    <a:ext uri="{9D8B030D-6E8A-4147-A177-3AD203B41FA5}">
                      <a16:colId xmlns:a16="http://schemas.microsoft.com/office/drawing/2014/main" val="2712571257"/>
                    </a:ext>
                  </a:extLst>
                </a:gridCol>
                <a:gridCol w="4064000">
                  <a:extLst>
                    <a:ext uri="{9D8B030D-6E8A-4147-A177-3AD203B41FA5}">
                      <a16:colId xmlns:a16="http://schemas.microsoft.com/office/drawing/2014/main" val="3008973327"/>
                    </a:ext>
                  </a:extLst>
                </a:gridCol>
                <a:gridCol w="4064000">
                  <a:extLst>
                    <a:ext uri="{9D8B030D-6E8A-4147-A177-3AD203B41FA5}">
                      <a16:colId xmlns:a16="http://schemas.microsoft.com/office/drawing/2014/main" val="2545647752"/>
                    </a:ext>
                  </a:extLst>
                </a:gridCol>
              </a:tblGrid>
              <a:tr h="334385">
                <a:tc>
                  <a:txBody>
                    <a:bodyPr/>
                    <a:lstStyle/>
                    <a:p>
                      <a:r>
                        <a:rPr lang="tr-TR" b="0" dirty="0">
                          <a:solidFill>
                            <a:srgbClr val="00B0F0"/>
                          </a:solidFill>
                          <a:effectLst/>
                          <a:latin typeface="Google Sans"/>
                        </a:rPr>
                        <a:t>Küçük veri kümeleri</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Hızlı</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Hızlı</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902669461"/>
                  </a:ext>
                </a:extLst>
              </a:tr>
              <a:tr h="334385">
                <a:tc>
                  <a:txBody>
                    <a:bodyPr/>
                    <a:lstStyle/>
                    <a:p>
                      <a:r>
                        <a:rPr lang="tr-TR" b="0" dirty="0">
                          <a:solidFill>
                            <a:srgbClr val="00B0F0"/>
                          </a:solidFill>
                          <a:effectLst/>
                          <a:latin typeface="Google Sans"/>
                        </a:rPr>
                        <a:t>Büyük veri kümeleri</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Yavaşlayabilir</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Hızlı kalabilir</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585392550"/>
                  </a:ext>
                </a:extLst>
              </a:tr>
            </a:tbl>
          </a:graphicData>
        </a:graphic>
      </p:graphicFrame>
      <p:graphicFrame>
        <p:nvGraphicFramePr>
          <p:cNvPr id="6" name="Tablo 5">
            <a:extLst>
              <a:ext uri="{FF2B5EF4-FFF2-40B4-BE49-F238E27FC236}">
                <a16:creationId xmlns:a16="http://schemas.microsoft.com/office/drawing/2014/main" id="{7531640D-516C-664C-F118-C66B95419B69}"/>
              </a:ext>
            </a:extLst>
          </p:cNvPr>
          <p:cNvGraphicFramePr>
            <a:graphicFrameLocks noGrp="1"/>
          </p:cNvGraphicFramePr>
          <p:nvPr>
            <p:extLst>
              <p:ext uri="{D42A27DB-BD31-4B8C-83A1-F6EECF244321}">
                <p14:modId xmlns:p14="http://schemas.microsoft.com/office/powerpoint/2010/main" val="140647213"/>
              </p:ext>
            </p:extLst>
          </p:nvPr>
        </p:nvGraphicFramePr>
        <p:xfrm>
          <a:off x="0" y="4114802"/>
          <a:ext cx="12192000" cy="579120"/>
        </p:xfrm>
        <a:graphic>
          <a:graphicData uri="http://schemas.openxmlformats.org/drawingml/2006/table">
            <a:tbl>
              <a:tblPr/>
              <a:tblGrid>
                <a:gridCol w="4064000">
                  <a:extLst>
                    <a:ext uri="{9D8B030D-6E8A-4147-A177-3AD203B41FA5}">
                      <a16:colId xmlns:a16="http://schemas.microsoft.com/office/drawing/2014/main" val="2149240080"/>
                    </a:ext>
                  </a:extLst>
                </a:gridCol>
                <a:gridCol w="4064000">
                  <a:extLst>
                    <a:ext uri="{9D8B030D-6E8A-4147-A177-3AD203B41FA5}">
                      <a16:colId xmlns:a16="http://schemas.microsoft.com/office/drawing/2014/main" val="3278897170"/>
                    </a:ext>
                  </a:extLst>
                </a:gridCol>
                <a:gridCol w="4064000">
                  <a:extLst>
                    <a:ext uri="{9D8B030D-6E8A-4147-A177-3AD203B41FA5}">
                      <a16:colId xmlns:a16="http://schemas.microsoft.com/office/drawing/2014/main" val="251726240"/>
                    </a:ext>
                  </a:extLst>
                </a:gridCol>
              </a:tblGrid>
              <a:tr h="513364">
                <a:tc>
                  <a:txBody>
                    <a:bodyPr/>
                    <a:lstStyle/>
                    <a:p>
                      <a:r>
                        <a:rPr lang="tr-TR" b="0" dirty="0">
                          <a:solidFill>
                            <a:srgbClr val="00B0F0"/>
                          </a:solidFill>
                          <a:effectLst/>
                          <a:latin typeface="Google Sans"/>
                        </a:rPr>
                        <a:t>Destek</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Güçlü ve esnek</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Sınırlı</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13365667"/>
                  </a:ext>
                </a:extLst>
              </a:tr>
            </a:tbl>
          </a:graphicData>
        </a:graphic>
      </p:graphicFrame>
      <p:graphicFrame>
        <p:nvGraphicFramePr>
          <p:cNvPr id="7" name="Tablo 6">
            <a:extLst>
              <a:ext uri="{FF2B5EF4-FFF2-40B4-BE49-F238E27FC236}">
                <a16:creationId xmlns:a16="http://schemas.microsoft.com/office/drawing/2014/main" id="{253E9079-CE52-25A9-ACB3-F29D45918B86}"/>
              </a:ext>
            </a:extLst>
          </p:cNvPr>
          <p:cNvGraphicFramePr>
            <a:graphicFrameLocks noGrp="1"/>
          </p:cNvGraphicFramePr>
          <p:nvPr>
            <p:extLst>
              <p:ext uri="{D42A27DB-BD31-4B8C-83A1-F6EECF244321}">
                <p14:modId xmlns:p14="http://schemas.microsoft.com/office/powerpoint/2010/main" val="2631185666"/>
              </p:ext>
            </p:extLst>
          </p:nvPr>
        </p:nvGraphicFramePr>
        <p:xfrm>
          <a:off x="0" y="4693922"/>
          <a:ext cx="12192000" cy="1158240"/>
        </p:xfrm>
        <a:graphic>
          <a:graphicData uri="http://schemas.openxmlformats.org/drawingml/2006/table">
            <a:tbl>
              <a:tblPr/>
              <a:tblGrid>
                <a:gridCol w="4064000">
                  <a:extLst>
                    <a:ext uri="{9D8B030D-6E8A-4147-A177-3AD203B41FA5}">
                      <a16:colId xmlns:a16="http://schemas.microsoft.com/office/drawing/2014/main" val="430592173"/>
                    </a:ext>
                  </a:extLst>
                </a:gridCol>
                <a:gridCol w="4064000">
                  <a:extLst>
                    <a:ext uri="{9D8B030D-6E8A-4147-A177-3AD203B41FA5}">
                      <a16:colId xmlns:a16="http://schemas.microsoft.com/office/drawing/2014/main" val="4263881481"/>
                    </a:ext>
                  </a:extLst>
                </a:gridCol>
                <a:gridCol w="4064000">
                  <a:extLst>
                    <a:ext uri="{9D8B030D-6E8A-4147-A177-3AD203B41FA5}">
                      <a16:colId xmlns:a16="http://schemas.microsoft.com/office/drawing/2014/main" val="1464557841"/>
                    </a:ext>
                  </a:extLst>
                </a:gridCol>
              </a:tblGrid>
              <a:tr h="515762">
                <a:tc>
                  <a:txBody>
                    <a:bodyPr/>
                    <a:lstStyle/>
                    <a:p>
                      <a:r>
                        <a:rPr lang="tr-TR" b="0" dirty="0">
                          <a:solidFill>
                            <a:srgbClr val="00B0F0"/>
                          </a:solidFill>
                          <a:effectLst/>
                          <a:latin typeface="Google Sans"/>
                        </a:rPr>
                        <a:t>Tutarlılık</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Garanti edilir</a:t>
                      </a:r>
                    </a:p>
                  </a:txBody>
                  <a:tcPr marL="152400" marR="152400" marT="152400" marB="152400" anchor="ctr">
                    <a:lnL>
                      <a:noFill/>
                    </a:lnL>
                    <a:lnR>
                      <a:noFill/>
                    </a:lnR>
                    <a:lnT>
                      <a:noFill/>
                    </a:lnT>
                    <a:lnB>
                      <a:noFill/>
                    </a:lnB>
                    <a:solidFill>
                      <a:srgbClr val="FFFFFF"/>
                    </a:solidFill>
                  </a:tcPr>
                </a:tc>
                <a:tc>
                  <a:txBody>
                    <a:bodyPr/>
                    <a:lstStyle/>
                    <a:p>
                      <a:r>
                        <a:rPr lang="tr-TR" b="0">
                          <a:effectLst/>
                          <a:latin typeface="Google Sans"/>
                        </a:rPr>
                        <a:t>Zorlanabilir</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293129726"/>
                  </a:ext>
                </a:extLst>
              </a:tr>
              <a:tr h="515762">
                <a:tc>
                  <a:txBody>
                    <a:bodyPr/>
                    <a:lstStyle/>
                    <a:p>
                      <a:r>
                        <a:rPr lang="tr-TR" b="0" dirty="0">
                          <a:solidFill>
                            <a:srgbClr val="00B0F0"/>
                          </a:solidFill>
                          <a:effectLst/>
                          <a:latin typeface="Google Sans"/>
                        </a:rPr>
                        <a:t>Bütünlük</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Garanti edilir</a:t>
                      </a:r>
                    </a:p>
                  </a:txBody>
                  <a:tcPr marL="152400" marR="152400" marT="152400" marB="152400" anchor="ctr">
                    <a:lnL>
                      <a:noFill/>
                    </a:lnL>
                    <a:lnR>
                      <a:noFill/>
                    </a:lnR>
                    <a:lnT>
                      <a:noFill/>
                    </a:lnT>
                    <a:lnB>
                      <a:noFill/>
                    </a:lnB>
                    <a:solidFill>
                      <a:srgbClr val="FFFFFF"/>
                    </a:solidFill>
                  </a:tcPr>
                </a:tc>
                <a:tc>
                  <a:txBody>
                    <a:bodyPr/>
                    <a:lstStyle/>
                    <a:p>
                      <a:r>
                        <a:rPr lang="tr-TR" b="0" dirty="0">
                          <a:effectLst/>
                          <a:latin typeface="Google Sans"/>
                        </a:rPr>
                        <a:t>Zorlanabilir</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750656244"/>
                  </a:ext>
                </a:extLst>
              </a:tr>
            </a:tbl>
          </a:graphicData>
        </a:graphic>
      </p:graphicFrame>
      <p:graphicFrame>
        <p:nvGraphicFramePr>
          <p:cNvPr id="9" name="Tablo 8">
            <a:extLst>
              <a:ext uri="{FF2B5EF4-FFF2-40B4-BE49-F238E27FC236}">
                <a16:creationId xmlns:a16="http://schemas.microsoft.com/office/drawing/2014/main" id="{623E81C9-B014-316B-B0D7-6203D6EFAE8D}"/>
              </a:ext>
            </a:extLst>
          </p:cNvPr>
          <p:cNvGraphicFramePr>
            <a:graphicFrameLocks noGrp="1"/>
          </p:cNvGraphicFramePr>
          <p:nvPr>
            <p:extLst>
              <p:ext uri="{D42A27DB-BD31-4B8C-83A1-F6EECF244321}">
                <p14:modId xmlns:p14="http://schemas.microsoft.com/office/powerpoint/2010/main" val="3835361327"/>
              </p:ext>
            </p:extLst>
          </p:nvPr>
        </p:nvGraphicFramePr>
        <p:xfrm>
          <a:off x="-1" y="5828772"/>
          <a:ext cx="12192000" cy="1402080"/>
        </p:xfrm>
        <a:graphic>
          <a:graphicData uri="http://schemas.openxmlformats.org/drawingml/2006/table">
            <a:tbl>
              <a:tblPr/>
              <a:tblGrid>
                <a:gridCol w="4064000">
                  <a:extLst>
                    <a:ext uri="{9D8B030D-6E8A-4147-A177-3AD203B41FA5}">
                      <a16:colId xmlns:a16="http://schemas.microsoft.com/office/drawing/2014/main" val="2149240080"/>
                    </a:ext>
                  </a:extLst>
                </a:gridCol>
                <a:gridCol w="4064000">
                  <a:extLst>
                    <a:ext uri="{9D8B030D-6E8A-4147-A177-3AD203B41FA5}">
                      <a16:colId xmlns:a16="http://schemas.microsoft.com/office/drawing/2014/main" val="3278897170"/>
                    </a:ext>
                  </a:extLst>
                </a:gridCol>
                <a:gridCol w="4064000">
                  <a:extLst>
                    <a:ext uri="{9D8B030D-6E8A-4147-A177-3AD203B41FA5}">
                      <a16:colId xmlns:a16="http://schemas.microsoft.com/office/drawing/2014/main" val="251726240"/>
                    </a:ext>
                  </a:extLst>
                </a:gridCol>
              </a:tblGrid>
              <a:tr h="513364">
                <a:tc>
                  <a:txBody>
                    <a:bodyPr/>
                    <a:lstStyle/>
                    <a:p>
                      <a:endParaRPr lang="tr-TR" b="0" dirty="0">
                        <a:solidFill>
                          <a:srgbClr val="00B0F0"/>
                        </a:solidFill>
                        <a:effectLst/>
                        <a:latin typeface="Google Sans"/>
                      </a:endParaRPr>
                    </a:p>
                  </a:txBody>
                  <a:tcPr marL="152400" marR="152400" marT="152400" marB="152400" anchor="ctr">
                    <a:lnL>
                      <a:noFill/>
                    </a:lnL>
                    <a:lnR>
                      <a:noFill/>
                    </a:lnR>
                    <a:lnT>
                      <a:noFill/>
                    </a:lnT>
                    <a:lnB>
                      <a:noFill/>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0" dirty="0">
                          <a:effectLst/>
                          <a:latin typeface="Google Sans"/>
                        </a:rPr>
                        <a:t>İşletme uygulamaları (CRM, ERP, SCM) * Hükümet uygulamaları (vergi, nüfus, sosyal güvenlik) * Bilimsel uygulamalar (tıp, mühendislik, fizik)</a:t>
                      </a:r>
                    </a:p>
                  </a:txBody>
                  <a:tcPr marL="152400" marR="152400" marT="152400" marB="152400" anchor="ctr">
                    <a:lnL>
                      <a:noFill/>
                    </a:lnL>
                    <a:lnR>
                      <a:noFill/>
                    </a:lnR>
                    <a:lnT>
                      <a:noFill/>
                    </a:lnT>
                    <a:lnB>
                      <a:noFill/>
                    </a:lnB>
                    <a:solidFill>
                      <a:srgbClr val="FFFFFF"/>
                    </a:solidFill>
                  </a:tcPr>
                </a:tc>
                <a:tc>
                  <a:txBody>
                    <a:bodyPr/>
                    <a:lstStyle/>
                    <a:p>
                      <a:r>
                        <a:rPr lang="tr-TR" sz="1800" b="0" i="0" kern="1200" dirty="0">
                          <a:solidFill>
                            <a:schemeClr val="tx1"/>
                          </a:solidFill>
                          <a:effectLst/>
                          <a:latin typeface="+mn-lt"/>
                          <a:ea typeface="+mn-ea"/>
                          <a:cs typeface="+mn-cs"/>
                        </a:rPr>
                        <a:t> Büyük veri ve bulut uygulamaları * Mobil ve sosyal medya uygulamaları * Nesnelerin interneti (</a:t>
                      </a:r>
                      <a:r>
                        <a:rPr lang="tr-TR" sz="1800" b="0" i="0" kern="1200" dirty="0" err="1">
                          <a:solidFill>
                            <a:schemeClr val="tx1"/>
                          </a:solidFill>
                          <a:effectLst/>
                          <a:latin typeface="+mn-lt"/>
                          <a:ea typeface="+mn-ea"/>
                          <a:cs typeface="+mn-cs"/>
                        </a:rPr>
                        <a:t>IoT</a:t>
                      </a:r>
                      <a:r>
                        <a:rPr lang="tr-TR" sz="1800" b="0" i="0" kern="1200" dirty="0">
                          <a:solidFill>
                            <a:schemeClr val="tx1"/>
                          </a:solidFill>
                          <a:effectLst/>
                          <a:latin typeface="+mn-lt"/>
                          <a:ea typeface="+mn-ea"/>
                          <a:cs typeface="+mn-cs"/>
                        </a:rPr>
                        <a:t>)</a:t>
                      </a:r>
                      <a:endParaRPr lang="tr-TR" b="0" dirty="0">
                        <a:effectLst/>
                        <a:latin typeface="Google Sans"/>
                      </a:endParaRP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13365667"/>
                  </a:ext>
                </a:extLst>
              </a:tr>
            </a:tbl>
          </a:graphicData>
        </a:graphic>
      </p:graphicFrame>
    </p:spTree>
    <p:extLst>
      <p:ext uri="{BB962C8B-B14F-4D97-AF65-F5344CB8AC3E}">
        <p14:creationId xmlns:p14="http://schemas.microsoft.com/office/powerpoint/2010/main" val="275826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9CB8183B-2B47-C4B7-BCF3-BE1E74E762B0}"/>
              </a:ext>
            </a:extLst>
          </p:cNvPr>
          <p:cNvSpPr txBox="1"/>
          <p:nvPr/>
        </p:nvSpPr>
        <p:spPr>
          <a:xfrm>
            <a:off x="234176" y="161693"/>
            <a:ext cx="7828156" cy="707886"/>
          </a:xfrm>
          <a:prstGeom prst="rect">
            <a:avLst/>
          </a:prstGeom>
          <a:noFill/>
        </p:spPr>
        <p:txBody>
          <a:bodyPr wrap="square" rtlCol="0">
            <a:spAutoFit/>
          </a:bodyPr>
          <a:lstStyle/>
          <a:p>
            <a:r>
              <a:rPr lang="tr-TR" sz="4000" dirty="0" err="1">
                <a:solidFill>
                  <a:srgbClr val="FF0000"/>
                </a:solidFill>
              </a:rPr>
              <a:t>Veritabanı</a:t>
            </a:r>
            <a:r>
              <a:rPr lang="tr-TR" sz="4000" dirty="0">
                <a:solidFill>
                  <a:srgbClr val="FF0000"/>
                </a:solidFill>
              </a:rPr>
              <a:t> Yönetim Sistemi</a:t>
            </a:r>
          </a:p>
        </p:txBody>
      </p:sp>
      <p:sp>
        <p:nvSpPr>
          <p:cNvPr id="3" name="Metin kutusu 2">
            <a:extLst>
              <a:ext uri="{FF2B5EF4-FFF2-40B4-BE49-F238E27FC236}">
                <a16:creationId xmlns:a16="http://schemas.microsoft.com/office/drawing/2014/main" id="{726DCE14-042F-806A-7204-9062B9EED44A}"/>
              </a:ext>
            </a:extLst>
          </p:cNvPr>
          <p:cNvSpPr txBox="1"/>
          <p:nvPr/>
        </p:nvSpPr>
        <p:spPr>
          <a:xfrm>
            <a:off x="234176" y="869579"/>
            <a:ext cx="7155452" cy="1200329"/>
          </a:xfrm>
          <a:prstGeom prst="rect">
            <a:avLst/>
          </a:prstGeom>
          <a:noFill/>
        </p:spPr>
        <p:txBody>
          <a:bodyPr wrap="square">
            <a:spAutoFit/>
          </a:bodyPr>
          <a:lstStyle/>
          <a:p>
            <a:r>
              <a:rPr lang="tr-TR" b="0" i="0" dirty="0">
                <a:solidFill>
                  <a:srgbClr val="1F1F1F"/>
                </a:solidFill>
                <a:effectLst/>
                <a:latin typeface="Google Sans"/>
              </a:rPr>
              <a:t>Veri tabanı yönetim sistemleri (VTYS), </a:t>
            </a:r>
            <a:r>
              <a:rPr lang="tr-TR" b="0" i="0" dirty="0" err="1">
                <a:solidFill>
                  <a:srgbClr val="1F1F1F"/>
                </a:solidFill>
                <a:effectLst/>
                <a:latin typeface="Google Sans"/>
              </a:rPr>
              <a:t>veritabanlarını</a:t>
            </a:r>
            <a:r>
              <a:rPr lang="tr-TR" b="0" i="0" dirty="0">
                <a:solidFill>
                  <a:srgbClr val="1F1F1F"/>
                </a:solidFill>
                <a:effectLst/>
                <a:latin typeface="Google Sans"/>
              </a:rPr>
              <a:t> oluşturmak, yönetmek ve kullanmak için kullanılan yazılımlardır. </a:t>
            </a:r>
            <a:r>
              <a:rPr lang="tr-TR" b="0" i="0" dirty="0" err="1">
                <a:solidFill>
                  <a:srgbClr val="1F1F1F"/>
                </a:solidFill>
                <a:effectLst/>
                <a:latin typeface="Google Sans"/>
              </a:rPr>
              <a:t>VTYS'ler</a:t>
            </a:r>
            <a:r>
              <a:rPr lang="tr-TR" b="0" i="0" dirty="0">
                <a:solidFill>
                  <a:srgbClr val="1F1F1F"/>
                </a:solidFill>
                <a:effectLst/>
                <a:latin typeface="Google Sans"/>
              </a:rPr>
              <a:t>, verileri organize etmeyi, </a:t>
            </a:r>
            <a:r>
              <a:rPr lang="tr-TR" b="0" i="0" dirty="0" err="1">
                <a:solidFill>
                  <a:srgbClr val="1F1F1F"/>
                </a:solidFill>
                <a:effectLst/>
                <a:latin typeface="Google Sans"/>
              </a:rPr>
              <a:t>veritabanına</a:t>
            </a:r>
            <a:r>
              <a:rPr lang="tr-TR" b="0" i="0" dirty="0">
                <a:solidFill>
                  <a:srgbClr val="1F1F1F"/>
                </a:solidFill>
                <a:effectLst/>
                <a:latin typeface="Google Sans"/>
              </a:rPr>
              <a:t> erişimi kontrol etmeyi ve </a:t>
            </a:r>
            <a:r>
              <a:rPr lang="tr-TR" b="0" i="0" dirty="0" err="1">
                <a:solidFill>
                  <a:srgbClr val="1F1F1F"/>
                </a:solidFill>
                <a:effectLst/>
                <a:latin typeface="Google Sans"/>
              </a:rPr>
              <a:t>veritabanının</a:t>
            </a:r>
            <a:r>
              <a:rPr lang="tr-TR" b="0" i="0" dirty="0">
                <a:solidFill>
                  <a:srgbClr val="1F1F1F"/>
                </a:solidFill>
                <a:effectLst/>
                <a:latin typeface="Google Sans"/>
              </a:rPr>
              <a:t> güvenliğini sağlamayı kolaylaştırır.</a:t>
            </a:r>
            <a:endParaRPr lang="tr-TR" dirty="0"/>
          </a:p>
        </p:txBody>
      </p:sp>
      <p:sp>
        <p:nvSpPr>
          <p:cNvPr id="9" name="Metin kutusu 8">
            <a:extLst>
              <a:ext uri="{FF2B5EF4-FFF2-40B4-BE49-F238E27FC236}">
                <a16:creationId xmlns:a16="http://schemas.microsoft.com/office/drawing/2014/main" id="{1D968E07-031F-C9F4-8EB9-796FA4706064}"/>
              </a:ext>
            </a:extLst>
          </p:cNvPr>
          <p:cNvSpPr txBox="1"/>
          <p:nvPr/>
        </p:nvSpPr>
        <p:spPr>
          <a:xfrm>
            <a:off x="316318" y="2216484"/>
            <a:ext cx="6097772" cy="2585323"/>
          </a:xfrm>
          <a:prstGeom prst="rect">
            <a:avLst/>
          </a:prstGeom>
          <a:noFill/>
        </p:spPr>
        <p:txBody>
          <a:bodyPr wrap="square">
            <a:spAutoFit/>
          </a:bodyPr>
          <a:lstStyle/>
          <a:p>
            <a:pPr algn="l"/>
            <a:r>
              <a:rPr lang="tr-TR" b="1" i="0" dirty="0" err="1">
                <a:solidFill>
                  <a:srgbClr val="FF0000"/>
                </a:solidFill>
                <a:effectLst/>
                <a:latin typeface="Google Sans"/>
              </a:rPr>
              <a:t>VTYS'lerin</a:t>
            </a:r>
            <a:r>
              <a:rPr lang="tr-TR" b="1" i="0" dirty="0">
                <a:solidFill>
                  <a:srgbClr val="FF0000"/>
                </a:solidFill>
                <a:effectLst/>
                <a:latin typeface="Google Sans"/>
              </a:rPr>
              <a:t> temel işlevleri:</a:t>
            </a:r>
          </a:p>
          <a:p>
            <a:pPr algn="l"/>
            <a:endParaRPr lang="tr-TR" b="0" i="0" dirty="0">
              <a:solidFill>
                <a:srgbClr val="FF0000"/>
              </a:solidFill>
              <a:effectLst/>
              <a:latin typeface="Google Sans"/>
            </a:endParaRPr>
          </a:p>
          <a:p>
            <a:pPr algn="l">
              <a:buFont typeface="Arial" panose="020B0604020202020204" pitchFamily="34" charset="0"/>
              <a:buChar char="•"/>
            </a:pPr>
            <a:r>
              <a:rPr lang="tr-TR" b="0" i="0" dirty="0" err="1">
                <a:solidFill>
                  <a:srgbClr val="1F1F1F"/>
                </a:solidFill>
                <a:effectLst/>
                <a:latin typeface="Google Sans"/>
              </a:rPr>
              <a:t>Veritabanı</a:t>
            </a:r>
            <a:r>
              <a:rPr lang="tr-TR" b="0" i="0" dirty="0">
                <a:solidFill>
                  <a:srgbClr val="1F1F1F"/>
                </a:solidFill>
                <a:effectLst/>
                <a:latin typeface="Google Sans"/>
              </a:rPr>
              <a:t> oluşturma ve yönetme</a:t>
            </a:r>
          </a:p>
          <a:p>
            <a:pPr algn="l">
              <a:buFont typeface="Arial" panose="020B0604020202020204" pitchFamily="34" charset="0"/>
              <a:buChar char="•"/>
            </a:pPr>
            <a:r>
              <a:rPr lang="tr-TR" b="0" i="0" dirty="0">
                <a:solidFill>
                  <a:srgbClr val="1F1F1F"/>
                </a:solidFill>
                <a:effectLst/>
                <a:latin typeface="Google Sans"/>
              </a:rPr>
              <a:t>Verilere erişimi kontrol etme</a:t>
            </a:r>
          </a:p>
          <a:p>
            <a:pPr algn="l">
              <a:buFont typeface="Arial" panose="020B0604020202020204" pitchFamily="34" charset="0"/>
              <a:buChar char="•"/>
            </a:pPr>
            <a:r>
              <a:rPr lang="tr-TR" b="0" i="0" dirty="0" err="1">
                <a:solidFill>
                  <a:srgbClr val="1F1F1F"/>
                </a:solidFill>
                <a:effectLst/>
                <a:latin typeface="Google Sans"/>
              </a:rPr>
              <a:t>Veritabanı</a:t>
            </a:r>
            <a:r>
              <a:rPr lang="tr-TR" b="0" i="0" dirty="0">
                <a:solidFill>
                  <a:srgbClr val="1F1F1F"/>
                </a:solidFill>
                <a:effectLst/>
                <a:latin typeface="Google Sans"/>
              </a:rPr>
              <a:t> güvenliğini sağlama</a:t>
            </a:r>
          </a:p>
          <a:p>
            <a:pPr algn="l">
              <a:buFont typeface="Arial" panose="020B0604020202020204" pitchFamily="34" charset="0"/>
              <a:buChar char="•"/>
            </a:pPr>
            <a:r>
              <a:rPr lang="tr-TR" b="0" i="0" dirty="0" err="1">
                <a:solidFill>
                  <a:srgbClr val="1F1F1F"/>
                </a:solidFill>
                <a:effectLst/>
                <a:latin typeface="Google Sans"/>
              </a:rPr>
              <a:t>Veritabanını</a:t>
            </a:r>
            <a:r>
              <a:rPr lang="tr-TR" b="0" i="0" dirty="0">
                <a:solidFill>
                  <a:srgbClr val="1F1F1F"/>
                </a:solidFill>
                <a:effectLst/>
                <a:latin typeface="Google Sans"/>
              </a:rPr>
              <a:t> yedekleme ve geri yükleme</a:t>
            </a:r>
          </a:p>
          <a:p>
            <a:pPr algn="l">
              <a:buFont typeface="Arial" panose="020B0604020202020204" pitchFamily="34" charset="0"/>
              <a:buChar char="•"/>
            </a:pPr>
            <a:r>
              <a:rPr lang="tr-TR" b="0" i="0" dirty="0" err="1">
                <a:solidFill>
                  <a:srgbClr val="1F1F1F"/>
                </a:solidFill>
                <a:effectLst/>
                <a:latin typeface="Google Sans"/>
              </a:rPr>
              <a:t>Veritabanı</a:t>
            </a:r>
            <a:r>
              <a:rPr lang="tr-TR" b="0" i="0" dirty="0">
                <a:solidFill>
                  <a:srgbClr val="1F1F1F"/>
                </a:solidFill>
                <a:effectLst/>
                <a:latin typeface="Google Sans"/>
              </a:rPr>
              <a:t> performansını izleme ve optimize etme</a:t>
            </a:r>
          </a:p>
          <a:p>
            <a:pPr algn="l">
              <a:buFont typeface="Arial" panose="020B0604020202020204" pitchFamily="34" charset="0"/>
              <a:buChar char="•"/>
            </a:pPr>
            <a:r>
              <a:rPr lang="tr-TR" b="0" i="0" dirty="0" err="1">
                <a:solidFill>
                  <a:srgbClr val="1F1F1F"/>
                </a:solidFill>
                <a:effectLst/>
                <a:latin typeface="Google Sans"/>
              </a:rPr>
              <a:t>Veritabanı</a:t>
            </a:r>
            <a:r>
              <a:rPr lang="tr-TR" b="0" i="0" dirty="0">
                <a:solidFill>
                  <a:srgbClr val="1F1F1F"/>
                </a:solidFill>
                <a:effectLst/>
                <a:latin typeface="Google Sans"/>
              </a:rPr>
              <a:t> kullanıcılarına araçlar ve yardımcı programlar sunma</a:t>
            </a:r>
          </a:p>
        </p:txBody>
      </p:sp>
      <p:pic>
        <p:nvPicPr>
          <p:cNvPr id="8" name="Resim 7">
            <a:extLst>
              <a:ext uri="{FF2B5EF4-FFF2-40B4-BE49-F238E27FC236}">
                <a16:creationId xmlns:a16="http://schemas.microsoft.com/office/drawing/2014/main" id="{6A659F8F-2A74-F7BB-9215-A9525BFF58C7}"/>
              </a:ext>
            </a:extLst>
          </p:cNvPr>
          <p:cNvPicPr>
            <a:picLocks noChangeAspect="1"/>
          </p:cNvPicPr>
          <p:nvPr/>
        </p:nvPicPr>
        <p:blipFill>
          <a:blip r:embed="rId2"/>
          <a:stretch>
            <a:fillRect/>
          </a:stretch>
        </p:blipFill>
        <p:spPr>
          <a:xfrm>
            <a:off x="7236043" y="751501"/>
            <a:ext cx="4721781" cy="4698915"/>
          </a:xfrm>
          <a:prstGeom prst="rect">
            <a:avLst/>
          </a:prstGeom>
        </p:spPr>
      </p:pic>
    </p:spTree>
    <p:extLst>
      <p:ext uri="{BB962C8B-B14F-4D97-AF65-F5344CB8AC3E}">
        <p14:creationId xmlns:p14="http://schemas.microsoft.com/office/powerpoint/2010/main" val="120917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9CB8183B-2B47-C4B7-BCF3-BE1E74E762B0}"/>
              </a:ext>
            </a:extLst>
          </p:cNvPr>
          <p:cNvSpPr txBox="1"/>
          <p:nvPr/>
        </p:nvSpPr>
        <p:spPr>
          <a:xfrm>
            <a:off x="133814" y="200722"/>
            <a:ext cx="7828156" cy="707886"/>
          </a:xfrm>
          <a:prstGeom prst="rect">
            <a:avLst/>
          </a:prstGeom>
          <a:noFill/>
        </p:spPr>
        <p:txBody>
          <a:bodyPr wrap="square" rtlCol="0">
            <a:spAutoFit/>
          </a:bodyPr>
          <a:lstStyle/>
          <a:p>
            <a:r>
              <a:rPr lang="tr-TR" sz="4000" dirty="0" err="1">
                <a:solidFill>
                  <a:srgbClr val="FF0000"/>
                </a:solidFill>
              </a:rPr>
              <a:t>Veritabanı</a:t>
            </a:r>
            <a:r>
              <a:rPr lang="tr-TR" sz="4000" dirty="0">
                <a:solidFill>
                  <a:srgbClr val="FF0000"/>
                </a:solidFill>
              </a:rPr>
              <a:t> Sistemi</a:t>
            </a:r>
          </a:p>
        </p:txBody>
      </p:sp>
      <p:sp>
        <p:nvSpPr>
          <p:cNvPr id="6" name="Metin kutusu 5">
            <a:extLst>
              <a:ext uri="{FF2B5EF4-FFF2-40B4-BE49-F238E27FC236}">
                <a16:creationId xmlns:a16="http://schemas.microsoft.com/office/drawing/2014/main" id="{EA73EADE-7DB6-332B-7C5A-3A4DF8FBEE22}"/>
              </a:ext>
            </a:extLst>
          </p:cNvPr>
          <p:cNvSpPr txBox="1"/>
          <p:nvPr/>
        </p:nvSpPr>
        <p:spPr>
          <a:xfrm>
            <a:off x="223544" y="1120676"/>
            <a:ext cx="7261778" cy="2862322"/>
          </a:xfrm>
          <a:prstGeom prst="rect">
            <a:avLst/>
          </a:prstGeom>
          <a:noFill/>
        </p:spPr>
        <p:txBody>
          <a:bodyPr wrap="square" rtlCol="0">
            <a:spAutoFit/>
          </a:bodyPr>
          <a:lstStyle/>
          <a:p>
            <a:r>
              <a:rPr lang="tr-TR" b="0" i="0" dirty="0" err="1">
                <a:solidFill>
                  <a:srgbClr val="1F1F1F"/>
                </a:solidFill>
                <a:effectLst/>
                <a:latin typeface="Google Sans"/>
              </a:rPr>
              <a:t>Veritabanı</a:t>
            </a:r>
            <a:r>
              <a:rPr lang="tr-TR" b="0" i="0" dirty="0">
                <a:solidFill>
                  <a:srgbClr val="1F1F1F"/>
                </a:solidFill>
                <a:effectLst/>
                <a:latin typeface="Google Sans"/>
              </a:rPr>
              <a:t> sistemleri, </a:t>
            </a:r>
            <a:r>
              <a:rPr lang="tr-TR" b="1" i="0" dirty="0">
                <a:solidFill>
                  <a:srgbClr val="1F1F1F"/>
                </a:solidFill>
                <a:effectLst/>
                <a:latin typeface="Google Sans"/>
              </a:rPr>
              <a:t>verileri organize</a:t>
            </a:r>
            <a:r>
              <a:rPr lang="tr-TR" b="0" i="0" dirty="0">
                <a:solidFill>
                  <a:srgbClr val="1F1F1F"/>
                </a:solidFill>
                <a:effectLst/>
                <a:latin typeface="Google Sans"/>
              </a:rPr>
              <a:t> etmenin ve </a:t>
            </a:r>
            <a:r>
              <a:rPr lang="tr-TR" b="1" i="0" dirty="0">
                <a:solidFill>
                  <a:srgbClr val="1F1F1F"/>
                </a:solidFill>
                <a:effectLst/>
                <a:latin typeface="Google Sans"/>
              </a:rPr>
              <a:t>yönetmenin</a:t>
            </a:r>
            <a:r>
              <a:rPr lang="tr-TR" b="0" i="0" dirty="0">
                <a:solidFill>
                  <a:srgbClr val="1F1F1F"/>
                </a:solidFill>
                <a:effectLst/>
                <a:latin typeface="Google Sans"/>
              </a:rPr>
              <a:t> bir yoludur. Bu sistemler, verileri </a:t>
            </a:r>
            <a:r>
              <a:rPr lang="tr-TR" b="1" i="0" dirty="0">
                <a:solidFill>
                  <a:srgbClr val="1F1F1F"/>
                </a:solidFill>
                <a:effectLst/>
                <a:latin typeface="Google Sans"/>
              </a:rPr>
              <a:t>saklamak</a:t>
            </a:r>
            <a:r>
              <a:rPr lang="tr-TR" b="0" i="0" dirty="0">
                <a:solidFill>
                  <a:srgbClr val="1F1F1F"/>
                </a:solidFill>
                <a:effectLst/>
                <a:latin typeface="Google Sans"/>
              </a:rPr>
              <a:t>, </a:t>
            </a:r>
            <a:r>
              <a:rPr lang="tr-TR" b="1" i="0" dirty="0">
                <a:solidFill>
                  <a:srgbClr val="1F1F1F"/>
                </a:solidFill>
                <a:effectLst/>
                <a:latin typeface="Google Sans"/>
              </a:rPr>
              <a:t>erişmek</a:t>
            </a:r>
            <a:r>
              <a:rPr lang="tr-TR" b="0" i="0" dirty="0">
                <a:solidFill>
                  <a:srgbClr val="1F1F1F"/>
                </a:solidFill>
                <a:effectLst/>
                <a:latin typeface="Google Sans"/>
              </a:rPr>
              <a:t>, </a:t>
            </a:r>
            <a:r>
              <a:rPr lang="tr-TR" b="1" i="0" dirty="0">
                <a:solidFill>
                  <a:srgbClr val="1F1F1F"/>
                </a:solidFill>
                <a:effectLst/>
                <a:latin typeface="Google Sans"/>
              </a:rPr>
              <a:t>güncellemek</a:t>
            </a:r>
            <a:r>
              <a:rPr lang="tr-TR" b="0" i="0" dirty="0">
                <a:solidFill>
                  <a:srgbClr val="1F1F1F"/>
                </a:solidFill>
                <a:effectLst/>
                <a:latin typeface="Google Sans"/>
              </a:rPr>
              <a:t> ve </a:t>
            </a:r>
            <a:r>
              <a:rPr lang="tr-TR" b="1" i="0" dirty="0">
                <a:solidFill>
                  <a:srgbClr val="1F1F1F"/>
                </a:solidFill>
                <a:effectLst/>
                <a:latin typeface="Google Sans"/>
              </a:rPr>
              <a:t>silmek</a:t>
            </a:r>
            <a:r>
              <a:rPr lang="tr-TR" b="0" i="0" dirty="0">
                <a:solidFill>
                  <a:srgbClr val="1F1F1F"/>
                </a:solidFill>
                <a:effectLst/>
                <a:latin typeface="Google Sans"/>
              </a:rPr>
              <a:t> için kullanılır.</a:t>
            </a:r>
          </a:p>
          <a:p>
            <a:endParaRPr lang="tr-TR" dirty="0">
              <a:solidFill>
                <a:srgbClr val="1F1F1F"/>
              </a:solidFill>
              <a:latin typeface="Google Sans"/>
            </a:endParaRPr>
          </a:p>
          <a:p>
            <a:pPr algn="l"/>
            <a:r>
              <a:rPr lang="tr-TR" b="0" i="0" dirty="0" err="1">
                <a:solidFill>
                  <a:srgbClr val="1F1F1F"/>
                </a:solidFill>
                <a:effectLst/>
                <a:highlight>
                  <a:srgbClr val="FFFF00"/>
                </a:highlight>
                <a:latin typeface="Google Sans"/>
              </a:rPr>
              <a:t>Veritabanı</a:t>
            </a:r>
            <a:r>
              <a:rPr lang="tr-TR" b="0" i="0" dirty="0">
                <a:solidFill>
                  <a:srgbClr val="1F1F1F"/>
                </a:solidFill>
                <a:effectLst/>
                <a:highlight>
                  <a:srgbClr val="FFFF00"/>
                </a:highlight>
                <a:latin typeface="Google Sans"/>
              </a:rPr>
              <a:t> sistemleri, iki ana bileşenden oluşur:</a:t>
            </a:r>
          </a:p>
          <a:p>
            <a:pPr algn="l"/>
            <a:endParaRPr lang="tr-TR" b="0" i="0" dirty="0">
              <a:solidFill>
                <a:srgbClr val="1F1F1F"/>
              </a:solidFill>
              <a:effectLst/>
              <a:highlight>
                <a:srgbClr val="FFFF00"/>
              </a:highlight>
              <a:latin typeface="Google Sans"/>
            </a:endParaRPr>
          </a:p>
          <a:p>
            <a:pPr algn="l">
              <a:buFont typeface="Arial" panose="020B0604020202020204" pitchFamily="34" charset="0"/>
              <a:buChar char="•"/>
            </a:pPr>
            <a:r>
              <a:rPr lang="tr-TR" b="1" i="0" dirty="0" err="1">
                <a:solidFill>
                  <a:srgbClr val="1F1F1F"/>
                </a:solidFill>
                <a:effectLst/>
                <a:latin typeface="Google Sans"/>
              </a:rPr>
              <a:t>Veritabanı</a:t>
            </a:r>
            <a:r>
              <a:rPr lang="tr-TR" b="1" i="0" dirty="0">
                <a:solidFill>
                  <a:srgbClr val="1F1F1F"/>
                </a:solidFill>
                <a:effectLst/>
                <a:latin typeface="Google Sans"/>
              </a:rPr>
              <a:t>:</a:t>
            </a:r>
            <a:r>
              <a:rPr lang="tr-TR" b="0" i="0" dirty="0">
                <a:solidFill>
                  <a:srgbClr val="1F1F1F"/>
                </a:solidFill>
                <a:effectLst/>
                <a:latin typeface="Google Sans"/>
              </a:rPr>
              <a:t> Verilerin saklandığı yer.</a:t>
            </a:r>
          </a:p>
          <a:p>
            <a:pPr algn="l">
              <a:buFont typeface="Arial" panose="020B0604020202020204" pitchFamily="34" charset="0"/>
              <a:buChar char="•"/>
            </a:pPr>
            <a:r>
              <a:rPr lang="tr-TR" b="1" i="0" dirty="0" err="1">
                <a:solidFill>
                  <a:srgbClr val="1F1F1F"/>
                </a:solidFill>
                <a:effectLst/>
                <a:latin typeface="Google Sans"/>
              </a:rPr>
              <a:t>Veritabanı</a:t>
            </a:r>
            <a:r>
              <a:rPr lang="tr-TR" b="1" i="0" dirty="0">
                <a:solidFill>
                  <a:srgbClr val="1F1F1F"/>
                </a:solidFill>
                <a:effectLst/>
                <a:latin typeface="Google Sans"/>
              </a:rPr>
              <a:t> Yönetim Sistemi (VTYS):</a:t>
            </a:r>
            <a:r>
              <a:rPr lang="tr-TR" b="0" i="0" dirty="0">
                <a:solidFill>
                  <a:srgbClr val="1F1F1F"/>
                </a:solidFill>
                <a:effectLst/>
                <a:latin typeface="Google Sans"/>
              </a:rPr>
              <a:t> </a:t>
            </a:r>
            <a:r>
              <a:rPr lang="tr-TR" b="0" i="0" dirty="0" err="1">
                <a:solidFill>
                  <a:srgbClr val="1F1F1F"/>
                </a:solidFill>
                <a:effectLst/>
                <a:latin typeface="Google Sans"/>
              </a:rPr>
              <a:t>Veritabanını</a:t>
            </a:r>
            <a:r>
              <a:rPr lang="tr-TR" b="0" i="0" dirty="0">
                <a:solidFill>
                  <a:srgbClr val="1F1F1F"/>
                </a:solidFill>
                <a:effectLst/>
                <a:latin typeface="Google Sans"/>
              </a:rPr>
              <a:t> oluşturmak, yönetmek ve kullanmak için kullanılan yazılım.</a:t>
            </a:r>
          </a:p>
          <a:p>
            <a:endParaRPr lang="tr-TR" dirty="0">
              <a:solidFill>
                <a:srgbClr val="1F1F1F"/>
              </a:solidFill>
              <a:latin typeface="Google Sans"/>
            </a:endParaRPr>
          </a:p>
        </p:txBody>
      </p:sp>
      <p:sp>
        <p:nvSpPr>
          <p:cNvPr id="3" name="Metin kutusu 2">
            <a:extLst>
              <a:ext uri="{FF2B5EF4-FFF2-40B4-BE49-F238E27FC236}">
                <a16:creationId xmlns:a16="http://schemas.microsoft.com/office/drawing/2014/main" id="{F1A75433-B8B2-F8B0-34E6-5908223A0284}"/>
              </a:ext>
            </a:extLst>
          </p:cNvPr>
          <p:cNvSpPr txBox="1"/>
          <p:nvPr/>
        </p:nvSpPr>
        <p:spPr>
          <a:xfrm>
            <a:off x="223543" y="3818887"/>
            <a:ext cx="6140302" cy="2308324"/>
          </a:xfrm>
          <a:prstGeom prst="rect">
            <a:avLst/>
          </a:prstGeom>
          <a:noFill/>
        </p:spPr>
        <p:txBody>
          <a:bodyPr wrap="square">
            <a:spAutoFit/>
          </a:bodyPr>
          <a:lstStyle/>
          <a:p>
            <a:pPr algn="l"/>
            <a:r>
              <a:rPr lang="tr-TR" b="1" i="0" dirty="0" err="1">
                <a:solidFill>
                  <a:srgbClr val="1F1F1F"/>
                </a:solidFill>
                <a:effectLst/>
                <a:highlight>
                  <a:srgbClr val="FFFF00"/>
                </a:highlight>
                <a:latin typeface="Google Sans"/>
              </a:rPr>
              <a:t>Veritabanı</a:t>
            </a:r>
            <a:r>
              <a:rPr lang="tr-TR" b="1" i="0" dirty="0">
                <a:solidFill>
                  <a:srgbClr val="1F1F1F"/>
                </a:solidFill>
                <a:effectLst/>
                <a:highlight>
                  <a:srgbClr val="FFFF00"/>
                </a:highlight>
                <a:latin typeface="Google Sans"/>
              </a:rPr>
              <a:t> sistemlerinin avantajları:</a:t>
            </a:r>
          </a:p>
          <a:p>
            <a:pPr algn="l"/>
            <a:endParaRPr lang="tr-TR" b="0" i="0" dirty="0">
              <a:solidFill>
                <a:srgbClr val="1F1F1F"/>
              </a:solidFill>
              <a:effectLst/>
              <a:highlight>
                <a:srgbClr val="FFFF00"/>
              </a:highlight>
              <a:latin typeface="Google Sans"/>
            </a:endParaRPr>
          </a:p>
          <a:p>
            <a:pPr algn="l">
              <a:buFont typeface="Arial" panose="020B0604020202020204" pitchFamily="34" charset="0"/>
              <a:buChar char="•"/>
            </a:pPr>
            <a:r>
              <a:rPr lang="tr-TR" b="1" i="0" dirty="0">
                <a:solidFill>
                  <a:srgbClr val="1F1F1F"/>
                </a:solidFill>
                <a:effectLst/>
                <a:latin typeface="Google Sans"/>
              </a:rPr>
              <a:t>Verilerin tutarlı ve bütünlük içinde</a:t>
            </a:r>
            <a:r>
              <a:rPr lang="tr-TR" b="0" i="0" dirty="0">
                <a:solidFill>
                  <a:srgbClr val="1F1F1F"/>
                </a:solidFill>
                <a:effectLst/>
                <a:latin typeface="Google Sans"/>
              </a:rPr>
              <a:t> olmasını sağlar.</a:t>
            </a:r>
          </a:p>
          <a:p>
            <a:pPr algn="l">
              <a:buFont typeface="Arial" panose="020B0604020202020204" pitchFamily="34" charset="0"/>
              <a:buChar char="•"/>
            </a:pPr>
            <a:r>
              <a:rPr lang="tr-TR" b="1" i="0" dirty="0">
                <a:solidFill>
                  <a:srgbClr val="1F1F1F"/>
                </a:solidFill>
                <a:effectLst/>
                <a:latin typeface="Google Sans"/>
              </a:rPr>
              <a:t>Verilere hızlı ve kolay erişim</a:t>
            </a:r>
            <a:r>
              <a:rPr lang="tr-TR" b="0" i="0" dirty="0">
                <a:solidFill>
                  <a:srgbClr val="1F1F1F"/>
                </a:solidFill>
                <a:effectLst/>
                <a:latin typeface="Google Sans"/>
              </a:rPr>
              <a:t> imkanı sunar.</a:t>
            </a:r>
          </a:p>
          <a:p>
            <a:pPr algn="l">
              <a:buFont typeface="Arial" panose="020B0604020202020204" pitchFamily="34" charset="0"/>
              <a:buChar char="•"/>
            </a:pPr>
            <a:r>
              <a:rPr lang="tr-TR" b="1" i="0" dirty="0" err="1">
                <a:solidFill>
                  <a:srgbClr val="1F1F1F"/>
                </a:solidFill>
                <a:effectLst/>
                <a:latin typeface="Google Sans"/>
              </a:rPr>
              <a:t>Veritabanının</a:t>
            </a:r>
            <a:r>
              <a:rPr lang="tr-TR" b="1" i="0" dirty="0">
                <a:solidFill>
                  <a:srgbClr val="1F1F1F"/>
                </a:solidFill>
                <a:effectLst/>
                <a:latin typeface="Google Sans"/>
              </a:rPr>
              <a:t> güvenliğini</a:t>
            </a:r>
            <a:r>
              <a:rPr lang="tr-TR" b="0" i="0" dirty="0">
                <a:solidFill>
                  <a:srgbClr val="1F1F1F"/>
                </a:solidFill>
                <a:effectLst/>
                <a:latin typeface="Google Sans"/>
              </a:rPr>
              <a:t> sağlar.</a:t>
            </a:r>
          </a:p>
          <a:p>
            <a:pPr algn="l">
              <a:buFont typeface="Arial" panose="020B0604020202020204" pitchFamily="34" charset="0"/>
              <a:buChar char="•"/>
            </a:pPr>
            <a:r>
              <a:rPr lang="tr-TR" b="1" i="0" dirty="0" err="1">
                <a:solidFill>
                  <a:srgbClr val="1F1F1F"/>
                </a:solidFill>
                <a:effectLst/>
                <a:latin typeface="Google Sans"/>
              </a:rPr>
              <a:t>Veritabanını</a:t>
            </a:r>
            <a:r>
              <a:rPr lang="tr-TR" b="1" i="0" dirty="0">
                <a:solidFill>
                  <a:srgbClr val="1F1F1F"/>
                </a:solidFill>
                <a:effectLst/>
                <a:latin typeface="Google Sans"/>
              </a:rPr>
              <a:t> yedekleme ve geri yükleme</a:t>
            </a:r>
            <a:r>
              <a:rPr lang="tr-TR" b="0" i="0" dirty="0">
                <a:solidFill>
                  <a:srgbClr val="1F1F1F"/>
                </a:solidFill>
                <a:effectLst/>
                <a:latin typeface="Google Sans"/>
              </a:rPr>
              <a:t> imkanı sunar.</a:t>
            </a:r>
          </a:p>
          <a:p>
            <a:pPr algn="l">
              <a:buFont typeface="Arial" panose="020B0604020202020204" pitchFamily="34" charset="0"/>
              <a:buChar char="•"/>
            </a:pPr>
            <a:r>
              <a:rPr lang="tr-TR" b="1" i="0" dirty="0" err="1">
                <a:solidFill>
                  <a:srgbClr val="1F1F1F"/>
                </a:solidFill>
                <a:effectLst/>
                <a:latin typeface="Google Sans"/>
              </a:rPr>
              <a:t>Veritabanı</a:t>
            </a:r>
            <a:r>
              <a:rPr lang="tr-TR" b="1" i="0" dirty="0">
                <a:solidFill>
                  <a:srgbClr val="1F1F1F"/>
                </a:solidFill>
                <a:effectLst/>
                <a:latin typeface="Google Sans"/>
              </a:rPr>
              <a:t> performansını izleme ve optimize etme</a:t>
            </a:r>
            <a:r>
              <a:rPr lang="tr-TR" b="0" i="0" dirty="0">
                <a:solidFill>
                  <a:srgbClr val="1F1F1F"/>
                </a:solidFill>
                <a:effectLst/>
                <a:latin typeface="Google Sans"/>
              </a:rPr>
              <a:t> imkanı sunar.</a:t>
            </a:r>
          </a:p>
        </p:txBody>
      </p:sp>
      <p:pic>
        <p:nvPicPr>
          <p:cNvPr id="5" name="Resim 4">
            <a:extLst>
              <a:ext uri="{FF2B5EF4-FFF2-40B4-BE49-F238E27FC236}">
                <a16:creationId xmlns:a16="http://schemas.microsoft.com/office/drawing/2014/main" id="{0677B705-07B6-01AF-95B4-DC0184C3B96B}"/>
              </a:ext>
            </a:extLst>
          </p:cNvPr>
          <p:cNvPicPr>
            <a:picLocks noChangeAspect="1"/>
          </p:cNvPicPr>
          <p:nvPr/>
        </p:nvPicPr>
        <p:blipFill>
          <a:blip r:embed="rId2"/>
          <a:stretch>
            <a:fillRect/>
          </a:stretch>
        </p:blipFill>
        <p:spPr>
          <a:xfrm>
            <a:off x="7653812" y="867987"/>
            <a:ext cx="4404374" cy="4383045"/>
          </a:xfrm>
          <a:prstGeom prst="rect">
            <a:avLst/>
          </a:prstGeom>
        </p:spPr>
      </p:pic>
    </p:spTree>
    <p:extLst>
      <p:ext uri="{BB962C8B-B14F-4D97-AF65-F5344CB8AC3E}">
        <p14:creationId xmlns:p14="http://schemas.microsoft.com/office/powerpoint/2010/main" val="274649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11E5A9A-CE2E-36E8-E1AA-3C1C758D2795}"/>
              </a:ext>
            </a:extLst>
          </p:cNvPr>
          <p:cNvSpPr txBox="1"/>
          <p:nvPr/>
        </p:nvSpPr>
        <p:spPr>
          <a:xfrm>
            <a:off x="408878" y="200721"/>
            <a:ext cx="11374244" cy="707886"/>
          </a:xfrm>
          <a:prstGeom prst="rect">
            <a:avLst/>
          </a:prstGeom>
          <a:noFill/>
        </p:spPr>
        <p:txBody>
          <a:bodyPr wrap="square" rtlCol="0">
            <a:spAutoFit/>
          </a:bodyPr>
          <a:lstStyle/>
          <a:p>
            <a:r>
              <a:rPr lang="tr-TR" sz="4000" dirty="0">
                <a:solidFill>
                  <a:srgbClr val="FF0000"/>
                </a:solidFill>
              </a:rPr>
              <a:t>VERİTABANI MODELLERİ</a:t>
            </a:r>
          </a:p>
        </p:txBody>
      </p:sp>
      <p:sp>
        <p:nvSpPr>
          <p:cNvPr id="4" name="Metin kutusu 3">
            <a:extLst>
              <a:ext uri="{FF2B5EF4-FFF2-40B4-BE49-F238E27FC236}">
                <a16:creationId xmlns:a16="http://schemas.microsoft.com/office/drawing/2014/main" id="{88A1305D-F22B-A17F-C6AF-FDD0EB07245F}"/>
              </a:ext>
            </a:extLst>
          </p:cNvPr>
          <p:cNvSpPr txBox="1"/>
          <p:nvPr/>
        </p:nvSpPr>
        <p:spPr>
          <a:xfrm>
            <a:off x="408878" y="1190509"/>
            <a:ext cx="11286892" cy="646331"/>
          </a:xfrm>
          <a:prstGeom prst="rect">
            <a:avLst/>
          </a:prstGeom>
          <a:noFill/>
        </p:spPr>
        <p:txBody>
          <a:bodyPr wrap="square">
            <a:spAutoFit/>
          </a:bodyPr>
          <a:lstStyle/>
          <a:p>
            <a:pPr algn="l"/>
            <a:r>
              <a:rPr lang="tr-TR" b="1" dirty="0">
                <a:solidFill>
                  <a:srgbClr val="FF0000"/>
                </a:solidFill>
                <a:latin typeface="Google Sans"/>
              </a:rPr>
              <a:t>Düz (Tablo) Model:</a:t>
            </a:r>
            <a:r>
              <a:rPr lang="tr-TR" b="0" i="0" dirty="0">
                <a:solidFill>
                  <a:srgbClr val="FF0000"/>
                </a:solidFill>
                <a:effectLst/>
                <a:latin typeface="Google Sans"/>
              </a:rPr>
              <a:t> </a:t>
            </a:r>
            <a:r>
              <a:rPr lang="tr-TR" b="0" i="0" dirty="0">
                <a:solidFill>
                  <a:srgbClr val="1F1F1F"/>
                </a:solidFill>
                <a:effectLst/>
                <a:latin typeface="Google Sans"/>
              </a:rPr>
              <a:t>Bu model, tüm verileri tek bir tabloda saklar. Bu model basit ve kullanımı kolaydır, ancak büyük veri kümeleri için uygun değildir.</a:t>
            </a:r>
          </a:p>
        </p:txBody>
      </p:sp>
      <p:sp>
        <p:nvSpPr>
          <p:cNvPr id="7" name="Metin kutusu 6">
            <a:extLst>
              <a:ext uri="{FF2B5EF4-FFF2-40B4-BE49-F238E27FC236}">
                <a16:creationId xmlns:a16="http://schemas.microsoft.com/office/drawing/2014/main" id="{D924D879-FAE9-64B4-B3B8-FAD0818D320B}"/>
              </a:ext>
            </a:extLst>
          </p:cNvPr>
          <p:cNvSpPr txBox="1"/>
          <p:nvPr/>
        </p:nvSpPr>
        <p:spPr>
          <a:xfrm>
            <a:off x="408878" y="3567805"/>
            <a:ext cx="11374244" cy="2585323"/>
          </a:xfrm>
          <a:prstGeom prst="rect">
            <a:avLst/>
          </a:prstGeom>
          <a:noFill/>
        </p:spPr>
        <p:txBody>
          <a:bodyPr wrap="square">
            <a:spAutoFit/>
          </a:bodyPr>
          <a:lstStyle/>
          <a:p>
            <a:pPr algn="l"/>
            <a:r>
              <a:rPr lang="tr-TR" b="1" i="0" dirty="0">
                <a:solidFill>
                  <a:srgbClr val="FF0000"/>
                </a:solidFill>
                <a:effectLst/>
                <a:latin typeface="Google Sans"/>
              </a:rPr>
              <a:t>Hiyerarşik Veri Modeli:</a:t>
            </a:r>
          </a:p>
          <a:p>
            <a:pPr algn="l"/>
            <a:r>
              <a:rPr lang="tr-TR" b="0" i="0" dirty="0">
                <a:solidFill>
                  <a:srgbClr val="1F1F1F"/>
                </a:solidFill>
                <a:effectLst/>
                <a:latin typeface="Google Sans"/>
              </a:rPr>
              <a:t>Hiyerarşik veri modeli, verileri ağaç benzeri bir yapıda organize eden bir veri modelidir. Bu modelde, her veri öğesi bir ebeveyn ve birden fazla çocuğa sahip olabilir. En üstteki veri öğesi "kök" olarak adlandırılır ve altındaki tüm veri öğeleri onun "alt </a:t>
            </a:r>
            <a:r>
              <a:rPr lang="tr-TR" b="0" i="0" dirty="0" err="1">
                <a:solidFill>
                  <a:srgbClr val="1F1F1F"/>
                </a:solidFill>
                <a:effectLst/>
                <a:latin typeface="Google Sans"/>
              </a:rPr>
              <a:t>öğeleri"dir</a:t>
            </a:r>
            <a:r>
              <a:rPr lang="tr-TR" b="0" i="0" dirty="0">
                <a:solidFill>
                  <a:srgbClr val="1F1F1F"/>
                </a:solidFill>
                <a:effectLst/>
                <a:latin typeface="Google Sans"/>
              </a:rPr>
              <a:t>.</a:t>
            </a:r>
          </a:p>
          <a:p>
            <a:pPr algn="l"/>
            <a:r>
              <a:rPr lang="tr-TR" b="0" i="0" dirty="0">
                <a:solidFill>
                  <a:srgbClr val="1F1F1F"/>
                </a:solidFill>
                <a:effectLst/>
                <a:latin typeface="Google Sans"/>
              </a:rPr>
              <a:t>Hiyerarşik veri modelleri, aşağıdakiler gibi belirli türdeki verileri organize etmek için idealdir:</a:t>
            </a:r>
          </a:p>
          <a:p>
            <a:pPr algn="l">
              <a:buFont typeface="Arial" panose="020B0604020202020204" pitchFamily="34" charset="0"/>
              <a:buChar char="•"/>
            </a:pPr>
            <a:r>
              <a:rPr lang="tr-TR" b="0" i="0" dirty="0">
                <a:solidFill>
                  <a:srgbClr val="1F1F1F"/>
                </a:solidFill>
                <a:effectLst/>
                <a:latin typeface="Google Sans"/>
              </a:rPr>
              <a:t>Ürün kategorileri</a:t>
            </a:r>
          </a:p>
          <a:p>
            <a:pPr algn="l">
              <a:buFont typeface="Arial" panose="020B0604020202020204" pitchFamily="34" charset="0"/>
              <a:buChar char="•"/>
            </a:pPr>
            <a:r>
              <a:rPr lang="tr-TR" b="0" i="0" dirty="0">
                <a:solidFill>
                  <a:srgbClr val="1F1F1F"/>
                </a:solidFill>
                <a:effectLst/>
                <a:latin typeface="Google Sans"/>
              </a:rPr>
              <a:t>Dosya sistemi hiyerarşisi</a:t>
            </a:r>
          </a:p>
          <a:p>
            <a:pPr algn="l">
              <a:buFont typeface="Arial" panose="020B0604020202020204" pitchFamily="34" charset="0"/>
              <a:buChar char="•"/>
            </a:pPr>
            <a:r>
              <a:rPr lang="tr-TR" b="0" i="0" dirty="0">
                <a:solidFill>
                  <a:srgbClr val="1F1F1F"/>
                </a:solidFill>
                <a:effectLst/>
                <a:latin typeface="Google Sans"/>
              </a:rPr>
              <a:t>Organizasyon şemaları</a:t>
            </a:r>
          </a:p>
          <a:p>
            <a:pPr algn="l">
              <a:buFont typeface="Arial" panose="020B0604020202020204" pitchFamily="34" charset="0"/>
              <a:buChar char="•"/>
            </a:pPr>
            <a:r>
              <a:rPr lang="tr-TR" b="0" i="0" dirty="0">
                <a:solidFill>
                  <a:srgbClr val="1F1F1F"/>
                </a:solidFill>
                <a:effectLst/>
                <a:latin typeface="Google Sans"/>
              </a:rPr>
              <a:t>Aile ağaçları</a:t>
            </a:r>
          </a:p>
        </p:txBody>
      </p:sp>
      <p:pic>
        <p:nvPicPr>
          <p:cNvPr id="6" name="Resim 5">
            <a:extLst>
              <a:ext uri="{FF2B5EF4-FFF2-40B4-BE49-F238E27FC236}">
                <a16:creationId xmlns:a16="http://schemas.microsoft.com/office/drawing/2014/main" id="{E3686BC5-A806-5C35-65AE-D3E96FF84599}"/>
              </a:ext>
            </a:extLst>
          </p:cNvPr>
          <p:cNvPicPr>
            <a:picLocks noChangeAspect="1"/>
          </p:cNvPicPr>
          <p:nvPr/>
        </p:nvPicPr>
        <p:blipFill>
          <a:blip r:embed="rId2"/>
          <a:stretch>
            <a:fillRect/>
          </a:stretch>
        </p:blipFill>
        <p:spPr>
          <a:xfrm>
            <a:off x="3340100" y="2223395"/>
            <a:ext cx="5511800" cy="1066800"/>
          </a:xfrm>
          <a:prstGeom prst="rect">
            <a:avLst/>
          </a:prstGeom>
        </p:spPr>
      </p:pic>
    </p:spTree>
    <p:extLst>
      <p:ext uri="{BB962C8B-B14F-4D97-AF65-F5344CB8AC3E}">
        <p14:creationId xmlns:p14="http://schemas.microsoft.com/office/powerpoint/2010/main" val="249924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DC73048-B3EF-C7EA-1FD9-C7698C314DE1}"/>
              </a:ext>
            </a:extLst>
          </p:cNvPr>
          <p:cNvSpPr txBox="1"/>
          <p:nvPr/>
        </p:nvSpPr>
        <p:spPr>
          <a:xfrm>
            <a:off x="91223" y="2286000"/>
            <a:ext cx="12009553" cy="2585323"/>
          </a:xfrm>
          <a:prstGeom prst="rect">
            <a:avLst/>
          </a:prstGeom>
          <a:noFill/>
        </p:spPr>
        <p:txBody>
          <a:bodyPr wrap="square">
            <a:spAutoFit/>
          </a:bodyPr>
          <a:lstStyle/>
          <a:p>
            <a:pPr algn="l"/>
            <a:br>
              <a:rPr lang="tr-TR" b="1" i="0" dirty="0">
                <a:solidFill>
                  <a:srgbClr val="FF0000"/>
                </a:solidFill>
                <a:effectLst/>
                <a:latin typeface="Google Sans"/>
              </a:rPr>
            </a:br>
            <a:r>
              <a:rPr lang="tr-TR" b="1" i="0" dirty="0">
                <a:solidFill>
                  <a:srgbClr val="FF0000"/>
                </a:solidFill>
                <a:effectLst/>
                <a:latin typeface="Google Sans"/>
              </a:rPr>
              <a:t>Ağ Veri Modeli:</a:t>
            </a:r>
          </a:p>
          <a:p>
            <a:pPr algn="l"/>
            <a:r>
              <a:rPr lang="tr-TR" b="0" i="0" dirty="0">
                <a:solidFill>
                  <a:srgbClr val="1F1F1F"/>
                </a:solidFill>
                <a:effectLst/>
                <a:latin typeface="Google Sans"/>
              </a:rPr>
              <a:t>Ağ veri modeli, verileri birbiriyle ilişkili nesneler ağı olarak gösteren bir veri modelidir. Bu modelde, her nesne bir "düğüm" olarak adlandırılır ve nesneler arasındaki ilişkiler "kenarlar" olarak adlandırılır.</a:t>
            </a:r>
          </a:p>
          <a:p>
            <a:pPr algn="l"/>
            <a:r>
              <a:rPr lang="tr-TR" b="0" i="0" dirty="0">
                <a:solidFill>
                  <a:srgbClr val="1F1F1F"/>
                </a:solidFill>
                <a:effectLst/>
                <a:latin typeface="Google Sans"/>
              </a:rPr>
              <a:t>Ağ veri modelleri, aşağıdakiler gibi belirli türdeki verileri organize etmek için idealdir:</a:t>
            </a:r>
          </a:p>
          <a:p>
            <a:pPr algn="l">
              <a:buFont typeface="Arial" panose="020B0604020202020204" pitchFamily="34" charset="0"/>
              <a:buChar char="•"/>
            </a:pPr>
            <a:r>
              <a:rPr lang="tr-TR" b="0" i="0" dirty="0">
                <a:solidFill>
                  <a:srgbClr val="1F1F1F"/>
                </a:solidFill>
                <a:effectLst/>
                <a:latin typeface="Google Sans"/>
              </a:rPr>
              <a:t>Sosyal ağlar</a:t>
            </a:r>
          </a:p>
          <a:p>
            <a:pPr algn="l">
              <a:buFont typeface="Arial" panose="020B0604020202020204" pitchFamily="34" charset="0"/>
              <a:buChar char="•"/>
            </a:pPr>
            <a:r>
              <a:rPr lang="tr-TR" b="0" i="0" dirty="0">
                <a:solidFill>
                  <a:srgbClr val="1F1F1F"/>
                </a:solidFill>
                <a:effectLst/>
                <a:latin typeface="Google Sans"/>
              </a:rPr>
              <a:t>Moleküler yapılar</a:t>
            </a:r>
          </a:p>
          <a:p>
            <a:pPr algn="l">
              <a:buFont typeface="Arial" panose="020B0604020202020204" pitchFamily="34" charset="0"/>
              <a:buChar char="•"/>
            </a:pPr>
            <a:r>
              <a:rPr lang="tr-TR" b="0" i="0" dirty="0">
                <a:solidFill>
                  <a:srgbClr val="1F1F1F"/>
                </a:solidFill>
                <a:effectLst/>
                <a:latin typeface="Google Sans"/>
              </a:rPr>
              <a:t>Uçuş ağları</a:t>
            </a:r>
          </a:p>
          <a:p>
            <a:pPr algn="l">
              <a:buFont typeface="Arial" panose="020B0604020202020204" pitchFamily="34" charset="0"/>
              <a:buChar char="•"/>
            </a:pPr>
            <a:r>
              <a:rPr lang="tr-TR" b="0" i="0" dirty="0">
                <a:solidFill>
                  <a:srgbClr val="1F1F1F"/>
                </a:solidFill>
                <a:effectLst/>
                <a:latin typeface="Google Sans"/>
              </a:rPr>
              <a:t>Bilgisayar ağları</a:t>
            </a:r>
          </a:p>
        </p:txBody>
      </p:sp>
      <p:pic>
        <p:nvPicPr>
          <p:cNvPr id="6" name="Resim 5">
            <a:extLst>
              <a:ext uri="{FF2B5EF4-FFF2-40B4-BE49-F238E27FC236}">
                <a16:creationId xmlns:a16="http://schemas.microsoft.com/office/drawing/2014/main" id="{11B44B2F-4C8B-32BE-C265-F78318190B77}"/>
              </a:ext>
            </a:extLst>
          </p:cNvPr>
          <p:cNvPicPr>
            <a:picLocks noChangeAspect="1"/>
          </p:cNvPicPr>
          <p:nvPr/>
        </p:nvPicPr>
        <p:blipFill>
          <a:blip r:embed="rId2"/>
          <a:stretch>
            <a:fillRect/>
          </a:stretch>
        </p:blipFill>
        <p:spPr>
          <a:xfrm>
            <a:off x="3340099" y="219004"/>
            <a:ext cx="5511800" cy="2286000"/>
          </a:xfrm>
          <a:prstGeom prst="rect">
            <a:avLst/>
          </a:prstGeom>
        </p:spPr>
      </p:pic>
      <p:pic>
        <p:nvPicPr>
          <p:cNvPr id="8" name="Resim 7">
            <a:extLst>
              <a:ext uri="{FF2B5EF4-FFF2-40B4-BE49-F238E27FC236}">
                <a16:creationId xmlns:a16="http://schemas.microsoft.com/office/drawing/2014/main" id="{9B39A730-762F-91B8-9A07-AF3949625C5A}"/>
              </a:ext>
            </a:extLst>
          </p:cNvPr>
          <p:cNvPicPr>
            <a:picLocks noChangeAspect="1"/>
          </p:cNvPicPr>
          <p:nvPr/>
        </p:nvPicPr>
        <p:blipFill>
          <a:blip r:embed="rId3"/>
          <a:stretch>
            <a:fillRect/>
          </a:stretch>
        </p:blipFill>
        <p:spPr>
          <a:xfrm>
            <a:off x="3257720" y="4352996"/>
            <a:ext cx="5511800" cy="2286000"/>
          </a:xfrm>
          <a:prstGeom prst="rect">
            <a:avLst/>
          </a:prstGeom>
        </p:spPr>
      </p:pic>
    </p:spTree>
    <p:extLst>
      <p:ext uri="{BB962C8B-B14F-4D97-AF65-F5344CB8AC3E}">
        <p14:creationId xmlns:p14="http://schemas.microsoft.com/office/powerpoint/2010/main" val="395814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DF09216A-51A6-D422-5205-1DDA5B55F286}"/>
              </a:ext>
            </a:extLst>
          </p:cNvPr>
          <p:cNvSpPr txBox="1"/>
          <p:nvPr/>
        </p:nvSpPr>
        <p:spPr>
          <a:xfrm>
            <a:off x="183995" y="144966"/>
            <a:ext cx="12008005" cy="1477328"/>
          </a:xfrm>
          <a:prstGeom prst="rect">
            <a:avLst/>
          </a:prstGeom>
          <a:noFill/>
        </p:spPr>
        <p:txBody>
          <a:bodyPr wrap="square">
            <a:spAutoFit/>
          </a:bodyPr>
          <a:lstStyle/>
          <a:p>
            <a:pPr algn="l"/>
            <a:br>
              <a:rPr lang="tr-TR" b="1" i="0" dirty="0">
                <a:solidFill>
                  <a:srgbClr val="FF0000"/>
                </a:solidFill>
                <a:effectLst/>
                <a:latin typeface="Google Sans"/>
              </a:rPr>
            </a:br>
            <a:r>
              <a:rPr lang="tr-TR" b="1" i="0" dirty="0">
                <a:solidFill>
                  <a:srgbClr val="FF0000"/>
                </a:solidFill>
                <a:effectLst/>
                <a:latin typeface="Google Sans"/>
              </a:rPr>
              <a:t>İlişkisel Veri Modeli:</a:t>
            </a:r>
          </a:p>
          <a:p>
            <a:pPr algn="l"/>
            <a:r>
              <a:rPr lang="tr-TR" b="0" i="0" dirty="0">
                <a:solidFill>
                  <a:srgbClr val="1F1F1F"/>
                </a:solidFill>
                <a:effectLst/>
                <a:latin typeface="Google Sans"/>
              </a:rPr>
              <a:t>İlişkisel veri modeli, verileri tablolarda organize eden bir veri modelidir. Her tablo, satır ve sütunlardan oluşur. Satırlar, </a:t>
            </a:r>
            <a:r>
              <a:rPr lang="tr-TR" b="0" i="0" dirty="0" err="1">
                <a:solidFill>
                  <a:srgbClr val="1F1F1F"/>
                </a:solidFill>
                <a:effectLst/>
                <a:latin typeface="Google Sans"/>
              </a:rPr>
              <a:t>veritabanındaki</a:t>
            </a:r>
            <a:r>
              <a:rPr lang="tr-TR" b="0" i="0" dirty="0">
                <a:solidFill>
                  <a:srgbClr val="1F1F1F"/>
                </a:solidFill>
                <a:effectLst/>
                <a:latin typeface="Google Sans"/>
              </a:rPr>
              <a:t> her bir kaydı temsil eder ve sütunlar, her kaydın özelliklerini temsil eder. İlişkiler, birincil ve yabancı anahtarlar aracılığıyla tablolar arasında kurulur.</a:t>
            </a:r>
          </a:p>
        </p:txBody>
      </p:sp>
      <p:sp>
        <p:nvSpPr>
          <p:cNvPr id="7" name="Metin kutusu 6">
            <a:extLst>
              <a:ext uri="{FF2B5EF4-FFF2-40B4-BE49-F238E27FC236}">
                <a16:creationId xmlns:a16="http://schemas.microsoft.com/office/drawing/2014/main" id="{C523BEAE-63B5-2E0B-50D9-D05FA2F50862}"/>
              </a:ext>
            </a:extLst>
          </p:cNvPr>
          <p:cNvSpPr txBox="1"/>
          <p:nvPr/>
        </p:nvSpPr>
        <p:spPr>
          <a:xfrm>
            <a:off x="183994" y="3573211"/>
            <a:ext cx="11725507" cy="923330"/>
          </a:xfrm>
          <a:prstGeom prst="rect">
            <a:avLst/>
          </a:prstGeom>
          <a:noFill/>
        </p:spPr>
        <p:txBody>
          <a:bodyPr wrap="square">
            <a:spAutoFit/>
          </a:bodyPr>
          <a:lstStyle/>
          <a:p>
            <a:pPr algn="l"/>
            <a:r>
              <a:rPr lang="tr-TR" b="1" i="0" dirty="0">
                <a:solidFill>
                  <a:srgbClr val="FF0000"/>
                </a:solidFill>
                <a:effectLst/>
                <a:latin typeface="Google Sans"/>
              </a:rPr>
              <a:t>Nesne Yönelimli Veri Modeli (NOYM):</a:t>
            </a:r>
          </a:p>
          <a:p>
            <a:pPr algn="l"/>
            <a:r>
              <a:rPr lang="tr-TR" b="0" i="0" dirty="0">
                <a:solidFill>
                  <a:srgbClr val="1F1F1F"/>
                </a:solidFill>
                <a:effectLst/>
                <a:latin typeface="Google Sans"/>
              </a:rPr>
              <a:t>Nesne yönelimli veri modeli (NOYM), verileri nesneler olarak organize eden bir veri modelidir. Nesneler, özelliklere ve davranışlara sahip olabilir. Nesneler arasındaki ilişkiler, kalıtım ve referanslar aracılığıyla kurulur.</a:t>
            </a:r>
          </a:p>
        </p:txBody>
      </p:sp>
      <p:pic>
        <p:nvPicPr>
          <p:cNvPr id="6" name="Resim 5">
            <a:extLst>
              <a:ext uri="{FF2B5EF4-FFF2-40B4-BE49-F238E27FC236}">
                <a16:creationId xmlns:a16="http://schemas.microsoft.com/office/drawing/2014/main" id="{4144E64C-D38D-C565-9986-769F66F63921}"/>
              </a:ext>
            </a:extLst>
          </p:cNvPr>
          <p:cNvPicPr>
            <a:picLocks noChangeAspect="1"/>
          </p:cNvPicPr>
          <p:nvPr/>
        </p:nvPicPr>
        <p:blipFill>
          <a:blip r:embed="rId2"/>
          <a:stretch>
            <a:fillRect/>
          </a:stretch>
        </p:blipFill>
        <p:spPr>
          <a:xfrm>
            <a:off x="3305102" y="4885358"/>
            <a:ext cx="5511800" cy="1562100"/>
          </a:xfrm>
          <a:prstGeom prst="rect">
            <a:avLst/>
          </a:prstGeom>
        </p:spPr>
      </p:pic>
      <p:pic>
        <p:nvPicPr>
          <p:cNvPr id="11" name="Resim 10">
            <a:extLst>
              <a:ext uri="{FF2B5EF4-FFF2-40B4-BE49-F238E27FC236}">
                <a16:creationId xmlns:a16="http://schemas.microsoft.com/office/drawing/2014/main" id="{721320F8-01F1-68C0-363A-1377B7081125}"/>
              </a:ext>
            </a:extLst>
          </p:cNvPr>
          <p:cNvPicPr>
            <a:picLocks noChangeAspect="1"/>
          </p:cNvPicPr>
          <p:nvPr/>
        </p:nvPicPr>
        <p:blipFill>
          <a:blip r:embed="rId3"/>
          <a:stretch>
            <a:fillRect/>
          </a:stretch>
        </p:blipFill>
        <p:spPr>
          <a:xfrm>
            <a:off x="3290847" y="1757111"/>
            <a:ext cx="5511800" cy="1816100"/>
          </a:xfrm>
          <a:prstGeom prst="rect">
            <a:avLst/>
          </a:prstGeom>
        </p:spPr>
      </p:pic>
    </p:spTree>
    <p:extLst>
      <p:ext uri="{BB962C8B-B14F-4D97-AF65-F5344CB8AC3E}">
        <p14:creationId xmlns:p14="http://schemas.microsoft.com/office/powerpoint/2010/main" val="395760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1F8D01C9-40E0-539F-CE05-1B5863367D99}"/>
              </a:ext>
            </a:extLst>
          </p:cNvPr>
          <p:cNvSpPr txBox="1"/>
          <p:nvPr/>
        </p:nvSpPr>
        <p:spPr>
          <a:xfrm>
            <a:off x="300154" y="223025"/>
            <a:ext cx="11591692" cy="1477328"/>
          </a:xfrm>
          <a:prstGeom prst="rect">
            <a:avLst/>
          </a:prstGeom>
          <a:noFill/>
        </p:spPr>
        <p:txBody>
          <a:bodyPr wrap="square">
            <a:spAutoFit/>
          </a:bodyPr>
          <a:lstStyle/>
          <a:p>
            <a:pPr algn="l"/>
            <a:br>
              <a:rPr lang="tr-TR" b="1" i="0" dirty="0">
                <a:solidFill>
                  <a:srgbClr val="FF0000"/>
                </a:solidFill>
                <a:effectLst/>
                <a:latin typeface="Google Sans"/>
              </a:rPr>
            </a:br>
            <a:r>
              <a:rPr lang="tr-TR" b="1" i="0" dirty="0">
                <a:solidFill>
                  <a:srgbClr val="FF0000"/>
                </a:solidFill>
                <a:effectLst/>
                <a:latin typeface="Google Sans"/>
              </a:rPr>
              <a:t>Nesne İlişkisel Veri Modeli (NİVM):</a:t>
            </a:r>
          </a:p>
          <a:p>
            <a:pPr algn="l"/>
            <a:r>
              <a:rPr lang="tr-TR" b="0" i="0" dirty="0">
                <a:solidFill>
                  <a:srgbClr val="1F1F1F"/>
                </a:solidFill>
                <a:effectLst/>
                <a:latin typeface="Google Sans"/>
              </a:rPr>
              <a:t>Nesne ilişkisel veri modeli (NİVM), ilişkisel veri modelinin ve nesne yönelimli veri modelinin (NOYM) özelliklerini birleştiren bir veri modelidir. </a:t>
            </a:r>
            <a:r>
              <a:rPr lang="tr-TR" b="0" i="0" dirty="0" err="1">
                <a:solidFill>
                  <a:srgbClr val="1F1F1F"/>
                </a:solidFill>
                <a:effectLst/>
                <a:latin typeface="Google Sans"/>
              </a:rPr>
              <a:t>NİVM'de</a:t>
            </a:r>
            <a:r>
              <a:rPr lang="tr-TR" b="0" i="0" dirty="0">
                <a:solidFill>
                  <a:srgbClr val="1F1F1F"/>
                </a:solidFill>
                <a:effectLst/>
                <a:latin typeface="Google Sans"/>
              </a:rPr>
              <a:t> veriler, nesneler ve tablolarda saklanabilir. Nesneler, özelliklere ve davranışlara sahip olabilir ve tablolardaki verilerle ilişkilendirilebilir.</a:t>
            </a:r>
          </a:p>
        </p:txBody>
      </p:sp>
      <p:sp>
        <p:nvSpPr>
          <p:cNvPr id="8" name="Metin kutusu 7">
            <a:extLst>
              <a:ext uri="{FF2B5EF4-FFF2-40B4-BE49-F238E27FC236}">
                <a16:creationId xmlns:a16="http://schemas.microsoft.com/office/drawing/2014/main" id="{94BC093B-4C6F-1287-42E4-4C9434F5E6ED}"/>
              </a:ext>
            </a:extLst>
          </p:cNvPr>
          <p:cNvSpPr txBox="1"/>
          <p:nvPr/>
        </p:nvSpPr>
        <p:spPr>
          <a:xfrm>
            <a:off x="300154" y="4138753"/>
            <a:ext cx="11591692" cy="1477328"/>
          </a:xfrm>
          <a:prstGeom prst="rect">
            <a:avLst/>
          </a:prstGeom>
          <a:noFill/>
        </p:spPr>
        <p:txBody>
          <a:bodyPr wrap="square">
            <a:spAutoFit/>
          </a:bodyPr>
          <a:lstStyle/>
          <a:p>
            <a:pPr algn="l"/>
            <a:br>
              <a:rPr lang="tr-TR" b="1" i="0" dirty="0">
                <a:solidFill>
                  <a:srgbClr val="FF0000"/>
                </a:solidFill>
                <a:effectLst/>
                <a:latin typeface="Google Sans"/>
              </a:rPr>
            </a:br>
            <a:r>
              <a:rPr lang="tr-TR" b="1" i="0" dirty="0">
                <a:solidFill>
                  <a:srgbClr val="FF0000"/>
                </a:solidFill>
                <a:effectLst/>
                <a:latin typeface="Google Sans"/>
              </a:rPr>
              <a:t>Çoklu Ortam Veri Modeli (MOVM):</a:t>
            </a:r>
          </a:p>
          <a:p>
            <a:pPr algn="l"/>
            <a:r>
              <a:rPr lang="tr-TR" b="0" i="0" dirty="0">
                <a:solidFill>
                  <a:srgbClr val="1F1F1F"/>
                </a:solidFill>
                <a:effectLst/>
                <a:latin typeface="Google Sans"/>
              </a:rPr>
              <a:t>Çoklu ortam veri modeli (MOVM), metin, resim, ses ve video gibi farklı türdeki çoklu ortam verilerini organize etmenin ve yönetmenin bir yoludur. </a:t>
            </a:r>
            <a:r>
              <a:rPr lang="tr-TR" b="0" i="0" dirty="0" err="1">
                <a:solidFill>
                  <a:srgbClr val="1F1F1F"/>
                </a:solidFill>
                <a:effectLst/>
                <a:latin typeface="Google Sans"/>
              </a:rPr>
              <a:t>MOVM'nin</a:t>
            </a:r>
            <a:r>
              <a:rPr lang="tr-TR" b="0" i="0" dirty="0">
                <a:solidFill>
                  <a:srgbClr val="1F1F1F"/>
                </a:solidFill>
                <a:effectLst/>
                <a:latin typeface="Google Sans"/>
              </a:rPr>
              <a:t> amacı, bu farklı türdeki verileri tek bir veri modelinde birleştirerek multimedya uygulamalarının geliştirilmesini kolaylaştırmaktır.</a:t>
            </a:r>
          </a:p>
        </p:txBody>
      </p:sp>
      <p:pic>
        <p:nvPicPr>
          <p:cNvPr id="5" name="Resim 4">
            <a:extLst>
              <a:ext uri="{FF2B5EF4-FFF2-40B4-BE49-F238E27FC236}">
                <a16:creationId xmlns:a16="http://schemas.microsoft.com/office/drawing/2014/main" id="{76521260-3A8D-4698-D691-FD97501E1E64}"/>
              </a:ext>
            </a:extLst>
          </p:cNvPr>
          <p:cNvPicPr>
            <a:picLocks noChangeAspect="1"/>
          </p:cNvPicPr>
          <p:nvPr/>
        </p:nvPicPr>
        <p:blipFill>
          <a:blip r:embed="rId2"/>
          <a:stretch>
            <a:fillRect/>
          </a:stretch>
        </p:blipFill>
        <p:spPr>
          <a:xfrm>
            <a:off x="3340100" y="1700353"/>
            <a:ext cx="5511800" cy="2438400"/>
          </a:xfrm>
          <a:prstGeom prst="rect">
            <a:avLst/>
          </a:prstGeom>
        </p:spPr>
      </p:pic>
    </p:spTree>
    <p:extLst>
      <p:ext uri="{BB962C8B-B14F-4D97-AF65-F5344CB8AC3E}">
        <p14:creationId xmlns:p14="http://schemas.microsoft.com/office/powerpoint/2010/main" val="77824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MEDIA DATA MODELS AND AUTHORING - ppt download">
            <a:extLst>
              <a:ext uri="{FF2B5EF4-FFF2-40B4-BE49-F238E27FC236}">
                <a16:creationId xmlns:a16="http://schemas.microsoft.com/office/drawing/2014/main" id="{58E54953-367D-526B-A3B1-9C58B5C6A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618" y="212652"/>
            <a:ext cx="4472763" cy="3354572"/>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474A7B9B-4BDC-5540-7A1F-60282CBDD4E7}"/>
              </a:ext>
            </a:extLst>
          </p:cNvPr>
          <p:cNvSpPr txBox="1"/>
          <p:nvPr/>
        </p:nvSpPr>
        <p:spPr>
          <a:xfrm>
            <a:off x="456033" y="4162646"/>
            <a:ext cx="11625146" cy="923330"/>
          </a:xfrm>
          <a:prstGeom prst="rect">
            <a:avLst/>
          </a:prstGeom>
          <a:noFill/>
        </p:spPr>
        <p:txBody>
          <a:bodyPr wrap="square">
            <a:spAutoFit/>
          </a:bodyPr>
          <a:lstStyle/>
          <a:p>
            <a:pPr algn="l"/>
            <a:r>
              <a:rPr lang="tr-TR" b="1" i="0" dirty="0">
                <a:solidFill>
                  <a:srgbClr val="FF0000"/>
                </a:solidFill>
                <a:effectLst/>
                <a:latin typeface="Google Sans"/>
              </a:rPr>
              <a:t>Dağıtık Veri Modeli:</a:t>
            </a:r>
          </a:p>
          <a:p>
            <a:pPr algn="l"/>
            <a:r>
              <a:rPr lang="tr-TR" b="0" i="0" dirty="0">
                <a:solidFill>
                  <a:srgbClr val="1F1F1F"/>
                </a:solidFill>
                <a:effectLst/>
                <a:latin typeface="Google Sans"/>
              </a:rPr>
              <a:t>Dağıtık veri modeli, birden fazla bilgisayarda depolanan verileri organize etmenin ve yönetmenin bir yoludur. Bu modelde, veriler birden fazla siteye, yani birden fazla sunucuya veya birden fazla konumda bulunan bir sunucu ağına yayılır.</a:t>
            </a:r>
          </a:p>
        </p:txBody>
      </p:sp>
    </p:spTree>
    <p:extLst>
      <p:ext uri="{BB962C8B-B14F-4D97-AF65-F5344CB8AC3E}">
        <p14:creationId xmlns:p14="http://schemas.microsoft.com/office/powerpoint/2010/main" val="58791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9E2D1E70-2F63-51B0-1217-2EA39962E099}"/>
              </a:ext>
            </a:extLst>
          </p:cNvPr>
          <p:cNvSpPr txBox="1"/>
          <p:nvPr/>
        </p:nvSpPr>
        <p:spPr>
          <a:xfrm>
            <a:off x="3607398" y="81525"/>
            <a:ext cx="4977204" cy="707886"/>
          </a:xfrm>
          <a:prstGeom prst="rect">
            <a:avLst/>
          </a:prstGeom>
          <a:noFill/>
        </p:spPr>
        <p:txBody>
          <a:bodyPr wrap="square" rtlCol="0">
            <a:spAutoFit/>
          </a:bodyPr>
          <a:lstStyle/>
          <a:p>
            <a:r>
              <a:rPr lang="tr-TR" sz="4000" dirty="0">
                <a:solidFill>
                  <a:srgbClr val="FF0000"/>
                </a:solidFill>
              </a:rPr>
              <a:t>VERİTABANI TASARIMI</a:t>
            </a:r>
          </a:p>
        </p:txBody>
      </p:sp>
      <p:sp>
        <p:nvSpPr>
          <p:cNvPr id="3" name="Metin kutusu 2">
            <a:extLst>
              <a:ext uri="{FF2B5EF4-FFF2-40B4-BE49-F238E27FC236}">
                <a16:creationId xmlns:a16="http://schemas.microsoft.com/office/drawing/2014/main" id="{F7A6C258-E089-B35B-C797-6CD3AA5223A7}"/>
              </a:ext>
            </a:extLst>
          </p:cNvPr>
          <p:cNvSpPr txBox="1"/>
          <p:nvPr/>
        </p:nvSpPr>
        <p:spPr>
          <a:xfrm>
            <a:off x="317809" y="766480"/>
            <a:ext cx="10790361" cy="646331"/>
          </a:xfrm>
          <a:prstGeom prst="rect">
            <a:avLst/>
          </a:prstGeom>
          <a:noFill/>
        </p:spPr>
        <p:txBody>
          <a:bodyPr wrap="square">
            <a:spAutoFit/>
          </a:bodyPr>
          <a:lstStyle/>
          <a:p>
            <a:r>
              <a:rPr lang="tr-TR" b="0" i="0" dirty="0" err="1">
                <a:solidFill>
                  <a:srgbClr val="1F1F1F"/>
                </a:solidFill>
                <a:effectLst/>
                <a:latin typeface="Google Sans"/>
              </a:rPr>
              <a:t>Veritabanı</a:t>
            </a:r>
            <a:r>
              <a:rPr lang="tr-TR" b="0" i="0" dirty="0">
                <a:solidFill>
                  <a:srgbClr val="1F1F1F"/>
                </a:solidFill>
                <a:effectLst/>
                <a:latin typeface="Google Sans"/>
              </a:rPr>
              <a:t> tasarımı, </a:t>
            </a:r>
            <a:r>
              <a:rPr lang="tr-TR" b="1" i="0" dirty="0">
                <a:solidFill>
                  <a:srgbClr val="1F1F1F"/>
                </a:solidFill>
                <a:effectLst/>
                <a:latin typeface="Google Sans"/>
              </a:rPr>
              <a:t>bir </a:t>
            </a:r>
            <a:r>
              <a:rPr lang="tr-TR" b="1" i="0" dirty="0" err="1">
                <a:solidFill>
                  <a:srgbClr val="1F1F1F"/>
                </a:solidFill>
                <a:effectLst/>
                <a:latin typeface="Google Sans"/>
              </a:rPr>
              <a:t>veritabanının</a:t>
            </a:r>
            <a:r>
              <a:rPr lang="tr-TR" b="1" i="0" dirty="0">
                <a:solidFill>
                  <a:srgbClr val="1F1F1F"/>
                </a:solidFill>
                <a:effectLst/>
                <a:latin typeface="Google Sans"/>
              </a:rPr>
              <a:t> nasıl organize edileceğine dair planlama sürecidir</a:t>
            </a:r>
            <a:r>
              <a:rPr lang="tr-TR" b="0" i="0" dirty="0">
                <a:solidFill>
                  <a:srgbClr val="1F1F1F"/>
                </a:solidFill>
                <a:effectLst/>
                <a:latin typeface="Google Sans"/>
              </a:rPr>
              <a:t>. Bu süreç, </a:t>
            </a:r>
            <a:r>
              <a:rPr lang="tr-TR" b="0" i="0" dirty="0" err="1">
                <a:solidFill>
                  <a:srgbClr val="1F1F1F"/>
                </a:solidFill>
                <a:effectLst/>
                <a:latin typeface="Google Sans"/>
              </a:rPr>
              <a:t>veritabanının</a:t>
            </a:r>
            <a:r>
              <a:rPr lang="tr-TR" b="0" i="0" dirty="0">
                <a:solidFill>
                  <a:srgbClr val="1F1F1F"/>
                </a:solidFill>
                <a:effectLst/>
                <a:latin typeface="Google Sans"/>
              </a:rPr>
              <a:t> işlevsel gereksinimlerini belirlemeyi, veri modelini oluşturmayı ve </a:t>
            </a:r>
            <a:r>
              <a:rPr lang="tr-TR" b="0" i="0" dirty="0" err="1">
                <a:solidFill>
                  <a:srgbClr val="1F1F1F"/>
                </a:solidFill>
                <a:effectLst/>
                <a:latin typeface="Google Sans"/>
              </a:rPr>
              <a:t>veritabanı</a:t>
            </a:r>
            <a:r>
              <a:rPr lang="tr-TR" b="0" i="0" dirty="0">
                <a:solidFill>
                  <a:srgbClr val="1F1F1F"/>
                </a:solidFill>
                <a:effectLst/>
                <a:latin typeface="Google Sans"/>
              </a:rPr>
              <a:t> şemasını oluşturmayı içerir.</a:t>
            </a:r>
            <a:endParaRPr lang="tr-TR" dirty="0"/>
          </a:p>
        </p:txBody>
      </p:sp>
      <p:sp>
        <p:nvSpPr>
          <p:cNvPr id="7" name="Metin kutusu 6">
            <a:extLst>
              <a:ext uri="{FF2B5EF4-FFF2-40B4-BE49-F238E27FC236}">
                <a16:creationId xmlns:a16="http://schemas.microsoft.com/office/drawing/2014/main" id="{A06F968B-A2DC-A555-5EFE-111C3E1A6662}"/>
              </a:ext>
            </a:extLst>
          </p:cNvPr>
          <p:cNvSpPr txBox="1"/>
          <p:nvPr/>
        </p:nvSpPr>
        <p:spPr>
          <a:xfrm>
            <a:off x="317809" y="1944400"/>
            <a:ext cx="6178684" cy="3139321"/>
          </a:xfrm>
          <a:prstGeom prst="rect">
            <a:avLst/>
          </a:prstGeom>
          <a:noFill/>
        </p:spPr>
        <p:txBody>
          <a:bodyPr wrap="square">
            <a:spAutoFit/>
          </a:bodyPr>
          <a:lstStyle/>
          <a:p>
            <a:pPr algn="l"/>
            <a:r>
              <a:rPr lang="tr-TR" b="1" i="0" dirty="0" err="1">
                <a:solidFill>
                  <a:srgbClr val="1F1F1F"/>
                </a:solidFill>
                <a:effectLst/>
                <a:latin typeface="Google Sans"/>
              </a:rPr>
              <a:t>Veritabanı</a:t>
            </a:r>
            <a:r>
              <a:rPr lang="tr-TR" b="1" i="0" dirty="0">
                <a:solidFill>
                  <a:srgbClr val="1F1F1F"/>
                </a:solidFill>
                <a:effectLst/>
                <a:latin typeface="Google Sans"/>
              </a:rPr>
              <a:t> tasarımının aşamaları:</a:t>
            </a:r>
            <a:endParaRPr lang="tr-TR" b="0" i="0" dirty="0">
              <a:solidFill>
                <a:srgbClr val="1F1F1F"/>
              </a:solidFill>
              <a:effectLst/>
              <a:latin typeface="Google Sans"/>
            </a:endParaRPr>
          </a:p>
          <a:p>
            <a:pPr algn="l">
              <a:buFont typeface="+mj-lt"/>
              <a:buAutoNum type="arabicPeriod"/>
            </a:pPr>
            <a:r>
              <a:rPr lang="tr-TR" b="1" i="0" dirty="0">
                <a:solidFill>
                  <a:srgbClr val="1F1F1F"/>
                </a:solidFill>
                <a:effectLst/>
                <a:latin typeface="Google Sans"/>
              </a:rPr>
              <a:t>Gereksinim analizi:</a:t>
            </a:r>
            <a:r>
              <a:rPr lang="tr-TR" b="0" i="0" dirty="0">
                <a:solidFill>
                  <a:srgbClr val="1F1F1F"/>
                </a:solidFill>
                <a:effectLst/>
                <a:latin typeface="Google Sans"/>
              </a:rPr>
              <a:t> Bu aşamada, </a:t>
            </a:r>
            <a:r>
              <a:rPr lang="tr-TR" b="0" i="0" dirty="0" err="1">
                <a:solidFill>
                  <a:srgbClr val="1F1F1F"/>
                </a:solidFill>
                <a:effectLst/>
                <a:latin typeface="Google Sans"/>
              </a:rPr>
              <a:t>veritabanının</a:t>
            </a:r>
            <a:r>
              <a:rPr lang="tr-TR" b="0" i="0" dirty="0">
                <a:solidFill>
                  <a:srgbClr val="1F1F1F"/>
                </a:solidFill>
                <a:effectLst/>
                <a:latin typeface="Google Sans"/>
              </a:rPr>
              <a:t> işlevsel gereksinimleri belirlenir. Bu gereksinimler, hangi verilerin saklanacağı, verilerin nasıl kullanılacağı ve </a:t>
            </a:r>
            <a:r>
              <a:rPr lang="tr-TR" b="0" i="0" dirty="0" err="1">
                <a:solidFill>
                  <a:srgbClr val="1F1F1F"/>
                </a:solidFill>
                <a:effectLst/>
                <a:latin typeface="Google Sans"/>
              </a:rPr>
              <a:t>veritabanına</a:t>
            </a:r>
            <a:r>
              <a:rPr lang="tr-TR" b="0" i="0" dirty="0">
                <a:solidFill>
                  <a:srgbClr val="1F1F1F"/>
                </a:solidFill>
                <a:effectLst/>
                <a:latin typeface="Google Sans"/>
              </a:rPr>
              <a:t> kimlerin erişebileceği gibi bilgileri içerir.</a:t>
            </a:r>
          </a:p>
          <a:p>
            <a:pPr algn="l">
              <a:buFont typeface="+mj-lt"/>
              <a:buAutoNum type="arabicPeriod"/>
            </a:pPr>
            <a:r>
              <a:rPr lang="tr-TR" b="1" i="0" dirty="0">
                <a:solidFill>
                  <a:srgbClr val="1F1F1F"/>
                </a:solidFill>
                <a:effectLst/>
                <a:latin typeface="Google Sans"/>
              </a:rPr>
              <a:t>Veri modeli oluşturma:</a:t>
            </a:r>
            <a:r>
              <a:rPr lang="tr-TR" b="0" i="0" dirty="0">
                <a:solidFill>
                  <a:srgbClr val="1F1F1F"/>
                </a:solidFill>
                <a:effectLst/>
                <a:latin typeface="Google Sans"/>
              </a:rPr>
              <a:t> Bu aşamada, </a:t>
            </a:r>
            <a:r>
              <a:rPr lang="tr-TR" b="0" i="0" dirty="0" err="1">
                <a:solidFill>
                  <a:srgbClr val="1F1F1F"/>
                </a:solidFill>
                <a:effectLst/>
                <a:latin typeface="Google Sans"/>
              </a:rPr>
              <a:t>veritabanındaki</a:t>
            </a:r>
            <a:r>
              <a:rPr lang="tr-TR" b="0" i="0" dirty="0">
                <a:solidFill>
                  <a:srgbClr val="1F1F1F"/>
                </a:solidFill>
                <a:effectLst/>
                <a:latin typeface="Google Sans"/>
              </a:rPr>
              <a:t> verilerin nasıl organize edileceği belirlenir. Veri modeli, varlıklar, ilişkiler ve öznitelikler gibi kavramları kullanarak oluşturulur.</a:t>
            </a:r>
          </a:p>
          <a:p>
            <a:pPr algn="l">
              <a:buFont typeface="+mj-lt"/>
              <a:buAutoNum type="arabicPeriod"/>
            </a:pPr>
            <a:r>
              <a:rPr lang="tr-TR" b="1" i="0" dirty="0" err="1">
                <a:solidFill>
                  <a:srgbClr val="1F1F1F"/>
                </a:solidFill>
                <a:effectLst/>
                <a:latin typeface="Google Sans"/>
              </a:rPr>
              <a:t>Veritabanı</a:t>
            </a:r>
            <a:r>
              <a:rPr lang="tr-TR" b="1" i="0" dirty="0">
                <a:solidFill>
                  <a:srgbClr val="1F1F1F"/>
                </a:solidFill>
                <a:effectLst/>
                <a:latin typeface="Google Sans"/>
              </a:rPr>
              <a:t> şeması oluşturma:</a:t>
            </a:r>
            <a:r>
              <a:rPr lang="tr-TR" b="0" i="0" dirty="0">
                <a:solidFill>
                  <a:srgbClr val="1F1F1F"/>
                </a:solidFill>
                <a:effectLst/>
                <a:latin typeface="Google Sans"/>
              </a:rPr>
              <a:t> Bu aşamada, veri modelinin fiziksel bir temsili oluşturulur. </a:t>
            </a:r>
            <a:r>
              <a:rPr lang="tr-TR" b="0" i="0" dirty="0" err="1">
                <a:solidFill>
                  <a:srgbClr val="1F1F1F"/>
                </a:solidFill>
                <a:effectLst/>
                <a:latin typeface="Google Sans"/>
              </a:rPr>
              <a:t>Veritabanı</a:t>
            </a:r>
            <a:r>
              <a:rPr lang="tr-TR" b="0" i="0" dirty="0">
                <a:solidFill>
                  <a:srgbClr val="1F1F1F"/>
                </a:solidFill>
                <a:effectLst/>
                <a:latin typeface="Google Sans"/>
              </a:rPr>
              <a:t> şeması, tablolar, sütunlar ve veri türleri gibi kavramları kullanarak oluşturulur.</a:t>
            </a:r>
          </a:p>
        </p:txBody>
      </p:sp>
      <p:pic>
        <p:nvPicPr>
          <p:cNvPr id="3074" name="Picture 2" descr="Web Database Design For A Successful Website Or Web Application">
            <a:extLst>
              <a:ext uri="{FF2B5EF4-FFF2-40B4-BE49-F238E27FC236}">
                <a16:creationId xmlns:a16="http://schemas.microsoft.com/office/drawing/2014/main" id="{763D77CF-6E10-0335-466A-0EFDFB412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102" y="2982137"/>
            <a:ext cx="6985000" cy="4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57394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1346</Words>
  <Application>Microsoft Macintosh PowerPoint</Application>
  <PresentationFormat>Geniş ekran</PresentationFormat>
  <Paragraphs>141</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-apple-system</vt:lpstr>
      <vt:lpstr>Google Sans</vt: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sosyal.kocyigit@gmail.com</dc:creator>
  <cp:lastModifiedBy>sosyal.kocyigit@gmail.com</cp:lastModifiedBy>
  <cp:revision>9</cp:revision>
  <dcterms:created xsi:type="dcterms:W3CDTF">2024-03-17T07:46:48Z</dcterms:created>
  <dcterms:modified xsi:type="dcterms:W3CDTF">2024-03-18T11:20:51Z</dcterms:modified>
</cp:coreProperties>
</file>