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5">
  <p:sldMasterIdLst>
    <p:sldMasterId id="2147483648" r:id="rId1"/>
  </p:sldMasterIdLst>
  <p:notesMasterIdLst>
    <p:notesMasterId r:id="rId34"/>
  </p:notesMasterIdLst>
  <p:sldIdLst>
    <p:sldId id="256" r:id="rId2"/>
    <p:sldId id="257" r:id="rId3"/>
    <p:sldId id="258" r:id="rId4"/>
    <p:sldId id="259" r:id="rId5"/>
    <p:sldId id="285" r:id="rId6"/>
    <p:sldId id="282" r:id="rId7"/>
    <p:sldId id="283" r:id="rId8"/>
    <p:sldId id="284" r:id="rId9"/>
    <p:sldId id="261" r:id="rId10"/>
    <p:sldId id="260" r:id="rId11"/>
    <p:sldId id="262" r:id="rId12"/>
    <p:sldId id="263" r:id="rId13"/>
    <p:sldId id="264" r:id="rId14"/>
    <p:sldId id="265" r:id="rId15"/>
    <p:sldId id="266" r:id="rId16"/>
    <p:sldId id="267" r:id="rId17"/>
    <p:sldId id="286" r:id="rId18"/>
    <p:sldId id="272" r:id="rId19"/>
    <p:sldId id="273" r:id="rId20"/>
    <p:sldId id="268" r:id="rId21"/>
    <p:sldId id="269" r:id="rId22"/>
    <p:sldId id="270" r:id="rId23"/>
    <p:sldId id="274" r:id="rId24"/>
    <p:sldId id="271" r:id="rId25"/>
    <p:sldId id="275" r:id="rId26"/>
    <p:sldId id="276" r:id="rId27"/>
    <p:sldId id="277" r:id="rId28"/>
    <p:sldId id="278" r:id="rId29"/>
    <p:sldId id="288" r:id="rId30"/>
    <p:sldId id="279" r:id="rId31"/>
    <p:sldId id="281"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napToGrid="0">
      <p:cViewPr>
        <p:scale>
          <a:sx n="85" d="100"/>
          <a:sy n="85"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086FB-053A-4823-A419-348049AEB5F4}" type="datetimeFigureOut">
              <a:rPr lang="en-IN" smtClean="0"/>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55742-156C-4880-B8F8-35C287F2B5CE}"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r>
              <a:rPr lang="en-US"/>
              <a:t>19-05-2023</a:t>
            </a:r>
            <a:endParaRPr lang="en-IN"/>
          </a:p>
        </p:txBody>
      </p:sp>
      <p:sp>
        <p:nvSpPr>
          <p:cNvPr id="6" name="Footer Placeholder 5"/>
          <p:cNvSpPr>
            <a:spLocks noGrp="1"/>
          </p:cNvSpPr>
          <p:nvPr>
            <p:ph type="ftr" sz="quarter" idx="11"/>
          </p:nvPr>
        </p:nvSpPr>
        <p:spPr/>
        <p:txBody>
          <a:bodyPr/>
          <a:lstStyle/>
          <a:p>
            <a:r>
              <a:rPr lang="en-IN"/>
              <a:t>ECE-300 Final Review</a:t>
            </a:r>
          </a:p>
        </p:txBody>
      </p:sp>
      <p:sp>
        <p:nvSpPr>
          <p:cNvPr id="7" name="Slide Number Placeholder 6"/>
          <p:cNvSpPr>
            <a:spLocks noGrp="1"/>
          </p:cNvSpPr>
          <p:nvPr>
            <p:ph type="sldNum" sz="quarter" idx="12"/>
          </p:nvPr>
        </p:nvSpPr>
        <p:spPr/>
        <p:txBody>
          <a:bodyPr/>
          <a:lstStyle/>
          <a:p>
            <a:fld id="{8C73AE50-A6B3-4534-86C9-4382D6799B7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r>
              <a:rPr lang="en-US"/>
              <a:t>19-05-2023</a:t>
            </a:r>
            <a:endParaRPr lang="en-IN"/>
          </a:p>
        </p:txBody>
      </p:sp>
      <p:sp>
        <p:nvSpPr>
          <p:cNvPr id="8" name="Footer Placeholder 7"/>
          <p:cNvSpPr>
            <a:spLocks noGrp="1"/>
          </p:cNvSpPr>
          <p:nvPr>
            <p:ph type="ftr" sz="quarter" idx="11"/>
          </p:nvPr>
        </p:nvSpPr>
        <p:spPr/>
        <p:txBody>
          <a:bodyPr/>
          <a:lstStyle/>
          <a:p>
            <a:r>
              <a:rPr lang="en-IN"/>
              <a:t>ECE-300 Final Review</a:t>
            </a:r>
          </a:p>
        </p:txBody>
      </p:sp>
      <p:sp>
        <p:nvSpPr>
          <p:cNvPr id="9" name="Slide Number Placeholder 8"/>
          <p:cNvSpPr>
            <a:spLocks noGrp="1"/>
          </p:cNvSpPr>
          <p:nvPr>
            <p:ph type="sldNum" sz="quarter" idx="12"/>
          </p:nvPr>
        </p:nvSpPr>
        <p:spPr/>
        <p:txBody>
          <a:bodyPr/>
          <a:lstStyle/>
          <a:p>
            <a:fld id="{8C73AE50-A6B3-4534-86C9-4382D6799B7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a:t>19-05-2023</a:t>
            </a:r>
            <a:endParaRPr lang="en-IN"/>
          </a:p>
        </p:txBody>
      </p:sp>
      <p:sp>
        <p:nvSpPr>
          <p:cNvPr id="4" name="Footer Placeholder 3"/>
          <p:cNvSpPr>
            <a:spLocks noGrp="1"/>
          </p:cNvSpPr>
          <p:nvPr>
            <p:ph type="ftr" sz="quarter" idx="11"/>
          </p:nvPr>
        </p:nvSpPr>
        <p:spPr/>
        <p:txBody>
          <a:bodyPr/>
          <a:lstStyle/>
          <a:p>
            <a:r>
              <a:rPr lang="en-IN"/>
              <a:t>ECE-300 Final Review</a:t>
            </a:r>
          </a:p>
        </p:txBody>
      </p:sp>
      <p:sp>
        <p:nvSpPr>
          <p:cNvPr id="5" name="Slide Number Placeholder 4"/>
          <p:cNvSpPr>
            <a:spLocks noGrp="1"/>
          </p:cNvSpPr>
          <p:nvPr>
            <p:ph type="sldNum" sz="quarter" idx="12"/>
          </p:nvPr>
        </p:nvSpPr>
        <p:spPr/>
        <p:txBody>
          <a:bodyPr/>
          <a:lstStyle/>
          <a:p>
            <a:fld id="{8C73AE50-A6B3-4534-86C9-4382D6799B7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19-05-2023</a:t>
            </a:r>
            <a:endParaRPr lang="en-IN"/>
          </a:p>
        </p:txBody>
      </p:sp>
      <p:sp>
        <p:nvSpPr>
          <p:cNvPr id="3" name="Footer Placeholder 2"/>
          <p:cNvSpPr>
            <a:spLocks noGrp="1"/>
          </p:cNvSpPr>
          <p:nvPr>
            <p:ph type="ftr" sz="quarter" idx="11"/>
          </p:nvPr>
        </p:nvSpPr>
        <p:spPr/>
        <p:txBody>
          <a:bodyPr/>
          <a:lstStyle/>
          <a:p>
            <a:r>
              <a:rPr lang="en-IN"/>
              <a:t>ECE-300 Final Review</a:t>
            </a:r>
          </a:p>
        </p:txBody>
      </p:sp>
      <p:sp>
        <p:nvSpPr>
          <p:cNvPr id="4" name="Slide Number Placeholder 3"/>
          <p:cNvSpPr>
            <a:spLocks noGrp="1"/>
          </p:cNvSpPr>
          <p:nvPr>
            <p:ph type="sldNum" sz="quarter" idx="12"/>
          </p:nvPr>
        </p:nvSpPr>
        <p:spPr/>
        <p:txBody>
          <a:bodyPr/>
          <a:lstStyle/>
          <a:p>
            <a:fld id="{8C73AE50-A6B3-4534-86C9-4382D6799B7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19-05-2023</a:t>
            </a:r>
            <a:endParaRPr lang="en-IN"/>
          </a:p>
        </p:txBody>
      </p:sp>
      <p:sp>
        <p:nvSpPr>
          <p:cNvPr id="6" name="Footer Placeholder 5"/>
          <p:cNvSpPr>
            <a:spLocks noGrp="1"/>
          </p:cNvSpPr>
          <p:nvPr>
            <p:ph type="ftr" sz="quarter" idx="11"/>
          </p:nvPr>
        </p:nvSpPr>
        <p:spPr/>
        <p:txBody>
          <a:bodyPr/>
          <a:lstStyle/>
          <a:p>
            <a:r>
              <a:rPr lang="en-IN"/>
              <a:t>ECE-300 Final Review</a:t>
            </a:r>
          </a:p>
        </p:txBody>
      </p:sp>
      <p:sp>
        <p:nvSpPr>
          <p:cNvPr id="7" name="Slide Number Placeholder 6"/>
          <p:cNvSpPr>
            <a:spLocks noGrp="1"/>
          </p:cNvSpPr>
          <p:nvPr>
            <p:ph type="sldNum" sz="quarter" idx="12"/>
          </p:nvPr>
        </p:nvSpPr>
        <p:spPr/>
        <p:txBody>
          <a:bodyPr/>
          <a:lstStyle/>
          <a:p>
            <a:fld id="{8C73AE50-A6B3-4534-86C9-4382D6799B7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19-05-2023</a:t>
            </a:r>
            <a:endParaRPr lang="en-IN"/>
          </a:p>
        </p:txBody>
      </p:sp>
      <p:sp>
        <p:nvSpPr>
          <p:cNvPr id="6" name="Footer Placeholder 5"/>
          <p:cNvSpPr>
            <a:spLocks noGrp="1"/>
          </p:cNvSpPr>
          <p:nvPr>
            <p:ph type="ftr" sz="quarter" idx="11"/>
          </p:nvPr>
        </p:nvSpPr>
        <p:spPr/>
        <p:txBody>
          <a:bodyPr/>
          <a:lstStyle/>
          <a:p>
            <a:r>
              <a:rPr lang="en-IN"/>
              <a:t>ECE-300 Final Review</a:t>
            </a:r>
          </a:p>
        </p:txBody>
      </p:sp>
      <p:sp>
        <p:nvSpPr>
          <p:cNvPr id="7" name="Slide Number Placeholder 6"/>
          <p:cNvSpPr>
            <a:spLocks noGrp="1"/>
          </p:cNvSpPr>
          <p:nvPr>
            <p:ph type="sldNum" sz="quarter" idx="12"/>
          </p:nvPr>
        </p:nvSpPr>
        <p:spPr/>
        <p:txBody>
          <a:bodyPr/>
          <a:lstStyle/>
          <a:p>
            <a:fld id="{8C73AE50-A6B3-4534-86C9-4382D6799B7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19-05-2023</a:t>
            </a: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ECE-300 Final Review</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3AE50-A6B3-4534-86C9-4382D6799B7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9518"/>
            <a:ext cx="9144000" cy="2548220"/>
          </a:xfrm>
        </p:spPr>
        <p:txBody>
          <a:bodyPr>
            <a:normAutofit/>
          </a:bodyPr>
          <a:lstStyle/>
          <a:p>
            <a:r>
              <a:rPr lang="en-IN" sz="4000" b="1"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Implementation of Quantum-based Random Number Generator for Cryptographic Applications</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19-05-2023</a:t>
            </a:r>
            <a:endParaRPr lang="en-IN" dirty="0"/>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1</a:t>
            </a:fld>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
        <p:nvSpPr>
          <p:cNvPr id="11" name="Subtitle 2"/>
          <p:cNvSpPr>
            <a:spLocks noGrp="1"/>
          </p:cNvSpPr>
          <p:nvPr>
            <p:ph type="subTitle" idx="1"/>
          </p:nvPr>
        </p:nvSpPr>
        <p:spPr>
          <a:xfrm>
            <a:off x="1524000" y="3602037"/>
            <a:ext cx="9144000" cy="2201603"/>
          </a:xfrm>
        </p:spPr>
        <p:txBody>
          <a:bodyPr>
            <a:normAutofit/>
          </a:bodyPr>
          <a:lstStyle/>
          <a:p>
            <a:pPr algn="l">
              <a:lnSpc>
                <a:spcPct val="100000"/>
              </a:lnSpc>
              <a:spcBef>
                <a:spcPts val="300"/>
              </a:spcBef>
            </a:pPr>
            <a:r>
              <a:rPr lang="en-US" sz="2000" b="1" dirty="0">
                <a:latin typeface="Times New Roman" panose="02020603050405020304" pitchFamily="18" charset="0"/>
                <a:cs typeface="Times New Roman" panose="02020603050405020304" pitchFamily="18" charset="0"/>
              </a:rPr>
              <a:t>Chennamsetty Veda Vardhan-</a:t>
            </a:r>
            <a:r>
              <a:rPr lang="en-US" sz="2000" dirty="0">
                <a:latin typeface="Times New Roman" panose="02020603050405020304" pitchFamily="18" charset="0"/>
                <a:cs typeface="Times New Roman" panose="02020603050405020304" pitchFamily="18" charset="0"/>
              </a:rPr>
              <a:t>124160059                                                       </a:t>
            </a:r>
          </a:p>
          <a:p>
            <a:pPr algn="l">
              <a:lnSpc>
                <a:spcPct val="100000"/>
              </a:lnSpc>
              <a:spcBef>
                <a:spcPts val="300"/>
              </a:spcBef>
            </a:pPr>
            <a:r>
              <a:rPr lang="en-US" sz="2000" b="1" dirty="0">
                <a:latin typeface="Times New Roman" panose="02020603050405020304" pitchFamily="18" charset="0"/>
                <a:cs typeface="Times New Roman" panose="02020603050405020304" pitchFamily="18" charset="0"/>
              </a:rPr>
              <a:t>Lagisetty Sai Rishitha-</a:t>
            </a:r>
            <a:r>
              <a:rPr lang="en-US" sz="2000" dirty="0">
                <a:latin typeface="Times New Roman" panose="02020603050405020304" pitchFamily="18" charset="0"/>
                <a:cs typeface="Times New Roman" panose="02020603050405020304" pitchFamily="18" charset="0"/>
              </a:rPr>
              <a:t>124160091</a:t>
            </a:r>
          </a:p>
          <a:p>
            <a:pPr algn="l">
              <a:lnSpc>
                <a:spcPct val="100000"/>
              </a:lnSpc>
              <a:spcBef>
                <a:spcPts val="300"/>
              </a:spcBef>
            </a:pPr>
            <a:r>
              <a:rPr lang="en-US" sz="2000" b="1" dirty="0">
                <a:latin typeface="Times New Roman" panose="02020603050405020304" pitchFamily="18" charset="0"/>
                <a:cs typeface="Times New Roman" panose="02020603050405020304" pitchFamily="18" charset="0"/>
              </a:rPr>
              <a:t>Kankatala Saranya-</a:t>
            </a:r>
            <a:r>
              <a:rPr lang="en-US" sz="2000" dirty="0">
                <a:latin typeface="Times New Roman" panose="02020603050405020304" pitchFamily="18" charset="0"/>
                <a:cs typeface="Times New Roman" panose="02020603050405020304" pitchFamily="18" charset="0"/>
              </a:rPr>
              <a:t>124160026</a:t>
            </a:r>
          </a:p>
          <a:p>
            <a:pPr algn="l">
              <a:lnSpc>
                <a:spcPct val="100000"/>
              </a:lnSpc>
              <a:spcBef>
                <a:spcPts val="300"/>
              </a:spcBef>
            </a:pPr>
            <a:r>
              <a:rPr lang="en-US" sz="2000" dirty="0">
                <a:latin typeface="Times New Roman" panose="02020603050405020304" pitchFamily="18" charset="0"/>
                <a:cs typeface="Times New Roman" panose="02020603050405020304" pitchFamily="18" charset="0"/>
              </a:rPr>
              <a:t>ECE(CPS)/SEEE</a:t>
            </a:r>
          </a:p>
          <a:p>
            <a:endParaRPr lang="en-IN" sz="1400" dirty="0"/>
          </a:p>
          <a:p>
            <a:pPr algn="l"/>
            <a:r>
              <a:rPr lang="en-IN" sz="2000" dirty="0">
                <a:latin typeface="Times New Roman" panose="02020603050405020304" pitchFamily="18" charset="0"/>
                <a:cs typeface="Times New Roman" panose="02020603050405020304" pitchFamily="18" charset="0"/>
              </a:rPr>
              <a:t>					 </a:t>
            </a:r>
          </a:p>
          <a:p>
            <a:pPr algn="l"/>
            <a:endParaRPr lang="en-IN" sz="2000" dirty="0">
              <a:latin typeface="Times New Roman" panose="02020603050405020304" pitchFamily="18" charset="0"/>
              <a:cs typeface="Times New Roman" panose="02020603050405020304" pitchFamily="18" charset="0"/>
            </a:endParaRPr>
          </a:p>
          <a:p>
            <a:pPr algn="l"/>
            <a:endParaRPr lang="en-IN" dirty="0"/>
          </a:p>
        </p:txBody>
      </p:sp>
      <p:sp>
        <p:nvSpPr>
          <p:cNvPr id="12" name="TextBox 11"/>
          <p:cNvSpPr txBox="1"/>
          <p:nvPr/>
        </p:nvSpPr>
        <p:spPr>
          <a:xfrm>
            <a:off x="7538852" y="3679650"/>
            <a:ext cx="3515096" cy="1938992"/>
          </a:xfrm>
          <a:prstGeom prst="rect">
            <a:avLst/>
          </a:prstGeom>
          <a:noFill/>
        </p:spPr>
        <p:txBody>
          <a:bodyPr wrap="square" rtlCol="0">
            <a:spAutoFit/>
          </a:bodyPr>
          <a:lstStyle/>
          <a:p>
            <a:pPr fontAlgn="base"/>
            <a:r>
              <a:rPr lang="en-IN" sz="2000" b="1" dirty="0">
                <a:latin typeface="Times New Roman" panose="02020603050405020304" pitchFamily="18" charset="0"/>
                <a:cs typeface="Times New Roman" panose="02020603050405020304" pitchFamily="18" charset="0"/>
              </a:rPr>
              <a:t>Guide</a:t>
            </a:r>
            <a:endParaRPr lang="en-US" sz="2000" b="1" dirty="0">
              <a:latin typeface="Times New Roman" panose="02020603050405020304" pitchFamily="18" charset="0"/>
              <a:cs typeface="Times New Roman" panose="02020603050405020304" pitchFamily="18" charset="0"/>
            </a:endParaRPr>
          </a:p>
          <a:p>
            <a:pPr fontAlgn="base"/>
            <a:r>
              <a:rPr lang="en-US" sz="2000" b="1" dirty="0">
                <a:latin typeface="Times New Roman" panose="02020603050405020304" pitchFamily="18" charset="0"/>
                <a:cs typeface="Times New Roman" panose="02020603050405020304" pitchFamily="18" charset="0"/>
              </a:rPr>
              <a:t>Prof. C.Manikandan</a:t>
            </a:r>
          </a:p>
          <a:p>
            <a:r>
              <a:rPr lang="en-US" sz="2000" dirty="0">
                <a:latin typeface="Times New Roman" panose="02020603050405020304" pitchFamily="18" charset="0"/>
                <a:cs typeface="Times New Roman" panose="02020603050405020304" pitchFamily="18" charset="0"/>
              </a:rPr>
              <a:t>AP-III</a:t>
            </a:r>
          </a:p>
          <a:p>
            <a:r>
              <a:rPr lang="en-US" sz="2000" dirty="0">
                <a:latin typeface="Times New Roman" panose="02020603050405020304" pitchFamily="18" charset="0"/>
                <a:cs typeface="Times New Roman" panose="02020603050405020304" pitchFamily="18" charset="0"/>
              </a:rPr>
              <a:t>ECE/SEEE</a:t>
            </a:r>
          </a:p>
          <a:p>
            <a:r>
              <a:rPr lang="en-US" sz="2000" dirty="0">
                <a:latin typeface="Times New Roman" panose="02020603050405020304" pitchFamily="18" charset="0"/>
                <a:cs typeface="Times New Roman" panose="02020603050405020304" pitchFamily="18" charset="0"/>
              </a:rPr>
              <a:t>SASTRA Deemed University</a:t>
            </a:r>
          </a:p>
          <a:p>
            <a:r>
              <a:rPr lang="en-IN" sz="2000" dirty="0">
                <a:latin typeface="Times New Roman" panose="02020603050405020304" pitchFamily="18" charset="0"/>
                <a:cs typeface="Times New Roman" panose="02020603050405020304" pitchFamily="18" charset="0"/>
              </a:rPr>
              <a:t>Thanjavur</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382" y="1665008"/>
            <a:ext cx="9211235" cy="2754593"/>
          </a:xfrm>
        </p:spPr>
        <p:txBody>
          <a:bodyPr>
            <a:normAutofit/>
          </a:bodyPr>
          <a:lstStyle/>
          <a:p>
            <a:pPr algn="ctr"/>
            <a:r>
              <a:rPr lang="en-IN" sz="6000" b="1" u="sng"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IMPLEMENTATION OF METHODOLOGY</a:t>
            </a:r>
            <a:endParaRPr lang="en-IN" sz="60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10</a:t>
            </a:fld>
            <a:endParaRPr lang="en-IN"/>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u="sng"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MAJORITY GATE</a:t>
            </a:r>
            <a:endParaRPr lang="en-IN" sz="30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endParaRPr lang="en-IN" dirty="0"/>
          </a:p>
        </p:txBody>
      </p:sp>
      <p:sp>
        <p:nvSpPr>
          <p:cNvPr id="6" name="Slide Number Placeholder 5"/>
          <p:cNvSpPr>
            <a:spLocks noGrp="1"/>
          </p:cNvSpPr>
          <p:nvPr>
            <p:ph type="sldNum" sz="quarter" idx="12"/>
          </p:nvPr>
        </p:nvSpPr>
        <p:spPr/>
        <p:txBody>
          <a:bodyPr/>
          <a:lstStyle/>
          <a:p>
            <a:fld id="{8C73AE50-A6B3-4534-86C9-4382D6799B7E}" type="slidenum">
              <a:rPr lang="en-IN" smtClean="0"/>
              <a:t>11</a:t>
            </a:fld>
            <a:endParaRPr lang="en-IN"/>
          </a:p>
        </p:txBody>
      </p:sp>
      <p:graphicFrame>
        <p:nvGraphicFramePr>
          <p:cNvPr id="11" name="Table 11"/>
          <p:cNvGraphicFramePr>
            <a:graphicFrameLocks noGrp="1"/>
          </p:cNvGraphicFramePr>
          <p:nvPr>
            <p:ph idx="1"/>
          </p:nvPr>
        </p:nvGraphicFramePr>
        <p:xfrm>
          <a:off x="851647" y="1825625"/>
          <a:ext cx="3998261" cy="3291840"/>
        </p:xfrm>
        <a:graphic>
          <a:graphicData uri="http://schemas.openxmlformats.org/drawingml/2006/table">
            <a:tbl>
              <a:tblPr firstRow="1" bandRow="1">
                <a:tableStyleId>{5C22544A-7EE6-4342-B048-85BDC9FD1C3A}</a:tableStyleId>
              </a:tblPr>
              <a:tblGrid>
                <a:gridCol w="989480">
                  <a:extLst>
                    <a:ext uri="{9D8B030D-6E8A-4147-A177-3AD203B41FA5}">
                      <a16:colId xmlns:a16="http://schemas.microsoft.com/office/drawing/2014/main" val="20000"/>
                    </a:ext>
                  </a:extLst>
                </a:gridCol>
                <a:gridCol w="1002927">
                  <a:extLst>
                    <a:ext uri="{9D8B030D-6E8A-4147-A177-3AD203B41FA5}">
                      <a16:colId xmlns:a16="http://schemas.microsoft.com/office/drawing/2014/main" val="20001"/>
                    </a:ext>
                  </a:extLst>
                </a:gridCol>
                <a:gridCol w="1002927">
                  <a:extLst>
                    <a:ext uri="{9D8B030D-6E8A-4147-A177-3AD203B41FA5}">
                      <a16:colId xmlns:a16="http://schemas.microsoft.com/office/drawing/2014/main" val="20002"/>
                    </a:ext>
                  </a:extLst>
                </a:gridCol>
                <a:gridCol w="1002927">
                  <a:extLst>
                    <a:ext uri="{9D8B030D-6E8A-4147-A177-3AD203B41FA5}">
                      <a16:colId xmlns:a16="http://schemas.microsoft.com/office/drawing/2014/main" val="20003"/>
                    </a:ext>
                  </a:extLst>
                </a:gridCol>
              </a:tblGrid>
              <a:tr h="327067">
                <a:tc>
                  <a:txBody>
                    <a:bodyPr/>
                    <a:lstStyle/>
                    <a:p>
                      <a:pPr algn="ctr"/>
                      <a:r>
                        <a:rPr lang="en-IN" dirty="0"/>
                        <a:t>A</a:t>
                      </a:r>
                    </a:p>
                  </a:txBody>
                  <a:tcPr/>
                </a:tc>
                <a:tc>
                  <a:txBody>
                    <a:bodyPr/>
                    <a:lstStyle/>
                    <a:p>
                      <a:pPr algn="ctr"/>
                      <a:r>
                        <a:rPr lang="en-IN" dirty="0"/>
                        <a:t>B</a:t>
                      </a:r>
                    </a:p>
                  </a:txBody>
                  <a:tcPr/>
                </a:tc>
                <a:tc>
                  <a:txBody>
                    <a:bodyPr/>
                    <a:lstStyle/>
                    <a:p>
                      <a:pPr algn="ctr"/>
                      <a:r>
                        <a:rPr lang="en-IN" dirty="0"/>
                        <a:t>C</a:t>
                      </a:r>
                    </a:p>
                  </a:txBody>
                  <a:tcPr/>
                </a:tc>
                <a:tc>
                  <a:txBody>
                    <a:bodyPr/>
                    <a:lstStyle/>
                    <a:p>
                      <a:pPr algn="ctr"/>
                      <a:r>
                        <a:rPr lang="en-IN" dirty="0"/>
                        <a:t>Y</a:t>
                      </a:r>
                    </a:p>
                  </a:txBody>
                  <a:tcPr/>
                </a:tc>
                <a:extLst>
                  <a:ext uri="{0D108BD9-81ED-4DB2-BD59-A6C34878D82A}">
                    <a16:rowId xmlns:a16="http://schemas.microsoft.com/office/drawing/2014/main" val="10000"/>
                  </a:ext>
                </a:extLst>
              </a:tr>
              <a:tr h="327067">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10001"/>
                  </a:ext>
                </a:extLst>
              </a:tr>
              <a:tr h="327067">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a16="http://schemas.microsoft.com/office/drawing/2014/main" val="10002"/>
                  </a:ext>
                </a:extLst>
              </a:tr>
              <a:tr h="327067">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10003"/>
                  </a:ext>
                </a:extLst>
              </a:tr>
              <a:tr h="327067">
                <a:tc>
                  <a:txBody>
                    <a:bodyPr/>
                    <a:lstStyle/>
                    <a:p>
                      <a:pPr algn="ctr"/>
                      <a:r>
                        <a:rPr lang="en-IN" dirty="0"/>
                        <a:t>0</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10004"/>
                  </a:ext>
                </a:extLst>
              </a:tr>
              <a:tr h="327067">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10005"/>
                  </a:ext>
                </a:extLst>
              </a:tr>
              <a:tr h="327067">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10006"/>
                  </a:ext>
                </a:extLst>
              </a:tr>
              <a:tr h="327067">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10007"/>
                  </a:ext>
                </a:extLst>
              </a:tr>
              <a:tr h="327067">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10008"/>
                  </a:ext>
                </a:extLst>
              </a:tr>
            </a:tbl>
          </a:graphicData>
        </a:graphic>
      </p:graphicFrame>
      <p:sp>
        <p:nvSpPr>
          <p:cNvPr id="12" name="TextBox 11"/>
          <p:cNvSpPr txBox="1"/>
          <p:nvPr/>
        </p:nvSpPr>
        <p:spPr>
          <a:xfrm>
            <a:off x="1308847" y="5468471"/>
            <a:ext cx="2940424" cy="369332"/>
          </a:xfrm>
          <a:prstGeom prst="rect">
            <a:avLst/>
          </a:prstGeom>
          <a:noFill/>
        </p:spPr>
        <p:txBody>
          <a:bodyPr wrap="square" rtlCol="0">
            <a:spAutoFit/>
          </a:bodyPr>
          <a:lstStyle/>
          <a:p>
            <a:pPr algn="ctr"/>
            <a:r>
              <a:rPr lang="en-IN" dirty="0"/>
              <a:t>TRUTH TABLE</a:t>
            </a:r>
          </a:p>
        </p:txBody>
      </p:sp>
      <p:sp>
        <p:nvSpPr>
          <p:cNvPr id="7" name="TextBox 6"/>
          <p:cNvSpPr txBox="1"/>
          <p:nvPr/>
        </p:nvSpPr>
        <p:spPr>
          <a:xfrm>
            <a:off x="7644265" y="5112923"/>
            <a:ext cx="2151103" cy="369332"/>
          </a:xfrm>
          <a:prstGeom prst="rect">
            <a:avLst/>
          </a:prstGeom>
          <a:noFill/>
        </p:spPr>
        <p:txBody>
          <a:bodyPr wrap="square" rtlCol="0">
            <a:spAutoFit/>
          </a:bodyPr>
          <a:lstStyle/>
          <a:p>
            <a:r>
              <a:rPr lang="en-IN" dirty="0"/>
              <a:t>MAJORITY  GATE</a:t>
            </a:r>
          </a:p>
        </p:txBody>
      </p:sp>
      <p:pic>
        <p:nvPicPr>
          <p:cNvPr id="8" name="Picture 7"/>
          <p:cNvPicPr>
            <a:picLocks noChangeAspect="1"/>
          </p:cNvPicPr>
          <p:nvPr/>
        </p:nvPicPr>
        <p:blipFill>
          <a:blip r:embed="rId2"/>
          <a:stretch>
            <a:fillRect/>
          </a:stretch>
        </p:blipFill>
        <p:spPr>
          <a:xfrm>
            <a:off x="6789055" y="1690688"/>
            <a:ext cx="3931594" cy="3026293"/>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u="sng"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SIMULATION</a:t>
            </a:r>
            <a:endParaRPr lang="en-IN" sz="3000"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12</a:t>
            </a:fld>
            <a:endParaRPr lang="en-IN"/>
          </a:p>
        </p:txBody>
      </p:sp>
      <p:pic>
        <p:nvPicPr>
          <p:cNvPr id="3" name="Content Placeholder 2"/>
          <p:cNvPicPr>
            <a:picLocks noGrp="1"/>
          </p:cNvPicPr>
          <p:nvPr>
            <p:ph idx="1"/>
          </p:nvPr>
        </p:nvPicPr>
        <p:blipFill>
          <a:blip r:embed="rId2"/>
          <a:stretch>
            <a:fillRect/>
          </a:stretch>
        </p:blipFill>
        <p:spPr>
          <a:xfrm>
            <a:off x="2911151" y="1825625"/>
            <a:ext cx="8154955" cy="4351338"/>
          </a:xfrm>
          <a:prstGeom prst="rect">
            <a:avLst/>
          </a:prstGeom>
        </p:spPr>
      </p:pic>
      <p:sp>
        <p:nvSpPr>
          <p:cNvPr id="7" name="Rectangle 6"/>
          <p:cNvSpPr/>
          <p:nvPr/>
        </p:nvSpPr>
        <p:spPr>
          <a:xfrm>
            <a:off x="1362269" y="1825625"/>
            <a:ext cx="1306286" cy="83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AA</a:t>
            </a:r>
            <a:endParaRPr lang="en-IN" dirty="0">
              <a:latin typeface="Arial Black" panose="020B0A04020102020204" pitchFamily="34" charset="0"/>
            </a:endParaRPr>
          </a:p>
        </p:txBody>
      </p:sp>
      <p:sp>
        <p:nvSpPr>
          <p:cNvPr id="8" name="Rectangle 7"/>
          <p:cNvSpPr/>
          <p:nvPr/>
        </p:nvSpPr>
        <p:spPr>
          <a:xfrm>
            <a:off x="1362269" y="3034553"/>
            <a:ext cx="1306286" cy="83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BB</a:t>
            </a:r>
            <a:endParaRPr lang="en-IN" dirty="0"/>
          </a:p>
        </p:txBody>
      </p:sp>
      <p:sp>
        <p:nvSpPr>
          <p:cNvPr id="10" name="Rectangle 9"/>
          <p:cNvSpPr/>
          <p:nvPr/>
        </p:nvSpPr>
        <p:spPr>
          <a:xfrm>
            <a:off x="1362269" y="4180680"/>
            <a:ext cx="1306286" cy="83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IN" dirty="0"/>
          </a:p>
        </p:txBody>
      </p:sp>
      <p:sp>
        <p:nvSpPr>
          <p:cNvPr id="11" name="Rectangle 10"/>
          <p:cNvSpPr/>
          <p:nvPr/>
        </p:nvSpPr>
        <p:spPr>
          <a:xfrm>
            <a:off x="1362269" y="5159165"/>
            <a:ext cx="1306286" cy="8320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IN" dirty="0"/>
          </a:p>
        </p:txBody>
      </p:sp>
      <p:sp>
        <p:nvSpPr>
          <p:cNvPr id="12" name="TextBox 11"/>
          <p:cNvSpPr txBox="1"/>
          <p:nvPr/>
        </p:nvSpPr>
        <p:spPr>
          <a:xfrm>
            <a:off x="1940767" y="2174033"/>
            <a:ext cx="256609" cy="369332"/>
          </a:xfrm>
          <a:prstGeom prst="rect">
            <a:avLst/>
          </a:prstGeom>
          <a:noFill/>
        </p:spPr>
        <p:txBody>
          <a:bodyPr wrap="square" rtlCol="0">
            <a:spAutoFit/>
          </a:bodyPr>
          <a:lstStyle/>
          <a:p>
            <a:pPr algn="ctr"/>
            <a:r>
              <a:rPr lang="en-US" dirty="0"/>
              <a:t>A</a:t>
            </a:r>
            <a:endParaRPr lang="en-IN" dirty="0"/>
          </a:p>
        </p:txBody>
      </p:sp>
      <p:sp>
        <p:nvSpPr>
          <p:cNvPr id="13" name="TextBox 12"/>
          <p:cNvSpPr txBox="1"/>
          <p:nvPr/>
        </p:nvSpPr>
        <p:spPr>
          <a:xfrm>
            <a:off x="1959665" y="3265687"/>
            <a:ext cx="250135" cy="369332"/>
          </a:xfrm>
          <a:prstGeom prst="rect">
            <a:avLst/>
          </a:prstGeom>
          <a:noFill/>
        </p:spPr>
        <p:txBody>
          <a:bodyPr wrap="square" rtlCol="0">
            <a:spAutoFit/>
          </a:bodyPr>
          <a:lstStyle/>
          <a:p>
            <a:pPr algn="ctr"/>
            <a:r>
              <a:rPr lang="en-US" dirty="0"/>
              <a:t>B</a:t>
            </a:r>
            <a:endParaRPr lang="en-IN" dirty="0"/>
          </a:p>
        </p:txBody>
      </p:sp>
      <p:sp>
        <p:nvSpPr>
          <p:cNvPr id="14" name="TextBox 13"/>
          <p:cNvSpPr txBox="1"/>
          <p:nvPr/>
        </p:nvSpPr>
        <p:spPr>
          <a:xfrm>
            <a:off x="1914894" y="4446599"/>
            <a:ext cx="308098" cy="369332"/>
          </a:xfrm>
          <a:prstGeom prst="rect">
            <a:avLst/>
          </a:prstGeom>
          <a:noFill/>
        </p:spPr>
        <p:txBody>
          <a:bodyPr wrap="none" rtlCol="0">
            <a:spAutoFit/>
          </a:bodyPr>
          <a:lstStyle/>
          <a:p>
            <a:pPr algn="ctr"/>
            <a:r>
              <a:rPr lang="en-US" dirty="0"/>
              <a:t>C</a:t>
            </a:r>
            <a:endParaRPr lang="en-IN" dirty="0"/>
          </a:p>
        </p:txBody>
      </p:sp>
      <p:sp>
        <p:nvSpPr>
          <p:cNvPr id="15" name="TextBox 14"/>
          <p:cNvSpPr txBox="1"/>
          <p:nvPr/>
        </p:nvSpPr>
        <p:spPr>
          <a:xfrm flipH="1">
            <a:off x="1959664" y="5390529"/>
            <a:ext cx="354327" cy="369332"/>
          </a:xfrm>
          <a:prstGeom prst="rect">
            <a:avLst/>
          </a:prstGeom>
          <a:noFill/>
        </p:spPr>
        <p:txBody>
          <a:bodyPr wrap="square" rtlCol="0">
            <a:spAutoFit/>
          </a:bodyPr>
          <a:lstStyle/>
          <a:p>
            <a:pPr algn="ctr"/>
            <a:r>
              <a:rPr lang="en-US" dirty="0">
                <a:solidFill>
                  <a:srgbClr val="FFFF00"/>
                </a:solidFill>
              </a:rPr>
              <a:t>Q</a:t>
            </a:r>
            <a:endParaRPr lang="en-IN" dirty="0">
              <a:solidFill>
                <a:srgbClr val="FFFF00"/>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u="sng"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XOR GATE</a:t>
            </a:r>
            <a:endParaRPr lang="en-IN" sz="3000" b="1" u="sng"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7" name="Table 7"/>
          <p:cNvGraphicFramePr>
            <a:graphicFrameLocks noGrp="1"/>
          </p:cNvGraphicFramePr>
          <p:nvPr>
            <p:ph idx="1"/>
          </p:nvPr>
        </p:nvGraphicFramePr>
        <p:xfrm>
          <a:off x="838201" y="1825624"/>
          <a:ext cx="3509682" cy="2468470"/>
        </p:xfrm>
        <a:graphic>
          <a:graphicData uri="http://schemas.openxmlformats.org/drawingml/2006/table">
            <a:tbl>
              <a:tblPr firstRow="1" bandRow="1">
                <a:tableStyleId>{5C22544A-7EE6-4342-B048-85BDC9FD1C3A}</a:tableStyleId>
              </a:tblPr>
              <a:tblGrid>
                <a:gridCol w="1169894">
                  <a:extLst>
                    <a:ext uri="{9D8B030D-6E8A-4147-A177-3AD203B41FA5}">
                      <a16:colId xmlns:a16="http://schemas.microsoft.com/office/drawing/2014/main" val="20000"/>
                    </a:ext>
                  </a:extLst>
                </a:gridCol>
                <a:gridCol w="1169894">
                  <a:extLst>
                    <a:ext uri="{9D8B030D-6E8A-4147-A177-3AD203B41FA5}">
                      <a16:colId xmlns:a16="http://schemas.microsoft.com/office/drawing/2014/main" val="20001"/>
                    </a:ext>
                  </a:extLst>
                </a:gridCol>
                <a:gridCol w="1169894">
                  <a:extLst>
                    <a:ext uri="{9D8B030D-6E8A-4147-A177-3AD203B41FA5}">
                      <a16:colId xmlns:a16="http://schemas.microsoft.com/office/drawing/2014/main" val="20002"/>
                    </a:ext>
                  </a:extLst>
                </a:gridCol>
              </a:tblGrid>
              <a:tr h="493694">
                <a:tc>
                  <a:txBody>
                    <a:bodyPr/>
                    <a:lstStyle/>
                    <a:p>
                      <a:pPr algn="ctr"/>
                      <a:r>
                        <a:rPr lang="en-IN" dirty="0"/>
                        <a:t>A</a:t>
                      </a:r>
                    </a:p>
                  </a:txBody>
                  <a:tcPr/>
                </a:tc>
                <a:tc>
                  <a:txBody>
                    <a:bodyPr/>
                    <a:lstStyle/>
                    <a:p>
                      <a:pPr algn="ctr"/>
                      <a:r>
                        <a:rPr lang="en-IN" dirty="0"/>
                        <a:t>B</a:t>
                      </a:r>
                    </a:p>
                  </a:txBody>
                  <a:tcPr/>
                </a:tc>
                <a:tc>
                  <a:txBody>
                    <a:bodyPr/>
                    <a:lstStyle/>
                    <a:p>
                      <a:pPr algn="ctr"/>
                      <a:r>
                        <a:rPr lang="en-IN" dirty="0"/>
                        <a:t>Y</a:t>
                      </a:r>
                    </a:p>
                  </a:txBody>
                  <a:tcPr/>
                </a:tc>
                <a:extLst>
                  <a:ext uri="{0D108BD9-81ED-4DB2-BD59-A6C34878D82A}">
                    <a16:rowId xmlns:a16="http://schemas.microsoft.com/office/drawing/2014/main" val="10000"/>
                  </a:ext>
                </a:extLst>
              </a:tr>
              <a:tr h="493694">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10001"/>
                  </a:ext>
                </a:extLst>
              </a:tr>
              <a:tr h="493694">
                <a:tc>
                  <a:txBody>
                    <a:bodyPr/>
                    <a:lstStyle/>
                    <a:p>
                      <a:pPr algn="ctr"/>
                      <a:r>
                        <a:rPr lang="en-IN" dirty="0"/>
                        <a:t>0</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10002"/>
                  </a:ext>
                </a:extLst>
              </a:tr>
              <a:tr h="493694">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10003"/>
                  </a:ext>
                </a:extLst>
              </a:tr>
              <a:tr h="493694">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13</a:t>
            </a:fld>
            <a:endParaRPr lang="en-IN"/>
          </a:p>
        </p:txBody>
      </p:sp>
      <p:sp>
        <p:nvSpPr>
          <p:cNvPr id="8" name="TextBox 7"/>
          <p:cNvSpPr txBox="1"/>
          <p:nvPr/>
        </p:nvSpPr>
        <p:spPr>
          <a:xfrm>
            <a:off x="1201271" y="4634753"/>
            <a:ext cx="2312894" cy="369332"/>
          </a:xfrm>
          <a:prstGeom prst="rect">
            <a:avLst/>
          </a:prstGeom>
          <a:noFill/>
        </p:spPr>
        <p:txBody>
          <a:bodyPr wrap="square" rtlCol="0">
            <a:spAutoFit/>
          </a:bodyPr>
          <a:lstStyle/>
          <a:p>
            <a:pPr algn="ctr"/>
            <a:r>
              <a:rPr lang="en-IN" dirty="0"/>
              <a:t>TRUTH TABLE</a:t>
            </a:r>
          </a:p>
        </p:txBody>
      </p:sp>
      <p:pic>
        <p:nvPicPr>
          <p:cNvPr id="9" name="Picture 8"/>
          <p:cNvPicPr>
            <a:picLocks noChangeAspect="1"/>
          </p:cNvPicPr>
          <p:nvPr/>
        </p:nvPicPr>
        <p:blipFill>
          <a:blip r:embed="rId2"/>
          <a:stretch>
            <a:fillRect/>
          </a:stretch>
        </p:blipFill>
        <p:spPr>
          <a:xfrm>
            <a:off x="6489336" y="1688549"/>
            <a:ext cx="4609326" cy="3480902"/>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14</a:t>
            </a:fld>
            <a:endParaRPr lang="en-IN"/>
          </a:p>
        </p:txBody>
      </p:sp>
      <p:sp>
        <p:nvSpPr>
          <p:cNvPr id="2" name="Title 1"/>
          <p:cNvSpPr>
            <a:spLocks noGrp="1"/>
          </p:cNvSpPr>
          <p:nvPr>
            <p:ph type="title" idx="4294967295"/>
          </p:nvPr>
        </p:nvSpPr>
        <p:spPr>
          <a:xfrm>
            <a:off x="797859" y="146683"/>
            <a:ext cx="10515600" cy="1325563"/>
          </a:xfrm>
        </p:spPr>
        <p:txBody>
          <a:bodyPr>
            <a:normAutofit/>
          </a:bodyPr>
          <a:lstStyle/>
          <a:p>
            <a:r>
              <a:rPr lang="en-IN" sz="3000" b="1" u="sng"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SIMULATION</a:t>
            </a:r>
            <a:endParaRPr lang="en-IN" sz="30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Text Box 2"/>
          <p:cNvSpPr txBox="1">
            <a:spLocks noChangeArrowheads="1"/>
          </p:cNvSpPr>
          <p:nvPr/>
        </p:nvSpPr>
        <p:spPr bwMode="auto">
          <a:xfrm>
            <a:off x="3148628" y="1585913"/>
            <a:ext cx="1104900" cy="1325563"/>
          </a:xfrm>
          <a:prstGeom prst="rect">
            <a:avLst/>
          </a:prstGeom>
          <a:noFill/>
          <a:ln w="12700">
            <a:solidFill>
              <a:srgbClr val="007F00"/>
            </a:solidFill>
            <a:miter lim="800000"/>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lang="en-US" altLang="en-US" sz="2000" dirty="0">
                <a:solidFill>
                  <a:srgbClr val="3563B2"/>
                </a:solidFill>
                <a:latin typeface="Times New Roman" panose="02020603050405020304" pitchFamily="18" charset="0"/>
                <a:cs typeface="Times New Roman" panose="02020603050405020304" pitchFamily="18" charset="0"/>
              </a:rPr>
              <a:t>A</a:t>
            </a: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ts val="4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2" name="Picture 21"/>
          <p:cNvPicPr>
            <a:picLocks noChangeAspect="1"/>
          </p:cNvPicPr>
          <p:nvPr/>
        </p:nvPicPr>
        <p:blipFill>
          <a:blip r:embed="rId2"/>
          <a:stretch>
            <a:fillRect/>
          </a:stretch>
        </p:blipFill>
        <p:spPr>
          <a:xfrm>
            <a:off x="4451708" y="1419448"/>
            <a:ext cx="5530492" cy="4709568"/>
          </a:xfrm>
          <a:prstGeom prst="rect">
            <a:avLst/>
          </a:prstGeom>
        </p:spPr>
      </p:pic>
      <p:sp>
        <p:nvSpPr>
          <p:cNvPr id="23" name="Text Box 2"/>
          <p:cNvSpPr txBox="1">
            <a:spLocks noChangeArrowheads="1"/>
          </p:cNvSpPr>
          <p:nvPr/>
        </p:nvSpPr>
        <p:spPr bwMode="auto">
          <a:xfrm>
            <a:off x="3148628" y="3059063"/>
            <a:ext cx="1104900" cy="1325563"/>
          </a:xfrm>
          <a:prstGeom prst="rect">
            <a:avLst/>
          </a:prstGeom>
          <a:noFill/>
          <a:ln w="12700">
            <a:solidFill>
              <a:srgbClr val="007F00"/>
            </a:solidFill>
            <a:miter lim="800000"/>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lang="en-US" altLang="en-US" sz="2000" dirty="0">
                <a:solidFill>
                  <a:srgbClr val="3563B2"/>
                </a:solidFill>
                <a:latin typeface="Times New Roman" panose="02020603050405020304" pitchFamily="18" charset="0"/>
                <a:cs typeface="Times New Roman" panose="02020603050405020304" pitchFamily="18" charset="0"/>
              </a:rPr>
              <a:t>B</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ts val="4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Text Box 2"/>
          <p:cNvSpPr txBox="1">
            <a:spLocks noChangeArrowheads="1"/>
          </p:cNvSpPr>
          <p:nvPr/>
        </p:nvSpPr>
        <p:spPr bwMode="auto">
          <a:xfrm>
            <a:off x="3148628" y="4611960"/>
            <a:ext cx="1104900" cy="1368922"/>
          </a:xfrm>
          <a:prstGeom prst="rect">
            <a:avLst/>
          </a:prstGeom>
          <a:noFill/>
          <a:ln w="12700">
            <a:solidFill>
              <a:srgbClr val="007F00"/>
            </a:solidFill>
            <a:miter lim="800000"/>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Q</a:t>
            </a: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ts val="40"/>
              </a:spcBef>
              <a:spcAft>
                <a:spcPct val="0"/>
              </a:spcAft>
              <a:buClrTx/>
              <a:buSzTx/>
              <a:buFontTx/>
              <a:buNone/>
            </a:pPr>
            <a:endParaRPr kumimoji="0" lang="en-US" altLang="en-US" sz="20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u="sng"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D-FLIPFLOP</a:t>
            </a:r>
            <a:endParaRPr lang="en-IN" sz="3000" b="1" u="sng"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7" name="Table 7"/>
          <p:cNvGraphicFramePr>
            <a:graphicFrameLocks noGrp="1"/>
          </p:cNvGraphicFramePr>
          <p:nvPr>
            <p:ph idx="1"/>
          </p:nvPr>
        </p:nvGraphicFramePr>
        <p:xfrm>
          <a:off x="838201" y="1825625"/>
          <a:ext cx="4114800" cy="22981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459628">
                <a:tc>
                  <a:txBody>
                    <a:bodyPr/>
                    <a:lstStyle/>
                    <a:p>
                      <a:pPr algn="ctr"/>
                      <a:r>
                        <a:rPr lang="en-IN" dirty="0"/>
                        <a:t>CLOCK</a:t>
                      </a:r>
                    </a:p>
                  </a:txBody>
                  <a:tcPr/>
                </a:tc>
                <a:tc>
                  <a:txBody>
                    <a:bodyPr/>
                    <a:lstStyle/>
                    <a:p>
                      <a:pPr algn="ctr"/>
                      <a:r>
                        <a:rPr lang="en-IN" dirty="0"/>
                        <a:t>D</a:t>
                      </a:r>
                    </a:p>
                  </a:txBody>
                  <a:tcPr/>
                </a:tc>
                <a:tc>
                  <a:txBody>
                    <a:bodyPr/>
                    <a:lstStyle/>
                    <a:p>
                      <a:pPr algn="ctr"/>
                      <a:r>
                        <a:rPr lang="en-IN" dirty="0"/>
                        <a:t>Q</a:t>
                      </a:r>
                    </a:p>
                  </a:txBody>
                  <a:tcPr/>
                </a:tc>
                <a:extLst>
                  <a:ext uri="{0D108BD9-81ED-4DB2-BD59-A6C34878D82A}">
                    <a16:rowId xmlns:a16="http://schemas.microsoft.com/office/drawing/2014/main" val="10000"/>
                  </a:ext>
                </a:extLst>
              </a:tr>
              <a:tr h="459628">
                <a:tc>
                  <a:txBody>
                    <a:bodyPr/>
                    <a:lstStyle/>
                    <a:p>
                      <a:pPr algn="ctr"/>
                      <a:r>
                        <a:rPr lang="en-IN" dirty="0"/>
                        <a:t>0</a:t>
                      </a:r>
                    </a:p>
                  </a:txBody>
                  <a:tcPr/>
                </a:tc>
                <a:tc>
                  <a:txBody>
                    <a:bodyPr/>
                    <a:lstStyle/>
                    <a:p>
                      <a:pPr algn="ctr"/>
                      <a:r>
                        <a:rPr lang="en-IN" dirty="0"/>
                        <a:t>0</a:t>
                      </a:r>
                    </a:p>
                  </a:txBody>
                  <a:tcPr/>
                </a:tc>
                <a:tc>
                  <a:txBody>
                    <a:bodyPr/>
                    <a:lstStyle/>
                    <a:p>
                      <a:pPr algn="ctr"/>
                      <a:r>
                        <a:rPr lang="en-IN" dirty="0"/>
                        <a:t>Q(n-1)</a:t>
                      </a:r>
                    </a:p>
                  </a:txBody>
                  <a:tcPr/>
                </a:tc>
                <a:extLst>
                  <a:ext uri="{0D108BD9-81ED-4DB2-BD59-A6C34878D82A}">
                    <a16:rowId xmlns:a16="http://schemas.microsoft.com/office/drawing/2014/main" val="10001"/>
                  </a:ext>
                </a:extLst>
              </a:tr>
              <a:tr h="459628">
                <a:tc>
                  <a:txBody>
                    <a:bodyPr/>
                    <a:lstStyle/>
                    <a:p>
                      <a:pPr algn="ctr"/>
                      <a:r>
                        <a:rPr lang="en-IN" dirty="0"/>
                        <a:t>0</a:t>
                      </a:r>
                    </a:p>
                  </a:txBody>
                  <a:tcPr/>
                </a:tc>
                <a:tc>
                  <a:txBody>
                    <a:bodyPr/>
                    <a:lstStyle/>
                    <a:p>
                      <a:pPr algn="ctr"/>
                      <a:r>
                        <a:rPr lang="en-IN" dirty="0"/>
                        <a:t>1</a:t>
                      </a:r>
                    </a:p>
                  </a:txBody>
                  <a:tcPr/>
                </a:tc>
                <a:tc>
                  <a:txBody>
                    <a:bodyPr/>
                    <a:lstStyle/>
                    <a:p>
                      <a:pPr algn="ctr"/>
                      <a:r>
                        <a:rPr lang="en-IN" dirty="0"/>
                        <a:t>Q(n-1)</a:t>
                      </a:r>
                    </a:p>
                  </a:txBody>
                  <a:tcPr/>
                </a:tc>
                <a:extLst>
                  <a:ext uri="{0D108BD9-81ED-4DB2-BD59-A6C34878D82A}">
                    <a16:rowId xmlns:a16="http://schemas.microsoft.com/office/drawing/2014/main" val="10002"/>
                  </a:ext>
                </a:extLst>
              </a:tr>
              <a:tr h="459628">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10003"/>
                  </a:ext>
                </a:extLst>
              </a:tr>
              <a:tr h="459628">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15</a:t>
            </a:fld>
            <a:endParaRPr lang="en-IN"/>
          </a:p>
        </p:txBody>
      </p:sp>
      <p:sp>
        <p:nvSpPr>
          <p:cNvPr id="8" name="TextBox 7"/>
          <p:cNvSpPr txBox="1"/>
          <p:nvPr/>
        </p:nvSpPr>
        <p:spPr>
          <a:xfrm>
            <a:off x="1515035" y="4428565"/>
            <a:ext cx="2523565" cy="369332"/>
          </a:xfrm>
          <a:prstGeom prst="rect">
            <a:avLst/>
          </a:prstGeom>
          <a:noFill/>
        </p:spPr>
        <p:txBody>
          <a:bodyPr wrap="square" rtlCol="0">
            <a:spAutoFit/>
          </a:bodyPr>
          <a:lstStyle/>
          <a:p>
            <a:pPr algn="ctr"/>
            <a:r>
              <a:rPr lang="en-IN" dirty="0"/>
              <a:t>TRUTH TABLE</a:t>
            </a:r>
          </a:p>
        </p:txBody>
      </p:sp>
      <p:sp>
        <p:nvSpPr>
          <p:cNvPr id="10" name="TextBox 9"/>
          <p:cNvSpPr txBox="1"/>
          <p:nvPr/>
        </p:nvSpPr>
        <p:spPr>
          <a:xfrm>
            <a:off x="7535048" y="4362119"/>
            <a:ext cx="2151103" cy="369332"/>
          </a:xfrm>
          <a:prstGeom prst="rect">
            <a:avLst/>
          </a:prstGeom>
          <a:noFill/>
        </p:spPr>
        <p:txBody>
          <a:bodyPr wrap="square" rtlCol="0">
            <a:spAutoFit/>
          </a:bodyPr>
          <a:lstStyle/>
          <a:p>
            <a:pPr algn="ctr"/>
            <a:r>
              <a:rPr lang="en-IN" dirty="0"/>
              <a:t>D-FLIPFLOP</a:t>
            </a:r>
          </a:p>
        </p:txBody>
      </p:sp>
      <p:pic>
        <p:nvPicPr>
          <p:cNvPr id="205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9105" y="1990595"/>
            <a:ext cx="2241432" cy="213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u="sng"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ea typeface="Tahoma" panose="020B0604030504040204" pitchFamily="34" charset="0"/>
                <a:cs typeface="Times New Roman" panose="02020603050405020304" pitchFamily="18" charset="0"/>
              </a:rPr>
              <a:t>SIMULATION</a:t>
            </a:r>
            <a:endParaRPr lang="en-IN" sz="3000" b="1" u="sng" dirty="0">
              <a:solidFill>
                <a:schemeClr val="accent1">
                  <a:lumMod val="7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a:xfrm>
            <a:off x="632927" y="2010650"/>
            <a:ext cx="10515600" cy="4351338"/>
          </a:xfrm>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16</a:t>
            </a:fld>
            <a:endParaRPr lang="en-IN"/>
          </a:p>
        </p:txBody>
      </p:sp>
      <p:sp>
        <p:nvSpPr>
          <p:cNvPr id="7" name="Rectangle 2"/>
          <p:cNvSpPr>
            <a:spLocks noChangeArrowheads="1"/>
          </p:cNvSpPr>
          <p:nvPr/>
        </p:nvSpPr>
        <p:spPr bwMode="auto">
          <a:xfrm>
            <a:off x="-205273" y="185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01568" rIns="91440" bIns="50784"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338" y="2325331"/>
            <a:ext cx="8583061" cy="28830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43E3B63-A041-4AD2-923B-E10164DDF7D3}"/>
              </a:ext>
            </a:extLst>
          </p:cNvPr>
          <p:cNvSpPr>
            <a:spLocks noGrp="1"/>
          </p:cNvSpPr>
          <p:nvPr>
            <p:ph type="title"/>
          </p:nvPr>
        </p:nvSpPr>
        <p:spPr/>
        <p:txBody>
          <a:bodyPr>
            <a:normAutofit/>
          </a:bodyPr>
          <a:lstStyle/>
          <a:p>
            <a:r>
              <a:rPr lang="en-US" sz="3000" b="1" u="sng" dirty="0">
                <a:solidFill>
                  <a:schemeClr val="accent1">
                    <a:lumMod val="75000"/>
                  </a:schemeClr>
                </a:solidFill>
                <a:latin typeface="Times New Roman" panose="02020603050405020304" pitchFamily="18" charset="0"/>
                <a:cs typeface="Times New Roman" panose="02020603050405020304" pitchFamily="18" charset="0"/>
              </a:rPr>
              <a:t>Block Diagram</a:t>
            </a:r>
            <a:endParaRPr lang="en-IN" sz="30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8AFBDC2-D0EE-4E19-9EE0-2E5B0F8FDD25}"/>
              </a:ext>
            </a:extLst>
          </p:cNvPr>
          <p:cNvSpPr>
            <a:spLocks noGrp="1"/>
          </p:cNvSpPr>
          <p:nvPr>
            <p:ph type="dt" sz="half" idx="10"/>
          </p:nvPr>
        </p:nvSpPr>
        <p:spPr/>
        <p:txBody>
          <a:bodyPr/>
          <a:lstStyle/>
          <a:p>
            <a:r>
              <a:rPr lang="en-US"/>
              <a:t>19-05-2023</a:t>
            </a:r>
            <a:endParaRPr lang="en-IN"/>
          </a:p>
        </p:txBody>
      </p:sp>
      <p:sp>
        <p:nvSpPr>
          <p:cNvPr id="5" name="Footer Placeholder 4">
            <a:extLst>
              <a:ext uri="{FF2B5EF4-FFF2-40B4-BE49-F238E27FC236}">
                <a16:creationId xmlns:a16="http://schemas.microsoft.com/office/drawing/2014/main" id="{3A7B7641-D376-45D5-BA88-A24E5425981D}"/>
              </a:ext>
            </a:extLst>
          </p:cNvPr>
          <p:cNvSpPr>
            <a:spLocks noGrp="1"/>
          </p:cNvSpPr>
          <p:nvPr>
            <p:ph type="ftr" sz="quarter" idx="11"/>
          </p:nvPr>
        </p:nvSpPr>
        <p:spPr/>
        <p:txBody>
          <a:bodyPr/>
          <a:lstStyle/>
          <a:p>
            <a:r>
              <a:rPr lang="en-IN"/>
              <a:t>ECE-300 Final Review</a:t>
            </a:r>
          </a:p>
        </p:txBody>
      </p:sp>
      <p:sp>
        <p:nvSpPr>
          <p:cNvPr id="6" name="Slide Number Placeholder 5">
            <a:extLst>
              <a:ext uri="{FF2B5EF4-FFF2-40B4-BE49-F238E27FC236}">
                <a16:creationId xmlns:a16="http://schemas.microsoft.com/office/drawing/2014/main" id="{A302BDB3-BC58-4B63-9389-608D8AB14618}"/>
              </a:ext>
            </a:extLst>
          </p:cNvPr>
          <p:cNvSpPr>
            <a:spLocks noGrp="1"/>
          </p:cNvSpPr>
          <p:nvPr>
            <p:ph type="sldNum" sz="quarter" idx="12"/>
          </p:nvPr>
        </p:nvSpPr>
        <p:spPr/>
        <p:txBody>
          <a:bodyPr/>
          <a:lstStyle/>
          <a:p>
            <a:fld id="{8C73AE50-A6B3-4534-86C9-4382D6799B7E}" type="slidenum">
              <a:rPr lang="en-IN" smtClean="0"/>
              <a:t>17</a:t>
            </a:fld>
            <a:endParaRPr lang="en-IN"/>
          </a:p>
        </p:txBody>
      </p:sp>
      <p:pic>
        <p:nvPicPr>
          <p:cNvPr id="7" name="Picture 6">
            <a:extLst>
              <a:ext uri="{FF2B5EF4-FFF2-40B4-BE49-F238E27FC236}">
                <a16:creationId xmlns:a16="http://schemas.microsoft.com/office/drawing/2014/main" id="{2A604D92-BFB2-9B44-963E-F43AF7707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861" y="1779494"/>
            <a:ext cx="8218890" cy="3299011"/>
          </a:xfrm>
          <a:prstGeom prst="rect">
            <a:avLst/>
          </a:prstGeom>
        </p:spPr>
      </p:pic>
      <p:pic>
        <p:nvPicPr>
          <p:cNvPr id="8" name="Picture 7">
            <a:extLst>
              <a:ext uri="{FF2B5EF4-FFF2-40B4-BE49-F238E27FC236}">
                <a16:creationId xmlns:a16="http://schemas.microsoft.com/office/drawing/2014/main" id="{FD236724-F013-486C-954B-34ADFED9D9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extLst>
      <p:ext uri="{BB962C8B-B14F-4D97-AF65-F5344CB8AC3E}">
        <p14:creationId xmlns:p14="http://schemas.microsoft.com/office/powerpoint/2010/main" val="1427078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u="sng"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LINEAR FEEDBACK SHIFT REGISTER</a:t>
            </a:r>
            <a:endParaRPr lang="en-IN" sz="30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18</a:t>
            </a:fld>
            <a:endParaRPr lang="en-IN"/>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5194" y="1908436"/>
            <a:ext cx="8861612" cy="4230166"/>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SIMULATION</a:t>
            </a:r>
            <a:endParaRPr lang="en-IN" sz="3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19</a:t>
            </a:fld>
            <a:endParaRPr lang="en-IN"/>
          </a:p>
        </p:txBody>
      </p:sp>
      <p:pic>
        <p:nvPicPr>
          <p:cNvPr id="30" name="Picture 29"/>
          <p:cNvPicPr>
            <a:picLocks noChangeAspect="1"/>
          </p:cNvPicPr>
          <p:nvPr/>
        </p:nvPicPr>
        <p:blipFill>
          <a:blip r:embed="rId2"/>
          <a:stretch>
            <a:fillRect/>
          </a:stretch>
        </p:blipFill>
        <p:spPr>
          <a:xfrm>
            <a:off x="1461679" y="1825625"/>
            <a:ext cx="8439629" cy="381939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494059" cy="1325563"/>
          </a:xfrm>
        </p:spPr>
        <p:txBody>
          <a:bodyPr>
            <a:normAutofit/>
          </a:bodyPr>
          <a:lstStyle/>
          <a:p>
            <a:r>
              <a:rPr lang="en-IN" sz="3000" b="1" u="sng" dirty="0">
                <a:solidFill>
                  <a:schemeClr val="accent1">
                    <a:lumMod val="75000"/>
                  </a:schemeClr>
                </a:solidFill>
                <a:latin typeface="Times New Roman" panose="02020603050405020304" pitchFamily="18" charset="0"/>
                <a:cs typeface="Times New Roman" panose="02020603050405020304" pitchFamily="18" charset="0"/>
              </a:rPr>
              <a:t>PRESENTATION OUTLINE</a:t>
            </a:r>
            <a:br>
              <a:rPr lang="en-IN" sz="1800" b="1" u="sng" dirty="0">
                <a:solidFill>
                  <a:srgbClr val="003399"/>
                </a:solidFill>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9333"/>
            <a:ext cx="10515600" cy="4351338"/>
          </a:xfrm>
        </p:spPr>
        <p:txBody>
          <a:bodyPr/>
          <a:lstStyle/>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Literature Survey</a:t>
            </a:r>
          </a:p>
          <a:p>
            <a:r>
              <a:rPr lang="en-US" dirty="0">
                <a:latin typeface="Times New Roman" panose="02020603050405020304" pitchFamily="18" charset="0"/>
                <a:cs typeface="Times New Roman" panose="02020603050405020304" pitchFamily="18" charset="0"/>
              </a:rPr>
              <a:t>Proposed </a:t>
            </a:r>
            <a:r>
              <a:rPr lang="en-IN" dirty="0">
                <a:latin typeface="Times New Roman" panose="02020603050405020304" pitchFamily="18" charset="0"/>
                <a:cs typeface="Times New Roman" panose="02020603050405020304" pitchFamily="18" charset="0"/>
              </a:rPr>
              <a:t>Methodology</a:t>
            </a:r>
          </a:p>
          <a:p>
            <a:r>
              <a:rPr lang="en-IN" dirty="0">
                <a:latin typeface="Times New Roman" panose="02020603050405020304" pitchFamily="18" charset="0"/>
                <a:cs typeface="Times New Roman" panose="02020603050405020304" pitchFamily="18" charset="0"/>
              </a:rPr>
              <a:t>Implementation of Methodology</a:t>
            </a:r>
          </a:p>
          <a:p>
            <a:r>
              <a:rPr lang="en-IN" dirty="0">
                <a:latin typeface="Times New Roman" panose="02020603050405020304" pitchFamily="18" charset="0"/>
                <a:cs typeface="Times New Roman" panose="02020603050405020304" pitchFamily="18" charset="0"/>
              </a:rPr>
              <a:t>Result and Discussions</a:t>
            </a:r>
          </a:p>
          <a:p>
            <a:r>
              <a:rPr lang="en-IN" dirty="0">
                <a:latin typeface="Times New Roman" panose="02020603050405020304" pitchFamily="18" charset="0"/>
                <a:cs typeface="Times New Roman" panose="02020603050405020304" pitchFamily="18" charset="0"/>
              </a:rPr>
              <a:t>Time Line Activity</a:t>
            </a:r>
          </a:p>
          <a:p>
            <a:r>
              <a:rPr lang="en-IN" dirty="0">
                <a:latin typeface="Times New Roman" panose="02020603050405020304" pitchFamily="18" charset="0"/>
                <a:cs typeface="Times New Roman" panose="02020603050405020304" pitchFamily="18" charset="0"/>
              </a:rPr>
              <a:t>References</a:t>
            </a:r>
          </a:p>
          <a:p>
            <a:endParaRPr lang="en-IN" dirty="0"/>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dirty="0"/>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2</a:t>
            </a:fld>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u="sng"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RESULTS AND DISCUSSIONS</a:t>
            </a:r>
            <a:endParaRPr lang="en-IN" sz="30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2400" b="1" u="sng" dirty="0">
              <a:latin typeface="Times New Roman" panose="02020603050405020304" pitchFamily="18" charset="0"/>
              <a:cs typeface="Times New Roman" panose="02020603050405020304" pitchFamily="18" charset="0"/>
            </a:endParaRPr>
          </a:p>
          <a:p>
            <a:pPr marL="0" indent="0">
              <a:buNone/>
            </a:pPr>
            <a:endParaRPr lang="en-IN" sz="2400" b="1" u="sng" dirty="0">
              <a:latin typeface="Times New Roman" panose="02020603050405020304" pitchFamily="18" charset="0"/>
              <a:cs typeface="Times New Roman" panose="02020603050405020304" pitchFamily="18" charset="0"/>
            </a:endParaRPr>
          </a:p>
          <a:p>
            <a:pPr marL="0" indent="0">
              <a:buNone/>
            </a:pPr>
            <a:endParaRPr lang="en-IN" sz="2400" b="1" u="sng" dirty="0">
              <a:latin typeface="Times New Roman" panose="02020603050405020304" pitchFamily="18" charset="0"/>
              <a:cs typeface="Times New Roman" panose="02020603050405020304" pitchFamily="18" charset="0"/>
            </a:endParaRPr>
          </a:p>
          <a:p>
            <a:pPr marL="0" indent="0">
              <a:buNone/>
            </a:pPr>
            <a:endParaRPr lang="en-IN" sz="2400" b="1" u="sng" dirty="0">
              <a:latin typeface="Times New Roman" panose="02020603050405020304" pitchFamily="18" charset="0"/>
              <a:cs typeface="Times New Roman" panose="02020603050405020304" pitchFamily="18" charset="0"/>
            </a:endParaRPr>
          </a:p>
          <a:p>
            <a:pPr marL="0" indent="0">
              <a:buNone/>
            </a:pPr>
            <a:r>
              <a:rPr lang="en-IN" sz="2400" b="1" u="sng"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20</a:t>
            </a:fld>
            <a:endParaRPr lang="en-IN"/>
          </a:p>
        </p:txBody>
      </p:sp>
      <p:graphicFrame>
        <p:nvGraphicFramePr>
          <p:cNvPr id="7" name="Table 6"/>
          <p:cNvGraphicFramePr>
            <a:graphicFrameLocks noGrp="1"/>
          </p:cNvGraphicFramePr>
          <p:nvPr/>
        </p:nvGraphicFramePr>
        <p:xfrm>
          <a:off x="2995127" y="1492899"/>
          <a:ext cx="5458407" cy="4890843"/>
        </p:xfrm>
        <a:graphic>
          <a:graphicData uri="http://schemas.openxmlformats.org/drawingml/2006/table">
            <a:tbl>
              <a:tblPr firstRow="1" firstCol="1" bandRow="1">
                <a:tableStyleId>{5C22544A-7EE6-4342-B048-85BDC9FD1C3A}</a:tableStyleId>
              </a:tblPr>
              <a:tblGrid>
                <a:gridCol w="1547730">
                  <a:extLst>
                    <a:ext uri="{9D8B030D-6E8A-4147-A177-3AD203B41FA5}">
                      <a16:colId xmlns:a16="http://schemas.microsoft.com/office/drawing/2014/main" val="20000"/>
                    </a:ext>
                  </a:extLst>
                </a:gridCol>
                <a:gridCol w="2097653">
                  <a:extLst>
                    <a:ext uri="{9D8B030D-6E8A-4147-A177-3AD203B41FA5}">
                      <a16:colId xmlns:a16="http://schemas.microsoft.com/office/drawing/2014/main" val="20001"/>
                    </a:ext>
                  </a:extLst>
                </a:gridCol>
                <a:gridCol w="1813024">
                  <a:extLst>
                    <a:ext uri="{9D8B030D-6E8A-4147-A177-3AD203B41FA5}">
                      <a16:colId xmlns:a16="http://schemas.microsoft.com/office/drawing/2014/main" val="20002"/>
                    </a:ext>
                  </a:extLst>
                </a:gridCol>
              </a:tblGrid>
              <a:tr h="426666">
                <a:tc>
                  <a:txBody>
                    <a:bodyPr/>
                    <a:lstStyle/>
                    <a:p>
                      <a:pPr algn="ctr">
                        <a:lnSpc>
                          <a:spcPct val="115000"/>
                        </a:lnSpc>
                      </a:pPr>
                      <a:r>
                        <a:rPr lang="en-US" sz="1600" dirty="0">
                          <a:effectLst/>
                          <a:latin typeface="Times New Roman" panose="02020603050405020304" pitchFamily="18" charset="0"/>
                          <a:cs typeface="Times New Roman" panose="02020603050405020304" pitchFamily="18" charset="0"/>
                        </a:rPr>
                        <a:t>Shift Number</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New Roman" panose="02020603050405020304" pitchFamily="18" charset="0"/>
                          <a:cs typeface="Times New Roman" panose="02020603050405020304" pitchFamily="18" charset="0"/>
                        </a:rPr>
                        <a:t>State of Shift Register</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600">
                          <a:effectLst/>
                          <a:latin typeface="Times New Roman" panose="02020603050405020304" pitchFamily="18" charset="0"/>
                          <a:cs typeface="Times New Roman" panose="02020603050405020304" pitchFamily="18" charset="0"/>
                        </a:rPr>
                        <a:t>PN Sequence</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510851">
                <a:tc>
                  <a:txBody>
                    <a:bodyPr/>
                    <a:lstStyle/>
                    <a:p>
                      <a:pPr algn="ctr">
                        <a:lnSpc>
                          <a:spcPct val="115000"/>
                        </a:lnSpc>
                      </a:pPr>
                      <a:r>
                        <a:rPr lang="en-US"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2</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3</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4</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5</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6</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7</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8</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9</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10</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12</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13</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14</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15</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New Roman" panose="02020603050405020304" pitchFamily="18" charset="0"/>
                          <a:cs typeface="Times New Roman" panose="02020603050405020304" pitchFamily="18" charset="0"/>
                        </a:rPr>
                        <a:t>0010</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1001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0100</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1010</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1101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1110</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1111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0111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0011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0001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1000</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1100</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0110</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1011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0101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0010</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cs typeface="Times New Roman" panose="02020603050405020304" pitchFamily="18" charset="0"/>
                      </a:endParaRPr>
                    </a:p>
                    <a:p>
                      <a:pPr algn="ctr">
                        <a:lnSpc>
                          <a:spcPct val="115000"/>
                        </a:lnSpc>
                      </a:pPr>
                      <a:r>
                        <a:rPr lang="en-US"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PROPERTIES OF PN SEQUENCE</a:t>
            </a:r>
            <a:endParaRPr lang="en-IN"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21</a:t>
            </a:fld>
            <a:endParaRPr lang="en-IN"/>
          </a:p>
        </p:txBody>
      </p:sp>
      <p:sp>
        <p:nvSpPr>
          <p:cNvPr id="10" name="Rectangle 5"/>
          <p:cNvSpPr>
            <a:spLocks noChangeArrowheads="1"/>
          </p:cNvSpPr>
          <p:nvPr/>
        </p:nvSpPr>
        <p:spPr bwMode="auto">
          <a:xfrm>
            <a:off x="838200" y="1690688"/>
            <a:ext cx="9654988"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Balance Property:</a:t>
            </a:r>
            <a:endParaRPr kumimoji="0" lang="en-US" altLang="en-US" sz="2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Number of 1’s: 8</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Number of 0’s: 7</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Number of 1’s &gt; Number of 0’s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Hence, </a:t>
            </a:r>
            <a:r>
              <a:rPr kumimoji="0" lang="en-US" altLang="en-US" sz="240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Balance Property is satisfied</a:t>
            </a:r>
            <a:r>
              <a:rPr kumimoji="0" lang="en-US" altLang="en-US" sz="24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Run Property:</a:t>
            </a:r>
            <a:endParaRPr kumimoji="0" lang="en-US" altLang="en-US" sz="2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Total number of runs: 2</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(m-1)</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(4-1)</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=8</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Number of runs with length of 1-bit = </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½</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(Total number of runs) =4</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Number of runs with length of 2-bit = </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¼</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(Total number of runs) =2</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Number of runs with length of 3-bit = 1/8(Total number of runs) =1</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Hence, </a:t>
            </a:r>
            <a:r>
              <a:rPr kumimoji="0" lang="en-US" altLang="en-US" sz="24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Run Property is satisfied</a:t>
            </a:r>
            <a:r>
              <a:rPr kumimoji="0" lang="en-US" altLang="en-US" sz="14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0" i="0" u="none" strike="noStrike" cap="none" normalizeH="0" baseline="0" dirty="0">
              <a:ln>
                <a:noFill/>
              </a:ln>
              <a:solidFill>
                <a:schemeClr val="tx1"/>
              </a:solidFill>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1012"/>
            <a:ext cx="10515600" cy="507595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Correlation Property:</a:t>
            </a:r>
            <a:endParaRPr kumimoji="0" lang="en-US" altLang="en-US" sz="2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PN Sequence:      0  1  0  0  1  0  1  1  1  1  0  0  0  1  1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Shifted Sequence:1  0  1  0  0  1  0  1  1  1  1  0  0  0  1</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D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 A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 A</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 Disagreed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A-Agreed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&gt; A</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Hence, Correlation Property is satisfied.</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sz="2400" dirty="0"/>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22</a:t>
            </a:fld>
            <a:endParaRPr lang="en-IN"/>
          </a:p>
        </p:txBody>
      </p:sp>
      <p:cxnSp>
        <p:nvCxnSpPr>
          <p:cNvPr id="7" name="Straight Connector 6"/>
          <p:cNvCxnSpPr/>
          <p:nvPr/>
        </p:nvCxnSpPr>
        <p:spPr>
          <a:xfrm>
            <a:off x="2967318" y="3194098"/>
            <a:ext cx="4858870" cy="0"/>
          </a:xfrm>
          <a:prstGeom prst="line">
            <a:avLst/>
          </a:prstGeom>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dirty="0">
                <a:latin typeface="Times New Roman" panose="02020603050405020304" pitchFamily="18" charset="0"/>
                <a:ea typeface="Calibri" panose="020F0502020204030204" pitchFamily="34" charset="0"/>
              </a:rPr>
              <a:t>T</a:t>
            </a:r>
            <a:r>
              <a:rPr lang="en-IN" dirty="0">
                <a:effectLst/>
                <a:latin typeface="Times New Roman" panose="02020603050405020304" pitchFamily="18" charset="0"/>
                <a:ea typeface="Calibri" panose="020F0502020204030204" pitchFamily="34" charset="0"/>
              </a:rPr>
              <a:t>hree basic energy </a:t>
            </a:r>
            <a:r>
              <a:rPr lang="en-IN" dirty="0" err="1">
                <a:effectLst/>
                <a:latin typeface="Times New Roman" panose="02020603050405020304" pitchFamily="18" charset="0"/>
                <a:ea typeface="Calibri" panose="020F0502020204030204" pitchFamily="34" charset="0"/>
              </a:rPr>
              <a:t>tunneling</a:t>
            </a:r>
            <a:r>
              <a:rPr lang="en-IN" dirty="0">
                <a:effectLst/>
                <a:latin typeface="Times New Roman" panose="02020603050405020304" pitchFamily="18" charset="0"/>
                <a:ea typeface="Calibri" panose="020F0502020204030204" pitchFamily="34" charset="0"/>
              </a:rPr>
              <a:t> levels are used to evaluate the dissipated power </a:t>
            </a:r>
          </a:p>
          <a:p>
            <a:pPr algn="just"/>
            <a:r>
              <a:rPr lang="en-US" dirty="0">
                <a:latin typeface="Times New Roman" panose="02020603050405020304" pitchFamily="18" charset="0"/>
                <a:cs typeface="Times New Roman" panose="02020603050405020304" pitchFamily="18" charset="0"/>
              </a:rPr>
              <a:t>The proposed quantum LFSR comprises 216 cells with an area of 0.23µm^2 and the total power dissipation is 0.31442 eV, 0.41729 eV, and 0.54389 eV at different standard tunneling energy levels. The power parameters are analyzed using QCA Pro Tool.</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23</a:t>
            </a:fld>
            <a:endParaRPr lang="en-IN"/>
          </a:p>
        </p:txBody>
      </p:sp>
      <p:sp>
        <p:nvSpPr>
          <p:cNvPr id="7" name="Title 1"/>
          <p:cNvSpPr>
            <a:spLocks noGrp="1"/>
          </p:cNvSpPr>
          <p:nvPr>
            <p:ph type="title"/>
          </p:nvPr>
        </p:nvSpPr>
        <p:spPr>
          <a:xfrm>
            <a:off x="838200" y="365125"/>
            <a:ext cx="10515600" cy="1325563"/>
          </a:xfrm>
        </p:spPr>
        <p:txBody>
          <a:bodyPr>
            <a:normAutofit/>
          </a:bodyPr>
          <a:lstStyle/>
          <a:p>
            <a:pPr algn="just"/>
            <a:r>
              <a:rPr lang="en-IN" sz="3000"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POWER DISSIPATION ANALYSIS</a:t>
            </a:r>
            <a:endParaRPr lang="en-IN" sz="3000"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24</a:t>
            </a:fld>
            <a:endParaRPr lang="en-IN"/>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561" t="-2809" r="1493" b="-2809"/>
          <a:stretch>
            <a:fillRect/>
          </a:stretch>
        </p:blipFill>
        <p:spPr bwMode="auto">
          <a:xfrm>
            <a:off x="4437231" y="2682630"/>
            <a:ext cx="3175448" cy="2501809"/>
          </a:xfrm>
          <a:prstGeom prst="rect">
            <a:avLst/>
          </a:prstGeom>
          <a:ln>
            <a:noFill/>
          </a:ln>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495" t="589" r="2937" b="1619"/>
          <a:stretch>
            <a:fillRect/>
          </a:stretch>
        </p:blipFill>
        <p:spPr bwMode="auto">
          <a:xfrm>
            <a:off x="7908514" y="2682630"/>
            <a:ext cx="2991075" cy="2303642"/>
          </a:xfrm>
          <a:prstGeom prst="rect">
            <a:avLst/>
          </a:prstGeom>
          <a:ln>
            <a:noFill/>
          </a:ln>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1127" t="1053" r="2103" b="-2543"/>
          <a:stretch>
            <a:fillRect/>
          </a:stretch>
        </p:blipFill>
        <p:spPr bwMode="auto">
          <a:xfrm>
            <a:off x="1129553" y="2682630"/>
            <a:ext cx="3016325" cy="2432205"/>
          </a:xfrm>
          <a:prstGeom prst="rect">
            <a:avLst/>
          </a:prstGeom>
          <a:ln>
            <a:noFill/>
          </a:ln>
        </p:spPr>
      </p:pic>
      <p:sp>
        <p:nvSpPr>
          <p:cNvPr id="12" name="TextBox 11"/>
          <p:cNvSpPr txBox="1"/>
          <p:nvPr/>
        </p:nvSpPr>
        <p:spPr>
          <a:xfrm>
            <a:off x="2004285" y="5311170"/>
            <a:ext cx="914400" cy="646331"/>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rPr>
              <a:t>0.5 E</a:t>
            </a:r>
            <a:r>
              <a:rPr lang="en-IN" sz="1800" b="1" baseline="-25000" dirty="0">
                <a:effectLst/>
                <a:latin typeface="Times New Roman" panose="02020603050405020304" pitchFamily="18" charset="0"/>
                <a:ea typeface="Calibri" panose="020F0502020204030204" pitchFamily="34" charset="0"/>
              </a:rPr>
              <a:t>k	</a:t>
            </a:r>
            <a:endParaRPr lang="en-IN" dirty="0"/>
          </a:p>
        </p:txBody>
      </p:sp>
      <p:sp>
        <p:nvSpPr>
          <p:cNvPr id="13" name="TextBox 12"/>
          <p:cNvSpPr txBox="1"/>
          <p:nvPr/>
        </p:nvSpPr>
        <p:spPr>
          <a:xfrm>
            <a:off x="5638800" y="5319376"/>
            <a:ext cx="914400" cy="646331"/>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rPr>
              <a:t>1.0 E</a:t>
            </a:r>
            <a:r>
              <a:rPr lang="en-IN" sz="1800" b="1" baseline="-25000" dirty="0">
                <a:effectLst/>
                <a:latin typeface="Times New Roman" panose="02020603050405020304" pitchFamily="18" charset="0"/>
                <a:ea typeface="Calibri" panose="020F0502020204030204" pitchFamily="34" charset="0"/>
              </a:rPr>
              <a:t>k	</a:t>
            </a:r>
            <a:endParaRPr lang="en-IN" dirty="0"/>
          </a:p>
        </p:txBody>
      </p:sp>
      <p:sp>
        <p:nvSpPr>
          <p:cNvPr id="14" name="TextBox 13"/>
          <p:cNvSpPr txBox="1"/>
          <p:nvPr/>
        </p:nvSpPr>
        <p:spPr>
          <a:xfrm>
            <a:off x="9067800" y="5258452"/>
            <a:ext cx="914400" cy="646331"/>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rPr>
              <a:t>1.5 E</a:t>
            </a:r>
            <a:r>
              <a:rPr lang="en-IN" sz="1800" b="1" baseline="-25000" dirty="0">
                <a:effectLst/>
                <a:latin typeface="Times New Roman" panose="02020603050405020304" pitchFamily="18" charset="0"/>
                <a:ea typeface="Calibri" panose="020F0502020204030204" pitchFamily="34" charset="0"/>
              </a:rPr>
              <a:t>k	</a:t>
            </a:r>
            <a:endParaRPr lang="en-IN" dirty="0"/>
          </a:p>
        </p:txBody>
      </p:sp>
      <p:sp>
        <p:nvSpPr>
          <p:cNvPr id="17" name="Title 1"/>
          <p:cNvSpPr>
            <a:spLocks noGrp="1"/>
          </p:cNvSpPr>
          <p:nvPr>
            <p:ph type="title"/>
          </p:nvPr>
        </p:nvSpPr>
        <p:spPr>
          <a:xfrm>
            <a:off x="838200" y="793655"/>
            <a:ext cx="10515600" cy="1370078"/>
          </a:xfrm>
        </p:spPr>
        <p:txBody>
          <a:bodyPr>
            <a:normAutofit/>
          </a:bodyPr>
          <a:lstStyle/>
          <a:p>
            <a:pPr algn="just"/>
            <a:r>
              <a:rPr lang="en-US" sz="2500" dirty="0">
                <a:solidFill>
                  <a:schemeClr val="accent1">
                    <a:lumMod val="75000"/>
                  </a:schemeClr>
                </a:solidFill>
                <a:latin typeface="Times New Roman" panose="02020603050405020304" pitchFamily="18" charset="0"/>
                <a:cs typeface="Times New Roman" panose="02020603050405020304" pitchFamily="18" charset="0"/>
              </a:rPr>
              <a:t>Energy dissipation maps of the proposed QCA-based RNG at (a)0.5</a:t>
            </a:r>
            <a:r>
              <a:rPr lang="en-IN" sz="2500" b="1" dirty="0">
                <a:solidFill>
                  <a:schemeClr val="accent1">
                    <a:lumMod val="75000"/>
                  </a:schemeClr>
                </a:solidFill>
                <a:effectLst/>
                <a:latin typeface="Times New Roman" panose="02020603050405020304" pitchFamily="18" charset="0"/>
                <a:ea typeface="Calibri" panose="020F0502020204030204" pitchFamily="34" charset="0"/>
              </a:rPr>
              <a:t>E</a:t>
            </a:r>
            <a:r>
              <a:rPr lang="en-IN" sz="2500" b="1" baseline="-25000" dirty="0">
                <a:solidFill>
                  <a:schemeClr val="accent1">
                    <a:lumMod val="75000"/>
                  </a:schemeClr>
                </a:solidFill>
                <a:effectLst/>
                <a:latin typeface="Times New Roman" panose="02020603050405020304" pitchFamily="18" charset="0"/>
                <a:ea typeface="Calibri" panose="020F0502020204030204" pitchFamily="34" charset="0"/>
              </a:rPr>
              <a:t>k</a:t>
            </a:r>
            <a:r>
              <a:rPr lang="en-US" sz="2500" dirty="0">
                <a:solidFill>
                  <a:schemeClr val="accent1">
                    <a:lumMod val="75000"/>
                  </a:schemeClr>
                </a:solidFill>
                <a:latin typeface="Times New Roman" panose="02020603050405020304" pitchFamily="18" charset="0"/>
                <a:cs typeface="Times New Roman" panose="02020603050405020304" pitchFamily="18" charset="0"/>
              </a:rPr>
              <a:t> , (b)1</a:t>
            </a:r>
            <a:r>
              <a:rPr lang="en-IN" sz="2500" b="1" dirty="0">
                <a:solidFill>
                  <a:schemeClr val="accent1">
                    <a:lumMod val="75000"/>
                  </a:schemeClr>
                </a:solidFill>
                <a:effectLst/>
                <a:latin typeface="Times New Roman" panose="02020603050405020304" pitchFamily="18" charset="0"/>
                <a:ea typeface="Calibri" panose="020F0502020204030204" pitchFamily="34" charset="0"/>
              </a:rPr>
              <a:t>E</a:t>
            </a:r>
            <a:r>
              <a:rPr lang="en-IN" sz="2500" b="1" baseline="-25000" dirty="0">
                <a:solidFill>
                  <a:schemeClr val="accent1">
                    <a:lumMod val="75000"/>
                  </a:schemeClr>
                </a:solidFill>
                <a:effectLst/>
                <a:latin typeface="Times New Roman" panose="02020603050405020304" pitchFamily="18" charset="0"/>
                <a:ea typeface="Calibri" panose="020F0502020204030204" pitchFamily="34" charset="0"/>
              </a:rPr>
              <a:t>k</a:t>
            </a:r>
            <a:r>
              <a:rPr lang="en-US" sz="2500" dirty="0">
                <a:solidFill>
                  <a:schemeClr val="accent1">
                    <a:lumMod val="75000"/>
                  </a:schemeClr>
                </a:solidFill>
                <a:latin typeface="Times New Roman" panose="02020603050405020304" pitchFamily="18" charset="0"/>
                <a:cs typeface="Times New Roman" panose="02020603050405020304" pitchFamily="18" charset="0"/>
              </a:rPr>
              <a:t> , (c)1.5</a:t>
            </a:r>
            <a:r>
              <a:rPr lang="en-IN" sz="2500" b="1" dirty="0">
                <a:solidFill>
                  <a:schemeClr val="accent1">
                    <a:lumMod val="75000"/>
                  </a:schemeClr>
                </a:solidFill>
                <a:effectLst/>
                <a:latin typeface="Times New Roman" panose="02020603050405020304" pitchFamily="18" charset="0"/>
                <a:ea typeface="Calibri" panose="020F0502020204030204" pitchFamily="34" charset="0"/>
              </a:rPr>
              <a:t>E</a:t>
            </a:r>
            <a:r>
              <a:rPr lang="en-IN" sz="2500" b="1" baseline="-25000" dirty="0">
                <a:solidFill>
                  <a:schemeClr val="accent1">
                    <a:lumMod val="75000"/>
                  </a:schemeClr>
                </a:solidFill>
                <a:effectLst/>
                <a:latin typeface="Times New Roman" panose="02020603050405020304" pitchFamily="18" charset="0"/>
                <a:ea typeface="Calibri" panose="020F0502020204030204" pitchFamily="34" charset="0"/>
              </a:rPr>
              <a:t>k</a:t>
            </a:r>
            <a:r>
              <a:rPr lang="en-US" sz="2500" dirty="0">
                <a:solidFill>
                  <a:schemeClr val="accent1">
                    <a:lumMod val="75000"/>
                  </a:schemeClr>
                </a:solidFill>
                <a:latin typeface="Times New Roman" panose="02020603050405020304" pitchFamily="18" charset="0"/>
                <a:cs typeface="Times New Roman" panose="02020603050405020304" pitchFamily="18" charset="0"/>
              </a:rPr>
              <a:t>  at 2K Temperature</a:t>
            </a:r>
            <a:r>
              <a:rPr lang="en-US" sz="2500" dirty="0">
                <a:solidFill>
                  <a:schemeClr val="accent1"/>
                </a:solidFill>
                <a:latin typeface="Times New Roman" panose="02020603050405020304" pitchFamily="18" charset="0"/>
                <a:cs typeface="Times New Roman" panose="02020603050405020304" pitchFamily="18" charset="0"/>
              </a:rPr>
              <a:t>. </a:t>
            </a:r>
            <a:endParaRPr lang="en-IN" sz="2500"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1202"/>
          </a:xfrm>
        </p:spPr>
        <p:txBody>
          <a:bodyPr>
            <a:normAutofit/>
          </a:bodyPr>
          <a:lstStyle/>
          <a:p>
            <a:r>
              <a:rPr lang="en-US" sz="3000" dirty="0">
                <a:solidFill>
                  <a:schemeClr val="accent1">
                    <a:lumMod val="75000"/>
                  </a:schemeClr>
                </a:solidFill>
                <a:latin typeface="Times New Roman" panose="02020603050405020304" pitchFamily="18" charset="0"/>
                <a:cs typeface="Times New Roman" panose="02020603050405020304" pitchFamily="18" charset="0"/>
              </a:rPr>
              <a:t>Various Parameters Calculated by QCA Pro Tool</a:t>
            </a:r>
            <a:endParaRPr lang="en-IN" sz="3000"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7" name="Table 7"/>
          <p:cNvGraphicFramePr>
            <a:graphicFrameLocks noGrp="1"/>
          </p:cNvGraphicFramePr>
          <p:nvPr>
            <p:ph idx="1"/>
          </p:nvPr>
        </p:nvGraphicFramePr>
        <p:xfrm>
          <a:off x="838200" y="1825624"/>
          <a:ext cx="10442511" cy="3754080"/>
        </p:xfrm>
        <a:graphic>
          <a:graphicData uri="http://schemas.openxmlformats.org/drawingml/2006/table">
            <a:tbl>
              <a:tblPr firstRow="1" bandRow="1">
                <a:tableStyleId>{21E4AEA4-8DFA-4A89-87EB-49C32662AFE0}</a:tableStyleId>
              </a:tblPr>
              <a:tblGrid>
                <a:gridCol w="3828303">
                  <a:extLst>
                    <a:ext uri="{9D8B030D-6E8A-4147-A177-3AD203B41FA5}">
                      <a16:colId xmlns:a16="http://schemas.microsoft.com/office/drawing/2014/main" val="20000"/>
                    </a:ext>
                  </a:extLst>
                </a:gridCol>
                <a:gridCol w="2195985">
                  <a:extLst>
                    <a:ext uri="{9D8B030D-6E8A-4147-A177-3AD203B41FA5}">
                      <a16:colId xmlns:a16="http://schemas.microsoft.com/office/drawing/2014/main" val="20001"/>
                    </a:ext>
                  </a:extLst>
                </a:gridCol>
                <a:gridCol w="2473958">
                  <a:extLst>
                    <a:ext uri="{9D8B030D-6E8A-4147-A177-3AD203B41FA5}">
                      <a16:colId xmlns:a16="http://schemas.microsoft.com/office/drawing/2014/main" val="20002"/>
                    </a:ext>
                  </a:extLst>
                </a:gridCol>
                <a:gridCol w="1944265">
                  <a:extLst>
                    <a:ext uri="{9D8B030D-6E8A-4147-A177-3AD203B41FA5}">
                      <a16:colId xmlns:a16="http://schemas.microsoft.com/office/drawing/2014/main" val="20003"/>
                    </a:ext>
                  </a:extLst>
                </a:gridCol>
              </a:tblGrid>
              <a:tr h="417120">
                <a:tc>
                  <a:txBody>
                    <a:bodyPr/>
                    <a:lstStyle/>
                    <a:p>
                      <a:pPr algn="ctr"/>
                      <a:r>
                        <a:rPr lang="en-US" dirty="0"/>
                        <a:t>Parameters</a:t>
                      </a:r>
                      <a:endParaRPr lang="en-IN" dirty="0"/>
                    </a:p>
                  </a:txBody>
                  <a:tcPr/>
                </a:tc>
                <a:tc>
                  <a:txBody>
                    <a:bodyPr/>
                    <a:lstStyle/>
                    <a:p>
                      <a:pPr algn="ctr"/>
                      <a:r>
                        <a:rPr lang="en-US" dirty="0"/>
                        <a:t>0.5Ek</a:t>
                      </a:r>
                      <a:endParaRPr lang="en-IN" dirty="0"/>
                    </a:p>
                  </a:txBody>
                  <a:tcPr/>
                </a:tc>
                <a:tc>
                  <a:txBody>
                    <a:bodyPr/>
                    <a:lstStyle/>
                    <a:p>
                      <a:pPr algn="ctr"/>
                      <a:r>
                        <a:rPr lang="en-US" dirty="0"/>
                        <a:t>1Ek</a:t>
                      </a:r>
                      <a:endParaRPr lang="en-IN" dirty="0"/>
                    </a:p>
                  </a:txBody>
                  <a:tcPr/>
                </a:tc>
                <a:tc>
                  <a:txBody>
                    <a:bodyPr/>
                    <a:lstStyle/>
                    <a:p>
                      <a:pPr algn="ctr"/>
                      <a:r>
                        <a:rPr lang="en-US" dirty="0"/>
                        <a:t>1.5Ek</a:t>
                      </a:r>
                      <a:endParaRPr lang="en-IN" dirty="0"/>
                    </a:p>
                  </a:txBody>
                  <a:tcPr/>
                </a:tc>
                <a:extLst>
                  <a:ext uri="{0D108BD9-81ED-4DB2-BD59-A6C34878D82A}">
                    <a16:rowId xmlns:a16="http://schemas.microsoft.com/office/drawing/2014/main" val="10000"/>
                  </a:ext>
                </a:extLst>
              </a:tr>
              <a:tr h="417120">
                <a:tc>
                  <a:txBody>
                    <a:bodyPr/>
                    <a:lstStyle/>
                    <a:p>
                      <a:pPr algn="just"/>
                      <a:r>
                        <a:rPr lang="en-US" dirty="0"/>
                        <a:t>Max Kink Energy</a:t>
                      </a:r>
                      <a:endParaRPr lang="en-IN" dirty="0"/>
                    </a:p>
                  </a:txBody>
                  <a:tcPr/>
                </a:tc>
                <a:tc>
                  <a:txBody>
                    <a:bodyPr/>
                    <a:lstStyle/>
                    <a:p>
                      <a:pPr algn="ctr"/>
                      <a:r>
                        <a:rPr lang="en-US" dirty="0"/>
                        <a:t>0.00148eV</a:t>
                      </a:r>
                      <a:endParaRPr lang="en-IN" dirty="0"/>
                    </a:p>
                  </a:txBody>
                  <a:tcPr/>
                </a:tc>
                <a:tc>
                  <a:txBody>
                    <a:bodyPr/>
                    <a:lstStyle/>
                    <a:p>
                      <a:pPr algn="ctr"/>
                      <a:r>
                        <a:rPr lang="en-US" dirty="0"/>
                        <a:t>0.00148eV</a:t>
                      </a:r>
                    </a:p>
                  </a:txBody>
                  <a:tcPr/>
                </a:tc>
                <a:tc>
                  <a:txBody>
                    <a:bodyPr/>
                    <a:lstStyle/>
                    <a:p>
                      <a:pPr algn="ctr"/>
                      <a:r>
                        <a:rPr lang="en-US" dirty="0"/>
                        <a:t>0.00148eV</a:t>
                      </a:r>
                      <a:endParaRPr lang="en-IN" dirty="0"/>
                    </a:p>
                  </a:txBody>
                  <a:tcPr/>
                </a:tc>
                <a:extLst>
                  <a:ext uri="{0D108BD9-81ED-4DB2-BD59-A6C34878D82A}">
                    <a16:rowId xmlns:a16="http://schemas.microsoft.com/office/drawing/2014/main" val="10001"/>
                  </a:ext>
                </a:extLst>
              </a:tr>
              <a:tr h="417120">
                <a:tc>
                  <a:txBody>
                    <a:bodyPr/>
                    <a:lstStyle/>
                    <a:p>
                      <a:pPr algn="just"/>
                      <a:r>
                        <a:rPr lang="en-US" dirty="0"/>
                        <a:t>Max Energy Dissipation of Circuit</a:t>
                      </a:r>
                      <a:endParaRPr lang="en-IN" dirty="0"/>
                    </a:p>
                  </a:txBody>
                  <a:tcPr/>
                </a:tc>
                <a:tc>
                  <a:txBody>
                    <a:bodyPr/>
                    <a:lstStyle/>
                    <a:p>
                      <a:pPr algn="ctr"/>
                      <a:r>
                        <a:rPr lang="en-US" dirty="0"/>
                        <a:t>0.61287eV</a:t>
                      </a:r>
                      <a:endParaRPr lang="en-IN" dirty="0"/>
                    </a:p>
                  </a:txBody>
                  <a:tcPr/>
                </a:tc>
                <a:tc>
                  <a:txBody>
                    <a:bodyPr/>
                    <a:lstStyle/>
                    <a:p>
                      <a:pPr algn="ctr"/>
                      <a:r>
                        <a:rPr lang="en-US" dirty="0"/>
                        <a:t>0.66782eV</a:t>
                      </a:r>
                      <a:endParaRPr lang="en-IN" dirty="0"/>
                    </a:p>
                  </a:txBody>
                  <a:tcPr/>
                </a:tc>
                <a:tc>
                  <a:txBody>
                    <a:bodyPr/>
                    <a:lstStyle/>
                    <a:p>
                      <a:pPr algn="ctr"/>
                      <a:r>
                        <a:rPr lang="en-US" dirty="0"/>
                        <a:t>0.75373eV</a:t>
                      </a:r>
                      <a:endParaRPr lang="en-IN" dirty="0"/>
                    </a:p>
                  </a:txBody>
                  <a:tcPr/>
                </a:tc>
                <a:extLst>
                  <a:ext uri="{0D108BD9-81ED-4DB2-BD59-A6C34878D82A}">
                    <a16:rowId xmlns:a16="http://schemas.microsoft.com/office/drawing/2014/main" val="10002"/>
                  </a:ext>
                </a:extLst>
              </a:tr>
              <a:tr h="417120">
                <a:tc>
                  <a:txBody>
                    <a:bodyPr/>
                    <a:lstStyle/>
                    <a:p>
                      <a:pPr algn="just"/>
                      <a:r>
                        <a:rPr lang="en-US" dirty="0"/>
                        <a:t>Avg Energy Dissipation of Circuit</a:t>
                      </a:r>
                      <a:endParaRPr lang="en-IN" dirty="0"/>
                    </a:p>
                  </a:txBody>
                  <a:tcPr/>
                </a:tc>
                <a:tc>
                  <a:txBody>
                    <a:bodyPr/>
                    <a:lstStyle/>
                    <a:p>
                      <a:pPr algn="ctr"/>
                      <a:r>
                        <a:rPr lang="en-US" dirty="0"/>
                        <a:t>0.31442eV</a:t>
                      </a:r>
                      <a:endParaRPr lang="en-IN" dirty="0"/>
                    </a:p>
                  </a:txBody>
                  <a:tcPr/>
                </a:tc>
                <a:tc>
                  <a:txBody>
                    <a:bodyPr/>
                    <a:lstStyle/>
                    <a:p>
                      <a:pPr algn="ctr"/>
                      <a:r>
                        <a:rPr lang="en-US" dirty="0"/>
                        <a:t>0.41729eV</a:t>
                      </a:r>
                      <a:endParaRPr lang="en-IN" dirty="0"/>
                    </a:p>
                  </a:txBody>
                  <a:tcPr/>
                </a:tc>
                <a:tc>
                  <a:txBody>
                    <a:bodyPr/>
                    <a:lstStyle/>
                    <a:p>
                      <a:pPr algn="ctr"/>
                      <a:r>
                        <a:rPr lang="en-US" dirty="0"/>
                        <a:t>0.54389eV</a:t>
                      </a:r>
                      <a:endParaRPr lang="en-IN" dirty="0"/>
                    </a:p>
                  </a:txBody>
                  <a:tcPr/>
                </a:tc>
                <a:extLst>
                  <a:ext uri="{0D108BD9-81ED-4DB2-BD59-A6C34878D82A}">
                    <a16:rowId xmlns:a16="http://schemas.microsoft.com/office/drawing/2014/main" val="10003"/>
                  </a:ext>
                </a:extLst>
              </a:tr>
              <a:tr h="417120">
                <a:tc>
                  <a:txBody>
                    <a:bodyPr/>
                    <a:lstStyle/>
                    <a:p>
                      <a:pPr algn="just"/>
                      <a:r>
                        <a:rPr lang="en-US" dirty="0"/>
                        <a:t>Max Energy Dissipation among all Cells</a:t>
                      </a:r>
                      <a:endParaRPr lang="en-IN" dirty="0"/>
                    </a:p>
                  </a:txBody>
                  <a:tcPr/>
                </a:tc>
                <a:tc>
                  <a:txBody>
                    <a:bodyPr/>
                    <a:lstStyle/>
                    <a:p>
                      <a:pPr algn="ctr"/>
                      <a:r>
                        <a:rPr lang="en-US" dirty="0"/>
                        <a:t>0.00915eV</a:t>
                      </a:r>
                      <a:endParaRPr lang="en-IN" dirty="0"/>
                    </a:p>
                  </a:txBody>
                  <a:tcPr/>
                </a:tc>
                <a:tc>
                  <a:txBody>
                    <a:bodyPr/>
                    <a:lstStyle/>
                    <a:p>
                      <a:pPr algn="ctr"/>
                      <a:r>
                        <a:rPr lang="en-US" dirty="0"/>
                        <a:t>0.00908eV</a:t>
                      </a:r>
                      <a:endParaRPr lang="en-IN" dirty="0"/>
                    </a:p>
                  </a:txBody>
                  <a:tcPr/>
                </a:tc>
                <a:tc>
                  <a:txBody>
                    <a:bodyPr/>
                    <a:lstStyle/>
                    <a:p>
                      <a:pPr algn="ctr"/>
                      <a:r>
                        <a:rPr lang="en-US" dirty="0"/>
                        <a:t>0.00902eV</a:t>
                      </a:r>
                      <a:endParaRPr lang="en-IN" dirty="0"/>
                    </a:p>
                  </a:txBody>
                  <a:tcPr/>
                </a:tc>
                <a:extLst>
                  <a:ext uri="{0D108BD9-81ED-4DB2-BD59-A6C34878D82A}">
                    <a16:rowId xmlns:a16="http://schemas.microsoft.com/office/drawing/2014/main" val="10004"/>
                  </a:ext>
                </a:extLst>
              </a:tr>
              <a:tr h="417120">
                <a:tc>
                  <a:txBody>
                    <a:bodyPr/>
                    <a:lstStyle/>
                    <a:p>
                      <a:pPr algn="just"/>
                      <a:r>
                        <a:rPr lang="en-US" dirty="0"/>
                        <a:t>Min Energy Dissipation of Circuit</a:t>
                      </a:r>
                      <a:endParaRPr lang="en-IN" dirty="0"/>
                    </a:p>
                  </a:txBody>
                  <a:tcPr/>
                </a:tc>
                <a:tc>
                  <a:txBody>
                    <a:bodyPr/>
                    <a:lstStyle/>
                    <a:p>
                      <a:pPr algn="ctr"/>
                      <a:r>
                        <a:rPr lang="en-US" dirty="0"/>
                        <a:t>0.06814eV</a:t>
                      </a:r>
                      <a:endParaRPr lang="en-IN" dirty="0"/>
                    </a:p>
                  </a:txBody>
                  <a:tcPr/>
                </a:tc>
                <a:tc>
                  <a:txBody>
                    <a:bodyPr/>
                    <a:lstStyle/>
                    <a:p>
                      <a:pPr algn="ctr"/>
                      <a:r>
                        <a:rPr lang="en-US" dirty="0"/>
                        <a:t>0.20424eV</a:t>
                      </a:r>
                      <a:endParaRPr lang="en-IN" dirty="0"/>
                    </a:p>
                  </a:txBody>
                  <a:tcPr/>
                </a:tc>
                <a:tc>
                  <a:txBody>
                    <a:bodyPr/>
                    <a:lstStyle/>
                    <a:p>
                      <a:pPr algn="ctr"/>
                      <a:r>
                        <a:rPr lang="en-US" dirty="0"/>
                        <a:t>0.36287eV</a:t>
                      </a:r>
                      <a:endParaRPr lang="en-IN" dirty="0"/>
                    </a:p>
                  </a:txBody>
                  <a:tcPr/>
                </a:tc>
                <a:extLst>
                  <a:ext uri="{0D108BD9-81ED-4DB2-BD59-A6C34878D82A}">
                    <a16:rowId xmlns:a16="http://schemas.microsoft.com/office/drawing/2014/main" val="10005"/>
                  </a:ext>
                </a:extLst>
              </a:tr>
              <a:tr h="417120">
                <a:tc>
                  <a:txBody>
                    <a:bodyPr/>
                    <a:lstStyle/>
                    <a:p>
                      <a:pPr algn="just"/>
                      <a:r>
                        <a:rPr lang="en-US" dirty="0"/>
                        <a:t>Avg Leakage Energy Dissipation</a:t>
                      </a:r>
                      <a:endParaRPr lang="en-IN" dirty="0"/>
                    </a:p>
                  </a:txBody>
                  <a:tcPr/>
                </a:tc>
                <a:tc>
                  <a:txBody>
                    <a:bodyPr/>
                    <a:lstStyle/>
                    <a:p>
                      <a:pPr algn="ctr"/>
                      <a:r>
                        <a:rPr lang="en-US" dirty="0"/>
                        <a:t>0.06940eV</a:t>
                      </a:r>
                      <a:endParaRPr lang="en-IN" dirty="0"/>
                    </a:p>
                  </a:txBody>
                  <a:tcPr/>
                </a:tc>
                <a:tc>
                  <a:txBody>
                    <a:bodyPr/>
                    <a:lstStyle/>
                    <a:p>
                      <a:pPr algn="ctr"/>
                      <a:r>
                        <a:rPr lang="en-US" dirty="0"/>
                        <a:t>0.20659eV</a:t>
                      </a:r>
                      <a:endParaRPr lang="en-IN" dirty="0"/>
                    </a:p>
                  </a:txBody>
                  <a:tcPr/>
                </a:tc>
                <a:tc>
                  <a:txBody>
                    <a:bodyPr/>
                    <a:lstStyle/>
                    <a:p>
                      <a:pPr algn="ctr"/>
                      <a:r>
                        <a:rPr lang="en-US" dirty="0"/>
                        <a:t>0.36576eV</a:t>
                      </a:r>
                      <a:endParaRPr lang="en-IN" dirty="0"/>
                    </a:p>
                  </a:txBody>
                  <a:tcPr/>
                </a:tc>
                <a:extLst>
                  <a:ext uri="{0D108BD9-81ED-4DB2-BD59-A6C34878D82A}">
                    <a16:rowId xmlns:a16="http://schemas.microsoft.com/office/drawing/2014/main" val="10006"/>
                  </a:ext>
                </a:extLst>
              </a:tr>
              <a:tr h="417120">
                <a:tc>
                  <a:txBody>
                    <a:bodyPr/>
                    <a:lstStyle/>
                    <a:p>
                      <a:pPr algn="just"/>
                      <a:r>
                        <a:rPr lang="en-US" dirty="0"/>
                        <a:t>Avg Switching Energy Dissipation</a:t>
                      </a:r>
                      <a:endParaRPr lang="en-IN" dirty="0"/>
                    </a:p>
                  </a:txBody>
                  <a:tcPr/>
                </a:tc>
                <a:tc>
                  <a:txBody>
                    <a:bodyPr/>
                    <a:lstStyle/>
                    <a:p>
                      <a:pPr algn="ctr"/>
                      <a:r>
                        <a:rPr lang="en-US" dirty="0"/>
                        <a:t>0.24502eV</a:t>
                      </a:r>
                      <a:endParaRPr lang="en-IN" dirty="0"/>
                    </a:p>
                  </a:txBody>
                  <a:tcPr/>
                </a:tc>
                <a:tc>
                  <a:txBody>
                    <a:bodyPr/>
                    <a:lstStyle/>
                    <a:p>
                      <a:pPr algn="ctr"/>
                      <a:r>
                        <a:rPr lang="en-US" dirty="0"/>
                        <a:t>0.21069eV</a:t>
                      </a:r>
                      <a:endParaRPr lang="en-IN" dirty="0"/>
                    </a:p>
                  </a:txBody>
                  <a:tcPr/>
                </a:tc>
                <a:tc>
                  <a:txBody>
                    <a:bodyPr/>
                    <a:lstStyle/>
                    <a:p>
                      <a:pPr algn="ctr"/>
                      <a:r>
                        <a:rPr lang="en-US" dirty="0"/>
                        <a:t>0.17813eV</a:t>
                      </a:r>
                      <a:endParaRPr lang="en-IN" dirty="0"/>
                    </a:p>
                  </a:txBody>
                  <a:tcPr/>
                </a:tc>
                <a:extLst>
                  <a:ext uri="{0D108BD9-81ED-4DB2-BD59-A6C34878D82A}">
                    <a16:rowId xmlns:a16="http://schemas.microsoft.com/office/drawing/2014/main" val="10007"/>
                  </a:ext>
                </a:extLst>
              </a:tr>
              <a:tr h="417120">
                <a:tc>
                  <a:txBody>
                    <a:bodyPr/>
                    <a:lstStyle/>
                    <a:p>
                      <a:pPr algn="just"/>
                      <a:r>
                        <a:rPr lang="en-US" dirty="0"/>
                        <a:t>Total Power Dissipation</a:t>
                      </a:r>
                      <a:endParaRPr lang="en-IN" dirty="0"/>
                    </a:p>
                  </a:txBody>
                  <a:tcPr/>
                </a:tc>
                <a:tc>
                  <a:txBody>
                    <a:bodyPr/>
                    <a:lstStyle/>
                    <a:p>
                      <a:pPr algn="ctr"/>
                      <a:r>
                        <a:rPr lang="en-IN" dirty="0"/>
                        <a:t>0.31442 eV</a:t>
                      </a:r>
                    </a:p>
                  </a:txBody>
                  <a:tcPr/>
                </a:tc>
                <a:tc>
                  <a:txBody>
                    <a:bodyPr/>
                    <a:lstStyle/>
                    <a:p>
                      <a:pPr algn="ctr"/>
                      <a:r>
                        <a:rPr lang="en-IN" dirty="0"/>
                        <a:t>0.41729 eV</a:t>
                      </a:r>
                    </a:p>
                  </a:txBody>
                  <a:tcPr/>
                </a:tc>
                <a:tc>
                  <a:txBody>
                    <a:bodyPr/>
                    <a:lstStyle/>
                    <a:p>
                      <a:pPr algn="ctr"/>
                      <a:r>
                        <a:rPr lang="en-IN" dirty="0"/>
                        <a:t>0.54389 eV</a:t>
                      </a:r>
                    </a:p>
                  </a:txBody>
                  <a:tcPr/>
                </a:tc>
                <a:extLst>
                  <a:ext uri="{0D108BD9-81ED-4DB2-BD59-A6C34878D82A}">
                    <a16:rowId xmlns:a16="http://schemas.microsoft.com/office/drawing/2014/main" val="10008"/>
                  </a:ext>
                </a:extLst>
              </a:tr>
            </a:tbl>
          </a:graphicData>
        </a:graphic>
      </p:graphicFrame>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25</a:t>
            </a:fld>
            <a:endParaRPr lang="en-IN"/>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solidFill>
                  <a:schemeClr val="accent1">
                    <a:lumMod val="75000"/>
                  </a:schemeClr>
                </a:solidFill>
                <a:latin typeface="Times New Roman" panose="02020603050405020304" pitchFamily="18" charset="0"/>
                <a:cs typeface="Times New Roman" panose="02020603050405020304" pitchFamily="18" charset="0"/>
              </a:rPr>
              <a:t>Performance comparison of Proposed and Existing works</a:t>
            </a:r>
            <a:endParaRPr lang="en-IN" sz="3000" dirty="0">
              <a:solidFill>
                <a:schemeClr val="accent1">
                  <a:lumMod val="75000"/>
                </a:schemeClr>
              </a:solidFill>
            </a:endParaRPr>
          </a:p>
        </p:txBody>
      </p:sp>
      <p:graphicFrame>
        <p:nvGraphicFramePr>
          <p:cNvPr id="7" name="Content Placeholder 6"/>
          <p:cNvGraphicFramePr>
            <a:graphicFrameLocks noGrp="1"/>
          </p:cNvGraphicFramePr>
          <p:nvPr>
            <p:ph idx="1"/>
          </p:nvPr>
        </p:nvGraphicFramePr>
        <p:xfrm>
          <a:off x="905070" y="1519573"/>
          <a:ext cx="4693297" cy="1689885"/>
        </p:xfrm>
        <a:graphic>
          <a:graphicData uri="http://schemas.openxmlformats.org/drawingml/2006/table">
            <a:tbl>
              <a:tblPr firstRow="1" firstCol="1" lastRow="1" lastCol="1" bandRow="1" bandCol="1">
                <a:tableStyleId>{5C22544A-7EE6-4342-B048-85BDC9FD1C3A}</a:tableStyleId>
              </a:tblPr>
              <a:tblGrid>
                <a:gridCol w="972714">
                  <a:extLst>
                    <a:ext uri="{9D8B030D-6E8A-4147-A177-3AD203B41FA5}">
                      <a16:colId xmlns:a16="http://schemas.microsoft.com/office/drawing/2014/main" val="20000"/>
                    </a:ext>
                  </a:extLst>
                </a:gridCol>
                <a:gridCol w="462839">
                  <a:extLst>
                    <a:ext uri="{9D8B030D-6E8A-4147-A177-3AD203B41FA5}">
                      <a16:colId xmlns:a16="http://schemas.microsoft.com/office/drawing/2014/main" val="20001"/>
                    </a:ext>
                  </a:extLst>
                </a:gridCol>
                <a:gridCol w="747879">
                  <a:extLst>
                    <a:ext uri="{9D8B030D-6E8A-4147-A177-3AD203B41FA5}">
                      <a16:colId xmlns:a16="http://schemas.microsoft.com/office/drawing/2014/main" val="20002"/>
                    </a:ext>
                  </a:extLst>
                </a:gridCol>
                <a:gridCol w="656629">
                  <a:extLst>
                    <a:ext uri="{9D8B030D-6E8A-4147-A177-3AD203B41FA5}">
                      <a16:colId xmlns:a16="http://schemas.microsoft.com/office/drawing/2014/main" val="20003"/>
                    </a:ext>
                  </a:extLst>
                </a:gridCol>
                <a:gridCol w="988706">
                  <a:extLst>
                    <a:ext uri="{9D8B030D-6E8A-4147-A177-3AD203B41FA5}">
                      <a16:colId xmlns:a16="http://schemas.microsoft.com/office/drawing/2014/main" val="20004"/>
                    </a:ext>
                  </a:extLst>
                </a:gridCol>
                <a:gridCol w="864530">
                  <a:extLst>
                    <a:ext uri="{9D8B030D-6E8A-4147-A177-3AD203B41FA5}">
                      <a16:colId xmlns:a16="http://schemas.microsoft.com/office/drawing/2014/main" val="20005"/>
                    </a:ext>
                  </a:extLst>
                </a:gridCol>
              </a:tblGrid>
              <a:tr h="727888">
                <a:tc>
                  <a:txBody>
                    <a:bodyPr/>
                    <a:lstStyle/>
                    <a:p>
                      <a:pPr marL="67945" algn="l">
                        <a:spcBef>
                          <a:spcPts val="50"/>
                        </a:spcBef>
                        <a:spcAft>
                          <a:spcPts val="0"/>
                        </a:spcAft>
                      </a:pPr>
                      <a:r>
                        <a:rPr lang="en-US" sz="1000">
                          <a:effectLst/>
                        </a:rPr>
                        <a:t>LFSR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gn="l">
                        <a:spcBef>
                          <a:spcPts val="50"/>
                        </a:spcBef>
                        <a:spcAft>
                          <a:spcPts val="0"/>
                        </a:spcAft>
                      </a:pPr>
                      <a:r>
                        <a:rPr lang="en-US" sz="1000" dirty="0">
                          <a:effectLst/>
                        </a:rPr>
                        <a:t>BIT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gn="l">
                        <a:spcBef>
                          <a:spcPts val="50"/>
                        </a:spcBef>
                        <a:spcAft>
                          <a:spcPts val="0"/>
                        </a:spcAft>
                      </a:pPr>
                      <a:r>
                        <a:rPr lang="en-US" sz="1000">
                          <a:effectLst/>
                        </a:rPr>
                        <a:t>CELL</a:t>
                      </a:r>
                      <a:endParaRPr lang="en-IN" sz="1000">
                        <a:effectLst/>
                      </a:endParaRPr>
                    </a:p>
                    <a:p>
                      <a:pPr marL="69850" algn="l">
                        <a:lnSpc>
                          <a:spcPts val="915"/>
                        </a:lnSpc>
                        <a:spcBef>
                          <a:spcPts val="135"/>
                        </a:spcBef>
                      </a:pPr>
                      <a:r>
                        <a:rPr lang="en-US" sz="1000">
                          <a:effectLst/>
                        </a:rPr>
                        <a:t>COUNT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l">
                        <a:spcBef>
                          <a:spcPts val="50"/>
                        </a:spcBef>
                        <a:spcAft>
                          <a:spcPts val="0"/>
                        </a:spcAft>
                      </a:pPr>
                      <a:r>
                        <a:rPr lang="en-US" sz="1000" dirty="0">
                          <a:effectLst/>
                        </a:rPr>
                        <a:t>CELL/</a:t>
                      </a:r>
                      <a:endParaRPr lang="en-IN" sz="1000" dirty="0">
                        <a:effectLst/>
                      </a:endParaRPr>
                    </a:p>
                    <a:p>
                      <a:pPr marL="68580" algn="l">
                        <a:lnSpc>
                          <a:spcPts val="915"/>
                        </a:lnSpc>
                        <a:spcBef>
                          <a:spcPts val="135"/>
                        </a:spcBef>
                      </a:pPr>
                      <a:r>
                        <a:rPr lang="en-US" sz="1000" dirty="0">
                          <a:effectLst/>
                        </a:rPr>
                        <a:t>BIT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l">
                        <a:spcBef>
                          <a:spcPts val="50"/>
                        </a:spcBef>
                        <a:spcAft>
                          <a:spcPts val="0"/>
                        </a:spcAft>
                      </a:pPr>
                      <a:r>
                        <a:rPr lang="en-US" sz="1000">
                          <a:effectLst/>
                        </a:rPr>
                        <a:t>AREA(µm</a:t>
                      </a:r>
                      <a:r>
                        <a:rPr lang="en-US" sz="1000" baseline="30000">
                          <a:effectLst/>
                        </a:rPr>
                        <a:t>2</a:t>
                      </a:r>
                      <a:r>
                        <a:rPr lang="en-US" sz="1000">
                          <a:effectLst/>
                        </a:rPr>
                        <a: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gn="l">
                        <a:spcBef>
                          <a:spcPts val="50"/>
                        </a:spcBef>
                        <a:spcAft>
                          <a:spcPts val="0"/>
                        </a:spcAft>
                      </a:pPr>
                      <a:r>
                        <a:rPr lang="en-US" sz="1000" dirty="0">
                          <a:effectLst/>
                        </a:rPr>
                        <a:t>AREA</a:t>
                      </a:r>
                      <a:endParaRPr lang="en-IN" sz="1000" dirty="0">
                        <a:effectLst/>
                      </a:endParaRPr>
                    </a:p>
                    <a:p>
                      <a:pPr marL="70485" algn="l">
                        <a:spcBef>
                          <a:spcPts val="50"/>
                        </a:spcBef>
                        <a:spcAft>
                          <a:spcPts val="0"/>
                        </a:spcAft>
                      </a:pPr>
                      <a:r>
                        <a:rPr lang="en-US" sz="1000" dirty="0">
                          <a:effectLst/>
                        </a:rPr>
                        <a:t>/BIT(µm</a:t>
                      </a:r>
                      <a:r>
                        <a:rPr lang="en-US" sz="1000" baseline="30000" dirty="0">
                          <a:effectLst/>
                        </a:rPr>
                        <a:t>2</a:t>
                      </a:r>
                      <a:r>
                        <a:rPr lang="en-US" sz="1000" dirty="0">
                          <a:effectLst/>
                        </a:rPr>
                        <a: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319504">
                <a:tc>
                  <a:txBody>
                    <a:bodyPr/>
                    <a:lstStyle/>
                    <a:p>
                      <a:pPr marL="67945" algn="l">
                        <a:spcBef>
                          <a:spcPts val="15"/>
                        </a:spcBef>
                        <a:spcAft>
                          <a:spcPts val="0"/>
                        </a:spcAft>
                      </a:pPr>
                      <a:r>
                        <a:rPr lang="en-US" sz="1000">
                          <a:effectLst/>
                        </a:rPr>
                        <a:t>REF[16]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gn="l">
                        <a:spcBef>
                          <a:spcPts val="15"/>
                        </a:spcBef>
                        <a:spcAft>
                          <a:spcPts val="0"/>
                        </a:spcAft>
                      </a:pPr>
                      <a:r>
                        <a:rPr lang="en-US" sz="1000">
                          <a:effectLst/>
                        </a:rPr>
                        <a:t>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gn="l">
                        <a:spcBef>
                          <a:spcPts val="15"/>
                        </a:spcBef>
                        <a:spcAft>
                          <a:spcPts val="0"/>
                        </a:spcAft>
                      </a:pPr>
                      <a:r>
                        <a:rPr lang="en-US" sz="1000">
                          <a:effectLst/>
                        </a:rPr>
                        <a:t>226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l">
                        <a:spcBef>
                          <a:spcPts val="15"/>
                        </a:spcBef>
                        <a:spcAft>
                          <a:spcPts val="0"/>
                        </a:spcAft>
                      </a:pPr>
                      <a:r>
                        <a:rPr lang="en-US" sz="1000">
                          <a:effectLst/>
                        </a:rPr>
                        <a:t>56.5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l">
                        <a:spcBef>
                          <a:spcPts val="15"/>
                        </a:spcBef>
                        <a:spcAft>
                          <a:spcPts val="0"/>
                        </a:spcAft>
                      </a:pPr>
                      <a:r>
                        <a:rPr lang="en-US" sz="1000" dirty="0">
                          <a:effectLst/>
                        </a:rPr>
                        <a:t>0.30</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gn="l">
                        <a:spcBef>
                          <a:spcPts val="15"/>
                        </a:spcBef>
                        <a:spcAft>
                          <a:spcPts val="0"/>
                        </a:spcAft>
                      </a:pPr>
                      <a:r>
                        <a:rPr lang="en-US" sz="1000">
                          <a:effectLst/>
                        </a:rPr>
                        <a:t>0.075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319504">
                <a:tc>
                  <a:txBody>
                    <a:bodyPr/>
                    <a:lstStyle/>
                    <a:p>
                      <a:pPr marL="67945" algn="l">
                        <a:spcBef>
                          <a:spcPts val="15"/>
                        </a:spcBef>
                        <a:spcAft>
                          <a:spcPts val="0"/>
                        </a:spcAft>
                      </a:pPr>
                      <a:r>
                        <a:rPr lang="en-US" sz="1000">
                          <a:effectLst/>
                        </a:rPr>
                        <a:t>REF[21]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gn="l">
                        <a:spcBef>
                          <a:spcPts val="15"/>
                        </a:spcBef>
                        <a:spcAft>
                          <a:spcPts val="0"/>
                        </a:spcAft>
                      </a:pPr>
                      <a:r>
                        <a:rPr lang="en-US" sz="1000">
                          <a:effectLst/>
                        </a:rPr>
                        <a:t>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gn="l">
                        <a:spcBef>
                          <a:spcPts val="15"/>
                        </a:spcBef>
                        <a:spcAft>
                          <a:spcPts val="0"/>
                        </a:spcAft>
                      </a:pPr>
                      <a:r>
                        <a:rPr lang="en-US" sz="1000">
                          <a:effectLst/>
                        </a:rPr>
                        <a:t>226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l">
                        <a:spcBef>
                          <a:spcPts val="15"/>
                        </a:spcBef>
                        <a:spcAft>
                          <a:spcPts val="0"/>
                        </a:spcAft>
                      </a:pPr>
                      <a:r>
                        <a:rPr lang="en-US" sz="1000">
                          <a:effectLst/>
                        </a:rPr>
                        <a:t>56.5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l">
                        <a:spcBef>
                          <a:spcPts val="15"/>
                        </a:spcBef>
                        <a:spcAft>
                          <a:spcPts val="0"/>
                        </a:spcAft>
                      </a:pPr>
                      <a:r>
                        <a:rPr lang="en-US" sz="1000">
                          <a:effectLst/>
                        </a:rPr>
                        <a:t>0.27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gn="l">
                        <a:spcBef>
                          <a:spcPts val="15"/>
                        </a:spcBef>
                        <a:spcAft>
                          <a:spcPts val="0"/>
                        </a:spcAft>
                      </a:pPr>
                      <a:r>
                        <a:rPr lang="en-US" sz="1000">
                          <a:effectLst/>
                        </a:rPr>
                        <a:t>0.0675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322989">
                <a:tc>
                  <a:txBody>
                    <a:bodyPr/>
                    <a:lstStyle/>
                    <a:p>
                      <a:pPr marL="67945" algn="l">
                        <a:spcBef>
                          <a:spcPts val="15"/>
                        </a:spcBef>
                        <a:spcAft>
                          <a:spcPts val="0"/>
                        </a:spcAft>
                      </a:pPr>
                      <a:r>
                        <a:rPr lang="en-US" sz="1000">
                          <a:effectLst/>
                        </a:rPr>
                        <a:t>PROPOSED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gn="l">
                        <a:spcBef>
                          <a:spcPts val="15"/>
                        </a:spcBef>
                        <a:spcAft>
                          <a:spcPts val="0"/>
                        </a:spcAft>
                      </a:pPr>
                      <a:r>
                        <a:rPr lang="en-US" sz="1000">
                          <a:effectLst/>
                        </a:rPr>
                        <a:t>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gn="l">
                        <a:spcBef>
                          <a:spcPts val="15"/>
                        </a:spcBef>
                        <a:spcAft>
                          <a:spcPts val="0"/>
                        </a:spcAft>
                      </a:pPr>
                      <a:r>
                        <a:rPr lang="en-US" sz="1000">
                          <a:effectLst/>
                        </a:rPr>
                        <a:t>216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l">
                        <a:spcBef>
                          <a:spcPts val="15"/>
                        </a:spcBef>
                        <a:spcAft>
                          <a:spcPts val="0"/>
                        </a:spcAft>
                      </a:pPr>
                      <a:r>
                        <a:rPr lang="en-US" sz="1000">
                          <a:effectLst/>
                        </a:rPr>
                        <a:t>54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l">
                        <a:spcBef>
                          <a:spcPts val="15"/>
                        </a:spcBef>
                        <a:spcAft>
                          <a:spcPts val="0"/>
                        </a:spcAft>
                      </a:pPr>
                      <a:r>
                        <a:rPr lang="en-US" sz="1000">
                          <a:effectLst/>
                        </a:rPr>
                        <a:t>0.23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gn="l">
                        <a:spcBef>
                          <a:spcPts val="15"/>
                        </a:spcBef>
                        <a:spcAft>
                          <a:spcPts val="0"/>
                        </a:spcAft>
                      </a:pPr>
                      <a:r>
                        <a:rPr lang="en-US" sz="1000" dirty="0">
                          <a:effectLst/>
                        </a:rPr>
                        <a:t>0.0575</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26</a:t>
            </a:fld>
            <a:endParaRPr lang="en-IN"/>
          </a:p>
        </p:txBody>
      </p:sp>
      <p:pic>
        <p:nvPicPr>
          <p:cNvPr id="8" name="image20.jpeg"/>
          <p:cNvPicPr>
            <a:picLocks noChangeAspect="1"/>
          </p:cNvPicPr>
          <p:nvPr/>
        </p:nvPicPr>
        <p:blipFill>
          <a:blip r:embed="rId2" cstate="print"/>
          <a:stretch>
            <a:fillRect/>
          </a:stretch>
        </p:blipFill>
        <p:spPr>
          <a:xfrm>
            <a:off x="7250572" y="1287313"/>
            <a:ext cx="3102610" cy="1922145"/>
          </a:xfrm>
          <a:prstGeom prst="rect">
            <a:avLst/>
          </a:prstGeom>
        </p:spPr>
      </p:pic>
      <p:sp>
        <p:nvSpPr>
          <p:cNvPr id="10" name="TextBox 9"/>
          <p:cNvSpPr txBox="1"/>
          <p:nvPr/>
        </p:nvSpPr>
        <p:spPr>
          <a:xfrm>
            <a:off x="5487178" y="3126738"/>
            <a:ext cx="6097554" cy="323165"/>
          </a:xfrm>
          <a:prstGeom prst="rect">
            <a:avLst/>
          </a:prstGeom>
          <a:noFill/>
        </p:spPr>
        <p:txBody>
          <a:bodyPr wrap="square">
            <a:spAutoFit/>
          </a:bodyPr>
          <a:lstStyle/>
          <a:p>
            <a:pPr marL="401955" algn="just">
              <a:spcBef>
                <a:spcPts val="540"/>
              </a:spcBef>
              <a:spcAft>
                <a:spcPts val="0"/>
              </a:spcAft>
            </a:pPr>
            <a:r>
              <a:rPr lang="en-US" sz="1500" dirty="0">
                <a:effectLst/>
                <a:latin typeface="Times New Roman" panose="02020603050405020304" pitchFamily="18" charset="0"/>
                <a:ea typeface="Times New Roman" panose="02020603050405020304" pitchFamily="18" charset="0"/>
              </a:rPr>
              <a:t>                           Cell</a:t>
            </a:r>
            <a:r>
              <a:rPr lang="en-US" sz="1500" spc="-2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count</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for</a:t>
            </a:r>
            <a:r>
              <a:rPr lang="en-US" sz="1500" spc="-1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various</a:t>
            </a:r>
            <a:r>
              <a:rPr lang="en-US" sz="1500" spc="-2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proposed</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methods</a:t>
            </a:r>
            <a:endParaRPr lang="en-IN" sz="1500" dirty="0">
              <a:effectLst/>
              <a:latin typeface="Times New Roman" panose="02020603050405020304" pitchFamily="18" charset="0"/>
              <a:ea typeface="Times New Roman" panose="02020603050405020304" pitchFamily="18" charset="0"/>
            </a:endParaRPr>
          </a:p>
        </p:txBody>
      </p:sp>
      <p:pic>
        <p:nvPicPr>
          <p:cNvPr id="11" name="image21.jpeg"/>
          <p:cNvPicPr>
            <a:picLocks noChangeAspect="1"/>
          </p:cNvPicPr>
          <p:nvPr/>
        </p:nvPicPr>
        <p:blipFill>
          <a:blip r:embed="rId3" cstate="print"/>
          <a:stretch>
            <a:fillRect/>
          </a:stretch>
        </p:blipFill>
        <p:spPr>
          <a:xfrm>
            <a:off x="4226702" y="3429000"/>
            <a:ext cx="3023870" cy="2406650"/>
          </a:xfrm>
          <a:prstGeom prst="rect">
            <a:avLst/>
          </a:prstGeom>
        </p:spPr>
      </p:pic>
      <p:sp>
        <p:nvSpPr>
          <p:cNvPr id="13" name="TextBox 12"/>
          <p:cNvSpPr txBox="1"/>
          <p:nvPr/>
        </p:nvSpPr>
        <p:spPr>
          <a:xfrm>
            <a:off x="3142084" y="5849646"/>
            <a:ext cx="6097554" cy="323165"/>
          </a:xfrm>
          <a:prstGeom prst="rect">
            <a:avLst/>
          </a:prstGeom>
          <a:noFill/>
        </p:spPr>
        <p:txBody>
          <a:bodyPr wrap="square">
            <a:spAutoFit/>
          </a:bodyPr>
          <a:lstStyle/>
          <a:p>
            <a:pPr marL="144145" algn="just">
              <a:spcBef>
                <a:spcPts val="585"/>
              </a:spcBef>
              <a:spcAft>
                <a:spcPts val="0"/>
              </a:spcAft>
            </a:pPr>
            <a:r>
              <a:rPr lang="en-US" sz="1500" dirty="0">
                <a:effectLst/>
                <a:latin typeface="Times New Roman" panose="02020603050405020304" pitchFamily="18" charset="0"/>
                <a:ea typeface="Times New Roman" panose="02020603050405020304" pitchFamily="18" charset="0"/>
              </a:rPr>
              <a:t>          Area</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and</a:t>
            </a:r>
            <a:r>
              <a:rPr lang="en-US" sz="1500" spc="-2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area</a:t>
            </a:r>
            <a:r>
              <a:rPr lang="en-US" sz="1500" spc="-1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per</a:t>
            </a:r>
            <a:r>
              <a:rPr lang="en-US" sz="1500" spc="-1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bit for</a:t>
            </a:r>
            <a:r>
              <a:rPr lang="en-US" sz="1500" spc="-2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various</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proposed methods</a:t>
            </a:r>
            <a:endParaRPr lang="en-IN" sz="1500" dirty="0">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u="sng" dirty="0">
                <a:solidFill>
                  <a:srgbClr val="003399"/>
                </a:solidFill>
                <a:latin typeface="Times New Roman" panose="02020603050405020304" pitchFamily="18" charset="0"/>
                <a:cs typeface="Times New Roman" panose="02020603050405020304" pitchFamily="18" charset="0"/>
              </a:rPr>
              <a:t>TIME LINE ACTIVITY</a:t>
            </a:r>
            <a:endParaRPr lang="en-IN" sz="3000" dirty="0"/>
          </a:p>
        </p:txBody>
      </p:sp>
      <p:sp>
        <p:nvSpPr>
          <p:cNvPr id="3" name="Content Placeholder 2"/>
          <p:cNvSpPr>
            <a:spLocks noGrp="1"/>
          </p:cNvSpPr>
          <p:nvPr>
            <p:ph idx="1"/>
          </p:nvPr>
        </p:nvSpPr>
        <p:spPr/>
        <p:txBody>
          <a:bodyPr/>
          <a:lstStyle/>
          <a:p>
            <a:pPr marL="0" algn="ctr" rtl="0" eaLnBrk="1" fontAlgn="t" latinLnBrk="0" hangingPunct="1">
              <a:spcBef>
                <a:spcPts val="0"/>
              </a:spcBef>
              <a:spcAft>
                <a:spcPts val="0"/>
              </a:spcAft>
            </a:pP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S.NO</a:t>
            </a:r>
            <a:endParaRPr lang="en-IN" sz="18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REVIEW</a:t>
            </a:r>
            <a:endParaRPr lang="en-IN" sz="1800" b="0" i="0" u="none" strike="noStrike" dirty="0">
              <a:effectLst/>
              <a:latin typeface="Arial" panose="020B0604020202020204" pitchFamily="34" charset="0"/>
            </a:endParaRPr>
          </a:p>
          <a:p>
            <a:pPr marL="0" rtl="0" eaLnBrk="1" fontAlgn="t" latinLnBrk="0" hangingPunct="1">
              <a:spcBef>
                <a:spcPts val="0"/>
              </a:spcBef>
              <a:spcAft>
                <a:spcPts val="0"/>
              </a:spcAft>
            </a:pP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EXPECTED STATUS</a:t>
            </a:r>
            <a:endParaRPr lang="en-IN" sz="18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S.NO</a:t>
            </a:r>
            <a:endParaRPr lang="en-IN" sz="18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REVIEW</a:t>
            </a:r>
            <a:endParaRPr lang="en-IN" sz="18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EXPECTED STATUS</a:t>
            </a:r>
            <a:endParaRPr lang="en-IN" sz="1800" b="0" i="0" u="none" strike="noStrike" dirty="0">
              <a:effectLst/>
              <a:latin typeface="Arial" panose="020B0604020202020204" pitchFamily="34" charset="0"/>
            </a:endParaRPr>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27</a:t>
            </a:fld>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graphicFrame>
        <p:nvGraphicFramePr>
          <p:cNvPr id="8" name="Table 8"/>
          <p:cNvGraphicFramePr/>
          <p:nvPr>
            <p:extLst>
              <p:ext uri="{D42A27DB-BD31-4B8C-83A1-F6EECF244321}">
                <p14:modId xmlns:p14="http://schemas.microsoft.com/office/powerpoint/2010/main" val="38152433"/>
              </p:ext>
            </p:extLst>
          </p:nvPr>
        </p:nvGraphicFramePr>
        <p:xfrm>
          <a:off x="1345637" y="2584435"/>
          <a:ext cx="9500726" cy="2123440"/>
        </p:xfrm>
        <a:graphic>
          <a:graphicData uri="http://schemas.openxmlformats.org/drawingml/2006/table">
            <a:tbl>
              <a:tblPr firstRow="1" bandRow="1">
                <a:tableStyleId>{5C22544A-7EE6-4342-B048-85BDC9FD1C3A}</a:tableStyleId>
              </a:tblPr>
              <a:tblGrid>
                <a:gridCol w="1029077">
                  <a:extLst>
                    <a:ext uri="{9D8B030D-6E8A-4147-A177-3AD203B41FA5}">
                      <a16:colId xmlns:a16="http://schemas.microsoft.com/office/drawing/2014/main" val="20000"/>
                    </a:ext>
                  </a:extLst>
                </a:gridCol>
                <a:gridCol w="2584846">
                  <a:extLst>
                    <a:ext uri="{9D8B030D-6E8A-4147-A177-3AD203B41FA5}">
                      <a16:colId xmlns:a16="http://schemas.microsoft.com/office/drawing/2014/main" val="20001"/>
                    </a:ext>
                  </a:extLst>
                </a:gridCol>
                <a:gridCol w="5886803">
                  <a:extLst>
                    <a:ext uri="{9D8B030D-6E8A-4147-A177-3AD203B41FA5}">
                      <a16:colId xmlns:a16="http://schemas.microsoft.com/office/drawing/2014/main" val="20002"/>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REVIEW</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EXPECTED STATUS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0</a:t>
                      </a:r>
                      <a:r>
                        <a:rPr lang="en-IN" sz="1800" b="0" i="0" kern="1200" baseline="30000" dirty="0">
                          <a:solidFill>
                            <a:schemeClr val="dk1"/>
                          </a:solidFill>
                          <a:effectLst/>
                          <a:latin typeface="Times New Roman" panose="02020603050405020304" pitchFamily="18" charset="0"/>
                          <a:ea typeface="+mn-ea"/>
                          <a:cs typeface="Times New Roman" panose="02020603050405020304" pitchFamily="18" charset="0"/>
                        </a:rPr>
                        <a:t>th</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review(17/2/23)</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Problem identification and Literature Survey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1</a:t>
                      </a:r>
                      <a:r>
                        <a:rPr lang="en-IN" sz="1800" b="0" i="0" kern="1200" baseline="30000" dirty="0">
                          <a:solidFill>
                            <a:schemeClr val="dk1"/>
                          </a:solidFill>
                          <a:effectLst/>
                          <a:latin typeface="Times New Roman" panose="02020603050405020304" pitchFamily="18" charset="0"/>
                          <a:ea typeface="+mn-ea"/>
                          <a:cs typeface="Times New Roman" panose="02020603050405020304" pitchFamily="18" charset="0"/>
                        </a:rPr>
                        <a:t>st</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review(7/3/23)</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dirty="0">
                          <a:latin typeface="Times New Roman" panose="02020603050405020304" pitchFamily="18" charset="0"/>
                          <a:cs typeface="Times New Roman" panose="02020603050405020304" pitchFamily="18" charset="0"/>
                        </a:rPr>
                        <a:t>Implementing LFSR using QCA</a:t>
                      </a:r>
                    </a:p>
                  </a:txBody>
                  <a:tcPr/>
                </a:tc>
                <a:extLst>
                  <a:ext uri="{0D108BD9-81ED-4DB2-BD59-A6C34878D82A}">
                    <a16:rowId xmlns:a16="http://schemas.microsoft.com/office/drawing/2014/main" val="10002"/>
                  </a:ext>
                </a:extLst>
              </a:tr>
              <a:tr h="370840">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2</a:t>
                      </a:r>
                      <a:r>
                        <a:rPr lang="en-IN" sz="1800" b="0" i="0" kern="1200" baseline="30000" dirty="0">
                          <a:solidFill>
                            <a:schemeClr val="dk1"/>
                          </a:solidFill>
                          <a:effectLst/>
                          <a:latin typeface="Times New Roman" panose="02020603050405020304" pitchFamily="18" charset="0"/>
                          <a:ea typeface="+mn-ea"/>
                          <a:cs typeface="Times New Roman" panose="02020603050405020304" pitchFamily="18" charset="0"/>
                        </a:rPr>
                        <a:t>nd</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review(21/4/23)</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Different Parameters and Performance Analysis of the Implemented design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Final review(19/5/23)</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Demo and Report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u="sng" dirty="0">
                <a:solidFill>
                  <a:schemeClr val="accent1">
                    <a:lumMod val="75000"/>
                  </a:schemeClr>
                </a:solidFill>
                <a:latin typeface="Times New Roman" panose="02020603050405020304" pitchFamily="18" charset="0"/>
                <a:cs typeface="Times New Roman" panose="02020603050405020304" pitchFamily="18" charset="0"/>
              </a:rPr>
              <a:t>CONCLUSION</a:t>
            </a:r>
            <a:endParaRPr lang="en-IN" sz="30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proposed RNG has been developed to optimize both power dissipation and space constraints.</a:t>
            </a:r>
          </a:p>
          <a:p>
            <a:pPr algn="just"/>
            <a:r>
              <a:rPr lang="en-US" sz="2000" dirty="0">
                <a:latin typeface="Times New Roman" panose="02020603050405020304" pitchFamily="18" charset="0"/>
                <a:cs typeface="Times New Roman" panose="02020603050405020304" pitchFamily="18" charset="0"/>
              </a:rPr>
              <a:t> The proposed LFSR design implementation is seen to drastically lower the cell count when compared to previously published designs in the literature. </a:t>
            </a:r>
          </a:p>
          <a:p>
            <a:pPr algn="just"/>
            <a:r>
              <a:rPr lang="en-US" sz="2000" dirty="0">
                <a:latin typeface="Times New Roman" panose="02020603050405020304" pitchFamily="18" charset="0"/>
                <a:cs typeface="Times New Roman" panose="02020603050405020304" pitchFamily="18" charset="0"/>
              </a:rPr>
              <a:t>The size of the proposed LFSR is over 8% smaller than that of the literature, and the cell count is approximately 4.5% lower. This technique also considerably decreases area and power. </a:t>
            </a:r>
          </a:p>
          <a:p>
            <a:pPr algn="just"/>
            <a:r>
              <a:rPr lang="en-US" sz="2000" dirty="0">
                <a:latin typeface="Times New Roman" panose="02020603050405020304" pitchFamily="18" charset="0"/>
                <a:cs typeface="Times New Roman" panose="02020603050405020304" pitchFamily="18" charset="0"/>
              </a:rPr>
              <a:t>Hence, the proposed approach provides much scope for developing power-efficient secured RNG implementations. It could be used to construct intricate circuits for secure communication for various blocks for encryption and decryption</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28</a:t>
            </a:fld>
            <a:endParaRPr lang="en-IN"/>
          </a:p>
        </p:txBody>
      </p:sp>
      <p:pic>
        <p:nvPicPr>
          <p:cNvPr id="7" name="Picture 6">
            <a:extLst>
              <a:ext uri="{FF2B5EF4-FFF2-40B4-BE49-F238E27FC236}">
                <a16:creationId xmlns:a16="http://schemas.microsoft.com/office/drawing/2014/main" id="{E42CF506-7C03-49D3-884A-00EC382F35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u="sng" dirty="0">
                <a:solidFill>
                  <a:schemeClr val="accent1">
                    <a:lumMod val="75000"/>
                  </a:schemeClr>
                </a:solidFill>
                <a:latin typeface="Times New Roman" panose="02020603050405020304" pitchFamily="18" charset="0"/>
                <a:cs typeface="Times New Roman" panose="02020603050405020304" pitchFamily="18" charset="0"/>
              </a:rPr>
              <a:t>FUTURE SCOPE</a:t>
            </a:r>
            <a:endParaRPr lang="en-IN" sz="30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QRNGs could be integrated into existing encryption algorithms, digital signatures, and key generation, improving the security of these systems. QRNGs also have the potential for use in post-quantum cryptography, which aims to develop cryptographic protocols that are resistant to attacks from quantum computers. Overall, the integration of QRNGs into cryptographic systems has vast potential for improving the security of sensitive information.</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29</a:t>
            </a:fld>
            <a:endParaRPr lang="en-IN"/>
          </a:p>
        </p:txBody>
      </p:sp>
      <p:pic>
        <p:nvPicPr>
          <p:cNvPr id="7" name="Picture 6">
            <a:extLst>
              <a:ext uri="{FF2B5EF4-FFF2-40B4-BE49-F238E27FC236}">
                <a16:creationId xmlns:a16="http://schemas.microsoft.com/office/drawing/2014/main" id="{E42CF506-7C03-49D3-884A-00EC382F35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extLst>
      <p:ext uri="{BB962C8B-B14F-4D97-AF65-F5344CB8AC3E}">
        <p14:creationId xmlns:p14="http://schemas.microsoft.com/office/powerpoint/2010/main" val="109803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u="sng"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a:t>
            </a:r>
            <a:endParaRPr lang="en-IN" sz="30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sz="2800" dirty="0">
                <a:latin typeface="Times New Roman" panose="02020603050405020304" pitchFamily="18" charset="0"/>
                <a:cs typeface="Times New Roman" panose="02020603050405020304" pitchFamily="18" charset="0"/>
              </a:rPr>
              <a:t>Generally, Linear Feedback Shift Register based Random Number Generators are used for generating the keys. Due to limitations like pre-defined algorithm, high power dissipation and </a:t>
            </a:r>
            <a:r>
              <a:rPr lang="en-US" dirty="0">
                <a:latin typeface="Times New Roman" panose="02020603050405020304" pitchFamily="18" charset="0"/>
                <a:cs typeface="Times New Roman" panose="02020603050405020304" pitchFamily="18" charset="0"/>
              </a:rPr>
              <a:t>low </a:t>
            </a:r>
            <a:r>
              <a:rPr lang="en-US" sz="2800" dirty="0">
                <a:latin typeface="Times New Roman" panose="02020603050405020304" pitchFamily="18" charset="0"/>
                <a:cs typeface="Times New Roman" panose="02020603050405020304" pitchFamily="18" charset="0"/>
              </a:rPr>
              <a:t>operating speed in CMOS-based architectures. Linear Feedback Shift Registers are designed using Quantum-dot cellular automata (QCA) Architecture. QCA is a one of the quantum circuit design, has superior performance compared to CMOS in most performance areas, such as space, speed and power.</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3</a:t>
            </a:fld>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3920"/>
          </a:xfrm>
        </p:spPr>
        <p:txBody>
          <a:bodyPr>
            <a:normAutofit/>
          </a:bodyPr>
          <a:lstStyle/>
          <a:p>
            <a:r>
              <a:rPr lang="en-US" sz="3000" b="1"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IN" sz="3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89046"/>
            <a:ext cx="10515600" cy="5503828"/>
          </a:xfrm>
        </p:spPr>
        <p:txBody>
          <a:bodyPr>
            <a:normAutofit fontScale="92500" lnSpcReduction="20000"/>
          </a:bodyPr>
          <a:lstStyle/>
          <a:p>
            <a:pPr marL="0" indent="0" algn="just">
              <a:buNone/>
            </a:pPr>
            <a:r>
              <a:rPr lang="en-IN" sz="1500" dirty="0">
                <a:latin typeface="Times New Roman" panose="02020603050405020304" pitchFamily="18" charset="0"/>
                <a:cs typeface="Times New Roman" panose="02020603050405020304" pitchFamily="18" charset="0"/>
              </a:rPr>
              <a:t>[1] </a:t>
            </a:r>
            <a:r>
              <a:rPr lang="en-IN" sz="1500" dirty="0" err="1">
                <a:latin typeface="Times New Roman" panose="02020603050405020304" pitchFamily="18" charset="0"/>
                <a:cs typeface="Times New Roman" panose="02020603050405020304" pitchFamily="18" charset="0"/>
              </a:rPr>
              <a:t>Marsaglia</a:t>
            </a:r>
            <a:r>
              <a:rPr lang="en-IN" sz="1500" dirty="0">
                <a:latin typeface="Times New Roman" panose="02020603050405020304" pitchFamily="18" charset="0"/>
                <a:cs typeface="Times New Roman" panose="02020603050405020304" pitchFamily="18" charset="0"/>
              </a:rPr>
              <a:t>, G. (2003). Random number generators. Journal of Modern Applied Statistical Methods, 2(1), 2.</a:t>
            </a:r>
          </a:p>
          <a:p>
            <a:pPr marL="0" indent="0" algn="just">
              <a:buNone/>
            </a:pPr>
            <a:r>
              <a:rPr lang="en-IN" sz="1500" dirty="0">
                <a:latin typeface="Times New Roman" panose="02020603050405020304" pitchFamily="18" charset="0"/>
                <a:cs typeface="Times New Roman" panose="02020603050405020304" pitchFamily="18" charset="0"/>
              </a:rPr>
              <a:t>[2] Durga, R. S., </a:t>
            </a:r>
            <a:r>
              <a:rPr lang="en-IN" sz="1500" dirty="0" err="1">
                <a:latin typeface="Times New Roman" panose="02020603050405020304" pitchFamily="18" charset="0"/>
                <a:cs typeface="Times New Roman" panose="02020603050405020304" pitchFamily="18" charset="0"/>
              </a:rPr>
              <a:t>Rashmika</a:t>
            </a:r>
            <a:r>
              <a:rPr lang="en-IN" sz="1500" dirty="0">
                <a:latin typeface="Times New Roman" panose="02020603050405020304" pitchFamily="18" charset="0"/>
                <a:cs typeface="Times New Roman" panose="02020603050405020304" pitchFamily="18" charset="0"/>
              </a:rPr>
              <a:t>, C. K., </a:t>
            </a:r>
            <a:r>
              <a:rPr lang="en-IN" sz="1500" dirty="0" err="1">
                <a:latin typeface="Times New Roman" panose="02020603050405020304" pitchFamily="18" charset="0"/>
                <a:cs typeface="Times New Roman" panose="02020603050405020304" pitchFamily="18" charset="0"/>
              </a:rPr>
              <a:t>Madhumitha</a:t>
            </a:r>
            <a:r>
              <a:rPr lang="en-IN" sz="1500" dirty="0">
                <a:latin typeface="Times New Roman" panose="02020603050405020304" pitchFamily="18" charset="0"/>
                <a:cs typeface="Times New Roman" panose="02020603050405020304" pitchFamily="18" charset="0"/>
              </a:rPr>
              <a:t>, O. N., </a:t>
            </a:r>
            <a:r>
              <a:rPr lang="en-IN" sz="1500" dirty="0" err="1">
                <a:latin typeface="Times New Roman" panose="02020603050405020304" pitchFamily="18" charset="0"/>
                <a:cs typeface="Times New Roman" panose="02020603050405020304" pitchFamily="18" charset="0"/>
              </a:rPr>
              <a:t>Suvetha</a:t>
            </a:r>
            <a:r>
              <a:rPr lang="en-IN" sz="1500" dirty="0">
                <a:latin typeface="Times New Roman" panose="02020603050405020304" pitchFamily="18" charset="0"/>
                <a:cs typeface="Times New Roman" panose="02020603050405020304" pitchFamily="18" charset="0"/>
              </a:rPr>
              <a:t>, D. G., </a:t>
            </a:r>
            <a:r>
              <a:rPr lang="en-IN" sz="1500" dirty="0" err="1">
                <a:latin typeface="Times New Roman" panose="02020603050405020304" pitchFamily="18" charset="0"/>
                <a:cs typeface="Times New Roman" panose="02020603050405020304" pitchFamily="18" charset="0"/>
              </a:rPr>
              <a:t>Tanmai</a:t>
            </a:r>
            <a:r>
              <a:rPr lang="en-IN" sz="1500" dirty="0">
                <a:latin typeface="Times New Roman" panose="02020603050405020304" pitchFamily="18" charset="0"/>
                <a:cs typeface="Times New Roman" panose="02020603050405020304" pitchFamily="18" charset="0"/>
              </a:rPr>
              <a:t>, B., &amp; </a:t>
            </a:r>
            <a:r>
              <a:rPr lang="en-IN" sz="1500" dirty="0" err="1">
                <a:latin typeface="Times New Roman" panose="02020603050405020304" pitchFamily="18" charset="0"/>
                <a:cs typeface="Times New Roman" panose="02020603050405020304" pitchFamily="18" charset="0"/>
              </a:rPr>
              <a:t>Mohankumar</a:t>
            </a:r>
            <a:r>
              <a:rPr lang="en-IN" sz="1500" dirty="0">
                <a:latin typeface="Times New Roman" panose="02020603050405020304" pitchFamily="18" charset="0"/>
                <a:cs typeface="Times New Roman" panose="02020603050405020304" pitchFamily="18" charset="0"/>
              </a:rPr>
              <a:t>, N. (2020, August). Design and synthesis of LFSR based random number generator. In 2020 Third International Conference on Smart Systems and Inventive Technology (ICSSIT) (pp. 438- 442). IEEE</a:t>
            </a:r>
          </a:p>
          <a:p>
            <a:pPr marL="0" indent="0" algn="just">
              <a:buNone/>
            </a:pPr>
            <a:r>
              <a:rPr lang="en-IN" sz="1500" dirty="0">
                <a:latin typeface="Times New Roman" panose="02020603050405020304" pitchFamily="18" charset="0"/>
                <a:cs typeface="Times New Roman" panose="02020603050405020304" pitchFamily="18" charset="0"/>
              </a:rPr>
              <a:t>[3] </a:t>
            </a:r>
            <a:r>
              <a:rPr lang="en-IN" sz="1500" dirty="0" err="1">
                <a:latin typeface="Times New Roman" panose="02020603050405020304" pitchFamily="18" charset="0"/>
                <a:cs typeface="Times New Roman" panose="02020603050405020304" pitchFamily="18" charset="0"/>
              </a:rPr>
              <a:t>Oommen</a:t>
            </a:r>
            <a:r>
              <a:rPr lang="en-IN" sz="1500" dirty="0">
                <a:latin typeface="Times New Roman" panose="02020603050405020304" pitchFamily="18" charset="0"/>
                <a:cs typeface="Times New Roman" panose="02020603050405020304" pitchFamily="18" charset="0"/>
              </a:rPr>
              <a:t>, R., George, M. K., &amp; Joseph, S. (2018, December). Study and analysis of various LFSR architectures. In 2018 International Conference on Circuits and Systems in Digital Enterprise Technology (ICCSDET) (pp. 1-6). IEEE</a:t>
            </a:r>
          </a:p>
          <a:p>
            <a:pPr marL="0" indent="0" algn="just">
              <a:buNone/>
            </a:pPr>
            <a:r>
              <a:rPr lang="en-IN" sz="1500" dirty="0">
                <a:latin typeface="Times New Roman" panose="02020603050405020304" pitchFamily="18" charset="0"/>
                <a:cs typeface="Times New Roman" panose="02020603050405020304" pitchFamily="18" charset="0"/>
              </a:rPr>
              <a:t>[4] </a:t>
            </a:r>
            <a:r>
              <a:rPr lang="en-IN" sz="1500" dirty="0" err="1">
                <a:latin typeface="Times New Roman" panose="02020603050405020304" pitchFamily="18" charset="0"/>
                <a:cs typeface="Times New Roman" panose="02020603050405020304" pitchFamily="18" charset="0"/>
              </a:rPr>
              <a:t>Purkayastha</a:t>
            </a:r>
            <a:r>
              <a:rPr lang="en-IN" sz="1500" dirty="0">
                <a:latin typeface="Times New Roman" panose="02020603050405020304" pitchFamily="18" charset="0"/>
                <a:cs typeface="Times New Roman" panose="02020603050405020304" pitchFamily="18" charset="0"/>
              </a:rPr>
              <a:t>, T., De, D., &amp; Das, K. (2016). A novel pseudo random number generator based cryptographic architecture using quantum-dot cellular automata. Microprocessors and Microsystems, 45, 32-44. </a:t>
            </a:r>
          </a:p>
          <a:p>
            <a:pPr marL="0" indent="0" algn="just">
              <a:buNone/>
            </a:pPr>
            <a:r>
              <a:rPr lang="en-IN" sz="1500" dirty="0">
                <a:latin typeface="Times New Roman" panose="02020603050405020304" pitchFamily="18" charset="0"/>
                <a:cs typeface="Times New Roman" panose="02020603050405020304" pitchFamily="18" charset="0"/>
              </a:rPr>
              <a:t>[5] Fazili, M. M., Shah, M. F., Naz, S. F., &amp; Shah, A. P. (2022). Next generation QCA technology based true random number generator for cryptographic applications. Microelectronics Journal, 126, 105502. </a:t>
            </a:r>
          </a:p>
          <a:p>
            <a:pPr marL="0" indent="0" algn="just">
              <a:buNone/>
            </a:pPr>
            <a:r>
              <a:rPr lang="en-IN" sz="1500" dirty="0">
                <a:latin typeface="Times New Roman" panose="02020603050405020304" pitchFamily="18" charset="0"/>
                <a:cs typeface="Times New Roman" panose="02020603050405020304" pitchFamily="18" charset="0"/>
              </a:rPr>
              <a:t>[6] Naz, S. F., Riyaz, S., &amp; Sharma, V. K. (2022). A Review of QCA Nanotechnology as an Alternate to CMOS. Current Nanoscience, 18(1), 18-30. </a:t>
            </a:r>
          </a:p>
          <a:p>
            <a:pPr marL="0" indent="0" algn="just">
              <a:buNone/>
            </a:pPr>
            <a:r>
              <a:rPr lang="en-IN" sz="1500" dirty="0">
                <a:latin typeface="Times New Roman" panose="02020603050405020304" pitchFamily="18" charset="0"/>
                <a:cs typeface="Times New Roman" panose="02020603050405020304" pitchFamily="18" charset="0"/>
              </a:rPr>
              <a:t>[7] Kavitha, S. S., &amp; </a:t>
            </a:r>
            <a:r>
              <a:rPr lang="en-IN" sz="1500" dirty="0" err="1">
                <a:latin typeface="Times New Roman" panose="02020603050405020304" pitchFamily="18" charset="0"/>
                <a:cs typeface="Times New Roman" panose="02020603050405020304" pitchFamily="18" charset="0"/>
              </a:rPr>
              <a:t>Kaulgud</a:t>
            </a:r>
            <a:r>
              <a:rPr lang="en-IN" sz="1500" dirty="0">
                <a:latin typeface="Times New Roman" panose="02020603050405020304" pitchFamily="18" charset="0"/>
                <a:cs typeface="Times New Roman" panose="02020603050405020304" pitchFamily="18" charset="0"/>
              </a:rPr>
              <a:t>, N. (2017, December). Quantum dot cellular automata (QCA) design for the realization of basic logic gates. In 2017 International Conference on Electrical, Electronics, Communication, Computer, and Optimization Techniques (ICEECCOT) (pp. 314-317). IEEE. </a:t>
            </a:r>
          </a:p>
          <a:p>
            <a:pPr marL="0" indent="0" algn="just">
              <a:buNone/>
            </a:pPr>
            <a:r>
              <a:rPr lang="en-IN" sz="1500" dirty="0">
                <a:latin typeface="Times New Roman" panose="02020603050405020304" pitchFamily="18" charset="0"/>
                <a:cs typeface="Times New Roman" panose="02020603050405020304" pitchFamily="18" charset="0"/>
              </a:rPr>
              <a:t>[8] Reis, D. A., Campos, C. A. T., Soares, T. R. B., Neto, O. P. V., &amp; Torres, F. S. (2016, May). A methodology for standard cell design for QCA. In 2016 IEEE International Symposium on Circuits and Systems (ISCAS) (pp. 2114-2117). IEEE.</a:t>
            </a:r>
          </a:p>
          <a:p>
            <a:pPr marL="0" indent="0" algn="just">
              <a:buNone/>
            </a:pPr>
            <a:r>
              <a:rPr lang="en-IN" sz="1500" dirty="0">
                <a:latin typeface="Times New Roman" panose="02020603050405020304" pitchFamily="18" charset="0"/>
                <a:cs typeface="Times New Roman" panose="02020603050405020304" pitchFamily="18" charset="0"/>
              </a:rPr>
              <a:t> [9] Ahmed, S., Naz, S. F., Sharma, S., &amp; Ko, S. B. (2021). Design of quantum‐dot cellular automata‐based communication system using modular N‐bit binary to </a:t>
            </a:r>
            <a:r>
              <a:rPr lang="en-IN" sz="1500" dirty="0" err="1">
                <a:latin typeface="Times New Roman" panose="02020603050405020304" pitchFamily="18" charset="0"/>
                <a:cs typeface="Times New Roman" panose="02020603050405020304" pitchFamily="18" charset="0"/>
              </a:rPr>
              <a:t>gray</a:t>
            </a:r>
            <a:r>
              <a:rPr lang="en-IN" sz="1500" dirty="0">
                <a:latin typeface="Times New Roman" panose="02020603050405020304" pitchFamily="18" charset="0"/>
                <a:cs typeface="Times New Roman" panose="02020603050405020304" pitchFamily="18" charset="0"/>
              </a:rPr>
              <a:t> and </a:t>
            </a:r>
            <a:r>
              <a:rPr lang="en-IN" sz="1500" dirty="0" err="1">
                <a:latin typeface="Times New Roman" panose="02020603050405020304" pitchFamily="18" charset="0"/>
                <a:cs typeface="Times New Roman" panose="02020603050405020304" pitchFamily="18" charset="0"/>
              </a:rPr>
              <a:t>gray</a:t>
            </a:r>
            <a:r>
              <a:rPr lang="en-IN" sz="1500" dirty="0">
                <a:latin typeface="Times New Roman" panose="02020603050405020304" pitchFamily="18" charset="0"/>
                <a:cs typeface="Times New Roman" panose="02020603050405020304" pitchFamily="18" charset="0"/>
              </a:rPr>
              <a:t> to binary converters. International Journal of Communication Systems, 34(4), e4702.</a:t>
            </a:r>
          </a:p>
          <a:p>
            <a:pPr marL="0" indent="0" algn="just">
              <a:buNone/>
            </a:pPr>
            <a:r>
              <a:rPr lang="en-IN" sz="1500" dirty="0">
                <a:latin typeface="Times New Roman" panose="02020603050405020304" pitchFamily="18" charset="0"/>
                <a:cs typeface="Times New Roman" panose="02020603050405020304" pitchFamily="18" charset="0"/>
              </a:rPr>
              <a:t> [10]Hashemi, S., &amp; Navi, K. (2012). New robust QCA D flip flop and memory structures. Microelectronics Journal, 43(12), 929-940. </a:t>
            </a:r>
          </a:p>
          <a:p>
            <a:pPr marL="0" indent="0" algn="just">
              <a:buNone/>
            </a:pPr>
            <a:r>
              <a:rPr lang="en-IN" sz="1500" dirty="0">
                <a:latin typeface="Times New Roman" panose="02020603050405020304" pitchFamily="18" charset="0"/>
                <a:cs typeface="Times New Roman" panose="02020603050405020304" pitchFamily="18" charset="0"/>
              </a:rPr>
              <a:t>[11] Goswami, M., Kumar, B., </a:t>
            </a:r>
            <a:r>
              <a:rPr lang="en-IN" sz="1500" dirty="0" err="1">
                <a:latin typeface="Times New Roman" panose="02020603050405020304" pitchFamily="18" charset="0"/>
                <a:cs typeface="Times New Roman" panose="02020603050405020304" pitchFamily="18" charset="0"/>
              </a:rPr>
              <a:t>Tibrewal</a:t>
            </a:r>
            <a:r>
              <a:rPr lang="en-IN" sz="1500" dirty="0">
                <a:latin typeface="Times New Roman" panose="02020603050405020304" pitchFamily="18" charset="0"/>
                <a:cs typeface="Times New Roman" panose="02020603050405020304" pitchFamily="18" charset="0"/>
              </a:rPr>
              <a:t>, H., &amp; Mazumdar, S. (2014, January). Efficient realization of digital logic circuit using QCA multiplexer. In 2014 2nd International Conference on Business and Information Management (ICBIM) (pp. 165-170). IEEE. </a:t>
            </a:r>
          </a:p>
          <a:p>
            <a:pPr marL="0" indent="0" algn="just">
              <a:buNone/>
            </a:pPr>
            <a:r>
              <a:rPr lang="en-IN" sz="1500" dirty="0">
                <a:latin typeface="Times New Roman" panose="02020603050405020304" pitchFamily="18" charset="0"/>
                <a:cs typeface="Times New Roman" panose="02020603050405020304" pitchFamily="18" charset="0"/>
              </a:rPr>
              <a:t>[12] </a:t>
            </a:r>
            <a:r>
              <a:rPr lang="en-IN" sz="1500" dirty="0" err="1">
                <a:latin typeface="Times New Roman" panose="02020603050405020304" pitchFamily="18" charset="0"/>
                <a:cs typeface="Times New Roman" panose="02020603050405020304" pitchFamily="18" charset="0"/>
              </a:rPr>
              <a:t>Binaei</a:t>
            </a:r>
            <a:r>
              <a:rPr lang="en-IN" sz="1500" dirty="0">
                <a:latin typeface="Times New Roman" panose="02020603050405020304" pitchFamily="18" charset="0"/>
                <a:cs typeface="Times New Roman" panose="02020603050405020304" pitchFamily="18" charset="0"/>
              </a:rPr>
              <a:t>, R., &amp; </a:t>
            </a:r>
            <a:r>
              <a:rPr lang="en-IN" sz="1500" dirty="0" err="1">
                <a:latin typeface="Times New Roman" panose="02020603050405020304" pitchFamily="18" charset="0"/>
                <a:cs typeface="Times New Roman" panose="02020603050405020304" pitchFamily="18" charset="0"/>
              </a:rPr>
              <a:t>Gholami</a:t>
            </a:r>
            <a:r>
              <a:rPr lang="en-IN" sz="1500" dirty="0">
                <a:latin typeface="Times New Roman" panose="02020603050405020304" pitchFamily="18" charset="0"/>
                <a:cs typeface="Times New Roman" panose="02020603050405020304" pitchFamily="18" charset="0"/>
              </a:rPr>
              <a:t>, M. (2019). Design of multiplexer-based D flipflop with set and reset ability in quantum dot cellular automata nanotechnology. International Journal of Theoretical Physics, 58(3), 687- 699.</a:t>
            </a:r>
          </a:p>
          <a:p>
            <a:pPr marL="0" indent="0" algn="just">
              <a:buNone/>
            </a:pPr>
            <a:r>
              <a:rPr lang="en-IN" sz="10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30</a:t>
            </a:fld>
            <a:endParaRPr lang="en-IN"/>
          </a:p>
        </p:txBody>
      </p:sp>
      <p:pic>
        <p:nvPicPr>
          <p:cNvPr id="7" name="Picture 6">
            <a:extLst>
              <a:ext uri="{FF2B5EF4-FFF2-40B4-BE49-F238E27FC236}">
                <a16:creationId xmlns:a16="http://schemas.microsoft.com/office/drawing/2014/main" id="{F770F3E4-037A-437E-A0FA-320535536E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CE86B841-71BA-0FD9-CF24-98CF615C2B79}"/>
              </a:ext>
            </a:extLst>
          </p:cNvPr>
          <p:cNvSpPr>
            <a:spLocks noGrp="1"/>
          </p:cNvSpPr>
          <p:nvPr>
            <p:ph idx="1"/>
          </p:nvPr>
        </p:nvSpPr>
        <p:spPr>
          <a:xfrm>
            <a:off x="730624" y="797677"/>
            <a:ext cx="10515600" cy="5495828"/>
          </a:xfrm>
        </p:spPr>
        <p:txBody>
          <a:bodyPr>
            <a:normAutofit fontScale="40000" lnSpcReduction="20000"/>
          </a:bodyPr>
          <a:lstStyle/>
          <a:p>
            <a:pPr marL="0" indent="0" algn="just">
              <a:buNone/>
            </a:pPr>
            <a:r>
              <a:rPr lang="en-IN" sz="3800" dirty="0">
                <a:latin typeface="Times New Roman" panose="02020603050405020304" pitchFamily="18" charset="0"/>
                <a:cs typeface="Times New Roman" panose="02020603050405020304" pitchFamily="18" charset="0"/>
              </a:rPr>
              <a:t>[13] Kalyan, B. S., &amp; Singh, B. (2020). Performance analysis of quantum dot cellular automata (QCA) based linear feedback shift register (LFSR). International Journal of Computing and Digital Systems, 9(03).</a:t>
            </a:r>
          </a:p>
          <a:p>
            <a:pPr marL="0" indent="0" algn="just">
              <a:buNone/>
            </a:pPr>
            <a:r>
              <a:rPr lang="en-IN" sz="3800" dirty="0">
                <a:latin typeface="Times New Roman" panose="02020603050405020304" pitchFamily="18" charset="0"/>
                <a:cs typeface="Times New Roman" panose="02020603050405020304" pitchFamily="18" charset="0"/>
              </a:rPr>
              <a:t> [14] </a:t>
            </a:r>
            <a:r>
              <a:rPr lang="en-IN" sz="3800" dirty="0" err="1">
                <a:latin typeface="Times New Roman" panose="02020603050405020304" pitchFamily="18" charset="0"/>
                <a:cs typeface="Times New Roman" panose="02020603050405020304" pitchFamily="18" charset="0"/>
              </a:rPr>
              <a:t>Abutaleb</a:t>
            </a:r>
            <a:r>
              <a:rPr lang="en-IN" sz="3800" dirty="0">
                <a:latin typeface="Times New Roman" panose="02020603050405020304" pitchFamily="18" charset="0"/>
                <a:cs typeface="Times New Roman" panose="02020603050405020304" pitchFamily="18" charset="0"/>
              </a:rPr>
              <a:t>, M. M. (2018). A novel true random number generator based on QCA nanocomputing. Nano Communication Networks, 17, 14-20. </a:t>
            </a:r>
          </a:p>
          <a:p>
            <a:pPr marL="0" indent="0" algn="just">
              <a:buNone/>
            </a:pPr>
            <a:r>
              <a:rPr lang="en-IN" sz="3800" dirty="0">
                <a:latin typeface="Times New Roman" panose="02020603050405020304" pitchFamily="18" charset="0"/>
                <a:cs typeface="Times New Roman" panose="02020603050405020304" pitchFamily="18" charset="0"/>
              </a:rPr>
              <a:t>[15] Rezaei, A., &amp;</a:t>
            </a:r>
            <a:r>
              <a:rPr lang="en-IN" sz="3800" dirty="0" err="1">
                <a:latin typeface="Times New Roman" panose="02020603050405020304" pitchFamily="18" charset="0"/>
                <a:cs typeface="Times New Roman" panose="02020603050405020304" pitchFamily="18" charset="0"/>
              </a:rPr>
              <a:t>Saharkhiz</a:t>
            </a:r>
            <a:r>
              <a:rPr lang="en-IN" sz="3800" dirty="0">
                <a:latin typeface="Times New Roman" panose="02020603050405020304" pitchFamily="18" charset="0"/>
                <a:cs typeface="Times New Roman" panose="02020603050405020304" pitchFamily="18" charset="0"/>
              </a:rPr>
              <a:t>, H. (2016). Design of low power random number generators for quantum-dot cellular automata. International Journal of Nano Dimension, 7(4), 308</a:t>
            </a:r>
          </a:p>
          <a:p>
            <a:pPr marL="0" indent="0" algn="just">
              <a:buNone/>
            </a:pPr>
            <a:r>
              <a:rPr lang="en-IN" sz="3800" dirty="0">
                <a:latin typeface="Times New Roman" panose="02020603050405020304" pitchFamily="18" charset="0"/>
                <a:cs typeface="Times New Roman" panose="02020603050405020304" pitchFamily="18" charset="0"/>
              </a:rPr>
              <a:t>. [16] </a:t>
            </a:r>
            <a:r>
              <a:rPr lang="en-IN" sz="3800" dirty="0" err="1">
                <a:latin typeface="Times New Roman" panose="02020603050405020304" pitchFamily="18" charset="0"/>
                <a:cs typeface="Times New Roman" panose="02020603050405020304" pitchFamily="18" charset="0"/>
              </a:rPr>
              <a:t>Beigh</a:t>
            </a:r>
            <a:r>
              <a:rPr lang="en-IN" sz="3800" dirty="0">
                <a:latin typeface="Times New Roman" panose="02020603050405020304" pitchFamily="18" charset="0"/>
                <a:cs typeface="Times New Roman" panose="02020603050405020304" pitchFamily="18" charset="0"/>
              </a:rPr>
              <a:t>, M. R., &amp; Mustafa, M. (2015). Novel linear feedback shift register design in quantum-dot cellular automata. Indian Journal of Pure &amp; Applied Physics (IJPAP), 52(3), 203-209. </a:t>
            </a:r>
          </a:p>
          <a:p>
            <a:pPr marL="0" indent="0" algn="just">
              <a:buNone/>
            </a:pPr>
            <a:r>
              <a:rPr lang="en-IN" sz="3800" dirty="0">
                <a:latin typeface="Times New Roman" panose="02020603050405020304" pitchFamily="18" charset="0"/>
                <a:cs typeface="Times New Roman" panose="02020603050405020304" pitchFamily="18" charset="0"/>
              </a:rPr>
              <a:t>[17]</a:t>
            </a:r>
            <a:r>
              <a:rPr lang="en-IN" sz="3800" dirty="0" err="1">
                <a:latin typeface="Times New Roman" panose="02020603050405020304" pitchFamily="18" charset="0"/>
                <a:cs typeface="Times New Roman" panose="02020603050405020304" pitchFamily="18" charset="0"/>
              </a:rPr>
              <a:t>Amirzadeh</a:t>
            </a:r>
            <a:r>
              <a:rPr lang="en-IN" sz="3800" dirty="0">
                <a:latin typeface="Times New Roman" panose="02020603050405020304" pitchFamily="18" charset="0"/>
                <a:cs typeface="Times New Roman" panose="02020603050405020304" pitchFamily="18" charset="0"/>
              </a:rPr>
              <a:t>, Z., &amp;</a:t>
            </a:r>
            <a:r>
              <a:rPr lang="en-IN" sz="3800" dirty="0" err="1">
                <a:latin typeface="Times New Roman" panose="02020603050405020304" pitchFamily="18" charset="0"/>
                <a:cs typeface="Times New Roman" panose="02020603050405020304" pitchFamily="18" charset="0"/>
              </a:rPr>
              <a:t>Gholami</a:t>
            </a:r>
            <a:r>
              <a:rPr lang="en-IN" sz="3800" dirty="0">
                <a:latin typeface="Times New Roman" panose="02020603050405020304" pitchFamily="18" charset="0"/>
                <a:cs typeface="Times New Roman" panose="02020603050405020304" pitchFamily="18" charset="0"/>
              </a:rPr>
              <a:t>, M. (2020). Analysis and design of the pseudo-random bit generator in the technology of quantum-dot cellular automata. International Journal of Theoretical Physics, 59(1), 29-48 </a:t>
            </a:r>
          </a:p>
          <a:p>
            <a:pPr marL="0" indent="0" algn="just">
              <a:buNone/>
            </a:pPr>
            <a:r>
              <a:rPr lang="en-IN" sz="3800" dirty="0">
                <a:latin typeface="Times New Roman" panose="02020603050405020304" pitchFamily="18" charset="0"/>
                <a:cs typeface="Times New Roman" panose="02020603050405020304" pitchFamily="18" charset="0"/>
              </a:rPr>
              <a:t>[18] Srivastava, S., Asthana, A., </a:t>
            </a:r>
            <a:r>
              <a:rPr lang="en-IN" sz="3800" dirty="0" err="1">
                <a:latin typeface="Times New Roman" panose="02020603050405020304" pitchFamily="18" charset="0"/>
                <a:cs typeface="Times New Roman" panose="02020603050405020304" pitchFamily="18" charset="0"/>
              </a:rPr>
              <a:t>Bhanja</a:t>
            </a:r>
            <a:r>
              <a:rPr lang="en-IN" sz="3800" dirty="0">
                <a:latin typeface="Times New Roman" panose="02020603050405020304" pitchFamily="18" charset="0"/>
                <a:cs typeface="Times New Roman" panose="02020603050405020304" pitchFamily="18" charset="0"/>
              </a:rPr>
              <a:t>, S., &amp; Sarkar, S. (2011, May). </a:t>
            </a:r>
            <a:r>
              <a:rPr lang="en-IN" sz="3800" dirty="0" err="1">
                <a:latin typeface="Times New Roman" panose="02020603050405020304" pitchFamily="18" charset="0"/>
                <a:cs typeface="Times New Roman" panose="02020603050405020304" pitchFamily="18" charset="0"/>
              </a:rPr>
              <a:t>QCAPro</a:t>
            </a:r>
            <a:r>
              <a:rPr lang="en-IN" sz="3800" dirty="0">
                <a:latin typeface="Times New Roman" panose="02020603050405020304" pitchFamily="18" charset="0"/>
                <a:cs typeface="Times New Roman" panose="02020603050405020304" pitchFamily="18" charset="0"/>
              </a:rPr>
              <a:t>-an error-power estimation tool for QCA circuit design. In 2011 IEEE international symposium of circuits and systems (ISCAS) (pp. 2377- 2380). IEEE.</a:t>
            </a:r>
          </a:p>
          <a:p>
            <a:pPr marL="0" indent="0" algn="just">
              <a:buNone/>
            </a:pPr>
            <a:r>
              <a:rPr lang="en-IN" sz="3800" dirty="0">
                <a:latin typeface="Times New Roman" panose="02020603050405020304" pitchFamily="18" charset="0"/>
                <a:cs typeface="Times New Roman" panose="02020603050405020304" pitchFamily="18" charset="0"/>
              </a:rPr>
              <a:t> [19] Ganesh, E. N., Kishore, L., &amp;</a:t>
            </a:r>
            <a:r>
              <a:rPr lang="en-IN" sz="3800" dirty="0" err="1">
                <a:latin typeface="Times New Roman" panose="02020603050405020304" pitchFamily="18" charset="0"/>
                <a:cs typeface="Times New Roman" panose="02020603050405020304" pitchFamily="18" charset="0"/>
              </a:rPr>
              <a:t>Rangachar</a:t>
            </a:r>
            <a:r>
              <a:rPr lang="en-IN" sz="3800" dirty="0">
                <a:latin typeface="Times New Roman" panose="02020603050405020304" pitchFamily="18" charset="0"/>
                <a:cs typeface="Times New Roman" panose="02020603050405020304" pitchFamily="18" charset="0"/>
              </a:rPr>
              <a:t>, M. (2008). Implementation of Quantum cellular automata combinational and sequential circuits using Majority logic reduction method. International Journal of Nanotechnology and Applications, 2(1), 89-106.</a:t>
            </a:r>
          </a:p>
          <a:p>
            <a:pPr marL="0" indent="0" algn="just">
              <a:buNone/>
            </a:pPr>
            <a:r>
              <a:rPr lang="en-IN" sz="3800" dirty="0">
                <a:latin typeface="Times New Roman" panose="02020603050405020304" pitchFamily="18" charset="0"/>
                <a:cs typeface="Times New Roman" panose="02020603050405020304" pitchFamily="18" charset="0"/>
              </a:rPr>
              <a:t> [20] Yaqoob, S., Ahmed, S., Naz, S. F., Bashir, S., &amp; Sharma, S. (2021). Design of efficient N‐bit shift register using optimized D flip flop in quantum dot cellular automata technology. IET quantum communication, 2(2), 32-41.</a:t>
            </a:r>
          </a:p>
          <a:p>
            <a:pPr marL="0" indent="0" algn="just">
              <a:buNone/>
            </a:pPr>
            <a:r>
              <a:rPr lang="en-IN" sz="3800" dirty="0">
                <a:latin typeface="Times New Roman" panose="02020603050405020304" pitchFamily="18" charset="0"/>
                <a:cs typeface="Times New Roman" panose="02020603050405020304" pitchFamily="18" charset="0"/>
              </a:rPr>
              <a:t> [21] Sadhu, A., Das, K., De, D., &amp; </a:t>
            </a:r>
            <a:r>
              <a:rPr lang="en-IN" sz="3800" dirty="0" err="1">
                <a:latin typeface="Times New Roman" panose="02020603050405020304" pitchFamily="18" charset="0"/>
                <a:cs typeface="Times New Roman" panose="02020603050405020304" pitchFamily="18" charset="0"/>
              </a:rPr>
              <a:t>Kanjilal</a:t>
            </a:r>
            <a:r>
              <a:rPr lang="en-IN" sz="3800" dirty="0">
                <a:latin typeface="Times New Roman" panose="02020603050405020304" pitchFamily="18" charset="0"/>
                <a:cs typeface="Times New Roman" panose="02020603050405020304" pitchFamily="18" charset="0"/>
              </a:rPr>
              <a:t>, M. R. (2022). Low power design methodology in quantum-dot cellular automata. Computers &amp; Electrical Engineering, 97, 107638. </a:t>
            </a:r>
          </a:p>
          <a:p>
            <a:pPr marL="0" indent="0" algn="just">
              <a:buNone/>
            </a:pPr>
            <a:r>
              <a:rPr lang="en-IN" sz="3800" dirty="0">
                <a:latin typeface="Times New Roman" panose="02020603050405020304" pitchFamily="18" charset="0"/>
                <a:cs typeface="Times New Roman" panose="02020603050405020304" pitchFamily="18" charset="0"/>
              </a:rPr>
              <a:t>[22] Kim, H. I., &amp; Jeon, J. C. (2022). Quantum LFSR Structure for Random Number Generation Using QCA </a:t>
            </a:r>
            <a:r>
              <a:rPr lang="en-IN" sz="3800" dirty="0" err="1">
                <a:latin typeface="Times New Roman" panose="02020603050405020304" pitchFamily="18" charset="0"/>
                <a:cs typeface="Times New Roman" panose="02020603050405020304" pitchFamily="18" charset="0"/>
              </a:rPr>
              <a:t>Multilayered</a:t>
            </a:r>
            <a:r>
              <a:rPr lang="en-IN" sz="3800" dirty="0">
                <a:latin typeface="Times New Roman" panose="02020603050405020304" pitchFamily="18" charset="0"/>
                <a:cs typeface="Times New Roman" panose="02020603050405020304" pitchFamily="18" charset="0"/>
              </a:rPr>
              <a:t> Shift Register for Cryptographic Purposes. Sensors, 22(9), 3541</a:t>
            </a:r>
          </a:p>
          <a:p>
            <a:pPr marL="0" indent="0" algn="just">
              <a:buNone/>
            </a:pPr>
            <a:r>
              <a:rPr lang="en-IN" sz="3800" dirty="0">
                <a:latin typeface="Times New Roman" panose="02020603050405020304" pitchFamily="18" charset="0"/>
                <a:cs typeface="Times New Roman" panose="02020603050405020304" pitchFamily="18" charset="0"/>
              </a:rPr>
              <a:t> [23] </a:t>
            </a:r>
            <a:r>
              <a:rPr lang="en-IN" sz="3800" dirty="0" err="1">
                <a:latin typeface="Times New Roman" panose="02020603050405020304" pitchFamily="18" charset="0"/>
                <a:cs typeface="Times New Roman" panose="02020603050405020304" pitchFamily="18" charset="0"/>
              </a:rPr>
              <a:t>Timler</a:t>
            </a:r>
            <a:r>
              <a:rPr lang="en-IN" sz="3800" dirty="0">
                <a:latin typeface="Times New Roman" panose="02020603050405020304" pitchFamily="18" charset="0"/>
                <a:cs typeface="Times New Roman" panose="02020603050405020304" pitchFamily="18" charset="0"/>
              </a:rPr>
              <a:t>, J., &amp; Lent, C. S. (2002). Power gain and dissipation in quantum-dot cellular automata. journal of applied physics, 91(2), 823-831</a:t>
            </a:r>
          </a:p>
          <a:p>
            <a:pPr marL="0" indent="0" algn="just">
              <a:buNone/>
            </a:pPr>
            <a:r>
              <a:rPr lang="en-IN" sz="3800" dirty="0">
                <a:latin typeface="Times New Roman" panose="02020603050405020304" pitchFamily="18" charset="0"/>
                <a:cs typeface="Times New Roman" panose="02020603050405020304" pitchFamily="18" charset="0"/>
              </a:rPr>
              <a:t>[24] </a:t>
            </a:r>
            <a:r>
              <a:rPr lang="en-IN" sz="3800" dirty="0" err="1">
                <a:latin typeface="Times New Roman" panose="02020603050405020304" pitchFamily="18" charset="0"/>
                <a:cs typeface="Times New Roman" panose="02020603050405020304" pitchFamily="18" charset="0"/>
              </a:rPr>
              <a:t>Senthilnathan</a:t>
            </a:r>
            <a:r>
              <a:rPr lang="en-IN" sz="3800" dirty="0">
                <a:latin typeface="Times New Roman" panose="02020603050405020304" pitchFamily="18" charset="0"/>
                <a:cs typeface="Times New Roman" panose="02020603050405020304" pitchFamily="18" charset="0"/>
              </a:rPr>
              <a:t>, S., &amp; </a:t>
            </a:r>
            <a:r>
              <a:rPr lang="en-IN" sz="3800" dirty="0" err="1">
                <a:latin typeface="Times New Roman" panose="02020603050405020304" pitchFamily="18" charset="0"/>
                <a:cs typeface="Times New Roman" panose="02020603050405020304" pitchFamily="18" charset="0"/>
              </a:rPr>
              <a:t>Kumaravel</a:t>
            </a:r>
            <a:r>
              <a:rPr lang="en-IN" sz="3800" dirty="0">
                <a:latin typeface="Times New Roman" panose="02020603050405020304" pitchFamily="18" charset="0"/>
                <a:cs typeface="Times New Roman" panose="02020603050405020304" pitchFamily="18" charset="0"/>
              </a:rPr>
              <a:t>, S. (2020). Power-efficient implementation of pseudo-random number generator using quantum dot cellular automata-based D flip flop. </a:t>
            </a:r>
            <a:r>
              <a:rPr lang="en-IN" sz="3800" i="1" dirty="0">
                <a:latin typeface="Times New Roman" panose="02020603050405020304" pitchFamily="18" charset="0"/>
                <a:cs typeface="Times New Roman" panose="02020603050405020304" pitchFamily="18" charset="0"/>
              </a:rPr>
              <a:t>Computers &amp; Electrical Engineering</a:t>
            </a:r>
            <a:r>
              <a:rPr lang="en-IN" sz="3800" dirty="0">
                <a:latin typeface="Times New Roman" panose="02020603050405020304" pitchFamily="18" charset="0"/>
                <a:cs typeface="Times New Roman" panose="02020603050405020304" pitchFamily="18" charset="0"/>
              </a:rPr>
              <a:t>, </a:t>
            </a:r>
            <a:r>
              <a:rPr lang="en-IN" sz="3800" i="1" dirty="0">
                <a:latin typeface="Times New Roman" panose="02020603050405020304" pitchFamily="18" charset="0"/>
                <a:cs typeface="Times New Roman" panose="02020603050405020304" pitchFamily="18" charset="0"/>
              </a:rPr>
              <a:t>85</a:t>
            </a:r>
            <a:r>
              <a:rPr lang="en-IN" sz="3800" dirty="0">
                <a:latin typeface="Times New Roman" panose="02020603050405020304" pitchFamily="18" charset="0"/>
                <a:cs typeface="Times New Roman" panose="02020603050405020304" pitchFamily="18" charset="0"/>
              </a:rPr>
              <a:t>, 106658.</a:t>
            </a:r>
          </a:p>
          <a:p>
            <a:endParaRPr lang="en-IN" dirty="0"/>
          </a:p>
        </p:txBody>
      </p:sp>
      <p:sp>
        <p:nvSpPr>
          <p:cNvPr id="4" name="Date Placeholder 3">
            <a:extLst>
              <a:ext uri="{FF2B5EF4-FFF2-40B4-BE49-F238E27FC236}">
                <a16:creationId xmlns:a16="http://schemas.microsoft.com/office/drawing/2014/main" id="{1A73CFFF-1B7A-5AFD-EAC6-1BA87008FA3B}"/>
              </a:ext>
            </a:extLst>
          </p:cNvPr>
          <p:cNvSpPr>
            <a:spLocks noGrp="1"/>
          </p:cNvSpPr>
          <p:nvPr>
            <p:ph type="dt" sz="half" idx="10"/>
          </p:nvPr>
        </p:nvSpPr>
        <p:spPr/>
        <p:txBody>
          <a:bodyPr/>
          <a:lstStyle/>
          <a:p>
            <a:r>
              <a:rPr lang="en-US"/>
              <a:t>19-05-2023</a:t>
            </a:r>
            <a:endParaRPr lang="en-IN"/>
          </a:p>
        </p:txBody>
      </p:sp>
      <p:sp>
        <p:nvSpPr>
          <p:cNvPr id="5" name="Footer Placeholder 4">
            <a:extLst>
              <a:ext uri="{FF2B5EF4-FFF2-40B4-BE49-F238E27FC236}">
                <a16:creationId xmlns:a16="http://schemas.microsoft.com/office/drawing/2014/main" id="{5A92EC51-24BD-2958-64EF-359719C1D1D3}"/>
              </a:ext>
            </a:extLst>
          </p:cNvPr>
          <p:cNvSpPr>
            <a:spLocks noGrp="1"/>
          </p:cNvSpPr>
          <p:nvPr>
            <p:ph type="ftr" sz="quarter" idx="11"/>
          </p:nvPr>
        </p:nvSpPr>
        <p:spPr/>
        <p:txBody>
          <a:bodyPr/>
          <a:lstStyle/>
          <a:p>
            <a:r>
              <a:rPr lang="en-IN"/>
              <a:t>ECE-300 Final Review</a:t>
            </a:r>
          </a:p>
        </p:txBody>
      </p:sp>
      <p:sp>
        <p:nvSpPr>
          <p:cNvPr id="6" name="Slide Number Placeholder 5">
            <a:extLst>
              <a:ext uri="{FF2B5EF4-FFF2-40B4-BE49-F238E27FC236}">
                <a16:creationId xmlns:a16="http://schemas.microsoft.com/office/drawing/2014/main" id="{6810E428-EFC1-C56F-449D-B01BA14EF265}"/>
              </a:ext>
            </a:extLst>
          </p:cNvPr>
          <p:cNvSpPr>
            <a:spLocks noGrp="1"/>
          </p:cNvSpPr>
          <p:nvPr>
            <p:ph type="sldNum" sz="quarter" idx="12"/>
          </p:nvPr>
        </p:nvSpPr>
        <p:spPr/>
        <p:txBody>
          <a:bodyPr/>
          <a:lstStyle/>
          <a:p>
            <a:fld id="{8C73AE50-A6B3-4534-86C9-4382D6799B7E}" type="slidenum">
              <a:rPr lang="en-IN" smtClean="0"/>
              <a:t>31</a:t>
            </a:fld>
            <a:endParaRPr lang="en-IN"/>
          </a:p>
        </p:txBody>
      </p:sp>
      <p:pic>
        <p:nvPicPr>
          <p:cNvPr id="7" name="Picture 6">
            <a:extLst>
              <a:ext uri="{FF2B5EF4-FFF2-40B4-BE49-F238E27FC236}">
                <a16:creationId xmlns:a16="http://schemas.microsoft.com/office/drawing/2014/main" id="{466A9A04-BA02-4B83-956E-5DA54F7771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extLst>
      <p:ext uri="{BB962C8B-B14F-4D97-AF65-F5344CB8AC3E}">
        <p14:creationId xmlns:p14="http://schemas.microsoft.com/office/powerpoint/2010/main" val="2199123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3743D-C815-4967-934A-F7FE8097A10C}"/>
              </a:ext>
            </a:extLst>
          </p:cNvPr>
          <p:cNvSpPr>
            <a:spLocks noGrp="1"/>
          </p:cNvSpPr>
          <p:nvPr>
            <p:ph idx="1"/>
          </p:nvPr>
        </p:nvSpPr>
        <p:spPr>
          <a:xfrm>
            <a:off x="748553" y="1048871"/>
            <a:ext cx="10515600" cy="5074304"/>
          </a:xfrm>
        </p:spPr>
        <p:txBody>
          <a:bodyPr>
            <a:normAutofit/>
          </a:bodyPr>
          <a:lstStyle/>
          <a:p>
            <a:pPr marL="0" indent="0" algn="ctr">
              <a:buNone/>
            </a:pPr>
            <a:endParaRPr lang="en-US" sz="6500" dirty="0">
              <a:latin typeface="Times New Roman" panose="02020603050405020304" pitchFamily="18" charset="0"/>
              <a:cs typeface="Times New Roman" panose="02020603050405020304" pitchFamily="18" charset="0"/>
            </a:endParaRPr>
          </a:p>
          <a:p>
            <a:pPr marL="0" indent="0" algn="ctr">
              <a:buNone/>
            </a:pPr>
            <a:endParaRPr lang="en-US" sz="6500" dirty="0">
              <a:latin typeface="Times New Roman" panose="02020603050405020304" pitchFamily="18" charset="0"/>
              <a:cs typeface="Times New Roman" panose="02020603050405020304" pitchFamily="18" charset="0"/>
            </a:endParaRPr>
          </a:p>
          <a:p>
            <a:pPr marL="0" indent="0" algn="ctr">
              <a:buNone/>
            </a:pPr>
            <a:r>
              <a:rPr lang="en-US" sz="6500" dirty="0">
                <a:solidFill>
                  <a:schemeClr val="accent1">
                    <a:lumMod val="75000"/>
                  </a:schemeClr>
                </a:solidFill>
                <a:latin typeface="Times New Roman" panose="02020603050405020304" pitchFamily="18" charset="0"/>
                <a:cs typeface="Times New Roman" panose="02020603050405020304" pitchFamily="18" charset="0"/>
              </a:rPr>
              <a:t>Thank You</a:t>
            </a:r>
            <a:endParaRPr lang="en-IN" sz="65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D348766-F445-444C-AC8F-BC946FB289C9}"/>
              </a:ext>
            </a:extLst>
          </p:cNvPr>
          <p:cNvSpPr>
            <a:spLocks noGrp="1"/>
          </p:cNvSpPr>
          <p:nvPr>
            <p:ph type="dt" sz="half" idx="10"/>
          </p:nvPr>
        </p:nvSpPr>
        <p:spPr/>
        <p:txBody>
          <a:bodyPr/>
          <a:lstStyle/>
          <a:p>
            <a:r>
              <a:rPr lang="en-US"/>
              <a:t>19-05-2023</a:t>
            </a:r>
            <a:endParaRPr lang="en-IN"/>
          </a:p>
        </p:txBody>
      </p:sp>
      <p:sp>
        <p:nvSpPr>
          <p:cNvPr id="5" name="Footer Placeholder 4">
            <a:extLst>
              <a:ext uri="{FF2B5EF4-FFF2-40B4-BE49-F238E27FC236}">
                <a16:creationId xmlns:a16="http://schemas.microsoft.com/office/drawing/2014/main" id="{F59A6499-956D-488E-8E25-358974F08CBC}"/>
              </a:ext>
            </a:extLst>
          </p:cNvPr>
          <p:cNvSpPr>
            <a:spLocks noGrp="1"/>
          </p:cNvSpPr>
          <p:nvPr>
            <p:ph type="ftr" sz="quarter" idx="11"/>
          </p:nvPr>
        </p:nvSpPr>
        <p:spPr/>
        <p:txBody>
          <a:bodyPr/>
          <a:lstStyle/>
          <a:p>
            <a:r>
              <a:rPr lang="en-IN"/>
              <a:t>ECE-300 Final Review</a:t>
            </a:r>
          </a:p>
        </p:txBody>
      </p:sp>
      <p:sp>
        <p:nvSpPr>
          <p:cNvPr id="6" name="Slide Number Placeholder 5">
            <a:extLst>
              <a:ext uri="{FF2B5EF4-FFF2-40B4-BE49-F238E27FC236}">
                <a16:creationId xmlns:a16="http://schemas.microsoft.com/office/drawing/2014/main" id="{1868CE94-871B-4871-98AC-7DC8C0A36185}"/>
              </a:ext>
            </a:extLst>
          </p:cNvPr>
          <p:cNvSpPr>
            <a:spLocks noGrp="1"/>
          </p:cNvSpPr>
          <p:nvPr>
            <p:ph type="sldNum" sz="quarter" idx="12"/>
          </p:nvPr>
        </p:nvSpPr>
        <p:spPr/>
        <p:txBody>
          <a:bodyPr/>
          <a:lstStyle/>
          <a:p>
            <a:fld id="{8C73AE50-A6B3-4534-86C9-4382D6799B7E}" type="slidenum">
              <a:rPr lang="en-IN" smtClean="0"/>
              <a:t>32</a:t>
            </a:fld>
            <a:endParaRPr lang="en-IN"/>
          </a:p>
        </p:txBody>
      </p:sp>
      <p:pic>
        <p:nvPicPr>
          <p:cNvPr id="7" name="Picture 6">
            <a:extLst>
              <a:ext uri="{FF2B5EF4-FFF2-40B4-BE49-F238E27FC236}">
                <a16:creationId xmlns:a16="http://schemas.microsoft.com/office/drawing/2014/main" id="{F611C807-455F-47B1-8348-85C2FFFC87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extLst>
      <p:ext uri="{BB962C8B-B14F-4D97-AF65-F5344CB8AC3E}">
        <p14:creationId xmlns:p14="http://schemas.microsoft.com/office/powerpoint/2010/main" val="613222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u="sng"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OBJECTIVE</a:t>
            </a:r>
            <a:endParaRPr lang="en-IN" sz="30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buNone/>
            </a:pPr>
            <a:r>
              <a:rPr lang="en-US" sz="2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design a quantum-based Linear Feedback Shift Register for cryptographic applications and </a:t>
            </a:r>
            <a:r>
              <a:rPr lang="en-IN" dirty="0" err="1">
                <a:solidFill>
                  <a:schemeClr val="dk1"/>
                </a:solidFill>
                <a:latin typeface="Times New Roman" panose="02020603050405020304" pitchFamily="18" charset="0"/>
                <a:cs typeface="Times New Roman" panose="02020603050405020304" pitchFamily="18" charset="0"/>
              </a:rPr>
              <a:t>analyze</a:t>
            </a:r>
            <a:r>
              <a:rPr lang="en-US" dirty="0">
                <a:solidFill>
                  <a:schemeClr val="dk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its performance using the QCA Pro tool.</a:t>
            </a:r>
          </a:p>
          <a:p>
            <a:pPr algn="just">
              <a:buNone/>
            </a:pPr>
            <a:endParaRPr lang="en-US" sz="2800" dirty="0">
              <a:latin typeface="Times New Roman" panose="02020603050405020304" pitchFamily="18" charset="0"/>
              <a:cs typeface="Times New Roman" panose="02020603050405020304" pitchFamily="18" charset="0"/>
            </a:endParaRPr>
          </a:p>
          <a:p>
            <a:pPr algn="just"/>
            <a:endParaRPr lang="en-IN" dirty="0"/>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4</a:t>
            </a:fld>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5</a:t>
            </a:fld>
            <a:endParaRPr lang="en-IN"/>
          </a:p>
        </p:txBody>
      </p:sp>
      <p:sp>
        <p:nvSpPr>
          <p:cNvPr id="3" name="Content Placeholder 2"/>
          <p:cNvSpPr>
            <a:spLocks noGrp="1"/>
          </p:cNvSpPr>
          <p:nvPr>
            <p:ph idx="4294967295"/>
          </p:nvPr>
        </p:nvSpPr>
        <p:spPr>
          <a:xfrm>
            <a:off x="753036" y="793655"/>
            <a:ext cx="10515600" cy="5383308"/>
          </a:xfrm>
        </p:spPr>
        <p:txBody>
          <a:bodyPr/>
          <a:lstStyle/>
          <a:p>
            <a:pPr lvl="0" algn="just">
              <a:buNone/>
            </a:pPr>
            <a:r>
              <a:rPr lang="en-US" sz="2800" dirty="0">
                <a:latin typeface="Times New Roman" panose="02020603050405020304" pitchFamily="18" charset="0"/>
                <a:cs typeface="Times New Roman" panose="02020603050405020304" pitchFamily="18" charset="0"/>
              </a:rPr>
              <a:t> 					</a:t>
            </a:r>
          </a:p>
          <a:p>
            <a:pPr algn="just"/>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
        <p:nvSpPr>
          <p:cNvPr id="8" name="object 3">
            <a:extLst>
              <a:ext uri="{FF2B5EF4-FFF2-40B4-BE49-F238E27FC236}">
                <a16:creationId xmlns:a16="http://schemas.microsoft.com/office/drawing/2014/main" id="{D866051B-3853-492B-9A33-EDD51815E953}"/>
              </a:ext>
            </a:extLst>
          </p:cNvPr>
          <p:cNvSpPr txBox="1">
            <a:spLocks/>
          </p:cNvSpPr>
          <p:nvPr/>
        </p:nvSpPr>
        <p:spPr>
          <a:xfrm>
            <a:off x="823085" y="142595"/>
            <a:ext cx="5698490" cy="47513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3000" b="1" u="sng" spc="20" dirty="0">
                <a:solidFill>
                  <a:schemeClr val="accent1">
                    <a:lumMod val="75000"/>
                  </a:schemeClr>
                </a:solidFill>
                <a:latin typeface="Times New Roman" panose="02020603050405020304" pitchFamily="18" charset="0"/>
                <a:cs typeface="Times New Roman" panose="02020603050405020304" pitchFamily="18" charset="0"/>
              </a:rPr>
              <a:t>PROPOSED</a:t>
            </a:r>
            <a:r>
              <a:rPr lang="en-IN" sz="3000" b="1" u="sng" spc="-150" dirty="0">
                <a:solidFill>
                  <a:schemeClr val="accent1">
                    <a:lumMod val="75000"/>
                  </a:schemeClr>
                </a:solidFill>
                <a:latin typeface="Times New Roman" panose="02020603050405020304" pitchFamily="18" charset="0"/>
                <a:cs typeface="Times New Roman" panose="02020603050405020304" pitchFamily="18" charset="0"/>
              </a:rPr>
              <a:t> </a:t>
            </a:r>
            <a:r>
              <a:rPr lang="en-IN" sz="3000" b="1" u="sng" spc="25" dirty="0">
                <a:solidFill>
                  <a:schemeClr val="accent1">
                    <a:lumMod val="75000"/>
                  </a:schemeClr>
                </a:solidFill>
                <a:latin typeface="Times New Roman" panose="02020603050405020304" pitchFamily="18" charset="0"/>
                <a:cs typeface="Times New Roman" panose="02020603050405020304" pitchFamily="18" charset="0"/>
              </a:rPr>
              <a:t>METHODOLOGY</a:t>
            </a:r>
          </a:p>
        </p:txBody>
      </p:sp>
      <p:pic>
        <p:nvPicPr>
          <p:cNvPr id="9" name="Picture 8">
            <a:extLst>
              <a:ext uri="{FF2B5EF4-FFF2-40B4-BE49-F238E27FC236}">
                <a16:creationId xmlns:a16="http://schemas.microsoft.com/office/drawing/2014/main" id="{4554B202-4CFD-47C4-909E-411FCFBB593E}"/>
              </a:ext>
            </a:extLst>
          </p:cNvPr>
          <p:cNvPicPr>
            <a:picLocks noChangeAspect="1"/>
          </p:cNvPicPr>
          <p:nvPr/>
        </p:nvPicPr>
        <p:blipFill>
          <a:blip r:embed="rId3"/>
          <a:stretch>
            <a:fillRect/>
          </a:stretch>
        </p:blipFill>
        <p:spPr>
          <a:xfrm>
            <a:off x="1909482" y="1157147"/>
            <a:ext cx="7512209" cy="5019816"/>
          </a:xfrm>
          <a:prstGeom prst="rect">
            <a:avLst/>
          </a:prstGeom>
        </p:spPr>
      </p:pic>
    </p:spTree>
    <p:extLst>
      <p:ext uri="{BB962C8B-B14F-4D97-AF65-F5344CB8AC3E}">
        <p14:creationId xmlns:p14="http://schemas.microsoft.com/office/powerpoint/2010/main" val="286775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u="sng"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a:t>
            </a:r>
            <a:endParaRPr lang="en-IN" sz="30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buNone/>
            </a:pPr>
            <a:r>
              <a:rPr lang="en-US" sz="2800" dirty="0">
                <a:latin typeface="Times New Roman" panose="02020603050405020304" pitchFamily="18" charset="0"/>
                <a:cs typeface="Times New Roman" panose="02020603050405020304" pitchFamily="18" charset="0"/>
              </a:rPr>
              <a:t> 					</a:t>
            </a:r>
          </a:p>
          <a:p>
            <a:pPr algn="just"/>
            <a:endParaRPr lang="en-IN" dirty="0"/>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a:xfrm>
            <a:off x="8803105" y="6356350"/>
            <a:ext cx="2743200" cy="365125"/>
          </a:xfrm>
        </p:spPr>
        <p:txBody>
          <a:bodyPr/>
          <a:lstStyle/>
          <a:p>
            <a:fld id="{8C73AE50-A6B3-4534-86C9-4382D6799B7E}" type="slidenum">
              <a:rPr lang="en-IN" smtClean="0"/>
              <a:t>6</a:t>
            </a:fld>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pic>
        <p:nvPicPr>
          <p:cNvPr id="8" name="table">
            <a:extLst>
              <a:ext uri="{FF2B5EF4-FFF2-40B4-BE49-F238E27FC236}">
                <a16:creationId xmlns:a16="http://schemas.microsoft.com/office/drawing/2014/main" id="{C040827C-225D-2CA5-B9E9-CF6991848254}"/>
              </a:ext>
            </a:extLst>
          </p:cNvPr>
          <p:cNvPicPr>
            <a:picLocks noChangeAspect="1"/>
          </p:cNvPicPr>
          <p:nvPr/>
        </p:nvPicPr>
        <p:blipFill>
          <a:blip r:embed="rId3"/>
          <a:stretch>
            <a:fillRect/>
          </a:stretch>
        </p:blipFill>
        <p:spPr>
          <a:xfrm>
            <a:off x="845185" y="1371601"/>
            <a:ext cx="10501630" cy="4114799"/>
          </a:xfrm>
          <a:prstGeom prst="rect">
            <a:avLst/>
          </a:prstGeom>
        </p:spPr>
      </p:pic>
    </p:spTree>
    <p:extLst>
      <p:ext uri="{BB962C8B-B14F-4D97-AF65-F5344CB8AC3E}">
        <p14:creationId xmlns:p14="http://schemas.microsoft.com/office/powerpoint/2010/main" val="353074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lgn="just">
              <a:buNone/>
            </a:pPr>
            <a:r>
              <a:rPr lang="en-US" sz="2800" dirty="0">
                <a:latin typeface="Times New Roman" panose="02020603050405020304" pitchFamily="18" charset="0"/>
                <a:cs typeface="Times New Roman" panose="02020603050405020304" pitchFamily="18" charset="0"/>
              </a:rPr>
              <a:t> 					</a:t>
            </a:r>
          </a:p>
          <a:p>
            <a:pPr algn="just"/>
            <a:endParaRPr lang="en-IN" dirty="0"/>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a:xfrm>
            <a:off x="8803105" y="6356350"/>
            <a:ext cx="2743200" cy="365125"/>
          </a:xfrm>
        </p:spPr>
        <p:txBody>
          <a:bodyPr/>
          <a:lstStyle/>
          <a:p>
            <a:fld id="{8C73AE50-A6B3-4534-86C9-4382D6799B7E}" type="slidenum">
              <a:rPr lang="en-IN" smtClean="0"/>
              <a:t>7</a:t>
            </a:fld>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pic>
        <p:nvPicPr>
          <p:cNvPr id="9" name="table">
            <a:extLst>
              <a:ext uri="{FF2B5EF4-FFF2-40B4-BE49-F238E27FC236}">
                <a16:creationId xmlns:a16="http://schemas.microsoft.com/office/drawing/2014/main" id="{D0860542-F213-3C0C-ED27-E1CB015D2874}"/>
              </a:ext>
            </a:extLst>
          </p:cNvPr>
          <p:cNvPicPr>
            <a:picLocks noChangeAspect="1"/>
          </p:cNvPicPr>
          <p:nvPr/>
        </p:nvPicPr>
        <p:blipFill>
          <a:blip r:embed="rId3"/>
          <a:stretch>
            <a:fillRect/>
          </a:stretch>
        </p:blipFill>
        <p:spPr>
          <a:xfrm>
            <a:off x="728011" y="1054577"/>
            <a:ext cx="10517505" cy="5212080"/>
          </a:xfrm>
          <a:prstGeom prst="rect">
            <a:avLst/>
          </a:prstGeom>
        </p:spPr>
      </p:pic>
    </p:spTree>
    <p:extLst>
      <p:ext uri="{BB962C8B-B14F-4D97-AF65-F5344CB8AC3E}">
        <p14:creationId xmlns:p14="http://schemas.microsoft.com/office/powerpoint/2010/main" val="373738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lgn="just">
              <a:buNone/>
            </a:pPr>
            <a:r>
              <a:rPr lang="en-US" sz="2800" dirty="0">
                <a:latin typeface="Times New Roman" panose="02020603050405020304" pitchFamily="18" charset="0"/>
                <a:cs typeface="Times New Roman" panose="02020603050405020304" pitchFamily="18" charset="0"/>
              </a:rPr>
              <a:t> 					</a:t>
            </a:r>
          </a:p>
          <a:p>
            <a:pPr algn="just"/>
            <a:endParaRPr lang="en-IN" dirty="0"/>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a:xfrm>
            <a:off x="8803105" y="6356350"/>
            <a:ext cx="2743200" cy="365125"/>
          </a:xfrm>
        </p:spPr>
        <p:txBody>
          <a:bodyPr/>
          <a:lstStyle/>
          <a:p>
            <a:fld id="{8C73AE50-A6B3-4534-86C9-4382D6799B7E}" type="slidenum">
              <a:rPr lang="en-IN" smtClean="0"/>
              <a:t>8</a:t>
            </a:fld>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pic>
        <p:nvPicPr>
          <p:cNvPr id="2" name="table">
            <a:extLst>
              <a:ext uri="{FF2B5EF4-FFF2-40B4-BE49-F238E27FC236}">
                <a16:creationId xmlns:a16="http://schemas.microsoft.com/office/drawing/2014/main" id="{C4072544-64BB-ABDA-F8D8-9FFE4734F4F6}"/>
              </a:ext>
            </a:extLst>
          </p:cNvPr>
          <p:cNvPicPr>
            <a:picLocks noChangeAspect="1"/>
          </p:cNvPicPr>
          <p:nvPr/>
        </p:nvPicPr>
        <p:blipFill>
          <a:blip r:embed="rId3"/>
          <a:stretch>
            <a:fillRect/>
          </a:stretch>
        </p:blipFill>
        <p:spPr>
          <a:xfrm>
            <a:off x="837566" y="822967"/>
            <a:ext cx="10516868" cy="5212067"/>
          </a:xfrm>
          <a:prstGeom prst="rect">
            <a:avLst/>
          </a:prstGeom>
        </p:spPr>
      </p:pic>
    </p:spTree>
    <p:extLst>
      <p:ext uri="{BB962C8B-B14F-4D97-AF65-F5344CB8AC3E}">
        <p14:creationId xmlns:p14="http://schemas.microsoft.com/office/powerpoint/2010/main" val="399655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CLOCKING IN QCA</a:t>
            </a:r>
            <a:endParaRPr lang="en-IN" sz="3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ea typeface="Calibri" panose="020F0502020204030204" pitchFamily="34" charset="0"/>
                <a:cs typeface="Times New Roman" panose="02020603050405020304" pitchFamily="18" charset="0"/>
              </a:rPr>
              <a:t>Gives 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irection of the flow of data</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four clock phases are</a:t>
            </a:r>
          </a:p>
          <a:p>
            <a:pPr lvl="7">
              <a:buFont typeface="Wingdings" panose="05000000000000000000" pitchFamily="2" charset="2"/>
              <a:buChar char="ü"/>
            </a:pPr>
            <a:r>
              <a:rPr lang="en-IN" sz="2400" dirty="0">
                <a:latin typeface="Times New Roman" panose="02020603050405020304" pitchFamily="18" charset="0"/>
                <a:ea typeface="Calibri" panose="020F0502020204030204" pitchFamily="34" charset="0"/>
                <a:cs typeface="Times New Roman" panose="02020603050405020304" pitchFamily="18" charset="0"/>
              </a:rPr>
              <a:t>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witch</a:t>
            </a:r>
          </a:p>
          <a:p>
            <a:pPr lvl="7">
              <a:buFont typeface="Wingdings" panose="05000000000000000000" pitchFamily="2" charset="2"/>
              <a:buChar char="ü"/>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Hold</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lvl="7">
              <a:buFont typeface="Wingdings" panose="05000000000000000000" pitchFamily="2" charset="2"/>
              <a:buChar char="ü"/>
            </a:pPr>
            <a:r>
              <a:rPr lang="en-IN" sz="2400" dirty="0">
                <a:latin typeface="Times New Roman" panose="02020603050405020304" pitchFamily="18" charset="0"/>
                <a:ea typeface="Calibri" panose="020F0502020204030204" pitchFamily="34" charset="0"/>
                <a:cs typeface="Times New Roman" panose="02020603050405020304" pitchFamily="18" charset="0"/>
              </a:rPr>
              <a:t>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elease</a:t>
            </a:r>
          </a:p>
          <a:p>
            <a:pPr lvl="7">
              <a:buFont typeface="Wingdings" panose="05000000000000000000" pitchFamily="2" charset="2"/>
              <a:buChar char="ü"/>
            </a:pPr>
            <a:r>
              <a:rPr lang="en-IN" sz="2400" dirty="0">
                <a:latin typeface="Times New Roman" panose="02020603050405020304" pitchFamily="18" charset="0"/>
                <a:ea typeface="Calibri" panose="020F0502020204030204" pitchFamily="34" charset="0"/>
                <a:cs typeface="Times New Roman" panose="02020603050405020304" pitchFamily="18" charset="0"/>
              </a:rPr>
              <a:t>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elax</a:t>
            </a:r>
          </a:p>
          <a:p>
            <a:pPr marL="3200400" lvl="7" indent="0">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p:sp>
        <p:nvSpPr>
          <p:cNvPr id="4" name="Date Placeholder 3"/>
          <p:cNvSpPr>
            <a:spLocks noGrp="1"/>
          </p:cNvSpPr>
          <p:nvPr>
            <p:ph type="dt" sz="half" idx="10"/>
          </p:nvPr>
        </p:nvSpPr>
        <p:spPr/>
        <p:txBody>
          <a:bodyPr/>
          <a:lstStyle/>
          <a:p>
            <a:r>
              <a:rPr lang="en-US"/>
              <a:t>19-05-2023</a:t>
            </a:r>
            <a:endParaRPr lang="en-IN"/>
          </a:p>
        </p:txBody>
      </p:sp>
      <p:sp>
        <p:nvSpPr>
          <p:cNvPr id="5" name="Footer Placeholder 4"/>
          <p:cNvSpPr>
            <a:spLocks noGrp="1"/>
          </p:cNvSpPr>
          <p:nvPr>
            <p:ph type="ftr" sz="quarter" idx="11"/>
          </p:nvPr>
        </p:nvSpPr>
        <p:spPr/>
        <p:txBody>
          <a:bodyPr/>
          <a:lstStyle/>
          <a:p>
            <a:r>
              <a:rPr lang="en-IN"/>
              <a:t>ECE-300 Final Review</a:t>
            </a:r>
          </a:p>
        </p:txBody>
      </p:sp>
      <p:sp>
        <p:nvSpPr>
          <p:cNvPr id="6" name="Slide Number Placeholder 5"/>
          <p:cNvSpPr>
            <a:spLocks noGrp="1"/>
          </p:cNvSpPr>
          <p:nvPr>
            <p:ph type="sldNum" sz="quarter" idx="12"/>
          </p:nvPr>
        </p:nvSpPr>
        <p:spPr/>
        <p:txBody>
          <a:bodyPr/>
          <a:lstStyle/>
          <a:p>
            <a:fld id="{8C73AE50-A6B3-4534-86C9-4382D6799B7E}" type="slidenum">
              <a:rPr lang="en-IN" smtClean="0"/>
              <a:t>9</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98023" y="3541059"/>
            <a:ext cx="3370729" cy="1748117"/>
          </a:xfrm>
          <a:prstGeom prst="rect">
            <a:avLst/>
          </a:prstGeom>
          <a:noFill/>
          <a:ln>
            <a:noFill/>
          </a:ln>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72928"/>
            <a:ext cx="2743200" cy="72072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2341</Words>
  <Application>Microsoft Office PowerPoint</Application>
  <PresentationFormat>Widescreen</PresentationFormat>
  <Paragraphs>451</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SimSun</vt:lpstr>
      <vt:lpstr>Arial</vt:lpstr>
      <vt:lpstr>Arial Black</vt:lpstr>
      <vt:lpstr>Calibri</vt:lpstr>
      <vt:lpstr>Calibri Light</vt:lpstr>
      <vt:lpstr>Tahoma</vt:lpstr>
      <vt:lpstr>Times New Roman</vt:lpstr>
      <vt:lpstr>Wingdings</vt:lpstr>
      <vt:lpstr>Office Theme</vt:lpstr>
      <vt:lpstr>Implementation of Quantum-based Random Number Generator for Cryptographic Applications</vt:lpstr>
      <vt:lpstr>PRESENTATION OUTLINE </vt:lpstr>
      <vt:lpstr>PROBLEM STATEMENT</vt:lpstr>
      <vt:lpstr>OBJECTIVE</vt:lpstr>
      <vt:lpstr>PowerPoint Presentation</vt:lpstr>
      <vt:lpstr>LITERATURE SURVEY</vt:lpstr>
      <vt:lpstr>PowerPoint Presentation</vt:lpstr>
      <vt:lpstr>PowerPoint Presentation</vt:lpstr>
      <vt:lpstr>CLOCKING IN QCA</vt:lpstr>
      <vt:lpstr>IMPLEMENTATION OF METHODOLOGY</vt:lpstr>
      <vt:lpstr>MAJORITY GATE</vt:lpstr>
      <vt:lpstr>SIMULATION</vt:lpstr>
      <vt:lpstr>XOR GATE</vt:lpstr>
      <vt:lpstr>SIMULATION</vt:lpstr>
      <vt:lpstr>D-FLIPFLOP</vt:lpstr>
      <vt:lpstr>SIMULATION</vt:lpstr>
      <vt:lpstr>Block Diagram</vt:lpstr>
      <vt:lpstr>LINEAR FEEDBACK SHIFT REGISTER</vt:lpstr>
      <vt:lpstr>SIMULATION</vt:lpstr>
      <vt:lpstr>RESULTS AND DISCUSSIONS</vt:lpstr>
      <vt:lpstr>PROPERTIES OF PN SEQUENCE</vt:lpstr>
      <vt:lpstr>PowerPoint Presentation</vt:lpstr>
      <vt:lpstr>POWER DISSIPATION ANALYSIS</vt:lpstr>
      <vt:lpstr>Energy dissipation maps of the proposed QCA-based RNG at (a)0.5Ek , (b)1Ek , (c)1.5Ek  at 2K Temperature. </vt:lpstr>
      <vt:lpstr>Various Parameters Calculated by QCA Pro Tool</vt:lpstr>
      <vt:lpstr>Performance comparison of Proposed and Existing works</vt:lpstr>
      <vt:lpstr>TIME LINE ACTIVITY</vt:lpstr>
      <vt:lpstr>CONCLUSION</vt:lpstr>
      <vt:lpstr>FUTURE SCOPE</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Quantum based Random Number Generator for Cryptographic Applications</dc:title>
  <dc:creator>sai Rishitha Lagisetty</dc:creator>
  <cp:lastModifiedBy>hp</cp:lastModifiedBy>
  <cp:revision>31</cp:revision>
  <dcterms:created xsi:type="dcterms:W3CDTF">2023-04-11T16:35:00Z</dcterms:created>
  <dcterms:modified xsi:type="dcterms:W3CDTF">2023-05-19T04:30:36Z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D8C63642BC104296A46BFB5B7F125A0E</vt:lpwstr>
  </property>
  <property fmtid="{D5CDD505-2E9C-101B-9397-08002B2CF9AE}" pid="3" name="KSOProductBuildVer">
    <vt:lpwstr>1033-11.2.0.11516</vt:lpwstr>
  </property>
</Properties>
</file>