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260" r:id="rId4"/>
    <p:sldId id="261" r:id="rId5"/>
    <p:sldId id="262" r:id="rId6"/>
    <p:sldId id="263" r:id="rId7"/>
    <p:sldId id="296" r:id="rId8"/>
    <p:sldId id="297" r:id="rId9"/>
    <p:sldId id="298" r:id="rId10"/>
    <p:sldId id="299" r:id="rId11"/>
    <p:sldId id="264" r:id="rId12"/>
    <p:sldId id="265" r:id="rId13"/>
    <p:sldId id="266" r:id="rId14"/>
    <p:sldId id="267" r:id="rId15"/>
    <p:sldId id="292" r:id="rId16"/>
    <p:sldId id="293" r:id="rId17"/>
    <p:sldId id="294" r:id="rId18"/>
    <p:sldId id="268" r:id="rId19"/>
    <p:sldId id="295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D4F4-9A6B-4BCD-AF9B-72120D631843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8ED93-B3FD-4B8D-8CB4-60A11E83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7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3416D5C-0CF8-41D5-ACFF-2E5B9E2BC5A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2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D724594-2C70-4AA4-AB42-2E9661D61FE7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590550"/>
            <a:ext cx="6110288" cy="3438525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0" rIns="91743" bIns="45870"/>
          <a:lstStyle/>
          <a:p>
            <a:r>
              <a:rPr lang="en-US" altLang="en-US" sz="900" smtClean="0">
                <a:latin typeface="Arial" panose="020B0604020202020204" pitchFamily="34" charset="0"/>
              </a:rPr>
              <a:t>Example: think of a thread as a subroutine that gets called on on processor, executed on another</a:t>
            </a:r>
          </a:p>
          <a:p>
            <a:r>
              <a:rPr lang="en-US" altLang="en-US" sz="900" smtClean="0">
                <a:latin typeface="Arial" panose="020B0604020202020204" pitchFamily="34" charset="0"/>
              </a:rPr>
              <a:t>Like concurrent programming on a uniprocessor (as studied in CS162).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9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829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8E5DCB9-629A-494B-9E72-CC3350E1B14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4367213"/>
            <a:ext cx="5910263" cy="4138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75" tIns="47836" rIns="94075" bIns="47836"/>
          <a:lstStyle/>
          <a:p>
            <a:r>
              <a:rPr lang="en-US" altLang="en-US" smtClean="0">
                <a:latin typeface="Arial" panose="020B0604020202020204" pitchFamily="34" charset="0"/>
              </a:rPr>
              <a:t>POSIX = Portable Operating System Interface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Slow if needs to go to OS for every thread operation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Java threads built on POSIX threads: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Are objects (like other objects in Java)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(1) create Java thread object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(2) send it a message saying </a:t>
            </a:r>
            <a:r>
              <a:rPr lang="ja-JP" altLang="en-US" smtClean="0">
                <a:latin typeface="Arial" panose="020B0604020202020204" pitchFamily="34" charset="0"/>
              </a:rPr>
              <a:t>“</a:t>
            </a:r>
            <a:r>
              <a:rPr lang="en-US" altLang="ja-JP" smtClean="0">
                <a:latin typeface="Arial" panose="020B0604020202020204" pitchFamily="34" charset="0"/>
              </a:rPr>
              <a:t>run</a:t>
            </a:r>
            <a:r>
              <a:rPr lang="ja-JP" altLang="en-US" smtClean="0">
                <a:latin typeface="Arial" panose="020B0604020202020204" pitchFamily="34" charset="0"/>
              </a:rPr>
              <a:t>”</a:t>
            </a:r>
            <a:r>
              <a:rPr lang="en-US" altLang="ja-JP" smtClean="0">
                <a:latin typeface="Arial" panose="020B0604020202020204" pitchFamily="34" charset="0"/>
              </a:rPr>
              <a:t> etc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700088"/>
            <a:ext cx="6100762" cy="3432175"/>
          </a:xfrm>
          <a:ln/>
        </p:spPr>
      </p:sp>
    </p:spTree>
    <p:extLst>
      <p:ext uri="{BB962C8B-B14F-4D97-AF65-F5344CB8AC3E}">
        <p14:creationId xmlns:p14="http://schemas.microsoft.com/office/powerpoint/2010/main" val="115004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A73FF48-3A43-48E2-AAC5-EA6DBE1BCEB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6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FA0F1D-319E-4FF0-A3EC-8090425004E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4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55800CD-4797-4A78-BC25-6085C5C49A2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8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1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9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1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1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2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900E-CD84-4E2A-8282-7A7F1C19AA20}" type="datetimeFigureOut">
              <a:rPr lang="en-IN" smtClean="0"/>
              <a:t>29-01-2019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FF60-E9DC-4788-A372-5438F8660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62743" y="3098800"/>
            <a:ext cx="9405257" cy="11684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Pthreads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4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State of the 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Linux</a:t>
            </a:r>
          </a:p>
          <a:p>
            <a:pPr lvl="1" algn="l" rtl="0"/>
            <a:r>
              <a:rPr lang="en-US" altLang="en-US"/>
              <a:t>Pre 2.6: LinuxThreads (1-1 with extras)</a:t>
            </a:r>
          </a:p>
          <a:p>
            <a:pPr lvl="1" algn="l" rtl="0"/>
            <a:r>
              <a:rPr lang="en-US" altLang="en-US"/>
              <a:t>2.6 on: NPTL – Native POSIX Thread Library (1-1)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Windows</a:t>
            </a:r>
          </a:p>
          <a:p>
            <a:pPr lvl="1" algn="l" rtl="0"/>
            <a:r>
              <a:rPr lang="en-US" altLang="en-US"/>
              <a:t>Threads, but not POSIX (1-1)</a:t>
            </a:r>
          </a:p>
        </p:txBody>
      </p:sp>
    </p:spTree>
    <p:extLst>
      <p:ext uri="{BB962C8B-B14F-4D97-AF65-F5344CB8AC3E}">
        <p14:creationId xmlns:p14="http://schemas.microsoft.com/office/powerpoint/2010/main" val="412908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013" y="458789"/>
            <a:ext cx="6951662" cy="312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Benefits of multi-threading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/>
              <a:t>Responsiveness</a:t>
            </a:r>
            <a:br>
              <a:rPr lang="en-US" altLang="en-US" sz="3200"/>
            </a:br>
            <a:endParaRPr lang="en-US" altLang="en-US" sz="3200"/>
          </a:p>
          <a:p>
            <a:r>
              <a:rPr lang="en-US" altLang="en-US" sz="3200"/>
              <a:t>Resource Sharing</a:t>
            </a:r>
          </a:p>
          <a:p>
            <a:pPr lvl="1"/>
            <a:r>
              <a:rPr lang="en-US" altLang="en-US" sz="3200"/>
              <a:t>Shared memory</a:t>
            </a:r>
            <a:br>
              <a:rPr lang="en-US" altLang="en-US" sz="3200"/>
            </a:br>
            <a:endParaRPr lang="en-US" altLang="en-US" sz="3200"/>
          </a:p>
          <a:p>
            <a:r>
              <a:rPr lang="en-US" altLang="en-US" sz="3200"/>
              <a:t>Economy</a:t>
            </a:r>
            <a:br>
              <a:rPr lang="en-US" altLang="en-US" sz="3200"/>
            </a:br>
            <a:endParaRPr lang="en-US" altLang="en-US" sz="3200"/>
          </a:p>
          <a:p>
            <a:r>
              <a:rPr lang="en-US" altLang="en-US" sz="3200"/>
              <a:t>Scalability</a:t>
            </a:r>
          </a:p>
          <a:p>
            <a:pPr lvl="1"/>
            <a:r>
              <a:rPr lang="en-US" altLang="en-US" sz="3200"/>
              <a:t>Explore multi-core CPUs</a:t>
            </a:r>
          </a:p>
        </p:txBody>
      </p:sp>
      <p:pic>
        <p:nvPicPr>
          <p:cNvPr id="10244" name="Picture 3" descr="thread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4" y="1274763"/>
            <a:ext cx="3646487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5286376"/>
            <a:ext cx="21320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3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77AD869-A73A-48CC-BA4F-ECEF6F9751CC}" type="slidenum">
              <a:rPr lang="en-US" altLang="en-US" sz="1000">
                <a:latin typeface="Arial" panose="020B0604020202020204" pitchFamily="34" charset="0"/>
              </a:rPr>
              <a:pPr/>
              <a:t>12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144714" y="309563"/>
            <a:ext cx="8074025" cy="425450"/>
          </a:xfrm>
          <a:noFill/>
        </p:spPr>
        <p:txBody>
          <a:bodyPr wrap="none">
            <a:normAutofit fontScale="90000"/>
          </a:bodyPr>
          <a:lstStyle/>
          <a:p>
            <a:r>
              <a:rPr lang="en-US" altLang="en-US" smtClean="0"/>
              <a:t>Thread Programming with Shared Memory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375650" cy="2719388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sz="2000"/>
              <a:t>Program is a collection of threads of control.</a:t>
            </a:r>
          </a:p>
          <a:p>
            <a:pPr marL="508000" lvl="1"/>
            <a:r>
              <a:rPr lang="en-US" altLang="en-US" smtClean="0"/>
              <a:t>Can be created dynamically</a:t>
            </a:r>
          </a:p>
          <a:p>
            <a:r>
              <a:rPr lang="en-US" altLang="en-US" sz="2000"/>
              <a:t>Each thread has a set of </a:t>
            </a:r>
            <a:r>
              <a:rPr lang="en-US" altLang="en-US" sz="2000">
                <a:solidFill>
                  <a:srgbClr val="006600"/>
                </a:solidFill>
              </a:rPr>
              <a:t>private variables</a:t>
            </a:r>
            <a:r>
              <a:rPr lang="en-US" altLang="en-US" sz="2000"/>
              <a:t>, e.g., local stack variables </a:t>
            </a:r>
          </a:p>
          <a:p>
            <a:r>
              <a:rPr lang="en-US" altLang="en-US" sz="2000"/>
              <a:t>Also a set of </a:t>
            </a:r>
            <a:r>
              <a:rPr lang="en-US" altLang="en-US" sz="2000">
                <a:solidFill>
                  <a:srgbClr val="006600"/>
                </a:solidFill>
              </a:rPr>
              <a:t>shared variables</a:t>
            </a:r>
            <a:r>
              <a:rPr lang="en-US" altLang="en-US" sz="2000"/>
              <a:t>, e.g., static variables, shared common blocks, or global heap.</a:t>
            </a:r>
          </a:p>
          <a:p>
            <a:pPr marL="508000" lvl="1"/>
            <a:r>
              <a:rPr lang="en-US" altLang="en-US" smtClean="0"/>
              <a:t>Threads communicate </a:t>
            </a:r>
            <a:r>
              <a:rPr lang="en-US" altLang="en-US" smtClean="0">
                <a:solidFill>
                  <a:srgbClr val="006600"/>
                </a:solidFill>
              </a:rPr>
              <a:t>implicitly</a:t>
            </a:r>
            <a:r>
              <a:rPr lang="en-US" altLang="en-US" smtClean="0"/>
              <a:t> by writing and reading shared variables.</a:t>
            </a:r>
          </a:p>
          <a:p>
            <a:pPr marL="508000" lvl="1"/>
            <a:r>
              <a:rPr lang="en-US" altLang="en-US" smtClean="0"/>
              <a:t>Threads coordinate by </a:t>
            </a:r>
            <a:r>
              <a:rPr lang="en-US" altLang="en-US" smtClean="0">
                <a:solidFill>
                  <a:srgbClr val="006600"/>
                </a:solidFill>
              </a:rPr>
              <a:t>synchronizing </a:t>
            </a:r>
            <a:r>
              <a:rPr lang="en-US" altLang="en-US" smtClean="0"/>
              <a:t>on shared variables</a:t>
            </a:r>
          </a:p>
        </p:txBody>
      </p:sp>
      <p:grpSp>
        <p:nvGrpSpPr>
          <p:cNvPr id="11269" name="Group 49"/>
          <p:cNvGrpSpPr>
            <a:grpSpLocks/>
          </p:cNvGrpSpPr>
          <p:nvPr/>
        </p:nvGrpSpPr>
        <p:grpSpPr bwMode="auto">
          <a:xfrm>
            <a:off x="4267200" y="4495800"/>
            <a:ext cx="5784850" cy="2147888"/>
            <a:chOff x="1908175" y="3957638"/>
            <a:chExt cx="5784850" cy="2147887"/>
          </a:xfrm>
        </p:grpSpPr>
        <p:sp>
          <p:nvSpPr>
            <p:cNvPr id="11270" name="Oval 4"/>
            <p:cNvSpPr>
              <a:spLocks noChangeArrowheads="1"/>
            </p:cNvSpPr>
            <p:nvPr/>
          </p:nvSpPr>
          <p:spPr bwMode="auto">
            <a:xfrm>
              <a:off x="6610350" y="57642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Pn</a:t>
              </a:r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3843338" y="57642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P1</a:t>
              </a: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2273300" y="5776913"/>
              <a:ext cx="530225" cy="328612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P0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1908175" y="3957638"/>
              <a:ext cx="5784850" cy="84296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74" name="Group 8"/>
            <p:cNvGrpSpPr>
              <a:grpSpLocks/>
            </p:cNvGrpSpPr>
            <p:nvPr/>
          </p:nvGrpSpPr>
          <p:grpSpPr bwMode="auto">
            <a:xfrm>
              <a:off x="2066925" y="4094163"/>
              <a:ext cx="1060450" cy="368300"/>
              <a:chOff x="2516" y="2804"/>
              <a:chExt cx="668" cy="232"/>
            </a:xfrm>
          </p:grpSpPr>
          <p:sp>
            <p:nvSpPr>
              <p:cNvPr id="11310" name="Line 9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1" name="Line 10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2" name="Line 11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3" name="Rectangle 12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75" name="Rectangle 13"/>
            <p:cNvSpPr>
              <a:spLocks noChangeArrowheads="1"/>
            </p:cNvSpPr>
            <p:nvPr/>
          </p:nvSpPr>
          <p:spPr bwMode="auto">
            <a:xfrm>
              <a:off x="4414838" y="4262438"/>
              <a:ext cx="820737" cy="354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/>
                <a:t>s      </a:t>
              </a:r>
            </a:p>
          </p:txBody>
        </p:sp>
        <p:sp>
          <p:nvSpPr>
            <p:cNvPr id="11276" name="Line 14"/>
            <p:cNvSpPr>
              <a:spLocks noChangeShapeType="1"/>
            </p:cNvSpPr>
            <p:nvPr/>
          </p:nvSpPr>
          <p:spPr bwMode="auto">
            <a:xfrm flipV="1">
              <a:off x="3287713" y="480695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7" name="Rectangle 15"/>
            <p:cNvSpPr>
              <a:spLocks noChangeArrowheads="1"/>
            </p:cNvSpPr>
            <p:nvPr/>
          </p:nvSpPr>
          <p:spPr bwMode="auto">
            <a:xfrm>
              <a:off x="6619875" y="4387850"/>
              <a:ext cx="864019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6600"/>
                  </a:solidFill>
                </a:rPr>
                <a:t>s = ...</a:t>
              </a:r>
            </a:p>
          </p:txBody>
        </p:sp>
        <p:sp>
          <p:nvSpPr>
            <p:cNvPr id="11278" name="Text Box 17"/>
            <p:cNvSpPr txBox="1">
              <a:spLocks noChangeArrowheads="1"/>
            </p:cNvSpPr>
            <p:nvPr/>
          </p:nvSpPr>
          <p:spPr bwMode="auto">
            <a:xfrm>
              <a:off x="5470525" y="4021138"/>
              <a:ext cx="2140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Shared memory</a:t>
              </a:r>
              <a:endParaRPr lang="en-US" altLang="en-US"/>
            </a:p>
          </p:txBody>
        </p:sp>
        <p:sp>
          <p:nvSpPr>
            <p:cNvPr id="11279" name="Rectangle 18"/>
            <p:cNvSpPr>
              <a:spLocks noChangeArrowheads="1"/>
            </p:cNvSpPr>
            <p:nvPr/>
          </p:nvSpPr>
          <p:spPr bwMode="auto">
            <a:xfrm>
              <a:off x="1908175" y="4806950"/>
              <a:ext cx="5784850" cy="842963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80" name="Group 19"/>
            <p:cNvGrpSpPr>
              <a:grpSpLocks/>
            </p:cNvGrpSpPr>
            <p:nvPr/>
          </p:nvGrpSpPr>
          <p:grpSpPr bwMode="auto">
            <a:xfrm>
              <a:off x="2301875" y="4876800"/>
              <a:ext cx="587375" cy="671513"/>
              <a:chOff x="1450" y="3188"/>
              <a:chExt cx="370" cy="423"/>
            </a:xfrm>
          </p:grpSpPr>
          <p:sp>
            <p:nvSpPr>
              <p:cNvPr id="11306" name="Rectangle 20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/>
                  <a:t>i: 2</a:t>
                </a:r>
              </a:p>
            </p:txBody>
          </p:sp>
          <p:sp>
            <p:nvSpPr>
              <p:cNvPr id="11307" name="Rectangle 21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08" name="Line 22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9" name="Line 23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281" name="Group 24"/>
            <p:cNvGrpSpPr>
              <a:grpSpLocks/>
            </p:cNvGrpSpPr>
            <p:nvPr/>
          </p:nvGrpSpPr>
          <p:grpSpPr bwMode="auto">
            <a:xfrm>
              <a:off x="3824288" y="4845050"/>
              <a:ext cx="587375" cy="671513"/>
              <a:chOff x="2409" y="3168"/>
              <a:chExt cx="370" cy="423"/>
            </a:xfrm>
          </p:grpSpPr>
          <p:sp>
            <p:nvSpPr>
              <p:cNvPr id="11302" name="Rectangle 25"/>
              <p:cNvSpPr>
                <a:spLocks noChangeArrowheads="1"/>
              </p:cNvSpPr>
              <p:nvPr/>
            </p:nvSpPr>
            <p:spPr bwMode="auto">
              <a:xfrm>
                <a:off x="2409" y="3262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/>
                  <a:t>i: 5</a:t>
                </a:r>
              </a:p>
            </p:txBody>
          </p:sp>
          <p:sp>
            <p:nvSpPr>
              <p:cNvPr id="11303" name="Rectangle 26"/>
              <p:cNvSpPr>
                <a:spLocks noChangeArrowheads="1"/>
              </p:cNvSpPr>
              <p:nvPr/>
            </p:nvSpPr>
            <p:spPr bwMode="auto">
              <a:xfrm>
                <a:off x="2414" y="316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04" name="Line 27"/>
              <p:cNvSpPr>
                <a:spLocks noChangeShapeType="1"/>
              </p:cNvSpPr>
              <p:nvPr/>
            </p:nvSpPr>
            <p:spPr bwMode="auto">
              <a:xfrm>
                <a:off x="2414" y="329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5" name="Line 28"/>
              <p:cNvSpPr>
                <a:spLocks noChangeShapeType="1"/>
              </p:cNvSpPr>
              <p:nvPr/>
            </p:nvSpPr>
            <p:spPr bwMode="auto">
              <a:xfrm flipV="1">
                <a:off x="2414" y="344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82" name="Arc 29"/>
            <p:cNvSpPr>
              <a:spLocks/>
            </p:cNvSpPr>
            <p:nvPr/>
          </p:nvSpPr>
          <p:spPr bwMode="auto">
            <a:xfrm>
              <a:off x="2066925" y="4387850"/>
              <a:ext cx="2376488" cy="1360488"/>
            </a:xfrm>
            <a:custGeom>
              <a:avLst/>
              <a:gdLst>
                <a:gd name="T0" fmla="*/ 2147483647 w 21686"/>
                <a:gd name="T1" fmla="*/ 2147483647 h 25511"/>
                <a:gd name="T2" fmla="*/ 2147483647 w 21686"/>
                <a:gd name="T3" fmla="*/ 0 h 25511"/>
                <a:gd name="T4" fmla="*/ 2147483647 w 21686"/>
                <a:gd name="T5" fmla="*/ 2147483647 h 25511"/>
                <a:gd name="T6" fmla="*/ 0 60000 65536"/>
                <a:gd name="T7" fmla="*/ 0 60000 65536"/>
                <a:gd name="T8" fmla="*/ 0 60000 65536"/>
                <a:gd name="T9" fmla="*/ 0 w 21686"/>
                <a:gd name="T10" fmla="*/ 0 h 25511"/>
                <a:gd name="T11" fmla="*/ 21686 w 21686"/>
                <a:gd name="T12" fmla="*/ 25511 h 25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6" h="25511" fill="none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</a:path>
                <a:path w="21686" h="25511" stroke="0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  <a:lnTo>
                    <a:pt x="21600" y="21600"/>
                  </a:lnTo>
                  <a:lnTo>
                    <a:pt x="357" y="2551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3" name="Line 30"/>
            <p:cNvSpPr>
              <a:spLocks noChangeShapeType="1"/>
            </p:cNvSpPr>
            <p:nvPr/>
          </p:nvSpPr>
          <p:spPr bwMode="auto">
            <a:xfrm flipV="1">
              <a:off x="2549525" y="5643563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4" name="Line 31"/>
            <p:cNvSpPr>
              <a:spLocks noChangeShapeType="1"/>
            </p:cNvSpPr>
            <p:nvPr/>
          </p:nvSpPr>
          <p:spPr bwMode="auto">
            <a:xfrm flipV="1">
              <a:off x="4116388" y="5653088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5" name="Arc 32"/>
            <p:cNvSpPr>
              <a:spLocks/>
            </p:cNvSpPr>
            <p:nvPr/>
          </p:nvSpPr>
          <p:spPr bwMode="auto">
            <a:xfrm rot="4680000">
              <a:off x="5026819" y="4487069"/>
              <a:ext cx="1663700" cy="1246188"/>
            </a:xfrm>
            <a:custGeom>
              <a:avLst/>
              <a:gdLst>
                <a:gd name="T0" fmla="*/ 2147483647 w 22359"/>
                <a:gd name="T1" fmla="*/ 2147483647 h 24160"/>
                <a:gd name="T2" fmla="*/ 2147483647 w 22359"/>
                <a:gd name="T3" fmla="*/ 2147483647 h 24160"/>
                <a:gd name="T4" fmla="*/ 2147483647 w 22359"/>
                <a:gd name="T5" fmla="*/ 2147483647 h 24160"/>
                <a:gd name="T6" fmla="*/ 0 60000 65536"/>
                <a:gd name="T7" fmla="*/ 0 60000 65536"/>
                <a:gd name="T8" fmla="*/ 0 60000 65536"/>
                <a:gd name="T9" fmla="*/ 0 w 22359"/>
                <a:gd name="T10" fmla="*/ 0 h 24160"/>
                <a:gd name="T11" fmla="*/ 22359 w 22359"/>
                <a:gd name="T12" fmla="*/ 24160 h 24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59" h="24160" fill="none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</a:path>
                <a:path w="22359" h="24160" stroke="0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  <a:lnTo>
                    <a:pt x="21600" y="21600"/>
                  </a:lnTo>
                  <a:lnTo>
                    <a:pt x="152" y="24159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6" name="Rectangle 33"/>
            <p:cNvSpPr>
              <a:spLocks noChangeArrowheads="1"/>
            </p:cNvSpPr>
            <p:nvPr/>
          </p:nvSpPr>
          <p:spPr bwMode="auto">
            <a:xfrm>
              <a:off x="4900613" y="5170488"/>
              <a:ext cx="334962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Text Box 34"/>
            <p:cNvSpPr txBox="1">
              <a:spLocks noChangeArrowheads="1"/>
            </p:cNvSpPr>
            <p:nvPr/>
          </p:nvSpPr>
          <p:spPr bwMode="auto">
            <a:xfrm>
              <a:off x="4900613" y="5026025"/>
              <a:ext cx="121443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Private memory</a:t>
              </a:r>
              <a:endParaRPr lang="en-US" altLang="en-US"/>
            </a:p>
          </p:txBody>
        </p:sp>
        <p:sp>
          <p:nvSpPr>
            <p:cNvPr id="11288" name="Line 35"/>
            <p:cNvSpPr>
              <a:spLocks noChangeShapeType="1"/>
            </p:cNvSpPr>
            <p:nvPr/>
          </p:nvSpPr>
          <p:spPr bwMode="auto">
            <a:xfrm flipV="1">
              <a:off x="4800600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9" name="Line 36"/>
            <p:cNvSpPr>
              <a:spLocks noChangeShapeType="1"/>
            </p:cNvSpPr>
            <p:nvPr/>
          </p:nvSpPr>
          <p:spPr bwMode="auto">
            <a:xfrm flipV="1">
              <a:off x="6296025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90" name="Group 37"/>
            <p:cNvGrpSpPr>
              <a:grpSpLocks/>
            </p:cNvGrpSpPr>
            <p:nvPr/>
          </p:nvGrpSpPr>
          <p:grpSpPr bwMode="auto">
            <a:xfrm>
              <a:off x="3127375" y="4094163"/>
              <a:ext cx="1060450" cy="368300"/>
              <a:chOff x="2516" y="2804"/>
              <a:chExt cx="668" cy="232"/>
            </a:xfrm>
          </p:grpSpPr>
          <p:sp>
            <p:nvSpPr>
              <p:cNvPr id="11298" name="Line 38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99" name="Line 39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0" name="Line 40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1" name="Rectangle 41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91" name="Line 42"/>
            <p:cNvSpPr>
              <a:spLocks noChangeShapeType="1"/>
            </p:cNvSpPr>
            <p:nvPr/>
          </p:nvSpPr>
          <p:spPr bwMode="auto">
            <a:xfrm flipV="1">
              <a:off x="3287713" y="4800600"/>
              <a:ext cx="0" cy="842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92" name="Group 43"/>
            <p:cNvGrpSpPr>
              <a:grpSpLocks/>
            </p:cNvGrpSpPr>
            <p:nvPr/>
          </p:nvGrpSpPr>
          <p:grpSpPr bwMode="auto">
            <a:xfrm>
              <a:off x="6989763" y="4862513"/>
              <a:ext cx="587375" cy="671512"/>
              <a:chOff x="4403" y="3179"/>
              <a:chExt cx="370" cy="423"/>
            </a:xfrm>
          </p:grpSpPr>
          <p:sp>
            <p:nvSpPr>
              <p:cNvPr id="11294" name="Rectangle 44"/>
              <p:cNvSpPr>
                <a:spLocks noChangeArrowheads="1"/>
              </p:cNvSpPr>
              <p:nvPr/>
            </p:nvSpPr>
            <p:spPr bwMode="auto">
              <a:xfrm>
                <a:off x="4403" y="3273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/>
                  <a:t>i: 8</a:t>
                </a:r>
              </a:p>
            </p:txBody>
          </p:sp>
          <p:sp>
            <p:nvSpPr>
              <p:cNvPr id="11295" name="Rectangle 45"/>
              <p:cNvSpPr>
                <a:spLocks noChangeArrowheads="1"/>
              </p:cNvSpPr>
              <p:nvPr/>
            </p:nvSpPr>
            <p:spPr bwMode="auto">
              <a:xfrm>
                <a:off x="4408" y="3179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6" name="Line 46"/>
              <p:cNvSpPr>
                <a:spLocks noChangeShapeType="1"/>
              </p:cNvSpPr>
              <p:nvPr/>
            </p:nvSpPr>
            <p:spPr bwMode="auto">
              <a:xfrm>
                <a:off x="4408" y="3304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97" name="Line 47"/>
              <p:cNvSpPr>
                <a:spLocks noChangeShapeType="1"/>
              </p:cNvSpPr>
              <p:nvPr/>
            </p:nvSpPr>
            <p:spPr bwMode="auto">
              <a:xfrm flipV="1">
                <a:off x="4408" y="3459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93" name="Line 48"/>
            <p:cNvSpPr>
              <a:spLocks noChangeShapeType="1"/>
            </p:cNvSpPr>
            <p:nvPr/>
          </p:nvSpPr>
          <p:spPr bwMode="auto">
            <a:xfrm flipV="1">
              <a:off x="6900863" y="5649913"/>
              <a:ext cx="0" cy="120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38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FDFFCBA-1334-4BD6-A9A2-4C3BFB391F06}" type="slidenum">
              <a:rPr lang="en-US" altLang="en-US" sz="1000">
                <a:latin typeface="Arial" panose="020B0604020202020204" pitchFamily="34" charset="0"/>
              </a:rPr>
              <a:pPr/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07976"/>
            <a:ext cx="5207000" cy="422275"/>
          </a:xfrm>
          <a:noFill/>
        </p:spPr>
        <p:txBody>
          <a:bodyPr wrap="none">
            <a:normAutofit fontScale="90000"/>
          </a:bodyPr>
          <a:lstStyle/>
          <a:p>
            <a:r>
              <a:rPr lang="en-US" altLang="en-US" smtClean="0"/>
              <a:t>Shared Memory Programming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1"/>
            <a:ext cx="8218488" cy="544671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Several Thread Libraries/systems</a:t>
            </a:r>
          </a:p>
          <a:p>
            <a:r>
              <a:rPr lang="en-US" altLang="en-US" smtClean="0"/>
              <a:t>Pthreads is the POSIX Standard</a:t>
            </a:r>
          </a:p>
          <a:p>
            <a:pPr lvl="1"/>
            <a:r>
              <a:rPr lang="en-US" altLang="en-US" smtClean="0"/>
              <a:t>Relatively low level</a:t>
            </a:r>
          </a:p>
          <a:p>
            <a:pPr lvl="1"/>
            <a:r>
              <a:rPr lang="en-US" altLang="en-US" smtClean="0"/>
              <a:t>Portable but possibly slow; relatively heavyweight</a:t>
            </a:r>
          </a:p>
          <a:p>
            <a:r>
              <a:rPr lang="en-US" altLang="en-US" smtClean="0"/>
              <a:t>OpenMP standard for application level programming</a:t>
            </a:r>
          </a:p>
          <a:p>
            <a:pPr lvl="1"/>
            <a:r>
              <a:rPr lang="en-US" altLang="en-US" smtClean="0"/>
              <a:t>Support for scientific programming on shared memory</a:t>
            </a:r>
          </a:p>
          <a:p>
            <a:pPr lvl="1"/>
            <a:r>
              <a:rPr lang="en-US" altLang="en-US" smtClean="0">
                <a:hlinkClick r:id="rId3"/>
              </a:rPr>
              <a:t>http://www.openMP.org</a:t>
            </a:r>
            <a:endParaRPr lang="en-US" altLang="en-US" smtClean="0"/>
          </a:p>
          <a:p>
            <a:pPr algn="just"/>
            <a:r>
              <a:rPr lang="en-US" altLang="en-US" smtClean="0"/>
              <a:t>Java Threads</a:t>
            </a:r>
          </a:p>
          <a:p>
            <a:pPr algn="just"/>
            <a:r>
              <a:rPr lang="en-US" altLang="en-US" smtClean="0"/>
              <a:t>TBB: Thread Building Blocks</a:t>
            </a:r>
          </a:p>
          <a:p>
            <a:pPr lvl="1"/>
            <a:r>
              <a:rPr lang="en-US" altLang="en-US" smtClean="0"/>
              <a:t>Intel </a:t>
            </a:r>
          </a:p>
          <a:p>
            <a:r>
              <a:rPr lang="en-US" altLang="en-US" smtClean="0"/>
              <a:t>CILK: Language of the C </a:t>
            </a:r>
            <a:r>
              <a:rPr lang="ja-JP" altLang="en-US" smtClean="0">
                <a:ea typeface="MS PGothic" panose="020B0600070205080204" pitchFamily="34" charset="-128"/>
              </a:rPr>
              <a:t>“</a:t>
            </a:r>
            <a:r>
              <a:rPr lang="en-US" altLang="ja-JP" smtClean="0">
                <a:ea typeface="MS PGothic" panose="020B0600070205080204" pitchFamily="34" charset="-128"/>
              </a:rPr>
              <a:t>ilk</a:t>
            </a:r>
            <a:r>
              <a:rPr lang="ja-JP" altLang="en-US" smtClean="0">
                <a:ea typeface="MS PGothic" panose="020B0600070205080204" pitchFamily="34" charset="-128"/>
              </a:rPr>
              <a:t>”</a:t>
            </a:r>
            <a:endParaRPr lang="en-US" altLang="ja-JP" smtClean="0">
              <a:ea typeface="MS PGothic" panose="020B0600070205080204" pitchFamily="34" charset="-128"/>
            </a:endParaRPr>
          </a:p>
          <a:p>
            <a:pPr lvl="1"/>
            <a:r>
              <a:rPr lang="en-US" altLang="en-US" smtClean="0"/>
              <a:t>Lightweight threads embedded into C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2983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76BFA1D-6E3C-46FC-8120-8D16074A9EB7}" type="slidenum">
              <a:rPr lang="en-US" altLang="en-US" sz="1000">
                <a:latin typeface="Arial" panose="020B0604020202020204" pitchFamily="34" charset="0"/>
              </a:rPr>
              <a:pPr/>
              <a:t>14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POSIX Threads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6988"/>
            <a:ext cx="8001000" cy="5561012"/>
          </a:xfrm>
        </p:spPr>
        <p:txBody>
          <a:bodyPr/>
          <a:lstStyle/>
          <a:p>
            <a:r>
              <a:rPr lang="en-US" altLang="en-US" smtClean="0"/>
              <a:t>POSIX: </a:t>
            </a:r>
            <a:r>
              <a:rPr lang="en-US" altLang="en-US" i="1" smtClean="0"/>
              <a:t>Portable Operating System Interface for UNIX</a:t>
            </a:r>
          </a:p>
          <a:p>
            <a:pPr lvl="1"/>
            <a:r>
              <a:rPr lang="en-US" altLang="en-US" smtClean="0"/>
              <a:t>Interface to Operating System utilities</a:t>
            </a:r>
          </a:p>
          <a:p>
            <a:r>
              <a:rPr lang="en-US" altLang="en-US" smtClean="0"/>
              <a:t>PThreads: The POSIX threading interface</a:t>
            </a:r>
          </a:p>
          <a:p>
            <a:pPr lvl="1"/>
            <a:r>
              <a:rPr lang="en-US" altLang="en-US" smtClean="0"/>
              <a:t>System calls to create and synchronize threads</a:t>
            </a:r>
          </a:p>
          <a:p>
            <a:pPr lvl="1"/>
            <a:r>
              <a:rPr lang="en-US" altLang="en-US" smtClean="0"/>
              <a:t>In CSIL, compile a c program  with gcc -lpthread</a:t>
            </a:r>
          </a:p>
          <a:p>
            <a:r>
              <a:rPr lang="en-US" altLang="en-US" smtClean="0"/>
              <a:t>PThreads contain support for</a:t>
            </a:r>
          </a:p>
          <a:p>
            <a:pPr lvl="1"/>
            <a:r>
              <a:rPr lang="en-US" altLang="en-US" smtClean="0"/>
              <a:t>Creating parallelism and synchronization</a:t>
            </a:r>
          </a:p>
          <a:p>
            <a:pPr lvl="1"/>
            <a:r>
              <a:rPr lang="en-US" altLang="en-US" smtClean="0"/>
              <a:t>No explicit support for communication, because shared memory is implicit; a pointer to shared data is passed to a thread</a:t>
            </a:r>
          </a:p>
        </p:txBody>
      </p:sp>
    </p:spTree>
    <p:extLst>
      <p:ext uri="{BB962C8B-B14F-4D97-AF65-F5344CB8AC3E}">
        <p14:creationId xmlns:p14="http://schemas.microsoft.com/office/powerpoint/2010/main" val="7233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Threads (PThreads)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UNIX systems, implementations of threads that adhere to the IEEE POSIX 1003.1c standard are Pthreads.</a:t>
            </a:r>
          </a:p>
          <a:p>
            <a:r>
              <a:rPr lang="en-US" altLang="en-US"/>
              <a:t>Pthreads are C language programming types defined in the pthread.h header/include file.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9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Pthreads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primary motivation behind Pthreads is improving program performance.</a:t>
            </a:r>
          </a:p>
          <a:p>
            <a:r>
              <a:rPr lang="en-US" altLang="en-US"/>
              <a:t>Can be created with much less OS overhead.</a:t>
            </a:r>
          </a:p>
          <a:p>
            <a:r>
              <a:rPr lang="en-US" altLang="en-US"/>
              <a:t>Needs fewer system resources to run.</a:t>
            </a:r>
          </a:p>
          <a:p>
            <a:r>
              <a:rPr lang="en-US" altLang="en-US"/>
              <a:t>View comparison of forking processes to using a pthreads_create subroutine.  Timings reflect 50,000 processes/thread creations.</a:t>
            </a:r>
          </a:p>
        </p:txBody>
      </p:sp>
    </p:spTree>
    <p:extLst>
      <p:ext uri="{BB962C8B-B14F-4D97-AF65-F5344CB8AC3E}">
        <p14:creationId xmlns:p14="http://schemas.microsoft.com/office/powerpoint/2010/main" val="187853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01" name="Group 25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30726"/>
        </p:xfrm>
        <a:graphic>
          <a:graphicData uri="http://schemas.openxmlformats.org/drawingml/2006/table">
            <a:tbl>
              <a:tblPr/>
              <a:tblGrid>
                <a:gridCol w="3490913">
                  <a:extLst>
                    <a:ext uri="{9D8B030D-6E8A-4147-A177-3AD203B41FA5}">
                      <a16:colId xmlns:a16="http://schemas.microsoft.com/office/drawing/2014/main" val="196412919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93140469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32144574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64033172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97694457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465321278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187170828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fork()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pthread_create()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55095"/>
                  </a:ext>
                </a:extLst>
              </a:tr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95773"/>
                  </a:ext>
                </a:extLst>
              </a:tr>
              <a:tr h="557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 2.4 GHz Opteron (8cpus/node)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41.07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60.08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148336"/>
                  </a:ext>
                </a:extLst>
              </a:tr>
              <a:tr h="558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1.9 GHz POWER5 p5-575 (8cpus/node)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64.24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016635"/>
                  </a:ext>
                </a:extLst>
              </a:tr>
              <a:tr h="558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1.5 GHz POWER4 (8cpus/node)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104.05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47.21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097593"/>
                  </a:ext>
                </a:extLst>
              </a:tr>
              <a:tr h="557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2.4 GHz Xeon (2 cpus/node)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54.95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565442"/>
                  </a:ext>
                </a:extLst>
              </a:tr>
              <a:tr h="558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1.4 GHz Itanium2 (4 cpus/node)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13751"/>
                  </a:ext>
                </a:extLst>
              </a:tr>
            </a:tbl>
          </a:graphicData>
        </a:graphic>
      </p:graphicFrame>
      <p:sp>
        <p:nvSpPr>
          <p:cNvPr id="104702" name="Rectangle 2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Threads vs Forks</a:t>
            </a:r>
          </a:p>
        </p:txBody>
      </p:sp>
    </p:spTree>
    <p:extLst>
      <p:ext uri="{BB962C8B-B14F-4D97-AF65-F5344CB8AC3E}">
        <p14:creationId xmlns:p14="http://schemas.microsoft.com/office/powerpoint/2010/main" val="316203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Creation of Unix processes vs. Pthreads</a:t>
            </a:r>
          </a:p>
        </p:txBody>
      </p:sp>
      <p:pic>
        <p:nvPicPr>
          <p:cNvPr id="4" name="Picture 3" descr="forkjo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481138"/>
            <a:ext cx="6170613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0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Pthreads Programs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Pthreads are best used with programs that can be organized into discrete, independent tasks which can execute concurrently.</a:t>
            </a:r>
          </a:p>
          <a:p>
            <a:r>
              <a:rPr lang="en-US" altLang="en-US"/>
              <a:t>Example: routine 1 and routine 2 can be interchanged, interleaved and/or overlapped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6024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09800" y="457201"/>
            <a:ext cx="8281988" cy="708025"/>
          </a:xfrm>
        </p:spPr>
        <p:txBody>
          <a:bodyPr/>
          <a:lstStyle/>
          <a:p>
            <a:r>
              <a:rPr lang="en-US" altLang="en-US" smtClean="0"/>
              <a:t>Shared Memory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6" y="1881189"/>
            <a:ext cx="67992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How to Compile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#include &lt;pthread.h&gt;</a:t>
            </a:r>
          </a:p>
          <a:p>
            <a:pPr algn="l" rtl="0"/>
            <a:r>
              <a:rPr lang="en-US" altLang="en-US"/>
              <a:t>gcc myprog.c –o myprog –l pthread </a:t>
            </a:r>
          </a:p>
          <a:p>
            <a:pPr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3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thread creation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>
              <a:buFontTx/>
              <a:buNone/>
            </a:pPr>
            <a:r>
              <a:rPr lang="en-US" altLang="en-US"/>
              <a:t>int pthread_create(pthread_t *thread,</a:t>
            </a:r>
          </a:p>
          <a:p>
            <a:pPr lvl="1" algn="l" rtl="0">
              <a:buFontTx/>
              <a:buNone/>
            </a:pPr>
            <a:r>
              <a:rPr lang="en-US" altLang="en-US"/>
              <a:t>			       	   pthread_attr_t *attr,</a:t>
            </a:r>
          </a:p>
          <a:p>
            <a:pPr lvl="1" algn="l" rtl="0">
              <a:buFontTx/>
              <a:buNone/>
            </a:pPr>
            <a:r>
              <a:rPr lang="en-US" altLang="en-US"/>
              <a:t>				   void* (*start_routine)(void*),</a:t>
            </a:r>
          </a:p>
          <a:p>
            <a:pPr lvl="1" algn="l" rtl="0">
              <a:buFontTx/>
              <a:buNone/>
            </a:pPr>
            <a:r>
              <a:rPr lang="en-US" altLang="en-US"/>
              <a:t>				   void *arg);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Create a thread and run the start_routine</a:t>
            </a:r>
          </a:p>
          <a:p>
            <a:pPr algn="l" rtl="0"/>
            <a:r>
              <a:rPr lang="en-US" altLang="en-US"/>
              <a:t>attr is usually NULL, don’t mess with it</a:t>
            </a:r>
          </a:p>
          <a:p>
            <a:pPr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2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#include &lt;pthread.h&gt;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int val = 0;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void *thread(void *vargp) 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val  = (int)vargp;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int main() 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int i;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pthread_t tid;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pthread_create(&amp;tid, NULL, thread, (void *)42);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pthread_join(tid, NULL);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	printf("%d\n",val);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17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sched_yield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altLang="en-US"/>
              <a:t>#include &lt;sched.h&gt;</a:t>
            </a:r>
          </a:p>
          <a:p>
            <a:pPr algn="l" rtl="0">
              <a:buFontTx/>
              <a:buNone/>
            </a:pPr>
            <a:r>
              <a:rPr lang="en-US" altLang="en-US"/>
              <a:t>#include &lt;unistd.h&gt;</a:t>
            </a:r>
          </a:p>
          <a:p>
            <a:pPr algn="l" rtl="0">
              <a:buFontTx/>
              <a:buNone/>
            </a:pPr>
            <a:r>
              <a:rPr lang="en-US" altLang="en-US"/>
              <a:t>int sched_yield (void);</a:t>
            </a:r>
          </a:p>
          <a:p>
            <a:pPr algn="l" rtl="0">
              <a:buFontTx/>
              <a:buNone/>
            </a:pPr>
            <a:endParaRPr lang="en-US" altLang="en-US"/>
          </a:p>
          <a:p>
            <a:pPr algn="l" rtl="0"/>
            <a:r>
              <a:rPr lang="en-US" altLang="en-US"/>
              <a:t>Yield the processor to another thread</a:t>
            </a:r>
          </a:p>
          <a:p>
            <a:pPr algn="l" rtl="0"/>
            <a:r>
              <a:rPr lang="en-US" altLang="en-US"/>
              <a:t>Useful on uni-processor</a:t>
            </a:r>
          </a:p>
        </p:txBody>
      </p:sp>
    </p:spTree>
    <p:extLst>
      <p:ext uri="{BB962C8B-B14F-4D97-AF65-F5344CB8AC3E}">
        <p14:creationId xmlns:p14="http://schemas.microsoft.com/office/powerpoint/2010/main" val="15619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Who am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pthread_t pthread_self(void)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Uses:</a:t>
            </a:r>
          </a:p>
          <a:p>
            <a:pPr lvl="1" algn="l" rtl="0"/>
            <a:r>
              <a:rPr lang="en-US" altLang="en-US"/>
              <a:t>Debugging</a:t>
            </a:r>
          </a:p>
          <a:p>
            <a:pPr lvl="1" algn="l" rtl="0"/>
            <a:r>
              <a:rPr lang="en-US" altLang="en-US"/>
              <a:t>Data structures indexed by thread</a:t>
            </a:r>
          </a:p>
          <a:p>
            <a:pPr lvl="1" algn="l" rtl="0"/>
            <a:endParaRPr lang="en-US" altLang="en-US"/>
          </a:p>
          <a:p>
            <a:pPr algn="l" rtl="0"/>
            <a:r>
              <a:rPr lang="en-US" altLang="en-US"/>
              <a:t>pthread_equal: compare two pthread_t</a:t>
            </a:r>
          </a:p>
        </p:txBody>
      </p:sp>
    </p:spTree>
    <p:extLst>
      <p:ext uri="{BB962C8B-B14F-4D97-AF65-F5344CB8AC3E}">
        <p14:creationId xmlns:p14="http://schemas.microsoft.com/office/powerpoint/2010/main" val="70105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Relationships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Marriage:</a:t>
            </a:r>
          </a:p>
          <a:p>
            <a:pPr lvl="1" algn="l" rtl="0"/>
            <a:r>
              <a:rPr lang="en-US" altLang="en-US"/>
              <a:t>pthread_join – I will wait for you forever</a:t>
            </a:r>
          </a:p>
          <a:p>
            <a:pPr algn="l" rtl="0"/>
            <a:r>
              <a:rPr lang="en-US" altLang="en-US"/>
              <a:t>Good bye</a:t>
            </a:r>
          </a:p>
          <a:p>
            <a:pPr lvl="1" algn="l" rtl="0"/>
            <a:r>
              <a:rPr lang="en-US" altLang="en-US"/>
              <a:t>pthread_exit – I am going away now</a:t>
            </a:r>
          </a:p>
          <a:p>
            <a:pPr algn="l" rtl="0"/>
            <a:r>
              <a:rPr lang="en-US" altLang="en-US"/>
              <a:t>Death</a:t>
            </a:r>
          </a:p>
          <a:p>
            <a:pPr lvl="1" algn="l" rtl="0"/>
            <a:r>
              <a:rPr lang="en-US" altLang="en-US"/>
              <a:t>pthread_cancel – please die</a:t>
            </a:r>
          </a:p>
          <a:p>
            <a:pPr algn="l" rtl="0"/>
            <a:r>
              <a:rPr lang="en-US" altLang="en-US"/>
              <a:t>Divorce:</a:t>
            </a:r>
          </a:p>
          <a:p>
            <a:pPr lvl="1" algn="l" rtl="0"/>
            <a:r>
              <a:rPr lang="en-US" altLang="en-US"/>
              <a:t>pthread_detach – never talk to me again</a:t>
            </a:r>
          </a:p>
        </p:txBody>
      </p:sp>
    </p:spTree>
    <p:extLst>
      <p:ext uri="{BB962C8B-B14F-4D97-AF65-F5344CB8AC3E}">
        <p14:creationId xmlns:p14="http://schemas.microsoft.com/office/powerpoint/2010/main" val="3730601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pthread_join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/>
              <a:t>int pthread_join(pthread t, void *data)</a:t>
            </a:r>
          </a:p>
          <a:p>
            <a:pPr algn="l" rtl="0">
              <a:lnSpc>
                <a:spcPct val="80000"/>
              </a:lnSpc>
            </a:pPr>
            <a:r>
              <a:rPr lang="en-US" altLang="en-US"/>
              <a:t>Wait until the thread exits and return the exit data.   This call blocks!</a:t>
            </a:r>
          </a:p>
          <a:p>
            <a:pPr algn="l" rtl="0">
              <a:lnSpc>
                <a:spcPct val="80000"/>
              </a:lnSpc>
            </a:pPr>
            <a:r>
              <a:rPr lang="en-US" altLang="en-US"/>
              <a:t>Performs a detach after the join succeeds</a:t>
            </a:r>
          </a:p>
          <a:p>
            <a:pPr algn="l" rtl="0">
              <a:lnSpc>
                <a:spcPct val="80000"/>
              </a:lnSpc>
            </a:pPr>
            <a:endParaRPr lang="en-US" altLang="en-US"/>
          </a:p>
          <a:p>
            <a:pPr algn="l" rtl="0">
              <a:lnSpc>
                <a:spcPct val="80000"/>
              </a:lnSpc>
            </a:pPr>
            <a:r>
              <a:rPr lang="en-US" altLang="en-US"/>
              <a:t>Return values: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0: successful completion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EINVAL: thread is not joinable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ESRCH: no such thread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EDEADLK: a deadlock was detected, or thread specifies the calling thread</a:t>
            </a:r>
          </a:p>
        </p:txBody>
      </p:sp>
    </p:spTree>
    <p:extLst>
      <p:ext uri="{BB962C8B-B14F-4D97-AF65-F5344CB8AC3E}">
        <p14:creationId xmlns:p14="http://schemas.microsoft.com/office/powerpoint/2010/main" val="376392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pthread_exit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void pthread_exit(void *data)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Stops execution of this thread</a:t>
            </a:r>
          </a:p>
          <a:p>
            <a:pPr algn="l" rtl="0"/>
            <a:r>
              <a:rPr lang="en-US" altLang="en-US"/>
              <a:t>Return data to anyone trying to join this thread</a:t>
            </a:r>
          </a:p>
          <a:p>
            <a:pPr algn="l" rtl="0"/>
            <a:r>
              <a:rPr lang="en-US" altLang="en-US"/>
              <a:t>Don’t call from the main thread, use exit()</a:t>
            </a:r>
          </a:p>
        </p:txBody>
      </p:sp>
    </p:spTree>
    <p:extLst>
      <p:ext uri="{BB962C8B-B14F-4D97-AF65-F5344CB8AC3E}">
        <p14:creationId xmlns:p14="http://schemas.microsoft.com/office/powerpoint/2010/main" val="2352194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#include &lt;pthread.h&gt;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void *thread(void *vargp)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pthread_exit((void*)42);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int main()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int i;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pthread_t tid;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pthread_create(&amp;tid, NULL, thread, NULL);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pthread_join(tid, (void **)&amp;i);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	printf("%d\n",i);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02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pthread_cancel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Die you !@$#@</a:t>
            </a:r>
          </a:p>
          <a:p>
            <a:pPr algn="l" rtl="0"/>
            <a:r>
              <a:rPr lang="en-US" altLang="en-US"/>
              <a:t>int pthread_cancel(pthread_t thread)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return values:</a:t>
            </a:r>
          </a:p>
          <a:p>
            <a:pPr lvl="1" algn="l" rtl="0"/>
            <a:r>
              <a:rPr lang="en-US" altLang="en-US"/>
              <a:t>0: ok</a:t>
            </a:r>
          </a:p>
          <a:p>
            <a:pPr lvl="1" algn="l" rtl="0"/>
            <a:r>
              <a:rPr lang="en-US" altLang="en-US"/>
              <a:t>EINVAL: thread is invalid</a:t>
            </a:r>
          </a:p>
          <a:p>
            <a:pPr lvl="1" algn="l" rtl="0"/>
            <a:r>
              <a:rPr lang="en-US" altLang="en-US"/>
              <a:t>ESRCH: no such thread</a:t>
            </a:r>
          </a:p>
        </p:txBody>
      </p:sp>
    </p:spTree>
    <p:extLst>
      <p:ext uri="{BB962C8B-B14F-4D97-AF65-F5344CB8AC3E}">
        <p14:creationId xmlns:p14="http://schemas.microsoft.com/office/powerpoint/2010/main" val="409564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386014" y="381001"/>
            <a:ext cx="8281987" cy="708025"/>
          </a:xfrm>
        </p:spPr>
        <p:txBody>
          <a:bodyPr/>
          <a:lstStyle/>
          <a:p>
            <a:r>
              <a:rPr lang="en-US" altLang="en-US" smtClean="0"/>
              <a:t>Processes and Threads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process is an instance of a running (or suspended) program.</a:t>
            </a:r>
          </a:p>
          <a:p>
            <a:r>
              <a:rPr lang="en-US" altLang="en-US" smtClean="0"/>
              <a:t>Threads are analogous to a “light-weight” process.</a:t>
            </a:r>
          </a:p>
          <a:p>
            <a:r>
              <a:rPr lang="en-US" altLang="en-US" smtClean="0"/>
              <a:t>In a shared memory program a single process may have multiple threads of control.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805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pthread_cancel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Three phases</a:t>
            </a:r>
          </a:p>
          <a:p>
            <a:pPr lvl="1" algn="l" rtl="0"/>
            <a:r>
              <a:rPr lang="en-US" altLang="en-US"/>
              <a:t>Post a cancel request</a:t>
            </a:r>
          </a:p>
          <a:p>
            <a:pPr lvl="1" algn="l" rtl="0"/>
            <a:r>
              <a:rPr lang="en-US" altLang="en-US"/>
              <a:t>Deliver to the target thread at the next cancellation point</a:t>
            </a:r>
          </a:p>
          <a:p>
            <a:pPr lvl="1" algn="l" rtl="0"/>
            <a:r>
              <a:rPr lang="en-US" altLang="en-US"/>
              <a:t>Call cleanup routines and die</a:t>
            </a:r>
          </a:p>
        </p:txBody>
      </p:sp>
    </p:spTree>
    <p:extLst>
      <p:ext uri="{BB962C8B-B14F-4D97-AF65-F5344CB8AC3E}">
        <p14:creationId xmlns:p14="http://schemas.microsoft.com/office/powerpoint/2010/main" val="2490683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pthread_detach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/>
              <a:t>I never want to see this thread again.</a:t>
            </a:r>
          </a:p>
          <a:p>
            <a:pPr algn="l" rtl="0">
              <a:lnSpc>
                <a:spcPct val="80000"/>
              </a:lnSpc>
            </a:pPr>
            <a:r>
              <a:rPr lang="en-US" altLang="en-US"/>
              <a:t>int pthread_detach(pthread_t thread)</a:t>
            </a:r>
          </a:p>
          <a:p>
            <a:pPr algn="l" rtl="0">
              <a:lnSpc>
                <a:spcPct val="80000"/>
              </a:lnSpc>
            </a:pPr>
            <a:endParaRPr lang="en-US" altLang="en-US"/>
          </a:p>
          <a:p>
            <a:pPr algn="l" rtl="0">
              <a:lnSpc>
                <a:spcPct val="80000"/>
              </a:lnSpc>
            </a:pPr>
            <a:r>
              <a:rPr lang="en-US" altLang="en-US"/>
              <a:t>Return values: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0 - ok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EINVAL – thread is not joinable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/>
              <a:t>ESRCH – no such thread</a:t>
            </a:r>
          </a:p>
          <a:p>
            <a:pPr algn="l" rtl="0">
              <a:lnSpc>
                <a:spcPct val="80000"/>
              </a:lnSpc>
            </a:pPr>
            <a:endParaRPr lang="en-US" altLang="en-US"/>
          </a:p>
          <a:p>
            <a:pPr algn="l" rtl="0">
              <a:lnSpc>
                <a:spcPct val="80000"/>
              </a:lnSpc>
            </a:pPr>
            <a:r>
              <a:rPr lang="en-US" altLang="en-US"/>
              <a:t>On some systems, exit does not cause the program to exit until all non-detached threads are finished</a:t>
            </a:r>
          </a:p>
          <a:p>
            <a:pPr lvl="1" algn="l" rtl="0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00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Review: Exiting threads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Four options</a:t>
            </a:r>
          </a:p>
          <a:p>
            <a:pPr lvl="1" algn="l" rtl="0"/>
            <a:r>
              <a:rPr lang="en-US" altLang="en-US"/>
              <a:t>Exit from start routine</a:t>
            </a:r>
          </a:p>
          <a:p>
            <a:pPr lvl="1" algn="l" rtl="0"/>
            <a:r>
              <a:rPr lang="en-US" altLang="en-US"/>
              <a:t>Call pthread_exit</a:t>
            </a:r>
          </a:p>
          <a:p>
            <a:pPr lvl="1" algn="l" rtl="0"/>
            <a:r>
              <a:rPr lang="en-US" altLang="en-US"/>
              <a:t>Call exit</a:t>
            </a:r>
          </a:p>
          <a:p>
            <a:pPr lvl="1" algn="l" rtl="0"/>
            <a:r>
              <a:rPr lang="en-US" altLang="en-US"/>
              <a:t>Killed by pthread_cancel</a:t>
            </a:r>
          </a:p>
        </p:txBody>
      </p:sp>
    </p:spTree>
    <p:extLst>
      <p:ext uri="{BB962C8B-B14F-4D97-AF65-F5344CB8AC3E}">
        <p14:creationId xmlns:p14="http://schemas.microsoft.com/office/powerpoint/2010/main" val="1715046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pthread_create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pthread_join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pthread_detach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pthread_exit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pthread_cancel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pthread_self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pthread_equal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sched_yield</a:t>
            </a:r>
          </a:p>
        </p:txBody>
      </p:sp>
    </p:spTree>
    <p:extLst>
      <p:ext uri="{BB962C8B-B14F-4D97-AF65-F5344CB8AC3E}">
        <p14:creationId xmlns:p14="http://schemas.microsoft.com/office/powerpoint/2010/main" val="837005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07265" y="-149861"/>
            <a:ext cx="10515600" cy="1325563"/>
          </a:xfrm>
        </p:spPr>
        <p:txBody>
          <a:bodyPr/>
          <a:lstStyle/>
          <a:p>
            <a:r>
              <a:rPr lang="en-US" altLang="en-US" b="1" u="sng" dirty="0" smtClean="0"/>
              <a:t>C function for starting a thread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7351" y="981075"/>
            <a:ext cx="110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pthread.h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3476" y="1916113"/>
            <a:ext cx="112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pthread_t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9651" y="3284539"/>
            <a:ext cx="7326313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/>
              <a:t>int</a:t>
            </a:r>
            <a:r>
              <a:rPr lang="en-US" sz="2800" dirty="0"/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pthread_t*  </a:t>
            </a:r>
            <a:r>
              <a:rPr lang="en-US" sz="2800" dirty="0" err="1"/>
              <a:t>thread_p</a:t>
            </a:r>
            <a:r>
              <a:rPr lang="en-US" sz="2800" dirty="0"/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const </a:t>
            </a:r>
            <a:r>
              <a:rPr lang="en-US" sz="2800" dirty="0" err="1"/>
              <a:t>pthread_attr_t</a:t>
            </a:r>
            <a:r>
              <a:rPr lang="en-US" sz="2800" dirty="0"/>
              <a:t>*  </a:t>
            </a:r>
            <a:r>
              <a:rPr lang="en-US" sz="2800" dirty="0" err="1"/>
              <a:t>attr_p</a:t>
            </a:r>
            <a:r>
              <a:rPr lang="en-US" sz="2800" dirty="0"/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</a:t>
            </a:r>
            <a:r>
              <a:rPr lang="en-US" sz="2800" dirty="0" err="1"/>
              <a:t>arg_p</a:t>
            </a:r>
            <a:r>
              <a:rPr lang="en-US" sz="2800" dirty="0"/>
              <a:t> /* in */ ) ;</a:t>
            </a:r>
          </a:p>
        </p:txBody>
      </p:sp>
      <p:cxnSp>
        <p:nvCxnSpPr>
          <p:cNvPr id="15367" name="Straight Arrow Connector 7"/>
          <p:cNvCxnSpPr>
            <a:cxnSpLocks noChangeShapeType="1"/>
            <a:stCxn id="4" idx="2"/>
            <a:endCxn id="5" idx="1"/>
          </p:cNvCxnSpPr>
          <p:nvPr/>
        </p:nvCxnSpPr>
        <p:spPr bwMode="auto">
          <a:xfrm rot="16200000" flipH="1">
            <a:off x="4091782" y="1358107"/>
            <a:ext cx="644525" cy="10588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Straight Arrow Connector 10"/>
          <p:cNvCxnSpPr>
            <a:cxnSpLocks noChangeShapeType="1"/>
            <a:stCxn id="5" idx="2"/>
          </p:cNvCxnSpPr>
          <p:nvPr/>
        </p:nvCxnSpPr>
        <p:spPr bwMode="auto">
          <a:xfrm rot="5400000">
            <a:off x="4670426" y="1982788"/>
            <a:ext cx="711200" cy="17494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7248526" y="1125539"/>
            <a:ext cx="26638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0000"/>
                </a:solidFill>
                <a:latin typeface="Bradley Hand ITC" panose="03070402050302030203" pitchFamily="66" charset="0"/>
              </a:rPr>
              <a:t>One object for each thread.</a:t>
            </a:r>
          </a:p>
        </p:txBody>
      </p:sp>
    </p:spTree>
    <p:extLst>
      <p:ext uri="{BB962C8B-B14F-4D97-AF65-F5344CB8AC3E}">
        <p14:creationId xmlns:p14="http://schemas.microsoft.com/office/powerpoint/2010/main" val="24466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closer look (1)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213" y="1268414"/>
            <a:ext cx="7326312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/>
              <a:t>int</a:t>
            </a:r>
            <a:r>
              <a:rPr lang="en-US" sz="2800" dirty="0"/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pthread_t*  </a:t>
            </a:r>
            <a:r>
              <a:rPr lang="en-US" sz="2800" dirty="0" err="1"/>
              <a:t>thread_p</a:t>
            </a:r>
            <a:r>
              <a:rPr lang="en-US" sz="2800" dirty="0"/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const </a:t>
            </a:r>
            <a:r>
              <a:rPr lang="en-US" sz="2800" dirty="0" err="1"/>
              <a:t>pthread_attr_t</a:t>
            </a:r>
            <a:r>
              <a:rPr lang="en-US" sz="2800" dirty="0"/>
              <a:t>*  </a:t>
            </a:r>
            <a:r>
              <a:rPr lang="en-US" sz="2800" dirty="0" err="1"/>
              <a:t>attr_p</a:t>
            </a:r>
            <a:r>
              <a:rPr lang="en-US" sz="2800" dirty="0"/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</a:t>
            </a:r>
            <a:r>
              <a:rPr lang="en-US" sz="2800" dirty="0" err="1"/>
              <a:t>arg_p</a:t>
            </a:r>
            <a:r>
              <a:rPr lang="en-US" sz="2800" dirty="0"/>
              <a:t> /* in */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3975" y="4365625"/>
            <a:ext cx="44667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We won’t be using, so we just pass NULL.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188" y="5229225"/>
            <a:ext cx="2552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Allocate </a:t>
            </a:r>
            <a:r>
              <a:rPr lang="en-US" sz="2000" u="sng" dirty="0">
                <a:solidFill>
                  <a:srgbClr val="FF0000"/>
                </a:solidFill>
              </a:rPr>
              <a:t>before</a:t>
            </a:r>
            <a:r>
              <a:rPr lang="en-US" sz="2000" dirty="0">
                <a:solidFill>
                  <a:srgbClr val="FF0000"/>
                </a:solidFill>
              </a:rPr>
              <a:t> calling.</a:t>
            </a:r>
          </a:p>
        </p:txBody>
      </p:sp>
      <p:sp>
        <p:nvSpPr>
          <p:cNvPr id="16391" name="Freeform 10"/>
          <p:cNvSpPr>
            <a:spLocks noChangeArrowheads="1"/>
          </p:cNvSpPr>
          <p:nvPr/>
        </p:nvSpPr>
        <p:spPr bwMode="auto">
          <a:xfrm>
            <a:off x="2082801" y="1765300"/>
            <a:ext cx="1057275" cy="369332"/>
          </a:xfrm>
          <a:custGeom>
            <a:avLst/>
            <a:gdLst>
              <a:gd name="T0" fmla="*/ 1064925 w 1056640"/>
              <a:gd name="T1" fmla="*/ 308081 h 3431540"/>
              <a:gd name="T2" fmla="*/ 127996 w 1056640"/>
              <a:gd name="T3" fmla="*/ 521951 h 3431540"/>
              <a:gd name="T4" fmla="*/ 296949 w 1056640"/>
              <a:gd name="T5" fmla="*/ 3439798 h 3431540"/>
              <a:gd name="T6" fmla="*/ 0 60000 65536"/>
              <a:gd name="T7" fmla="*/ 0 60000 65536"/>
              <a:gd name="T8" fmla="*/ 0 60000 65536"/>
              <a:gd name="T9" fmla="*/ 0 w 1056640"/>
              <a:gd name="T10" fmla="*/ 0 h 3431540"/>
              <a:gd name="T11" fmla="*/ 1056640 w 1056640"/>
              <a:gd name="T12" fmla="*/ 3431540 h 3431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640" h="3431540">
                <a:moveTo>
                  <a:pt x="1056640" y="307340"/>
                </a:moveTo>
                <a:cubicBezTo>
                  <a:pt x="655320" y="153670"/>
                  <a:pt x="254000" y="0"/>
                  <a:pt x="127000" y="520700"/>
                </a:cubicBezTo>
                <a:cubicBezTo>
                  <a:pt x="0" y="1041400"/>
                  <a:pt x="147320" y="2236470"/>
                  <a:pt x="294640" y="343154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2" name="Freeform 12"/>
          <p:cNvSpPr>
            <a:spLocks noChangeArrowheads="1"/>
          </p:cNvSpPr>
          <p:nvPr/>
        </p:nvSpPr>
        <p:spPr bwMode="auto">
          <a:xfrm>
            <a:off x="2711451" y="2205038"/>
            <a:ext cx="1109663" cy="369332"/>
          </a:xfrm>
          <a:custGeom>
            <a:avLst/>
            <a:gdLst>
              <a:gd name="T0" fmla="*/ 452971 w 1109980"/>
              <a:gd name="T1" fmla="*/ 316477 h 2562860"/>
              <a:gd name="T2" fmla="*/ 27836 w 1109980"/>
              <a:gd name="T3" fmla="*/ 316477 h 2562860"/>
              <a:gd name="T4" fmla="*/ 285954 w 1109980"/>
              <a:gd name="T5" fmla="*/ 2215349 h 2562860"/>
              <a:gd name="T6" fmla="*/ 1105866 w 1109980"/>
              <a:gd name="T7" fmla="*/ 2352067 h 2562860"/>
              <a:gd name="T8" fmla="*/ 0 60000 65536"/>
              <a:gd name="T9" fmla="*/ 0 60000 65536"/>
              <a:gd name="T10" fmla="*/ 0 60000 65536"/>
              <a:gd name="T11" fmla="*/ 0 60000 65536"/>
              <a:gd name="T12" fmla="*/ 0 w 1109980"/>
              <a:gd name="T13" fmla="*/ 0 h 2562860"/>
              <a:gd name="T14" fmla="*/ 1109980 w 1109980"/>
              <a:gd name="T15" fmla="*/ 2562860 h 256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9980" h="2562860">
                <a:moveTo>
                  <a:pt x="454660" y="317500"/>
                </a:moveTo>
                <a:cubicBezTo>
                  <a:pt x="255270" y="158750"/>
                  <a:pt x="55880" y="0"/>
                  <a:pt x="27940" y="317500"/>
                </a:cubicBezTo>
                <a:cubicBezTo>
                  <a:pt x="0" y="635000"/>
                  <a:pt x="106680" y="1882140"/>
                  <a:pt x="287020" y="2222500"/>
                </a:cubicBezTo>
                <a:cubicBezTo>
                  <a:pt x="467360" y="2562860"/>
                  <a:pt x="788670" y="2461260"/>
                  <a:pt x="1109980" y="235966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closer look (2)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213" y="1268414"/>
            <a:ext cx="7326312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/>
              <a:t>int</a:t>
            </a:r>
            <a:r>
              <a:rPr lang="en-US" sz="2800" dirty="0"/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pthread_t*  </a:t>
            </a:r>
            <a:r>
              <a:rPr lang="en-US" sz="2800" dirty="0" err="1"/>
              <a:t>thread_p</a:t>
            </a:r>
            <a:r>
              <a:rPr lang="en-US" sz="2800" dirty="0"/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const </a:t>
            </a:r>
            <a:r>
              <a:rPr lang="en-US" sz="2800" dirty="0" err="1"/>
              <a:t>pthread_attr_t</a:t>
            </a:r>
            <a:r>
              <a:rPr lang="en-US" sz="2800" dirty="0"/>
              <a:t>*  </a:t>
            </a:r>
            <a:r>
              <a:rPr lang="en-US" sz="2800" dirty="0" err="1"/>
              <a:t>attr_p</a:t>
            </a:r>
            <a:r>
              <a:rPr lang="en-US" sz="2800" dirty="0"/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/>
              <a:t>	void*  </a:t>
            </a:r>
            <a:r>
              <a:rPr lang="en-US" sz="2800" dirty="0" err="1"/>
              <a:t>arg_p</a:t>
            </a:r>
            <a:r>
              <a:rPr lang="en-US" sz="2800" dirty="0"/>
              <a:t> /* in */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550" y="5157788"/>
            <a:ext cx="41229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The function that the thread is to run.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14" y="4221164"/>
            <a:ext cx="43275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Pointer to the argument that should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be passed to the function </a:t>
            </a:r>
            <a:r>
              <a:rPr lang="en-US" sz="2000" i="1" dirty="0">
                <a:solidFill>
                  <a:srgbClr val="808080"/>
                </a:solidFill>
              </a:rPr>
              <a:t>start_routine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415" name="Freeform 8"/>
          <p:cNvSpPr>
            <a:spLocks noChangeArrowheads="1"/>
          </p:cNvSpPr>
          <p:nvPr/>
        </p:nvSpPr>
        <p:spPr bwMode="auto">
          <a:xfrm>
            <a:off x="1884364" y="2632075"/>
            <a:ext cx="1163637" cy="369332"/>
          </a:xfrm>
          <a:custGeom>
            <a:avLst/>
            <a:gdLst>
              <a:gd name="T0" fmla="*/ 1167448 w 1163320"/>
              <a:gd name="T1" fmla="*/ 400059 h 2626360"/>
              <a:gd name="T2" fmla="*/ 81566 w 1163320"/>
              <a:gd name="T3" fmla="*/ 369674 h 2626360"/>
              <a:gd name="T4" fmla="*/ 678036 w 1163320"/>
              <a:gd name="T5" fmla="*/ 2618111 h 2626360"/>
              <a:gd name="T6" fmla="*/ 0 60000 65536"/>
              <a:gd name="T7" fmla="*/ 0 60000 65536"/>
              <a:gd name="T8" fmla="*/ 0 60000 65536"/>
              <a:gd name="T9" fmla="*/ 0 w 1163320"/>
              <a:gd name="T10" fmla="*/ 0 h 2626360"/>
              <a:gd name="T11" fmla="*/ 1163320 w 1163320"/>
              <a:gd name="T12" fmla="*/ 2626360 h 2626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3320" h="2626360">
                <a:moveTo>
                  <a:pt x="1163320" y="401320"/>
                </a:moveTo>
                <a:cubicBezTo>
                  <a:pt x="662940" y="200660"/>
                  <a:pt x="162560" y="0"/>
                  <a:pt x="81280" y="370840"/>
                </a:cubicBezTo>
                <a:cubicBezTo>
                  <a:pt x="0" y="741680"/>
                  <a:pt x="337820" y="1684020"/>
                  <a:pt x="675640" y="262636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16" name="Freeform 9"/>
          <p:cNvSpPr>
            <a:spLocks noChangeArrowheads="1"/>
          </p:cNvSpPr>
          <p:nvPr/>
        </p:nvSpPr>
        <p:spPr bwMode="auto">
          <a:xfrm>
            <a:off x="2574926" y="3517900"/>
            <a:ext cx="1082675" cy="369332"/>
          </a:xfrm>
          <a:custGeom>
            <a:avLst/>
            <a:gdLst>
              <a:gd name="T0" fmla="*/ 491412 w 1082040"/>
              <a:gd name="T1" fmla="*/ 78363 h 855980"/>
              <a:gd name="T2" fmla="*/ 261063 w 1082040"/>
              <a:gd name="T3" fmla="*/ 108700 h 855980"/>
              <a:gd name="T4" fmla="*/ 138212 w 1082040"/>
              <a:gd name="T5" fmla="*/ 730533 h 855980"/>
              <a:gd name="T6" fmla="*/ 1090323 w 1082040"/>
              <a:gd name="T7" fmla="*/ 836702 h 855980"/>
              <a:gd name="T8" fmla="*/ 0 60000 65536"/>
              <a:gd name="T9" fmla="*/ 0 60000 65536"/>
              <a:gd name="T10" fmla="*/ 0 60000 65536"/>
              <a:gd name="T11" fmla="*/ 0 60000 65536"/>
              <a:gd name="T12" fmla="*/ 0 w 1082040"/>
              <a:gd name="T13" fmla="*/ 0 h 855980"/>
              <a:gd name="T14" fmla="*/ 1082040 w 1082040"/>
              <a:gd name="T15" fmla="*/ 855980 h 855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040" h="855980">
                <a:moveTo>
                  <a:pt x="487680" y="78740"/>
                </a:moveTo>
                <a:cubicBezTo>
                  <a:pt x="402590" y="39370"/>
                  <a:pt x="317500" y="0"/>
                  <a:pt x="259080" y="109220"/>
                </a:cubicBezTo>
                <a:cubicBezTo>
                  <a:pt x="200660" y="218440"/>
                  <a:pt x="0" y="612140"/>
                  <a:pt x="137160" y="734060"/>
                </a:cubicBezTo>
                <a:cubicBezTo>
                  <a:pt x="274320" y="855980"/>
                  <a:pt x="678180" y="848360"/>
                  <a:pt x="1082040" y="84074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386014" y="457201"/>
            <a:ext cx="8281987" cy="646113"/>
          </a:xfrm>
        </p:spPr>
        <p:txBody>
          <a:bodyPr/>
          <a:lstStyle/>
          <a:p>
            <a:r>
              <a:rPr lang="en-US" altLang="en-US" sz="3600" b="1" dirty="0"/>
              <a:t>Function started by </a:t>
            </a:r>
            <a:r>
              <a:rPr lang="en-US" altLang="en-US" sz="3600" b="1" dirty="0" err="1"/>
              <a:t>pthread_create</a:t>
            </a:r>
            <a:endParaRPr lang="en-US" altLang="en-US" sz="3600" b="1" dirty="0"/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2057401" y="1371601"/>
            <a:ext cx="8270875" cy="5256213"/>
          </a:xfrm>
        </p:spPr>
        <p:txBody>
          <a:bodyPr/>
          <a:lstStyle/>
          <a:p>
            <a:r>
              <a:rPr lang="en-US" altLang="en-US"/>
              <a:t>Prototype:	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void*  thread_function ( void*  args_p ) ;</a:t>
            </a:r>
          </a:p>
          <a:p>
            <a:endParaRPr lang="en-US" altLang="en-US"/>
          </a:p>
          <a:p>
            <a:r>
              <a:rPr lang="en-US" altLang="en-US"/>
              <a:t>Void* can be cast to any pointer type in C.</a:t>
            </a:r>
          </a:p>
          <a:p>
            <a:endParaRPr lang="en-US" altLang="en-US"/>
          </a:p>
          <a:p>
            <a:r>
              <a:rPr lang="en-US" altLang="en-US"/>
              <a:t>So args_p can point to a list containing one or more values needed by thread_function.</a:t>
            </a:r>
          </a:p>
          <a:p>
            <a:r>
              <a:rPr lang="en-US" altLang="en-US"/>
              <a:t>Similarly, the return value of thread_function can point to a list of one or more values.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246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Wait for Completion of Threads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pthread_join(pthread_t *thread, void **result);</a:t>
            </a:r>
          </a:p>
          <a:p>
            <a:pPr lvl="1"/>
            <a:r>
              <a:rPr lang="en-US" altLang="en-US" smtClean="0"/>
              <a:t>Wait for specified thread to finish.  Place exit value into *result.</a:t>
            </a:r>
          </a:p>
          <a:p>
            <a:r>
              <a:rPr lang="en-US" altLang="en-US" smtClean="0"/>
              <a:t>We call the function </a:t>
            </a:r>
            <a:r>
              <a:rPr lang="en-US" altLang="en-US" smtClean="0">
                <a:solidFill>
                  <a:srgbClr val="0066FF"/>
                </a:solidFill>
              </a:rPr>
              <a:t>pthread_join </a:t>
            </a:r>
            <a:r>
              <a:rPr lang="en-US" altLang="en-US" smtClean="0"/>
              <a:t>once for each thread. </a:t>
            </a:r>
          </a:p>
          <a:p>
            <a:r>
              <a:rPr lang="en-US" altLang="en-US" smtClean="0"/>
              <a:t>A single call to </a:t>
            </a:r>
            <a:r>
              <a:rPr lang="en-US" altLang="en-US" smtClean="0">
                <a:solidFill>
                  <a:srgbClr val="0066FF"/>
                </a:solidFill>
              </a:rPr>
              <a:t>pthread_join </a:t>
            </a:r>
            <a:r>
              <a:rPr lang="en-US" altLang="en-US" smtClean="0"/>
              <a:t>will wait for the thread associated with the </a:t>
            </a:r>
            <a:r>
              <a:rPr lang="en-US" altLang="en-US" smtClean="0">
                <a:solidFill>
                  <a:srgbClr val="0066FF"/>
                </a:solidFill>
              </a:rPr>
              <a:t>pthread_t</a:t>
            </a:r>
            <a:r>
              <a:rPr lang="en-US" altLang="en-US" smtClean="0"/>
              <a:t> object to complete.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AU" sz="1000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68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742" y="0"/>
            <a:ext cx="10515600" cy="1325563"/>
          </a:xfrm>
        </p:spPr>
        <p:txBody>
          <a:bodyPr/>
          <a:lstStyle/>
          <a:p>
            <a:r>
              <a:rPr lang="en-US" altLang="en-US" b="1" dirty="0" smtClean="0"/>
              <a:t>Example of </a:t>
            </a:r>
            <a:r>
              <a:rPr lang="en-US" altLang="en-US" b="1" dirty="0" err="1" smtClean="0"/>
              <a:t>Pthreads</a:t>
            </a:r>
            <a:endParaRPr lang="en-US" altLang="en-US" b="1" dirty="0" smtClean="0"/>
          </a:p>
        </p:txBody>
      </p:sp>
      <p:sp>
        <p:nvSpPr>
          <p:cNvPr id="20483" name="Rectangle 6"/>
          <p:cNvSpPr txBox="1">
            <a:spLocks noChangeArrowheads="1"/>
          </p:cNvSpPr>
          <p:nvPr/>
        </p:nvSpPr>
        <p:spPr bwMode="auto">
          <a:xfrm>
            <a:off x="2103438" y="855617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#include &lt;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pthread.h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#include &lt;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stdio.h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void *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(void * id){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printf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(“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Thread%d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: Hello World!\n", id);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void main (){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pthread_t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 thread0, thread1;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pthread_create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(&amp;thread0, NULL,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, (void *) 0);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pthread_create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(&amp;thread1, NULL, </a:t>
            </a:r>
            <a:r>
              <a:rPr kumimoji="1" lang="en-US" altLang="en-US" sz="2000" b="1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b="1" dirty="0">
                <a:latin typeface="Helvetica" panose="020B0604020202020204" pitchFamily="34" charset="0"/>
              </a:rPr>
              <a:t>, (void *) 1);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4" name="Picture 3" descr="nojo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987425"/>
            <a:ext cx="27971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7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Logical View of Threads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Threads are created within a process</a:t>
            </a:r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7924800" y="3871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P1</a:t>
            </a: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922655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sh</a:t>
            </a:r>
          </a:p>
        </p:txBody>
      </p:sp>
      <p:sp>
        <p:nvSpPr>
          <p:cNvPr id="7174" name="Oval 9"/>
          <p:cNvSpPr>
            <a:spLocks noChangeArrowheads="1"/>
          </p:cNvSpPr>
          <p:nvPr/>
        </p:nvSpPr>
        <p:spPr bwMode="auto">
          <a:xfrm>
            <a:off x="792480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sh</a:t>
            </a:r>
          </a:p>
        </p:txBody>
      </p:sp>
      <p:sp>
        <p:nvSpPr>
          <p:cNvPr id="7175" name="Oval 10"/>
          <p:cNvSpPr>
            <a:spLocks noChangeArrowheads="1"/>
          </p:cNvSpPr>
          <p:nvPr/>
        </p:nvSpPr>
        <p:spPr bwMode="auto">
          <a:xfrm>
            <a:off x="861060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sh</a:t>
            </a:r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8153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12"/>
          <p:cNvSpPr>
            <a:spLocks noChangeShapeType="1"/>
          </p:cNvSpPr>
          <p:nvPr/>
        </p:nvSpPr>
        <p:spPr bwMode="auto">
          <a:xfrm>
            <a:off x="8305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7924800" y="5395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foo</a:t>
            </a:r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8153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8369" name="Oval 17"/>
          <p:cNvSpPr>
            <a:spLocks noChangeArrowheads="1"/>
          </p:cNvSpPr>
          <p:nvPr/>
        </p:nvSpPr>
        <p:spPr bwMode="auto">
          <a:xfrm>
            <a:off x="2590800" y="36433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T1</a:t>
            </a:r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7064376" y="2559200"/>
            <a:ext cx="2363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Process hierarchy</a:t>
            </a:r>
          </a:p>
        </p:txBody>
      </p:sp>
      <p:sp>
        <p:nvSpPr>
          <p:cNvPr id="868372" name="Text Box 20"/>
          <p:cNvSpPr txBox="1">
            <a:spLocks noChangeArrowheads="1"/>
          </p:cNvSpPr>
          <p:nvPr/>
        </p:nvSpPr>
        <p:spPr bwMode="auto">
          <a:xfrm>
            <a:off x="2216151" y="2514750"/>
            <a:ext cx="1390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 process</a:t>
            </a:r>
          </a:p>
        </p:txBody>
      </p:sp>
      <p:sp>
        <p:nvSpPr>
          <p:cNvPr id="868373" name="Oval 21"/>
          <p:cNvSpPr>
            <a:spLocks noChangeArrowheads="1"/>
          </p:cNvSpPr>
          <p:nvPr/>
        </p:nvSpPr>
        <p:spPr bwMode="auto">
          <a:xfrm>
            <a:off x="3733800" y="3109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T2</a:t>
            </a:r>
          </a:p>
        </p:txBody>
      </p:sp>
      <p:sp>
        <p:nvSpPr>
          <p:cNvPr id="868374" name="Oval 22"/>
          <p:cNvSpPr>
            <a:spLocks noChangeArrowheads="1"/>
          </p:cNvSpPr>
          <p:nvPr/>
        </p:nvSpPr>
        <p:spPr bwMode="auto">
          <a:xfrm>
            <a:off x="5562600" y="33385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T4</a:t>
            </a:r>
          </a:p>
        </p:txBody>
      </p:sp>
      <p:sp>
        <p:nvSpPr>
          <p:cNvPr id="868375" name="Oval 23"/>
          <p:cNvSpPr>
            <a:spLocks noChangeArrowheads="1"/>
          </p:cNvSpPr>
          <p:nvPr/>
        </p:nvSpPr>
        <p:spPr bwMode="auto">
          <a:xfrm>
            <a:off x="3124200" y="52435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T5</a:t>
            </a:r>
          </a:p>
        </p:txBody>
      </p:sp>
      <p:sp>
        <p:nvSpPr>
          <p:cNvPr id="868376" name="Oval 24"/>
          <p:cNvSpPr>
            <a:spLocks noChangeArrowheads="1"/>
          </p:cNvSpPr>
          <p:nvPr/>
        </p:nvSpPr>
        <p:spPr bwMode="auto">
          <a:xfrm>
            <a:off x="4953000" y="51673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T3</a:t>
            </a:r>
          </a:p>
        </p:txBody>
      </p:sp>
      <p:sp>
        <p:nvSpPr>
          <p:cNvPr id="868377" name="Rectangle 25"/>
          <p:cNvSpPr>
            <a:spLocks noChangeArrowheads="1"/>
          </p:cNvSpPr>
          <p:nvPr/>
        </p:nvSpPr>
        <p:spPr bwMode="auto">
          <a:xfrm>
            <a:off x="3505200" y="4100513"/>
            <a:ext cx="1905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shared code, data</a:t>
            </a:r>
          </a:p>
          <a:p>
            <a:r>
              <a:rPr lang="en-US" altLang="en-US"/>
              <a:t>and kernel context</a:t>
            </a:r>
          </a:p>
        </p:txBody>
      </p:sp>
      <p:sp>
        <p:nvSpPr>
          <p:cNvPr id="868378" name="Line 26"/>
          <p:cNvSpPr>
            <a:spLocks noChangeShapeType="1"/>
          </p:cNvSpPr>
          <p:nvPr/>
        </p:nvSpPr>
        <p:spPr bwMode="auto">
          <a:xfrm flipV="1">
            <a:off x="3429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8379" name="Line 27"/>
          <p:cNvSpPr>
            <a:spLocks noChangeShapeType="1"/>
          </p:cNvSpPr>
          <p:nvPr/>
        </p:nvSpPr>
        <p:spPr bwMode="auto">
          <a:xfrm flipH="1" flipV="1">
            <a:off x="4876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8380" name="Line 28"/>
          <p:cNvSpPr>
            <a:spLocks noChangeShapeType="1"/>
          </p:cNvSpPr>
          <p:nvPr/>
        </p:nvSpPr>
        <p:spPr bwMode="auto">
          <a:xfrm flipH="1" flipV="1">
            <a:off x="3048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8381" name="Line 29"/>
          <p:cNvSpPr>
            <a:spLocks noChangeShapeType="1"/>
          </p:cNvSpPr>
          <p:nvPr/>
        </p:nvSpPr>
        <p:spPr bwMode="auto">
          <a:xfrm flipH="1" flipV="1">
            <a:off x="3962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8382" name="Line 30"/>
          <p:cNvSpPr>
            <a:spLocks noChangeShapeType="1"/>
          </p:cNvSpPr>
          <p:nvPr/>
        </p:nvSpPr>
        <p:spPr bwMode="auto">
          <a:xfrm flipV="1">
            <a:off x="5181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332039" y="2862263"/>
            <a:ext cx="4175125" cy="3206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3" name="Curved Connector 32"/>
          <p:cNvCxnSpPr>
            <a:cxnSpLocks noChangeShapeType="1"/>
          </p:cNvCxnSpPr>
          <p:nvPr/>
        </p:nvCxnSpPr>
        <p:spPr bwMode="auto">
          <a:xfrm>
            <a:off x="6492875" y="4584701"/>
            <a:ext cx="1339850" cy="11144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Straight Arrow Connector 34"/>
          <p:cNvCxnSpPr>
            <a:cxnSpLocks noChangeShapeType="1"/>
          </p:cNvCxnSpPr>
          <p:nvPr/>
        </p:nvCxnSpPr>
        <p:spPr bwMode="auto">
          <a:xfrm>
            <a:off x="8421689" y="4192588"/>
            <a:ext cx="841375" cy="53816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7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6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6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6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6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6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6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6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6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9" grpId="0" animBg="1"/>
      <p:bldP spid="868372" grpId="0"/>
      <p:bldP spid="868373" grpId="0" animBg="1"/>
      <p:bldP spid="868374" grpId="0" animBg="1"/>
      <p:bldP spid="868375" grpId="0" animBg="1"/>
      <p:bldP spid="868376" grpId="0" animBg="1"/>
      <p:bldP spid="868377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b="1" dirty="0" smtClean="0"/>
              <a:t>Example of </a:t>
            </a:r>
            <a:r>
              <a:rPr lang="en-US" altLang="en-US" b="1" dirty="0" err="1" smtClean="0"/>
              <a:t>Pthreads</a:t>
            </a:r>
            <a:r>
              <a:rPr lang="en-US" altLang="en-US" b="1" dirty="0" smtClean="0"/>
              <a:t> with join</a:t>
            </a:r>
          </a:p>
        </p:txBody>
      </p:sp>
      <p:sp>
        <p:nvSpPr>
          <p:cNvPr id="21507" name="Rectangle 6"/>
          <p:cNvSpPr txBox="1">
            <a:spLocks noChangeArrowheads="1"/>
          </p:cNvSpPr>
          <p:nvPr/>
        </p:nvSpPr>
        <p:spPr bwMode="auto">
          <a:xfrm>
            <a:off x="2103438" y="8382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#include &lt;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pthread.h</a:t>
            </a:r>
            <a:r>
              <a:rPr kumimoji="1" lang="en-US" altLang="en-US" sz="2000" dirty="0">
                <a:latin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#include &lt;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stdio.h</a:t>
            </a:r>
            <a:r>
              <a:rPr kumimoji="1" lang="en-US" altLang="en-US" sz="2000" dirty="0">
                <a:latin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void *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dirty="0">
                <a:latin typeface="Helvetica" panose="020B0604020202020204" pitchFamily="34" charset="0"/>
              </a:rPr>
              <a:t>(void * id){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printf</a:t>
            </a:r>
            <a:r>
              <a:rPr kumimoji="1" lang="en-US" altLang="en-US" sz="2000" dirty="0">
                <a:latin typeface="Helvetica" panose="020B0604020202020204" pitchFamily="34" charset="0"/>
              </a:rPr>
              <a:t>(“Hello from thread %d\n", id);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void main (){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pthread_t</a:t>
            </a:r>
            <a:r>
              <a:rPr kumimoji="1" lang="en-US" altLang="en-US" sz="2000" dirty="0">
                <a:latin typeface="Helvetica" panose="020B0604020202020204" pitchFamily="34" charset="0"/>
              </a:rPr>
              <a:t> thread0, thread1;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pthread_create</a:t>
            </a:r>
            <a:r>
              <a:rPr kumimoji="1" lang="en-US" altLang="en-US" sz="2000" dirty="0">
                <a:latin typeface="Helvetica" panose="020B0604020202020204" pitchFamily="34" charset="0"/>
              </a:rPr>
              <a:t>(&amp;thread0, NULL,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dirty="0">
                <a:latin typeface="Helvetica" panose="020B0604020202020204" pitchFamily="34" charset="0"/>
              </a:rPr>
              <a:t>, (void *) 0);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pthread_create</a:t>
            </a:r>
            <a:r>
              <a:rPr kumimoji="1" lang="en-US" altLang="en-US" sz="2000" dirty="0">
                <a:latin typeface="Helvetica" panose="020B0604020202020204" pitchFamily="34" charset="0"/>
              </a:rPr>
              <a:t>(&amp;thread1, NULL,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PrintHello</a:t>
            </a:r>
            <a:r>
              <a:rPr kumimoji="1" lang="en-US" altLang="en-US" sz="2000" dirty="0">
                <a:latin typeface="Helvetica" panose="020B0604020202020204" pitchFamily="34" charset="0"/>
              </a:rPr>
              <a:t>, (void *) 1);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pthread_join</a:t>
            </a:r>
            <a:r>
              <a:rPr kumimoji="1" lang="en-US" altLang="en-US" sz="2000" dirty="0">
                <a:latin typeface="Helvetica" panose="020B0604020202020204" pitchFamily="34" charset="0"/>
              </a:rPr>
              <a:t>(thread0, 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  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pthread_join</a:t>
            </a:r>
            <a:r>
              <a:rPr kumimoji="1" lang="en-US" altLang="en-US" sz="2000" dirty="0">
                <a:latin typeface="Helvetica" panose="020B0604020202020204" pitchFamily="34" charset="0"/>
              </a:rPr>
              <a:t>(thread1, 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4" name="Picture 3" descr="nojo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987425"/>
            <a:ext cx="27971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9" name="Straight Arrow Connector 8"/>
          <p:cNvCxnSpPr>
            <a:cxnSpLocks noChangeShapeType="1"/>
          </p:cNvCxnSpPr>
          <p:nvPr/>
        </p:nvCxnSpPr>
        <p:spPr bwMode="auto">
          <a:xfrm flipH="1">
            <a:off x="8640764" y="3336925"/>
            <a:ext cx="808037" cy="427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Arrow Connector 10"/>
          <p:cNvCxnSpPr>
            <a:cxnSpLocks noChangeShapeType="1"/>
          </p:cNvCxnSpPr>
          <p:nvPr/>
        </p:nvCxnSpPr>
        <p:spPr bwMode="auto">
          <a:xfrm flipH="1">
            <a:off x="8640763" y="3170239"/>
            <a:ext cx="1281112" cy="746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91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More Pthread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752600" y="1219201"/>
            <a:ext cx="8610600" cy="4837113"/>
          </a:xfrm>
        </p:spPr>
        <p:txBody>
          <a:bodyPr/>
          <a:lstStyle/>
          <a:p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pthread_yield(); </a:t>
            </a:r>
          </a:p>
          <a:p>
            <a:pPr lvl="1"/>
            <a:r>
              <a:rPr lang="en-US" altLang="en-US" smtClean="0"/>
              <a:t> Informs the scheduler that the thread is willing to yield</a:t>
            </a:r>
          </a:p>
          <a:p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pthread_exit(void *value);</a:t>
            </a:r>
          </a:p>
          <a:p>
            <a:pPr lvl="1"/>
            <a:r>
              <a:rPr lang="en-US" altLang="en-US" smtClean="0"/>
              <a:t>Exit thread and pass value to joining thread (if exists)</a:t>
            </a:r>
          </a:p>
          <a:p>
            <a:pPr>
              <a:buFontTx/>
              <a:buNone/>
            </a:pPr>
            <a:r>
              <a:rPr lang="en-US" altLang="en-US" smtClean="0"/>
              <a:t>Others:</a:t>
            </a:r>
          </a:p>
          <a:p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pthread_t me; me = pthread_self(); </a:t>
            </a:r>
          </a:p>
          <a:p>
            <a:pPr lvl="1"/>
            <a:r>
              <a:rPr lang="en-US" altLang="en-US" smtClean="0"/>
              <a:t>Allows a pthread to obtain its own identifier pthread_t thread;</a:t>
            </a:r>
          </a:p>
          <a:p>
            <a:r>
              <a:rPr lang="en-US" altLang="en-US" sz="2000"/>
              <a:t>Synchronizing access to shared variables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pthread_mutex_init, pthread_mutex_[un]lock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pthread_cond_init, pthread_cond_[timed]wait</a:t>
            </a:r>
            <a:endParaRPr lang="en-US" altLang="en-US" sz="200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741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675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Difference between Single and Multithreaded Processes</a:t>
            </a:r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9" y="1831975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2305050" y="996951"/>
            <a:ext cx="7016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/>
              <a:t>Shared memory access for code/data</a:t>
            </a:r>
          </a:p>
          <a:p>
            <a:r>
              <a:rPr lang="en-US" altLang="en-US" sz="2000"/>
              <a:t>Separate control flow -&gt; separate stack/registers</a:t>
            </a:r>
          </a:p>
        </p:txBody>
      </p:sp>
    </p:spTree>
    <p:extLst>
      <p:ext uri="{BB962C8B-B14F-4D97-AF65-F5344CB8AC3E}">
        <p14:creationId xmlns:p14="http://schemas.microsoft.com/office/powerpoint/2010/main" val="12893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Concurrent Thread Execution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threads run concurrently if their logical flows overlap in time</a:t>
            </a:r>
          </a:p>
          <a:p>
            <a:r>
              <a:rPr lang="en-US" altLang="en-US" smtClean="0"/>
              <a:t>Otherwise, they are sequential  (we’ll see that processes have a similar rule)</a:t>
            </a:r>
          </a:p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Concurrent: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A &amp; B, A&amp;C</a:t>
            </a:r>
          </a:p>
          <a:p>
            <a:pPr lvl="1"/>
            <a:r>
              <a:rPr lang="en-US" altLang="en-US" smtClean="0"/>
              <a:t>Sequential: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B &amp; C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6042025" y="3395663"/>
            <a:ext cx="0" cy="2743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80025" y="4513263"/>
            <a:ext cx="82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724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57914" y="3065464"/>
            <a:ext cx="1337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Thread A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681913" y="3065464"/>
            <a:ext cx="1337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Thread B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9205913" y="3065464"/>
            <a:ext cx="1337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Thread C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8232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9756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708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9756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267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251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251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251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251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6251575" y="35607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333625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Execution Flow on one-core or multi-core systems</a:t>
            </a:r>
          </a:p>
        </p:txBody>
      </p:sp>
      <p:pic>
        <p:nvPicPr>
          <p:cNvPr id="9219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2149475"/>
            <a:ext cx="76152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9" y="4367214"/>
            <a:ext cx="609758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089150" y="1246189"/>
            <a:ext cx="5785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Concurrent execution on a single core system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2174876" y="3543301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Parallel execution on a multi-core system</a:t>
            </a:r>
          </a:p>
        </p:txBody>
      </p:sp>
    </p:spTree>
    <p:extLst>
      <p:ext uri="{BB962C8B-B14F-4D97-AF65-F5344CB8AC3E}">
        <p14:creationId xmlns:p14="http://schemas.microsoft.com/office/powerpoint/2010/main" val="8352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Threading Models - 1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Kernel (1-1)</a:t>
            </a:r>
          </a:p>
          <a:p>
            <a:pPr lvl="1" algn="l" rtl="0"/>
            <a:r>
              <a:rPr lang="en-US" altLang="en-US"/>
              <a:t>All threads are first class objects in the kernel</a:t>
            </a:r>
          </a:p>
          <a:p>
            <a:pPr lvl="1" algn="l" rtl="0"/>
            <a:r>
              <a:rPr lang="en-US" altLang="en-US"/>
              <a:t>Scheduling in and by the kernel</a:t>
            </a:r>
          </a:p>
          <a:p>
            <a:pPr lvl="1" algn="l" rtl="0"/>
            <a:r>
              <a:rPr lang="en-US" altLang="en-US"/>
              <a:t>Utilizes multi-processors efficiently</a:t>
            </a:r>
          </a:p>
          <a:p>
            <a:pPr lvl="1" algn="l" rtl="0"/>
            <a:r>
              <a:rPr lang="en-US" altLang="en-US"/>
              <a:t>Syscalls do not block the other threads</a:t>
            </a:r>
          </a:p>
          <a:p>
            <a:pPr lvl="1" algn="l" rtl="0"/>
            <a:endParaRPr lang="en-US" altLang="en-US"/>
          </a:p>
          <a:p>
            <a:pPr lvl="1" algn="l" rtl="0"/>
            <a:r>
              <a:rPr lang="en-US" altLang="en-US"/>
              <a:t>High overhead for large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11665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Theading Models - 2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User Space (N-1)</a:t>
            </a:r>
          </a:p>
          <a:p>
            <a:pPr lvl="1" algn="l" rtl="0"/>
            <a:r>
              <a:rPr lang="en-US" altLang="en-US"/>
              <a:t>Single kernel process, multiple user threads</a:t>
            </a:r>
          </a:p>
          <a:p>
            <a:pPr lvl="1" algn="l" rtl="0"/>
            <a:r>
              <a:rPr lang="en-US" altLang="en-US"/>
              <a:t>Low kernel overhead – threads are cheap</a:t>
            </a:r>
          </a:p>
          <a:p>
            <a:pPr lvl="1" algn="l" rtl="0"/>
            <a:r>
              <a:rPr lang="en-US" altLang="en-US"/>
              <a:t>Scheduling is determined by the process</a:t>
            </a:r>
          </a:p>
          <a:p>
            <a:pPr lvl="1" algn="l" rtl="0"/>
            <a:endParaRPr lang="en-US" altLang="en-US"/>
          </a:p>
          <a:p>
            <a:pPr lvl="1" algn="l" rtl="0"/>
            <a:r>
              <a:rPr lang="en-US" altLang="en-US"/>
              <a:t>Syscalls block the whole process (and all the threads)</a:t>
            </a:r>
          </a:p>
          <a:p>
            <a:pPr lvl="1" algn="l" rtl="0"/>
            <a:r>
              <a:rPr lang="en-US" altLang="en-US"/>
              <a:t>No efficiency on multi-processors</a:t>
            </a:r>
          </a:p>
          <a:p>
            <a:pPr lvl="1" algn="l" rtl="0"/>
            <a:endParaRPr lang="en-US" altLang="en-US"/>
          </a:p>
          <a:p>
            <a:pPr lvl="1"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6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Threading Models - 3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Hybrid (M-on-N)</a:t>
            </a:r>
          </a:p>
          <a:p>
            <a:pPr lvl="1" algn="l" rtl="0"/>
            <a:r>
              <a:rPr lang="en-US" altLang="en-US"/>
              <a:t>User both kernel threads and user threads</a:t>
            </a:r>
          </a:p>
          <a:p>
            <a:pPr lvl="1" algn="l" rtl="0"/>
            <a:r>
              <a:rPr lang="en-US" altLang="en-US"/>
              <a:t>More complicated to implement</a:t>
            </a:r>
          </a:p>
          <a:p>
            <a:pPr lvl="2" algn="l" rtl="0"/>
            <a:r>
              <a:rPr lang="en-US" altLang="en-US"/>
              <a:t>Requires changes to libraries</a:t>
            </a:r>
          </a:p>
          <a:p>
            <a:pPr lvl="2" algn="l" rtl="0"/>
            <a:r>
              <a:rPr lang="en-US" altLang="en-US"/>
              <a:t>Scheduling is complicated</a:t>
            </a:r>
          </a:p>
          <a:p>
            <a:pPr lvl="2" algn="l" rtl="0"/>
            <a:r>
              <a:rPr lang="en-US" altLang="en-US"/>
              <a:t>User space libraries must be synchronized with kernel version</a:t>
            </a:r>
          </a:p>
          <a:p>
            <a:pPr lvl="1"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66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1624</Words>
  <Application>Microsoft Office PowerPoint</Application>
  <PresentationFormat>Widescreen</PresentationFormat>
  <Paragraphs>399</Paragraphs>
  <Slides>42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MS PGothic</vt:lpstr>
      <vt:lpstr>游ゴシック</vt:lpstr>
      <vt:lpstr>Arial</vt:lpstr>
      <vt:lpstr>Bradley Hand ITC</vt:lpstr>
      <vt:lpstr>Calibri</vt:lpstr>
      <vt:lpstr>Calibri Light</vt:lpstr>
      <vt:lpstr>Courier New</vt:lpstr>
      <vt:lpstr>Helvetica</vt:lpstr>
      <vt:lpstr>Monotype Sorts</vt:lpstr>
      <vt:lpstr>Times</vt:lpstr>
      <vt:lpstr>Times New Roman</vt:lpstr>
      <vt:lpstr>Verdana</vt:lpstr>
      <vt:lpstr>Wingdings</vt:lpstr>
      <vt:lpstr>Office Theme</vt:lpstr>
      <vt:lpstr>Pthreads</vt:lpstr>
      <vt:lpstr>Shared Memory Architecture</vt:lpstr>
      <vt:lpstr>Processes and Threads</vt:lpstr>
      <vt:lpstr>Logical View of Threads</vt:lpstr>
      <vt:lpstr>Concurrent Thread Execution</vt:lpstr>
      <vt:lpstr>Execution Flow on one-core or multi-core systems</vt:lpstr>
      <vt:lpstr>Threading Models - 1</vt:lpstr>
      <vt:lpstr>Theading Models - 2</vt:lpstr>
      <vt:lpstr>Threading Models - 3</vt:lpstr>
      <vt:lpstr>State of the Art</vt:lpstr>
      <vt:lpstr>Benefits of multi-threading</vt:lpstr>
      <vt:lpstr>Thread Programming with Shared Memory</vt:lpstr>
      <vt:lpstr>Shared Memory Programming</vt:lpstr>
      <vt:lpstr>Overview of POSIX Threads</vt:lpstr>
      <vt:lpstr>POSIX Threads (PThreads)</vt:lpstr>
      <vt:lpstr>Why Use Pthreads</vt:lpstr>
      <vt:lpstr>Threads vs Forks</vt:lpstr>
      <vt:lpstr>Creation of Unix processes vs. Pthreads</vt:lpstr>
      <vt:lpstr>Designing Pthreads Programs</vt:lpstr>
      <vt:lpstr>How to Compile</vt:lpstr>
      <vt:lpstr>thread creation</vt:lpstr>
      <vt:lpstr>Example</vt:lpstr>
      <vt:lpstr>sched_yield</vt:lpstr>
      <vt:lpstr>Who am I</vt:lpstr>
      <vt:lpstr>Relationships</vt:lpstr>
      <vt:lpstr>pthread_join</vt:lpstr>
      <vt:lpstr>pthread_exit</vt:lpstr>
      <vt:lpstr>Example</vt:lpstr>
      <vt:lpstr>pthread_cancel</vt:lpstr>
      <vt:lpstr>pthread_cancel</vt:lpstr>
      <vt:lpstr>pthread_detach</vt:lpstr>
      <vt:lpstr>Review: Exiting threads</vt:lpstr>
      <vt:lpstr>Review</vt:lpstr>
      <vt:lpstr>C function for starting a thread</vt:lpstr>
      <vt:lpstr>A closer look (1)</vt:lpstr>
      <vt:lpstr>A closer look (2)</vt:lpstr>
      <vt:lpstr>Function started by pthread_create</vt:lpstr>
      <vt:lpstr>Wait for Completion of Threads</vt:lpstr>
      <vt:lpstr>Example of Pthreads</vt:lpstr>
      <vt:lpstr>Example of Pthreads with join</vt:lpstr>
      <vt:lpstr>Some More Pthread Functions</vt:lpstr>
      <vt:lpstr>Difference between Single and Multithreaded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Sayantan</dc:creator>
  <cp:lastModifiedBy>Sayantan</cp:lastModifiedBy>
  <cp:revision>2</cp:revision>
  <dcterms:created xsi:type="dcterms:W3CDTF">2019-01-29T00:02:02Z</dcterms:created>
  <dcterms:modified xsi:type="dcterms:W3CDTF">2019-01-29T00:14:39Z</dcterms:modified>
</cp:coreProperties>
</file>