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9" r:id="rId2"/>
    <p:sldId id="272" r:id="rId3"/>
    <p:sldId id="277" r:id="rId4"/>
    <p:sldId id="291" r:id="rId5"/>
    <p:sldId id="278" r:id="rId6"/>
    <p:sldId id="279" r:id="rId7"/>
    <p:sldId id="280" r:id="rId8"/>
    <p:sldId id="282" r:id="rId9"/>
    <p:sldId id="284" r:id="rId10"/>
    <p:sldId id="289" r:id="rId11"/>
    <p:sldId id="290" r:id="rId12"/>
    <p:sldId id="283" r:id="rId13"/>
    <p:sldId id="286" r:id="rId14"/>
    <p:sldId id="288" r:id="rId15"/>
    <p:sldId id="292" r:id="rId16"/>
    <p:sldId id="28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1EC10-3BD0-4515-8009-816309D4EB3D}" type="datetimeFigureOut">
              <a:rPr lang="en-IN" smtClean="0"/>
              <a:t>26-05-2023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1D580E-53D0-4E52-B26E-38E588561C3D}" type="slidenum">
              <a:rPr lang="en-IN" smtClean="0"/>
              <a:t>‹#›</a:t>
            </a:fld>
            <a:endParaRPr lang="en-IN"/>
          </a:p>
        </p:txBody>
      </p:sp>
    </p:spTree>
    <p:extLst>
      <p:ext uri="{BB962C8B-B14F-4D97-AF65-F5344CB8AC3E}">
        <p14:creationId xmlns:p14="http://schemas.microsoft.com/office/powerpoint/2010/main" val="3435887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1D580E-53D0-4E52-B26E-38E588561C3D}" type="slidenum">
              <a:rPr lang="en-IN" smtClean="0"/>
              <a:t>12</a:t>
            </a:fld>
            <a:endParaRPr lang="en-IN"/>
          </a:p>
        </p:txBody>
      </p:sp>
    </p:spTree>
    <p:extLst>
      <p:ext uri="{BB962C8B-B14F-4D97-AF65-F5344CB8AC3E}">
        <p14:creationId xmlns:p14="http://schemas.microsoft.com/office/powerpoint/2010/main" val="3081856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3E89D1-A86C-4F69-93B0-4D2EAF065D20}"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E89D1-A86C-4F69-93B0-4D2EAF065D20}"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3E89D1-A86C-4F69-93B0-4D2EAF065D20}" type="datetimeFigureOut">
              <a:rPr lang="en-US" smtClean="0"/>
              <a:pPr/>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3E89D1-A86C-4F69-93B0-4D2EAF065D20}" type="datetimeFigureOut">
              <a:rPr lang="en-US" smtClean="0"/>
              <a:pPr/>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3E89D1-A86C-4F69-93B0-4D2EAF065D20}" type="datetimeFigureOut">
              <a:rPr lang="en-US" smtClean="0"/>
              <a:pPr/>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E89D1-A86C-4F69-93B0-4D2EAF065D20}" type="datetimeFigureOut">
              <a:rPr lang="en-US" smtClean="0"/>
              <a:pPr/>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E89D1-A86C-4F69-93B0-4D2EAF065D20}" type="datetimeFigureOut">
              <a:rPr lang="en-US" smtClean="0"/>
              <a:pPr/>
              <a:t>5/26/2023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57C97-B46C-4A57-8520-F5BBDB84AE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a:t>
            </a:r>
          </a:p>
        </p:txBody>
      </p:sp>
      <p:sp>
        <p:nvSpPr>
          <p:cNvPr id="5" name="Content Placeholder 4"/>
          <p:cNvSpPr>
            <a:spLocks noGrp="1"/>
          </p:cNvSpPr>
          <p:nvPr>
            <p:ph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6" name="TextBox 5"/>
          <p:cNvSpPr txBox="1"/>
          <p:nvPr/>
        </p:nvSpPr>
        <p:spPr>
          <a:xfrm>
            <a:off x="1295400" y="533400"/>
            <a:ext cx="7391400" cy="1077218"/>
          </a:xfrm>
          <a:prstGeom prst="rect">
            <a:avLst/>
          </a:prstGeom>
          <a:noFill/>
        </p:spPr>
        <p:txBody>
          <a:bodyPr wrap="square" rtlCol="0">
            <a:spAutoFit/>
          </a:bodyPr>
          <a:lstStyle/>
          <a:p>
            <a:pPr algn="ctr"/>
            <a:r>
              <a:rPr lang="en-US" sz="3200" b="1" dirty="0">
                <a:latin typeface="Times New Roman"/>
                <a:cs typeface="Times New Roman"/>
              </a:rPr>
              <a:t>Fake URL Detection using ML &amp; DL</a:t>
            </a:r>
          </a:p>
          <a:p>
            <a:pPr algn="ctr"/>
            <a:r>
              <a:rPr lang="en-IN" sz="3200" b="1" dirty="0">
                <a:solidFill>
                  <a:schemeClr val="dk1"/>
                </a:solidFill>
                <a:latin typeface="Times New Roman"/>
                <a:ea typeface="Times New Roman"/>
                <a:cs typeface="Times New Roman"/>
                <a:sym typeface="Times New Roman"/>
              </a:rPr>
              <a:t>Phase II - Review 1</a:t>
            </a:r>
            <a:endParaRPr lang="en-US" sz="3200" b="1" dirty="0">
              <a:latin typeface="Times New Roman"/>
              <a:cs typeface="Times New Roman"/>
            </a:endParaRPr>
          </a:p>
        </p:txBody>
      </p:sp>
      <p:sp>
        <p:nvSpPr>
          <p:cNvPr id="7" name="TextBox 6"/>
          <p:cNvSpPr txBox="1"/>
          <p:nvPr/>
        </p:nvSpPr>
        <p:spPr>
          <a:xfrm>
            <a:off x="1295400" y="2362200"/>
            <a:ext cx="4495800" cy="1477328"/>
          </a:xfrm>
          <a:prstGeom prst="rect">
            <a:avLst/>
          </a:prstGeom>
          <a:noFill/>
        </p:spPr>
        <p:txBody>
          <a:bodyPr wrap="square" rtlCol="0">
            <a:spAutoFit/>
          </a:bodyPr>
          <a:lstStyle/>
          <a:p>
            <a:r>
              <a:rPr lang="en-US" dirty="0">
                <a:latin typeface="Times New Roman"/>
                <a:cs typeface="Times New Roman"/>
              </a:rPr>
              <a:t>Team Members</a:t>
            </a:r>
          </a:p>
          <a:p>
            <a:pPr marL="342900" indent="-342900">
              <a:buAutoNum type="arabicPeriod"/>
            </a:pPr>
            <a:r>
              <a:rPr lang="en-US" dirty="0">
                <a:latin typeface="Times New Roman"/>
                <a:cs typeface="Times New Roman"/>
              </a:rPr>
              <a:t>VEDAV K S              1DS19CS187</a:t>
            </a:r>
          </a:p>
          <a:p>
            <a:r>
              <a:rPr lang="en-US" dirty="0">
                <a:latin typeface="Times New Roman"/>
                <a:cs typeface="Times New Roman"/>
              </a:rPr>
              <a:t>2.   KOUSHIK NAYAK  1DS20CS412</a:t>
            </a:r>
          </a:p>
          <a:p>
            <a:r>
              <a:rPr lang="en-US" dirty="0">
                <a:latin typeface="Times New Roman"/>
                <a:cs typeface="Times New Roman"/>
              </a:rPr>
              <a:t>3.   KARTHIK V             1DS20CS410</a:t>
            </a:r>
          </a:p>
          <a:p>
            <a:r>
              <a:rPr lang="en-US" dirty="0">
                <a:latin typeface="Times New Roman"/>
                <a:cs typeface="Times New Roman"/>
              </a:rPr>
              <a:t>4.   A MUKESH              1DS19CS700</a:t>
            </a:r>
          </a:p>
        </p:txBody>
      </p:sp>
      <p:sp>
        <p:nvSpPr>
          <p:cNvPr id="8" name="TextBox 7"/>
          <p:cNvSpPr txBox="1"/>
          <p:nvPr/>
        </p:nvSpPr>
        <p:spPr>
          <a:xfrm>
            <a:off x="1295400" y="4419600"/>
            <a:ext cx="6248400" cy="923330"/>
          </a:xfrm>
          <a:prstGeom prst="rect">
            <a:avLst/>
          </a:prstGeom>
          <a:noFill/>
        </p:spPr>
        <p:txBody>
          <a:bodyPr wrap="square" rtlCol="0">
            <a:spAutoFit/>
          </a:bodyPr>
          <a:lstStyle/>
          <a:p>
            <a:r>
              <a:rPr lang="en-US" dirty="0">
                <a:latin typeface="Times New Roman"/>
                <a:cs typeface="Times New Roman"/>
              </a:rPr>
              <a:t>Under the Guidance of</a:t>
            </a:r>
          </a:p>
          <a:p>
            <a:r>
              <a:rPr lang="en-US" dirty="0" err="1">
                <a:latin typeface="Times New Roman"/>
                <a:cs typeface="Times New Roman"/>
              </a:rPr>
              <a:t>Ms</a:t>
            </a:r>
            <a:r>
              <a:rPr lang="en-US" dirty="0">
                <a:latin typeface="Times New Roman"/>
                <a:cs typeface="Times New Roman"/>
              </a:rPr>
              <a:t> Soumya Patil </a:t>
            </a:r>
          </a:p>
          <a:p>
            <a:r>
              <a:rPr lang="en-US" dirty="0">
                <a:latin typeface="Times New Roman"/>
                <a:cs typeface="Times New Roman"/>
              </a:rPr>
              <a:t>Assistant Professor, , Dept of Computer Science and Engineering</a:t>
            </a:r>
          </a:p>
        </p:txBody>
      </p:sp>
    </p:spTree>
    <p:extLst>
      <p:ext uri="{BB962C8B-B14F-4D97-AF65-F5344CB8AC3E}">
        <p14:creationId xmlns:p14="http://schemas.microsoft.com/office/powerpoint/2010/main" val="376358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390F48FF-1B64-12BE-DAE1-2554CEE94629}"/>
              </a:ext>
            </a:extLst>
          </p:cNvPr>
          <p:cNvSpPr txBox="1"/>
          <p:nvPr/>
        </p:nvSpPr>
        <p:spPr>
          <a:xfrm>
            <a:off x="914401" y="76200"/>
            <a:ext cx="8077200" cy="584775"/>
          </a:xfrm>
          <a:prstGeom prst="rect">
            <a:avLst/>
          </a:prstGeom>
          <a:noFill/>
        </p:spPr>
        <p:txBody>
          <a:bodyPr wrap="square">
            <a:spAutoFit/>
          </a:bodyPr>
          <a:lstStyle/>
          <a:p>
            <a:pPr marL="0" lvl="0" indent="0" algn="l" rtl="0">
              <a:spcBef>
                <a:spcPts val="0"/>
              </a:spcBef>
              <a:spcAft>
                <a:spcPts val="0"/>
              </a:spcAft>
              <a:buNone/>
            </a:pPr>
            <a:r>
              <a:rPr lang="en-IN" sz="3200" dirty="0">
                <a:latin typeface="Times New Roman" panose="02020603050405020304" pitchFamily="18" charset="0"/>
                <a:ea typeface="Calibri"/>
                <a:cs typeface="Times New Roman" panose="02020603050405020304" pitchFamily="18" charset="0"/>
                <a:sym typeface="Calibri"/>
              </a:rPr>
              <a:t>OUTPUT:</a:t>
            </a:r>
          </a:p>
        </p:txBody>
      </p:sp>
      <p:pic>
        <p:nvPicPr>
          <p:cNvPr id="8" name="Picture 7">
            <a:extLst>
              <a:ext uri="{FF2B5EF4-FFF2-40B4-BE49-F238E27FC236}">
                <a16:creationId xmlns:a16="http://schemas.microsoft.com/office/drawing/2014/main" id="{E76EABF2-95F9-BB50-76BE-1432B386E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004" y="838200"/>
            <a:ext cx="6400799" cy="3301425"/>
          </a:xfrm>
          <a:prstGeom prst="rect">
            <a:avLst/>
          </a:prstGeom>
        </p:spPr>
      </p:pic>
    </p:spTree>
    <p:extLst>
      <p:ext uri="{BB962C8B-B14F-4D97-AF65-F5344CB8AC3E}">
        <p14:creationId xmlns:p14="http://schemas.microsoft.com/office/powerpoint/2010/main" val="116973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390F48FF-1B64-12BE-DAE1-2554CEE94629}"/>
              </a:ext>
            </a:extLst>
          </p:cNvPr>
          <p:cNvSpPr txBox="1"/>
          <p:nvPr/>
        </p:nvSpPr>
        <p:spPr>
          <a:xfrm>
            <a:off x="914401" y="76200"/>
            <a:ext cx="8077200" cy="584775"/>
          </a:xfrm>
          <a:prstGeom prst="rect">
            <a:avLst/>
          </a:prstGeom>
          <a:noFill/>
        </p:spPr>
        <p:txBody>
          <a:bodyPr wrap="square">
            <a:spAutoFit/>
          </a:bodyPr>
          <a:lstStyle/>
          <a:p>
            <a:pPr marL="0" lvl="0" indent="0" algn="l" rtl="0">
              <a:spcBef>
                <a:spcPts val="0"/>
              </a:spcBef>
              <a:spcAft>
                <a:spcPts val="0"/>
              </a:spcAft>
              <a:buNone/>
            </a:pPr>
            <a:r>
              <a:rPr lang="en-IN" sz="3200" dirty="0">
                <a:latin typeface="Times New Roman" panose="02020603050405020304" pitchFamily="18" charset="0"/>
                <a:ea typeface="Calibri"/>
                <a:cs typeface="Times New Roman" panose="02020603050405020304" pitchFamily="18" charset="0"/>
                <a:sym typeface="Calibri"/>
              </a:rPr>
              <a:t>OUTPUT:</a:t>
            </a:r>
          </a:p>
        </p:txBody>
      </p:sp>
      <p:pic>
        <p:nvPicPr>
          <p:cNvPr id="6" name="Picture 5">
            <a:extLst>
              <a:ext uri="{FF2B5EF4-FFF2-40B4-BE49-F238E27FC236}">
                <a16:creationId xmlns:a16="http://schemas.microsoft.com/office/drawing/2014/main" id="{135EBE72-6F32-20A1-033F-98D5F9062B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5006" y="3333892"/>
            <a:ext cx="4953000" cy="2368153"/>
          </a:xfrm>
          <a:prstGeom prst="rect">
            <a:avLst/>
          </a:prstGeom>
        </p:spPr>
      </p:pic>
      <p:pic>
        <p:nvPicPr>
          <p:cNvPr id="10" name="Picture 9">
            <a:extLst>
              <a:ext uri="{FF2B5EF4-FFF2-40B4-BE49-F238E27FC236}">
                <a16:creationId xmlns:a16="http://schemas.microsoft.com/office/drawing/2014/main" id="{5541CC0C-DC8C-8011-A0BA-180D20F4BF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65006" y="992951"/>
            <a:ext cx="4838700" cy="2313503"/>
          </a:xfrm>
          <a:prstGeom prst="rect">
            <a:avLst/>
          </a:prstGeom>
        </p:spPr>
      </p:pic>
    </p:spTree>
    <p:extLst>
      <p:ext uri="{BB962C8B-B14F-4D97-AF65-F5344CB8AC3E}">
        <p14:creationId xmlns:p14="http://schemas.microsoft.com/office/powerpoint/2010/main" val="3230878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390F48FF-1B64-12BE-DAE1-2554CEE94629}"/>
              </a:ext>
            </a:extLst>
          </p:cNvPr>
          <p:cNvSpPr txBox="1"/>
          <p:nvPr/>
        </p:nvSpPr>
        <p:spPr>
          <a:xfrm>
            <a:off x="914401" y="76200"/>
            <a:ext cx="8077200" cy="584775"/>
          </a:xfrm>
          <a:prstGeom prst="rect">
            <a:avLst/>
          </a:prstGeom>
          <a:noFill/>
        </p:spPr>
        <p:txBody>
          <a:bodyPr wrap="square">
            <a:spAutoFit/>
          </a:bodyPr>
          <a:lstStyle/>
          <a:p>
            <a:pPr marL="0" lvl="0" indent="0" algn="l" rtl="0">
              <a:spcBef>
                <a:spcPts val="0"/>
              </a:spcBef>
              <a:spcAft>
                <a:spcPts val="0"/>
              </a:spcAft>
              <a:buNone/>
            </a:pPr>
            <a:r>
              <a:rPr lang="en-IN" sz="3200" dirty="0">
                <a:latin typeface="Times New Roman" panose="02020603050405020304" pitchFamily="18" charset="0"/>
                <a:ea typeface="Calibri"/>
                <a:cs typeface="Times New Roman" panose="02020603050405020304" pitchFamily="18" charset="0"/>
                <a:sym typeface="Calibri"/>
              </a:rPr>
              <a:t>GUI DESIGN:</a:t>
            </a:r>
          </a:p>
        </p:txBody>
      </p:sp>
      <p:pic>
        <p:nvPicPr>
          <p:cNvPr id="6" name="Picture 5">
            <a:extLst>
              <a:ext uri="{FF2B5EF4-FFF2-40B4-BE49-F238E27FC236}">
                <a16:creationId xmlns:a16="http://schemas.microsoft.com/office/drawing/2014/main" id="{106F2623-1D58-2D45-A227-D305170DAF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1252537"/>
            <a:ext cx="6562723" cy="4352925"/>
          </a:xfrm>
          <a:prstGeom prst="rect">
            <a:avLst/>
          </a:prstGeom>
        </p:spPr>
      </p:pic>
    </p:spTree>
    <p:extLst>
      <p:ext uri="{BB962C8B-B14F-4D97-AF65-F5344CB8AC3E}">
        <p14:creationId xmlns:p14="http://schemas.microsoft.com/office/powerpoint/2010/main" val="117584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390F48FF-1B64-12BE-DAE1-2554CEE94629}"/>
              </a:ext>
            </a:extLst>
          </p:cNvPr>
          <p:cNvSpPr txBox="1"/>
          <p:nvPr/>
        </p:nvSpPr>
        <p:spPr>
          <a:xfrm>
            <a:off x="914401" y="76200"/>
            <a:ext cx="8077200" cy="584775"/>
          </a:xfrm>
          <a:prstGeom prst="rect">
            <a:avLst/>
          </a:prstGeom>
          <a:noFill/>
        </p:spPr>
        <p:txBody>
          <a:bodyPr wrap="square">
            <a:spAutoFit/>
          </a:bodyPr>
          <a:lstStyle/>
          <a:p>
            <a:pPr marL="0" lvl="0" indent="0" algn="l" rtl="0">
              <a:spcBef>
                <a:spcPts val="0"/>
              </a:spcBef>
              <a:spcAft>
                <a:spcPts val="0"/>
              </a:spcAft>
              <a:buNone/>
            </a:pPr>
            <a:r>
              <a:rPr lang="en-IN" sz="3200" dirty="0">
                <a:latin typeface="Times New Roman" panose="02020603050405020304" pitchFamily="18" charset="0"/>
                <a:ea typeface="Calibri"/>
                <a:cs typeface="Times New Roman" panose="02020603050405020304" pitchFamily="18" charset="0"/>
                <a:sym typeface="Calibri"/>
              </a:rPr>
              <a:t>PROJECT TOOL SNAPSHOT:</a:t>
            </a:r>
          </a:p>
        </p:txBody>
      </p:sp>
      <p:pic>
        <p:nvPicPr>
          <p:cNvPr id="13" name="Picture 12">
            <a:extLst>
              <a:ext uri="{FF2B5EF4-FFF2-40B4-BE49-F238E27FC236}">
                <a16:creationId xmlns:a16="http://schemas.microsoft.com/office/drawing/2014/main" id="{56A507B7-944C-ADEC-7E9D-0376A3727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1" y="1091565"/>
            <a:ext cx="7315200" cy="4623435"/>
          </a:xfrm>
          <a:prstGeom prst="rect">
            <a:avLst/>
          </a:prstGeom>
        </p:spPr>
      </p:pic>
    </p:spTree>
    <p:extLst>
      <p:ext uri="{BB962C8B-B14F-4D97-AF65-F5344CB8AC3E}">
        <p14:creationId xmlns:p14="http://schemas.microsoft.com/office/powerpoint/2010/main" val="2774112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390F48FF-1B64-12BE-DAE1-2554CEE94629}"/>
              </a:ext>
            </a:extLst>
          </p:cNvPr>
          <p:cNvSpPr txBox="1"/>
          <p:nvPr/>
        </p:nvSpPr>
        <p:spPr>
          <a:xfrm>
            <a:off x="914401" y="76200"/>
            <a:ext cx="8077200" cy="584775"/>
          </a:xfrm>
          <a:prstGeom prst="rect">
            <a:avLst/>
          </a:prstGeom>
          <a:noFill/>
        </p:spPr>
        <p:txBody>
          <a:bodyPr wrap="square">
            <a:spAutoFit/>
          </a:bodyPr>
          <a:lstStyle/>
          <a:p>
            <a:pPr marL="0" lvl="0" indent="0" algn="l" rtl="0">
              <a:spcBef>
                <a:spcPts val="0"/>
              </a:spcBef>
              <a:spcAft>
                <a:spcPts val="0"/>
              </a:spcAft>
              <a:buNone/>
            </a:pPr>
            <a:r>
              <a:rPr lang="en-IN" sz="3200" dirty="0">
                <a:latin typeface="Times New Roman" panose="02020603050405020304" pitchFamily="18" charset="0"/>
                <a:ea typeface="Calibri"/>
                <a:cs typeface="Times New Roman" panose="02020603050405020304" pitchFamily="18" charset="0"/>
                <a:sym typeface="Calibri"/>
              </a:rPr>
              <a:t>PROJECT TOOL SNAPSHOT:</a:t>
            </a:r>
          </a:p>
        </p:txBody>
      </p:sp>
      <p:pic>
        <p:nvPicPr>
          <p:cNvPr id="6" name="Picture 5">
            <a:extLst>
              <a:ext uri="{FF2B5EF4-FFF2-40B4-BE49-F238E27FC236}">
                <a16:creationId xmlns:a16="http://schemas.microsoft.com/office/drawing/2014/main" id="{A06F9375-2A41-4C77-FEA3-10ADEE567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1253990"/>
            <a:ext cx="7620000" cy="4384810"/>
          </a:xfrm>
          <a:prstGeom prst="rect">
            <a:avLst/>
          </a:prstGeom>
        </p:spPr>
      </p:pic>
    </p:spTree>
    <p:extLst>
      <p:ext uri="{BB962C8B-B14F-4D97-AF65-F5344CB8AC3E}">
        <p14:creationId xmlns:p14="http://schemas.microsoft.com/office/powerpoint/2010/main" val="3445903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390F48FF-1B64-12BE-DAE1-2554CEE94629}"/>
              </a:ext>
            </a:extLst>
          </p:cNvPr>
          <p:cNvSpPr txBox="1"/>
          <p:nvPr/>
        </p:nvSpPr>
        <p:spPr>
          <a:xfrm>
            <a:off x="914401" y="76200"/>
            <a:ext cx="8077200" cy="584775"/>
          </a:xfrm>
          <a:prstGeom prst="rect">
            <a:avLst/>
          </a:prstGeom>
          <a:noFill/>
        </p:spPr>
        <p:txBody>
          <a:bodyPr wrap="square">
            <a:spAutoFit/>
          </a:bodyPr>
          <a:lstStyle/>
          <a:p>
            <a:pPr marL="0" lvl="0" indent="0" algn="l" rtl="0">
              <a:spcBef>
                <a:spcPts val="0"/>
              </a:spcBef>
              <a:spcAft>
                <a:spcPts val="0"/>
              </a:spcAft>
              <a:buNone/>
            </a:pPr>
            <a:r>
              <a:rPr lang="en-IN" sz="3200" dirty="0">
                <a:latin typeface="Times New Roman" panose="02020603050405020304" pitchFamily="18" charset="0"/>
                <a:ea typeface="Calibri"/>
                <a:cs typeface="Times New Roman" panose="02020603050405020304" pitchFamily="18" charset="0"/>
                <a:sym typeface="Calibri"/>
              </a:rPr>
              <a:t>PROJECT TOOL SNAPSHOT:</a:t>
            </a:r>
          </a:p>
        </p:txBody>
      </p:sp>
      <p:pic>
        <p:nvPicPr>
          <p:cNvPr id="8" name="Picture 7">
            <a:extLst>
              <a:ext uri="{FF2B5EF4-FFF2-40B4-BE49-F238E27FC236}">
                <a16:creationId xmlns:a16="http://schemas.microsoft.com/office/drawing/2014/main" id="{240271B1-F0B2-76D7-7B3A-DAD3F77ED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38735"/>
            <a:ext cx="9144000" cy="4466129"/>
          </a:xfrm>
          <a:prstGeom prst="rect">
            <a:avLst/>
          </a:prstGeom>
        </p:spPr>
      </p:pic>
    </p:spTree>
    <p:extLst>
      <p:ext uri="{BB962C8B-B14F-4D97-AF65-F5344CB8AC3E}">
        <p14:creationId xmlns:p14="http://schemas.microsoft.com/office/powerpoint/2010/main" val="4004864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390F48FF-1B64-12BE-DAE1-2554CEE94629}"/>
              </a:ext>
            </a:extLst>
          </p:cNvPr>
          <p:cNvSpPr txBox="1"/>
          <p:nvPr/>
        </p:nvSpPr>
        <p:spPr>
          <a:xfrm>
            <a:off x="3276600" y="2534431"/>
            <a:ext cx="3581400" cy="707886"/>
          </a:xfrm>
          <a:prstGeom prst="rect">
            <a:avLst/>
          </a:prstGeom>
          <a:noFill/>
        </p:spPr>
        <p:txBody>
          <a:bodyPr wrap="square">
            <a:spAutoFit/>
          </a:bodyPr>
          <a:lstStyle/>
          <a:p>
            <a:pPr marL="0" lvl="0" indent="0" algn="l" rtl="0">
              <a:spcBef>
                <a:spcPts val="0"/>
              </a:spcBef>
              <a:spcAft>
                <a:spcPts val="0"/>
              </a:spcAft>
              <a:buNone/>
            </a:pPr>
            <a:r>
              <a:rPr lang="en-IN" sz="4000" b="1" dirty="0">
                <a:latin typeface="Times New Roman" panose="02020603050405020304" pitchFamily="18" charset="0"/>
                <a:ea typeface="Calibri"/>
                <a:cs typeface="Times New Roman" panose="02020603050405020304" pitchFamily="18" charset="0"/>
                <a:sym typeface="Calibri"/>
              </a:rPr>
              <a:t> THANK YOU!</a:t>
            </a:r>
            <a:endParaRPr lang="en-IN" sz="4000" dirty="0">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1021413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390F48FF-1B64-12BE-DAE1-2554CEE94629}"/>
              </a:ext>
            </a:extLst>
          </p:cNvPr>
          <p:cNvSpPr txBox="1"/>
          <p:nvPr/>
        </p:nvSpPr>
        <p:spPr>
          <a:xfrm>
            <a:off x="914401" y="76200"/>
            <a:ext cx="8077200" cy="3023776"/>
          </a:xfrm>
          <a:prstGeom prst="rect">
            <a:avLst/>
          </a:prstGeom>
          <a:noFill/>
        </p:spPr>
        <p:txBody>
          <a:bodyPr wrap="square">
            <a:spAutoFit/>
          </a:bodyPr>
          <a:lstStyle/>
          <a:p>
            <a:pPr>
              <a:lnSpc>
                <a:spcPct val="107000"/>
              </a:lnSpc>
              <a:spcAft>
                <a:spcPts val="800"/>
              </a:spcAft>
            </a:pPr>
            <a:r>
              <a:rPr lang="en-IN" sz="3200" dirty="0">
                <a:latin typeface="Times New Roman" panose="02020603050405020304" pitchFamily="18" charset="0"/>
                <a:ea typeface="Calibri"/>
                <a:cs typeface="Times New Roman" panose="02020603050405020304" pitchFamily="18" charset="0"/>
                <a:sym typeface="Calibri"/>
              </a:rPr>
              <a:t>INTRODUCTION TO THE PROBLEM:</a:t>
            </a:r>
            <a:endParaRPr lang="en-IN" sz="3200" dirty="0">
              <a:latin typeface="Times New Roman" panose="02020603050405020304" pitchFamily="18" charset="0"/>
              <a:ea typeface="Calibri" panose="020F0502020204030204" pitchFamily="34" charset="0"/>
              <a:cs typeface="Times New Roman" panose="02020603050405020304" pitchFamily="18" charset="0"/>
              <a:sym typeface="Calibri"/>
            </a:endParaRPr>
          </a:p>
          <a:p>
            <a:pP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sym typeface="Calibri"/>
            </a:endParaRPr>
          </a:p>
          <a:p>
            <a:pP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 the development of Internet technology, network security is under diverse threats. In particular, attackers can spread malicious uniform resource locators (URL) to carry out attacks such as spam and fraud. The research on malicious URL detection is significant for defending against these attacks.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5496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390F48FF-1B64-12BE-DAE1-2554CEE94629}"/>
              </a:ext>
            </a:extLst>
          </p:cNvPr>
          <p:cNvSpPr txBox="1"/>
          <p:nvPr/>
        </p:nvSpPr>
        <p:spPr>
          <a:xfrm>
            <a:off x="914401" y="76200"/>
            <a:ext cx="8077200" cy="584775"/>
          </a:xfrm>
          <a:prstGeom prst="rect">
            <a:avLst/>
          </a:prstGeom>
          <a:noFill/>
        </p:spPr>
        <p:txBody>
          <a:bodyPr wrap="square">
            <a:spAutoFit/>
          </a:bodyPr>
          <a:lstStyle/>
          <a:p>
            <a:pPr marL="0" lvl="0" indent="0" algn="l" rtl="0">
              <a:spcBef>
                <a:spcPts val="0"/>
              </a:spcBef>
              <a:spcAft>
                <a:spcPts val="0"/>
              </a:spcAft>
              <a:buNone/>
            </a:pPr>
            <a:r>
              <a:rPr lang="en-IN" sz="3200" dirty="0">
                <a:latin typeface="Times New Roman" panose="02020603050405020304" pitchFamily="18" charset="0"/>
                <a:ea typeface="Calibri"/>
                <a:cs typeface="Times New Roman" panose="02020603050405020304" pitchFamily="18" charset="0"/>
                <a:sym typeface="Calibri"/>
              </a:rPr>
              <a:t>SYSTEM DIAGRAM / ARCHITECTURE:</a:t>
            </a:r>
          </a:p>
        </p:txBody>
      </p:sp>
      <p:pic>
        <p:nvPicPr>
          <p:cNvPr id="5" name="Picture 4">
            <a:extLst>
              <a:ext uri="{FF2B5EF4-FFF2-40B4-BE49-F238E27FC236}">
                <a16:creationId xmlns:a16="http://schemas.microsoft.com/office/drawing/2014/main" id="{7FE7C17B-E5DD-C8D6-518D-C1E1D52E19C1}"/>
              </a:ext>
            </a:extLst>
          </p:cNvPr>
          <p:cNvPicPr>
            <a:picLocks noChangeAspect="1"/>
          </p:cNvPicPr>
          <p:nvPr/>
        </p:nvPicPr>
        <p:blipFill>
          <a:blip r:embed="rId3"/>
          <a:stretch>
            <a:fillRect/>
          </a:stretch>
        </p:blipFill>
        <p:spPr>
          <a:xfrm>
            <a:off x="1371600" y="1410668"/>
            <a:ext cx="6767859" cy="3843337"/>
          </a:xfrm>
          <a:prstGeom prst="rect">
            <a:avLst/>
          </a:prstGeom>
        </p:spPr>
      </p:pic>
    </p:spTree>
    <p:extLst>
      <p:ext uri="{BB962C8B-B14F-4D97-AF65-F5344CB8AC3E}">
        <p14:creationId xmlns:p14="http://schemas.microsoft.com/office/powerpoint/2010/main" val="992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390F48FF-1B64-12BE-DAE1-2554CEE94629}"/>
              </a:ext>
            </a:extLst>
          </p:cNvPr>
          <p:cNvSpPr txBox="1"/>
          <p:nvPr/>
        </p:nvSpPr>
        <p:spPr>
          <a:xfrm>
            <a:off x="914401" y="76200"/>
            <a:ext cx="8077200" cy="584775"/>
          </a:xfrm>
          <a:prstGeom prst="rect">
            <a:avLst/>
          </a:prstGeom>
          <a:noFill/>
        </p:spPr>
        <p:txBody>
          <a:bodyPr wrap="square">
            <a:spAutoFit/>
          </a:bodyPr>
          <a:lstStyle/>
          <a:p>
            <a:pPr marL="0" lvl="0" indent="0" algn="l" rtl="0">
              <a:spcBef>
                <a:spcPts val="0"/>
              </a:spcBef>
              <a:spcAft>
                <a:spcPts val="0"/>
              </a:spcAft>
              <a:buNone/>
            </a:pPr>
            <a:r>
              <a:rPr lang="en-IN" sz="3200" dirty="0">
                <a:latin typeface="Times New Roman" panose="02020603050405020304" pitchFamily="18" charset="0"/>
                <a:ea typeface="Calibri"/>
                <a:cs typeface="Times New Roman" panose="02020603050405020304" pitchFamily="18" charset="0"/>
                <a:sym typeface="Calibri"/>
              </a:rPr>
              <a:t>USE CASE DIAGRAM:</a:t>
            </a:r>
          </a:p>
        </p:txBody>
      </p:sp>
      <p:pic>
        <p:nvPicPr>
          <p:cNvPr id="6" name="Picture 5">
            <a:extLst>
              <a:ext uri="{FF2B5EF4-FFF2-40B4-BE49-F238E27FC236}">
                <a16:creationId xmlns:a16="http://schemas.microsoft.com/office/drawing/2014/main" id="{DC1977FA-D916-416B-5ED0-9F901C439B30}"/>
              </a:ext>
            </a:extLst>
          </p:cNvPr>
          <p:cNvPicPr>
            <a:picLocks noChangeAspect="1"/>
          </p:cNvPicPr>
          <p:nvPr/>
        </p:nvPicPr>
        <p:blipFill>
          <a:blip r:embed="rId3"/>
          <a:stretch>
            <a:fillRect/>
          </a:stretch>
        </p:blipFill>
        <p:spPr>
          <a:xfrm>
            <a:off x="2063278" y="1316553"/>
            <a:ext cx="5017443" cy="4224894"/>
          </a:xfrm>
          <a:prstGeom prst="rect">
            <a:avLst/>
          </a:prstGeom>
        </p:spPr>
      </p:pic>
    </p:spTree>
    <p:extLst>
      <p:ext uri="{BB962C8B-B14F-4D97-AF65-F5344CB8AC3E}">
        <p14:creationId xmlns:p14="http://schemas.microsoft.com/office/powerpoint/2010/main" val="4045861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390F48FF-1B64-12BE-DAE1-2554CEE94629}"/>
              </a:ext>
            </a:extLst>
          </p:cNvPr>
          <p:cNvSpPr txBox="1"/>
          <p:nvPr/>
        </p:nvSpPr>
        <p:spPr>
          <a:xfrm>
            <a:off x="876300" y="121777"/>
            <a:ext cx="8077200" cy="584775"/>
          </a:xfrm>
          <a:prstGeom prst="rect">
            <a:avLst/>
          </a:prstGeom>
          <a:noFill/>
        </p:spPr>
        <p:txBody>
          <a:bodyPr wrap="square">
            <a:spAutoFit/>
          </a:bodyPr>
          <a:lstStyle/>
          <a:p>
            <a:pPr marL="0" lvl="0" indent="0" algn="l" rtl="0">
              <a:spcBef>
                <a:spcPts val="0"/>
              </a:spcBef>
              <a:spcAft>
                <a:spcPts val="0"/>
              </a:spcAft>
              <a:buNone/>
            </a:pPr>
            <a:r>
              <a:rPr lang="en-IN" sz="3200" dirty="0">
                <a:latin typeface="Times New Roman" panose="02020603050405020304" pitchFamily="18" charset="0"/>
                <a:cs typeface="Times New Roman" panose="02020603050405020304" pitchFamily="18" charset="0"/>
              </a:rPr>
              <a:t>MODULES:</a:t>
            </a:r>
            <a:endParaRPr lang="en-IN" sz="3200" dirty="0">
              <a:latin typeface="Times New Roman" panose="02020603050405020304" pitchFamily="18" charset="0"/>
              <a:ea typeface="Calibri"/>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F55D9899-6ABB-F9AB-C9B9-4521292C2146}"/>
              </a:ext>
            </a:extLst>
          </p:cNvPr>
          <p:cNvSpPr txBox="1"/>
          <p:nvPr/>
        </p:nvSpPr>
        <p:spPr>
          <a:xfrm>
            <a:off x="1356674" y="1120604"/>
            <a:ext cx="6287678" cy="3741537"/>
          </a:xfrm>
          <a:prstGeom prst="rect">
            <a:avLst/>
          </a:prstGeom>
          <a:noFill/>
        </p:spPr>
        <p:txBody>
          <a:bodyPr wrap="square">
            <a:spAutoFit/>
          </a:bodyPr>
          <a:lstStyle/>
          <a:p>
            <a:pPr marL="228600">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Training stage:-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Data Collection</a:t>
            </a:r>
          </a:p>
          <a:p>
            <a:pPr marL="342900" lvl="0" indent="-342900" algn="just">
              <a:lnSpc>
                <a:spcPct val="115000"/>
              </a:lnSpc>
              <a:buFont typeface="+mj-lt"/>
              <a:buAutoNum type="arabicPeriod"/>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Feature Extraction</a:t>
            </a:r>
          </a:p>
          <a:p>
            <a:pPr marL="342900" lvl="0" indent="-342900" algn="just">
              <a:lnSpc>
                <a:spcPct val="115000"/>
              </a:lnSpc>
              <a:buFont typeface="+mj-lt"/>
              <a:buAutoNum type="arabicPeriod"/>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Training of the model</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lvl="0" algn="just">
              <a:lnSpc>
                <a:spcPct val="115000"/>
              </a:lnSpc>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Detection stage:-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tabLst>
                <a:tab pos="1635125" algn="l"/>
              </a:tabLs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Evaluation with testing dataset</a:t>
            </a:r>
          </a:p>
          <a:p>
            <a:pPr marL="342900" lvl="0" indent="-342900" algn="just">
              <a:lnSpc>
                <a:spcPct val="115000"/>
              </a:lnSpc>
              <a:spcAft>
                <a:spcPts val="800"/>
              </a:spcAft>
              <a:buFont typeface="+mj-lt"/>
              <a:buAutoNum type="arabicPeriod"/>
              <a:tabLst>
                <a:tab pos="1635125" algn="l"/>
              </a:tabLst>
            </a:pPr>
            <a:r>
              <a:rPr lang="en-IN" sz="2400" b="1" dirty="0">
                <a:effectLst/>
                <a:latin typeface="Times New Roman" panose="02020603050405020304" pitchFamily="18" charset="0"/>
                <a:ea typeface="Calibri" panose="020F0502020204030204" pitchFamily="34" charset="0"/>
              </a:rPr>
              <a:t>Classification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5192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390F48FF-1B64-12BE-DAE1-2554CEE94629}"/>
              </a:ext>
            </a:extLst>
          </p:cNvPr>
          <p:cNvSpPr txBox="1"/>
          <p:nvPr/>
        </p:nvSpPr>
        <p:spPr>
          <a:xfrm>
            <a:off x="914401" y="76200"/>
            <a:ext cx="8077200" cy="584775"/>
          </a:xfrm>
          <a:prstGeom prst="rect">
            <a:avLst/>
          </a:prstGeom>
          <a:noFill/>
        </p:spPr>
        <p:txBody>
          <a:bodyPr wrap="square">
            <a:spAutoFit/>
          </a:bodyPr>
          <a:lstStyle/>
          <a:p>
            <a:pPr marL="0" lvl="0" indent="0" algn="l" rtl="0">
              <a:spcBef>
                <a:spcPts val="0"/>
              </a:spcBef>
              <a:spcAft>
                <a:spcPts val="0"/>
              </a:spcAft>
              <a:buNone/>
            </a:pPr>
            <a:r>
              <a:rPr lang="en-IN" sz="3200" dirty="0">
                <a:latin typeface="Times New Roman" panose="02020603050405020304" pitchFamily="18" charset="0"/>
                <a:cs typeface="Times New Roman" panose="02020603050405020304" pitchFamily="18" charset="0"/>
              </a:rPr>
              <a:t>Modules Descriptions</a:t>
            </a:r>
            <a:endParaRPr lang="en-IN" sz="3200" dirty="0">
              <a:latin typeface="Times New Roman" panose="02020603050405020304" pitchFamily="18" charset="0"/>
              <a:ea typeface="Calibri"/>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C51B3418-8FCF-0F7D-33EE-CF809674A5F1}"/>
              </a:ext>
            </a:extLst>
          </p:cNvPr>
          <p:cNvSpPr txBox="1"/>
          <p:nvPr/>
        </p:nvSpPr>
        <p:spPr>
          <a:xfrm>
            <a:off x="1143000" y="806456"/>
            <a:ext cx="6287678" cy="4959691"/>
          </a:xfrm>
          <a:prstGeom prst="rect">
            <a:avLst/>
          </a:prstGeom>
          <a:noFill/>
        </p:spPr>
        <p:txBody>
          <a:bodyPr wrap="square">
            <a:spAutoFit/>
          </a:bodyPr>
          <a:lstStyle/>
          <a:p>
            <a:pPr marL="228600">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Training stage:-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Data Collection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set of malicious URLs are collected from open source services to train the ML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Feature Extraction: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activity, feature extraction techniques are used to extract Address Bar, domain and HTML &amp; JS based features from URL's.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Training of the model: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Part of the Data collected is used for training the Model with different ML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Detection stage:-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tabLst>
                <a:tab pos="163512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Evaluation with testing dataset:-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activity, evaluation of the model that is trained is done with the test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Calibri" panose="020F0502020204030204" pitchFamily="34" charset="0"/>
              </a:rPr>
              <a:t>      Classification</a:t>
            </a:r>
            <a:r>
              <a:rPr lang="en-IN" sz="1800" dirty="0">
                <a:effectLst/>
                <a:latin typeface="Times New Roman" panose="02020603050405020304" pitchFamily="18" charset="0"/>
                <a:ea typeface="Calibri" panose="020F0502020204030204" pitchFamily="34" charset="0"/>
              </a:rPr>
              <a:t>:-The model classifies the testing URL's into safe or malicious URL.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28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390F48FF-1B64-12BE-DAE1-2554CEE94629}"/>
              </a:ext>
            </a:extLst>
          </p:cNvPr>
          <p:cNvSpPr txBox="1"/>
          <p:nvPr/>
        </p:nvSpPr>
        <p:spPr>
          <a:xfrm>
            <a:off x="914401" y="76200"/>
            <a:ext cx="8077200" cy="584775"/>
          </a:xfrm>
          <a:prstGeom prst="rect">
            <a:avLst/>
          </a:prstGeom>
          <a:noFill/>
        </p:spPr>
        <p:txBody>
          <a:bodyPr wrap="square">
            <a:spAutoFit/>
          </a:bodyPr>
          <a:lstStyle/>
          <a:p>
            <a:pPr marL="0" lvl="0" indent="0" algn="l" rtl="0">
              <a:spcBef>
                <a:spcPts val="0"/>
              </a:spcBef>
              <a:spcAft>
                <a:spcPts val="0"/>
              </a:spcAft>
              <a:buNone/>
            </a:pPr>
            <a:r>
              <a:rPr lang="en-IN" sz="3200" dirty="0">
                <a:latin typeface="Times New Roman" panose="02020603050405020304" pitchFamily="18" charset="0"/>
                <a:ea typeface="Calibri"/>
                <a:cs typeface="Times New Roman" panose="02020603050405020304" pitchFamily="18" charset="0"/>
                <a:sym typeface="Calibri"/>
              </a:rPr>
              <a:t>INPUT:</a:t>
            </a:r>
          </a:p>
        </p:txBody>
      </p:sp>
      <p:sp>
        <p:nvSpPr>
          <p:cNvPr id="6" name="TextBox 5">
            <a:extLst>
              <a:ext uri="{FF2B5EF4-FFF2-40B4-BE49-F238E27FC236}">
                <a16:creationId xmlns:a16="http://schemas.microsoft.com/office/drawing/2014/main" id="{67DBCAD4-9AAC-F095-CE8A-C8313FA0FB68}"/>
              </a:ext>
            </a:extLst>
          </p:cNvPr>
          <p:cNvSpPr txBox="1"/>
          <p:nvPr/>
        </p:nvSpPr>
        <p:spPr>
          <a:xfrm>
            <a:off x="1143000" y="1104552"/>
            <a:ext cx="7315200" cy="92333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Data Set:</a:t>
            </a:r>
          </a:p>
          <a:p>
            <a:r>
              <a:rPr lang="en-IN" dirty="0">
                <a:latin typeface="Times New Roman" panose="02020603050405020304" pitchFamily="18" charset="0"/>
                <a:cs typeface="Times New Roman" panose="02020603050405020304" pitchFamily="18" charset="0"/>
              </a:rPr>
              <a:t>The dataset contains collection of malicious, benign, spam, malware and defacement URLs in multiple formats like es, JSON, etc</a:t>
            </a:r>
          </a:p>
        </p:txBody>
      </p:sp>
    </p:spTree>
    <p:extLst>
      <p:ext uri="{BB962C8B-B14F-4D97-AF65-F5344CB8AC3E}">
        <p14:creationId xmlns:p14="http://schemas.microsoft.com/office/powerpoint/2010/main" val="2773444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390F48FF-1B64-12BE-DAE1-2554CEE94629}"/>
              </a:ext>
            </a:extLst>
          </p:cNvPr>
          <p:cNvSpPr txBox="1"/>
          <p:nvPr/>
        </p:nvSpPr>
        <p:spPr>
          <a:xfrm>
            <a:off x="914401" y="76200"/>
            <a:ext cx="8077200" cy="584775"/>
          </a:xfrm>
          <a:prstGeom prst="rect">
            <a:avLst/>
          </a:prstGeom>
          <a:noFill/>
        </p:spPr>
        <p:txBody>
          <a:bodyPr wrap="square">
            <a:spAutoFit/>
          </a:bodyPr>
          <a:lstStyle/>
          <a:p>
            <a:pPr marL="0" lvl="0" indent="0" algn="l" rtl="0">
              <a:spcBef>
                <a:spcPts val="0"/>
              </a:spcBef>
              <a:spcAft>
                <a:spcPts val="0"/>
              </a:spcAft>
              <a:buNone/>
            </a:pPr>
            <a:r>
              <a:rPr lang="en-IN" sz="3200" dirty="0">
                <a:latin typeface="Times New Roman" panose="02020603050405020304" pitchFamily="18" charset="0"/>
                <a:ea typeface="Calibri"/>
                <a:cs typeface="Times New Roman" panose="02020603050405020304" pitchFamily="18" charset="0"/>
                <a:sym typeface="Calibri"/>
              </a:rPr>
              <a:t>ALGORITHM:</a:t>
            </a:r>
          </a:p>
        </p:txBody>
      </p:sp>
      <p:sp>
        <p:nvSpPr>
          <p:cNvPr id="6" name="TextBox 5">
            <a:extLst>
              <a:ext uri="{FF2B5EF4-FFF2-40B4-BE49-F238E27FC236}">
                <a16:creationId xmlns:a16="http://schemas.microsoft.com/office/drawing/2014/main" id="{0D89DD62-AE55-E147-81FC-EA019BC0A265}"/>
              </a:ext>
            </a:extLst>
          </p:cNvPr>
          <p:cNvSpPr txBox="1"/>
          <p:nvPr/>
        </p:nvSpPr>
        <p:spPr>
          <a:xfrm>
            <a:off x="1066800" y="1219200"/>
            <a:ext cx="6270170" cy="2767809"/>
          </a:xfrm>
          <a:prstGeom prst="rect">
            <a:avLst/>
          </a:prstGeom>
          <a:noFill/>
        </p:spPr>
        <p:txBody>
          <a:bodyPr wrap="square">
            <a:spAutoFit/>
          </a:bodyPr>
          <a:lstStyle/>
          <a:p>
            <a:pPr marL="228600">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Step 1: Importing the Dataset </a:t>
            </a:r>
          </a:p>
          <a:p>
            <a:pPr marL="228600">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Step 2: Feature Extraction </a:t>
            </a:r>
          </a:p>
          <a:p>
            <a:pPr marL="228600">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Step 3: Feature Transformation </a:t>
            </a:r>
          </a:p>
          <a:p>
            <a:pPr marL="228600">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Step 4: Creating the Model </a:t>
            </a:r>
          </a:p>
          <a:p>
            <a:pPr marL="228600">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Step 5: Training the Model </a:t>
            </a:r>
          </a:p>
          <a:p>
            <a:pPr marL="228600">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Step 6: Generating the Predictions </a:t>
            </a:r>
          </a:p>
          <a:p>
            <a:pPr marL="228600">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Step 7: Evaluating and comparing the model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640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390F48FF-1B64-12BE-DAE1-2554CEE94629}"/>
              </a:ext>
            </a:extLst>
          </p:cNvPr>
          <p:cNvSpPr txBox="1"/>
          <p:nvPr/>
        </p:nvSpPr>
        <p:spPr>
          <a:xfrm>
            <a:off x="914401" y="76200"/>
            <a:ext cx="8077200" cy="584775"/>
          </a:xfrm>
          <a:prstGeom prst="rect">
            <a:avLst/>
          </a:prstGeom>
          <a:noFill/>
        </p:spPr>
        <p:txBody>
          <a:bodyPr wrap="square">
            <a:spAutoFit/>
          </a:bodyPr>
          <a:lstStyle/>
          <a:p>
            <a:pPr marL="0" lvl="0" indent="0" algn="l" rtl="0">
              <a:spcBef>
                <a:spcPts val="0"/>
              </a:spcBef>
              <a:spcAft>
                <a:spcPts val="0"/>
              </a:spcAft>
              <a:buNone/>
            </a:pPr>
            <a:r>
              <a:rPr lang="en-IN" sz="3200" dirty="0">
                <a:latin typeface="Times New Roman" panose="02020603050405020304" pitchFamily="18" charset="0"/>
                <a:ea typeface="Calibri"/>
                <a:cs typeface="Times New Roman" panose="02020603050405020304" pitchFamily="18" charset="0"/>
                <a:sym typeface="Calibri"/>
              </a:rPr>
              <a:t>OUTPUT:</a:t>
            </a:r>
          </a:p>
        </p:txBody>
      </p:sp>
      <p:pic>
        <p:nvPicPr>
          <p:cNvPr id="6" name="Picture 5">
            <a:extLst>
              <a:ext uri="{FF2B5EF4-FFF2-40B4-BE49-F238E27FC236}">
                <a16:creationId xmlns:a16="http://schemas.microsoft.com/office/drawing/2014/main" id="{7B808DFB-9B7D-036F-AEC2-C0BCC2D3D9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265412"/>
            <a:ext cx="7210425" cy="3867150"/>
          </a:xfrm>
          <a:prstGeom prst="rect">
            <a:avLst/>
          </a:prstGeom>
        </p:spPr>
      </p:pic>
    </p:spTree>
    <p:extLst>
      <p:ext uri="{BB962C8B-B14F-4D97-AF65-F5344CB8AC3E}">
        <p14:creationId xmlns:p14="http://schemas.microsoft.com/office/powerpoint/2010/main" val="3095728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3129</TotalTime>
  <Words>494</Words>
  <Application>Microsoft Office PowerPoint</Application>
  <PresentationFormat>On-screen Show (4:3)</PresentationFormat>
  <Paragraphs>86</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vector>
  </TitlesOfParts>
  <Company>DSCE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Vedav Vedu</cp:lastModifiedBy>
  <cp:revision>36</cp:revision>
  <dcterms:created xsi:type="dcterms:W3CDTF">2013-03-22T06:20:01Z</dcterms:created>
  <dcterms:modified xsi:type="dcterms:W3CDTF">2023-05-26T14:17:10Z</dcterms:modified>
</cp:coreProperties>
</file>