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79" r:id="rId9"/>
    <p:sldId id="281" r:id="rId10"/>
    <p:sldId id="280" r:id="rId11"/>
    <p:sldId id="283" r:id="rId12"/>
    <p:sldId id="282" r:id="rId13"/>
    <p:sldId id="284" r:id="rId14"/>
    <p:sldId id="292" r:id="rId15"/>
    <p:sldId id="288" r:id="rId16"/>
    <p:sldId id="289" r:id="rId17"/>
    <p:sldId id="286" r:id="rId18"/>
    <p:sldId id="290" r:id="rId19"/>
    <p:sldId id="287" r:id="rId20"/>
  </p:sldIdLst>
  <p:sldSz cx="18288000" cy="10287000"/>
  <p:notesSz cx="6858000" cy="9144000"/>
  <p:embeddedFontLst>
    <p:embeddedFont>
      <p:font typeface="Alatsi" panose="020B0604020202020204" charset="0"/>
      <p:regular r:id="rId22"/>
    </p:embeddedFont>
    <p:embeddedFont>
      <p:font typeface="Arial Rounded MT Bold" panose="020F0704030504030204" pitchFamily="34" charset="0"/>
      <p:regular r:id="rId23"/>
    </p:embeddedFont>
    <p:embeddedFont>
      <p:font typeface="Canva Sans Bold" panose="020B0604020202020204" charset="0"/>
      <p:regular r:id="rId24"/>
    </p:embeddedFont>
    <p:embeddedFont>
      <p:font typeface="Canva Sans Bold Italics" panose="020B0604020202020204" charset="0"/>
      <p:regular r:id="rId25"/>
    </p:embeddedFont>
    <p:embeddedFont>
      <p:font typeface="Open Sans Bold" panose="020B0604020202020204" charset="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8" d="100"/>
          <a:sy n="48" d="100"/>
        </p:scale>
        <p:origin x="748"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davyas Ramanujapuram" userId="d902ae377b5f8cd0" providerId="LiveId" clId="{78B34301-6F53-4A70-BBDF-71FF9CB89702}"/>
    <pc:docChg chg="modSld">
      <pc:chgData name="Vedavyas Ramanujapuram" userId="d902ae377b5f8cd0" providerId="LiveId" clId="{78B34301-6F53-4A70-BBDF-71FF9CB89702}" dt="2025-03-24T11:44:50.360" v="29" actId="20577"/>
      <pc:docMkLst>
        <pc:docMk/>
      </pc:docMkLst>
      <pc:sldChg chg="modSp mod">
        <pc:chgData name="Vedavyas Ramanujapuram" userId="d902ae377b5f8cd0" providerId="LiveId" clId="{78B34301-6F53-4A70-BBDF-71FF9CB89702}" dt="2025-03-24T11:44:50.360" v="29" actId="20577"/>
        <pc:sldMkLst>
          <pc:docMk/>
          <pc:sldMk cId="691793266" sldId="279"/>
        </pc:sldMkLst>
        <pc:spChg chg="mod">
          <ac:chgData name="Vedavyas Ramanujapuram" userId="d902ae377b5f8cd0" providerId="LiveId" clId="{78B34301-6F53-4A70-BBDF-71FF9CB89702}" dt="2025-03-24T11:44:50.360" v="29" actId="20577"/>
          <ac:spMkLst>
            <pc:docMk/>
            <pc:sldMk cId="691793266" sldId="279"/>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7EA0D6-FD20-4063-8A25-5597F42B6FBD}" type="datetimeFigureOut">
              <a:rPr lang="en-IN" smtClean="0"/>
              <a:t>24-03-2025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73C875-795F-440F-9C91-AA938B3C9650}" type="slidenum">
              <a:rPr lang="en-IN" smtClean="0"/>
              <a:t>‹#›</a:t>
            </a:fld>
            <a:endParaRPr lang="en-IN"/>
          </a:p>
        </p:txBody>
      </p:sp>
    </p:spTree>
    <p:extLst>
      <p:ext uri="{BB962C8B-B14F-4D97-AF65-F5344CB8AC3E}">
        <p14:creationId xmlns:p14="http://schemas.microsoft.com/office/powerpoint/2010/main" val="32992591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D73C875-795F-440F-9C91-AA938B3C9650}" type="slidenum">
              <a:rPr lang="en-IN" smtClean="0"/>
              <a:t>1</a:t>
            </a:fld>
            <a:endParaRPr lang="en-IN"/>
          </a:p>
        </p:txBody>
      </p:sp>
    </p:spTree>
    <p:extLst>
      <p:ext uri="{BB962C8B-B14F-4D97-AF65-F5344CB8AC3E}">
        <p14:creationId xmlns:p14="http://schemas.microsoft.com/office/powerpoint/2010/main" val="1184812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grpSp>
        <p:nvGrpSpPr>
          <p:cNvPr id="2" name="Group 2"/>
          <p:cNvGrpSpPr/>
          <p:nvPr/>
        </p:nvGrpSpPr>
        <p:grpSpPr>
          <a:xfrm>
            <a:off x="0" y="-210192"/>
            <a:ext cx="4142899" cy="10467827"/>
            <a:chOff x="0" y="-241102"/>
            <a:chExt cx="5652112" cy="13957102"/>
          </a:xfrm>
        </p:grpSpPr>
        <p:grpSp>
          <p:nvGrpSpPr>
            <p:cNvPr id="3" name="Group 3"/>
            <p:cNvGrpSpPr/>
            <p:nvPr/>
          </p:nvGrpSpPr>
          <p:grpSpPr>
            <a:xfrm>
              <a:off x="2826056" y="0"/>
              <a:ext cx="2826056" cy="13716000"/>
              <a:chOff x="0" y="0"/>
              <a:chExt cx="558233" cy="2709333"/>
            </a:xfrm>
          </p:grpSpPr>
          <p:sp>
            <p:nvSpPr>
              <p:cNvPr id="4" name="Freeform 4"/>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E0D9"/>
              </a:solidFill>
            </p:spPr>
          </p:sp>
          <p:sp>
            <p:nvSpPr>
              <p:cNvPr id="5" name="TextBox 5"/>
              <p:cNvSpPr txBox="1"/>
              <p:nvPr/>
            </p:nvSpPr>
            <p:spPr>
              <a:xfrm>
                <a:off x="0" y="-47625"/>
                <a:ext cx="558233" cy="2756958"/>
              </a:xfrm>
              <a:prstGeom prst="rect">
                <a:avLst/>
              </a:prstGeom>
            </p:spPr>
            <p:txBody>
              <a:bodyPr lIns="50800" tIns="50800" rIns="50800" bIns="50800" rtlCol="0" anchor="ctr"/>
              <a:lstStyle/>
              <a:p>
                <a:pPr algn="ctr">
                  <a:lnSpc>
                    <a:spcPts val="2659"/>
                  </a:lnSpc>
                </a:pPr>
                <a:endParaRPr>
                  <a:solidFill>
                    <a:srgbClr val="FF0000"/>
                  </a:solidFill>
                </a:endParaRPr>
              </a:p>
            </p:txBody>
          </p:sp>
        </p:grpSp>
        <p:grpSp>
          <p:nvGrpSpPr>
            <p:cNvPr id="6" name="Group 6"/>
            <p:cNvGrpSpPr/>
            <p:nvPr/>
          </p:nvGrpSpPr>
          <p:grpSpPr>
            <a:xfrm>
              <a:off x="1413028" y="0"/>
              <a:ext cx="2826056" cy="13716000"/>
              <a:chOff x="0" y="0"/>
              <a:chExt cx="558233" cy="2709333"/>
            </a:xfrm>
          </p:grpSpPr>
          <p:sp>
            <p:nvSpPr>
              <p:cNvPr id="7" name="Freeform 7"/>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9FC3D0"/>
              </a:solidFill>
            </p:spPr>
          </p:sp>
          <p:sp>
            <p:nvSpPr>
              <p:cNvPr id="8" name="TextBox 8"/>
              <p:cNvSpPr txBox="1"/>
              <p:nvPr/>
            </p:nvSpPr>
            <p:spPr>
              <a:xfrm>
                <a:off x="0" y="-47625"/>
                <a:ext cx="558233" cy="2756958"/>
              </a:xfrm>
              <a:prstGeom prst="rect">
                <a:avLst/>
              </a:prstGeom>
            </p:spPr>
            <p:txBody>
              <a:bodyPr lIns="50800" tIns="50800" rIns="50800" bIns="50800" rtlCol="0" anchor="ctr"/>
              <a:lstStyle/>
              <a:p>
                <a:pPr algn="ctr">
                  <a:lnSpc>
                    <a:spcPts val="2659"/>
                  </a:lnSpc>
                </a:pPr>
                <a:endParaRPr>
                  <a:solidFill>
                    <a:srgbClr val="FF0000"/>
                  </a:solidFill>
                </a:endParaRPr>
              </a:p>
            </p:txBody>
          </p:sp>
        </p:grpSp>
        <p:grpSp>
          <p:nvGrpSpPr>
            <p:cNvPr id="9" name="Group 9"/>
            <p:cNvGrpSpPr/>
            <p:nvPr/>
          </p:nvGrpSpPr>
          <p:grpSpPr>
            <a:xfrm>
              <a:off x="0" y="-241102"/>
              <a:ext cx="2826056" cy="13957101"/>
              <a:chOff x="0" y="-47625"/>
              <a:chExt cx="558233" cy="2756958"/>
            </a:xfrm>
          </p:grpSpPr>
          <p:sp>
            <p:nvSpPr>
              <p:cNvPr id="10" name="Freeform 10"/>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C7C6"/>
              </a:solidFill>
            </p:spPr>
          </p:sp>
          <p:sp>
            <p:nvSpPr>
              <p:cNvPr id="11" name="TextBox 11"/>
              <p:cNvSpPr txBox="1"/>
              <p:nvPr/>
            </p:nvSpPr>
            <p:spPr>
              <a:xfrm>
                <a:off x="0" y="-47625"/>
                <a:ext cx="558233" cy="2756958"/>
              </a:xfrm>
              <a:prstGeom prst="rect">
                <a:avLst/>
              </a:prstGeom>
            </p:spPr>
            <p:txBody>
              <a:bodyPr lIns="50800" tIns="50800" rIns="50800" bIns="50800" rtlCol="0" anchor="ctr"/>
              <a:lstStyle/>
              <a:p>
                <a:pPr algn="ctr">
                  <a:lnSpc>
                    <a:spcPts val="2659"/>
                  </a:lnSpc>
                </a:pPr>
                <a:endParaRPr>
                  <a:solidFill>
                    <a:srgbClr val="FF0000"/>
                  </a:solidFill>
                </a:endParaRPr>
              </a:p>
            </p:txBody>
          </p:sp>
        </p:grpSp>
      </p:grpSp>
      <p:sp>
        <p:nvSpPr>
          <p:cNvPr id="12" name="Freeform 12"/>
          <p:cNvSpPr/>
          <p:nvPr/>
        </p:nvSpPr>
        <p:spPr>
          <a:xfrm>
            <a:off x="12646898" y="-210192"/>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3" name="TextBox 13"/>
          <p:cNvSpPr txBox="1"/>
          <p:nvPr/>
        </p:nvSpPr>
        <p:spPr>
          <a:xfrm>
            <a:off x="13716000" y="8729697"/>
            <a:ext cx="4051921" cy="846386"/>
          </a:xfrm>
          <a:prstGeom prst="rect">
            <a:avLst/>
          </a:prstGeom>
        </p:spPr>
        <p:txBody>
          <a:bodyPr wrap="square" lIns="0" tIns="0" rIns="0" bIns="0" rtlCol="0" anchor="t">
            <a:spAutoFit/>
          </a:bodyPr>
          <a:lstStyle/>
          <a:p>
            <a:pPr algn="ctr">
              <a:lnSpc>
                <a:spcPts val="3329"/>
              </a:lnSpc>
            </a:pPr>
            <a:r>
              <a:rPr lang="en-US" sz="2378" dirty="0">
                <a:solidFill>
                  <a:srgbClr val="000000"/>
                </a:solidFill>
                <a:latin typeface="Alatsi Bold"/>
              </a:rPr>
              <a:t>KORIPALLI NAGAMANI</a:t>
            </a:r>
          </a:p>
          <a:p>
            <a:pPr algn="ctr">
              <a:lnSpc>
                <a:spcPts val="3329"/>
              </a:lnSpc>
            </a:pPr>
            <a:endParaRPr lang="en-US" sz="2378" dirty="0">
              <a:solidFill>
                <a:srgbClr val="000000"/>
              </a:solidFill>
              <a:latin typeface="Alatsi Bold"/>
            </a:endParaRPr>
          </a:p>
        </p:txBody>
      </p:sp>
      <p:sp>
        <p:nvSpPr>
          <p:cNvPr id="15" name="Freeform 15"/>
          <p:cNvSpPr/>
          <p:nvPr/>
        </p:nvSpPr>
        <p:spPr>
          <a:xfrm>
            <a:off x="460315" y="0"/>
            <a:ext cx="18167918" cy="2610468"/>
          </a:xfrm>
          <a:custGeom>
            <a:avLst/>
            <a:gdLst/>
            <a:ahLst/>
            <a:cxnLst/>
            <a:rect l="l" t="t" r="r" b="b"/>
            <a:pathLst>
              <a:path w="18167918" h="2610468">
                <a:moveTo>
                  <a:pt x="0" y="0"/>
                </a:moveTo>
                <a:lnTo>
                  <a:pt x="18167918" y="0"/>
                </a:lnTo>
                <a:lnTo>
                  <a:pt x="18167918" y="2610468"/>
                </a:lnTo>
                <a:lnTo>
                  <a:pt x="0" y="2610468"/>
                </a:lnTo>
                <a:lnTo>
                  <a:pt x="0" y="0"/>
                </a:lnTo>
                <a:close/>
              </a:path>
            </a:pathLst>
          </a:custGeom>
          <a:blipFill>
            <a:blip r:embed="rId5"/>
            <a:stretch>
              <a:fillRect l="-831"/>
            </a:stretch>
          </a:blipFill>
        </p:spPr>
      </p:sp>
      <p:sp>
        <p:nvSpPr>
          <p:cNvPr id="16" name="TextBox 16"/>
          <p:cNvSpPr txBox="1"/>
          <p:nvPr/>
        </p:nvSpPr>
        <p:spPr>
          <a:xfrm>
            <a:off x="4208014" y="3231347"/>
            <a:ext cx="12762550" cy="2356414"/>
          </a:xfrm>
          <a:prstGeom prst="rect">
            <a:avLst/>
          </a:prstGeom>
        </p:spPr>
        <p:txBody>
          <a:bodyPr wrap="square" lIns="0" tIns="0" rIns="0" bIns="0" rtlCol="0" anchor="t">
            <a:spAutoFit/>
          </a:bodyPr>
          <a:lstStyle/>
          <a:p>
            <a:pPr algn="ctr">
              <a:lnSpc>
                <a:spcPts val="9916"/>
              </a:lnSpc>
            </a:pPr>
            <a:r>
              <a:rPr lang="en-US" sz="4800" b="1" dirty="0">
                <a:solidFill>
                  <a:srgbClr val="000000"/>
                </a:solidFill>
                <a:latin typeface="Arial Rounded MT Bold" panose="020F0704030504030204" pitchFamily="34" charset="0"/>
              </a:rPr>
              <a:t>AN APPLICATION-BASED ASSESSMENT AND ANALYTICS PLATFORM</a:t>
            </a:r>
          </a:p>
        </p:txBody>
      </p:sp>
      <p:sp>
        <p:nvSpPr>
          <p:cNvPr id="17" name="Freeform 17"/>
          <p:cNvSpPr/>
          <p:nvPr/>
        </p:nvSpPr>
        <p:spPr>
          <a:xfrm>
            <a:off x="14804" y="2267592"/>
            <a:ext cx="18273196" cy="639905"/>
          </a:xfrm>
          <a:custGeom>
            <a:avLst/>
            <a:gdLst/>
            <a:ahLst/>
            <a:cxnLst/>
            <a:rect l="l" t="t" r="r" b="b"/>
            <a:pathLst>
              <a:path w="18273196" h="639905">
                <a:moveTo>
                  <a:pt x="0" y="0"/>
                </a:moveTo>
                <a:lnTo>
                  <a:pt x="18273196" y="0"/>
                </a:lnTo>
                <a:lnTo>
                  <a:pt x="18273196" y="639905"/>
                </a:lnTo>
                <a:lnTo>
                  <a:pt x="0" y="639905"/>
                </a:lnTo>
                <a:lnTo>
                  <a:pt x="0" y="0"/>
                </a:lnTo>
                <a:close/>
              </a:path>
            </a:pathLst>
          </a:custGeom>
          <a:blipFill>
            <a:blip r:embed="rId6"/>
            <a:stretch>
              <a:fillRect b="-26122"/>
            </a:stretch>
          </a:blipFill>
        </p:spPr>
      </p:sp>
      <p:sp>
        <p:nvSpPr>
          <p:cNvPr id="21" name="TextBox 21"/>
          <p:cNvSpPr txBox="1"/>
          <p:nvPr/>
        </p:nvSpPr>
        <p:spPr>
          <a:xfrm>
            <a:off x="14804" y="2397443"/>
            <a:ext cx="18273196" cy="2298699"/>
          </a:xfrm>
          <a:prstGeom prst="rect">
            <a:avLst/>
          </a:prstGeom>
        </p:spPr>
        <p:txBody>
          <a:bodyPr lIns="0" tIns="0" rIns="0" bIns="0" rtlCol="0" anchor="t">
            <a:spAutoFit/>
          </a:bodyPr>
          <a:lstStyle/>
          <a:p>
            <a:pPr algn="ctr">
              <a:lnSpc>
                <a:spcPts val="3920"/>
              </a:lnSpc>
            </a:pPr>
            <a:r>
              <a:rPr lang="en-US" sz="2800" dirty="0">
                <a:solidFill>
                  <a:srgbClr val="000000"/>
                </a:solidFill>
                <a:latin typeface="Canva Sans Bold"/>
              </a:rPr>
              <a:t>DEPARTMENT OF CSE (ARTIFICIAL INTELLIGENCE AND MACHINE LEARNING)</a:t>
            </a:r>
          </a:p>
          <a:p>
            <a:pPr algn="ctr">
              <a:lnSpc>
                <a:spcPts val="7279"/>
              </a:lnSpc>
            </a:pPr>
            <a:endParaRPr lang="en-US" sz="2800" dirty="0">
              <a:solidFill>
                <a:srgbClr val="000000"/>
              </a:solidFill>
              <a:latin typeface="Canva Sans Bold"/>
            </a:endParaRPr>
          </a:p>
          <a:p>
            <a:pPr algn="ctr">
              <a:lnSpc>
                <a:spcPts val="7279"/>
              </a:lnSpc>
            </a:pPr>
            <a:endParaRPr lang="en-US" sz="2800" dirty="0">
              <a:solidFill>
                <a:srgbClr val="000000"/>
              </a:solidFill>
              <a:latin typeface="Canva Sans Bold"/>
            </a:endParaRPr>
          </a:p>
        </p:txBody>
      </p:sp>
      <p:sp>
        <p:nvSpPr>
          <p:cNvPr id="22" name="TextBox 22"/>
          <p:cNvSpPr txBox="1"/>
          <p:nvPr/>
        </p:nvSpPr>
        <p:spPr>
          <a:xfrm>
            <a:off x="12646898" y="8276479"/>
            <a:ext cx="4142899" cy="538609"/>
          </a:xfrm>
          <a:prstGeom prst="rect">
            <a:avLst/>
          </a:prstGeom>
        </p:spPr>
        <p:txBody>
          <a:bodyPr lIns="0" tIns="0" rIns="0" bIns="0" rtlCol="0" anchor="t">
            <a:spAutoFit/>
          </a:bodyPr>
          <a:lstStyle/>
          <a:p>
            <a:pPr algn="ctr">
              <a:lnSpc>
                <a:spcPts val="4200"/>
              </a:lnSpc>
            </a:pPr>
            <a:r>
              <a:rPr lang="en-US" sz="2400" dirty="0">
                <a:solidFill>
                  <a:srgbClr val="000000"/>
                </a:solidFill>
                <a:latin typeface="Canva Sans Bold"/>
              </a:rPr>
              <a:t>           Under the guidance of</a:t>
            </a:r>
          </a:p>
        </p:txBody>
      </p:sp>
      <p:sp>
        <p:nvSpPr>
          <p:cNvPr id="23" name="TextBox 23"/>
          <p:cNvSpPr txBox="1"/>
          <p:nvPr/>
        </p:nvSpPr>
        <p:spPr>
          <a:xfrm>
            <a:off x="14554200" y="9126421"/>
            <a:ext cx="2960964" cy="846386"/>
          </a:xfrm>
          <a:prstGeom prst="rect">
            <a:avLst/>
          </a:prstGeom>
        </p:spPr>
        <p:txBody>
          <a:bodyPr wrap="square" lIns="0" tIns="0" rIns="0" bIns="0" rtlCol="0" anchor="t">
            <a:spAutoFit/>
          </a:bodyPr>
          <a:lstStyle/>
          <a:p>
            <a:pPr algn="ctr">
              <a:lnSpc>
                <a:spcPts val="2100"/>
              </a:lnSpc>
            </a:pPr>
            <a:r>
              <a:rPr lang="en-US" sz="1500" dirty="0">
                <a:solidFill>
                  <a:srgbClr val="000000"/>
                </a:solidFill>
                <a:latin typeface="Canva Sans Bold"/>
              </a:rPr>
              <a:t>ASSISTANT PROFESSOR</a:t>
            </a:r>
          </a:p>
          <a:p>
            <a:pPr algn="ctr">
              <a:lnSpc>
                <a:spcPts val="4480"/>
              </a:lnSpc>
            </a:pPr>
            <a:endParaRPr lang="en-US" sz="1500" dirty="0">
              <a:solidFill>
                <a:srgbClr val="000000"/>
              </a:solidFill>
              <a:latin typeface="Canva Sans Bold"/>
            </a:endParaRPr>
          </a:p>
        </p:txBody>
      </p:sp>
      <p:sp>
        <p:nvSpPr>
          <p:cNvPr id="14" name="TextBox 13">
            <a:extLst>
              <a:ext uri="{FF2B5EF4-FFF2-40B4-BE49-F238E27FC236}">
                <a16:creationId xmlns:a16="http://schemas.microsoft.com/office/drawing/2014/main" id="{5AC028C6-E84D-BFE5-3891-08C316DBBF66}"/>
              </a:ext>
            </a:extLst>
          </p:cNvPr>
          <p:cNvSpPr txBox="1"/>
          <p:nvPr/>
        </p:nvSpPr>
        <p:spPr>
          <a:xfrm>
            <a:off x="5443392" y="6689228"/>
            <a:ext cx="4947047" cy="1200329"/>
          </a:xfrm>
          <a:prstGeom prst="rect">
            <a:avLst/>
          </a:prstGeom>
          <a:noFill/>
        </p:spPr>
        <p:txBody>
          <a:bodyPr wrap="square" rtlCol="0">
            <a:spAutoFit/>
          </a:bodyPr>
          <a:lstStyle/>
          <a:p>
            <a:r>
              <a:rPr lang="en-US" sz="2400" dirty="0">
                <a:solidFill>
                  <a:srgbClr val="000000"/>
                </a:solidFill>
                <a:latin typeface="Alatsi Bold"/>
              </a:rPr>
              <a:t>A. MOHIT VENKAT SAI - 217R1A66D0</a:t>
            </a:r>
            <a:br>
              <a:rPr lang="en-US" sz="2400" dirty="0">
                <a:solidFill>
                  <a:srgbClr val="000000"/>
                </a:solidFill>
                <a:latin typeface="Alatsi Bold"/>
              </a:rPr>
            </a:br>
            <a:r>
              <a:rPr lang="en-US" sz="2400" dirty="0">
                <a:solidFill>
                  <a:srgbClr val="000000"/>
                </a:solidFill>
                <a:latin typeface="Alatsi Bold"/>
              </a:rPr>
              <a:t>A. ARUN KUMAR - 217R1A66D2 </a:t>
            </a:r>
            <a:br>
              <a:rPr lang="en-US" sz="2400" dirty="0">
                <a:solidFill>
                  <a:srgbClr val="000000"/>
                </a:solidFill>
                <a:latin typeface="Alatsi Bold"/>
              </a:rPr>
            </a:br>
            <a:r>
              <a:rPr lang="en-US" sz="2400" dirty="0">
                <a:solidFill>
                  <a:srgbClr val="000000"/>
                </a:solidFill>
                <a:latin typeface="Alatsi Bold"/>
              </a:rPr>
              <a:t>R.VEDHAVYAS - 217R1A66H7</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2935634" y="-1638300"/>
            <a:ext cx="12887355" cy="2938946"/>
          </a:xfrm>
          <a:prstGeom prst="rect">
            <a:avLst/>
          </a:prstGeom>
        </p:spPr>
        <p:txBody>
          <a:bodyPr wrap="square" lIns="0" tIns="0" rIns="0" bIns="0" rtlCol="0" anchor="t">
            <a:spAutoFit/>
          </a:bodyPr>
          <a:lstStyle/>
          <a:p>
            <a:pPr algn="ctr">
              <a:lnSpc>
                <a:spcPts val="11899"/>
              </a:lnSpc>
            </a:pPr>
            <a:endParaRPr lang="en-US" sz="8000" dirty="0">
              <a:solidFill>
                <a:srgbClr val="000000"/>
              </a:solidFill>
              <a:latin typeface="Alatsi Bold"/>
            </a:endParaRPr>
          </a:p>
          <a:p>
            <a:pPr algn="ctr">
              <a:lnSpc>
                <a:spcPts val="11899"/>
              </a:lnSpc>
            </a:pPr>
            <a:r>
              <a:rPr lang="en-US" sz="8000" dirty="0">
                <a:solidFill>
                  <a:srgbClr val="000000"/>
                </a:solidFill>
                <a:latin typeface="Alatsi Bold"/>
              </a:rPr>
              <a:t>SYSTEM ARCHITECTURE</a:t>
            </a:r>
            <a:endParaRPr lang="en-US" sz="3399" dirty="0">
              <a:solidFill>
                <a:srgbClr val="000000"/>
              </a:solidFill>
              <a:latin typeface="Canva Sans Bold"/>
            </a:endParaRPr>
          </a:p>
        </p:txBody>
      </p:sp>
      <p:sp>
        <p:nvSpPr>
          <p:cNvPr id="4" name="Freeform 4"/>
          <p:cNvSpPr/>
          <p:nvPr/>
        </p:nvSpPr>
        <p:spPr>
          <a:xfrm>
            <a:off x="-2618047" y="-733336"/>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5" name="Group 5"/>
          <p:cNvGrpSpPr/>
          <p:nvPr/>
        </p:nvGrpSpPr>
        <p:grpSpPr>
          <a:xfrm>
            <a:off x="15859155" y="0"/>
            <a:ext cx="1562612" cy="1673225"/>
            <a:chOff x="0" y="0"/>
            <a:chExt cx="2083482" cy="2230967"/>
          </a:xfrm>
        </p:grpSpPr>
        <p:grpSp>
          <p:nvGrpSpPr>
            <p:cNvPr id="6" name="Group 6"/>
            <p:cNvGrpSpPr/>
            <p:nvPr/>
          </p:nvGrpSpPr>
          <p:grpSpPr>
            <a:xfrm>
              <a:off x="75599" y="0"/>
              <a:ext cx="1932284" cy="2230967"/>
              <a:chOff x="0" y="0"/>
              <a:chExt cx="703982" cy="812800"/>
            </a:xfrm>
          </p:grpSpPr>
          <p:sp>
            <p:nvSpPr>
              <p:cNvPr id="7" name="Freeform 7"/>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en-US" dirty="0"/>
              </a:p>
            </p:txBody>
          </p:sp>
          <p:sp>
            <p:nvSpPr>
              <p:cNvPr id="8" name="TextBox 8"/>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0" y="437582"/>
              <a:ext cx="2083482" cy="1241487"/>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rPr>
                <a:t>9</a:t>
              </a:r>
            </a:p>
          </p:txBody>
        </p:sp>
      </p:grpSp>
      <p:pic>
        <p:nvPicPr>
          <p:cNvPr id="10" name="Picture 9">
            <a:extLst>
              <a:ext uri="{FF2B5EF4-FFF2-40B4-BE49-F238E27FC236}">
                <a16:creationId xmlns:a16="http://schemas.microsoft.com/office/drawing/2014/main" id="{6514E8B3-A071-C8E7-64C1-2EEDED0BA97E}"/>
              </a:ext>
            </a:extLst>
          </p:cNvPr>
          <p:cNvPicPr>
            <a:picLocks noChangeAspect="1"/>
          </p:cNvPicPr>
          <p:nvPr/>
        </p:nvPicPr>
        <p:blipFill>
          <a:blip r:embed="rId4">
            <a:extLst>
              <a:ext uri="{28A0092B-C50C-407E-A947-70E740481C1C}">
                <a14:useLocalDpi xmlns:a14="http://schemas.microsoft.com/office/drawing/2010/main" val="0"/>
              </a:ext>
            </a:extLst>
          </a:blip>
          <a:srcRect t="3855" b="-3855"/>
          <a:stretch/>
        </p:blipFill>
        <p:spPr>
          <a:xfrm>
            <a:off x="4114800" y="1259301"/>
            <a:ext cx="10287000" cy="9400946"/>
          </a:xfrm>
          <a:prstGeom prst="rect">
            <a:avLst/>
          </a:prstGeom>
        </p:spPr>
      </p:pic>
    </p:spTree>
    <p:extLst>
      <p:ext uri="{BB962C8B-B14F-4D97-AF65-F5344CB8AC3E}">
        <p14:creationId xmlns:p14="http://schemas.microsoft.com/office/powerpoint/2010/main" val="237697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a:extLst>
            <a:ext uri="{FF2B5EF4-FFF2-40B4-BE49-F238E27FC236}">
              <a16:creationId xmlns:a16="http://schemas.microsoft.com/office/drawing/2014/main" id="{39A4A663-BD43-899F-CB7F-DF618D701292}"/>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443A9BD8-F539-AD91-3DBF-0B6DD67E51D0}"/>
              </a:ext>
            </a:extLst>
          </p:cNvPr>
          <p:cNvSpPr txBox="1"/>
          <p:nvPr/>
        </p:nvSpPr>
        <p:spPr>
          <a:xfrm>
            <a:off x="2935634" y="-1638300"/>
            <a:ext cx="12887355" cy="2938946"/>
          </a:xfrm>
          <a:prstGeom prst="rect">
            <a:avLst/>
          </a:prstGeom>
        </p:spPr>
        <p:txBody>
          <a:bodyPr wrap="square" lIns="0" tIns="0" rIns="0" bIns="0" rtlCol="0" anchor="t">
            <a:spAutoFit/>
          </a:bodyPr>
          <a:lstStyle/>
          <a:p>
            <a:pPr algn="ctr">
              <a:lnSpc>
                <a:spcPts val="11899"/>
              </a:lnSpc>
            </a:pPr>
            <a:endParaRPr lang="en-US" sz="8000" dirty="0">
              <a:solidFill>
                <a:srgbClr val="000000"/>
              </a:solidFill>
              <a:latin typeface="Alatsi Bold"/>
            </a:endParaRPr>
          </a:p>
          <a:p>
            <a:pPr algn="ctr">
              <a:lnSpc>
                <a:spcPts val="11899"/>
              </a:lnSpc>
            </a:pPr>
            <a:r>
              <a:rPr lang="en-US" sz="8000" dirty="0">
                <a:solidFill>
                  <a:srgbClr val="000000"/>
                </a:solidFill>
                <a:latin typeface="Alatsi Bold"/>
              </a:rPr>
              <a:t>USECASE DIAGRAM</a:t>
            </a:r>
            <a:endParaRPr lang="en-US" sz="3399" dirty="0">
              <a:solidFill>
                <a:srgbClr val="000000"/>
              </a:solidFill>
              <a:latin typeface="Canva Sans Bold"/>
            </a:endParaRPr>
          </a:p>
        </p:txBody>
      </p:sp>
      <p:sp>
        <p:nvSpPr>
          <p:cNvPr id="4" name="Freeform 4">
            <a:extLst>
              <a:ext uri="{FF2B5EF4-FFF2-40B4-BE49-F238E27FC236}">
                <a16:creationId xmlns:a16="http://schemas.microsoft.com/office/drawing/2014/main" id="{A6030949-63AC-D61B-4E3F-44C4F8B362A7}"/>
              </a:ext>
            </a:extLst>
          </p:cNvPr>
          <p:cNvSpPr/>
          <p:nvPr/>
        </p:nvSpPr>
        <p:spPr>
          <a:xfrm>
            <a:off x="-2618047" y="-733336"/>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5" name="Group 5">
            <a:extLst>
              <a:ext uri="{FF2B5EF4-FFF2-40B4-BE49-F238E27FC236}">
                <a16:creationId xmlns:a16="http://schemas.microsoft.com/office/drawing/2014/main" id="{03F8E20D-E125-945A-8066-BCBFD181718C}"/>
              </a:ext>
            </a:extLst>
          </p:cNvPr>
          <p:cNvGrpSpPr/>
          <p:nvPr/>
        </p:nvGrpSpPr>
        <p:grpSpPr>
          <a:xfrm>
            <a:off x="15859155" y="0"/>
            <a:ext cx="1562612" cy="1673225"/>
            <a:chOff x="0" y="0"/>
            <a:chExt cx="2083482" cy="2230967"/>
          </a:xfrm>
        </p:grpSpPr>
        <p:grpSp>
          <p:nvGrpSpPr>
            <p:cNvPr id="6" name="Group 6">
              <a:extLst>
                <a:ext uri="{FF2B5EF4-FFF2-40B4-BE49-F238E27FC236}">
                  <a16:creationId xmlns:a16="http://schemas.microsoft.com/office/drawing/2014/main" id="{47640481-66E9-77D0-1478-E5B8845DA58C}"/>
                </a:ext>
              </a:extLst>
            </p:cNvPr>
            <p:cNvGrpSpPr/>
            <p:nvPr/>
          </p:nvGrpSpPr>
          <p:grpSpPr>
            <a:xfrm>
              <a:off x="75599" y="0"/>
              <a:ext cx="1932284" cy="2230967"/>
              <a:chOff x="0" y="0"/>
              <a:chExt cx="703982" cy="812800"/>
            </a:xfrm>
          </p:grpSpPr>
          <p:sp>
            <p:nvSpPr>
              <p:cNvPr id="7" name="Freeform 7">
                <a:extLst>
                  <a:ext uri="{FF2B5EF4-FFF2-40B4-BE49-F238E27FC236}">
                    <a16:creationId xmlns:a16="http://schemas.microsoft.com/office/drawing/2014/main" id="{E4F85D68-3F02-CD6A-A4EC-143D4FAB8D46}"/>
                  </a:ext>
                </a:extLst>
              </p:cNvPr>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en-US" dirty="0"/>
              </a:p>
            </p:txBody>
          </p:sp>
          <p:sp>
            <p:nvSpPr>
              <p:cNvPr id="8" name="TextBox 8">
                <a:extLst>
                  <a:ext uri="{FF2B5EF4-FFF2-40B4-BE49-F238E27FC236}">
                    <a16:creationId xmlns:a16="http://schemas.microsoft.com/office/drawing/2014/main" id="{9626A071-9C75-4A63-D7BC-588F646C1F1A}"/>
                  </a:ext>
                </a:extLst>
              </p:cNvPr>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9" name="TextBox 9">
              <a:extLst>
                <a:ext uri="{FF2B5EF4-FFF2-40B4-BE49-F238E27FC236}">
                  <a16:creationId xmlns:a16="http://schemas.microsoft.com/office/drawing/2014/main" id="{E42BF802-CAE9-782E-A07E-C02E8D122083}"/>
                </a:ext>
              </a:extLst>
            </p:cNvPr>
            <p:cNvSpPr txBox="1"/>
            <p:nvPr/>
          </p:nvSpPr>
          <p:spPr>
            <a:xfrm>
              <a:off x="0" y="437582"/>
              <a:ext cx="2083482" cy="1241487"/>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rPr>
                <a:t>10</a:t>
              </a:r>
            </a:p>
          </p:txBody>
        </p:sp>
      </p:grpSp>
      <p:pic>
        <p:nvPicPr>
          <p:cNvPr id="10" name="Picture 9">
            <a:extLst>
              <a:ext uri="{FF2B5EF4-FFF2-40B4-BE49-F238E27FC236}">
                <a16:creationId xmlns:a16="http://schemas.microsoft.com/office/drawing/2014/main" id="{B7894891-4381-580A-20FB-EE345E27CFAC}"/>
              </a:ext>
            </a:extLst>
          </p:cNvPr>
          <p:cNvPicPr>
            <a:picLocks noChangeAspect="1"/>
          </p:cNvPicPr>
          <p:nvPr/>
        </p:nvPicPr>
        <p:blipFill>
          <a:blip r:embed="rId4"/>
          <a:stretch>
            <a:fillRect/>
          </a:stretch>
        </p:blipFill>
        <p:spPr>
          <a:xfrm>
            <a:off x="3205037" y="1259301"/>
            <a:ext cx="12348547" cy="8546161"/>
          </a:xfrm>
          <a:prstGeom prst="rect">
            <a:avLst/>
          </a:prstGeom>
        </p:spPr>
      </p:pic>
    </p:spTree>
    <p:extLst>
      <p:ext uri="{BB962C8B-B14F-4D97-AF65-F5344CB8AC3E}">
        <p14:creationId xmlns:p14="http://schemas.microsoft.com/office/powerpoint/2010/main" val="1610196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a:extLst>
            <a:ext uri="{FF2B5EF4-FFF2-40B4-BE49-F238E27FC236}">
              <a16:creationId xmlns:a16="http://schemas.microsoft.com/office/drawing/2014/main" id="{2610EC6A-BB75-3BAE-2ADC-3841B6640EA0}"/>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D8087CFC-0B8A-9879-19B1-DB5C8099A1F1}"/>
              </a:ext>
            </a:extLst>
          </p:cNvPr>
          <p:cNvSpPr txBox="1"/>
          <p:nvPr/>
        </p:nvSpPr>
        <p:spPr>
          <a:xfrm>
            <a:off x="2935634" y="-1638300"/>
            <a:ext cx="12887355" cy="2938946"/>
          </a:xfrm>
          <a:prstGeom prst="rect">
            <a:avLst/>
          </a:prstGeom>
        </p:spPr>
        <p:txBody>
          <a:bodyPr wrap="square" lIns="0" tIns="0" rIns="0" bIns="0" rtlCol="0" anchor="t">
            <a:spAutoFit/>
          </a:bodyPr>
          <a:lstStyle/>
          <a:p>
            <a:pPr algn="ctr">
              <a:lnSpc>
                <a:spcPts val="11899"/>
              </a:lnSpc>
            </a:pPr>
            <a:endParaRPr lang="en-US" sz="8000" dirty="0">
              <a:solidFill>
                <a:srgbClr val="000000"/>
              </a:solidFill>
              <a:latin typeface="Alatsi Bold"/>
            </a:endParaRPr>
          </a:p>
          <a:p>
            <a:pPr algn="ctr">
              <a:lnSpc>
                <a:spcPts val="11899"/>
              </a:lnSpc>
            </a:pPr>
            <a:r>
              <a:rPr lang="en-US" sz="8000" dirty="0">
                <a:solidFill>
                  <a:srgbClr val="000000"/>
                </a:solidFill>
                <a:latin typeface="Alatsi Bold"/>
              </a:rPr>
              <a:t>SEQUENCE DIAGRAM</a:t>
            </a:r>
            <a:endParaRPr lang="en-US" sz="3399" dirty="0">
              <a:solidFill>
                <a:srgbClr val="000000"/>
              </a:solidFill>
              <a:latin typeface="Canva Sans Bold"/>
            </a:endParaRPr>
          </a:p>
        </p:txBody>
      </p:sp>
      <p:sp>
        <p:nvSpPr>
          <p:cNvPr id="4" name="Freeform 4">
            <a:extLst>
              <a:ext uri="{FF2B5EF4-FFF2-40B4-BE49-F238E27FC236}">
                <a16:creationId xmlns:a16="http://schemas.microsoft.com/office/drawing/2014/main" id="{1754AF37-F442-4803-8E4E-EFB12500561F}"/>
              </a:ext>
            </a:extLst>
          </p:cNvPr>
          <p:cNvSpPr/>
          <p:nvPr/>
        </p:nvSpPr>
        <p:spPr>
          <a:xfrm>
            <a:off x="-2618047" y="-733336"/>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5" name="Group 5">
            <a:extLst>
              <a:ext uri="{FF2B5EF4-FFF2-40B4-BE49-F238E27FC236}">
                <a16:creationId xmlns:a16="http://schemas.microsoft.com/office/drawing/2014/main" id="{4C5CDD17-52CC-DF1A-22A6-16D6386A0F9E}"/>
              </a:ext>
            </a:extLst>
          </p:cNvPr>
          <p:cNvGrpSpPr/>
          <p:nvPr/>
        </p:nvGrpSpPr>
        <p:grpSpPr>
          <a:xfrm>
            <a:off x="15859155" y="0"/>
            <a:ext cx="1562612" cy="1673225"/>
            <a:chOff x="0" y="0"/>
            <a:chExt cx="2083482" cy="2230967"/>
          </a:xfrm>
        </p:grpSpPr>
        <p:grpSp>
          <p:nvGrpSpPr>
            <p:cNvPr id="6" name="Group 6">
              <a:extLst>
                <a:ext uri="{FF2B5EF4-FFF2-40B4-BE49-F238E27FC236}">
                  <a16:creationId xmlns:a16="http://schemas.microsoft.com/office/drawing/2014/main" id="{81A6DC17-9DC6-B881-CAD7-20D26FFBED5C}"/>
                </a:ext>
              </a:extLst>
            </p:cNvPr>
            <p:cNvGrpSpPr/>
            <p:nvPr/>
          </p:nvGrpSpPr>
          <p:grpSpPr>
            <a:xfrm>
              <a:off x="75599" y="0"/>
              <a:ext cx="1932284" cy="2230967"/>
              <a:chOff x="0" y="0"/>
              <a:chExt cx="703982" cy="812800"/>
            </a:xfrm>
          </p:grpSpPr>
          <p:sp>
            <p:nvSpPr>
              <p:cNvPr id="7" name="Freeform 7">
                <a:extLst>
                  <a:ext uri="{FF2B5EF4-FFF2-40B4-BE49-F238E27FC236}">
                    <a16:creationId xmlns:a16="http://schemas.microsoft.com/office/drawing/2014/main" id="{2151FC7C-B990-5B6D-F8CB-E009CD11170D}"/>
                  </a:ext>
                </a:extLst>
              </p:cNvPr>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en-US" dirty="0"/>
              </a:p>
            </p:txBody>
          </p:sp>
          <p:sp>
            <p:nvSpPr>
              <p:cNvPr id="8" name="TextBox 8">
                <a:extLst>
                  <a:ext uri="{FF2B5EF4-FFF2-40B4-BE49-F238E27FC236}">
                    <a16:creationId xmlns:a16="http://schemas.microsoft.com/office/drawing/2014/main" id="{253B50DC-A639-19DF-592D-32E171D32120}"/>
                  </a:ext>
                </a:extLst>
              </p:cNvPr>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9" name="TextBox 9">
              <a:extLst>
                <a:ext uri="{FF2B5EF4-FFF2-40B4-BE49-F238E27FC236}">
                  <a16:creationId xmlns:a16="http://schemas.microsoft.com/office/drawing/2014/main" id="{47258B31-82E5-B1A3-E57D-CEC83E0B7B64}"/>
                </a:ext>
              </a:extLst>
            </p:cNvPr>
            <p:cNvSpPr txBox="1"/>
            <p:nvPr/>
          </p:nvSpPr>
          <p:spPr>
            <a:xfrm>
              <a:off x="0" y="437582"/>
              <a:ext cx="2083482" cy="1241487"/>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rPr>
                <a:t>11</a:t>
              </a:r>
            </a:p>
          </p:txBody>
        </p:sp>
      </p:grpSp>
      <p:pic>
        <p:nvPicPr>
          <p:cNvPr id="10" name="Picture 9">
            <a:extLst>
              <a:ext uri="{FF2B5EF4-FFF2-40B4-BE49-F238E27FC236}">
                <a16:creationId xmlns:a16="http://schemas.microsoft.com/office/drawing/2014/main" id="{287894D3-6FE5-FC85-3664-56A105B6DD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6700" y="1104900"/>
            <a:ext cx="10134600" cy="8940613"/>
          </a:xfrm>
          <a:prstGeom prst="rect">
            <a:avLst/>
          </a:prstGeom>
        </p:spPr>
      </p:pic>
    </p:spTree>
    <p:extLst>
      <p:ext uri="{BB962C8B-B14F-4D97-AF65-F5344CB8AC3E}">
        <p14:creationId xmlns:p14="http://schemas.microsoft.com/office/powerpoint/2010/main" val="18248180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a:extLst>
            <a:ext uri="{FF2B5EF4-FFF2-40B4-BE49-F238E27FC236}">
              <a16:creationId xmlns:a16="http://schemas.microsoft.com/office/drawing/2014/main" id="{422CADB6-5458-D64A-E8DE-9CC55111DDB4}"/>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12D3C37C-7802-06C1-CD64-128CBDC1B842}"/>
              </a:ext>
            </a:extLst>
          </p:cNvPr>
          <p:cNvSpPr txBox="1"/>
          <p:nvPr/>
        </p:nvSpPr>
        <p:spPr>
          <a:xfrm>
            <a:off x="2935634" y="-1638300"/>
            <a:ext cx="12887355" cy="2938946"/>
          </a:xfrm>
          <a:prstGeom prst="rect">
            <a:avLst/>
          </a:prstGeom>
        </p:spPr>
        <p:txBody>
          <a:bodyPr wrap="square" lIns="0" tIns="0" rIns="0" bIns="0" rtlCol="0" anchor="t">
            <a:spAutoFit/>
          </a:bodyPr>
          <a:lstStyle/>
          <a:p>
            <a:pPr algn="ctr">
              <a:lnSpc>
                <a:spcPts val="11899"/>
              </a:lnSpc>
            </a:pPr>
            <a:endParaRPr lang="en-US" sz="8000" dirty="0">
              <a:solidFill>
                <a:srgbClr val="000000"/>
              </a:solidFill>
              <a:latin typeface="Alatsi Bold"/>
            </a:endParaRPr>
          </a:p>
          <a:p>
            <a:pPr algn="ctr">
              <a:lnSpc>
                <a:spcPts val="11899"/>
              </a:lnSpc>
            </a:pPr>
            <a:r>
              <a:rPr lang="en-US" sz="8000" dirty="0">
                <a:solidFill>
                  <a:srgbClr val="000000"/>
                </a:solidFill>
                <a:latin typeface="Alatsi Bold"/>
              </a:rPr>
              <a:t>CLASS DIAGRAM</a:t>
            </a:r>
            <a:endParaRPr lang="en-US" sz="3399" dirty="0">
              <a:solidFill>
                <a:srgbClr val="000000"/>
              </a:solidFill>
              <a:latin typeface="Canva Sans Bold"/>
            </a:endParaRPr>
          </a:p>
        </p:txBody>
      </p:sp>
      <p:sp>
        <p:nvSpPr>
          <p:cNvPr id="4" name="Freeform 4">
            <a:extLst>
              <a:ext uri="{FF2B5EF4-FFF2-40B4-BE49-F238E27FC236}">
                <a16:creationId xmlns:a16="http://schemas.microsoft.com/office/drawing/2014/main" id="{2F9B5B58-5AEE-51A8-ED17-44F0908500B7}"/>
              </a:ext>
            </a:extLst>
          </p:cNvPr>
          <p:cNvSpPr/>
          <p:nvPr/>
        </p:nvSpPr>
        <p:spPr>
          <a:xfrm>
            <a:off x="-2618047" y="-733336"/>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5" name="Group 5">
            <a:extLst>
              <a:ext uri="{FF2B5EF4-FFF2-40B4-BE49-F238E27FC236}">
                <a16:creationId xmlns:a16="http://schemas.microsoft.com/office/drawing/2014/main" id="{A6E137E9-2F33-12B8-286A-ABA6A085B3A9}"/>
              </a:ext>
            </a:extLst>
          </p:cNvPr>
          <p:cNvGrpSpPr/>
          <p:nvPr/>
        </p:nvGrpSpPr>
        <p:grpSpPr>
          <a:xfrm>
            <a:off x="15859155" y="0"/>
            <a:ext cx="1562612" cy="1673225"/>
            <a:chOff x="0" y="0"/>
            <a:chExt cx="2083482" cy="2230967"/>
          </a:xfrm>
        </p:grpSpPr>
        <p:grpSp>
          <p:nvGrpSpPr>
            <p:cNvPr id="6" name="Group 6">
              <a:extLst>
                <a:ext uri="{FF2B5EF4-FFF2-40B4-BE49-F238E27FC236}">
                  <a16:creationId xmlns:a16="http://schemas.microsoft.com/office/drawing/2014/main" id="{47E7EAEE-CD5C-4A14-6685-BC864631D1C2}"/>
                </a:ext>
              </a:extLst>
            </p:cNvPr>
            <p:cNvGrpSpPr/>
            <p:nvPr/>
          </p:nvGrpSpPr>
          <p:grpSpPr>
            <a:xfrm>
              <a:off x="75599" y="0"/>
              <a:ext cx="1932284" cy="2230967"/>
              <a:chOff x="0" y="0"/>
              <a:chExt cx="703982" cy="812800"/>
            </a:xfrm>
          </p:grpSpPr>
          <p:sp>
            <p:nvSpPr>
              <p:cNvPr id="7" name="Freeform 7">
                <a:extLst>
                  <a:ext uri="{FF2B5EF4-FFF2-40B4-BE49-F238E27FC236}">
                    <a16:creationId xmlns:a16="http://schemas.microsoft.com/office/drawing/2014/main" id="{A18CB7C6-1857-48C2-4833-54E426F303FD}"/>
                  </a:ext>
                </a:extLst>
              </p:cNvPr>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en-US" dirty="0"/>
              </a:p>
            </p:txBody>
          </p:sp>
          <p:sp>
            <p:nvSpPr>
              <p:cNvPr id="8" name="TextBox 8">
                <a:extLst>
                  <a:ext uri="{FF2B5EF4-FFF2-40B4-BE49-F238E27FC236}">
                    <a16:creationId xmlns:a16="http://schemas.microsoft.com/office/drawing/2014/main" id="{3337EA45-53BC-ABC3-6816-535DD88FA3AF}"/>
                  </a:ext>
                </a:extLst>
              </p:cNvPr>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9" name="TextBox 9">
              <a:extLst>
                <a:ext uri="{FF2B5EF4-FFF2-40B4-BE49-F238E27FC236}">
                  <a16:creationId xmlns:a16="http://schemas.microsoft.com/office/drawing/2014/main" id="{A3C57ED6-2CF4-162C-0E16-3FDCE4225B21}"/>
                </a:ext>
              </a:extLst>
            </p:cNvPr>
            <p:cNvSpPr txBox="1"/>
            <p:nvPr/>
          </p:nvSpPr>
          <p:spPr>
            <a:xfrm>
              <a:off x="0" y="437581"/>
              <a:ext cx="2083482" cy="1246411"/>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12</a:t>
              </a:r>
            </a:p>
          </p:txBody>
        </p:sp>
      </p:grpSp>
      <p:pic>
        <p:nvPicPr>
          <p:cNvPr id="10" name="Picture 9">
            <a:extLst>
              <a:ext uri="{FF2B5EF4-FFF2-40B4-BE49-F238E27FC236}">
                <a16:creationId xmlns:a16="http://schemas.microsoft.com/office/drawing/2014/main" id="{DF6E5BC9-5157-4E6A-AA76-0B4715F9E647}"/>
              </a:ext>
            </a:extLst>
          </p:cNvPr>
          <p:cNvPicPr>
            <a:picLocks noChangeAspect="1"/>
          </p:cNvPicPr>
          <p:nvPr/>
        </p:nvPicPr>
        <p:blipFill>
          <a:blip r:embed="rId4"/>
          <a:stretch>
            <a:fillRect/>
          </a:stretch>
        </p:blipFill>
        <p:spPr>
          <a:xfrm>
            <a:off x="1359417" y="2170674"/>
            <a:ext cx="15569165" cy="6528072"/>
          </a:xfrm>
          <a:prstGeom prst="rect">
            <a:avLst/>
          </a:prstGeom>
        </p:spPr>
      </p:pic>
    </p:spTree>
    <p:extLst>
      <p:ext uri="{BB962C8B-B14F-4D97-AF65-F5344CB8AC3E}">
        <p14:creationId xmlns:p14="http://schemas.microsoft.com/office/powerpoint/2010/main" val="271808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707203" y="2137998"/>
            <a:ext cx="14652451" cy="4385816"/>
          </a:xfrm>
          <a:prstGeom prst="rect">
            <a:avLst/>
          </a:prstGeom>
        </p:spPr>
        <p:txBody>
          <a:bodyPr lIns="0" tIns="0" rIns="0" bIns="0" rtlCol="0" anchor="t">
            <a:spAutoFit/>
          </a:bodyPr>
          <a:lstStyle/>
          <a:p>
            <a:pPr marL="582933" lvl="1" indent="-291467">
              <a:lnSpc>
                <a:spcPts val="3780"/>
              </a:lnSpc>
              <a:buFont typeface="Arial"/>
              <a:buChar char="•"/>
            </a:pPr>
            <a:r>
              <a:rPr lang="en-US" sz="3600" b="1" dirty="0"/>
              <a:t>Large Language Models (LLMs) operate by utilizing a combination of multiple interdependent algorithms and techniques, rather than relying on any single, unique algorithm. These models integrate foundational concepts such as tokenization, attention mechanisms, and embedding methods, alongside advanced optimization and inference strategies. This holistic approach allows them to process, analyze, and generate human-like text efficiently. By blending these diverse algorithms, LLMs achieve their versatility and performance across various tasks, without any single algorithm being exclusively pivotal.</a:t>
            </a:r>
            <a:endParaRPr lang="en-US" sz="3200" b="1" dirty="0">
              <a:solidFill>
                <a:schemeClr val="tx1">
                  <a:lumMod val="75000"/>
                  <a:lumOff val="25000"/>
                </a:schemeClr>
              </a:solidFill>
              <a:latin typeface="Alatsi"/>
            </a:endParaRPr>
          </a:p>
        </p:txBody>
      </p:sp>
      <p:sp>
        <p:nvSpPr>
          <p:cNvPr id="4" name="TextBox 4"/>
          <p:cNvSpPr txBox="1"/>
          <p:nvPr/>
        </p:nvSpPr>
        <p:spPr>
          <a:xfrm>
            <a:off x="2553980" y="686295"/>
            <a:ext cx="13180039" cy="1392625"/>
          </a:xfrm>
          <a:prstGeom prst="rect">
            <a:avLst/>
          </a:prstGeom>
        </p:spPr>
        <p:txBody>
          <a:bodyPr lIns="0" tIns="0" rIns="0" bIns="0" rtlCol="0" anchor="t">
            <a:spAutoFit/>
          </a:bodyPr>
          <a:lstStyle/>
          <a:p>
            <a:pPr algn="ctr">
              <a:lnSpc>
                <a:spcPts val="11899"/>
              </a:lnSpc>
            </a:pPr>
            <a:r>
              <a:rPr lang="en-US" sz="8499">
                <a:solidFill>
                  <a:srgbClr val="000000"/>
                </a:solidFill>
                <a:latin typeface="Alatsi Bold"/>
              </a:rPr>
              <a:t>ALGORITHMS</a:t>
            </a:r>
          </a:p>
        </p:txBody>
      </p:sp>
      <p:grpSp>
        <p:nvGrpSpPr>
          <p:cNvPr id="5" name="Group 5"/>
          <p:cNvGrpSpPr/>
          <p:nvPr/>
        </p:nvGrpSpPr>
        <p:grpSpPr>
          <a:xfrm>
            <a:off x="15859155" y="0"/>
            <a:ext cx="1562612" cy="1673225"/>
            <a:chOff x="0" y="0"/>
            <a:chExt cx="2083482" cy="2230967"/>
          </a:xfrm>
        </p:grpSpPr>
        <p:grpSp>
          <p:nvGrpSpPr>
            <p:cNvPr id="6" name="Group 6"/>
            <p:cNvGrpSpPr/>
            <p:nvPr/>
          </p:nvGrpSpPr>
          <p:grpSpPr>
            <a:xfrm>
              <a:off x="75599" y="0"/>
              <a:ext cx="1932284" cy="2230967"/>
              <a:chOff x="0" y="0"/>
              <a:chExt cx="703982" cy="812800"/>
            </a:xfrm>
          </p:grpSpPr>
          <p:sp>
            <p:nvSpPr>
              <p:cNvPr id="7" name="Freeform 7"/>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8" name="TextBox 8"/>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13</a:t>
              </a:r>
            </a:p>
          </p:txBody>
        </p:sp>
      </p:grpSp>
      <p:sp>
        <p:nvSpPr>
          <p:cNvPr id="10" name="Freeform 10"/>
          <p:cNvSpPr/>
          <p:nvPr/>
        </p:nvSpPr>
        <p:spPr>
          <a:xfrm>
            <a:off x="-2627572" y="-733336"/>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extLst>
      <p:ext uri="{BB962C8B-B14F-4D97-AF65-F5344CB8AC3E}">
        <p14:creationId xmlns:p14="http://schemas.microsoft.com/office/powerpoint/2010/main" val="2354263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a:extLst>
            <a:ext uri="{FF2B5EF4-FFF2-40B4-BE49-F238E27FC236}">
              <a16:creationId xmlns:a16="http://schemas.microsoft.com/office/drawing/2014/main" id="{422CADB6-5458-D64A-E8DE-9CC55111DDB4}"/>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12D3C37C-7802-06C1-CD64-128CBDC1B842}"/>
              </a:ext>
            </a:extLst>
          </p:cNvPr>
          <p:cNvSpPr txBox="1"/>
          <p:nvPr/>
        </p:nvSpPr>
        <p:spPr>
          <a:xfrm>
            <a:off x="2700322" y="-1452476"/>
            <a:ext cx="12887355" cy="4578176"/>
          </a:xfrm>
          <a:prstGeom prst="rect">
            <a:avLst/>
          </a:prstGeom>
        </p:spPr>
        <p:txBody>
          <a:bodyPr wrap="square" lIns="0" tIns="0" rIns="0" bIns="0" rtlCol="0" anchor="t">
            <a:spAutoFit/>
          </a:bodyPr>
          <a:lstStyle/>
          <a:p>
            <a:pPr algn="ctr">
              <a:lnSpc>
                <a:spcPts val="11899"/>
              </a:lnSpc>
            </a:pPr>
            <a:endParaRPr lang="en-US" sz="8000" dirty="0">
              <a:solidFill>
                <a:srgbClr val="000000"/>
              </a:solidFill>
              <a:latin typeface="Alatsi Bold"/>
            </a:endParaRPr>
          </a:p>
          <a:p>
            <a:pPr algn="ctr">
              <a:lnSpc>
                <a:spcPts val="11899"/>
              </a:lnSpc>
            </a:pPr>
            <a:r>
              <a:rPr lang="en-US" sz="8000" dirty="0">
                <a:solidFill>
                  <a:srgbClr val="000000"/>
                </a:solidFill>
                <a:latin typeface="Alatsi Bold"/>
              </a:rPr>
              <a:t>SCREENSHOTS</a:t>
            </a:r>
          </a:p>
          <a:p>
            <a:pPr algn="ctr">
              <a:lnSpc>
                <a:spcPts val="11899"/>
              </a:lnSpc>
            </a:pPr>
            <a:endParaRPr lang="en-US" sz="3399" dirty="0">
              <a:solidFill>
                <a:srgbClr val="000000"/>
              </a:solidFill>
              <a:latin typeface="Canva Sans Bold"/>
            </a:endParaRPr>
          </a:p>
        </p:txBody>
      </p:sp>
      <p:sp>
        <p:nvSpPr>
          <p:cNvPr id="4" name="Freeform 4">
            <a:extLst>
              <a:ext uri="{FF2B5EF4-FFF2-40B4-BE49-F238E27FC236}">
                <a16:creationId xmlns:a16="http://schemas.microsoft.com/office/drawing/2014/main" id="{2F9B5B58-5AEE-51A8-ED17-44F0908500B7}"/>
              </a:ext>
            </a:extLst>
          </p:cNvPr>
          <p:cNvSpPr/>
          <p:nvPr/>
        </p:nvSpPr>
        <p:spPr>
          <a:xfrm>
            <a:off x="-2618047" y="-733336"/>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5" name="Group 5">
            <a:extLst>
              <a:ext uri="{FF2B5EF4-FFF2-40B4-BE49-F238E27FC236}">
                <a16:creationId xmlns:a16="http://schemas.microsoft.com/office/drawing/2014/main" id="{A6E137E9-2F33-12B8-286A-ABA6A085B3A9}"/>
              </a:ext>
            </a:extLst>
          </p:cNvPr>
          <p:cNvGrpSpPr/>
          <p:nvPr/>
        </p:nvGrpSpPr>
        <p:grpSpPr>
          <a:xfrm>
            <a:off x="15859155" y="0"/>
            <a:ext cx="1562612" cy="1673225"/>
            <a:chOff x="0" y="0"/>
            <a:chExt cx="2083482" cy="2230967"/>
          </a:xfrm>
        </p:grpSpPr>
        <p:grpSp>
          <p:nvGrpSpPr>
            <p:cNvPr id="6" name="Group 6">
              <a:extLst>
                <a:ext uri="{FF2B5EF4-FFF2-40B4-BE49-F238E27FC236}">
                  <a16:creationId xmlns:a16="http://schemas.microsoft.com/office/drawing/2014/main" id="{47E7EAEE-CD5C-4A14-6685-BC864631D1C2}"/>
                </a:ext>
              </a:extLst>
            </p:cNvPr>
            <p:cNvGrpSpPr/>
            <p:nvPr/>
          </p:nvGrpSpPr>
          <p:grpSpPr>
            <a:xfrm>
              <a:off x="75599" y="0"/>
              <a:ext cx="1932284" cy="2230967"/>
              <a:chOff x="0" y="0"/>
              <a:chExt cx="703982" cy="812800"/>
            </a:xfrm>
          </p:grpSpPr>
          <p:sp>
            <p:nvSpPr>
              <p:cNvPr id="7" name="Freeform 7">
                <a:extLst>
                  <a:ext uri="{FF2B5EF4-FFF2-40B4-BE49-F238E27FC236}">
                    <a16:creationId xmlns:a16="http://schemas.microsoft.com/office/drawing/2014/main" id="{A18CB7C6-1857-48C2-4833-54E426F303FD}"/>
                  </a:ext>
                </a:extLst>
              </p:cNvPr>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en-US" dirty="0"/>
              </a:p>
            </p:txBody>
          </p:sp>
          <p:sp>
            <p:nvSpPr>
              <p:cNvPr id="8" name="TextBox 8">
                <a:extLst>
                  <a:ext uri="{FF2B5EF4-FFF2-40B4-BE49-F238E27FC236}">
                    <a16:creationId xmlns:a16="http://schemas.microsoft.com/office/drawing/2014/main" id="{3337EA45-53BC-ABC3-6816-535DD88FA3AF}"/>
                  </a:ext>
                </a:extLst>
              </p:cNvPr>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9" name="TextBox 9">
              <a:extLst>
                <a:ext uri="{FF2B5EF4-FFF2-40B4-BE49-F238E27FC236}">
                  <a16:creationId xmlns:a16="http://schemas.microsoft.com/office/drawing/2014/main" id="{A3C57ED6-2CF4-162C-0E16-3FDCE4225B21}"/>
                </a:ext>
              </a:extLst>
            </p:cNvPr>
            <p:cNvSpPr txBox="1"/>
            <p:nvPr/>
          </p:nvSpPr>
          <p:spPr>
            <a:xfrm>
              <a:off x="0" y="437581"/>
              <a:ext cx="2083482" cy="1246411"/>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14</a:t>
              </a:r>
            </a:p>
          </p:txBody>
        </p:sp>
      </p:grpSp>
      <p:pic>
        <p:nvPicPr>
          <p:cNvPr id="10" name="Picture 9">
            <a:extLst>
              <a:ext uri="{FF2B5EF4-FFF2-40B4-BE49-F238E27FC236}">
                <a16:creationId xmlns:a16="http://schemas.microsoft.com/office/drawing/2014/main" id="{DF6E5BC9-5157-4E6A-AA76-0B4715F9E6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0" y="1879464"/>
            <a:ext cx="6550204" cy="3264036"/>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52835" y="1879464"/>
            <a:ext cx="7015694" cy="3264036"/>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52600" y="5998271"/>
            <a:ext cx="6550204" cy="3984214"/>
          </a:xfrm>
          <a:prstGeom prst="rect">
            <a:avLst/>
          </a:prstGeom>
        </p:spPr>
      </p:pic>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552836" y="5632716"/>
            <a:ext cx="7015693" cy="4349769"/>
          </a:xfrm>
          <a:prstGeom prst="rect">
            <a:avLst/>
          </a:prstGeom>
        </p:spPr>
      </p:pic>
    </p:spTree>
    <p:extLst>
      <p:ext uri="{BB962C8B-B14F-4D97-AF65-F5344CB8AC3E}">
        <p14:creationId xmlns:p14="http://schemas.microsoft.com/office/powerpoint/2010/main" val="2920346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a:extLst>
            <a:ext uri="{FF2B5EF4-FFF2-40B4-BE49-F238E27FC236}">
              <a16:creationId xmlns:a16="http://schemas.microsoft.com/office/drawing/2014/main" id="{422CADB6-5458-D64A-E8DE-9CC55111DDB4}"/>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12D3C37C-7802-06C1-CD64-128CBDC1B842}"/>
              </a:ext>
            </a:extLst>
          </p:cNvPr>
          <p:cNvSpPr txBox="1"/>
          <p:nvPr/>
        </p:nvSpPr>
        <p:spPr>
          <a:xfrm>
            <a:off x="3028499" y="-615863"/>
            <a:ext cx="12887355" cy="4578176"/>
          </a:xfrm>
          <a:prstGeom prst="rect">
            <a:avLst/>
          </a:prstGeom>
        </p:spPr>
        <p:txBody>
          <a:bodyPr wrap="square" lIns="0" tIns="0" rIns="0" bIns="0" rtlCol="0" anchor="t">
            <a:spAutoFit/>
          </a:bodyPr>
          <a:lstStyle/>
          <a:p>
            <a:pPr algn="ctr">
              <a:lnSpc>
                <a:spcPts val="11899"/>
              </a:lnSpc>
            </a:pPr>
            <a:endParaRPr lang="en-US" sz="8000" dirty="0">
              <a:solidFill>
                <a:srgbClr val="000000"/>
              </a:solidFill>
              <a:latin typeface="Alatsi Bold"/>
            </a:endParaRPr>
          </a:p>
          <a:p>
            <a:pPr algn="ctr">
              <a:lnSpc>
                <a:spcPts val="11899"/>
              </a:lnSpc>
            </a:pPr>
            <a:r>
              <a:rPr lang="en-US" sz="8000">
                <a:solidFill>
                  <a:srgbClr val="000000"/>
                </a:solidFill>
                <a:latin typeface="Alatsi Bold"/>
              </a:rPr>
              <a:t>SCREENSHOTS</a:t>
            </a:r>
          </a:p>
          <a:p>
            <a:pPr algn="ctr">
              <a:lnSpc>
                <a:spcPts val="11899"/>
              </a:lnSpc>
            </a:pPr>
            <a:endParaRPr lang="en-US" sz="3399" dirty="0">
              <a:solidFill>
                <a:srgbClr val="000000"/>
              </a:solidFill>
              <a:latin typeface="Canva Sans Bold"/>
            </a:endParaRPr>
          </a:p>
        </p:txBody>
      </p:sp>
      <p:sp>
        <p:nvSpPr>
          <p:cNvPr id="4" name="Freeform 4">
            <a:extLst>
              <a:ext uri="{FF2B5EF4-FFF2-40B4-BE49-F238E27FC236}">
                <a16:creationId xmlns:a16="http://schemas.microsoft.com/office/drawing/2014/main" id="{2F9B5B58-5AEE-51A8-ED17-44F0908500B7}"/>
              </a:ext>
            </a:extLst>
          </p:cNvPr>
          <p:cNvSpPr/>
          <p:nvPr/>
        </p:nvSpPr>
        <p:spPr>
          <a:xfrm>
            <a:off x="-2618047" y="-733336"/>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5" name="Group 5">
            <a:extLst>
              <a:ext uri="{FF2B5EF4-FFF2-40B4-BE49-F238E27FC236}">
                <a16:creationId xmlns:a16="http://schemas.microsoft.com/office/drawing/2014/main" id="{A6E137E9-2F33-12B8-286A-ABA6A085B3A9}"/>
              </a:ext>
            </a:extLst>
          </p:cNvPr>
          <p:cNvGrpSpPr/>
          <p:nvPr/>
        </p:nvGrpSpPr>
        <p:grpSpPr>
          <a:xfrm>
            <a:off x="15859155" y="0"/>
            <a:ext cx="1562612" cy="1673225"/>
            <a:chOff x="0" y="0"/>
            <a:chExt cx="2083482" cy="2230967"/>
          </a:xfrm>
        </p:grpSpPr>
        <p:grpSp>
          <p:nvGrpSpPr>
            <p:cNvPr id="6" name="Group 6">
              <a:extLst>
                <a:ext uri="{FF2B5EF4-FFF2-40B4-BE49-F238E27FC236}">
                  <a16:creationId xmlns:a16="http://schemas.microsoft.com/office/drawing/2014/main" id="{47E7EAEE-CD5C-4A14-6685-BC864631D1C2}"/>
                </a:ext>
              </a:extLst>
            </p:cNvPr>
            <p:cNvGrpSpPr/>
            <p:nvPr/>
          </p:nvGrpSpPr>
          <p:grpSpPr>
            <a:xfrm>
              <a:off x="75599" y="0"/>
              <a:ext cx="1932284" cy="2230967"/>
              <a:chOff x="0" y="0"/>
              <a:chExt cx="703982" cy="812800"/>
            </a:xfrm>
          </p:grpSpPr>
          <p:sp>
            <p:nvSpPr>
              <p:cNvPr id="7" name="Freeform 7">
                <a:extLst>
                  <a:ext uri="{FF2B5EF4-FFF2-40B4-BE49-F238E27FC236}">
                    <a16:creationId xmlns:a16="http://schemas.microsoft.com/office/drawing/2014/main" id="{A18CB7C6-1857-48C2-4833-54E426F303FD}"/>
                  </a:ext>
                </a:extLst>
              </p:cNvPr>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en-US" dirty="0"/>
              </a:p>
            </p:txBody>
          </p:sp>
          <p:sp>
            <p:nvSpPr>
              <p:cNvPr id="8" name="TextBox 8">
                <a:extLst>
                  <a:ext uri="{FF2B5EF4-FFF2-40B4-BE49-F238E27FC236}">
                    <a16:creationId xmlns:a16="http://schemas.microsoft.com/office/drawing/2014/main" id="{3337EA45-53BC-ABC3-6816-535DD88FA3AF}"/>
                  </a:ext>
                </a:extLst>
              </p:cNvPr>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9" name="TextBox 9">
              <a:extLst>
                <a:ext uri="{FF2B5EF4-FFF2-40B4-BE49-F238E27FC236}">
                  <a16:creationId xmlns:a16="http://schemas.microsoft.com/office/drawing/2014/main" id="{A3C57ED6-2CF4-162C-0E16-3FDCE4225B21}"/>
                </a:ext>
              </a:extLst>
            </p:cNvPr>
            <p:cNvSpPr txBox="1"/>
            <p:nvPr/>
          </p:nvSpPr>
          <p:spPr>
            <a:xfrm>
              <a:off x="0" y="437581"/>
              <a:ext cx="2083482" cy="1246411"/>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15</a:t>
              </a:r>
            </a:p>
          </p:txBody>
        </p:sp>
      </p:grpSp>
      <p:pic>
        <p:nvPicPr>
          <p:cNvPr id="10" name="Picture 9">
            <a:extLst>
              <a:ext uri="{FF2B5EF4-FFF2-40B4-BE49-F238E27FC236}">
                <a16:creationId xmlns:a16="http://schemas.microsoft.com/office/drawing/2014/main" id="{DF6E5BC9-5157-4E6A-AA76-0B4715F9E6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00200" y="2476413"/>
            <a:ext cx="6550204" cy="3124199"/>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12680" y="2476413"/>
            <a:ext cx="6893774" cy="3124198"/>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30680" y="6057900"/>
            <a:ext cx="6550204" cy="3497580"/>
          </a:xfrm>
          <a:prstGeom prst="rect">
            <a:avLst/>
          </a:prstGeom>
        </p:spPr>
      </p:pic>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012680" y="6057901"/>
            <a:ext cx="6893774" cy="3497580"/>
          </a:xfrm>
          <a:prstGeom prst="rect">
            <a:avLst/>
          </a:prstGeom>
        </p:spPr>
      </p:pic>
    </p:spTree>
    <p:extLst>
      <p:ext uri="{BB962C8B-B14F-4D97-AF65-F5344CB8AC3E}">
        <p14:creationId xmlns:p14="http://schemas.microsoft.com/office/powerpoint/2010/main" val="17424187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676400" y="1768710"/>
            <a:ext cx="14652451" cy="5360442"/>
          </a:xfrm>
          <a:prstGeom prst="rect">
            <a:avLst/>
          </a:prstGeom>
        </p:spPr>
        <p:txBody>
          <a:bodyPr lIns="0" tIns="0" rIns="0" bIns="0" rtlCol="0" anchor="t">
            <a:spAutoFit/>
          </a:bodyPr>
          <a:lstStyle/>
          <a:p>
            <a:pPr marL="291466" lvl="1">
              <a:lnSpc>
                <a:spcPts val="3780"/>
              </a:lnSpc>
            </a:pPr>
            <a:r>
              <a:rPr lang="en-US" sz="2800" dirty="0"/>
              <a:t>The result analysis evaluates the performance and effectiveness of the application in various aspects, ensuring it meets user expectations and fulfills its objectives.</a:t>
            </a:r>
            <a:endParaRPr lang="en-US" sz="2700" dirty="0">
              <a:solidFill>
                <a:schemeClr val="tx1">
                  <a:lumMod val="75000"/>
                  <a:lumOff val="25000"/>
                </a:schemeClr>
              </a:solidFill>
              <a:latin typeface="Alatsi"/>
            </a:endParaRPr>
          </a:p>
          <a:p>
            <a:pPr marL="582933" lvl="1" indent="-291467">
              <a:lnSpc>
                <a:spcPts val="3780"/>
              </a:lnSpc>
              <a:buFont typeface="Arial"/>
              <a:buChar char="•"/>
            </a:pPr>
            <a:r>
              <a:rPr lang="en-US" sz="2800" dirty="0"/>
              <a:t>Answer Evaluation</a:t>
            </a:r>
          </a:p>
          <a:p>
            <a:pPr marL="582933" lvl="1" indent="-291467">
              <a:lnSpc>
                <a:spcPts val="3780"/>
              </a:lnSpc>
              <a:buFont typeface="Arial"/>
              <a:buChar char="•"/>
            </a:pPr>
            <a:r>
              <a:rPr lang="en-US" sz="2700" dirty="0">
                <a:solidFill>
                  <a:schemeClr val="tx1">
                    <a:lumMod val="75000"/>
                    <a:lumOff val="25000"/>
                  </a:schemeClr>
                </a:solidFill>
                <a:latin typeface="+mj-lt"/>
              </a:rPr>
              <a:t>User Performance Metrics</a:t>
            </a:r>
          </a:p>
          <a:p>
            <a:pPr marL="582933" lvl="1" indent="-291467">
              <a:lnSpc>
                <a:spcPts val="3780"/>
              </a:lnSpc>
              <a:buFont typeface="Arial"/>
              <a:buChar char="•"/>
            </a:pPr>
            <a:r>
              <a:rPr lang="en-US" sz="2700" dirty="0">
                <a:solidFill>
                  <a:schemeClr val="tx1">
                    <a:lumMod val="75000"/>
                    <a:lumOff val="25000"/>
                  </a:schemeClr>
                </a:solidFill>
                <a:latin typeface="+mj-lt"/>
              </a:rPr>
              <a:t>Topic-Wise Analysis</a:t>
            </a:r>
          </a:p>
          <a:p>
            <a:pPr marL="582933" lvl="1" indent="-291467">
              <a:lnSpc>
                <a:spcPts val="3780"/>
              </a:lnSpc>
              <a:buFont typeface="Arial"/>
              <a:buChar char="•"/>
            </a:pPr>
            <a:r>
              <a:rPr lang="en-US" sz="2700" dirty="0">
                <a:solidFill>
                  <a:schemeClr val="tx1">
                    <a:lumMod val="75000"/>
                    <a:lumOff val="25000"/>
                  </a:schemeClr>
                </a:solidFill>
                <a:latin typeface="+mj-lt"/>
              </a:rPr>
              <a:t>Question Quality</a:t>
            </a:r>
          </a:p>
          <a:p>
            <a:pPr marL="582933" lvl="1" indent="-291467">
              <a:lnSpc>
                <a:spcPts val="3780"/>
              </a:lnSpc>
              <a:buFont typeface="Arial"/>
              <a:buChar char="•"/>
            </a:pPr>
            <a:r>
              <a:rPr lang="en-US" sz="2700" dirty="0">
                <a:solidFill>
                  <a:schemeClr val="tx1">
                    <a:lumMod val="75000"/>
                    <a:lumOff val="25000"/>
                  </a:schemeClr>
                </a:solidFill>
                <a:latin typeface="+mj-lt"/>
              </a:rPr>
              <a:t>Feedback Effectiveness</a:t>
            </a:r>
          </a:p>
          <a:p>
            <a:pPr marL="582933" lvl="1" indent="-291467">
              <a:lnSpc>
                <a:spcPts val="3780"/>
              </a:lnSpc>
              <a:buFont typeface="Arial"/>
              <a:buChar char="•"/>
            </a:pPr>
            <a:r>
              <a:rPr lang="en-US" sz="2700" dirty="0">
                <a:solidFill>
                  <a:schemeClr val="tx1">
                    <a:lumMod val="75000"/>
                    <a:lumOff val="25000"/>
                  </a:schemeClr>
                </a:solidFill>
                <a:latin typeface="+mj-lt"/>
              </a:rPr>
              <a:t>System Efficiency</a:t>
            </a:r>
          </a:p>
          <a:p>
            <a:pPr marL="582933" lvl="1" indent="-291467">
              <a:lnSpc>
                <a:spcPts val="3780"/>
              </a:lnSpc>
              <a:buFont typeface="Arial"/>
              <a:buChar char="•"/>
            </a:pPr>
            <a:r>
              <a:rPr lang="en-US" sz="2700" dirty="0">
                <a:solidFill>
                  <a:schemeClr val="tx1">
                    <a:lumMod val="75000"/>
                    <a:lumOff val="25000"/>
                  </a:schemeClr>
                </a:solidFill>
                <a:latin typeface="+mj-lt"/>
              </a:rPr>
              <a:t>User Engagement</a:t>
            </a:r>
          </a:p>
          <a:p>
            <a:pPr marL="582933" lvl="1" indent="-291467">
              <a:lnSpc>
                <a:spcPts val="3780"/>
              </a:lnSpc>
              <a:buFont typeface="Arial"/>
              <a:buChar char="•"/>
            </a:pPr>
            <a:r>
              <a:rPr lang="en-US" sz="2700" dirty="0">
                <a:solidFill>
                  <a:schemeClr val="tx1">
                    <a:lumMod val="75000"/>
                    <a:lumOff val="25000"/>
                  </a:schemeClr>
                </a:solidFill>
                <a:latin typeface="+mj-lt"/>
              </a:rPr>
              <a:t>Error Rate and Robustness</a:t>
            </a:r>
          </a:p>
          <a:p>
            <a:pPr marL="582933" lvl="1" indent="-291467">
              <a:lnSpc>
                <a:spcPts val="3780"/>
              </a:lnSpc>
              <a:buFont typeface="Arial"/>
              <a:buChar char="•"/>
            </a:pPr>
            <a:r>
              <a:rPr lang="en-US" sz="2700" dirty="0">
                <a:solidFill>
                  <a:schemeClr val="tx1">
                    <a:lumMod val="75000"/>
                    <a:lumOff val="25000"/>
                  </a:schemeClr>
                </a:solidFill>
                <a:latin typeface="+mj-lt"/>
              </a:rPr>
              <a:t>Comparative Analysis</a:t>
            </a:r>
          </a:p>
        </p:txBody>
      </p:sp>
      <p:sp>
        <p:nvSpPr>
          <p:cNvPr id="4" name="TextBox 4"/>
          <p:cNvSpPr txBox="1"/>
          <p:nvPr/>
        </p:nvSpPr>
        <p:spPr>
          <a:xfrm>
            <a:off x="2553980" y="422481"/>
            <a:ext cx="13180039" cy="1392625"/>
          </a:xfrm>
          <a:prstGeom prst="rect">
            <a:avLst/>
          </a:prstGeom>
        </p:spPr>
        <p:txBody>
          <a:bodyPr lIns="0" tIns="0" rIns="0" bIns="0" rtlCol="0" anchor="t">
            <a:spAutoFit/>
          </a:bodyPr>
          <a:lstStyle/>
          <a:p>
            <a:pPr algn="ctr">
              <a:lnSpc>
                <a:spcPts val="11899"/>
              </a:lnSpc>
            </a:pPr>
            <a:r>
              <a:rPr lang="en-US" sz="8499" dirty="0">
                <a:solidFill>
                  <a:srgbClr val="000000"/>
                </a:solidFill>
                <a:latin typeface="Alatsi Bold"/>
              </a:rPr>
              <a:t>RESULT ANALYSIS</a:t>
            </a:r>
          </a:p>
        </p:txBody>
      </p:sp>
      <p:grpSp>
        <p:nvGrpSpPr>
          <p:cNvPr id="5" name="Group 5"/>
          <p:cNvGrpSpPr/>
          <p:nvPr/>
        </p:nvGrpSpPr>
        <p:grpSpPr>
          <a:xfrm>
            <a:off x="15859155" y="0"/>
            <a:ext cx="1562612" cy="1673225"/>
            <a:chOff x="0" y="0"/>
            <a:chExt cx="2083482" cy="2230967"/>
          </a:xfrm>
        </p:grpSpPr>
        <p:grpSp>
          <p:nvGrpSpPr>
            <p:cNvPr id="6" name="Group 6"/>
            <p:cNvGrpSpPr/>
            <p:nvPr/>
          </p:nvGrpSpPr>
          <p:grpSpPr>
            <a:xfrm>
              <a:off x="75599" y="0"/>
              <a:ext cx="1932284" cy="2230967"/>
              <a:chOff x="0" y="0"/>
              <a:chExt cx="703982" cy="812800"/>
            </a:xfrm>
          </p:grpSpPr>
          <p:sp>
            <p:nvSpPr>
              <p:cNvPr id="7" name="Freeform 7"/>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8" name="TextBox 8"/>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16</a:t>
              </a:r>
            </a:p>
          </p:txBody>
        </p:sp>
      </p:grpSp>
      <p:sp>
        <p:nvSpPr>
          <p:cNvPr id="10" name="Freeform 10"/>
          <p:cNvSpPr/>
          <p:nvPr/>
        </p:nvSpPr>
        <p:spPr>
          <a:xfrm>
            <a:off x="-2627572" y="-733336"/>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pic>
        <p:nvPicPr>
          <p:cNvPr id="12" name="Picture 11">
            <a:extLst>
              <a:ext uri="{FF2B5EF4-FFF2-40B4-BE49-F238E27FC236}">
                <a16:creationId xmlns:a16="http://schemas.microsoft.com/office/drawing/2014/main" id="{27E43455-0F60-3003-B6A2-5C0EC1298103}"/>
              </a:ext>
            </a:extLst>
          </p:cNvPr>
          <p:cNvPicPr>
            <a:picLocks noChangeAspect="1"/>
          </p:cNvPicPr>
          <p:nvPr/>
        </p:nvPicPr>
        <p:blipFill>
          <a:blip r:embed="rId4"/>
          <a:stretch>
            <a:fillRect/>
          </a:stretch>
        </p:blipFill>
        <p:spPr>
          <a:xfrm>
            <a:off x="2057400" y="7427631"/>
            <a:ext cx="8991600" cy="2095500"/>
          </a:xfrm>
          <a:prstGeom prst="rect">
            <a:avLst/>
          </a:prstGeom>
        </p:spPr>
      </p:pic>
      <p:pic>
        <p:nvPicPr>
          <p:cNvPr id="14" name="Picture 13">
            <a:extLst>
              <a:ext uri="{FF2B5EF4-FFF2-40B4-BE49-F238E27FC236}">
                <a16:creationId xmlns:a16="http://schemas.microsoft.com/office/drawing/2014/main" id="{84299651-49B3-A0D2-EBA1-CA1C957C9EDE}"/>
              </a:ext>
            </a:extLst>
          </p:cNvPr>
          <p:cNvPicPr>
            <a:picLocks noChangeAspect="1"/>
          </p:cNvPicPr>
          <p:nvPr/>
        </p:nvPicPr>
        <p:blipFill>
          <a:blip r:embed="rId5"/>
          <a:stretch>
            <a:fillRect/>
          </a:stretch>
        </p:blipFill>
        <p:spPr>
          <a:xfrm>
            <a:off x="11277600" y="4762500"/>
            <a:ext cx="6566015" cy="4760631"/>
          </a:xfrm>
          <a:prstGeom prst="rect">
            <a:avLst/>
          </a:prstGeom>
        </p:spPr>
      </p:pic>
    </p:spTree>
    <p:extLst>
      <p:ext uri="{BB962C8B-B14F-4D97-AF65-F5344CB8AC3E}">
        <p14:creationId xmlns:p14="http://schemas.microsoft.com/office/powerpoint/2010/main" val="20915336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707203" y="2137998"/>
            <a:ext cx="14652451" cy="6822380"/>
          </a:xfrm>
          <a:prstGeom prst="rect">
            <a:avLst/>
          </a:prstGeom>
        </p:spPr>
        <p:txBody>
          <a:bodyPr lIns="0" tIns="0" rIns="0" bIns="0" rtlCol="0" anchor="t">
            <a:spAutoFit/>
          </a:bodyPr>
          <a:lstStyle/>
          <a:p>
            <a:pPr marL="582933" lvl="1" indent="-291467">
              <a:lnSpc>
                <a:spcPts val="3780"/>
              </a:lnSpc>
              <a:buFont typeface="Arial"/>
              <a:buChar char="•"/>
            </a:pPr>
            <a:r>
              <a:rPr lang="en-US" sz="2800"/>
              <a:t>In conclusion, this web application harnesses the power of large language models (LLMs) to provide a streamlined, automated solution for document analysis, question generation, and answer evaluation.</a:t>
            </a:r>
            <a:endParaRPr lang="en-US" sz="2700" dirty="0">
              <a:solidFill>
                <a:schemeClr val="tx1">
                  <a:lumMod val="75000"/>
                  <a:lumOff val="25000"/>
                </a:schemeClr>
              </a:solidFill>
              <a:latin typeface="Alatsi"/>
            </a:endParaRPr>
          </a:p>
          <a:p>
            <a:pPr marL="582933" lvl="1" indent="-291467">
              <a:lnSpc>
                <a:spcPts val="3780"/>
              </a:lnSpc>
              <a:buFont typeface="Arial"/>
              <a:buChar char="•"/>
            </a:pPr>
            <a:r>
              <a:rPr lang="en-US" sz="2800"/>
              <a:t>By supporting multiple document formats and leveraging NLP to extract key topics, it provides a valuable tool for both educators and students, facilitating a streamlined and personalized assessment process.</a:t>
            </a:r>
          </a:p>
          <a:p>
            <a:pPr marL="582933" lvl="1" indent="-291467">
              <a:lnSpc>
                <a:spcPts val="3780"/>
              </a:lnSpc>
              <a:buFont typeface="Arial"/>
              <a:buChar char="•"/>
            </a:pPr>
            <a:r>
              <a:rPr lang="en-US" sz="2800"/>
              <a:t>The integration of LLMs such as GPT, Claude, and LLaMA ensures that the generated questions are contextually relevant and accurate, making it a robust educational aid.</a:t>
            </a:r>
          </a:p>
          <a:p>
            <a:pPr marL="582933" lvl="1" indent="-291467">
              <a:lnSpc>
                <a:spcPts val="3780"/>
              </a:lnSpc>
              <a:buFont typeface="Arial"/>
              <a:buChar char="•"/>
            </a:pPr>
            <a:r>
              <a:rPr lang="en-US" sz="2700" b="1">
                <a:solidFill>
                  <a:schemeClr val="tx1">
                    <a:lumMod val="75000"/>
                    <a:lumOff val="25000"/>
                  </a:schemeClr>
                </a:solidFill>
                <a:latin typeface="Alatsi"/>
              </a:rPr>
              <a:t> </a:t>
            </a:r>
            <a:r>
              <a:rPr lang="en-US" sz="2800"/>
              <a:t>The integration of natural language processing techniques within the LLM framework allows for nuanced understanding and analysis, facilitating effective, context-aware question generation and precise answer assessment.</a:t>
            </a:r>
          </a:p>
          <a:p>
            <a:pPr marL="582933" lvl="1" indent="-291467">
              <a:lnSpc>
                <a:spcPts val="3780"/>
              </a:lnSpc>
              <a:buFont typeface="Arial"/>
              <a:buChar char="•"/>
            </a:pPr>
            <a:r>
              <a:rPr lang="en-US" sz="2700" b="1">
                <a:solidFill>
                  <a:schemeClr val="tx1">
                    <a:lumMod val="75000"/>
                    <a:lumOff val="25000"/>
                  </a:schemeClr>
                </a:solidFill>
                <a:latin typeface="Alatsi"/>
              </a:rPr>
              <a:t> </a:t>
            </a:r>
            <a:r>
              <a:rPr lang="en-US" sz="2800"/>
              <a:t>Ultimately, this application represents a valuable tool for enhancing engagement with digital content, promoting deeper comprehension, and supporting data-driven decision-making across diverse use cases.</a:t>
            </a:r>
            <a:endParaRPr lang="en-US" sz="2700" b="1" dirty="0">
              <a:solidFill>
                <a:schemeClr val="tx1">
                  <a:lumMod val="75000"/>
                  <a:lumOff val="25000"/>
                </a:schemeClr>
              </a:solidFill>
              <a:latin typeface="Alatsi"/>
            </a:endParaRPr>
          </a:p>
        </p:txBody>
      </p:sp>
      <p:sp>
        <p:nvSpPr>
          <p:cNvPr id="4" name="TextBox 4"/>
          <p:cNvSpPr txBox="1"/>
          <p:nvPr/>
        </p:nvSpPr>
        <p:spPr>
          <a:xfrm>
            <a:off x="2553980" y="686295"/>
            <a:ext cx="13180039" cy="1392625"/>
          </a:xfrm>
          <a:prstGeom prst="rect">
            <a:avLst/>
          </a:prstGeom>
        </p:spPr>
        <p:txBody>
          <a:bodyPr lIns="0" tIns="0" rIns="0" bIns="0" rtlCol="0" anchor="t">
            <a:spAutoFit/>
          </a:bodyPr>
          <a:lstStyle/>
          <a:p>
            <a:pPr algn="ctr">
              <a:lnSpc>
                <a:spcPts val="11899"/>
              </a:lnSpc>
            </a:pPr>
            <a:r>
              <a:rPr lang="en-US" sz="8499">
                <a:solidFill>
                  <a:srgbClr val="000000"/>
                </a:solidFill>
                <a:latin typeface="Alatsi Bold"/>
              </a:rPr>
              <a:t>CONCLUSION</a:t>
            </a:r>
          </a:p>
        </p:txBody>
      </p:sp>
      <p:grpSp>
        <p:nvGrpSpPr>
          <p:cNvPr id="5" name="Group 5"/>
          <p:cNvGrpSpPr/>
          <p:nvPr/>
        </p:nvGrpSpPr>
        <p:grpSpPr>
          <a:xfrm>
            <a:off x="15859155" y="0"/>
            <a:ext cx="1562612" cy="1673225"/>
            <a:chOff x="0" y="0"/>
            <a:chExt cx="2083482" cy="2230967"/>
          </a:xfrm>
        </p:grpSpPr>
        <p:grpSp>
          <p:nvGrpSpPr>
            <p:cNvPr id="6" name="Group 6"/>
            <p:cNvGrpSpPr/>
            <p:nvPr/>
          </p:nvGrpSpPr>
          <p:grpSpPr>
            <a:xfrm>
              <a:off x="75599" y="0"/>
              <a:ext cx="1932284" cy="2230967"/>
              <a:chOff x="0" y="0"/>
              <a:chExt cx="703982" cy="812800"/>
            </a:xfrm>
          </p:grpSpPr>
          <p:sp>
            <p:nvSpPr>
              <p:cNvPr id="7" name="Freeform 7"/>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8" name="TextBox 8"/>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17</a:t>
              </a:r>
            </a:p>
          </p:txBody>
        </p:sp>
      </p:grpSp>
      <p:sp>
        <p:nvSpPr>
          <p:cNvPr id="10" name="Freeform 10"/>
          <p:cNvSpPr/>
          <p:nvPr/>
        </p:nvSpPr>
        <p:spPr>
          <a:xfrm>
            <a:off x="-2627572" y="-733336"/>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extLst>
      <p:ext uri="{BB962C8B-B14F-4D97-AF65-F5344CB8AC3E}">
        <p14:creationId xmlns:p14="http://schemas.microsoft.com/office/powerpoint/2010/main" val="40475720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4" name="TextBox 4"/>
          <p:cNvSpPr txBox="1"/>
          <p:nvPr/>
        </p:nvSpPr>
        <p:spPr>
          <a:xfrm>
            <a:off x="2553980" y="686295"/>
            <a:ext cx="13180039" cy="6104235"/>
          </a:xfrm>
          <a:prstGeom prst="rect">
            <a:avLst/>
          </a:prstGeom>
        </p:spPr>
        <p:txBody>
          <a:bodyPr lIns="0" tIns="0" rIns="0" bIns="0" rtlCol="0" anchor="t">
            <a:spAutoFit/>
          </a:bodyPr>
          <a:lstStyle/>
          <a:p>
            <a:pPr algn="ctr">
              <a:lnSpc>
                <a:spcPts val="11899"/>
              </a:lnSpc>
            </a:pPr>
            <a:endParaRPr lang="en-US" sz="8499">
              <a:solidFill>
                <a:srgbClr val="000000"/>
              </a:solidFill>
              <a:latin typeface="Alatsi Bold"/>
            </a:endParaRPr>
          </a:p>
          <a:p>
            <a:pPr algn="ctr">
              <a:lnSpc>
                <a:spcPts val="11899"/>
              </a:lnSpc>
            </a:pPr>
            <a:endParaRPr lang="en-US" sz="8499">
              <a:solidFill>
                <a:srgbClr val="000000"/>
              </a:solidFill>
              <a:latin typeface="Alatsi Bold"/>
            </a:endParaRPr>
          </a:p>
          <a:p>
            <a:pPr algn="ctr">
              <a:lnSpc>
                <a:spcPts val="11899"/>
              </a:lnSpc>
            </a:pPr>
            <a:r>
              <a:rPr lang="en-US" sz="8499">
                <a:solidFill>
                  <a:srgbClr val="000000"/>
                </a:solidFill>
                <a:latin typeface="Alatsi Bold"/>
              </a:rPr>
              <a:t>ANY QUERIES?</a:t>
            </a:r>
          </a:p>
          <a:p>
            <a:pPr algn="ctr">
              <a:lnSpc>
                <a:spcPts val="11899"/>
              </a:lnSpc>
            </a:pPr>
            <a:endParaRPr lang="en-US" sz="8499">
              <a:solidFill>
                <a:srgbClr val="000000"/>
              </a:solidFill>
              <a:latin typeface="Alatsi Bold"/>
            </a:endParaRPr>
          </a:p>
        </p:txBody>
      </p:sp>
      <p:grpSp>
        <p:nvGrpSpPr>
          <p:cNvPr id="5" name="Group 5"/>
          <p:cNvGrpSpPr/>
          <p:nvPr/>
        </p:nvGrpSpPr>
        <p:grpSpPr>
          <a:xfrm>
            <a:off x="15859155" y="0"/>
            <a:ext cx="1562612" cy="1673225"/>
            <a:chOff x="0" y="0"/>
            <a:chExt cx="2083482" cy="2230967"/>
          </a:xfrm>
        </p:grpSpPr>
        <p:grpSp>
          <p:nvGrpSpPr>
            <p:cNvPr id="6" name="Group 6"/>
            <p:cNvGrpSpPr/>
            <p:nvPr/>
          </p:nvGrpSpPr>
          <p:grpSpPr>
            <a:xfrm>
              <a:off x="75599" y="0"/>
              <a:ext cx="1932284" cy="2230967"/>
              <a:chOff x="0" y="0"/>
              <a:chExt cx="703982" cy="812800"/>
            </a:xfrm>
          </p:grpSpPr>
          <p:sp>
            <p:nvSpPr>
              <p:cNvPr id="7" name="Freeform 7"/>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8" name="TextBox 8"/>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0" y="437581"/>
              <a:ext cx="2083482" cy="1246411"/>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18</a:t>
              </a:r>
            </a:p>
          </p:txBody>
        </p:sp>
      </p:grpSp>
      <p:sp>
        <p:nvSpPr>
          <p:cNvPr id="10" name="Freeform 10"/>
          <p:cNvSpPr/>
          <p:nvPr/>
        </p:nvSpPr>
        <p:spPr>
          <a:xfrm>
            <a:off x="-2627572" y="-733336"/>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extLst>
      <p:ext uri="{BB962C8B-B14F-4D97-AF65-F5344CB8AC3E}">
        <p14:creationId xmlns:p14="http://schemas.microsoft.com/office/powerpoint/2010/main" val="1786334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752600" y="2933700"/>
            <a:ext cx="6705600" cy="6970498"/>
          </a:xfrm>
          <a:prstGeom prst="rect">
            <a:avLst/>
          </a:prstGeom>
        </p:spPr>
        <p:txBody>
          <a:bodyPr wrap="square" lIns="0" tIns="0" rIns="0" bIns="0" rtlCol="0" anchor="t">
            <a:spAutoFit/>
          </a:bodyPr>
          <a:lstStyle/>
          <a:p>
            <a:pPr marL="600293" lvl="1" indent="-300147">
              <a:lnSpc>
                <a:spcPts val="3892"/>
              </a:lnSpc>
              <a:buFont typeface="Arial"/>
              <a:buChar char="•"/>
            </a:pPr>
            <a:r>
              <a:rPr lang="en-US" sz="2780" dirty="0">
                <a:solidFill>
                  <a:srgbClr val="000000"/>
                </a:solidFill>
                <a:latin typeface="Alatsi Bold"/>
              </a:rPr>
              <a:t>Abstract</a:t>
            </a:r>
          </a:p>
          <a:p>
            <a:pPr marL="600293" lvl="1" indent="-300147">
              <a:lnSpc>
                <a:spcPts val="3892"/>
              </a:lnSpc>
              <a:buFont typeface="Arial"/>
              <a:buChar char="•"/>
            </a:pPr>
            <a:r>
              <a:rPr lang="en-US" sz="2780" dirty="0">
                <a:solidFill>
                  <a:srgbClr val="000000"/>
                </a:solidFill>
                <a:latin typeface="Alatsi Bold"/>
              </a:rPr>
              <a:t>Introduction</a:t>
            </a:r>
          </a:p>
          <a:p>
            <a:pPr marL="600293" lvl="1" indent="-300147">
              <a:lnSpc>
                <a:spcPts val="3892"/>
              </a:lnSpc>
              <a:buFont typeface="Arial"/>
              <a:buChar char="•"/>
            </a:pPr>
            <a:r>
              <a:rPr lang="en-US" sz="2780" dirty="0">
                <a:solidFill>
                  <a:srgbClr val="000000"/>
                </a:solidFill>
                <a:latin typeface="Alatsi Bold"/>
              </a:rPr>
              <a:t>Existing System</a:t>
            </a:r>
          </a:p>
          <a:p>
            <a:pPr marL="600293" lvl="1" indent="-300147">
              <a:lnSpc>
                <a:spcPts val="3892"/>
              </a:lnSpc>
              <a:buFont typeface="Arial"/>
              <a:buChar char="•"/>
            </a:pPr>
            <a:r>
              <a:rPr lang="en-US" sz="2780" dirty="0">
                <a:solidFill>
                  <a:srgbClr val="000000"/>
                </a:solidFill>
                <a:latin typeface="Alatsi Bold"/>
              </a:rPr>
              <a:t>Disadvantages</a:t>
            </a:r>
          </a:p>
          <a:p>
            <a:pPr marL="600293" lvl="1" indent="-300147">
              <a:lnSpc>
                <a:spcPts val="3892"/>
              </a:lnSpc>
              <a:buFont typeface="Arial"/>
              <a:buChar char="•"/>
            </a:pPr>
            <a:r>
              <a:rPr lang="en-US" sz="2780" dirty="0">
                <a:solidFill>
                  <a:srgbClr val="000000"/>
                </a:solidFill>
                <a:latin typeface="Alatsi Bold"/>
              </a:rPr>
              <a:t>Proposed System</a:t>
            </a:r>
          </a:p>
          <a:p>
            <a:pPr marL="600293" lvl="1" indent="-300147">
              <a:lnSpc>
                <a:spcPts val="3892"/>
              </a:lnSpc>
              <a:buFont typeface="Arial"/>
              <a:buChar char="•"/>
            </a:pPr>
            <a:r>
              <a:rPr lang="en-US" sz="2780" dirty="0">
                <a:solidFill>
                  <a:srgbClr val="000000"/>
                </a:solidFill>
                <a:latin typeface="Alatsi Bold"/>
              </a:rPr>
              <a:t>Advantages</a:t>
            </a:r>
          </a:p>
          <a:p>
            <a:pPr marL="600293" lvl="1" indent="-300147">
              <a:lnSpc>
                <a:spcPts val="3892"/>
              </a:lnSpc>
              <a:buFont typeface="Arial"/>
              <a:buChar char="•"/>
            </a:pPr>
            <a:r>
              <a:rPr lang="en-US" sz="2780" dirty="0">
                <a:solidFill>
                  <a:srgbClr val="000000"/>
                </a:solidFill>
                <a:latin typeface="Alatsi Bold"/>
              </a:rPr>
              <a:t>Hardware Requirements</a:t>
            </a:r>
          </a:p>
          <a:p>
            <a:pPr marL="600293" lvl="1" indent="-300147">
              <a:lnSpc>
                <a:spcPts val="3892"/>
              </a:lnSpc>
              <a:buFont typeface="Arial"/>
              <a:buChar char="•"/>
            </a:pPr>
            <a:r>
              <a:rPr lang="en-US" sz="2780" dirty="0">
                <a:solidFill>
                  <a:srgbClr val="000000"/>
                </a:solidFill>
                <a:latin typeface="Alatsi Bold"/>
              </a:rPr>
              <a:t>Software Requirements</a:t>
            </a:r>
          </a:p>
          <a:p>
            <a:pPr marL="600293" lvl="1" indent="-300147">
              <a:lnSpc>
                <a:spcPts val="3892"/>
              </a:lnSpc>
              <a:buFont typeface="Arial"/>
              <a:buChar char="•"/>
            </a:pPr>
            <a:r>
              <a:rPr lang="en-US" sz="2780" dirty="0">
                <a:solidFill>
                  <a:srgbClr val="000000"/>
                </a:solidFill>
                <a:latin typeface="Alatsi Bold"/>
              </a:rPr>
              <a:t>System Architecture</a:t>
            </a:r>
          </a:p>
          <a:p>
            <a:pPr marL="600293" lvl="1" indent="-300147">
              <a:lnSpc>
                <a:spcPts val="3892"/>
              </a:lnSpc>
              <a:buFont typeface="Arial"/>
              <a:buChar char="•"/>
            </a:pPr>
            <a:r>
              <a:rPr lang="en-US" sz="2780" dirty="0">
                <a:solidFill>
                  <a:srgbClr val="000000"/>
                </a:solidFill>
                <a:latin typeface="Alatsi Bold"/>
              </a:rPr>
              <a:t>Use case Diagram</a:t>
            </a:r>
          </a:p>
          <a:p>
            <a:pPr marL="600293" lvl="1" indent="-300147">
              <a:lnSpc>
                <a:spcPts val="3892"/>
              </a:lnSpc>
              <a:buFont typeface="Arial"/>
              <a:buChar char="•"/>
            </a:pPr>
            <a:r>
              <a:rPr lang="en-US" sz="2780" dirty="0">
                <a:solidFill>
                  <a:srgbClr val="000000"/>
                </a:solidFill>
                <a:latin typeface="Alatsi Bold"/>
              </a:rPr>
              <a:t>Sequence Diagram</a:t>
            </a:r>
          </a:p>
          <a:p>
            <a:pPr marL="600293" lvl="1" indent="-300147">
              <a:lnSpc>
                <a:spcPts val="3892"/>
              </a:lnSpc>
              <a:buFont typeface="Arial"/>
              <a:buChar char="•"/>
            </a:pPr>
            <a:r>
              <a:rPr lang="en-US" sz="2780" dirty="0">
                <a:solidFill>
                  <a:srgbClr val="000000"/>
                </a:solidFill>
                <a:latin typeface="Alatsi Bold"/>
              </a:rPr>
              <a:t>Class Diagram</a:t>
            </a:r>
          </a:p>
          <a:p>
            <a:pPr marL="600293" lvl="1" indent="-300147">
              <a:lnSpc>
                <a:spcPts val="3892"/>
              </a:lnSpc>
              <a:buFont typeface="Arial"/>
              <a:buChar char="•"/>
            </a:pPr>
            <a:endParaRPr lang="en-US" sz="2780" dirty="0">
              <a:solidFill>
                <a:srgbClr val="000000"/>
              </a:solidFill>
              <a:latin typeface="Alatsi Bold"/>
            </a:endParaRPr>
          </a:p>
          <a:p>
            <a:pPr marL="600293" lvl="1" indent="-300147">
              <a:lnSpc>
                <a:spcPts val="3892"/>
              </a:lnSpc>
              <a:buFont typeface="Arial"/>
              <a:buChar char="•"/>
            </a:pPr>
            <a:endParaRPr lang="en-US" sz="2780" dirty="0">
              <a:solidFill>
                <a:srgbClr val="000000"/>
              </a:solidFill>
              <a:latin typeface="Alatsi Bold"/>
            </a:endParaRPr>
          </a:p>
        </p:txBody>
      </p:sp>
      <p:sp>
        <p:nvSpPr>
          <p:cNvPr id="4" name="TextBox 4"/>
          <p:cNvSpPr txBox="1"/>
          <p:nvPr/>
        </p:nvSpPr>
        <p:spPr>
          <a:xfrm>
            <a:off x="3124200" y="782892"/>
            <a:ext cx="13180039" cy="1450913"/>
          </a:xfrm>
          <a:prstGeom prst="rect">
            <a:avLst/>
          </a:prstGeom>
        </p:spPr>
        <p:txBody>
          <a:bodyPr lIns="0" tIns="0" rIns="0" bIns="0" rtlCol="0" anchor="t">
            <a:spAutoFit/>
          </a:bodyPr>
          <a:lstStyle/>
          <a:p>
            <a:pPr algn="ctr">
              <a:lnSpc>
                <a:spcPts val="11899"/>
              </a:lnSpc>
            </a:pPr>
            <a:r>
              <a:rPr lang="en-US" sz="8499" dirty="0">
                <a:solidFill>
                  <a:srgbClr val="000000"/>
                </a:solidFill>
                <a:latin typeface="Alatsi Bold"/>
              </a:rPr>
              <a:t>TABLE OF CONTENTS</a:t>
            </a:r>
          </a:p>
        </p:txBody>
      </p:sp>
      <p:grpSp>
        <p:nvGrpSpPr>
          <p:cNvPr id="5" name="Group 5"/>
          <p:cNvGrpSpPr/>
          <p:nvPr/>
        </p:nvGrpSpPr>
        <p:grpSpPr>
          <a:xfrm>
            <a:off x="15859155" y="0"/>
            <a:ext cx="1562612" cy="1673225"/>
            <a:chOff x="0" y="0"/>
            <a:chExt cx="2083482" cy="2230967"/>
          </a:xfrm>
        </p:grpSpPr>
        <p:grpSp>
          <p:nvGrpSpPr>
            <p:cNvPr id="6" name="Group 6"/>
            <p:cNvGrpSpPr/>
            <p:nvPr/>
          </p:nvGrpSpPr>
          <p:grpSpPr>
            <a:xfrm>
              <a:off x="75599" y="0"/>
              <a:ext cx="1932284" cy="2230967"/>
              <a:chOff x="0" y="0"/>
              <a:chExt cx="703982" cy="812800"/>
            </a:xfrm>
          </p:grpSpPr>
          <p:sp>
            <p:nvSpPr>
              <p:cNvPr id="7" name="Freeform 7"/>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8" name="TextBox 8"/>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1</a:t>
              </a:r>
            </a:p>
          </p:txBody>
        </p:sp>
      </p:grpSp>
      <p:sp>
        <p:nvSpPr>
          <p:cNvPr id="10" name="Freeform 10"/>
          <p:cNvSpPr/>
          <p:nvPr/>
        </p:nvSpPr>
        <p:spPr>
          <a:xfrm>
            <a:off x="-2627572" y="-733336"/>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Freeform 11"/>
          <p:cNvSpPr/>
          <p:nvPr/>
        </p:nvSpPr>
        <p:spPr>
          <a:xfrm>
            <a:off x="5257800" y="2105382"/>
            <a:ext cx="9076539" cy="90765"/>
          </a:xfrm>
          <a:custGeom>
            <a:avLst/>
            <a:gdLst/>
            <a:ahLst/>
            <a:cxnLst/>
            <a:rect l="l" t="t" r="r" b="b"/>
            <a:pathLst>
              <a:path w="9076539" h="90765">
                <a:moveTo>
                  <a:pt x="0" y="0"/>
                </a:moveTo>
                <a:lnTo>
                  <a:pt x="9076539" y="0"/>
                </a:lnTo>
                <a:lnTo>
                  <a:pt x="9076539" y="90765"/>
                </a:lnTo>
                <a:lnTo>
                  <a:pt x="0" y="907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3" name="TextBox 2">
            <a:extLst>
              <a:ext uri="{FF2B5EF4-FFF2-40B4-BE49-F238E27FC236}">
                <a16:creationId xmlns:a16="http://schemas.microsoft.com/office/drawing/2014/main" id="{6F2324A1-690D-32E6-5BA7-7C45E1EBA79B}"/>
              </a:ext>
            </a:extLst>
          </p:cNvPr>
          <p:cNvSpPr txBox="1"/>
          <p:nvPr/>
        </p:nvSpPr>
        <p:spPr>
          <a:xfrm>
            <a:off x="10058400" y="2933700"/>
            <a:ext cx="3811874" cy="3020827"/>
          </a:xfrm>
          <a:prstGeom prst="rect">
            <a:avLst/>
          </a:prstGeom>
          <a:noFill/>
        </p:spPr>
        <p:txBody>
          <a:bodyPr wrap="square" rtlCol="0">
            <a:spAutoFit/>
          </a:bodyPr>
          <a:lstStyle/>
          <a:p>
            <a:pPr marL="600293" lvl="1" indent="-300147">
              <a:lnSpc>
                <a:spcPts val="3892"/>
              </a:lnSpc>
              <a:buFont typeface="Arial"/>
              <a:buChar char="•"/>
            </a:pPr>
            <a:r>
              <a:rPr lang="en-US" sz="2780" dirty="0">
                <a:solidFill>
                  <a:srgbClr val="000000"/>
                </a:solidFill>
                <a:latin typeface="Alatsi Bold"/>
              </a:rPr>
              <a:t>Algorithms</a:t>
            </a:r>
          </a:p>
          <a:p>
            <a:pPr marL="600293" lvl="1" indent="-300147">
              <a:lnSpc>
                <a:spcPts val="3892"/>
              </a:lnSpc>
              <a:buFont typeface="Arial"/>
              <a:buChar char="•"/>
            </a:pPr>
            <a:r>
              <a:rPr lang="en-US" sz="2780" dirty="0">
                <a:solidFill>
                  <a:srgbClr val="000000"/>
                </a:solidFill>
                <a:latin typeface="Alatsi Bold"/>
              </a:rPr>
              <a:t>Screenshot</a:t>
            </a:r>
          </a:p>
          <a:p>
            <a:pPr marL="600293" lvl="1" indent="-300147">
              <a:lnSpc>
                <a:spcPts val="3892"/>
              </a:lnSpc>
              <a:buFont typeface="Arial"/>
              <a:buChar char="•"/>
            </a:pPr>
            <a:r>
              <a:rPr lang="en-US" sz="2780" dirty="0">
                <a:solidFill>
                  <a:srgbClr val="000000"/>
                </a:solidFill>
                <a:latin typeface="Alatsi Bold"/>
              </a:rPr>
              <a:t>Result Analysis</a:t>
            </a:r>
          </a:p>
          <a:p>
            <a:pPr marL="600293" lvl="1" indent="-300147">
              <a:lnSpc>
                <a:spcPts val="3892"/>
              </a:lnSpc>
              <a:buFont typeface="Arial"/>
              <a:buChar char="•"/>
            </a:pPr>
            <a:r>
              <a:rPr lang="en-US" sz="2780" dirty="0">
                <a:solidFill>
                  <a:srgbClr val="000000"/>
                </a:solidFill>
                <a:latin typeface="Alatsi Bold"/>
              </a:rPr>
              <a:t>Conclusion</a:t>
            </a:r>
          </a:p>
          <a:p>
            <a:pPr marL="600293" lvl="1" indent="-300147">
              <a:lnSpc>
                <a:spcPts val="3892"/>
              </a:lnSpc>
              <a:buFont typeface="Arial"/>
              <a:buChar char="•"/>
            </a:pPr>
            <a:r>
              <a:rPr lang="en-US" sz="2780" dirty="0">
                <a:solidFill>
                  <a:srgbClr val="000000"/>
                </a:solidFill>
                <a:latin typeface="Alatsi Bold"/>
              </a:rPr>
              <a:t>Any Queries</a:t>
            </a:r>
          </a:p>
          <a:p>
            <a:endParaRPr lang="en-IN" sz="278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707203" y="2137998"/>
            <a:ext cx="14652451" cy="7278724"/>
          </a:xfrm>
          <a:prstGeom prst="rect">
            <a:avLst/>
          </a:prstGeom>
        </p:spPr>
        <p:txBody>
          <a:bodyPr lIns="0" tIns="0" rIns="0" bIns="0" rtlCol="0" anchor="t">
            <a:spAutoFit/>
          </a:bodyPr>
          <a:lstStyle/>
          <a:p>
            <a:pPr marL="582933" lvl="1" indent="-291467">
              <a:lnSpc>
                <a:spcPts val="3780"/>
              </a:lnSpc>
              <a:buFont typeface="Arial"/>
              <a:buChar char="•"/>
            </a:pPr>
            <a:r>
              <a:rPr lang="en-US" sz="2700" dirty="0">
                <a:solidFill>
                  <a:schemeClr val="tx1">
                    <a:lumMod val="75000"/>
                    <a:lumOff val="25000"/>
                  </a:schemeClr>
                </a:solidFill>
                <a:latin typeface="Alatsi"/>
              </a:rPr>
              <a:t>This project presents a web application that leverages the LLM’s API’s to facilitate automated document analysis, question generation, and answer evaluation. The application allows users to upload documents, from which key topics are extracted using natural language processing techniques. </a:t>
            </a:r>
          </a:p>
          <a:p>
            <a:pPr>
              <a:lnSpc>
                <a:spcPts val="3780"/>
              </a:lnSpc>
            </a:pPr>
            <a:endParaRPr lang="en-US" sz="2700" dirty="0">
              <a:solidFill>
                <a:schemeClr val="tx1">
                  <a:lumMod val="75000"/>
                  <a:lumOff val="25000"/>
                </a:schemeClr>
              </a:solidFill>
              <a:latin typeface="Alatsi"/>
            </a:endParaRPr>
          </a:p>
          <a:p>
            <a:pPr marL="582933" lvl="1" indent="-291467">
              <a:lnSpc>
                <a:spcPts val="3780"/>
              </a:lnSpc>
              <a:buFont typeface="Arial"/>
              <a:buChar char="•"/>
            </a:pPr>
            <a:r>
              <a:rPr lang="en-US" sz="2800" b="1" dirty="0"/>
              <a:t>Users can upload documents in various formats (e.g., PDF, DOCX). The platform automatically processes and analyzes the content to extract key topics using NLP techniques.</a:t>
            </a:r>
            <a:r>
              <a:rPr lang="en-US" sz="2700" b="1" dirty="0">
                <a:solidFill>
                  <a:schemeClr val="tx1">
                    <a:lumMod val="75000"/>
                    <a:lumOff val="25000"/>
                  </a:schemeClr>
                </a:solidFill>
                <a:latin typeface="Alatsi"/>
              </a:rPr>
              <a:t>.</a:t>
            </a:r>
          </a:p>
          <a:p>
            <a:pPr marL="582933" lvl="1" indent="-291467">
              <a:lnSpc>
                <a:spcPts val="3780"/>
              </a:lnSpc>
              <a:buFont typeface="Arial"/>
              <a:buChar char="•"/>
            </a:pPr>
            <a:r>
              <a:rPr lang="en-US" sz="2800" b="1" dirty="0"/>
              <a:t>Generates diverse question types, including multiple-choice, short answer, and descriptive questions, tailored to the document’s content.</a:t>
            </a:r>
            <a:endParaRPr lang="en-US" sz="2700" b="1" dirty="0">
              <a:solidFill>
                <a:schemeClr val="tx1">
                  <a:lumMod val="75000"/>
                  <a:lumOff val="25000"/>
                </a:schemeClr>
              </a:solidFill>
              <a:latin typeface="Alatsi"/>
            </a:endParaRPr>
          </a:p>
          <a:p>
            <a:pPr marL="582933" lvl="1" indent="-291467">
              <a:lnSpc>
                <a:spcPts val="3780"/>
              </a:lnSpc>
              <a:buFont typeface="Arial"/>
              <a:buChar char="•"/>
            </a:pPr>
            <a:r>
              <a:rPr lang="en-US" sz="2800" b="1" dirty="0"/>
              <a:t>It leverages different Large Language Models (LLMs), such as GPT, Claude, and </a:t>
            </a:r>
            <a:r>
              <a:rPr lang="en-US" sz="2800" b="1" dirty="0" err="1"/>
              <a:t>LLaMA</a:t>
            </a:r>
            <a:r>
              <a:rPr lang="en-US" sz="2800" b="1" dirty="0"/>
              <a:t>, to generate relevant and contextually accurate questions based on the extracted topics.</a:t>
            </a:r>
            <a:endParaRPr lang="en-US" sz="2700" b="1" dirty="0">
              <a:solidFill>
                <a:schemeClr val="tx1">
                  <a:lumMod val="75000"/>
                  <a:lumOff val="25000"/>
                </a:schemeClr>
              </a:solidFill>
              <a:latin typeface="Alatsi"/>
            </a:endParaRPr>
          </a:p>
          <a:p>
            <a:pPr marL="582933" lvl="1" indent="-291467">
              <a:lnSpc>
                <a:spcPts val="3780"/>
              </a:lnSpc>
              <a:buFont typeface="Arial"/>
              <a:buChar char="•"/>
            </a:pPr>
            <a:r>
              <a:rPr lang="en-US" sz="2700" b="1" dirty="0">
                <a:solidFill>
                  <a:schemeClr val="tx1">
                    <a:lumMod val="75000"/>
                    <a:lumOff val="25000"/>
                  </a:schemeClr>
                </a:solidFill>
                <a:latin typeface="Alatsi"/>
              </a:rPr>
              <a:t> This hybrid approach combines the strengths of large language models with proven algorithms to create a robust educational tool for automated assessment. </a:t>
            </a:r>
          </a:p>
          <a:p>
            <a:pPr marL="582933" lvl="1" indent="-291467">
              <a:lnSpc>
                <a:spcPts val="3780"/>
              </a:lnSpc>
              <a:buFont typeface="Arial"/>
              <a:buChar char="•"/>
            </a:pPr>
            <a:r>
              <a:rPr lang="en-US" sz="2700" b="1" dirty="0">
                <a:solidFill>
                  <a:schemeClr val="tx1">
                    <a:lumMod val="75000"/>
                    <a:lumOff val="25000"/>
                  </a:schemeClr>
                </a:solidFill>
                <a:latin typeface="Alatsi"/>
              </a:rPr>
              <a:t> The application is designed to assist both students and educators by streamlining the evaluation process and providing personalized insights based on document content.</a:t>
            </a:r>
          </a:p>
        </p:txBody>
      </p:sp>
      <p:sp>
        <p:nvSpPr>
          <p:cNvPr id="4" name="TextBox 4"/>
          <p:cNvSpPr txBox="1"/>
          <p:nvPr/>
        </p:nvSpPr>
        <p:spPr>
          <a:xfrm>
            <a:off x="2553980" y="686295"/>
            <a:ext cx="13180039" cy="1450976"/>
          </a:xfrm>
          <a:prstGeom prst="rect">
            <a:avLst/>
          </a:prstGeom>
        </p:spPr>
        <p:txBody>
          <a:bodyPr lIns="0" tIns="0" rIns="0" bIns="0" rtlCol="0" anchor="t">
            <a:spAutoFit/>
          </a:bodyPr>
          <a:lstStyle/>
          <a:p>
            <a:pPr algn="ctr">
              <a:lnSpc>
                <a:spcPts val="11899"/>
              </a:lnSpc>
            </a:pPr>
            <a:r>
              <a:rPr lang="en-US" sz="8499">
                <a:solidFill>
                  <a:srgbClr val="000000"/>
                </a:solidFill>
                <a:latin typeface="Alatsi Bold"/>
              </a:rPr>
              <a:t>ABSTRACT</a:t>
            </a:r>
          </a:p>
        </p:txBody>
      </p:sp>
      <p:grpSp>
        <p:nvGrpSpPr>
          <p:cNvPr id="5" name="Group 5"/>
          <p:cNvGrpSpPr/>
          <p:nvPr/>
        </p:nvGrpSpPr>
        <p:grpSpPr>
          <a:xfrm>
            <a:off x="15859155" y="0"/>
            <a:ext cx="1562612" cy="1673225"/>
            <a:chOff x="0" y="0"/>
            <a:chExt cx="2083482" cy="2230967"/>
          </a:xfrm>
        </p:grpSpPr>
        <p:grpSp>
          <p:nvGrpSpPr>
            <p:cNvPr id="6" name="Group 6"/>
            <p:cNvGrpSpPr/>
            <p:nvPr/>
          </p:nvGrpSpPr>
          <p:grpSpPr>
            <a:xfrm>
              <a:off x="75599" y="0"/>
              <a:ext cx="1932284" cy="2230967"/>
              <a:chOff x="0" y="0"/>
              <a:chExt cx="703982" cy="812800"/>
            </a:xfrm>
          </p:grpSpPr>
          <p:sp>
            <p:nvSpPr>
              <p:cNvPr id="7" name="Freeform 7"/>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8" name="TextBox 8"/>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2</a:t>
              </a:r>
            </a:p>
          </p:txBody>
        </p:sp>
      </p:grpSp>
      <p:sp>
        <p:nvSpPr>
          <p:cNvPr id="10" name="Freeform 10"/>
          <p:cNvSpPr/>
          <p:nvPr/>
        </p:nvSpPr>
        <p:spPr>
          <a:xfrm>
            <a:off x="-2627572" y="-733336"/>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3" name="TextBox 3"/>
          <p:cNvSpPr txBox="1"/>
          <p:nvPr/>
        </p:nvSpPr>
        <p:spPr>
          <a:xfrm>
            <a:off x="2458730" y="866775"/>
            <a:ext cx="13180039" cy="1450976"/>
          </a:xfrm>
          <a:prstGeom prst="rect">
            <a:avLst/>
          </a:prstGeom>
        </p:spPr>
        <p:txBody>
          <a:bodyPr lIns="0" tIns="0" rIns="0" bIns="0" rtlCol="0" anchor="t">
            <a:spAutoFit/>
          </a:bodyPr>
          <a:lstStyle/>
          <a:p>
            <a:pPr algn="ctr">
              <a:lnSpc>
                <a:spcPts val="11899"/>
              </a:lnSpc>
            </a:pPr>
            <a:r>
              <a:rPr lang="en-US" sz="8499">
                <a:solidFill>
                  <a:srgbClr val="000000"/>
                </a:solidFill>
                <a:latin typeface="Alatsi Bold"/>
              </a:rPr>
              <a:t>EXISTING SYSTEM</a:t>
            </a:r>
          </a:p>
        </p:txBody>
      </p:sp>
      <p:grpSp>
        <p:nvGrpSpPr>
          <p:cNvPr id="4" name="Group 4"/>
          <p:cNvGrpSpPr/>
          <p:nvPr/>
        </p:nvGrpSpPr>
        <p:grpSpPr>
          <a:xfrm>
            <a:off x="15859155" y="0"/>
            <a:ext cx="1562612" cy="1673225"/>
            <a:chOff x="0" y="0"/>
            <a:chExt cx="2083482" cy="2230967"/>
          </a:xfrm>
        </p:grpSpPr>
        <p:grpSp>
          <p:nvGrpSpPr>
            <p:cNvPr id="5" name="Group 5"/>
            <p:cNvGrpSpPr/>
            <p:nvPr/>
          </p:nvGrpSpPr>
          <p:grpSpPr>
            <a:xfrm>
              <a:off x="75599" y="0"/>
              <a:ext cx="1932284" cy="2230967"/>
              <a:chOff x="0" y="0"/>
              <a:chExt cx="703982" cy="812800"/>
            </a:xfrm>
          </p:grpSpPr>
          <p:sp>
            <p:nvSpPr>
              <p:cNvPr id="6" name="Freeform 6"/>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7" name="TextBox 7"/>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0" y="437582"/>
              <a:ext cx="2083482" cy="1241487"/>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3</a:t>
              </a:r>
            </a:p>
          </p:txBody>
        </p:sp>
      </p:grpSp>
      <p:sp>
        <p:nvSpPr>
          <p:cNvPr id="9" name="Freeform 9"/>
          <p:cNvSpPr/>
          <p:nvPr/>
        </p:nvSpPr>
        <p:spPr>
          <a:xfrm>
            <a:off x="-2618047" y="-733336"/>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TextBox 10"/>
          <p:cNvSpPr txBox="1"/>
          <p:nvPr/>
        </p:nvSpPr>
        <p:spPr>
          <a:xfrm>
            <a:off x="1219200" y="2317752"/>
            <a:ext cx="15849600" cy="3038332"/>
          </a:xfrm>
          <a:prstGeom prst="rect">
            <a:avLst/>
          </a:prstGeom>
        </p:spPr>
        <p:txBody>
          <a:bodyPr wrap="square" lIns="0" tIns="0" rIns="0" bIns="0" rtlCol="0" anchor="t">
            <a:spAutoFit/>
          </a:bodyPr>
          <a:lstStyle/>
          <a:p>
            <a:pPr algn="ctr">
              <a:lnSpc>
                <a:spcPts val="4760"/>
              </a:lnSpc>
            </a:pPr>
            <a:r>
              <a:rPr lang="en-US" sz="3400" dirty="0">
                <a:solidFill>
                  <a:srgbClr val="000000"/>
                </a:solidFill>
                <a:latin typeface="Alatsi"/>
              </a:rPr>
              <a:t>In the field of automated document analysis, question generation, and answer evaluation, there are several existing tools and platforms that partially or fully address the tasks you aim to achieve. However, these systems typically focus on specific aspects such as question generation, assessment, or content summarization, rather than integrating all these features into a single solution</a:t>
            </a:r>
          </a:p>
        </p:txBody>
      </p:sp>
      <p:sp>
        <p:nvSpPr>
          <p:cNvPr id="11" name="TextBox 11"/>
          <p:cNvSpPr txBox="1"/>
          <p:nvPr/>
        </p:nvSpPr>
        <p:spPr>
          <a:xfrm>
            <a:off x="2286000" y="6904147"/>
            <a:ext cx="15309503" cy="2420856"/>
          </a:xfrm>
          <a:prstGeom prst="rect">
            <a:avLst/>
          </a:prstGeom>
        </p:spPr>
        <p:txBody>
          <a:bodyPr lIns="0" tIns="0" rIns="0" bIns="0" rtlCol="0" anchor="t">
            <a:spAutoFit/>
          </a:bodyPr>
          <a:lstStyle/>
          <a:p>
            <a:pPr marL="734059" lvl="1" indent="-367030" algn="just">
              <a:lnSpc>
                <a:spcPts val="4759"/>
              </a:lnSpc>
              <a:buFont typeface="Arial"/>
              <a:buChar char="•"/>
            </a:pPr>
            <a:r>
              <a:rPr lang="en-US" sz="3399" dirty="0">
                <a:solidFill>
                  <a:srgbClr val="000000"/>
                </a:solidFill>
                <a:latin typeface="Canva Sans Bold"/>
              </a:rPr>
              <a:t>Manual Process</a:t>
            </a:r>
          </a:p>
          <a:p>
            <a:pPr marL="734059" lvl="1" indent="-367030" algn="just">
              <a:lnSpc>
                <a:spcPts val="4759"/>
              </a:lnSpc>
              <a:buFont typeface="Arial"/>
              <a:buChar char="•"/>
            </a:pPr>
            <a:r>
              <a:rPr lang="en-US" sz="3399" dirty="0">
                <a:solidFill>
                  <a:srgbClr val="000000"/>
                </a:solidFill>
                <a:latin typeface="Canva Sans Bold"/>
              </a:rPr>
              <a:t>Question Generation Systems</a:t>
            </a:r>
          </a:p>
          <a:p>
            <a:pPr marL="734059" lvl="1" indent="-367030" algn="just">
              <a:lnSpc>
                <a:spcPts val="4759"/>
              </a:lnSpc>
              <a:buFont typeface="Arial"/>
              <a:buChar char="•"/>
            </a:pPr>
            <a:r>
              <a:rPr lang="en-US" sz="3399" dirty="0">
                <a:solidFill>
                  <a:srgbClr val="000000"/>
                </a:solidFill>
                <a:latin typeface="Canva Sans Bold"/>
              </a:rPr>
              <a:t>Quiz Generation Systems</a:t>
            </a:r>
          </a:p>
          <a:p>
            <a:pPr marL="734059" lvl="1" indent="-367030" algn="just">
              <a:lnSpc>
                <a:spcPts val="4759"/>
              </a:lnSpc>
              <a:buFont typeface="Arial"/>
              <a:buChar char="•"/>
            </a:pPr>
            <a:r>
              <a:rPr lang="en-US" sz="3399" dirty="0">
                <a:solidFill>
                  <a:srgbClr val="000000"/>
                </a:solidFill>
                <a:latin typeface="Canva Sans Bold"/>
              </a:rPr>
              <a:t>Lacking the capability to provide Enhanced evaluations</a:t>
            </a:r>
          </a:p>
        </p:txBody>
      </p:sp>
      <p:sp>
        <p:nvSpPr>
          <p:cNvPr id="12" name="TextBox 12"/>
          <p:cNvSpPr txBox="1"/>
          <p:nvPr/>
        </p:nvSpPr>
        <p:spPr>
          <a:xfrm>
            <a:off x="1447800" y="6380984"/>
            <a:ext cx="2567050" cy="447836"/>
          </a:xfrm>
          <a:prstGeom prst="rect">
            <a:avLst/>
          </a:prstGeom>
        </p:spPr>
        <p:txBody>
          <a:bodyPr lIns="0" tIns="0" rIns="0" bIns="0" rtlCol="0" anchor="t">
            <a:spAutoFit/>
          </a:bodyPr>
          <a:lstStyle/>
          <a:p>
            <a:pPr algn="ctr">
              <a:lnSpc>
                <a:spcPts val="3662"/>
              </a:lnSpc>
            </a:pPr>
            <a:r>
              <a:rPr lang="en-US" sz="2616">
                <a:solidFill>
                  <a:srgbClr val="000000"/>
                </a:solidFill>
                <a:latin typeface="Canva Sans Bold Italics"/>
              </a:rPr>
              <a:t>Which Includes: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2295186" y="938028"/>
            <a:ext cx="13180039" cy="1450913"/>
          </a:xfrm>
          <a:prstGeom prst="rect">
            <a:avLst/>
          </a:prstGeom>
        </p:spPr>
        <p:txBody>
          <a:bodyPr lIns="0" tIns="0" rIns="0" bIns="0" rtlCol="0" anchor="t">
            <a:spAutoFit/>
          </a:bodyPr>
          <a:lstStyle/>
          <a:p>
            <a:pPr algn="ctr">
              <a:lnSpc>
                <a:spcPts val="11899"/>
              </a:lnSpc>
            </a:pPr>
            <a:r>
              <a:rPr lang="en-US" sz="8499">
                <a:solidFill>
                  <a:srgbClr val="000000"/>
                </a:solidFill>
                <a:latin typeface="Alatsi Bold"/>
              </a:rPr>
              <a:t>DISADVANTAGES</a:t>
            </a:r>
          </a:p>
        </p:txBody>
      </p:sp>
      <p:sp>
        <p:nvSpPr>
          <p:cNvPr id="3" name="TextBox 3"/>
          <p:cNvSpPr txBox="1"/>
          <p:nvPr/>
        </p:nvSpPr>
        <p:spPr>
          <a:xfrm>
            <a:off x="372312" y="2628900"/>
            <a:ext cx="17543376" cy="6771084"/>
          </a:xfrm>
          <a:prstGeom prst="rect">
            <a:avLst/>
          </a:prstGeom>
        </p:spPr>
        <p:txBody>
          <a:bodyPr lIns="0" tIns="0" rIns="0" bIns="0" rtlCol="0" anchor="t">
            <a:spAutoFit/>
          </a:bodyPr>
          <a:lstStyle/>
          <a:p>
            <a:pPr marL="734059" lvl="1" indent="-367030">
              <a:lnSpc>
                <a:spcPts val="4759"/>
              </a:lnSpc>
              <a:buFont typeface="Arial"/>
              <a:buChar char="•"/>
            </a:pPr>
            <a:r>
              <a:rPr lang="en-US" sz="3399" dirty="0">
                <a:latin typeface="Canva Sans Bold"/>
              </a:rPr>
              <a:t>Fragmented Tools</a:t>
            </a:r>
            <a:r>
              <a:rPr lang="en-US" sz="3399" dirty="0">
                <a:solidFill>
                  <a:srgbClr val="000000"/>
                </a:solidFill>
                <a:latin typeface="Canva Sans Bold"/>
              </a:rPr>
              <a:t>: </a:t>
            </a:r>
            <a:r>
              <a:rPr lang="en-US" sz="3399" dirty="0">
                <a:solidFill>
                  <a:schemeClr val="tx1">
                    <a:lumMod val="65000"/>
                    <a:lumOff val="35000"/>
                  </a:schemeClr>
                </a:solidFill>
                <a:latin typeface="Canva Sans Bold"/>
              </a:rPr>
              <a:t>Existing systems often use separate tools for document analysis, question generation, and answer evaluation, leading to inefficiencies and integration issues.</a:t>
            </a:r>
          </a:p>
          <a:p>
            <a:pPr marL="734059" lvl="1" indent="-367030">
              <a:lnSpc>
                <a:spcPts val="4759"/>
              </a:lnSpc>
              <a:buFont typeface="Arial"/>
              <a:buChar char="•"/>
            </a:pPr>
            <a:r>
              <a:rPr lang="en-US" sz="3399" dirty="0">
                <a:solidFill>
                  <a:srgbClr val="000000"/>
                </a:solidFill>
                <a:latin typeface="Canva Sans Bold"/>
              </a:rPr>
              <a:t>Manual Processes: </a:t>
            </a:r>
            <a:r>
              <a:rPr lang="en-US" sz="3399" dirty="0">
                <a:solidFill>
                  <a:schemeClr val="tx1">
                    <a:lumMod val="65000"/>
                    <a:lumOff val="35000"/>
                  </a:schemeClr>
                </a:solidFill>
                <a:latin typeface="Canva Sans Bold"/>
              </a:rPr>
              <a:t>Many tools require manual input for question creation and evaluation, making them less efficient and scalable.</a:t>
            </a:r>
          </a:p>
          <a:p>
            <a:pPr marL="734059" lvl="1" indent="-367030">
              <a:lnSpc>
                <a:spcPts val="4759"/>
              </a:lnSpc>
              <a:buFont typeface="Arial"/>
              <a:buChar char="•"/>
            </a:pPr>
            <a:r>
              <a:rPr lang="en-US" sz="3399" dirty="0">
                <a:solidFill>
                  <a:srgbClr val="000000"/>
                </a:solidFill>
                <a:latin typeface="Canva Sans Bold"/>
              </a:rPr>
              <a:t>Contextual Understanding: </a:t>
            </a:r>
            <a:r>
              <a:rPr lang="en-US" sz="3399" dirty="0">
                <a:solidFill>
                  <a:schemeClr val="tx1">
                    <a:lumMod val="65000"/>
                    <a:lumOff val="35000"/>
                  </a:schemeClr>
                </a:solidFill>
                <a:latin typeface="Canva Sans Bold"/>
              </a:rPr>
              <a:t>AI models in existing systems might struggle with understanding the full context of complex documents, leading to less relevant questions.</a:t>
            </a:r>
          </a:p>
          <a:p>
            <a:pPr marL="734059" lvl="1" indent="-367030">
              <a:lnSpc>
                <a:spcPts val="4759"/>
              </a:lnSpc>
              <a:buFont typeface="Arial"/>
              <a:buChar char="•"/>
            </a:pPr>
            <a:r>
              <a:rPr lang="en-US" sz="3399" dirty="0">
                <a:solidFill>
                  <a:srgbClr val="000000"/>
                </a:solidFill>
                <a:latin typeface="Canva Sans Bold"/>
              </a:rPr>
              <a:t>Lack of Personalization: </a:t>
            </a:r>
            <a:r>
              <a:rPr lang="en-US" sz="3399" dirty="0">
                <a:solidFill>
                  <a:schemeClr val="tx1">
                    <a:lumMod val="65000"/>
                    <a:lumOff val="35000"/>
                  </a:schemeClr>
                </a:solidFill>
                <a:latin typeface="Canva Sans Bold"/>
              </a:rPr>
              <a:t>Existing systems may not provide personalized feedback or adapt to the user’s knowledge level, reducing the effectiveness of the evaluation.</a:t>
            </a:r>
          </a:p>
        </p:txBody>
      </p:sp>
      <p:grpSp>
        <p:nvGrpSpPr>
          <p:cNvPr id="4" name="Group 4"/>
          <p:cNvGrpSpPr/>
          <p:nvPr/>
        </p:nvGrpSpPr>
        <p:grpSpPr>
          <a:xfrm>
            <a:off x="15859155" y="0"/>
            <a:ext cx="1562612" cy="1673225"/>
            <a:chOff x="0" y="0"/>
            <a:chExt cx="2083482" cy="2230967"/>
          </a:xfrm>
        </p:grpSpPr>
        <p:grpSp>
          <p:nvGrpSpPr>
            <p:cNvPr id="5" name="Group 5"/>
            <p:cNvGrpSpPr/>
            <p:nvPr/>
          </p:nvGrpSpPr>
          <p:grpSpPr>
            <a:xfrm>
              <a:off x="75599" y="0"/>
              <a:ext cx="1932284" cy="2230967"/>
              <a:chOff x="0" y="0"/>
              <a:chExt cx="703982" cy="812800"/>
            </a:xfrm>
          </p:grpSpPr>
          <p:sp>
            <p:nvSpPr>
              <p:cNvPr id="6" name="Freeform 6"/>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7" name="TextBox 7"/>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0" y="437582"/>
              <a:ext cx="2083482" cy="1241487"/>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4</a:t>
              </a:r>
            </a:p>
          </p:txBody>
        </p:sp>
      </p:grpSp>
      <p:sp>
        <p:nvSpPr>
          <p:cNvPr id="9" name="Freeform 9"/>
          <p:cNvSpPr/>
          <p:nvPr/>
        </p:nvSpPr>
        <p:spPr>
          <a:xfrm>
            <a:off x="-2627572" y="-733336"/>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2553980" y="1088005"/>
            <a:ext cx="13180039" cy="1450976"/>
          </a:xfrm>
          <a:prstGeom prst="rect">
            <a:avLst/>
          </a:prstGeom>
        </p:spPr>
        <p:txBody>
          <a:bodyPr lIns="0" tIns="0" rIns="0" bIns="0" rtlCol="0" anchor="t">
            <a:spAutoFit/>
          </a:bodyPr>
          <a:lstStyle/>
          <a:p>
            <a:pPr algn="ctr">
              <a:lnSpc>
                <a:spcPts val="11899"/>
              </a:lnSpc>
            </a:pPr>
            <a:r>
              <a:rPr lang="en-US" sz="8499">
                <a:solidFill>
                  <a:srgbClr val="000000"/>
                </a:solidFill>
                <a:latin typeface="Alatsi Bold"/>
              </a:rPr>
              <a:t>PROPOSED SYSTEM</a:t>
            </a:r>
          </a:p>
        </p:txBody>
      </p:sp>
      <p:sp>
        <p:nvSpPr>
          <p:cNvPr id="3" name="TextBox 3"/>
          <p:cNvSpPr txBox="1"/>
          <p:nvPr/>
        </p:nvSpPr>
        <p:spPr>
          <a:xfrm>
            <a:off x="922897" y="2511769"/>
            <a:ext cx="15732835" cy="3036409"/>
          </a:xfrm>
          <a:prstGeom prst="rect">
            <a:avLst/>
          </a:prstGeom>
        </p:spPr>
        <p:txBody>
          <a:bodyPr wrap="square" lIns="0" tIns="0" rIns="0" bIns="0" rtlCol="0" anchor="t">
            <a:spAutoFit/>
          </a:bodyPr>
          <a:lstStyle/>
          <a:p>
            <a:pPr marL="734059" lvl="1" indent="-367030" algn="just">
              <a:lnSpc>
                <a:spcPts val="4759"/>
              </a:lnSpc>
              <a:buFont typeface="Arial"/>
              <a:buChar char="•"/>
            </a:pPr>
            <a:r>
              <a:rPr lang="en-US" sz="3399" dirty="0">
                <a:solidFill>
                  <a:srgbClr val="000000"/>
                </a:solidFill>
                <a:latin typeface="Canva Sans Bold"/>
              </a:rPr>
              <a:t>It is an advanced web-based platform designed to streamline the process of document-based assessments for engineering students. The system leverages the several LLM’s API to generate questions based on document content and evaluates student responses with detailed analytics.</a:t>
            </a:r>
          </a:p>
        </p:txBody>
      </p:sp>
      <p:sp>
        <p:nvSpPr>
          <p:cNvPr id="4" name="TextBox 4"/>
          <p:cNvSpPr txBox="1"/>
          <p:nvPr/>
        </p:nvSpPr>
        <p:spPr>
          <a:xfrm>
            <a:off x="1030028" y="5811774"/>
            <a:ext cx="5869259" cy="887053"/>
          </a:xfrm>
          <a:prstGeom prst="rect">
            <a:avLst/>
          </a:prstGeom>
        </p:spPr>
        <p:txBody>
          <a:bodyPr lIns="0" tIns="0" rIns="0" bIns="0" rtlCol="0" anchor="t">
            <a:spAutoFit/>
          </a:bodyPr>
          <a:lstStyle/>
          <a:p>
            <a:pPr algn="ctr">
              <a:lnSpc>
                <a:spcPts val="7279"/>
              </a:lnSpc>
            </a:pPr>
            <a:r>
              <a:rPr lang="en-US" sz="5199">
                <a:solidFill>
                  <a:srgbClr val="000000"/>
                </a:solidFill>
                <a:latin typeface="Canva Sans Bold"/>
              </a:rPr>
              <a:t>METHODOLOGIES</a:t>
            </a:r>
          </a:p>
        </p:txBody>
      </p:sp>
      <p:sp>
        <p:nvSpPr>
          <p:cNvPr id="5" name="TextBox 5"/>
          <p:cNvSpPr txBox="1"/>
          <p:nvPr/>
        </p:nvSpPr>
        <p:spPr>
          <a:xfrm>
            <a:off x="2553980" y="6962423"/>
            <a:ext cx="15429220" cy="3036409"/>
          </a:xfrm>
          <a:prstGeom prst="rect">
            <a:avLst/>
          </a:prstGeom>
        </p:spPr>
        <p:txBody>
          <a:bodyPr wrap="square" lIns="0" tIns="0" rIns="0" bIns="0" rtlCol="0" anchor="t">
            <a:spAutoFit/>
          </a:bodyPr>
          <a:lstStyle/>
          <a:p>
            <a:pPr marL="734059" lvl="1" indent="-367030" algn="just">
              <a:lnSpc>
                <a:spcPts val="4759"/>
              </a:lnSpc>
              <a:buFont typeface="Arial"/>
              <a:buChar char="•"/>
            </a:pPr>
            <a:r>
              <a:rPr lang="en-US" sz="3399" dirty="0">
                <a:solidFill>
                  <a:srgbClr val="000000"/>
                </a:solidFill>
                <a:latin typeface="Canva Sans Bold"/>
              </a:rPr>
              <a:t>Document Upload and Processing</a:t>
            </a:r>
          </a:p>
          <a:p>
            <a:pPr marL="734059" lvl="1" indent="-367030" algn="just">
              <a:lnSpc>
                <a:spcPts val="4759"/>
              </a:lnSpc>
              <a:buFont typeface="Arial"/>
              <a:buChar char="•"/>
            </a:pPr>
            <a:r>
              <a:rPr lang="en-US" sz="3399" dirty="0">
                <a:solidFill>
                  <a:srgbClr val="000000"/>
                </a:solidFill>
                <a:latin typeface="Canva Sans Bold"/>
              </a:rPr>
              <a:t>Document Analysis and Question Generation</a:t>
            </a:r>
          </a:p>
          <a:p>
            <a:pPr marL="734059" lvl="1" indent="-367030" algn="just">
              <a:lnSpc>
                <a:spcPts val="4759"/>
              </a:lnSpc>
              <a:buFont typeface="Arial"/>
              <a:buChar char="•"/>
            </a:pPr>
            <a:r>
              <a:rPr lang="en-US" sz="3399" dirty="0">
                <a:solidFill>
                  <a:srgbClr val="000000"/>
                </a:solidFill>
                <a:latin typeface="Canva Sans Bold"/>
              </a:rPr>
              <a:t>User-friendly design and Personalization</a:t>
            </a:r>
          </a:p>
          <a:p>
            <a:pPr marL="734059" lvl="1" indent="-367030" algn="just">
              <a:lnSpc>
                <a:spcPts val="4759"/>
              </a:lnSpc>
              <a:buFont typeface="Arial"/>
              <a:buChar char="•"/>
            </a:pPr>
            <a:r>
              <a:rPr lang="en-US" sz="3399" dirty="0">
                <a:solidFill>
                  <a:srgbClr val="000000"/>
                </a:solidFill>
                <a:latin typeface="Canva Sans Bold"/>
              </a:rPr>
              <a:t>Proper Analysis</a:t>
            </a:r>
          </a:p>
          <a:p>
            <a:pPr marL="734059" lvl="1" indent="-367030" algn="just">
              <a:lnSpc>
                <a:spcPts val="4759"/>
              </a:lnSpc>
              <a:buFont typeface="Arial"/>
              <a:buChar char="•"/>
            </a:pPr>
            <a:r>
              <a:rPr lang="en-US" sz="3399" dirty="0">
                <a:solidFill>
                  <a:srgbClr val="000000"/>
                </a:solidFill>
                <a:latin typeface="Canva Sans Bold"/>
              </a:rPr>
              <a:t>AI-Powered Scoring</a:t>
            </a:r>
          </a:p>
        </p:txBody>
      </p:sp>
      <p:grpSp>
        <p:nvGrpSpPr>
          <p:cNvPr id="6" name="Group 6"/>
          <p:cNvGrpSpPr/>
          <p:nvPr/>
        </p:nvGrpSpPr>
        <p:grpSpPr>
          <a:xfrm>
            <a:off x="15859155" y="0"/>
            <a:ext cx="1562612" cy="1673225"/>
            <a:chOff x="0" y="0"/>
            <a:chExt cx="2083482" cy="2230967"/>
          </a:xfrm>
        </p:grpSpPr>
        <p:grpSp>
          <p:nvGrpSpPr>
            <p:cNvPr id="7" name="Group 7"/>
            <p:cNvGrpSpPr/>
            <p:nvPr/>
          </p:nvGrpSpPr>
          <p:grpSpPr>
            <a:xfrm>
              <a:off x="75599" y="0"/>
              <a:ext cx="1932284" cy="2230967"/>
              <a:chOff x="0" y="0"/>
              <a:chExt cx="703982" cy="812800"/>
            </a:xfrm>
          </p:grpSpPr>
          <p:sp>
            <p:nvSpPr>
              <p:cNvPr id="8" name="Freeform 8"/>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9" name="TextBox 9"/>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0" name="TextBox 10"/>
            <p:cNvSpPr txBox="1"/>
            <p:nvPr/>
          </p:nvSpPr>
          <p:spPr>
            <a:xfrm>
              <a:off x="0" y="437582"/>
              <a:ext cx="2083482" cy="1241487"/>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5</a:t>
              </a:r>
            </a:p>
          </p:txBody>
        </p:sp>
      </p:grpSp>
      <p:sp>
        <p:nvSpPr>
          <p:cNvPr id="11" name="Freeform 11"/>
          <p:cNvSpPr/>
          <p:nvPr/>
        </p:nvSpPr>
        <p:spPr>
          <a:xfrm>
            <a:off x="-2627572" y="-733336"/>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2096413" y="436186"/>
            <a:ext cx="13180039" cy="1450976"/>
          </a:xfrm>
          <a:prstGeom prst="rect">
            <a:avLst/>
          </a:prstGeom>
        </p:spPr>
        <p:txBody>
          <a:bodyPr lIns="0" tIns="0" rIns="0" bIns="0" rtlCol="0" anchor="t">
            <a:spAutoFit/>
          </a:bodyPr>
          <a:lstStyle/>
          <a:p>
            <a:pPr algn="ctr">
              <a:lnSpc>
                <a:spcPts val="11899"/>
              </a:lnSpc>
            </a:pPr>
            <a:r>
              <a:rPr lang="en-US" sz="8499">
                <a:solidFill>
                  <a:srgbClr val="000000"/>
                </a:solidFill>
                <a:latin typeface="Alatsi Bold"/>
              </a:rPr>
              <a:t>ADVANTAGES</a:t>
            </a:r>
          </a:p>
        </p:txBody>
      </p:sp>
      <p:sp>
        <p:nvSpPr>
          <p:cNvPr id="3" name="TextBox 3"/>
          <p:cNvSpPr txBox="1"/>
          <p:nvPr/>
        </p:nvSpPr>
        <p:spPr>
          <a:xfrm>
            <a:off x="631950" y="1909808"/>
            <a:ext cx="16799342" cy="7969618"/>
          </a:xfrm>
          <a:prstGeom prst="rect">
            <a:avLst/>
          </a:prstGeom>
        </p:spPr>
        <p:txBody>
          <a:bodyPr lIns="0" tIns="0" rIns="0" bIns="0" rtlCol="0" anchor="t">
            <a:spAutoFit/>
          </a:bodyPr>
          <a:lstStyle/>
          <a:p>
            <a:pPr marL="734059" lvl="1" indent="-367030" algn="just">
              <a:lnSpc>
                <a:spcPts val="4759"/>
              </a:lnSpc>
              <a:buFont typeface="Arial"/>
              <a:buChar char="•"/>
            </a:pPr>
            <a:r>
              <a:rPr lang="en-US" sz="3600" b="1" dirty="0"/>
              <a:t>The proposed system automates question generation, answer evaluation, and performance analysis, greatly reducing the manual effort required by educators and increasing the </a:t>
            </a:r>
            <a:r>
              <a:rPr lang="en-IN" sz="3600" b="1" dirty="0"/>
              <a:t>Student growth</a:t>
            </a:r>
            <a:endParaRPr lang="en-US" sz="3600" b="1" dirty="0"/>
          </a:p>
          <a:p>
            <a:pPr marL="734059" lvl="1" indent="-367030" algn="just">
              <a:lnSpc>
                <a:spcPts val="4759"/>
              </a:lnSpc>
              <a:buFont typeface="Arial"/>
              <a:buChar char="•"/>
            </a:pPr>
            <a:r>
              <a:rPr lang="en-US" sz="3600" b="1" dirty="0"/>
              <a:t>Integrated Solution:</a:t>
            </a:r>
            <a:r>
              <a:rPr lang="en-US" sz="3600" dirty="0"/>
              <a:t> Combines document processing, question generation, and answer evaluation into a unified platform.</a:t>
            </a:r>
            <a:endParaRPr lang="en-US" sz="3399" dirty="0">
              <a:solidFill>
                <a:srgbClr val="000000"/>
              </a:solidFill>
              <a:latin typeface="Canva Sans Bold"/>
            </a:endParaRPr>
          </a:p>
          <a:p>
            <a:pPr marL="734059" lvl="1" indent="-367030" algn="just">
              <a:lnSpc>
                <a:spcPts val="4759"/>
              </a:lnSpc>
              <a:buFont typeface="Arial"/>
              <a:buChar char="•"/>
            </a:pPr>
            <a:r>
              <a:rPr lang="en-US" sz="3600" b="1" dirty="0"/>
              <a:t>AI-Driven Insights:</a:t>
            </a:r>
            <a:r>
              <a:rPr lang="en-US" sz="3600" dirty="0"/>
              <a:t> Leverages advanced AI models for accurate question generation and detailed answer evaluation.</a:t>
            </a:r>
            <a:endParaRPr lang="en-US" sz="3399" dirty="0">
              <a:solidFill>
                <a:srgbClr val="000000"/>
              </a:solidFill>
              <a:latin typeface="Canva Sans Bold"/>
            </a:endParaRPr>
          </a:p>
          <a:p>
            <a:pPr marL="734059" lvl="1" indent="-367030" algn="just">
              <a:lnSpc>
                <a:spcPts val="4759"/>
              </a:lnSpc>
              <a:buFont typeface="Arial"/>
              <a:buChar char="•"/>
            </a:pPr>
            <a:r>
              <a:rPr lang="en-US" sz="3600" b="1" dirty="0"/>
              <a:t>Scalable and Flexible:</a:t>
            </a:r>
            <a:r>
              <a:rPr lang="en-US" sz="3600" dirty="0"/>
              <a:t> Designed to handle large volumes of data and user interactions, with flexible customization options.</a:t>
            </a:r>
          </a:p>
          <a:p>
            <a:pPr marL="734059" lvl="1" indent="-367030" algn="just">
              <a:lnSpc>
                <a:spcPts val="4759"/>
              </a:lnSpc>
              <a:buFont typeface="Arial"/>
              <a:buChar char="•"/>
            </a:pPr>
            <a:r>
              <a:rPr lang="en-US" sz="3600" b="1" dirty="0"/>
              <a:t>Enhanced User Experience:</a:t>
            </a:r>
            <a:r>
              <a:rPr lang="en-US" sz="3600" dirty="0"/>
              <a:t> Provides an intuitive interface and personalized feedback to improve student learning outcomes.</a:t>
            </a:r>
          </a:p>
          <a:p>
            <a:pPr marL="734059" lvl="1" indent="-367030" algn="just">
              <a:lnSpc>
                <a:spcPts val="4759"/>
              </a:lnSpc>
              <a:buFont typeface="Arial"/>
              <a:buChar char="•"/>
            </a:pPr>
            <a:r>
              <a:rPr lang="en-US" sz="3600" b="1" dirty="0"/>
              <a:t>Comprehensive Analytics:</a:t>
            </a:r>
            <a:r>
              <a:rPr lang="en-US" sz="3600" dirty="0"/>
              <a:t> Offers detailed performance analytics and trend analysis to support educators and students</a:t>
            </a:r>
            <a:endParaRPr lang="en-US" sz="3399" dirty="0">
              <a:solidFill>
                <a:srgbClr val="000000"/>
              </a:solidFill>
              <a:latin typeface="Canva Sans Bold"/>
            </a:endParaRPr>
          </a:p>
        </p:txBody>
      </p:sp>
      <p:sp>
        <p:nvSpPr>
          <p:cNvPr id="4" name="Freeform 4"/>
          <p:cNvSpPr/>
          <p:nvPr/>
        </p:nvSpPr>
        <p:spPr>
          <a:xfrm>
            <a:off x="-2618047" y="-733336"/>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5" name="Group 5"/>
          <p:cNvGrpSpPr/>
          <p:nvPr/>
        </p:nvGrpSpPr>
        <p:grpSpPr>
          <a:xfrm>
            <a:off x="15859155" y="0"/>
            <a:ext cx="1562612" cy="1673225"/>
            <a:chOff x="0" y="0"/>
            <a:chExt cx="2083482" cy="2230967"/>
          </a:xfrm>
        </p:grpSpPr>
        <p:grpSp>
          <p:nvGrpSpPr>
            <p:cNvPr id="6" name="Group 6"/>
            <p:cNvGrpSpPr/>
            <p:nvPr/>
          </p:nvGrpSpPr>
          <p:grpSpPr>
            <a:xfrm>
              <a:off x="75599" y="0"/>
              <a:ext cx="1932284" cy="2230967"/>
              <a:chOff x="0" y="0"/>
              <a:chExt cx="703982" cy="812800"/>
            </a:xfrm>
          </p:grpSpPr>
          <p:sp>
            <p:nvSpPr>
              <p:cNvPr id="7" name="Freeform 7"/>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en-US" dirty="0"/>
              </a:p>
            </p:txBody>
          </p:sp>
          <p:sp>
            <p:nvSpPr>
              <p:cNvPr id="8" name="TextBox 8"/>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0" y="437582"/>
              <a:ext cx="2083482" cy="1241487"/>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rPr>
                <a:t>6</a:t>
              </a: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2633396" y="-35530"/>
            <a:ext cx="14788370" cy="8264570"/>
          </a:xfrm>
          <a:prstGeom prst="rect">
            <a:avLst/>
          </a:prstGeom>
        </p:spPr>
        <p:txBody>
          <a:bodyPr wrap="square" lIns="0" tIns="0" rIns="0" bIns="0" rtlCol="0" anchor="t">
            <a:spAutoFit/>
          </a:bodyPr>
          <a:lstStyle/>
          <a:p>
            <a:pPr algn="ctr">
              <a:lnSpc>
                <a:spcPts val="11899"/>
              </a:lnSpc>
            </a:pPr>
            <a:r>
              <a:rPr lang="en-US" sz="8000" dirty="0">
                <a:solidFill>
                  <a:srgbClr val="000000"/>
                </a:solidFill>
                <a:latin typeface="Alatsi Bold"/>
              </a:rPr>
              <a:t>SOFTWARE REQUIREMENTS</a:t>
            </a:r>
          </a:p>
          <a:p>
            <a:pPr marL="734059" lvl="1" indent="-367030" algn="just">
              <a:lnSpc>
                <a:spcPts val="4759"/>
              </a:lnSpc>
              <a:buFont typeface="Arial"/>
              <a:buChar char="•"/>
            </a:pPr>
            <a:endParaRPr lang="en-US" sz="3399" dirty="0">
              <a:solidFill>
                <a:srgbClr val="000000"/>
              </a:solidFill>
              <a:latin typeface="Canva Sans Bold"/>
            </a:endParaRPr>
          </a:p>
          <a:p>
            <a:pPr marL="734059" lvl="1" indent="-367030" algn="just">
              <a:lnSpc>
                <a:spcPts val="4759"/>
              </a:lnSpc>
              <a:buFont typeface="Arial"/>
              <a:buChar char="•"/>
            </a:pPr>
            <a:r>
              <a:rPr lang="en-US" sz="3399" dirty="0">
                <a:solidFill>
                  <a:srgbClr val="000000"/>
                </a:solidFill>
                <a:latin typeface="Canva Sans Bold"/>
              </a:rPr>
              <a:t>Operating system		: </a:t>
            </a:r>
            <a:r>
              <a:rPr lang="en-US" sz="3399">
                <a:solidFill>
                  <a:srgbClr val="000000"/>
                </a:solidFill>
                <a:latin typeface="Canva Sans Bold"/>
              </a:rPr>
              <a:t>Windows </a:t>
            </a:r>
            <a:endParaRPr lang="en-US" sz="3399" dirty="0">
              <a:solidFill>
                <a:srgbClr val="000000"/>
              </a:solidFill>
              <a:latin typeface="Canva Sans Bold"/>
            </a:endParaRPr>
          </a:p>
          <a:p>
            <a:pPr algn="just">
              <a:lnSpc>
                <a:spcPts val="4759"/>
              </a:lnSpc>
            </a:pPr>
            <a:endParaRPr lang="en-US" sz="3399" dirty="0">
              <a:solidFill>
                <a:srgbClr val="000000"/>
              </a:solidFill>
              <a:latin typeface="Canva Sans Bold"/>
            </a:endParaRPr>
          </a:p>
          <a:p>
            <a:pPr marL="734059" lvl="1" indent="-367030" algn="just">
              <a:lnSpc>
                <a:spcPts val="4759"/>
              </a:lnSpc>
              <a:buFont typeface="Arial"/>
              <a:buChar char="•"/>
            </a:pPr>
            <a:r>
              <a:rPr lang="en-US" sz="3399" dirty="0">
                <a:solidFill>
                  <a:srgbClr val="000000"/>
                </a:solidFill>
                <a:latin typeface="Canva Sans Bold"/>
              </a:rPr>
              <a:t>Coding language		: PYTHON,</a:t>
            </a:r>
          </a:p>
          <a:p>
            <a:pPr marL="367029" lvl="1" algn="just">
              <a:lnSpc>
                <a:spcPts val="4759"/>
              </a:lnSpc>
            </a:pPr>
            <a:endParaRPr lang="en-US" sz="3399" dirty="0">
              <a:solidFill>
                <a:srgbClr val="000000"/>
              </a:solidFill>
              <a:latin typeface="Canva Sans Bold"/>
            </a:endParaRPr>
          </a:p>
          <a:p>
            <a:pPr marL="734059" lvl="1" indent="-367030" algn="just">
              <a:lnSpc>
                <a:spcPts val="4759"/>
              </a:lnSpc>
              <a:buFont typeface="Arial"/>
              <a:buChar char="•"/>
            </a:pPr>
            <a:r>
              <a:rPr lang="en-US" sz="3399" dirty="0">
                <a:solidFill>
                  <a:srgbClr val="000000"/>
                </a:solidFill>
                <a:latin typeface="Canva Sans Bold"/>
              </a:rPr>
              <a:t>Front-End		 	: HTML,CSS, </a:t>
            </a:r>
            <a:r>
              <a:rPr lang="en-US" sz="3399" dirty="0" err="1">
                <a:solidFill>
                  <a:srgbClr val="000000"/>
                </a:solidFill>
                <a:latin typeface="Canva Sans Bold"/>
              </a:rPr>
              <a:t>JavaScript,TypeScript,Vite</a:t>
            </a:r>
            <a:endParaRPr lang="en-US" sz="3399" dirty="0">
              <a:solidFill>
                <a:srgbClr val="000000"/>
              </a:solidFill>
              <a:latin typeface="Canva Sans Bold"/>
            </a:endParaRPr>
          </a:p>
          <a:p>
            <a:pPr marL="367029" lvl="1" algn="just">
              <a:lnSpc>
                <a:spcPts val="4759"/>
              </a:lnSpc>
            </a:pPr>
            <a:endParaRPr lang="en-US" sz="3399" dirty="0">
              <a:solidFill>
                <a:srgbClr val="000000"/>
              </a:solidFill>
              <a:latin typeface="Canva Sans Bold"/>
            </a:endParaRPr>
          </a:p>
          <a:p>
            <a:pPr marL="734059" lvl="1" indent="-367030" algn="just">
              <a:lnSpc>
                <a:spcPts val="4759"/>
              </a:lnSpc>
              <a:buFont typeface="Arial"/>
              <a:buChar char="•"/>
            </a:pPr>
            <a:r>
              <a:rPr lang="en-US" sz="3399" dirty="0">
                <a:solidFill>
                  <a:srgbClr val="000000"/>
                </a:solidFill>
                <a:latin typeface="Canva Sans Bold"/>
              </a:rPr>
              <a:t>Back-End				:</a:t>
            </a:r>
            <a:r>
              <a:rPr lang="en-IN" sz="3600" dirty="0"/>
              <a:t> </a:t>
            </a:r>
            <a:r>
              <a:rPr lang="en-IN" sz="3600" b="1" dirty="0"/>
              <a:t>React.js, Node </a:t>
            </a:r>
            <a:r>
              <a:rPr lang="en-IN" sz="3600" b="1" dirty="0" err="1"/>
              <a:t>js</a:t>
            </a:r>
            <a:endParaRPr lang="en-US" sz="3399" b="1" dirty="0">
              <a:solidFill>
                <a:srgbClr val="000000"/>
              </a:solidFill>
              <a:latin typeface="Canva Sans Bold"/>
            </a:endParaRPr>
          </a:p>
          <a:p>
            <a:pPr marL="734059" lvl="1" indent="-367030" algn="just">
              <a:lnSpc>
                <a:spcPts val="4759"/>
              </a:lnSpc>
              <a:buFont typeface="Arial"/>
              <a:buChar char="•"/>
            </a:pPr>
            <a:endParaRPr lang="en-US" sz="3399" dirty="0">
              <a:solidFill>
                <a:srgbClr val="000000"/>
              </a:solidFill>
              <a:latin typeface="Canva Sans Bold"/>
            </a:endParaRPr>
          </a:p>
          <a:p>
            <a:pPr marL="734059" lvl="1" indent="-367030" algn="just">
              <a:lnSpc>
                <a:spcPts val="4759"/>
              </a:lnSpc>
              <a:buFont typeface="Arial"/>
              <a:buChar char="•"/>
            </a:pPr>
            <a:r>
              <a:rPr lang="en-US" sz="3399" dirty="0">
                <a:solidFill>
                  <a:srgbClr val="000000"/>
                </a:solidFill>
                <a:latin typeface="Canva Sans Bold"/>
              </a:rPr>
              <a:t>API’s					:</a:t>
            </a:r>
            <a:r>
              <a:rPr lang="en-IN" sz="3600" dirty="0"/>
              <a:t> </a:t>
            </a:r>
            <a:r>
              <a:rPr lang="en-IN" sz="3600" b="1" dirty="0"/>
              <a:t>OpenAI API, Gemini API and 								                    </a:t>
            </a:r>
            <a:r>
              <a:rPr lang="en-IN" sz="3600" b="1" dirty="0" err="1"/>
              <a:t>Huggingface</a:t>
            </a:r>
            <a:r>
              <a:rPr lang="en-IN" sz="3600" b="1" dirty="0"/>
              <a:t> transformers</a:t>
            </a:r>
            <a:endParaRPr lang="en-US" sz="3399" b="1" dirty="0">
              <a:solidFill>
                <a:srgbClr val="000000"/>
              </a:solidFill>
              <a:latin typeface="Canva Sans Bold"/>
            </a:endParaRPr>
          </a:p>
        </p:txBody>
      </p:sp>
      <p:sp>
        <p:nvSpPr>
          <p:cNvPr id="4" name="Freeform 4"/>
          <p:cNvSpPr/>
          <p:nvPr/>
        </p:nvSpPr>
        <p:spPr>
          <a:xfrm>
            <a:off x="-2392680" y="-40228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5" name="Group 5"/>
          <p:cNvGrpSpPr/>
          <p:nvPr/>
        </p:nvGrpSpPr>
        <p:grpSpPr>
          <a:xfrm>
            <a:off x="15859155" y="0"/>
            <a:ext cx="1562612" cy="1673225"/>
            <a:chOff x="0" y="0"/>
            <a:chExt cx="2083482" cy="2230967"/>
          </a:xfrm>
        </p:grpSpPr>
        <p:grpSp>
          <p:nvGrpSpPr>
            <p:cNvPr id="6" name="Group 6"/>
            <p:cNvGrpSpPr/>
            <p:nvPr/>
          </p:nvGrpSpPr>
          <p:grpSpPr>
            <a:xfrm>
              <a:off x="75599" y="0"/>
              <a:ext cx="1932284" cy="2230967"/>
              <a:chOff x="0" y="0"/>
              <a:chExt cx="703982" cy="812800"/>
            </a:xfrm>
          </p:grpSpPr>
          <p:sp>
            <p:nvSpPr>
              <p:cNvPr id="7" name="Freeform 7"/>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en-US" dirty="0"/>
              </a:p>
            </p:txBody>
          </p:sp>
          <p:sp>
            <p:nvSpPr>
              <p:cNvPr id="8" name="TextBox 8"/>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0" y="437582"/>
              <a:ext cx="2083482" cy="1241487"/>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rPr>
                <a:t>7</a:t>
              </a:r>
            </a:p>
          </p:txBody>
        </p:sp>
      </p:grpSp>
    </p:spTree>
    <p:extLst>
      <p:ext uri="{BB962C8B-B14F-4D97-AF65-F5344CB8AC3E}">
        <p14:creationId xmlns:p14="http://schemas.microsoft.com/office/powerpoint/2010/main" val="691793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a:extLst>
            <a:ext uri="{FF2B5EF4-FFF2-40B4-BE49-F238E27FC236}">
              <a16:creationId xmlns:a16="http://schemas.microsoft.com/office/drawing/2014/main" id="{19160320-7889-648D-931E-16A173B353DB}"/>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C072F8CC-C50E-06A7-EAF0-6D1BF59C83E0}"/>
              </a:ext>
            </a:extLst>
          </p:cNvPr>
          <p:cNvSpPr txBox="1"/>
          <p:nvPr/>
        </p:nvSpPr>
        <p:spPr>
          <a:xfrm>
            <a:off x="2935634" y="-1638300"/>
            <a:ext cx="12887355" cy="13490873"/>
          </a:xfrm>
          <a:prstGeom prst="rect">
            <a:avLst/>
          </a:prstGeom>
        </p:spPr>
        <p:txBody>
          <a:bodyPr wrap="square" lIns="0" tIns="0" rIns="0" bIns="0" rtlCol="0" anchor="t">
            <a:spAutoFit/>
          </a:bodyPr>
          <a:lstStyle/>
          <a:p>
            <a:pPr algn="ctr">
              <a:lnSpc>
                <a:spcPts val="11899"/>
              </a:lnSpc>
            </a:pPr>
            <a:endParaRPr lang="en-US" sz="8000" dirty="0">
              <a:solidFill>
                <a:srgbClr val="000000"/>
              </a:solidFill>
              <a:latin typeface="Alatsi Bold"/>
            </a:endParaRPr>
          </a:p>
          <a:p>
            <a:pPr algn="ctr">
              <a:lnSpc>
                <a:spcPts val="11899"/>
              </a:lnSpc>
            </a:pPr>
            <a:r>
              <a:rPr lang="en-US" sz="8000" dirty="0">
                <a:solidFill>
                  <a:srgbClr val="000000"/>
                </a:solidFill>
                <a:latin typeface="Alatsi Bold"/>
              </a:rPr>
              <a:t>HARDWARE REQUIREMENTS</a:t>
            </a:r>
          </a:p>
          <a:p>
            <a:pPr marL="367029" lvl="1" algn="just">
              <a:lnSpc>
                <a:spcPts val="4759"/>
              </a:lnSpc>
            </a:pPr>
            <a:endParaRPr lang="en-US" sz="3399" dirty="0">
              <a:solidFill>
                <a:srgbClr val="000000"/>
              </a:solidFill>
              <a:latin typeface="Canva Sans Bold"/>
            </a:endParaRPr>
          </a:p>
          <a:p>
            <a:pPr marL="734059" lvl="1" indent="-367030" algn="just">
              <a:lnSpc>
                <a:spcPts val="4759"/>
              </a:lnSpc>
              <a:buFont typeface="Arial"/>
              <a:buChar char="•"/>
            </a:pPr>
            <a:r>
              <a:rPr lang="en-US" sz="3399" dirty="0">
                <a:solidFill>
                  <a:srgbClr val="000000"/>
                </a:solidFill>
                <a:latin typeface="Canva Sans Bold"/>
              </a:rPr>
              <a:t>Processor			: Ryzen 5</a:t>
            </a:r>
          </a:p>
          <a:p>
            <a:pPr algn="just">
              <a:lnSpc>
                <a:spcPts val="4759"/>
              </a:lnSpc>
            </a:pPr>
            <a:endParaRPr lang="en-US" sz="3399" dirty="0">
              <a:solidFill>
                <a:srgbClr val="000000"/>
              </a:solidFill>
              <a:latin typeface="Canva Sans Bold"/>
            </a:endParaRPr>
          </a:p>
          <a:p>
            <a:pPr marL="734059" lvl="1" indent="-367030" algn="just">
              <a:lnSpc>
                <a:spcPts val="4759"/>
              </a:lnSpc>
              <a:buFont typeface="Arial"/>
              <a:buChar char="•"/>
            </a:pPr>
            <a:r>
              <a:rPr lang="en-US" sz="3399" dirty="0">
                <a:solidFill>
                  <a:srgbClr val="000000"/>
                </a:solidFill>
                <a:latin typeface="Canva Sans Bold"/>
              </a:rPr>
              <a:t>Ram					: 8GB(Min)</a:t>
            </a:r>
          </a:p>
          <a:p>
            <a:pPr marL="367029" lvl="1" algn="just">
              <a:lnSpc>
                <a:spcPts val="4759"/>
              </a:lnSpc>
            </a:pPr>
            <a:endParaRPr lang="en-US" sz="3399" dirty="0">
              <a:solidFill>
                <a:srgbClr val="000000"/>
              </a:solidFill>
              <a:latin typeface="Canva Sans Bold"/>
            </a:endParaRPr>
          </a:p>
          <a:p>
            <a:pPr marL="734059" lvl="1" indent="-367030" algn="just">
              <a:lnSpc>
                <a:spcPts val="4759"/>
              </a:lnSpc>
              <a:buFont typeface="Arial"/>
              <a:buChar char="•"/>
            </a:pPr>
            <a:r>
              <a:rPr lang="en-US" sz="3399" dirty="0">
                <a:solidFill>
                  <a:srgbClr val="000000"/>
                </a:solidFill>
                <a:latin typeface="Canva Sans Bold"/>
              </a:rPr>
              <a:t>Hard Disk			: 50GB</a:t>
            </a:r>
          </a:p>
          <a:p>
            <a:pPr marL="367029" lvl="1" algn="just">
              <a:lnSpc>
                <a:spcPts val="4759"/>
              </a:lnSpc>
            </a:pPr>
            <a:endParaRPr lang="en-US" sz="3399" dirty="0">
              <a:solidFill>
                <a:srgbClr val="000000"/>
              </a:solidFill>
              <a:latin typeface="Canva Sans Bold"/>
            </a:endParaRPr>
          </a:p>
          <a:p>
            <a:pPr marL="734059" lvl="1" indent="-367030" algn="just">
              <a:lnSpc>
                <a:spcPts val="4759"/>
              </a:lnSpc>
              <a:buFont typeface="Arial"/>
              <a:buChar char="•"/>
            </a:pPr>
            <a:r>
              <a:rPr lang="en-US" sz="3399" dirty="0">
                <a:solidFill>
                  <a:srgbClr val="000000"/>
                </a:solidFill>
                <a:latin typeface="Canva Sans Bold"/>
              </a:rPr>
              <a:t>Key Board		 	: STARNARD WIDOWS KEY BOARD</a:t>
            </a:r>
          </a:p>
          <a:p>
            <a:pPr marL="367029" lvl="1" algn="just">
              <a:lnSpc>
                <a:spcPts val="4759"/>
              </a:lnSpc>
            </a:pPr>
            <a:endParaRPr lang="en-US" sz="3399" dirty="0">
              <a:solidFill>
                <a:srgbClr val="000000"/>
              </a:solidFill>
              <a:latin typeface="Canva Sans Bold"/>
            </a:endParaRPr>
          </a:p>
          <a:p>
            <a:pPr marL="734059" lvl="1" indent="-367030" algn="just">
              <a:lnSpc>
                <a:spcPts val="4759"/>
              </a:lnSpc>
              <a:buFont typeface="Arial"/>
              <a:buChar char="•"/>
            </a:pPr>
            <a:r>
              <a:rPr lang="en-US" sz="3399" dirty="0">
                <a:solidFill>
                  <a:srgbClr val="000000"/>
                </a:solidFill>
                <a:latin typeface="Canva Sans Bold"/>
              </a:rPr>
              <a:t>Mouse				:THREE BUTTON MOUSE</a:t>
            </a:r>
          </a:p>
          <a:p>
            <a:pPr marL="734059" lvl="1" indent="-367030" algn="just">
              <a:lnSpc>
                <a:spcPts val="4759"/>
              </a:lnSpc>
              <a:buFont typeface="Arial"/>
              <a:buChar char="•"/>
            </a:pPr>
            <a:endParaRPr lang="en-US" sz="3399" dirty="0">
              <a:solidFill>
                <a:srgbClr val="000000"/>
              </a:solidFill>
              <a:latin typeface="Canva Sans Bold"/>
            </a:endParaRPr>
          </a:p>
          <a:p>
            <a:pPr marL="734059" lvl="1" indent="-367030" algn="just">
              <a:lnSpc>
                <a:spcPts val="4759"/>
              </a:lnSpc>
              <a:buFont typeface="Arial"/>
              <a:buChar char="•"/>
            </a:pPr>
            <a:r>
              <a:rPr lang="en-US" sz="3399" dirty="0">
                <a:solidFill>
                  <a:srgbClr val="000000"/>
                </a:solidFill>
                <a:latin typeface="Canva Sans Bold"/>
              </a:rPr>
              <a:t>Monitor				:SVGA,HDMI</a:t>
            </a:r>
          </a:p>
          <a:p>
            <a:pPr algn="ctr">
              <a:lnSpc>
                <a:spcPts val="11899"/>
              </a:lnSpc>
            </a:pPr>
            <a:endParaRPr lang="en-US" sz="8499" dirty="0">
              <a:solidFill>
                <a:srgbClr val="000000"/>
              </a:solidFill>
              <a:latin typeface="Alatsi Bold"/>
            </a:endParaRPr>
          </a:p>
        </p:txBody>
      </p:sp>
      <p:sp>
        <p:nvSpPr>
          <p:cNvPr id="4" name="Freeform 4">
            <a:extLst>
              <a:ext uri="{FF2B5EF4-FFF2-40B4-BE49-F238E27FC236}">
                <a16:creationId xmlns:a16="http://schemas.microsoft.com/office/drawing/2014/main" id="{5B6441A6-9725-0E77-DC3A-FFF8990CE5F5}"/>
              </a:ext>
            </a:extLst>
          </p:cNvPr>
          <p:cNvSpPr/>
          <p:nvPr/>
        </p:nvSpPr>
        <p:spPr>
          <a:xfrm>
            <a:off x="-2618047" y="-733336"/>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5" name="Group 5">
            <a:extLst>
              <a:ext uri="{FF2B5EF4-FFF2-40B4-BE49-F238E27FC236}">
                <a16:creationId xmlns:a16="http://schemas.microsoft.com/office/drawing/2014/main" id="{9F71E7F2-96FD-FD01-2FD1-A8CFD826D041}"/>
              </a:ext>
            </a:extLst>
          </p:cNvPr>
          <p:cNvGrpSpPr/>
          <p:nvPr/>
        </p:nvGrpSpPr>
        <p:grpSpPr>
          <a:xfrm>
            <a:off x="15859155" y="0"/>
            <a:ext cx="1562612" cy="1673225"/>
            <a:chOff x="0" y="0"/>
            <a:chExt cx="2083482" cy="2230967"/>
          </a:xfrm>
        </p:grpSpPr>
        <p:grpSp>
          <p:nvGrpSpPr>
            <p:cNvPr id="6" name="Group 6">
              <a:extLst>
                <a:ext uri="{FF2B5EF4-FFF2-40B4-BE49-F238E27FC236}">
                  <a16:creationId xmlns:a16="http://schemas.microsoft.com/office/drawing/2014/main" id="{6B1C699F-1323-6D8E-6463-DE696BAE70B5}"/>
                </a:ext>
              </a:extLst>
            </p:cNvPr>
            <p:cNvGrpSpPr/>
            <p:nvPr/>
          </p:nvGrpSpPr>
          <p:grpSpPr>
            <a:xfrm>
              <a:off x="75599" y="0"/>
              <a:ext cx="1932284" cy="2230967"/>
              <a:chOff x="0" y="0"/>
              <a:chExt cx="703982" cy="812800"/>
            </a:xfrm>
          </p:grpSpPr>
          <p:sp>
            <p:nvSpPr>
              <p:cNvPr id="7" name="Freeform 7">
                <a:extLst>
                  <a:ext uri="{FF2B5EF4-FFF2-40B4-BE49-F238E27FC236}">
                    <a16:creationId xmlns:a16="http://schemas.microsoft.com/office/drawing/2014/main" id="{82E87840-F76B-7F47-43C2-5FCF355D9EA3}"/>
                  </a:ext>
                </a:extLst>
              </p:cNvPr>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en-US" dirty="0"/>
              </a:p>
            </p:txBody>
          </p:sp>
          <p:sp>
            <p:nvSpPr>
              <p:cNvPr id="8" name="TextBox 8">
                <a:extLst>
                  <a:ext uri="{FF2B5EF4-FFF2-40B4-BE49-F238E27FC236}">
                    <a16:creationId xmlns:a16="http://schemas.microsoft.com/office/drawing/2014/main" id="{09B45A58-1921-C92E-0386-0E03EF4CBECC}"/>
                  </a:ext>
                </a:extLst>
              </p:cNvPr>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9" name="TextBox 9">
              <a:extLst>
                <a:ext uri="{FF2B5EF4-FFF2-40B4-BE49-F238E27FC236}">
                  <a16:creationId xmlns:a16="http://schemas.microsoft.com/office/drawing/2014/main" id="{6922FD35-6782-D801-852E-1CC476FBBB1F}"/>
                </a:ext>
              </a:extLst>
            </p:cNvPr>
            <p:cNvSpPr txBox="1"/>
            <p:nvPr/>
          </p:nvSpPr>
          <p:spPr>
            <a:xfrm>
              <a:off x="0" y="437582"/>
              <a:ext cx="2083482" cy="1241487"/>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rPr>
                <a:t>8</a:t>
              </a:r>
            </a:p>
          </p:txBody>
        </p:sp>
      </p:grpSp>
    </p:spTree>
    <p:extLst>
      <p:ext uri="{BB962C8B-B14F-4D97-AF65-F5344CB8AC3E}">
        <p14:creationId xmlns:p14="http://schemas.microsoft.com/office/powerpoint/2010/main" val="3115456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330</TotalTime>
  <Words>1062</Words>
  <Application>Microsoft Office PowerPoint</Application>
  <PresentationFormat>Custom</PresentationFormat>
  <Paragraphs>137</Paragraphs>
  <Slides>19</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Calibri</vt:lpstr>
      <vt:lpstr>Canva Sans Bold Italics</vt:lpstr>
      <vt:lpstr>Alatsi Bold</vt:lpstr>
      <vt:lpstr>Alatsi</vt:lpstr>
      <vt:lpstr>Open Sans Bold</vt:lpstr>
      <vt:lpstr>Arial Rounded MT Bold</vt:lpstr>
      <vt:lpstr>Arial</vt:lpstr>
      <vt:lpstr>Canva Sans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 SEATING AUTO GENERATION SYSTEM</dc:title>
  <dc:creator>arun kumar</dc:creator>
  <cp:lastModifiedBy>Vedavyas Ramanujapuram</cp:lastModifiedBy>
  <cp:revision>29</cp:revision>
  <dcterms:created xsi:type="dcterms:W3CDTF">2006-08-16T00:00:00Z</dcterms:created>
  <dcterms:modified xsi:type="dcterms:W3CDTF">2025-03-24T11:44:54Z</dcterms:modified>
  <dc:identifier>DAGDIY0EVoA</dc:identifier>
</cp:coreProperties>
</file>