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95"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96" r:id="rId33"/>
    <p:sldId id="297" r:id="rId34"/>
    <p:sldId id="298" r:id="rId35"/>
    <p:sldId id="299" r:id="rId36"/>
    <p:sldId id="305" r:id="rId37"/>
    <p:sldId id="287" r:id="rId38"/>
    <p:sldId id="289" r:id="rId39"/>
    <p:sldId id="292" r:id="rId40"/>
    <p:sldId id="293" r:id="rId41"/>
    <p:sldId id="294" r:id="rId42"/>
    <p:sldId id="303" r:id="rId43"/>
    <p:sldId id="304"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DD917B-F07D-4D57-852E-EF9922B2A2EC}" type="datetimeFigureOut">
              <a:rPr lang="en-US" smtClean="0"/>
              <a:t>1/23/2024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B52D77-F955-45CE-9E76-F80A19CF200C}" type="slidenum">
              <a:rPr lang="en-US" smtClean="0"/>
              <a:t>‹#›</a:t>
            </a:fld>
            <a:endParaRPr lang="en-US"/>
          </a:p>
        </p:txBody>
      </p:sp>
    </p:spTree>
    <p:extLst>
      <p:ext uri="{BB962C8B-B14F-4D97-AF65-F5344CB8AC3E}">
        <p14:creationId xmlns:p14="http://schemas.microsoft.com/office/powerpoint/2010/main" val="2314969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10</a:t>
            </a:fld>
            <a:endParaRPr sz="1200" b="0" i="0" u="none" strike="noStrike" cap="none">
              <a:solidFill>
                <a:schemeClr val="dk1"/>
              </a:solidFill>
              <a:latin typeface="Tahoma"/>
              <a:ea typeface="Tahoma"/>
              <a:cs typeface="Tahoma"/>
              <a:sym typeface="Tahoma"/>
            </a:endParaRPr>
          </a:p>
        </p:txBody>
      </p:sp>
      <p:sp>
        <p:nvSpPr>
          <p:cNvPr id="172" name="Google Shape;17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3" name="Google Shape;17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11</a:t>
            </a:fld>
            <a:endParaRPr sz="1200" b="0" i="0" u="none" strike="noStrike" cap="none">
              <a:solidFill>
                <a:schemeClr val="dk1"/>
              </a:solidFill>
              <a:latin typeface="Tahoma"/>
              <a:ea typeface="Tahoma"/>
              <a:cs typeface="Tahoma"/>
              <a:sym typeface="Tahoma"/>
            </a:endParaRPr>
          </a:p>
        </p:txBody>
      </p:sp>
      <p:sp>
        <p:nvSpPr>
          <p:cNvPr id="181" name="Google Shape;18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2" name="Google Shape;18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12</a:t>
            </a:fld>
            <a:endParaRPr sz="1200" b="0" i="0" u="none" strike="noStrike" cap="none">
              <a:solidFill>
                <a:schemeClr val="dk1"/>
              </a:solidFill>
              <a:latin typeface="Tahoma"/>
              <a:ea typeface="Tahoma"/>
              <a:cs typeface="Tahoma"/>
              <a:sym typeface="Tahoma"/>
            </a:endParaRPr>
          </a:p>
        </p:txBody>
      </p:sp>
      <p:sp>
        <p:nvSpPr>
          <p:cNvPr id="190" name="Google Shape;19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1" name="Google Shape;191;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13</a:t>
            </a:fld>
            <a:endParaRPr sz="1200" b="0" i="0" u="none" strike="noStrike" cap="none">
              <a:solidFill>
                <a:schemeClr val="dk1"/>
              </a:solidFill>
              <a:latin typeface="Tahoma"/>
              <a:ea typeface="Tahoma"/>
              <a:cs typeface="Tahoma"/>
              <a:sym typeface="Tahoma"/>
            </a:endParaRPr>
          </a:p>
        </p:txBody>
      </p:sp>
      <p:sp>
        <p:nvSpPr>
          <p:cNvPr id="199" name="Google Shape;19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0" name="Google Shape;20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14</a:t>
            </a:fld>
            <a:endParaRPr sz="1200" b="0" i="0" u="none" strike="noStrike" cap="none">
              <a:solidFill>
                <a:schemeClr val="dk1"/>
              </a:solidFill>
              <a:latin typeface="Tahoma"/>
              <a:ea typeface="Tahoma"/>
              <a:cs typeface="Tahoma"/>
              <a:sym typeface="Tahoma"/>
            </a:endParaRPr>
          </a:p>
        </p:txBody>
      </p:sp>
      <p:sp>
        <p:nvSpPr>
          <p:cNvPr id="208" name="Google Shape;20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9" name="Google Shape;209;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15</a:t>
            </a:fld>
            <a:endParaRPr sz="1200" b="0" i="0" u="none" strike="noStrike" cap="none">
              <a:solidFill>
                <a:schemeClr val="dk1"/>
              </a:solidFill>
              <a:latin typeface="Tahoma"/>
              <a:ea typeface="Tahoma"/>
              <a:cs typeface="Tahoma"/>
              <a:sym typeface="Tahoma"/>
            </a:endParaRPr>
          </a:p>
        </p:txBody>
      </p:sp>
      <p:sp>
        <p:nvSpPr>
          <p:cNvPr id="217" name="Google Shape;21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8" name="Google Shape;218;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16</a:t>
            </a:fld>
            <a:endParaRPr sz="1200" b="0" i="0" u="none" strike="noStrike" cap="none">
              <a:solidFill>
                <a:schemeClr val="dk1"/>
              </a:solidFill>
              <a:latin typeface="Tahoma"/>
              <a:ea typeface="Tahoma"/>
              <a:cs typeface="Tahoma"/>
              <a:sym typeface="Tahoma"/>
            </a:endParaRPr>
          </a:p>
        </p:txBody>
      </p:sp>
      <p:sp>
        <p:nvSpPr>
          <p:cNvPr id="226" name="Google Shape;22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7" name="Google Shape;227;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17</a:t>
            </a:fld>
            <a:endParaRPr sz="1200" b="0" i="0" u="none" strike="noStrike" cap="none">
              <a:solidFill>
                <a:schemeClr val="dk1"/>
              </a:solidFill>
              <a:latin typeface="Tahoma"/>
              <a:ea typeface="Tahoma"/>
              <a:cs typeface="Tahoma"/>
              <a:sym typeface="Tahoma"/>
            </a:endParaRPr>
          </a:p>
        </p:txBody>
      </p:sp>
      <p:sp>
        <p:nvSpPr>
          <p:cNvPr id="235" name="Google Shape;23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6" name="Google Shape;236;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18</a:t>
            </a:fld>
            <a:endParaRPr sz="1200" b="0" i="0" u="none" strike="noStrike" cap="none">
              <a:solidFill>
                <a:schemeClr val="dk1"/>
              </a:solidFill>
              <a:latin typeface="Tahoma"/>
              <a:ea typeface="Tahoma"/>
              <a:cs typeface="Tahoma"/>
              <a:sym typeface="Tahoma"/>
            </a:endParaRPr>
          </a:p>
        </p:txBody>
      </p:sp>
      <p:sp>
        <p:nvSpPr>
          <p:cNvPr id="244" name="Google Shape;24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5" name="Google Shape;245;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19</a:t>
            </a:fld>
            <a:endParaRPr sz="1200" b="0" i="0" u="none" strike="noStrike" cap="none">
              <a:solidFill>
                <a:schemeClr val="dk1"/>
              </a:solidFill>
              <a:latin typeface="Tahoma"/>
              <a:ea typeface="Tahoma"/>
              <a:cs typeface="Tahoma"/>
              <a:sym typeface="Tahoma"/>
            </a:endParaRPr>
          </a:p>
        </p:txBody>
      </p:sp>
      <p:sp>
        <p:nvSpPr>
          <p:cNvPr id="253" name="Google Shape;25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4" name="Google Shape;254;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20</a:t>
            </a:fld>
            <a:endParaRPr sz="1200">
              <a:solidFill>
                <a:schemeClr val="dk1"/>
              </a:solidFill>
              <a:latin typeface="Tahoma"/>
              <a:ea typeface="Tahoma"/>
              <a:cs typeface="Tahoma"/>
              <a:sym typeface="Tahoma"/>
            </a:endParaRPr>
          </a:p>
        </p:txBody>
      </p:sp>
      <p:sp>
        <p:nvSpPr>
          <p:cNvPr id="264" name="Google Shape;26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5" name="Google Shape;265;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21</a:t>
            </a:fld>
            <a:endParaRPr sz="1200">
              <a:solidFill>
                <a:schemeClr val="dk1"/>
              </a:solidFill>
              <a:latin typeface="Tahoma"/>
              <a:ea typeface="Tahoma"/>
              <a:cs typeface="Tahoma"/>
              <a:sym typeface="Tahoma"/>
            </a:endParaRPr>
          </a:p>
        </p:txBody>
      </p:sp>
      <p:sp>
        <p:nvSpPr>
          <p:cNvPr id="275" name="Google Shape;27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6" name="Google Shape;276;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22</a:t>
            </a:fld>
            <a:endParaRPr sz="1200">
              <a:solidFill>
                <a:schemeClr val="dk1"/>
              </a:solidFill>
              <a:latin typeface="Tahoma"/>
              <a:ea typeface="Tahoma"/>
              <a:cs typeface="Tahoma"/>
              <a:sym typeface="Tahoma"/>
            </a:endParaRPr>
          </a:p>
        </p:txBody>
      </p:sp>
      <p:sp>
        <p:nvSpPr>
          <p:cNvPr id="286" name="Google Shape;28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7" name="Google Shape;287;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23</a:t>
            </a:fld>
            <a:endParaRPr sz="1200">
              <a:solidFill>
                <a:schemeClr val="dk1"/>
              </a:solidFill>
              <a:latin typeface="Tahoma"/>
              <a:ea typeface="Tahoma"/>
              <a:cs typeface="Tahoma"/>
              <a:sym typeface="Tahoma"/>
            </a:endParaRPr>
          </a:p>
        </p:txBody>
      </p:sp>
      <p:sp>
        <p:nvSpPr>
          <p:cNvPr id="295" name="Google Shape;295;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6" name="Google Shape;296;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24</a:t>
            </a:fld>
            <a:endParaRPr sz="1200">
              <a:solidFill>
                <a:schemeClr val="dk1"/>
              </a:solidFill>
              <a:latin typeface="Tahoma"/>
              <a:ea typeface="Tahoma"/>
              <a:cs typeface="Tahoma"/>
              <a:sym typeface="Tahoma"/>
            </a:endParaRPr>
          </a:p>
        </p:txBody>
      </p:sp>
      <p:sp>
        <p:nvSpPr>
          <p:cNvPr id="304" name="Google Shape;30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5" name="Google Shape;305;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25</a:t>
            </a:fld>
            <a:endParaRPr sz="1200">
              <a:solidFill>
                <a:schemeClr val="dk1"/>
              </a:solidFill>
              <a:latin typeface="Tahoma"/>
              <a:ea typeface="Tahoma"/>
              <a:cs typeface="Tahoma"/>
              <a:sym typeface="Tahoma"/>
            </a:endParaRPr>
          </a:p>
        </p:txBody>
      </p:sp>
      <p:sp>
        <p:nvSpPr>
          <p:cNvPr id="313" name="Google Shape;31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4" name="Google Shape;314;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26</a:t>
            </a:fld>
            <a:endParaRPr sz="1200">
              <a:solidFill>
                <a:schemeClr val="dk1"/>
              </a:solidFill>
              <a:latin typeface="Tahoma"/>
              <a:ea typeface="Tahoma"/>
              <a:cs typeface="Tahoma"/>
              <a:sym typeface="Tahoma"/>
            </a:endParaRPr>
          </a:p>
        </p:txBody>
      </p:sp>
      <p:sp>
        <p:nvSpPr>
          <p:cNvPr id="322" name="Google Shape;322;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3" name="Google Shape;323;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27</a:t>
            </a:fld>
            <a:endParaRPr sz="1200">
              <a:solidFill>
                <a:schemeClr val="dk1"/>
              </a:solidFill>
              <a:latin typeface="Tahoma"/>
              <a:ea typeface="Tahoma"/>
              <a:cs typeface="Tahoma"/>
              <a:sym typeface="Tahoma"/>
            </a:endParaRPr>
          </a:p>
        </p:txBody>
      </p:sp>
      <p:sp>
        <p:nvSpPr>
          <p:cNvPr id="331" name="Google Shape;331;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2" name="Google Shape;332;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28</a:t>
            </a:fld>
            <a:endParaRPr sz="1200">
              <a:solidFill>
                <a:schemeClr val="dk1"/>
              </a:solidFill>
              <a:latin typeface="Tahoma"/>
              <a:ea typeface="Tahoma"/>
              <a:cs typeface="Tahoma"/>
              <a:sym typeface="Tahoma"/>
            </a:endParaRPr>
          </a:p>
        </p:txBody>
      </p:sp>
      <p:sp>
        <p:nvSpPr>
          <p:cNvPr id="340" name="Google Shape;340;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1" name="Google Shape;341;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29</a:t>
            </a:fld>
            <a:endParaRPr sz="1200">
              <a:solidFill>
                <a:schemeClr val="dk1"/>
              </a:solidFill>
              <a:latin typeface="Tahoma"/>
              <a:ea typeface="Tahoma"/>
              <a:cs typeface="Tahoma"/>
              <a:sym typeface="Tahoma"/>
            </a:endParaRPr>
          </a:p>
        </p:txBody>
      </p:sp>
      <p:sp>
        <p:nvSpPr>
          <p:cNvPr id="349" name="Google Shape;349;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0" name="Google Shape;350;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30</a:t>
            </a:fld>
            <a:endParaRPr sz="1200">
              <a:solidFill>
                <a:schemeClr val="dk1"/>
              </a:solidFill>
              <a:latin typeface="Tahoma"/>
              <a:ea typeface="Tahoma"/>
              <a:cs typeface="Tahoma"/>
              <a:sym typeface="Tahoma"/>
            </a:endParaRPr>
          </a:p>
        </p:txBody>
      </p:sp>
      <p:sp>
        <p:nvSpPr>
          <p:cNvPr id="358" name="Google Shape;358;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9" name="Google Shape;359;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31</a:t>
            </a:fld>
            <a:endParaRPr sz="1200">
              <a:solidFill>
                <a:schemeClr val="dk1"/>
              </a:solidFill>
              <a:latin typeface="Tahoma"/>
              <a:ea typeface="Tahoma"/>
              <a:cs typeface="Tahoma"/>
              <a:sym typeface="Tahoma"/>
            </a:endParaRPr>
          </a:p>
        </p:txBody>
      </p:sp>
      <p:sp>
        <p:nvSpPr>
          <p:cNvPr id="369" name="Google Shape;369;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0" name="Google Shape;370;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37</a:t>
            </a:fld>
            <a:endParaRPr sz="1200">
              <a:solidFill>
                <a:schemeClr val="dk1"/>
              </a:solidFill>
              <a:latin typeface="Tahoma"/>
              <a:ea typeface="Tahoma"/>
              <a:cs typeface="Tahoma"/>
              <a:sym typeface="Tahoma"/>
            </a:endParaRPr>
          </a:p>
        </p:txBody>
      </p:sp>
      <p:sp>
        <p:nvSpPr>
          <p:cNvPr id="380" name="Google Shape;380;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1" name="Google Shape;381;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3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38</a:t>
            </a:fld>
            <a:endParaRPr sz="1200">
              <a:solidFill>
                <a:schemeClr val="dk1"/>
              </a:solidFill>
              <a:latin typeface="Tahoma"/>
              <a:ea typeface="Tahoma"/>
              <a:cs typeface="Tahoma"/>
              <a:sym typeface="Tahoma"/>
            </a:endParaRPr>
          </a:p>
        </p:txBody>
      </p:sp>
      <p:sp>
        <p:nvSpPr>
          <p:cNvPr id="400" name="Google Shape;400;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1" name="Google Shape;401;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3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39</a:t>
            </a:fld>
            <a:endParaRPr sz="1200">
              <a:solidFill>
                <a:schemeClr val="dk1"/>
              </a:solidFill>
              <a:latin typeface="Tahoma"/>
              <a:ea typeface="Tahoma"/>
              <a:cs typeface="Tahoma"/>
              <a:sym typeface="Tahoma"/>
            </a:endParaRPr>
          </a:p>
        </p:txBody>
      </p:sp>
      <p:sp>
        <p:nvSpPr>
          <p:cNvPr id="427" name="Google Shape;427;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8" name="Google Shape;428;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40</a:t>
            </a:fld>
            <a:endParaRPr sz="1200">
              <a:solidFill>
                <a:schemeClr val="dk1"/>
              </a:solidFill>
              <a:latin typeface="Tahoma"/>
              <a:ea typeface="Tahoma"/>
              <a:cs typeface="Tahoma"/>
              <a:sym typeface="Tahoma"/>
            </a:endParaRPr>
          </a:p>
        </p:txBody>
      </p:sp>
      <p:sp>
        <p:nvSpPr>
          <p:cNvPr id="436" name="Google Shape;436;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7" name="Google Shape;437;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3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41</a:t>
            </a:fld>
            <a:endParaRPr sz="1200">
              <a:solidFill>
                <a:schemeClr val="dk1"/>
              </a:solidFill>
              <a:latin typeface="Tahoma"/>
              <a:ea typeface="Tahoma"/>
              <a:cs typeface="Tahoma"/>
              <a:sym typeface="Tahoma"/>
            </a:endParaRPr>
          </a:p>
        </p:txBody>
      </p:sp>
      <p:sp>
        <p:nvSpPr>
          <p:cNvPr id="445" name="Google Shape;445;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6" name="Google Shape;446;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4</a:t>
            </a:fld>
            <a:endParaRPr sz="1200" b="0" i="0" u="none" strike="noStrike" cap="none">
              <a:solidFill>
                <a:schemeClr val="dk1"/>
              </a:solidFill>
              <a:latin typeface="Tahoma"/>
              <a:ea typeface="Tahoma"/>
              <a:cs typeface="Tahoma"/>
              <a:sym typeface="Tahoma"/>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9" name="Google Shape;10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118" name="Google Shape;11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5</a:t>
            </a:fld>
            <a:endParaRPr sz="1200" b="0" i="0" u="none" strike="noStrike" cap="none">
              <a:solidFill>
                <a:schemeClr val="dk1"/>
              </a:solidFill>
              <a:latin typeface="Tahoma"/>
              <a:ea typeface="Tahoma"/>
              <a:cs typeface="Tahoma"/>
              <a:sym typeface="Tahom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7</a:t>
            </a:fld>
            <a:endParaRPr sz="1200" b="0" i="0" u="none" strike="noStrike" cap="none">
              <a:solidFill>
                <a:schemeClr val="dk1"/>
              </a:solidFill>
              <a:latin typeface="Tahoma"/>
              <a:ea typeface="Tahoma"/>
              <a:cs typeface="Tahoma"/>
              <a:sym typeface="Tahoma"/>
            </a:endParaRPr>
          </a:p>
        </p:txBody>
      </p:sp>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6" name="Google Shape;14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8</a:t>
            </a:fld>
            <a:endParaRPr sz="1200" b="0" i="0" u="none" strike="noStrike" cap="none">
              <a:solidFill>
                <a:schemeClr val="dk1"/>
              </a:solidFill>
              <a:latin typeface="Tahoma"/>
              <a:ea typeface="Tahoma"/>
              <a:cs typeface="Tahoma"/>
              <a:sym typeface="Tahoma"/>
            </a:endParaRPr>
          </a:p>
        </p:txBody>
      </p:sp>
      <p:sp>
        <p:nvSpPr>
          <p:cNvPr id="154" name="Google Shape;15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5" name="Google Shape;15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9</a:t>
            </a:fld>
            <a:endParaRPr sz="1200" b="0" i="0" u="none" strike="noStrike" cap="none">
              <a:solidFill>
                <a:schemeClr val="dk1"/>
              </a:solidFill>
              <a:latin typeface="Tahoma"/>
              <a:ea typeface="Tahoma"/>
              <a:cs typeface="Tahoma"/>
              <a:sym typeface="Tahoma"/>
            </a:endParaRPr>
          </a:p>
        </p:txBody>
      </p:sp>
      <p:sp>
        <p:nvSpPr>
          <p:cNvPr id="163" name="Google Shape;16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4" name="Google Shape;164;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F3AE6-CC18-54A1-30CD-D11585D5C5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44308D-5D1C-1C2B-E4DF-BAC34FFAF7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188E81-D8A5-656B-940C-46D42419FF06}"/>
              </a:ext>
            </a:extLst>
          </p:cNvPr>
          <p:cNvSpPr>
            <a:spLocks noGrp="1"/>
          </p:cNvSpPr>
          <p:nvPr>
            <p:ph type="dt" sz="half" idx="10"/>
          </p:nvPr>
        </p:nvSpPr>
        <p:spPr/>
        <p:txBody>
          <a:bodyPr/>
          <a:lstStyle/>
          <a:p>
            <a:fld id="{5F468057-BAD5-4A73-9410-DEF1844B8A10}" type="datetimeFigureOut">
              <a:rPr lang="en-US" smtClean="0"/>
              <a:t>1/23/2024</a:t>
            </a:fld>
            <a:endParaRPr lang="en-US"/>
          </a:p>
        </p:txBody>
      </p:sp>
      <p:sp>
        <p:nvSpPr>
          <p:cNvPr id="5" name="Footer Placeholder 4">
            <a:extLst>
              <a:ext uri="{FF2B5EF4-FFF2-40B4-BE49-F238E27FC236}">
                <a16:creationId xmlns:a16="http://schemas.microsoft.com/office/drawing/2014/main" id="{0415699A-0E67-ACB2-D494-85BED9D84E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A5A294-9D80-E3BE-CC4A-D4D30D96D36D}"/>
              </a:ext>
            </a:extLst>
          </p:cNvPr>
          <p:cNvSpPr>
            <a:spLocks noGrp="1"/>
          </p:cNvSpPr>
          <p:nvPr>
            <p:ph type="sldNum" sz="quarter" idx="12"/>
          </p:nvPr>
        </p:nvSpPr>
        <p:spPr/>
        <p:txBody>
          <a:bodyPr/>
          <a:lstStyle/>
          <a:p>
            <a:fld id="{42B5C6C5-71B6-4F65-942C-49299A113653}" type="slidenum">
              <a:rPr lang="en-US" smtClean="0"/>
              <a:t>‹#›</a:t>
            </a:fld>
            <a:endParaRPr lang="en-US"/>
          </a:p>
        </p:txBody>
      </p:sp>
    </p:spTree>
    <p:extLst>
      <p:ext uri="{BB962C8B-B14F-4D97-AF65-F5344CB8AC3E}">
        <p14:creationId xmlns:p14="http://schemas.microsoft.com/office/powerpoint/2010/main" val="3365027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4F6E0-B616-10C0-E954-E54BD79A40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BB7FF1-55CB-1B0D-7B98-D0A0225E9A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3A2D40-CD5B-6465-29A4-F3D20D88E5D2}"/>
              </a:ext>
            </a:extLst>
          </p:cNvPr>
          <p:cNvSpPr>
            <a:spLocks noGrp="1"/>
          </p:cNvSpPr>
          <p:nvPr>
            <p:ph type="dt" sz="half" idx="10"/>
          </p:nvPr>
        </p:nvSpPr>
        <p:spPr/>
        <p:txBody>
          <a:bodyPr/>
          <a:lstStyle/>
          <a:p>
            <a:fld id="{5F468057-BAD5-4A73-9410-DEF1844B8A10}" type="datetimeFigureOut">
              <a:rPr lang="en-US" smtClean="0"/>
              <a:t>1/23/2024</a:t>
            </a:fld>
            <a:endParaRPr lang="en-US"/>
          </a:p>
        </p:txBody>
      </p:sp>
      <p:sp>
        <p:nvSpPr>
          <p:cNvPr id="5" name="Footer Placeholder 4">
            <a:extLst>
              <a:ext uri="{FF2B5EF4-FFF2-40B4-BE49-F238E27FC236}">
                <a16:creationId xmlns:a16="http://schemas.microsoft.com/office/drawing/2014/main" id="{395DCE0E-36A6-BA7A-7DAC-9393A4C9DE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8E8DCD-0FF8-DDC9-D97C-C95F3E6701D3}"/>
              </a:ext>
            </a:extLst>
          </p:cNvPr>
          <p:cNvSpPr>
            <a:spLocks noGrp="1"/>
          </p:cNvSpPr>
          <p:nvPr>
            <p:ph type="sldNum" sz="quarter" idx="12"/>
          </p:nvPr>
        </p:nvSpPr>
        <p:spPr/>
        <p:txBody>
          <a:bodyPr/>
          <a:lstStyle/>
          <a:p>
            <a:fld id="{42B5C6C5-71B6-4F65-942C-49299A113653}" type="slidenum">
              <a:rPr lang="en-US" smtClean="0"/>
              <a:t>‹#›</a:t>
            </a:fld>
            <a:endParaRPr lang="en-US"/>
          </a:p>
        </p:txBody>
      </p:sp>
    </p:spTree>
    <p:extLst>
      <p:ext uri="{BB962C8B-B14F-4D97-AF65-F5344CB8AC3E}">
        <p14:creationId xmlns:p14="http://schemas.microsoft.com/office/powerpoint/2010/main" val="1547178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65E702-12BB-68B5-F2AA-E2CF1AEC8D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2B4B4E-A1B8-8D7D-BB3F-98E060EE47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4BA2EB-4F7A-B1BE-1F36-61EE6EBD94EA}"/>
              </a:ext>
            </a:extLst>
          </p:cNvPr>
          <p:cNvSpPr>
            <a:spLocks noGrp="1"/>
          </p:cNvSpPr>
          <p:nvPr>
            <p:ph type="dt" sz="half" idx="10"/>
          </p:nvPr>
        </p:nvSpPr>
        <p:spPr/>
        <p:txBody>
          <a:bodyPr/>
          <a:lstStyle/>
          <a:p>
            <a:fld id="{5F468057-BAD5-4A73-9410-DEF1844B8A10}" type="datetimeFigureOut">
              <a:rPr lang="en-US" smtClean="0"/>
              <a:t>1/23/2024</a:t>
            </a:fld>
            <a:endParaRPr lang="en-US"/>
          </a:p>
        </p:txBody>
      </p:sp>
      <p:sp>
        <p:nvSpPr>
          <p:cNvPr id="5" name="Footer Placeholder 4">
            <a:extLst>
              <a:ext uri="{FF2B5EF4-FFF2-40B4-BE49-F238E27FC236}">
                <a16:creationId xmlns:a16="http://schemas.microsoft.com/office/drawing/2014/main" id="{5AEF516F-4BAA-7E2E-8696-C8E14005DF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175B0F-73AF-AB05-0336-1C2FA6C67677}"/>
              </a:ext>
            </a:extLst>
          </p:cNvPr>
          <p:cNvSpPr>
            <a:spLocks noGrp="1"/>
          </p:cNvSpPr>
          <p:nvPr>
            <p:ph type="sldNum" sz="quarter" idx="12"/>
          </p:nvPr>
        </p:nvSpPr>
        <p:spPr/>
        <p:txBody>
          <a:bodyPr/>
          <a:lstStyle/>
          <a:p>
            <a:fld id="{42B5C6C5-71B6-4F65-942C-49299A113653}" type="slidenum">
              <a:rPr lang="en-US" smtClean="0"/>
              <a:t>‹#›</a:t>
            </a:fld>
            <a:endParaRPr lang="en-US"/>
          </a:p>
        </p:txBody>
      </p:sp>
    </p:spTree>
    <p:extLst>
      <p:ext uri="{BB962C8B-B14F-4D97-AF65-F5344CB8AC3E}">
        <p14:creationId xmlns:p14="http://schemas.microsoft.com/office/powerpoint/2010/main" val="3055004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AEE68-52F8-B042-1B04-3492977029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57F68D-427A-E08F-A1F7-AB9D40E51C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398184-957A-CBCB-FA7A-28E5F91C429E}"/>
              </a:ext>
            </a:extLst>
          </p:cNvPr>
          <p:cNvSpPr>
            <a:spLocks noGrp="1"/>
          </p:cNvSpPr>
          <p:nvPr>
            <p:ph type="dt" sz="half" idx="10"/>
          </p:nvPr>
        </p:nvSpPr>
        <p:spPr/>
        <p:txBody>
          <a:bodyPr/>
          <a:lstStyle/>
          <a:p>
            <a:fld id="{5F468057-BAD5-4A73-9410-DEF1844B8A10}" type="datetimeFigureOut">
              <a:rPr lang="en-US" smtClean="0"/>
              <a:t>1/23/2024</a:t>
            </a:fld>
            <a:endParaRPr lang="en-US"/>
          </a:p>
        </p:txBody>
      </p:sp>
      <p:sp>
        <p:nvSpPr>
          <p:cNvPr id="5" name="Footer Placeholder 4">
            <a:extLst>
              <a:ext uri="{FF2B5EF4-FFF2-40B4-BE49-F238E27FC236}">
                <a16:creationId xmlns:a16="http://schemas.microsoft.com/office/drawing/2014/main" id="{0370C22F-0D9F-E123-7990-9C2A8AA57A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EA8A8B-E098-B94A-16ED-62943F4A58F8}"/>
              </a:ext>
            </a:extLst>
          </p:cNvPr>
          <p:cNvSpPr>
            <a:spLocks noGrp="1"/>
          </p:cNvSpPr>
          <p:nvPr>
            <p:ph type="sldNum" sz="quarter" idx="12"/>
          </p:nvPr>
        </p:nvSpPr>
        <p:spPr/>
        <p:txBody>
          <a:bodyPr/>
          <a:lstStyle/>
          <a:p>
            <a:fld id="{42B5C6C5-71B6-4F65-942C-49299A113653}" type="slidenum">
              <a:rPr lang="en-US" smtClean="0"/>
              <a:t>‹#›</a:t>
            </a:fld>
            <a:endParaRPr lang="en-US"/>
          </a:p>
        </p:txBody>
      </p:sp>
    </p:spTree>
    <p:extLst>
      <p:ext uri="{BB962C8B-B14F-4D97-AF65-F5344CB8AC3E}">
        <p14:creationId xmlns:p14="http://schemas.microsoft.com/office/powerpoint/2010/main" val="1103819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95C60-ECFE-CACC-4EE1-910B34BF64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699B98-0A40-04F2-F3AE-EBA27DB204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3B5A93-460C-A63E-0B1B-E61680AE9216}"/>
              </a:ext>
            </a:extLst>
          </p:cNvPr>
          <p:cNvSpPr>
            <a:spLocks noGrp="1"/>
          </p:cNvSpPr>
          <p:nvPr>
            <p:ph type="dt" sz="half" idx="10"/>
          </p:nvPr>
        </p:nvSpPr>
        <p:spPr/>
        <p:txBody>
          <a:bodyPr/>
          <a:lstStyle/>
          <a:p>
            <a:fld id="{5F468057-BAD5-4A73-9410-DEF1844B8A10}" type="datetimeFigureOut">
              <a:rPr lang="en-US" smtClean="0"/>
              <a:t>1/23/2024</a:t>
            </a:fld>
            <a:endParaRPr lang="en-US"/>
          </a:p>
        </p:txBody>
      </p:sp>
      <p:sp>
        <p:nvSpPr>
          <p:cNvPr id="5" name="Footer Placeholder 4">
            <a:extLst>
              <a:ext uri="{FF2B5EF4-FFF2-40B4-BE49-F238E27FC236}">
                <a16:creationId xmlns:a16="http://schemas.microsoft.com/office/drawing/2014/main" id="{A5914AE7-D6BF-2683-BF81-BAEE158C56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88BBB4-E389-DCDC-2D09-B1552E2A3D5E}"/>
              </a:ext>
            </a:extLst>
          </p:cNvPr>
          <p:cNvSpPr>
            <a:spLocks noGrp="1"/>
          </p:cNvSpPr>
          <p:nvPr>
            <p:ph type="sldNum" sz="quarter" idx="12"/>
          </p:nvPr>
        </p:nvSpPr>
        <p:spPr/>
        <p:txBody>
          <a:bodyPr/>
          <a:lstStyle/>
          <a:p>
            <a:fld id="{42B5C6C5-71B6-4F65-942C-49299A113653}" type="slidenum">
              <a:rPr lang="en-US" smtClean="0"/>
              <a:t>‹#›</a:t>
            </a:fld>
            <a:endParaRPr lang="en-US"/>
          </a:p>
        </p:txBody>
      </p:sp>
    </p:spTree>
    <p:extLst>
      <p:ext uri="{BB962C8B-B14F-4D97-AF65-F5344CB8AC3E}">
        <p14:creationId xmlns:p14="http://schemas.microsoft.com/office/powerpoint/2010/main" val="1579509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A47FC-5B2E-4DDE-1B0F-B73D8743F4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1FE15A-A145-D81B-A001-DD058936DA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413FCC-39C8-24E9-D3BB-CE9DE5FA39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AA7F23-4509-D680-BCB3-EC78D70AF88B}"/>
              </a:ext>
            </a:extLst>
          </p:cNvPr>
          <p:cNvSpPr>
            <a:spLocks noGrp="1"/>
          </p:cNvSpPr>
          <p:nvPr>
            <p:ph type="dt" sz="half" idx="10"/>
          </p:nvPr>
        </p:nvSpPr>
        <p:spPr/>
        <p:txBody>
          <a:bodyPr/>
          <a:lstStyle/>
          <a:p>
            <a:fld id="{5F468057-BAD5-4A73-9410-DEF1844B8A10}" type="datetimeFigureOut">
              <a:rPr lang="en-US" smtClean="0"/>
              <a:t>1/23/2024</a:t>
            </a:fld>
            <a:endParaRPr lang="en-US"/>
          </a:p>
        </p:txBody>
      </p:sp>
      <p:sp>
        <p:nvSpPr>
          <p:cNvPr id="6" name="Footer Placeholder 5">
            <a:extLst>
              <a:ext uri="{FF2B5EF4-FFF2-40B4-BE49-F238E27FC236}">
                <a16:creationId xmlns:a16="http://schemas.microsoft.com/office/drawing/2014/main" id="{3CA684D9-3CEA-1A45-2CC8-2817057D34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E3A59E-80D7-3721-F5F0-D1435BAB0BFD}"/>
              </a:ext>
            </a:extLst>
          </p:cNvPr>
          <p:cNvSpPr>
            <a:spLocks noGrp="1"/>
          </p:cNvSpPr>
          <p:nvPr>
            <p:ph type="sldNum" sz="quarter" idx="12"/>
          </p:nvPr>
        </p:nvSpPr>
        <p:spPr/>
        <p:txBody>
          <a:bodyPr/>
          <a:lstStyle/>
          <a:p>
            <a:fld id="{42B5C6C5-71B6-4F65-942C-49299A113653}" type="slidenum">
              <a:rPr lang="en-US" smtClean="0"/>
              <a:t>‹#›</a:t>
            </a:fld>
            <a:endParaRPr lang="en-US"/>
          </a:p>
        </p:txBody>
      </p:sp>
    </p:spTree>
    <p:extLst>
      <p:ext uri="{BB962C8B-B14F-4D97-AF65-F5344CB8AC3E}">
        <p14:creationId xmlns:p14="http://schemas.microsoft.com/office/powerpoint/2010/main" val="1070324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2F6D4-6793-626D-4A31-D344E8555D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B21F51-2CE2-A3E6-21B1-E69CE909EB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5300D5-CCC7-2AA4-D13F-2CEFB6B3DC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AD8765-436F-C29E-60C7-9D187CDDC0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01D7C1-ECE3-A199-7ADC-7FEBB51BA4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6955B2-E134-22EE-8BD6-84CB5ACE1E60}"/>
              </a:ext>
            </a:extLst>
          </p:cNvPr>
          <p:cNvSpPr>
            <a:spLocks noGrp="1"/>
          </p:cNvSpPr>
          <p:nvPr>
            <p:ph type="dt" sz="half" idx="10"/>
          </p:nvPr>
        </p:nvSpPr>
        <p:spPr/>
        <p:txBody>
          <a:bodyPr/>
          <a:lstStyle/>
          <a:p>
            <a:fld id="{5F468057-BAD5-4A73-9410-DEF1844B8A10}" type="datetimeFigureOut">
              <a:rPr lang="en-US" smtClean="0"/>
              <a:t>1/23/2024</a:t>
            </a:fld>
            <a:endParaRPr lang="en-US"/>
          </a:p>
        </p:txBody>
      </p:sp>
      <p:sp>
        <p:nvSpPr>
          <p:cNvPr id="8" name="Footer Placeholder 7">
            <a:extLst>
              <a:ext uri="{FF2B5EF4-FFF2-40B4-BE49-F238E27FC236}">
                <a16:creationId xmlns:a16="http://schemas.microsoft.com/office/drawing/2014/main" id="{61321F92-2194-960B-68FB-3BC648774B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37BCE8-773A-1BFF-D753-E5C5330A7C11}"/>
              </a:ext>
            </a:extLst>
          </p:cNvPr>
          <p:cNvSpPr>
            <a:spLocks noGrp="1"/>
          </p:cNvSpPr>
          <p:nvPr>
            <p:ph type="sldNum" sz="quarter" idx="12"/>
          </p:nvPr>
        </p:nvSpPr>
        <p:spPr/>
        <p:txBody>
          <a:bodyPr/>
          <a:lstStyle/>
          <a:p>
            <a:fld id="{42B5C6C5-71B6-4F65-942C-49299A113653}" type="slidenum">
              <a:rPr lang="en-US" smtClean="0"/>
              <a:t>‹#›</a:t>
            </a:fld>
            <a:endParaRPr lang="en-US"/>
          </a:p>
        </p:txBody>
      </p:sp>
    </p:spTree>
    <p:extLst>
      <p:ext uri="{BB962C8B-B14F-4D97-AF65-F5344CB8AC3E}">
        <p14:creationId xmlns:p14="http://schemas.microsoft.com/office/powerpoint/2010/main" val="479434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6F076-EF36-F956-A27D-6ADB9AF5C5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C7C67B-A474-46FB-4F45-2ABE66275713}"/>
              </a:ext>
            </a:extLst>
          </p:cNvPr>
          <p:cNvSpPr>
            <a:spLocks noGrp="1"/>
          </p:cNvSpPr>
          <p:nvPr>
            <p:ph type="dt" sz="half" idx="10"/>
          </p:nvPr>
        </p:nvSpPr>
        <p:spPr/>
        <p:txBody>
          <a:bodyPr/>
          <a:lstStyle/>
          <a:p>
            <a:fld id="{5F468057-BAD5-4A73-9410-DEF1844B8A10}" type="datetimeFigureOut">
              <a:rPr lang="en-US" smtClean="0"/>
              <a:t>1/23/2024</a:t>
            </a:fld>
            <a:endParaRPr lang="en-US"/>
          </a:p>
        </p:txBody>
      </p:sp>
      <p:sp>
        <p:nvSpPr>
          <p:cNvPr id="4" name="Footer Placeholder 3">
            <a:extLst>
              <a:ext uri="{FF2B5EF4-FFF2-40B4-BE49-F238E27FC236}">
                <a16:creationId xmlns:a16="http://schemas.microsoft.com/office/drawing/2014/main" id="{5CE53CA0-904D-C1E2-A6CC-63507627E7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1D1B72-7F06-54FD-3D68-FD3EFB512B02}"/>
              </a:ext>
            </a:extLst>
          </p:cNvPr>
          <p:cNvSpPr>
            <a:spLocks noGrp="1"/>
          </p:cNvSpPr>
          <p:nvPr>
            <p:ph type="sldNum" sz="quarter" idx="12"/>
          </p:nvPr>
        </p:nvSpPr>
        <p:spPr/>
        <p:txBody>
          <a:bodyPr/>
          <a:lstStyle/>
          <a:p>
            <a:fld id="{42B5C6C5-71B6-4F65-942C-49299A113653}" type="slidenum">
              <a:rPr lang="en-US" smtClean="0"/>
              <a:t>‹#›</a:t>
            </a:fld>
            <a:endParaRPr lang="en-US"/>
          </a:p>
        </p:txBody>
      </p:sp>
    </p:spTree>
    <p:extLst>
      <p:ext uri="{BB962C8B-B14F-4D97-AF65-F5344CB8AC3E}">
        <p14:creationId xmlns:p14="http://schemas.microsoft.com/office/powerpoint/2010/main" val="1930588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CC390A-E908-C48B-0F3D-EDFCD110597B}"/>
              </a:ext>
            </a:extLst>
          </p:cNvPr>
          <p:cNvSpPr>
            <a:spLocks noGrp="1"/>
          </p:cNvSpPr>
          <p:nvPr>
            <p:ph type="dt" sz="half" idx="10"/>
          </p:nvPr>
        </p:nvSpPr>
        <p:spPr/>
        <p:txBody>
          <a:bodyPr/>
          <a:lstStyle/>
          <a:p>
            <a:fld id="{5F468057-BAD5-4A73-9410-DEF1844B8A10}" type="datetimeFigureOut">
              <a:rPr lang="en-US" smtClean="0"/>
              <a:t>1/23/2024</a:t>
            </a:fld>
            <a:endParaRPr lang="en-US"/>
          </a:p>
        </p:txBody>
      </p:sp>
      <p:sp>
        <p:nvSpPr>
          <p:cNvPr id="3" name="Footer Placeholder 2">
            <a:extLst>
              <a:ext uri="{FF2B5EF4-FFF2-40B4-BE49-F238E27FC236}">
                <a16:creationId xmlns:a16="http://schemas.microsoft.com/office/drawing/2014/main" id="{6A2360AF-C219-25EE-05B4-ACB3AE7FE5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E62FC6-BD3D-C04F-08DD-8753798BD557}"/>
              </a:ext>
            </a:extLst>
          </p:cNvPr>
          <p:cNvSpPr>
            <a:spLocks noGrp="1"/>
          </p:cNvSpPr>
          <p:nvPr>
            <p:ph type="sldNum" sz="quarter" idx="12"/>
          </p:nvPr>
        </p:nvSpPr>
        <p:spPr/>
        <p:txBody>
          <a:bodyPr/>
          <a:lstStyle/>
          <a:p>
            <a:fld id="{42B5C6C5-71B6-4F65-942C-49299A113653}" type="slidenum">
              <a:rPr lang="en-US" smtClean="0"/>
              <a:t>‹#›</a:t>
            </a:fld>
            <a:endParaRPr lang="en-US"/>
          </a:p>
        </p:txBody>
      </p:sp>
    </p:spTree>
    <p:extLst>
      <p:ext uri="{BB962C8B-B14F-4D97-AF65-F5344CB8AC3E}">
        <p14:creationId xmlns:p14="http://schemas.microsoft.com/office/powerpoint/2010/main" val="385292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331CF-8D00-3802-C37E-7B04D38C61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099001-A2BA-C8EE-CDB3-3AF2B09EF0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252877-4DC4-3797-DDB1-0B71C47EAA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38FCD0-EA0E-ABA3-0420-DD362FB637E9}"/>
              </a:ext>
            </a:extLst>
          </p:cNvPr>
          <p:cNvSpPr>
            <a:spLocks noGrp="1"/>
          </p:cNvSpPr>
          <p:nvPr>
            <p:ph type="dt" sz="half" idx="10"/>
          </p:nvPr>
        </p:nvSpPr>
        <p:spPr/>
        <p:txBody>
          <a:bodyPr/>
          <a:lstStyle/>
          <a:p>
            <a:fld id="{5F468057-BAD5-4A73-9410-DEF1844B8A10}" type="datetimeFigureOut">
              <a:rPr lang="en-US" smtClean="0"/>
              <a:t>1/23/2024</a:t>
            </a:fld>
            <a:endParaRPr lang="en-US"/>
          </a:p>
        </p:txBody>
      </p:sp>
      <p:sp>
        <p:nvSpPr>
          <p:cNvPr id="6" name="Footer Placeholder 5">
            <a:extLst>
              <a:ext uri="{FF2B5EF4-FFF2-40B4-BE49-F238E27FC236}">
                <a16:creationId xmlns:a16="http://schemas.microsoft.com/office/drawing/2014/main" id="{F783169D-AC9B-6CB7-2FF5-781D97A189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34BB70-542A-9AA7-5CAB-1333BD26E099}"/>
              </a:ext>
            </a:extLst>
          </p:cNvPr>
          <p:cNvSpPr>
            <a:spLocks noGrp="1"/>
          </p:cNvSpPr>
          <p:nvPr>
            <p:ph type="sldNum" sz="quarter" idx="12"/>
          </p:nvPr>
        </p:nvSpPr>
        <p:spPr/>
        <p:txBody>
          <a:bodyPr/>
          <a:lstStyle/>
          <a:p>
            <a:fld id="{42B5C6C5-71B6-4F65-942C-49299A113653}" type="slidenum">
              <a:rPr lang="en-US" smtClean="0"/>
              <a:t>‹#›</a:t>
            </a:fld>
            <a:endParaRPr lang="en-US"/>
          </a:p>
        </p:txBody>
      </p:sp>
    </p:spTree>
    <p:extLst>
      <p:ext uri="{BB962C8B-B14F-4D97-AF65-F5344CB8AC3E}">
        <p14:creationId xmlns:p14="http://schemas.microsoft.com/office/powerpoint/2010/main" val="1759776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5F1C3-BD00-5E80-AB53-626830813B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68A91B-0CF2-2C8D-1D5A-6773A97D56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E212D2-8F5E-B75F-7A5A-DA242D9586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49CD7A-3D2A-7BC3-7F58-AA6209DD37A2}"/>
              </a:ext>
            </a:extLst>
          </p:cNvPr>
          <p:cNvSpPr>
            <a:spLocks noGrp="1"/>
          </p:cNvSpPr>
          <p:nvPr>
            <p:ph type="dt" sz="half" idx="10"/>
          </p:nvPr>
        </p:nvSpPr>
        <p:spPr/>
        <p:txBody>
          <a:bodyPr/>
          <a:lstStyle/>
          <a:p>
            <a:fld id="{5F468057-BAD5-4A73-9410-DEF1844B8A10}" type="datetimeFigureOut">
              <a:rPr lang="en-US" smtClean="0"/>
              <a:t>1/23/2024</a:t>
            </a:fld>
            <a:endParaRPr lang="en-US"/>
          </a:p>
        </p:txBody>
      </p:sp>
      <p:sp>
        <p:nvSpPr>
          <p:cNvPr id="6" name="Footer Placeholder 5">
            <a:extLst>
              <a:ext uri="{FF2B5EF4-FFF2-40B4-BE49-F238E27FC236}">
                <a16:creationId xmlns:a16="http://schemas.microsoft.com/office/drawing/2014/main" id="{6D795C94-6D7E-19F7-2B23-7B9BDC2773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6B5DFC-4A90-A75E-506A-6D96D458F02C}"/>
              </a:ext>
            </a:extLst>
          </p:cNvPr>
          <p:cNvSpPr>
            <a:spLocks noGrp="1"/>
          </p:cNvSpPr>
          <p:nvPr>
            <p:ph type="sldNum" sz="quarter" idx="12"/>
          </p:nvPr>
        </p:nvSpPr>
        <p:spPr/>
        <p:txBody>
          <a:bodyPr/>
          <a:lstStyle/>
          <a:p>
            <a:fld id="{42B5C6C5-71B6-4F65-942C-49299A113653}" type="slidenum">
              <a:rPr lang="en-US" smtClean="0"/>
              <a:t>‹#›</a:t>
            </a:fld>
            <a:endParaRPr lang="en-US"/>
          </a:p>
        </p:txBody>
      </p:sp>
    </p:spTree>
    <p:extLst>
      <p:ext uri="{BB962C8B-B14F-4D97-AF65-F5344CB8AC3E}">
        <p14:creationId xmlns:p14="http://schemas.microsoft.com/office/powerpoint/2010/main" val="268923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E4BE78-9BED-B6AD-1F15-2A0EBCAE53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FCD449-C5A0-F28B-1051-AA0908EB9C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83FE59-D776-B218-9AF2-EA8C44BC1E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468057-BAD5-4A73-9410-DEF1844B8A10}" type="datetimeFigureOut">
              <a:rPr lang="en-US" smtClean="0"/>
              <a:t>1/23/2024</a:t>
            </a:fld>
            <a:endParaRPr lang="en-US"/>
          </a:p>
        </p:txBody>
      </p:sp>
      <p:sp>
        <p:nvSpPr>
          <p:cNvPr id="5" name="Footer Placeholder 4">
            <a:extLst>
              <a:ext uri="{FF2B5EF4-FFF2-40B4-BE49-F238E27FC236}">
                <a16:creationId xmlns:a16="http://schemas.microsoft.com/office/drawing/2014/main" id="{4B13E928-C0CB-C776-C48A-39A12FD515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D26A2B-84B7-ED9E-5512-8C51FE663C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B5C6C5-71B6-4F65-942C-49299A113653}" type="slidenum">
              <a:rPr lang="en-US" smtClean="0"/>
              <a:t>‹#›</a:t>
            </a:fld>
            <a:endParaRPr lang="en-US"/>
          </a:p>
        </p:txBody>
      </p:sp>
    </p:spTree>
    <p:extLst>
      <p:ext uri="{BB962C8B-B14F-4D97-AF65-F5344CB8AC3E}">
        <p14:creationId xmlns:p14="http://schemas.microsoft.com/office/powerpoint/2010/main" val="3135181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a:t>Relational Database Management System</a:t>
            </a:r>
            <a:br>
              <a:rPr lang="en-US"/>
            </a:br>
            <a:r>
              <a:rPr lang="en-US"/>
              <a:t>116U01C403</a:t>
            </a:r>
            <a:endParaRPr/>
          </a:p>
        </p:txBody>
      </p:sp>
      <p:sp>
        <p:nvSpPr>
          <p:cNvPr id="89" name="Google Shape;89;p1"/>
          <p:cNvSpPr txBox="1">
            <a:spLocks noGrp="1"/>
          </p:cNvSpPr>
          <p:nvPr>
            <p:ph type="subTitle" idx="1"/>
          </p:nvPr>
        </p:nvSpPr>
        <p:spPr>
          <a:xfrm>
            <a:off x="1524000" y="3603812"/>
            <a:ext cx="9144000" cy="165398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Module 1 </a:t>
            </a:r>
            <a:endParaRPr/>
          </a:p>
          <a:p>
            <a:pPr marL="0" lvl="0" indent="0" algn="ctr" rtl="0">
              <a:lnSpc>
                <a:spcPct val="90000"/>
              </a:lnSpc>
              <a:spcBef>
                <a:spcPts val="1000"/>
              </a:spcBef>
              <a:spcAft>
                <a:spcPts val="0"/>
              </a:spcAft>
              <a:buClr>
                <a:schemeClr val="dk1"/>
              </a:buClr>
              <a:buSzPts val="2400"/>
              <a:buNone/>
            </a:pPr>
            <a:r>
              <a:rPr lang="en-US"/>
              <a:t>Jan 2024-May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0"/>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600"/>
              <a:buFont typeface="Calibri"/>
              <a:buNone/>
            </a:pPr>
            <a:r>
              <a:rPr lang="en-US" sz="3600" b="1">
                <a:solidFill>
                  <a:schemeClr val="accent1"/>
                </a:solidFill>
                <a:latin typeface="Calibri"/>
                <a:ea typeface="Calibri"/>
                <a:cs typeface="Calibri"/>
                <a:sym typeface="Calibri"/>
              </a:rPr>
              <a:t>Applications interact with a database by generating</a:t>
            </a:r>
            <a:endParaRPr/>
          </a:p>
        </p:txBody>
      </p:sp>
      <p:sp>
        <p:nvSpPr>
          <p:cNvPr id="176" name="Google Shape;176;p10"/>
          <p:cNvSpPr txBox="1">
            <a:spLocks noGrp="1"/>
          </p:cNvSpPr>
          <p:nvPr>
            <p:ph type="body" idx="1"/>
          </p:nvPr>
        </p:nvSpPr>
        <p:spPr>
          <a:xfrm>
            <a:off x="838200" y="1535010"/>
            <a:ext cx="10515600" cy="4351338"/>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dk1"/>
              </a:buClr>
              <a:buSzPts val="3200"/>
              <a:buFont typeface="Calibri"/>
              <a:buChar char="-"/>
            </a:pPr>
            <a:r>
              <a:rPr lang="en-US" sz="3200" b="1"/>
              <a:t>Queries: </a:t>
            </a:r>
            <a:r>
              <a:rPr lang="en-US" sz="3200"/>
              <a:t>that access different parts of data and formulate the result of a request</a:t>
            </a:r>
            <a:endParaRPr/>
          </a:p>
          <a:p>
            <a:pPr marL="457200" lvl="1" indent="0" algn="l" rtl="0">
              <a:lnSpc>
                <a:spcPct val="90000"/>
              </a:lnSpc>
              <a:spcBef>
                <a:spcPts val="500"/>
              </a:spcBef>
              <a:spcAft>
                <a:spcPts val="0"/>
              </a:spcAft>
              <a:buClr>
                <a:schemeClr val="dk1"/>
              </a:buClr>
              <a:buSzPts val="3200"/>
              <a:buNone/>
            </a:pPr>
            <a:endParaRPr sz="3200"/>
          </a:p>
          <a:p>
            <a:pPr marL="685800" lvl="1" indent="-228600" algn="l" rtl="0">
              <a:lnSpc>
                <a:spcPct val="90000"/>
              </a:lnSpc>
              <a:spcBef>
                <a:spcPts val="500"/>
              </a:spcBef>
              <a:spcAft>
                <a:spcPts val="0"/>
              </a:spcAft>
              <a:buClr>
                <a:schemeClr val="dk1"/>
              </a:buClr>
              <a:buSzPts val="3200"/>
              <a:buFont typeface="Noto Sans Symbols"/>
              <a:buNone/>
            </a:pPr>
            <a:r>
              <a:rPr lang="en-US" sz="3200" b="1"/>
              <a:t>- Transactions</a:t>
            </a:r>
            <a:r>
              <a:rPr lang="en-US" sz="3200"/>
              <a:t>: that may read some data and “update” certain values or generate new data and store that in the database</a:t>
            </a:r>
            <a:endParaRPr/>
          </a:p>
        </p:txBody>
      </p:sp>
      <p:sp>
        <p:nvSpPr>
          <p:cNvPr id="177" name="Google Shape;17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178" name="Google Shape;17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Calibri"/>
              <a:buNone/>
            </a:pPr>
            <a:r>
              <a:rPr lang="en-US" sz="4000" b="1">
                <a:solidFill>
                  <a:schemeClr val="accent1"/>
                </a:solidFill>
                <a:latin typeface="Calibri"/>
                <a:ea typeface="Calibri"/>
                <a:cs typeface="Calibri"/>
                <a:sym typeface="Calibri"/>
              </a:rPr>
              <a:t>Characteristics of the Database Approach</a:t>
            </a:r>
            <a:endParaRPr/>
          </a:p>
        </p:txBody>
      </p:sp>
      <p:sp>
        <p:nvSpPr>
          <p:cNvPr id="185" name="Google Shape;185;p11"/>
          <p:cNvSpPr txBox="1">
            <a:spLocks noGrp="1"/>
          </p:cNvSpPr>
          <p:nvPr>
            <p:ph type="body" idx="1"/>
          </p:nvPr>
        </p:nvSpPr>
        <p:spPr>
          <a:xfrm>
            <a:off x="838200" y="1194099"/>
            <a:ext cx="10515600" cy="516225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3200"/>
              <a:buChar char="•"/>
            </a:pPr>
            <a:r>
              <a:rPr lang="en-US" sz="3200" b="1"/>
              <a:t>Self-describing nature of a database system:</a:t>
            </a:r>
            <a:endParaRPr/>
          </a:p>
          <a:p>
            <a:pPr marL="685800" lvl="1" indent="-228600" algn="l" rtl="0">
              <a:lnSpc>
                <a:spcPct val="90000"/>
              </a:lnSpc>
              <a:spcBef>
                <a:spcPts val="500"/>
              </a:spcBef>
              <a:spcAft>
                <a:spcPts val="0"/>
              </a:spcAft>
              <a:buClr>
                <a:schemeClr val="dk1"/>
              </a:buClr>
              <a:buSzPts val="2800"/>
              <a:buChar char="•"/>
            </a:pPr>
            <a:r>
              <a:rPr lang="en-US" sz="2800"/>
              <a:t>A DBMS </a:t>
            </a:r>
            <a:r>
              <a:rPr lang="en-US" sz="2800" b="1"/>
              <a:t>catalog</a:t>
            </a:r>
            <a:r>
              <a:rPr lang="en-US" sz="2800"/>
              <a:t> stores the description of a particular database (e.g. data structures, types, and constraints)</a:t>
            </a:r>
            <a:endParaRPr/>
          </a:p>
          <a:p>
            <a:pPr marL="685800" lvl="1" indent="-228600" algn="l" rtl="0">
              <a:lnSpc>
                <a:spcPct val="90000"/>
              </a:lnSpc>
              <a:spcBef>
                <a:spcPts val="500"/>
              </a:spcBef>
              <a:spcAft>
                <a:spcPts val="0"/>
              </a:spcAft>
              <a:buClr>
                <a:schemeClr val="dk1"/>
              </a:buClr>
              <a:buSzPts val="2800"/>
              <a:buChar char="•"/>
            </a:pPr>
            <a:r>
              <a:rPr lang="en-US" sz="2800"/>
              <a:t>The description is called </a:t>
            </a:r>
            <a:r>
              <a:rPr lang="en-US" sz="2800" b="1"/>
              <a:t>meta-data*</a:t>
            </a:r>
            <a:r>
              <a:rPr lang="en-US" sz="2800"/>
              <a:t>.</a:t>
            </a:r>
            <a:endParaRPr/>
          </a:p>
          <a:p>
            <a:pPr marL="685800" lvl="1" indent="-228600" algn="l" rtl="0">
              <a:lnSpc>
                <a:spcPct val="90000"/>
              </a:lnSpc>
              <a:spcBef>
                <a:spcPts val="500"/>
              </a:spcBef>
              <a:spcAft>
                <a:spcPts val="0"/>
              </a:spcAft>
              <a:buClr>
                <a:schemeClr val="dk1"/>
              </a:buClr>
              <a:buSzPts val="2800"/>
              <a:buChar char="•"/>
            </a:pPr>
            <a:r>
              <a:rPr lang="en-US" sz="2800"/>
              <a:t>This allows the DBMS software to work with different database applications.</a:t>
            </a:r>
            <a:endParaRPr/>
          </a:p>
          <a:p>
            <a:pPr marL="228600" lvl="0" indent="-228600" algn="l" rtl="0">
              <a:lnSpc>
                <a:spcPct val="90000"/>
              </a:lnSpc>
              <a:spcBef>
                <a:spcPts val="1600"/>
              </a:spcBef>
              <a:spcAft>
                <a:spcPts val="0"/>
              </a:spcAft>
              <a:buClr>
                <a:schemeClr val="dk1"/>
              </a:buClr>
              <a:buSzPts val="3200"/>
              <a:buChar char="•"/>
            </a:pPr>
            <a:r>
              <a:rPr lang="en-US" sz="3200" b="1"/>
              <a:t>Insulation between programs and data:</a:t>
            </a:r>
            <a:endParaRPr/>
          </a:p>
          <a:p>
            <a:pPr marL="685800" lvl="1" indent="-228600" algn="l" rtl="0">
              <a:lnSpc>
                <a:spcPct val="90000"/>
              </a:lnSpc>
              <a:spcBef>
                <a:spcPts val="500"/>
              </a:spcBef>
              <a:spcAft>
                <a:spcPts val="0"/>
              </a:spcAft>
              <a:buClr>
                <a:schemeClr val="dk1"/>
              </a:buClr>
              <a:buSzPts val="2800"/>
              <a:buChar char="•"/>
            </a:pPr>
            <a:r>
              <a:rPr lang="en-US" sz="2800"/>
              <a:t>Called </a:t>
            </a:r>
            <a:r>
              <a:rPr lang="en-US" sz="2800" b="1"/>
              <a:t>program-data independence</a:t>
            </a:r>
            <a:r>
              <a:rPr lang="en-US" sz="2800"/>
              <a:t>.</a:t>
            </a:r>
            <a:endParaRPr/>
          </a:p>
          <a:p>
            <a:pPr marL="685800" lvl="1" indent="-228600" algn="l" rtl="0">
              <a:lnSpc>
                <a:spcPct val="90000"/>
              </a:lnSpc>
              <a:spcBef>
                <a:spcPts val="500"/>
              </a:spcBef>
              <a:spcAft>
                <a:spcPts val="0"/>
              </a:spcAft>
              <a:buClr>
                <a:schemeClr val="dk1"/>
              </a:buClr>
              <a:buSzPts val="2800"/>
              <a:buChar char="•"/>
            </a:pPr>
            <a:r>
              <a:rPr lang="en-US" sz="2800"/>
              <a:t>Allows changing data structures and storage organization without having to change the DBMS access programs</a:t>
            </a:r>
            <a:endParaRPr/>
          </a:p>
          <a:p>
            <a:pPr marL="1143000" lvl="2" indent="-228600" algn="l" rtl="0">
              <a:lnSpc>
                <a:spcPct val="90000"/>
              </a:lnSpc>
              <a:spcBef>
                <a:spcPts val="500"/>
              </a:spcBef>
              <a:spcAft>
                <a:spcPts val="0"/>
              </a:spcAft>
              <a:buClr>
                <a:schemeClr val="dk1"/>
              </a:buClr>
              <a:buSzPts val="2800"/>
              <a:buChar char="•"/>
            </a:pPr>
            <a:r>
              <a:rPr lang="en-US" sz="2800"/>
              <a:t>E.g., ADTs</a:t>
            </a:r>
            <a:endParaRPr/>
          </a:p>
        </p:txBody>
      </p:sp>
      <p:sp>
        <p:nvSpPr>
          <p:cNvPr id="186" name="Google Shape;18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187" name="Google Shape;18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2"/>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1"/>
              </a:buClr>
              <a:buSzPct val="100000"/>
              <a:buFont typeface="Calibri"/>
              <a:buNone/>
            </a:pPr>
            <a:r>
              <a:rPr lang="en-US" sz="4000" b="1">
                <a:solidFill>
                  <a:schemeClr val="accent1"/>
                </a:solidFill>
                <a:latin typeface="Calibri"/>
                <a:ea typeface="Calibri"/>
                <a:cs typeface="Calibri"/>
                <a:sym typeface="Calibri"/>
              </a:rPr>
              <a:t>Characteristics of the Database Approach (..contd)</a:t>
            </a:r>
            <a:endParaRPr/>
          </a:p>
        </p:txBody>
      </p:sp>
      <p:sp>
        <p:nvSpPr>
          <p:cNvPr id="194" name="Google Shape;194;p12"/>
          <p:cNvSpPr txBox="1">
            <a:spLocks noGrp="1"/>
          </p:cNvSpPr>
          <p:nvPr>
            <p:ph type="body" idx="1"/>
          </p:nvPr>
        </p:nvSpPr>
        <p:spPr>
          <a:xfrm>
            <a:off x="838200" y="1194099"/>
            <a:ext cx="10515600" cy="516225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Data abstraction: </a:t>
            </a:r>
            <a:endParaRPr/>
          </a:p>
          <a:p>
            <a:pPr marL="685800" lvl="1" indent="-228600" algn="l" rtl="0">
              <a:lnSpc>
                <a:spcPct val="90000"/>
              </a:lnSpc>
              <a:spcBef>
                <a:spcPts val="500"/>
              </a:spcBef>
              <a:spcAft>
                <a:spcPts val="0"/>
              </a:spcAft>
              <a:buClr>
                <a:schemeClr val="dk1"/>
              </a:buClr>
              <a:buSzPts val="2400"/>
              <a:buChar char="•"/>
            </a:pPr>
            <a:r>
              <a:rPr lang="en-US"/>
              <a:t>A </a:t>
            </a:r>
            <a:r>
              <a:rPr lang="en-US" b="1"/>
              <a:t>data model</a:t>
            </a:r>
            <a:r>
              <a:rPr lang="en-US"/>
              <a:t> is used to hide storage details and present the users with a conceptual view  of the database.</a:t>
            </a:r>
            <a:endParaRPr/>
          </a:p>
          <a:p>
            <a:pPr marL="685800" lvl="1" indent="-228600" algn="l" rtl="0">
              <a:lnSpc>
                <a:spcPct val="90000"/>
              </a:lnSpc>
              <a:spcBef>
                <a:spcPts val="500"/>
              </a:spcBef>
              <a:spcAft>
                <a:spcPts val="0"/>
              </a:spcAft>
              <a:buClr>
                <a:schemeClr val="dk1"/>
              </a:buClr>
              <a:buSzPts val="2400"/>
              <a:buChar char="•"/>
            </a:pPr>
            <a:r>
              <a:rPr lang="en-US"/>
              <a:t>Programs refer to the data model constructs rather than data storage details</a:t>
            </a:r>
            <a:endParaRPr/>
          </a:p>
          <a:p>
            <a:pPr marL="228600" lvl="0" indent="-228600" algn="l" rtl="0">
              <a:lnSpc>
                <a:spcPct val="90000"/>
              </a:lnSpc>
              <a:spcBef>
                <a:spcPts val="1600"/>
              </a:spcBef>
              <a:spcAft>
                <a:spcPts val="0"/>
              </a:spcAft>
              <a:buClr>
                <a:schemeClr val="dk1"/>
              </a:buClr>
              <a:buSzPts val="2800"/>
              <a:buChar char="•"/>
            </a:pPr>
            <a:r>
              <a:rPr lang="en-US" b="1"/>
              <a:t>Support of multiple views of the data:</a:t>
            </a:r>
            <a:endParaRPr/>
          </a:p>
          <a:p>
            <a:pPr marL="685800" lvl="1" indent="-228600" algn="l" rtl="0">
              <a:lnSpc>
                <a:spcPct val="90000"/>
              </a:lnSpc>
              <a:spcBef>
                <a:spcPts val="500"/>
              </a:spcBef>
              <a:spcAft>
                <a:spcPts val="0"/>
              </a:spcAft>
              <a:buClr>
                <a:schemeClr val="dk1"/>
              </a:buClr>
              <a:buSzPts val="2400"/>
              <a:buChar char="•"/>
            </a:pPr>
            <a:r>
              <a:rPr lang="en-US"/>
              <a:t>Each user may see a different view of the database, which describes </a:t>
            </a:r>
            <a:r>
              <a:rPr lang="en-US" b="1"/>
              <a:t>only</a:t>
            </a:r>
            <a:r>
              <a:rPr lang="en-US"/>
              <a:t> the data of interest to that user.</a:t>
            </a:r>
            <a:endParaRPr/>
          </a:p>
        </p:txBody>
      </p:sp>
      <p:sp>
        <p:nvSpPr>
          <p:cNvPr id="195" name="Google Shape;19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196" name="Google Shape;19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3"/>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1"/>
              </a:buClr>
              <a:buSzPct val="100000"/>
              <a:buFont typeface="Calibri"/>
              <a:buNone/>
            </a:pPr>
            <a:r>
              <a:rPr lang="en-US" sz="4000" b="1">
                <a:solidFill>
                  <a:schemeClr val="accent1"/>
                </a:solidFill>
                <a:latin typeface="Calibri"/>
                <a:ea typeface="Calibri"/>
                <a:cs typeface="Calibri"/>
                <a:sym typeface="Calibri"/>
              </a:rPr>
              <a:t>Characteristics of the Database Approach (..contd)</a:t>
            </a:r>
            <a:endParaRPr/>
          </a:p>
        </p:txBody>
      </p:sp>
      <p:sp>
        <p:nvSpPr>
          <p:cNvPr id="203" name="Google Shape;203;p13"/>
          <p:cNvSpPr txBox="1">
            <a:spLocks noGrp="1"/>
          </p:cNvSpPr>
          <p:nvPr>
            <p:ph type="body" idx="1"/>
          </p:nvPr>
        </p:nvSpPr>
        <p:spPr>
          <a:xfrm>
            <a:off x="838200" y="1194099"/>
            <a:ext cx="10515600" cy="516225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b="1"/>
              <a:t>Sharing of data and multi-user transaction processing:</a:t>
            </a:r>
            <a:endParaRPr/>
          </a:p>
          <a:p>
            <a:pPr marL="685800" lvl="1" indent="-228600" algn="l" rtl="0">
              <a:lnSpc>
                <a:spcPct val="90000"/>
              </a:lnSpc>
              <a:spcBef>
                <a:spcPts val="500"/>
              </a:spcBef>
              <a:spcAft>
                <a:spcPts val="0"/>
              </a:spcAft>
              <a:buClr>
                <a:schemeClr val="dk1"/>
              </a:buClr>
              <a:buSzPts val="2200"/>
              <a:buChar char="•"/>
            </a:pPr>
            <a:r>
              <a:rPr lang="en-US" sz="2200"/>
              <a:t>Allowing a set of </a:t>
            </a:r>
            <a:r>
              <a:rPr lang="en-US" sz="2200" b="1"/>
              <a:t>concurrent users</a:t>
            </a:r>
            <a:r>
              <a:rPr lang="en-US" sz="2200"/>
              <a:t> to retrieve from and to update the database.</a:t>
            </a:r>
            <a:endParaRPr/>
          </a:p>
          <a:p>
            <a:pPr marL="685800" lvl="1" indent="-228600" algn="l" rtl="0">
              <a:lnSpc>
                <a:spcPct val="90000"/>
              </a:lnSpc>
              <a:spcBef>
                <a:spcPts val="500"/>
              </a:spcBef>
              <a:spcAft>
                <a:spcPts val="0"/>
              </a:spcAft>
              <a:buClr>
                <a:schemeClr val="dk1"/>
              </a:buClr>
              <a:buSzPts val="2200"/>
              <a:buChar char="•"/>
            </a:pPr>
            <a:r>
              <a:rPr lang="en-US" sz="2200" i="1"/>
              <a:t>Concurrency control</a:t>
            </a:r>
            <a:r>
              <a:rPr lang="en-US" sz="2200"/>
              <a:t> within the DBMS guarantees that each transaction is correctly executed or aborted</a:t>
            </a:r>
            <a:endParaRPr/>
          </a:p>
          <a:p>
            <a:pPr marL="685800" lvl="1" indent="-228600" algn="l" rtl="0">
              <a:lnSpc>
                <a:spcPct val="90000"/>
              </a:lnSpc>
              <a:spcBef>
                <a:spcPts val="500"/>
              </a:spcBef>
              <a:spcAft>
                <a:spcPts val="0"/>
              </a:spcAft>
              <a:buClr>
                <a:schemeClr val="dk1"/>
              </a:buClr>
              <a:buSzPts val="2200"/>
              <a:buChar char="•"/>
            </a:pPr>
            <a:r>
              <a:rPr lang="en-US" sz="2200" i="1"/>
              <a:t>Recovery</a:t>
            </a:r>
            <a:r>
              <a:rPr lang="en-US" sz="2200"/>
              <a:t> subsystem ensures each completed transaction has its effect permanently recorded in the database</a:t>
            </a:r>
            <a:endParaRPr/>
          </a:p>
          <a:p>
            <a:pPr marL="685800" lvl="1" indent="-228600" algn="l" rtl="0">
              <a:lnSpc>
                <a:spcPct val="90000"/>
              </a:lnSpc>
              <a:spcBef>
                <a:spcPts val="500"/>
              </a:spcBef>
              <a:spcAft>
                <a:spcPts val="0"/>
              </a:spcAft>
              <a:buClr>
                <a:schemeClr val="dk1"/>
              </a:buClr>
              <a:buSzPts val="2200"/>
              <a:buChar char="•"/>
            </a:pPr>
            <a:r>
              <a:rPr lang="en-US" sz="2200" b="1"/>
              <a:t>OLTP</a:t>
            </a:r>
            <a:r>
              <a:rPr lang="en-US" sz="2200"/>
              <a:t> (Online Transaction Processing) is a major part of database applications; allows hundreds of concurrent transactions to execute per second.</a:t>
            </a:r>
            <a:endParaRPr/>
          </a:p>
        </p:txBody>
      </p:sp>
      <p:sp>
        <p:nvSpPr>
          <p:cNvPr id="204" name="Google Shape;204;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205" name="Google Shape;20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4"/>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4000"/>
              <a:buFont typeface="Calibri"/>
              <a:buNone/>
            </a:pPr>
            <a:r>
              <a:rPr lang="en-US" sz="4000" b="1">
                <a:solidFill>
                  <a:schemeClr val="accent1"/>
                </a:solidFill>
                <a:latin typeface="Calibri"/>
                <a:ea typeface="Calibri"/>
                <a:cs typeface="Calibri"/>
                <a:sym typeface="Calibri"/>
              </a:rPr>
              <a:t>Database users</a:t>
            </a:r>
            <a:endParaRPr/>
          </a:p>
        </p:txBody>
      </p:sp>
      <p:sp>
        <p:nvSpPr>
          <p:cNvPr id="212" name="Google Shape;212;p14"/>
          <p:cNvSpPr txBox="1">
            <a:spLocks noGrp="1"/>
          </p:cNvSpPr>
          <p:nvPr>
            <p:ph type="body" idx="1"/>
          </p:nvPr>
        </p:nvSpPr>
        <p:spPr>
          <a:xfrm>
            <a:off x="838200" y="1194099"/>
            <a:ext cx="10515600" cy="516225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accent1"/>
              </a:buClr>
              <a:buSzPts val="2800"/>
              <a:buChar char="•"/>
            </a:pPr>
            <a:r>
              <a:rPr lang="en-US" b="1">
                <a:solidFill>
                  <a:schemeClr val="accent1"/>
                </a:solidFill>
              </a:rPr>
              <a:t>Users may be divided into</a:t>
            </a:r>
            <a:endParaRPr/>
          </a:p>
          <a:p>
            <a:pPr marL="914400" lvl="1" indent="-457200" algn="l" rtl="0">
              <a:lnSpc>
                <a:spcPct val="90000"/>
              </a:lnSpc>
              <a:spcBef>
                <a:spcPts val="500"/>
              </a:spcBef>
              <a:spcAft>
                <a:spcPts val="0"/>
              </a:spcAft>
              <a:buClr>
                <a:schemeClr val="dk1"/>
              </a:buClr>
              <a:buSzPts val="2400"/>
              <a:buFont typeface="Calibri"/>
              <a:buAutoNum type="arabicPeriod"/>
            </a:pPr>
            <a:r>
              <a:rPr lang="en-US"/>
              <a:t>Those who actually use and control the database content, and those who design, develop and maintain database applications (called “</a:t>
            </a:r>
            <a:r>
              <a:rPr lang="en-US" i="1"/>
              <a:t>Actors on the Scene</a:t>
            </a:r>
            <a:r>
              <a:rPr lang="en-US"/>
              <a:t>”)</a:t>
            </a:r>
            <a:endParaRPr/>
          </a:p>
          <a:p>
            <a:pPr marL="914400" lvl="1" indent="-457200" algn="l" rtl="0">
              <a:lnSpc>
                <a:spcPct val="90000"/>
              </a:lnSpc>
              <a:spcBef>
                <a:spcPts val="2300"/>
              </a:spcBef>
              <a:spcAft>
                <a:spcPts val="0"/>
              </a:spcAft>
              <a:buClr>
                <a:schemeClr val="dk1"/>
              </a:buClr>
              <a:buSzPts val="2400"/>
              <a:buFont typeface="Calibri"/>
              <a:buAutoNum type="arabicPeriod"/>
            </a:pPr>
            <a:r>
              <a:rPr lang="en-US"/>
              <a:t>Those who design and develop the DBMS software and related tools, and the computer systems operators (called “</a:t>
            </a:r>
            <a:r>
              <a:rPr lang="en-US" i="1"/>
              <a:t>Workers Behind the Scene</a:t>
            </a:r>
            <a:r>
              <a:rPr lang="en-US"/>
              <a:t>”).</a:t>
            </a:r>
            <a:endParaRPr/>
          </a:p>
        </p:txBody>
      </p:sp>
      <p:sp>
        <p:nvSpPr>
          <p:cNvPr id="213" name="Google Shape;21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214" name="Google Shape;21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5"/>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4000"/>
              <a:buFont typeface="Calibri"/>
              <a:buNone/>
            </a:pPr>
            <a:r>
              <a:rPr lang="en-US" sz="4000" b="1">
                <a:solidFill>
                  <a:schemeClr val="accent1"/>
                </a:solidFill>
                <a:latin typeface="Calibri"/>
                <a:ea typeface="Calibri"/>
                <a:cs typeface="Calibri"/>
                <a:sym typeface="Calibri"/>
              </a:rPr>
              <a:t>Database users: Actors on the scene</a:t>
            </a:r>
            <a:endParaRPr/>
          </a:p>
        </p:txBody>
      </p:sp>
      <p:sp>
        <p:nvSpPr>
          <p:cNvPr id="221" name="Google Shape;221;p15"/>
          <p:cNvSpPr txBox="1">
            <a:spLocks noGrp="1"/>
          </p:cNvSpPr>
          <p:nvPr>
            <p:ph type="body" idx="1"/>
          </p:nvPr>
        </p:nvSpPr>
        <p:spPr>
          <a:xfrm>
            <a:off x="838200" y="1194099"/>
            <a:ext cx="10515600" cy="5162251"/>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accent1"/>
              </a:buClr>
              <a:buSzPts val="2400"/>
              <a:buChar char="•"/>
            </a:pPr>
            <a:r>
              <a:rPr lang="en-US" b="1">
                <a:solidFill>
                  <a:schemeClr val="accent1"/>
                </a:solidFill>
              </a:rPr>
              <a:t>Database administrators</a:t>
            </a:r>
            <a:endParaRPr/>
          </a:p>
          <a:p>
            <a:pPr marL="1143000" lvl="2" indent="-228600" algn="just" rtl="0">
              <a:lnSpc>
                <a:spcPct val="90000"/>
              </a:lnSpc>
              <a:spcBef>
                <a:spcPts val="500"/>
              </a:spcBef>
              <a:spcAft>
                <a:spcPts val="0"/>
              </a:spcAft>
              <a:buClr>
                <a:schemeClr val="dk1"/>
              </a:buClr>
              <a:buSzPts val="2000"/>
              <a:buChar char="•"/>
            </a:pPr>
            <a:r>
              <a:rPr lang="en-US"/>
              <a:t>Responsible for authorizing access to the database, for coordinating and monitoring its use, acquiring software and hardware resources, controlling its use and monitoring efficiency of operations.</a:t>
            </a:r>
            <a:endParaRPr/>
          </a:p>
          <a:p>
            <a:pPr marL="685800" lvl="1" indent="-228600" algn="l" rtl="0">
              <a:lnSpc>
                <a:spcPct val="90000"/>
              </a:lnSpc>
              <a:spcBef>
                <a:spcPts val="1700"/>
              </a:spcBef>
              <a:spcAft>
                <a:spcPts val="0"/>
              </a:spcAft>
              <a:buClr>
                <a:schemeClr val="accent1"/>
              </a:buClr>
              <a:buSzPts val="2400"/>
              <a:buChar char="•"/>
            </a:pPr>
            <a:r>
              <a:rPr lang="en-US" b="1">
                <a:solidFill>
                  <a:schemeClr val="accent1"/>
                </a:solidFill>
              </a:rPr>
              <a:t>Database designers</a:t>
            </a:r>
            <a:endParaRPr/>
          </a:p>
          <a:p>
            <a:pPr marL="1143000" lvl="2" indent="-228600" algn="just" rtl="0">
              <a:lnSpc>
                <a:spcPct val="90000"/>
              </a:lnSpc>
              <a:spcBef>
                <a:spcPts val="500"/>
              </a:spcBef>
              <a:spcAft>
                <a:spcPts val="0"/>
              </a:spcAft>
              <a:buClr>
                <a:schemeClr val="dk1"/>
              </a:buClr>
              <a:buSzPts val="2000"/>
              <a:buChar char="•"/>
            </a:pPr>
            <a:r>
              <a:rPr lang="en-US"/>
              <a:t>Responsible to define the content, the structure, the constraints, and functions or transactions against the database. They must communicate with the end-users and understand their needs.</a:t>
            </a:r>
            <a:endParaRPr/>
          </a:p>
        </p:txBody>
      </p:sp>
      <p:sp>
        <p:nvSpPr>
          <p:cNvPr id="222" name="Google Shape;22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223" name="Google Shape;22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6"/>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4000"/>
              <a:buFont typeface="Calibri"/>
              <a:buNone/>
            </a:pPr>
            <a:r>
              <a:rPr lang="en-US" sz="4000" b="1">
                <a:solidFill>
                  <a:schemeClr val="accent1"/>
                </a:solidFill>
                <a:latin typeface="Calibri"/>
                <a:ea typeface="Calibri"/>
                <a:cs typeface="Calibri"/>
                <a:sym typeface="Calibri"/>
              </a:rPr>
              <a:t>Database users: Actors on the scene</a:t>
            </a:r>
            <a:endParaRPr/>
          </a:p>
        </p:txBody>
      </p:sp>
      <p:sp>
        <p:nvSpPr>
          <p:cNvPr id="230" name="Google Shape;230;p16"/>
          <p:cNvSpPr txBox="1">
            <a:spLocks noGrp="1"/>
          </p:cNvSpPr>
          <p:nvPr>
            <p:ph type="body" idx="1"/>
          </p:nvPr>
        </p:nvSpPr>
        <p:spPr>
          <a:xfrm>
            <a:off x="838200" y="1194099"/>
            <a:ext cx="10515600" cy="5162251"/>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accent1"/>
              </a:buClr>
              <a:buSzPts val="2400"/>
              <a:buChar char="•"/>
            </a:pPr>
            <a:r>
              <a:rPr lang="en-US" b="1">
                <a:solidFill>
                  <a:schemeClr val="accent1"/>
                </a:solidFill>
              </a:rPr>
              <a:t>End-users: </a:t>
            </a:r>
            <a:r>
              <a:rPr lang="en-US"/>
              <a:t>They use the data for queries, reports and some of them update the database content. End-users can be categorized into:</a:t>
            </a:r>
            <a:endParaRPr/>
          </a:p>
          <a:p>
            <a:pPr marL="1143000" lvl="2" indent="-228600" algn="l" rtl="0">
              <a:lnSpc>
                <a:spcPct val="90000"/>
              </a:lnSpc>
              <a:spcBef>
                <a:spcPts val="500"/>
              </a:spcBef>
              <a:spcAft>
                <a:spcPts val="0"/>
              </a:spcAft>
              <a:buClr>
                <a:schemeClr val="accent1"/>
              </a:buClr>
              <a:buSzPts val="2000"/>
              <a:buChar char="•"/>
            </a:pPr>
            <a:r>
              <a:rPr lang="en-US" b="1">
                <a:solidFill>
                  <a:schemeClr val="accent1"/>
                </a:solidFill>
              </a:rPr>
              <a:t>Casual</a:t>
            </a:r>
            <a:r>
              <a:rPr lang="en-US">
                <a:solidFill>
                  <a:schemeClr val="accent1"/>
                </a:solidFill>
              </a:rPr>
              <a:t>: </a:t>
            </a:r>
            <a:r>
              <a:rPr lang="en-US"/>
              <a:t>access database occasionally when needed</a:t>
            </a:r>
            <a:endParaRPr/>
          </a:p>
          <a:p>
            <a:pPr marL="1143000" lvl="2" indent="-228600" algn="l" rtl="0">
              <a:lnSpc>
                <a:spcPct val="90000"/>
              </a:lnSpc>
              <a:spcBef>
                <a:spcPts val="500"/>
              </a:spcBef>
              <a:spcAft>
                <a:spcPts val="0"/>
              </a:spcAft>
              <a:buClr>
                <a:schemeClr val="accent1"/>
              </a:buClr>
              <a:buSzPts val="2000"/>
              <a:buChar char="•"/>
            </a:pPr>
            <a:r>
              <a:rPr lang="en-US" b="1">
                <a:solidFill>
                  <a:schemeClr val="accent1"/>
                </a:solidFill>
              </a:rPr>
              <a:t>Naïve</a:t>
            </a:r>
            <a:r>
              <a:rPr lang="en-US">
                <a:solidFill>
                  <a:schemeClr val="accent1"/>
                </a:solidFill>
              </a:rPr>
              <a:t> or parametric: </a:t>
            </a:r>
            <a:r>
              <a:rPr lang="en-US"/>
              <a:t>they make up a large section of the end-user population.</a:t>
            </a:r>
            <a:endParaRPr/>
          </a:p>
          <a:p>
            <a:pPr marL="1600200" lvl="3" indent="-228600" algn="l" rtl="0">
              <a:lnSpc>
                <a:spcPct val="90000"/>
              </a:lnSpc>
              <a:spcBef>
                <a:spcPts val="500"/>
              </a:spcBef>
              <a:spcAft>
                <a:spcPts val="0"/>
              </a:spcAft>
              <a:buClr>
                <a:schemeClr val="dk1"/>
              </a:buClr>
              <a:buSzPts val="1800"/>
              <a:buChar char="•"/>
            </a:pPr>
            <a:r>
              <a:rPr lang="en-US"/>
              <a:t>They use previously well-defined functions in the form of  “canned transactions” against the database.</a:t>
            </a:r>
            <a:endParaRPr/>
          </a:p>
          <a:p>
            <a:pPr marL="1600200" lvl="3" indent="-228600" algn="l" rtl="0">
              <a:lnSpc>
                <a:spcPct val="90000"/>
              </a:lnSpc>
              <a:spcBef>
                <a:spcPts val="500"/>
              </a:spcBef>
              <a:spcAft>
                <a:spcPts val="0"/>
              </a:spcAft>
              <a:buClr>
                <a:schemeClr val="dk1"/>
              </a:buClr>
              <a:buSzPts val="1800"/>
              <a:buChar char="•"/>
            </a:pPr>
            <a:r>
              <a:rPr lang="en-US"/>
              <a:t>Users of mobile apps mostly fall in this category</a:t>
            </a:r>
            <a:endParaRPr/>
          </a:p>
          <a:p>
            <a:pPr marL="1600200" lvl="3" indent="-228600" algn="l" rtl="0">
              <a:lnSpc>
                <a:spcPct val="90000"/>
              </a:lnSpc>
              <a:spcBef>
                <a:spcPts val="500"/>
              </a:spcBef>
              <a:spcAft>
                <a:spcPts val="0"/>
              </a:spcAft>
              <a:buClr>
                <a:schemeClr val="dk1"/>
              </a:buClr>
              <a:buSzPts val="1800"/>
              <a:buChar char="•"/>
            </a:pPr>
            <a:r>
              <a:rPr lang="en-US"/>
              <a:t>Bank-tellers or reservation clerks are parametric users who do this activity for an entire shift of operations.</a:t>
            </a:r>
            <a:endParaRPr/>
          </a:p>
          <a:p>
            <a:pPr marL="1600200" lvl="3" indent="-228600" algn="l" rtl="0">
              <a:lnSpc>
                <a:spcPct val="90000"/>
              </a:lnSpc>
              <a:spcBef>
                <a:spcPts val="500"/>
              </a:spcBef>
              <a:spcAft>
                <a:spcPts val="0"/>
              </a:spcAft>
              <a:buClr>
                <a:schemeClr val="dk1"/>
              </a:buClr>
              <a:buSzPts val="1800"/>
              <a:buChar char="•"/>
            </a:pPr>
            <a:r>
              <a:rPr lang="en-US"/>
              <a:t>Social media users post and read information from websites</a:t>
            </a:r>
            <a:endParaRPr/>
          </a:p>
        </p:txBody>
      </p:sp>
      <p:sp>
        <p:nvSpPr>
          <p:cNvPr id="231" name="Google Shape;231;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232" name="Google Shape;23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7"/>
          <p:cNvSpPr txBox="1">
            <a:spLocks noGrp="1"/>
          </p:cNvSpPr>
          <p:nvPr>
            <p:ph type="title"/>
          </p:nvPr>
        </p:nvSpPr>
        <p:spPr>
          <a:xfrm>
            <a:off x="838200" y="129092"/>
            <a:ext cx="10515600" cy="6998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4000"/>
              <a:buFont typeface="Calibri"/>
              <a:buNone/>
            </a:pPr>
            <a:r>
              <a:rPr lang="en-US" sz="4000" b="1">
                <a:solidFill>
                  <a:schemeClr val="accent1"/>
                </a:solidFill>
                <a:latin typeface="Calibri"/>
                <a:ea typeface="Calibri"/>
                <a:cs typeface="Calibri"/>
                <a:sym typeface="Calibri"/>
              </a:rPr>
              <a:t>Database users: Actors on the scene</a:t>
            </a:r>
            <a:endParaRPr/>
          </a:p>
        </p:txBody>
      </p:sp>
      <p:sp>
        <p:nvSpPr>
          <p:cNvPr id="239" name="Google Shape;239;p17"/>
          <p:cNvSpPr txBox="1">
            <a:spLocks noGrp="1"/>
          </p:cNvSpPr>
          <p:nvPr>
            <p:ph type="body" idx="1"/>
          </p:nvPr>
        </p:nvSpPr>
        <p:spPr>
          <a:xfrm>
            <a:off x="838200" y="1194099"/>
            <a:ext cx="10515600" cy="516225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accent1"/>
              </a:buClr>
              <a:buSzPts val="2800"/>
              <a:buChar char="•"/>
            </a:pPr>
            <a:r>
              <a:rPr lang="en-US" b="1">
                <a:solidFill>
                  <a:schemeClr val="accent1"/>
                </a:solidFill>
              </a:rPr>
              <a:t>Sophisticated:</a:t>
            </a:r>
            <a:endParaRPr/>
          </a:p>
          <a:p>
            <a:pPr marL="685800" lvl="1" indent="-228600" algn="l" rtl="0">
              <a:lnSpc>
                <a:spcPct val="90000"/>
              </a:lnSpc>
              <a:spcBef>
                <a:spcPts val="500"/>
              </a:spcBef>
              <a:spcAft>
                <a:spcPts val="0"/>
              </a:spcAft>
              <a:buClr>
                <a:schemeClr val="dk1"/>
              </a:buClr>
              <a:buSzPts val="2400"/>
              <a:buChar char="•"/>
            </a:pPr>
            <a:r>
              <a:rPr lang="en-US"/>
              <a:t>These include business analysts, scientists, engineers, others thoroughly familiar with the system capabilities.</a:t>
            </a:r>
            <a:endParaRPr/>
          </a:p>
          <a:p>
            <a:pPr marL="685800" lvl="1" indent="-228600" algn="l" rtl="0">
              <a:lnSpc>
                <a:spcPct val="90000"/>
              </a:lnSpc>
              <a:spcBef>
                <a:spcPts val="500"/>
              </a:spcBef>
              <a:spcAft>
                <a:spcPts val="0"/>
              </a:spcAft>
              <a:buClr>
                <a:schemeClr val="dk1"/>
              </a:buClr>
              <a:buSzPts val="2400"/>
              <a:buChar char="•"/>
            </a:pPr>
            <a:r>
              <a:rPr lang="en-US"/>
              <a:t>Many use tools in the form of software packages that work closely with the stored database.</a:t>
            </a:r>
            <a:endParaRPr/>
          </a:p>
          <a:p>
            <a:pPr marL="228600" lvl="0" indent="-228600" algn="l" rtl="0">
              <a:lnSpc>
                <a:spcPct val="90000"/>
              </a:lnSpc>
              <a:spcBef>
                <a:spcPts val="1000"/>
              </a:spcBef>
              <a:spcAft>
                <a:spcPts val="0"/>
              </a:spcAft>
              <a:buClr>
                <a:schemeClr val="accent1"/>
              </a:buClr>
              <a:buSzPts val="2800"/>
              <a:buChar char="•"/>
            </a:pPr>
            <a:r>
              <a:rPr lang="en-US" b="1">
                <a:solidFill>
                  <a:schemeClr val="accent1"/>
                </a:solidFill>
              </a:rPr>
              <a:t>Stand-alone:</a:t>
            </a:r>
            <a:endParaRPr/>
          </a:p>
          <a:p>
            <a:pPr marL="685800" lvl="1" indent="-228600" algn="l" rtl="0">
              <a:lnSpc>
                <a:spcPct val="90000"/>
              </a:lnSpc>
              <a:spcBef>
                <a:spcPts val="500"/>
              </a:spcBef>
              <a:spcAft>
                <a:spcPts val="0"/>
              </a:spcAft>
              <a:buClr>
                <a:schemeClr val="dk1"/>
              </a:buClr>
              <a:buSzPts val="2400"/>
              <a:buChar char="•"/>
            </a:pPr>
            <a:r>
              <a:rPr lang="en-US"/>
              <a:t>Mostly maintain personal databases using ready-to-use packaged applications.</a:t>
            </a:r>
            <a:endParaRPr/>
          </a:p>
          <a:p>
            <a:pPr marL="685800" lvl="1" indent="-228600" algn="l" rtl="0">
              <a:lnSpc>
                <a:spcPct val="90000"/>
              </a:lnSpc>
              <a:spcBef>
                <a:spcPts val="500"/>
              </a:spcBef>
              <a:spcAft>
                <a:spcPts val="0"/>
              </a:spcAft>
              <a:buClr>
                <a:schemeClr val="dk1"/>
              </a:buClr>
              <a:buSzPts val="2400"/>
              <a:buChar char="•"/>
            </a:pPr>
            <a:r>
              <a:rPr lang="en-US"/>
              <a:t>An example is the user of a tax program that creates its own internal database.</a:t>
            </a:r>
            <a:endParaRPr/>
          </a:p>
          <a:p>
            <a:pPr marL="685800" lvl="1" indent="-228600" algn="l" rtl="0">
              <a:lnSpc>
                <a:spcPct val="90000"/>
              </a:lnSpc>
              <a:spcBef>
                <a:spcPts val="500"/>
              </a:spcBef>
              <a:spcAft>
                <a:spcPts val="0"/>
              </a:spcAft>
              <a:buClr>
                <a:schemeClr val="dk1"/>
              </a:buClr>
              <a:buSzPts val="2400"/>
              <a:buChar char="•"/>
            </a:pPr>
            <a:r>
              <a:rPr lang="en-US"/>
              <a:t>Another example is a user that maintains a database of personal photos and videos.</a:t>
            </a:r>
            <a:endParaRPr/>
          </a:p>
        </p:txBody>
      </p:sp>
      <p:sp>
        <p:nvSpPr>
          <p:cNvPr id="240" name="Google Shape;240;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241" name="Google Shape;241;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8"/>
          <p:cNvSpPr txBox="1">
            <a:spLocks noGrp="1"/>
          </p:cNvSpPr>
          <p:nvPr>
            <p:ph type="title"/>
          </p:nvPr>
        </p:nvSpPr>
        <p:spPr>
          <a:xfrm>
            <a:off x="838200" y="129092"/>
            <a:ext cx="10515600" cy="6998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4000"/>
              <a:buFont typeface="Calibri"/>
              <a:buNone/>
            </a:pPr>
            <a:r>
              <a:rPr lang="en-US" sz="4000" b="1">
                <a:solidFill>
                  <a:schemeClr val="accent1"/>
                </a:solidFill>
                <a:latin typeface="Calibri"/>
                <a:ea typeface="Calibri"/>
                <a:cs typeface="Calibri"/>
                <a:sym typeface="Calibri"/>
              </a:rPr>
              <a:t>Database users: Actors on the scene</a:t>
            </a:r>
            <a:endParaRPr/>
          </a:p>
        </p:txBody>
      </p:sp>
      <p:sp>
        <p:nvSpPr>
          <p:cNvPr id="248" name="Google Shape;248;p18"/>
          <p:cNvSpPr txBox="1">
            <a:spLocks noGrp="1"/>
          </p:cNvSpPr>
          <p:nvPr>
            <p:ph type="body" idx="1"/>
          </p:nvPr>
        </p:nvSpPr>
        <p:spPr>
          <a:xfrm>
            <a:off x="838200" y="1194099"/>
            <a:ext cx="10515600" cy="516225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accent1"/>
              </a:buClr>
              <a:buSzPts val="2800"/>
              <a:buChar char="•"/>
            </a:pPr>
            <a:r>
              <a:rPr lang="en-US" b="1">
                <a:solidFill>
                  <a:schemeClr val="accent1"/>
                </a:solidFill>
              </a:rPr>
              <a:t>System analysts and application developers</a:t>
            </a:r>
            <a:endParaRPr/>
          </a:p>
          <a:p>
            <a:pPr marL="685800" lvl="1" indent="-228600" algn="l" rtl="0">
              <a:lnSpc>
                <a:spcPct val="90000"/>
              </a:lnSpc>
              <a:spcBef>
                <a:spcPts val="500"/>
              </a:spcBef>
              <a:spcAft>
                <a:spcPts val="0"/>
              </a:spcAft>
              <a:buClr>
                <a:schemeClr val="dk1"/>
              </a:buClr>
              <a:buSzPts val="2400"/>
              <a:buChar char="•"/>
            </a:pPr>
            <a:r>
              <a:rPr lang="en-US"/>
              <a:t>System analysts: They understand the user requirements of naïve and sophisticated users and design applications including canned  transactions to meet those requirements. </a:t>
            </a:r>
            <a:endParaRPr/>
          </a:p>
          <a:p>
            <a:pPr marL="685800" lvl="1" indent="-228600" algn="l" rtl="0">
              <a:lnSpc>
                <a:spcPct val="90000"/>
              </a:lnSpc>
              <a:spcBef>
                <a:spcPts val="500"/>
              </a:spcBef>
              <a:spcAft>
                <a:spcPts val="0"/>
              </a:spcAft>
              <a:buClr>
                <a:schemeClr val="dk1"/>
              </a:buClr>
              <a:buSzPts val="2400"/>
              <a:buChar char="•"/>
            </a:pPr>
            <a:r>
              <a:rPr lang="en-US"/>
              <a:t>Application programmers: Implement the specifications developed by analysts and test and debug them before deployment.</a:t>
            </a:r>
            <a:endParaRPr/>
          </a:p>
          <a:p>
            <a:pPr marL="685800" lvl="1" indent="-228600" algn="l" rtl="0">
              <a:lnSpc>
                <a:spcPct val="90000"/>
              </a:lnSpc>
              <a:spcBef>
                <a:spcPts val="500"/>
              </a:spcBef>
              <a:spcAft>
                <a:spcPts val="0"/>
              </a:spcAft>
              <a:buClr>
                <a:schemeClr val="dk1"/>
              </a:buClr>
              <a:buSzPts val="2400"/>
              <a:buChar char="•"/>
            </a:pPr>
            <a:r>
              <a:rPr lang="en-US"/>
              <a:t>Business analysts: There is an increasing need for such people who can analyze vast amounts of business data and real-time data (“Big Data”) for better decision making related to planning, advertising, marketing etc. </a:t>
            </a:r>
            <a:endParaRPr/>
          </a:p>
          <a:p>
            <a:pPr marL="685800" lvl="1" indent="-76200" algn="l" rtl="0">
              <a:lnSpc>
                <a:spcPct val="90000"/>
              </a:lnSpc>
              <a:spcBef>
                <a:spcPts val="500"/>
              </a:spcBef>
              <a:spcAft>
                <a:spcPts val="0"/>
              </a:spcAft>
              <a:buClr>
                <a:schemeClr val="dk1"/>
              </a:buClr>
              <a:buSzPts val="2400"/>
              <a:buNone/>
            </a:pPr>
            <a:endParaRPr/>
          </a:p>
        </p:txBody>
      </p:sp>
      <p:sp>
        <p:nvSpPr>
          <p:cNvPr id="249" name="Google Shape;24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250" name="Google Shape;25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9"/>
          <p:cNvSpPr txBox="1">
            <a:spLocks noGrp="1"/>
          </p:cNvSpPr>
          <p:nvPr>
            <p:ph type="title"/>
          </p:nvPr>
        </p:nvSpPr>
        <p:spPr>
          <a:xfrm>
            <a:off x="838200" y="129092"/>
            <a:ext cx="10515600" cy="6998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4000"/>
              <a:buFont typeface="Calibri"/>
              <a:buNone/>
            </a:pPr>
            <a:r>
              <a:rPr lang="en-US" sz="4000" b="1">
                <a:solidFill>
                  <a:schemeClr val="accent1"/>
                </a:solidFill>
                <a:latin typeface="Calibri"/>
                <a:ea typeface="Calibri"/>
                <a:cs typeface="Calibri"/>
                <a:sym typeface="Calibri"/>
              </a:rPr>
              <a:t>Database users: Actors behind the scene</a:t>
            </a:r>
            <a:endParaRPr/>
          </a:p>
        </p:txBody>
      </p:sp>
      <p:sp>
        <p:nvSpPr>
          <p:cNvPr id="257" name="Google Shape;257;p19"/>
          <p:cNvSpPr txBox="1">
            <a:spLocks noGrp="1"/>
          </p:cNvSpPr>
          <p:nvPr>
            <p:ph type="body" idx="1"/>
          </p:nvPr>
        </p:nvSpPr>
        <p:spPr>
          <a:xfrm>
            <a:off x="838200" y="968189"/>
            <a:ext cx="10515600" cy="538816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F5496"/>
              </a:buClr>
              <a:buSzPts val="2800"/>
              <a:buChar char="•"/>
            </a:pPr>
            <a:r>
              <a:rPr lang="en-US" b="1">
                <a:solidFill>
                  <a:srgbClr val="2F5496"/>
                </a:solidFill>
              </a:rPr>
              <a:t>System designers and implementors: </a:t>
            </a:r>
            <a:endParaRPr/>
          </a:p>
          <a:p>
            <a:pPr marL="685800" lvl="1" indent="-228600" algn="l" rtl="0">
              <a:lnSpc>
                <a:spcPct val="90000"/>
              </a:lnSpc>
              <a:spcBef>
                <a:spcPts val="500"/>
              </a:spcBef>
              <a:spcAft>
                <a:spcPts val="0"/>
              </a:spcAft>
              <a:buClr>
                <a:schemeClr val="dk1"/>
              </a:buClr>
              <a:buSzPts val="2400"/>
              <a:buChar char="•"/>
            </a:pPr>
            <a:r>
              <a:rPr lang="en-US"/>
              <a:t>Design and implement DBMS packages in the form of modules and interfaces and test and debug them. The DBMS must interface with applications, language compilers, operating system components, etc.</a:t>
            </a:r>
            <a:endParaRPr/>
          </a:p>
          <a:p>
            <a:pPr marL="228600" lvl="0" indent="-228600" algn="l" rtl="0">
              <a:lnSpc>
                <a:spcPct val="90000"/>
              </a:lnSpc>
              <a:spcBef>
                <a:spcPts val="1000"/>
              </a:spcBef>
              <a:spcAft>
                <a:spcPts val="0"/>
              </a:spcAft>
              <a:buClr>
                <a:srgbClr val="2F5496"/>
              </a:buClr>
              <a:buSzPts val="2800"/>
              <a:buChar char="•"/>
            </a:pPr>
            <a:r>
              <a:rPr lang="en-US" b="1">
                <a:solidFill>
                  <a:srgbClr val="2F5496"/>
                </a:solidFill>
              </a:rPr>
              <a:t>Tool developers</a:t>
            </a:r>
            <a:r>
              <a:rPr lang="en-US">
                <a:solidFill>
                  <a:srgbClr val="2F5496"/>
                </a:solidFill>
              </a:rPr>
              <a:t>: </a:t>
            </a:r>
            <a:endParaRPr/>
          </a:p>
          <a:p>
            <a:pPr marL="685800" lvl="1" indent="-228600" algn="l" rtl="0">
              <a:lnSpc>
                <a:spcPct val="90000"/>
              </a:lnSpc>
              <a:spcBef>
                <a:spcPts val="500"/>
              </a:spcBef>
              <a:spcAft>
                <a:spcPts val="0"/>
              </a:spcAft>
              <a:buClr>
                <a:schemeClr val="dk1"/>
              </a:buClr>
              <a:buSzPts val="2400"/>
              <a:buChar char="•"/>
            </a:pPr>
            <a:r>
              <a:rPr lang="en-US"/>
              <a:t>Design and implement software systems called  tools for modeling and designing databases, performance monitoring, prototyping, test data generation, user interface creation, simulation etc. that facilitate building of applications and allow using database effectively.  </a:t>
            </a:r>
            <a:endParaRPr/>
          </a:p>
          <a:p>
            <a:pPr marL="228600" lvl="0" indent="-228600" algn="l" rtl="0">
              <a:lnSpc>
                <a:spcPct val="90000"/>
              </a:lnSpc>
              <a:spcBef>
                <a:spcPts val="1000"/>
              </a:spcBef>
              <a:spcAft>
                <a:spcPts val="0"/>
              </a:spcAft>
              <a:buClr>
                <a:srgbClr val="2F5496"/>
              </a:buClr>
              <a:buSzPts val="2800"/>
              <a:buChar char="•"/>
            </a:pPr>
            <a:r>
              <a:rPr lang="en-US" b="1">
                <a:solidFill>
                  <a:srgbClr val="2F5496"/>
                </a:solidFill>
              </a:rPr>
              <a:t>Operators and maintenance personnel</a:t>
            </a:r>
            <a:r>
              <a:rPr lang="en-US" sz="3600" b="1">
                <a:solidFill>
                  <a:srgbClr val="2F5496"/>
                </a:solidFill>
              </a:rPr>
              <a:t>: </a:t>
            </a:r>
            <a:endParaRPr/>
          </a:p>
          <a:p>
            <a:pPr marL="685800" lvl="1" indent="-228600" algn="l" rtl="0">
              <a:lnSpc>
                <a:spcPct val="90000"/>
              </a:lnSpc>
              <a:spcBef>
                <a:spcPts val="500"/>
              </a:spcBef>
              <a:spcAft>
                <a:spcPts val="0"/>
              </a:spcAft>
              <a:buClr>
                <a:schemeClr val="dk1"/>
              </a:buClr>
              <a:buSzPts val="2400"/>
              <a:buChar char="•"/>
            </a:pPr>
            <a:r>
              <a:rPr lang="en-US"/>
              <a:t>They manage the actual running and maintenance of the database system hardware and software environment.</a:t>
            </a:r>
            <a:endParaRPr/>
          </a:p>
          <a:p>
            <a:pPr marL="685800" lvl="1" indent="-76200" algn="l" rtl="0">
              <a:lnSpc>
                <a:spcPct val="90000"/>
              </a:lnSpc>
              <a:spcBef>
                <a:spcPts val="500"/>
              </a:spcBef>
              <a:spcAft>
                <a:spcPts val="0"/>
              </a:spcAft>
              <a:buClr>
                <a:schemeClr val="dk1"/>
              </a:buClr>
              <a:buSzPts val="2400"/>
              <a:buNone/>
            </a:pPr>
            <a:endParaRPr/>
          </a:p>
        </p:txBody>
      </p:sp>
      <p:sp>
        <p:nvSpPr>
          <p:cNvPr id="258" name="Google Shape;25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259" name="Google Shape;25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260" name="Google Shape;260;p19"/>
          <p:cNvSpPr/>
          <p:nvPr/>
        </p:nvSpPr>
        <p:spPr>
          <a:xfrm>
            <a:off x="5977217" y="3244334"/>
            <a:ext cx="2375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61" name="Google Shape;261;p19"/>
          <p:cNvSpPr/>
          <p:nvPr/>
        </p:nvSpPr>
        <p:spPr>
          <a:xfrm>
            <a:off x="5977217" y="3244334"/>
            <a:ext cx="2375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838200" y="365125"/>
            <a:ext cx="10515600" cy="79670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70C0"/>
              </a:buClr>
              <a:buSzPts val="4800"/>
              <a:buFont typeface="Calibri"/>
              <a:buNone/>
            </a:pPr>
            <a:r>
              <a:rPr lang="en-US" sz="4800" b="1">
                <a:solidFill>
                  <a:srgbClr val="0070C0"/>
                </a:solidFill>
                <a:latin typeface="Calibri"/>
                <a:ea typeface="Calibri"/>
                <a:cs typeface="Calibri"/>
                <a:sym typeface="Calibri"/>
              </a:rPr>
              <a:t>Introduction    </a:t>
            </a:r>
            <a:r>
              <a:rPr lang="en-US" sz="2000" b="1">
                <a:solidFill>
                  <a:srgbClr val="0070C0"/>
                </a:solidFill>
                <a:latin typeface="Calibri"/>
                <a:ea typeface="Calibri"/>
                <a:cs typeface="Calibri"/>
                <a:sym typeface="Calibri"/>
              </a:rPr>
              <a:t>(5)</a:t>
            </a:r>
            <a:endParaRPr sz="4800" b="1">
              <a:solidFill>
                <a:srgbClr val="0070C0"/>
              </a:solidFill>
              <a:latin typeface="Calibri"/>
              <a:ea typeface="Calibri"/>
              <a:cs typeface="Calibri"/>
              <a:sym typeface="Calibri"/>
            </a:endParaRPr>
          </a:p>
        </p:txBody>
      </p:sp>
      <p:sp>
        <p:nvSpPr>
          <p:cNvPr id="95" name="Google Shape;9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96" name="Google Shape;9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97" name="Google Shape;97;p2"/>
          <p:cNvSpPr txBox="1">
            <a:spLocks noGrp="1"/>
          </p:cNvSpPr>
          <p:nvPr>
            <p:ph type="body" idx="1"/>
          </p:nvPr>
        </p:nvSpPr>
        <p:spPr>
          <a:xfrm>
            <a:off x="838200" y="1210166"/>
            <a:ext cx="10515600" cy="4351338"/>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2800"/>
              <a:buChar char="•"/>
            </a:pPr>
            <a:r>
              <a:rPr lang="en-US" b="1">
                <a:latin typeface="Times New Roman"/>
                <a:ea typeface="Times New Roman"/>
                <a:cs typeface="Times New Roman"/>
                <a:sym typeface="Times New Roman"/>
              </a:rPr>
              <a:t>Introduction</a:t>
            </a:r>
            <a:endParaRPr/>
          </a:p>
          <a:p>
            <a:pPr marL="342900" lvl="0" indent="-342900" algn="l" rtl="0">
              <a:lnSpc>
                <a:spcPct val="90000"/>
              </a:lnSpc>
              <a:spcBef>
                <a:spcPts val="1000"/>
              </a:spcBef>
              <a:spcAft>
                <a:spcPts val="0"/>
              </a:spcAft>
              <a:buClr>
                <a:schemeClr val="dk1"/>
              </a:buClr>
              <a:buSzPts val="2800"/>
              <a:buChar char="•"/>
            </a:pPr>
            <a:r>
              <a:rPr lang="en-US" b="1">
                <a:latin typeface="Times New Roman"/>
                <a:ea typeface="Times New Roman"/>
                <a:cs typeface="Times New Roman"/>
                <a:sym typeface="Times New Roman"/>
              </a:rPr>
              <a:t>Characteristics of databases</a:t>
            </a:r>
            <a:endParaRPr/>
          </a:p>
          <a:p>
            <a:pPr marL="342900" lvl="0" indent="-342900" algn="l" rtl="0">
              <a:lnSpc>
                <a:spcPct val="90000"/>
              </a:lnSpc>
              <a:spcBef>
                <a:spcPts val="1000"/>
              </a:spcBef>
              <a:spcAft>
                <a:spcPts val="0"/>
              </a:spcAft>
              <a:buClr>
                <a:schemeClr val="dk1"/>
              </a:buClr>
              <a:buSzPts val="2800"/>
              <a:buChar char="•"/>
            </a:pPr>
            <a:r>
              <a:rPr lang="en-US" b="1">
                <a:latin typeface="Times New Roman"/>
                <a:ea typeface="Times New Roman"/>
                <a:cs typeface="Times New Roman"/>
                <a:sym typeface="Times New Roman"/>
              </a:rPr>
              <a:t>Comparison of File system and Database approach </a:t>
            </a:r>
            <a:endParaRPr/>
          </a:p>
          <a:p>
            <a:pPr marL="342900" lvl="0" indent="-342900" algn="l" rtl="0">
              <a:lnSpc>
                <a:spcPct val="90000"/>
              </a:lnSpc>
              <a:spcBef>
                <a:spcPts val="1000"/>
              </a:spcBef>
              <a:spcAft>
                <a:spcPts val="0"/>
              </a:spcAft>
              <a:buClr>
                <a:schemeClr val="dk1"/>
              </a:buClr>
              <a:buSzPts val="2800"/>
              <a:buChar char="•"/>
            </a:pPr>
            <a:r>
              <a:rPr lang="en-US" b="1">
                <a:latin typeface="Times New Roman"/>
                <a:ea typeface="Times New Roman"/>
                <a:cs typeface="Times New Roman"/>
                <a:sym typeface="Times New Roman"/>
              </a:rPr>
              <a:t>Users of Database system</a:t>
            </a:r>
            <a:endParaRPr/>
          </a:p>
          <a:p>
            <a:pPr marL="342900" lvl="0" indent="-342900" algn="l" rtl="0">
              <a:lnSpc>
                <a:spcPct val="90000"/>
              </a:lnSpc>
              <a:spcBef>
                <a:spcPts val="1000"/>
              </a:spcBef>
              <a:spcAft>
                <a:spcPts val="0"/>
              </a:spcAft>
              <a:buClr>
                <a:schemeClr val="dk1"/>
              </a:buClr>
              <a:buSzPts val="2800"/>
              <a:buChar char="•"/>
            </a:pPr>
            <a:r>
              <a:rPr lang="en-US" b="1">
                <a:latin typeface="Times New Roman"/>
                <a:ea typeface="Times New Roman"/>
                <a:cs typeface="Times New Roman"/>
                <a:sym typeface="Times New Roman"/>
              </a:rPr>
              <a:t>Concerns when using an enterprise database</a:t>
            </a:r>
            <a:endParaRPr/>
          </a:p>
          <a:p>
            <a:pPr marL="342900" lvl="0" indent="-342900" algn="l" rtl="0">
              <a:lnSpc>
                <a:spcPct val="90000"/>
              </a:lnSpc>
              <a:spcBef>
                <a:spcPts val="1000"/>
              </a:spcBef>
              <a:spcAft>
                <a:spcPts val="0"/>
              </a:spcAft>
              <a:buClr>
                <a:schemeClr val="dk1"/>
              </a:buClr>
              <a:buSzPts val="2800"/>
              <a:buChar char="•"/>
            </a:pPr>
            <a:r>
              <a:rPr lang="en-US" b="1">
                <a:latin typeface="Times New Roman"/>
                <a:ea typeface="Times New Roman"/>
                <a:cs typeface="Times New Roman"/>
                <a:sym typeface="Times New Roman"/>
              </a:rPr>
              <a:t>Data Independence</a:t>
            </a:r>
            <a:endParaRPr/>
          </a:p>
          <a:p>
            <a:pPr marL="342900" lvl="0" indent="-342900" algn="l" rtl="0">
              <a:lnSpc>
                <a:spcPct val="90000"/>
              </a:lnSpc>
              <a:spcBef>
                <a:spcPts val="1000"/>
              </a:spcBef>
              <a:spcAft>
                <a:spcPts val="0"/>
              </a:spcAft>
              <a:buClr>
                <a:schemeClr val="dk1"/>
              </a:buClr>
              <a:buSzPts val="2800"/>
              <a:buChar char="•"/>
            </a:pPr>
            <a:r>
              <a:rPr lang="en-US" b="1">
                <a:latin typeface="Times New Roman"/>
                <a:ea typeface="Times New Roman"/>
                <a:cs typeface="Times New Roman"/>
                <a:sym typeface="Times New Roman"/>
              </a:rPr>
              <a:t>DBMS system architecture</a:t>
            </a:r>
            <a:endParaRPr/>
          </a:p>
          <a:p>
            <a:pPr marL="342900" lvl="0" indent="-342900" algn="l" rtl="0">
              <a:lnSpc>
                <a:spcPct val="90000"/>
              </a:lnSpc>
              <a:spcBef>
                <a:spcPts val="1000"/>
              </a:spcBef>
              <a:spcAft>
                <a:spcPts val="0"/>
              </a:spcAft>
              <a:buClr>
                <a:schemeClr val="dk1"/>
              </a:buClr>
              <a:buSzPts val="2800"/>
              <a:buChar char="•"/>
            </a:pPr>
            <a:r>
              <a:rPr lang="en-US" b="1">
                <a:latin typeface="Times New Roman"/>
                <a:ea typeface="Times New Roman"/>
                <a:cs typeface="Times New Roman"/>
                <a:sym typeface="Times New Roman"/>
              </a:rPr>
              <a:t>Database Administrator</a:t>
            </a:r>
            <a:endParaRPr/>
          </a:p>
          <a:p>
            <a:pPr marL="342900" lvl="0" indent="-190500" algn="l" rtl="0">
              <a:lnSpc>
                <a:spcPct val="90000"/>
              </a:lnSpc>
              <a:spcBef>
                <a:spcPts val="1000"/>
              </a:spcBef>
              <a:spcAft>
                <a:spcPts val="0"/>
              </a:spcAft>
              <a:buClr>
                <a:schemeClr val="dk1"/>
              </a:buClr>
              <a:buSzPts val="2400"/>
              <a:buNone/>
            </a:pPr>
            <a:endParaRPr sz="2400" b="1">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0"/>
          <p:cNvSpPr txBox="1">
            <a:spLocks noGrp="1"/>
          </p:cNvSpPr>
          <p:nvPr>
            <p:ph type="title"/>
          </p:nvPr>
        </p:nvSpPr>
        <p:spPr>
          <a:xfrm>
            <a:off x="838200" y="129092"/>
            <a:ext cx="10515600" cy="6998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4000"/>
              <a:buFont typeface="Calibri"/>
              <a:buNone/>
            </a:pPr>
            <a:r>
              <a:rPr lang="en-US" sz="4000" b="1">
                <a:solidFill>
                  <a:schemeClr val="accent1"/>
                </a:solidFill>
                <a:latin typeface="Calibri"/>
                <a:ea typeface="Calibri"/>
                <a:cs typeface="Calibri"/>
                <a:sym typeface="Calibri"/>
              </a:rPr>
              <a:t>Database users</a:t>
            </a:r>
            <a:endParaRPr/>
          </a:p>
        </p:txBody>
      </p:sp>
      <p:sp>
        <p:nvSpPr>
          <p:cNvPr id="268" name="Google Shape;268;p20"/>
          <p:cNvSpPr txBox="1">
            <a:spLocks noGrp="1"/>
          </p:cNvSpPr>
          <p:nvPr>
            <p:ph type="body" idx="1"/>
          </p:nvPr>
        </p:nvSpPr>
        <p:spPr>
          <a:xfrm>
            <a:off x="838200" y="968189"/>
            <a:ext cx="10515600" cy="538816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70C0"/>
              </a:buClr>
              <a:buSzPts val="2800"/>
              <a:buChar char="•"/>
            </a:pPr>
            <a:r>
              <a:rPr lang="en-US">
                <a:solidFill>
                  <a:srgbClr val="0070C0"/>
                </a:solidFill>
              </a:rPr>
              <a:t>Application Programmer: </a:t>
            </a:r>
            <a:r>
              <a:rPr lang="en-US"/>
              <a:t>interact with system through DML calls</a:t>
            </a:r>
            <a:endParaRPr/>
          </a:p>
          <a:p>
            <a:pPr marL="228600" lvl="0" indent="-228600" algn="l" rtl="0">
              <a:lnSpc>
                <a:spcPct val="90000"/>
              </a:lnSpc>
              <a:spcBef>
                <a:spcPts val="2200"/>
              </a:spcBef>
              <a:spcAft>
                <a:spcPts val="0"/>
              </a:spcAft>
              <a:buClr>
                <a:srgbClr val="0070C0"/>
              </a:buClr>
              <a:buSzPts val="2800"/>
              <a:buChar char="•"/>
            </a:pPr>
            <a:r>
              <a:rPr lang="en-US">
                <a:solidFill>
                  <a:srgbClr val="0070C0"/>
                </a:solidFill>
              </a:rPr>
              <a:t>Sophisticated users: </a:t>
            </a:r>
            <a:r>
              <a:rPr lang="en-US"/>
              <a:t>form requests in a database query language</a:t>
            </a:r>
            <a:endParaRPr/>
          </a:p>
          <a:p>
            <a:pPr marL="228600" lvl="0" indent="-228600" algn="l" rtl="0">
              <a:lnSpc>
                <a:spcPct val="90000"/>
              </a:lnSpc>
              <a:spcBef>
                <a:spcPts val="2200"/>
              </a:spcBef>
              <a:spcAft>
                <a:spcPts val="0"/>
              </a:spcAft>
              <a:buClr>
                <a:srgbClr val="0070C0"/>
              </a:buClr>
              <a:buSzPts val="2800"/>
              <a:buChar char="•"/>
            </a:pPr>
            <a:r>
              <a:rPr lang="en-US">
                <a:solidFill>
                  <a:srgbClr val="0070C0"/>
                </a:solidFill>
              </a:rPr>
              <a:t>Specialized users: </a:t>
            </a:r>
            <a:r>
              <a:rPr lang="en-US"/>
              <a:t>write specialized database applications that do not fit into the traditional database processing framework  	</a:t>
            </a:r>
            <a:endParaRPr/>
          </a:p>
          <a:p>
            <a:pPr marL="228600" lvl="0" indent="-228600" algn="l" rtl="0">
              <a:lnSpc>
                <a:spcPct val="90000"/>
              </a:lnSpc>
              <a:spcBef>
                <a:spcPts val="2200"/>
              </a:spcBef>
              <a:spcAft>
                <a:spcPts val="0"/>
              </a:spcAft>
              <a:buClr>
                <a:srgbClr val="0070C0"/>
              </a:buClr>
              <a:buSzPts val="2800"/>
              <a:buChar char="•"/>
            </a:pPr>
            <a:r>
              <a:rPr lang="en-US">
                <a:solidFill>
                  <a:srgbClr val="0070C0"/>
                </a:solidFill>
              </a:rPr>
              <a:t>Naïve users: </a:t>
            </a:r>
            <a:r>
              <a:rPr lang="en-US"/>
              <a:t>invoke one of the permanent application programs that have been written permanently</a:t>
            </a:r>
            <a:endParaRPr/>
          </a:p>
          <a:p>
            <a:pPr marL="685800" lvl="1" indent="-76200" algn="l" rtl="0">
              <a:lnSpc>
                <a:spcPct val="90000"/>
              </a:lnSpc>
              <a:spcBef>
                <a:spcPts val="500"/>
              </a:spcBef>
              <a:spcAft>
                <a:spcPts val="0"/>
              </a:spcAft>
              <a:buClr>
                <a:schemeClr val="dk1"/>
              </a:buClr>
              <a:buSzPts val="2400"/>
              <a:buNone/>
            </a:pPr>
            <a:endParaRPr/>
          </a:p>
          <a:p>
            <a:pPr marL="685800" lvl="1" indent="-76200" algn="l" rtl="0">
              <a:lnSpc>
                <a:spcPct val="90000"/>
              </a:lnSpc>
              <a:spcBef>
                <a:spcPts val="500"/>
              </a:spcBef>
              <a:spcAft>
                <a:spcPts val="0"/>
              </a:spcAft>
              <a:buClr>
                <a:schemeClr val="dk1"/>
              </a:buClr>
              <a:buSzPts val="2400"/>
              <a:buNone/>
            </a:pPr>
            <a:endParaRPr/>
          </a:p>
          <a:p>
            <a:pPr marL="685800" lvl="1" indent="-76200" algn="l" rtl="0">
              <a:lnSpc>
                <a:spcPct val="90000"/>
              </a:lnSpc>
              <a:spcBef>
                <a:spcPts val="500"/>
              </a:spcBef>
              <a:spcAft>
                <a:spcPts val="0"/>
              </a:spcAft>
              <a:buClr>
                <a:schemeClr val="dk1"/>
              </a:buClr>
              <a:buSzPts val="2400"/>
              <a:buNone/>
            </a:pPr>
            <a:endParaRPr/>
          </a:p>
        </p:txBody>
      </p:sp>
      <p:sp>
        <p:nvSpPr>
          <p:cNvPr id="269" name="Google Shape;26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270" name="Google Shape;27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271" name="Google Shape;271;p20"/>
          <p:cNvSpPr/>
          <p:nvPr/>
        </p:nvSpPr>
        <p:spPr>
          <a:xfrm>
            <a:off x="5977217" y="3244334"/>
            <a:ext cx="2375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72" name="Google Shape;272;p20"/>
          <p:cNvSpPr/>
          <p:nvPr/>
        </p:nvSpPr>
        <p:spPr>
          <a:xfrm>
            <a:off x="5977217" y="3244334"/>
            <a:ext cx="2375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1"/>
          <p:cNvSpPr txBox="1">
            <a:spLocks noGrp="1"/>
          </p:cNvSpPr>
          <p:nvPr>
            <p:ph type="title"/>
          </p:nvPr>
        </p:nvSpPr>
        <p:spPr>
          <a:xfrm>
            <a:off x="838200" y="129092"/>
            <a:ext cx="10515600" cy="6998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4000"/>
              <a:buFont typeface="Calibri"/>
              <a:buNone/>
            </a:pPr>
            <a:r>
              <a:rPr lang="en-US" sz="4000" b="1">
                <a:solidFill>
                  <a:schemeClr val="accent1"/>
                </a:solidFill>
                <a:latin typeface="Calibri"/>
                <a:ea typeface="Calibri"/>
                <a:cs typeface="Calibri"/>
                <a:sym typeface="Calibri"/>
              </a:rPr>
              <a:t>Database Administrator</a:t>
            </a:r>
            <a:endParaRPr/>
          </a:p>
        </p:txBody>
      </p:sp>
      <p:sp>
        <p:nvSpPr>
          <p:cNvPr id="279" name="Google Shape;279;p21"/>
          <p:cNvSpPr txBox="1">
            <a:spLocks noGrp="1"/>
          </p:cNvSpPr>
          <p:nvPr>
            <p:ph type="body" idx="1"/>
          </p:nvPr>
        </p:nvSpPr>
        <p:spPr>
          <a:xfrm>
            <a:off x="838200" y="968189"/>
            <a:ext cx="10515600" cy="538816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Coordinates all activities related to database systems</a:t>
            </a:r>
            <a:endParaRPr/>
          </a:p>
          <a:p>
            <a:pPr marL="228600" lvl="0" indent="-228600" algn="l" rtl="0">
              <a:lnSpc>
                <a:spcPct val="90000"/>
              </a:lnSpc>
              <a:spcBef>
                <a:spcPts val="1000"/>
              </a:spcBef>
              <a:spcAft>
                <a:spcPts val="0"/>
              </a:spcAft>
              <a:buClr>
                <a:schemeClr val="dk1"/>
              </a:buClr>
              <a:buSzPts val="2800"/>
              <a:buChar char="•"/>
            </a:pPr>
            <a:r>
              <a:rPr lang="en-US"/>
              <a:t>Has good understanding of the enterprise’s information </a:t>
            </a:r>
            <a:endParaRPr/>
          </a:p>
          <a:p>
            <a:pPr marL="228600" lvl="0" indent="-228600" algn="l" rtl="0">
              <a:lnSpc>
                <a:spcPct val="90000"/>
              </a:lnSpc>
              <a:spcBef>
                <a:spcPts val="1000"/>
              </a:spcBef>
              <a:spcAft>
                <a:spcPts val="0"/>
              </a:spcAft>
              <a:buClr>
                <a:schemeClr val="dk1"/>
              </a:buClr>
              <a:buSzPts val="2800"/>
              <a:buChar char="•"/>
            </a:pPr>
            <a:r>
              <a:rPr lang="en-US"/>
              <a:t>Administrator's duties include:</a:t>
            </a:r>
            <a:endParaRPr/>
          </a:p>
          <a:p>
            <a:pPr marL="685800" lvl="1" indent="-228600" algn="l" rtl="0">
              <a:lnSpc>
                <a:spcPct val="90000"/>
              </a:lnSpc>
              <a:spcBef>
                <a:spcPts val="500"/>
              </a:spcBef>
              <a:spcAft>
                <a:spcPts val="0"/>
              </a:spcAft>
              <a:buClr>
                <a:schemeClr val="dk1"/>
              </a:buClr>
              <a:buSzPts val="2400"/>
              <a:buChar char="•"/>
            </a:pPr>
            <a:r>
              <a:rPr lang="en-US"/>
              <a:t>Schema definition </a:t>
            </a:r>
            <a:endParaRPr/>
          </a:p>
          <a:p>
            <a:pPr marL="685800" lvl="1" indent="-228600" algn="l" rtl="0">
              <a:lnSpc>
                <a:spcPct val="90000"/>
              </a:lnSpc>
              <a:spcBef>
                <a:spcPts val="500"/>
              </a:spcBef>
              <a:spcAft>
                <a:spcPts val="0"/>
              </a:spcAft>
              <a:buClr>
                <a:schemeClr val="dk1"/>
              </a:buClr>
              <a:buSzPts val="2400"/>
              <a:buChar char="•"/>
            </a:pPr>
            <a:r>
              <a:rPr lang="en-US"/>
              <a:t>Storage structure and access method definition</a:t>
            </a:r>
            <a:endParaRPr/>
          </a:p>
          <a:p>
            <a:pPr marL="685800" lvl="1" indent="-228600" algn="l" rtl="0">
              <a:lnSpc>
                <a:spcPct val="90000"/>
              </a:lnSpc>
              <a:spcBef>
                <a:spcPts val="500"/>
              </a:spcBef>
              <a:spcAft>
                <a:spcPts val="0"/>
              </a:spcAft>
              <a:buClr>
                <a:schemeClr val="dk1"/>
              </a:buClr>
              <a:buSzPts val="2400"/>
              <a:buChar char="•"/>
            </a:pPr>
            <a:r>
              <a:rPr lang="en-US"/>
              <a:t>Schema and physical organization modification</a:t>
            </a:r>
            <a:endParaRPr/>
          </a:p>
          <a:p>
            <a:pPr marL="685800" lvl="1" indent="-228600" algn="l" rtl="0">
              <a:lnSpc>
                <a:spcPct val="90000"/>
              </a:lnSpc>
              <a:spcBef>
                <a:spcPts val="500"/>
              </a:spcBef>
              <a:spcAft>
                <a:spcPts val="0"/>
              </a:spcAft>
              <a:buClr>
                <a:schemeClr val="dk1"/>
              </a:buClr>
              <a:buSzPts val="2400"/>
              <a:buChar char="•"/>
            </a:pPr>
            <a:r>
              <a:rPr lang="en-US"/>
              <a:t>Granting user authorities to access database </a:t>
            </a:r>
            <a:endParaRPr/>
          </a:p>
          <a:p>
            <a:pPr marL="685800" lvl="1" indent="-228600" algn="l" rtl="0">
              <a:lnSpc>
                <a:spcPct val="90000"/>
              </a:lnSpc>
              <a:spcBef>
                <a:spcPts val="500"/>
              </a:spcBef>
              <a:spcAft>
                <a:spcPts val="0"/>
              </a:spcAft>
              <a:buClr>
                <a:schemeClr val="dk1"/>
              </a:buClr>
              <a:buSzPts val="2400"/>
              <a:buChar char="•"/>
            </a:pPr>
            <a:r>
              <a:rPr lang="en-US"/>
              <a:t>Specifying integrity constraints</a:t>
            </a:r>
            <a:endParaRPr/>
          </a:p>
          <a:p>
            <a:pPr marL="685800" lvl="1" indent="-228600" algn="l" rtl="0">
              <a:lnSpc>
                <a:spcPct val="90000"/>
              </a:lnSpc>
              <a:spcBef>
                <a:spcPts val="500"/>
              </a:spcBef>
              <a:spcAft>
                <a:spcPts val="0"/>
              </a:spcAft>
              <a:buClr>
                <a:schemeClr val="dk1"/>
              </a:buClr>
              <a:buSzPts val="2400"/>
              <a:buChar char="•"/>
            </a:pPr>
            <a:r>
              <a:rPr lang="en-US"/>
              <a:t>Acting as liaison with users</a:t>
            </a:r>
            <a:endParaRPr/>
          </a:p>
          <a:p>
            <a:pPr marL="685800" lvl="1" indent="-228600" algn="l" rtl="0">
              <a:lnSpc>
                <a:spcPct val="90000"/>
              </a:lnSpc>
              <a:spcBef>
                <a:spcPts val="500"/>
              </a:spcBef>
              <a:spcAft>
                <a:spcPts val="0"/>
              </a:spcAft>
              <a:buClr>
                <a:schemeClr val="dk1"/>
              </a:buClr>
              <a:buSzPts val="2400"/>
              <a:buChar char="•"/>
            </a:pPr>
            <a:r>
              <a:rPr lang="en-US"/>
              <a:t>Monitoring performance and responding to changes in requirements </a:t>
            </a:r>
            <a:endParaRPr/>
          </a:p>
          <a:p>
            <a:pPr marL="685800" lvl="1" indent="-76200" algn="l" rtl="0">
              <a:lnSpc>
                <a:spcPct val="90000"/>
              </a:lnSpc>
              <a:spcBef>
                <a:spcPts val="500"/>
              </a:spcBef>
              <a:spcAft>
                <a:spcPts val="0"/>
              </a:spcAft>
              <a:buClr>
                <a:schemeClr val="dk1"/>
              </a:buClr>
              <a:buSzPts val="2400"/>
              <a:buNone/>
            </a:pPr>
            <a:endParaRPr/>
          </a:p>
        </p:txBody>
      </p:sp>
      <p:sp>
        <p:nvSpPr>
          <p:cNvPr id="280" name="Google Shape;280;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281" name="Google Shape;28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282" name="Google Shape;282;p21"/>
          <p:cNvSpPr/>
          <p:nvPr/>
        </p:nvSpPr>
        <p:spPr>
          <a:xfrm>
            <a:off x="5977217" y="3244334"/>
            <a:ext cx="2375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83" name="Google Shape;283;p21"/>
          <p:cNvSpPr/>
          <p:nvPr/>
        </p:nvSpPr>
        <p:spPr>
          <a:xfrm>
            <a:off x="5977217" y="3244334"/>
            <a:ext cx="2375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2"/>
          <p:cNvSpPr txBox="1">
            <a:spLocks noGrp="1"/>
          </p:cNvSpPr>
          <p:nvPr>
            <p:ph type="title"/>
          </p:nvPr>
        </p:nvSpPr>
        <p:spPr>
          <a:xfrm>
            <a:off x="838200" y="129092"/>
            <a:ext cx="10515600" cy="6998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F5496"/>
              </a:buClr>
              <a:buSzPts val="4000"/>
              <a:buFont typeface="Calibri"/>
              <a:buNone/>
            </a:pPr>
            <a:r>
              <a:rPr lang="en-US" sz="4000" b="1">
                <a:solidFill>
                  <a:srgbClr val="2F5496"/>
                </a:solidFill>
                <a:latin typeface="Calibri"/>
                <a:ea typeface="Calibri"/>
                <a:cs typeface="Calibri"/>
                <a:sym typeface="Calibri"/>
              </a:rPr>
              <a:t>Advantages of Using the Database Approach</a:t>
            </a:r>
            <a:endParaRPr/>
          </a:p>
        </p:txBody>
      </p:sp>
      <p:sp>
        <p:nvSpPr>
          <p:cNvPr id="290" name="Google Shape;290;p22"/>
          <p:cNvSpPr txBox="1">
            <a:spLocks noGrp="1"/>
          </p:cNvSpPr>
          <p:nvPr>
            <p:ph type="body" idx="1"/>
          </p:nvPr>
        </p:nvSpPr>
        <p:spPr>
          <a:xfrm>
            <a:off x="838200" y="968189"/>
            <a:ext cx="10515600" cy="5388162"/>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dk1"/>
              </a:buClr>
              <a:buSzPct val="100000"/>
              <a:buChar char="•"/>
            </a:pPr>
            <a:r>
              <a:rPr lang="en-US"/>
              <a:t>Controlling redundancy in data storage and in development and maintenance efforts.</a:t>
            </a:r>
            <a:endParaRPr/>
          </a:p>
          <a:p>
            <a:pPr marL="685800" lvl="1" indent="-228600" algn="l" rtl="0">
              <a:lnSpc>
                <a:spcPct val="90000"/>
              </a:lnSpc>
              <a:spcBef>
                <a:spcPts val="500"/>
              </a:spcBef>
              <a:spcAft>
                <a:spcPts val="0"/>
              </a:spcAft>
              <a:buClr>
                <a:schemeClr val="dk1"/>
              </a:buClr>
              <a:buSzPct val="100000"/>
              <a:buChar char="•"/>
            </a:pPr>
            <a:r>
              <a:rPr lang="en-US"/>
              <a:t>Sharing of data among multiple users.</a:t>
            </a:r>
            <a:endParaRPr/>
          </a:p>
          <a:p>
            <a:pPr marL="228600" lvl="0" indent="-228600" algn="l" rtl="0">
              <a:lnSpc>
                <a:spcPct val="90000"/>
              </a:lnSpc>
              <a:spcBef>
                <a:spcPts val="1600"/>
              </a:spcBef>
              <a:spcAft>
                <a:spcPts val="0"/>
              </a:spcAft>
              <a:buClr>
                <a:schemeClr val="dk1"/>
              </a:buClr>
              <a:buSzPct val="100000"/>
              <a:buChar char="•"/>
            </a:pPr>
            <a:r>
              <a:rPr lang="en-US"/>
              <a:t>Restricting unauthorized access to data. Only the DBA staff uses privileged commands and facilities.</a:t>
            </a:r>
            <a:endParaRPr/>
          </a:p>
          <a:p>
            <a:pPr marL="228600" lvl="0" indent="-228600" algn="l" rtl="0">
              <a:lnSpc>
                <a:spcPct val="90000"/>
              </a:lnSpc>
              <a:spcBef>
                <a:spcPts val="1600"/>
              </a:spcBef>
              <a:spcAft>
                <a:spcPts val="0"/>
              </a:spcAft>
              <a:buClr>
                <a:schemeClr val="dk1"/>
              </a:buClr>
              <a:buSzPct val="100000"/>
              <a:buChar char="•"/>
            </a:pPr>
            <a:r>
              <a:rPr lang="en-US"/>
              <a:t>Providing persistent storage for program Objects</a:t>
            </a:r>
            <a:endParaRPr/>
          </a:p>
          <a:p>
            <a:pPr marL="685800" lvl="1" indent="-228600" algn="l" rtl="0">
              <a:lnSpc>
                <a:spcPct val="90000"/>
              </a:lnSpc>
              <a:spcBef>
                <a:spcPts val="500"/>
              </a:spcBef>
              <a:spcAft>
                <a:spcPts val="0"/>
              </a:spcAft>
              <a:buClr>
                <a:schemeClr val="dk1"/>
              </a:buClr>
              <a:buSzPct val="100000"/>
              <a:buChar char="•"/>
            </a:pPr>
            <a:r>
              <a:rPr lang="en-US"/>
              <a:t>E.g., Object-oriented DBMSs make program objects persistent</a:t>
            </a:r>
            <a:endParaRPr/>
          </a:p>
          <a:p>
            <a:pPr marL="685800" lvl="1" indent="-228600" algn="l" rtl="0">
              <a:lnSpc>
                <a:spcPct val="90000"/>
              </a:lnSpc>
              <a:spcBef>
                <a:spcPts val="500"/>
              </a:spcBef>
              <a:spcAft>
                <a:spcPts val="0"/>
              </a:spcAft>
              <a:buClr>
                <a:schemeClr val="dk1"/>
              </a:buClr>
              <a:buSzPct val="100000"/>
              <a:buChar char="•"/>
            </a:pPr>
            <a:r>
              <a:rPr lang="en-US"/>
              <a:t>Providing storage structures (e.g. indexes) for efficient query</a:t>
            </a:r>
            <a:endParaRPr/>
          </a:p>
          <a:p>
            <a:pPr marL="228600" lvl="0" indent="-228600" algn="l" rtl="0">
              <a:lnSpc>
                <a:spcPct val="90000"/>
              </a:lnSpc>
              <a:spcBef>
                <a:spcPts val="1000"/>
              </a:spcBef>
              <a:spcAft>
                <a:spcPts val="0"/>
              </a:spcAft>
              <a:buClr>
                <a:schemeClr val="dk1"/>
              </a:buClr>
              <a:buSzPct val="100000"/>
              <a:buChar char="•"/>
            </a:pPr>
            <a:r>
              <a:rPr lang="en-US"/>
              <a:t>Providing optimization of queries for efficient processing</a:t>
            </a:r>
            <a:endParaRPr/>
          </a:p>
          <a:p>
            <a:pPr marL="228600" lvl="0" indent="-228600" algn="l" rtl="0">
              <a:lnSpc>
                <a:spcPct val="90000"/>
              </a:lnSpc>
              <a:spcBef>
                <a:spcPts val="1000"/>
              </a:spcBef>
              <a:spcAft>
                <a:spcPts val="0"/>
              </a:spcAft>
              <a:buClr>
                <a:schemeClr val="dk1"/>
              </a:buClr>
              <a:buSzPct val="100000"/>
              <a:buChar char="•"/>
            </a:pPr>
            <a:r>
              <a:rPr lang="en-US"/>
              <a:t>Providing backup and recovery services</a:t>
            </a:r>
            <a:endParaRPr/>
          </a:p>
          <a:p>
            <a:pPr marL="228600" lvl="0" indent="-228600" algn="l" rtl="0">
              <a:lnSpc>
                <a:spcPct val="90000"/>
              </a:lnSpc>
              <a:spcBef>
                <a:spcPts val="1000"/>
              </a:spcBef>
              <a:spcAft>
                <a:spcPts val="0"/>
              </a:spcAft>
              <a:buClr>
                <a:schemeClr val="dk1"/>
              </a:buClr>
              <a:buSzPct val="100000"/>
              <a:buChar char="•"/>
            </a:pPr>
            <a:r>
              <a:rPr lang="en-US"/>
              <a:t>Providing multiple interfaces to different classes of users</a:t>
            </a:r>
            <a:endParaRPr/>
          </a:p>
          <a:p>
            <a:pPr marL="228600" lvl="0" indent="-228600" algn="l" rtl="0">
              <a:lnSpc>
                <a:spcPct val="90000"/>
              </a:lnSpc>
              <a:spcBef>
                <a:spcPts val="1000"/>
              </a:spcBef>
              <a:spcAft>
                <a:spcPts val="0"/>
              </a:spcAft>
              <a:buClr>
                <a:schemeClr val="dk1"/>
              </a:buClr>
              <a:buSzPct val="100000"/>
              <a:buChar char="•"/>
            </a:pPr>
            <a:r>
              <a:rPr lang="en-US"/>
              <a:t>Representing complex relationships among data</a:t>
            </a:r>
            <a:endParaRPr/>
          </a:p>
          <a:p>
            <a:pPr marL="228600" lvl="0" indent="-228600" algn="l" rtl="0">
              <a:lnSpc>
                <a:spcPct val="90000"/>
              </a:lnSpc>
              <a:spcBef>
                <a:spcPts val="1000"/>
              </a:spcBef>
              <a:spcAft>
                <a:spcPts val="0"/>
              </a:spcAft>
              <a:buClr>
                <a:schemeClr val="dk1"/>
              </a:buClr>
              <a:buSzPct val="100000"/>
              <a:buChar char="•"/>
            </a:pPr>
            <a:r>
              <a:rPr lang="en-US"/>
              <a:t>Enforcing integrity constraints on the database</a:t>
            </a:r>
            <a:endParaRPr/>
          </a:p>
          <a:p>
            <a:pPr marL="228600" lvl="0" indent="-228600" algn="l" rtl="0">
              <a:lnSpc>
                <a:spcPct val="90000"/>
              </a:lnSpc>
              <a:spcBef>
                <a:spcPts val="1000"/>
              </a:spcBef>
              <a:spcAft>
                <a:spcPts val="0"/>
              </a:spcAft>
              <a:buClr>
                <a:schemeClr val="dk1"/>
              </a:buClr>
              <a:buSzPct val="100000"/>
              <a:buChar char="•"/>
            </a:pPr>
            <a:r>
              <a:rPr lang="en-US"/>
              <a:t>Drawing inferences and actions from the stored data using deductive and active rules and triggers</a:t>
            </a:r>
            <a:endParaRPr/>
          </a:p>
          <a:p>
            <a:pPr marL="685800" lvl="1" indent="-99059" algn="l" rtl="0">
              <a:lnSpc>
                <a:spcPct val="90000"/>
              </a:lnSpc>
              <a:spcBef>
                <a:spcPts val="500"/>
              </a:spcBef>
              <a:spcAft>
                <a:spcPts val="0"/>
              </a:spcAft>
              <a:buClr>
                <a:schemeClr val="dk1"/>
              </a:buClr>
              <a:buSzPct val="100000"/>
              <a:buNone/>
            </a:pPr>
            <a:endParaRPr/>
          </a:p>
        </p:txBody>
      </p:sp>
      <p:sp>
        <p:nvSpPr>
          <p:cNvPr id="291" name="Google Shape;291;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292" name="Google Shape;292;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3"/>
          <p:cNvSpPr txBox="1">
            <a:spLocks noGrp="1"/>
          </p:cNvSpPr>
          <p:nvPr>
            <p:ph type="title"/>
          </p:nvPr>
        </p:nvSpPr>
        <p:spPr>
          <a:xfrm>
            <a:off x="838200" y="129092"/>
            <a:ext cx="10515600" cy="6998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F5496"/>
              </a:buClr>
              <a:buSzPts val="4000"/>
              <a:buFont typeface="Calibri"/>
              <a:buNone/>
            </a:pPr>
            <a:r>
              <a:rPr lang="en-US" sz="4000" b="1">
                <a:solidFill>
                  <a:srgbClr val="2F5496"/>
                </a:solidFill>
                <a:latin typeface="Calibri"/>
                <a:ea typeface="Calibri"/>
                <a:cs typeface="Calibri"/>
                <a:sym typeface="Calibri"/>
              </a:rPr>
              <a:t>Advantages of Using the Database Approach</a:t>
            </a:r>
            <a:endParaRPr/>
          </a:p>
        </p:txBody>
      </p:sp>
      <p:sp>
        <p:nvSpPr>
          <p:cNvPr id="299" name="Google Shape;299;p23"/>
          <p:cNvSpPr txBox="1">
            <a:spLocks noGrp="1"/>
          </p:cNvSpPr>
          <p:nvPr>
            <p:ph type="body" idx="1"/>
          </p:nvPr>
        </p:nvSpPr>
        <p:spPr>
          <a:xfrm>
            <a:off x="838200" y="968189"/>
            <a:ext cx="10515600" cy="5388162"/>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Potential for enforcing standards:</a:t>
            </a:r>
            <a:endParaRPr/>
          </a:p>
          <a:p>
            <a:pPr marL="685800" lvl="1" indent="-228600" algn="l" rtl="0">
              <a:lnSpc>
                <a:spcPct val="90000"/>
              </a:lnSpc>
              <a:spcBef>
                <a:spcPts val="500"/>
              </a:spcBef>
              <a:spcAft>
                <a:spcPts val="0"/>
              </a:spcAft>
              <a:buClr>
                <a:schemeClr val="dk1"/>
              </a:buClr>
              <a:buSzPts val="2400"/>
              <a:buChar char="•"/>
            </a:pPr>
            <a:r>
              <a:rPr lang="en-US" b="1"/>
              <a:t>Standards</a:t>
            </a:r>
            <a:r>
              <a:rPr lang="en-US"/>
              <a:t> refer to data item names, display formats, screens, report structures, meta-data (description of data), Web page layouts, etc.</a:t>
            </a:r>
            <a:endParaRPr/>
          </a:p>
          <a:p>
            <a:pPr marL="228600" lvl="0" indent="-228600" algn="l" rtl="0">
              <a:lnSpc>
                <a:spcPct val="90000"/>
              </a:lnSpc>
              <a:spcBef>
                <a:spcPts val="1000"/>
              </a:spcBef>
              <a:spcAft>
                <a:spcPts val="0"/>
              </a:spcAft>
              <a:buClr>
                <a:schemeClr val="dk1"/>
              </a:buClr>
              <a:buSzPts val="2800"/>
              <a:buChar char="•"/>
            </a:pPr>
            <a:r>
              <a:rPr lang="en-US"/>
              <a:t>Reduced application development time:</a:t>
            </a:r>
            <a:endParaRPr/>
          </a:p>
          <a:p>
            <a:pPr marL="685800" lvl="1" indent="-228600" algn="l" rtl="0">
              <a:lnSpc>
                <a:spcPct val="90000"/>
              </a:lnSpc>
              <a:spcBef>
                <a:spcPts val="500"/>
              </a:spcBef>
              <a:spcAft>
                <a:spcPts val="0"/>
              </a:spcAft>
              <a:buClr>
                <a:schemeClr val="dk1"/>
              </a:buClr>
              <a:buSzPts val="2400"/>
              <a:buChar char="•"/>
            </a:pPr>
            <a:r>
              <a:rPr lang="en-US"/>
              <a:t>Incremental time to add each new application is reduced.</a:t>
            </a:r>
            <a:endParaRPr/>
          </a:p>
          <a:p>
            <a:pPr marL="228600" lvl="0" indent="-228600" algn="l" rtl="0">
              <a:lnSpc>
                <a:spcPct val="90000"/>
              </a:lnSpc>
              <a:spcBef>
                <a:spcPts val="1000"/>
              </a:spcBef>
              <a:spcAft>
                <a:spcPts val="0"/>
              </a:spcAft>
              <a:buClr>
                <a:schemeClr val="dk1"/>
              </a:buClr>
              <a:buSzPts val="2800"/>
              <a:buChar char="•"/>
            </a:pPr>
            <a:r>
              <a:rPr lang="en-US"/>
              <a:t>Flexibility to change data structures:</a:t>
            </a:r>
            <a:endParaRPr/>
          </a:p>
          <a:p>
            <a:pPr marL="685800" lvl="1" indent="-228600" algn="l" rtl="0">
              <a:lnSpc>
                <a:spcPct val="90000"/>
              </a:lnSpc>
              <a:spcBef>
                <a:spcPts val="500"/>
              </a:spcBef>
              <a:spcAft>
                <a:spcPts val="0"/>
              </a:spcAft>
              <a:buClr>
                <a:schemeClr val="dk1"/>
              </a:buClr>
              <a:buSzPts val="2400"/>
              <a:buChar char="•"/>
            </a:pPr>
            <a:r>
              <a:rPr lang="en-US"/>
              <a:t>Database structure may evolve as new requirements are defined. </a:t>
            </a:r>
            <a:endParaRPr/>
          </a:p>
          <a:p>
            <a:pPr marL="228600" lvl="0" indent="-228600" algn="l" rtl="0">
              <a:lnSpc>
                <a:spcPct val="90000"/>
              </a:lnSpc>
              <a:spcBef>
                <a:spcPts val="1000"/>
              </a:spcBef>
              <a:spcAft>
                <a:spcPts val="0"/>
              </a:spcAft>
              <a:buClr>
                <a:schemeClr val="dk1"/>
              </a:buClr>
              <a:buSzPts val="2800"/>
              <a:buChar char="•"/>
            </a:pPr>
            <a:r>
              <a:rPr lang="en-US"/>
              <a:t>Availability of current information:</a:t>
            </a:r>
            <a:endParaRPr/>
          </a:p>
          <a:p>
            <a:pPr marL="685800" lvl="1" indent="-228600" algn="l" rtl="0">
              <a:lnSpc>
                <a:spcPct val="90000"/>
              </a:lnSpc>
              <a:spcBef>
                <a:spcPts val="500"/>
              </a:spcBef>
              <a:spcAft>
                <a:spcPts val="0"/>
              </a:spcAft>
              <a:buClr>
                <a:schemeClr val="dk1"/>
              </a:buClr>
              <a:buSzPts val="2400"/>
              <a:buChar char="•"/>
            </a:pPr>
            <a:r>
              <a:rPr lang="en-US"/>
              <a:t>Extremely important for on-line transaction systems such as shopping, airline, hotel, car reservations.</a:t>
            </a:r>
            <a:endParaRPr/>
          </a:p>
          <a:p>
            <a:pPr marL="228600" lvl="0" indent="-228600" algn="l" rtl="0">
              <a:lnSpc>
                <a:spcPct val="90000"/>
              </a:lnSpc>
              <a:spcBef>
                <a:spcPts val="1000"/>
              </a:spcBef>
              <a:spcAft>
                <a:spcPts val="0"/>
              </a:spcAft>
              <a:buClr>
                <a:schemeClr val="dk1"/>
              </a:buClr>
              <a:buSzPts val="2800"/>
              <a:buChar char="•"/>
            </a:pPr>
            <a:r>
              <a:rPr lang="en-US"/>
              <a:t>Economies of scale:</a:t>
            </a:r>
            <a:endParaRPr/>
          </a:p>
          <a:p>
            <a:pPr marL="685800" lvl="1" indent="-228600" algn="l" rtl="0">
              <a:lnSpc>
                <a:spcPct val="90000"/>
              </a:lnSpc>
              <a:spcBef>
                <a:spcPts val="500"/>
              </a:spcBef>
              <a:spcAft>
                <a:spcPts val="0"/>
              </a:spcAft>
              <a:buClr>
                <a:schemeClr val="dk1"/>
              </a:buClr>
              <a:buSzPts val="2400"/>
              <a:buChar char="•"/>
            </a:pPr>
            <a:r>
              <a:rPr lang="en-US"/>
              <a:t>Wasteful overlap of resources and personnel can be avoided by consolidating data and applications across departments.</a:t>
            </a:r>
            <a:endParaRPr/>
          </a:p>
          <a:p>
            <a:pPr marL="685800" lvl="1" indent="-76200" algn="l" rtl="0">
              <a:lnSpc>
                <a:spcPct val="90000"/>
              </a:lnSpc>
              <a:spcBef>
                <a:spcPts val="500"/>
              </a:spcBef>
              <a:spcAft>
                <a:spcPts val="0"/>
              </a:spcAft>
              <a:buClr>
                <a:schemeClr val="dk1"/>
              </a:buClr>
              <a:buSzPts val="2400"/>
              <a:buNone/>
            </a:pPr>
            <a:endParaRPr/>
          </a:p>
          <a:p>
            <a:pPr marL="457200" lvl="1" indent="0" algn="l" rtl="0">
              <a:lnSpc>
                <a:spcPct val="90000"/>
              </a:lnSpc>
              <a:spcBef>
                <a:spcPts val="500"/>
              </a:spcBef>
              <a:spcAft>
                <a:spcPts val="0"/>
              </a:spcAft>
              <a:buClr>
                <a:schemeClr val="dk1"/>
              </a:buClr>
              <a:buSzPts val="2400"/>
              <a:buNone/>
            </a:pPr>
            <a:endParaRPr/>
          </a:p>
        </p:txBody>
      </p:sp>
      <p:sp>
        <p:nvSpPr>
          <p:cNvPr id="300" name="Google Shape;300;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301" name="Google Shape;301;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4"/>
          <p:cNvSpPr txBox="1">
            <a:spLocks noGrp="1"/>
          </p:cNvSpPr>
          <p:nvPr>
            <p:ph type="title"/>
          </p:nvPr>
        </p:nvSpPr>
        <p:spPr>
          <a:xfrm>
            <a:off x="838200" y="129092"/>
            <a:ext cx="10515600" cy="6998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F5496"/>
              </a:buClr>
              <a:buSzPts val="4000"/>
              <a:buFont typeface="Calibri"/>
              <a:buNone/>
            </a:pPr>
            <a:r>
              <a:rPr lang="en-US" sz="4000" b="1">
                <a:solidFill>
                  <a:srgbClr val="2F5496"/>
                </a:solidFill>
                <a:latin typeface="Calibri"/>
                <a:ea typeface="Calibri"/>
                <a:cs typeface="Calibri"/>
                <a:sym typeface="Calibri"/>
              </a:rPr>
              <a:t>Limitations of the Database Approach</a:t>
            </a:r>
            <a:endParaRPr/>
          </a:p>
        </p:txBody>
      </p:sp>
      <p:sp>
        <p:nvSpPr>
          <p:cNvPr id="308" name="Google Shape;308;p24"/>
          <p:cNvSpPr txBox="1">
            <a:spLocks noGrp="1"/>
          </p:cNvSpPr>
          <p:nvPr>
            <p:ph type="body" idx="1"/>
          </p:nvPr>
        </p:nvSpPr>
        <p:spPr>
          <a:xfrm>
            <a:off x="838200" y="828974"/>
            <a:ext cx="10515600" cy="5388162"/>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100"/>
              <a:buChar char="•"/>
            </a:pPr>
            <a:r>
              <a:rPr lang="en-US" sz="2100"/>
              <a:t>Main inhibitors (costs) of using a DBMS:</a:t>
            </a:r>
            <a:endParaRPr/>
          </a:p>
          <a:p>
            <a:pPr marL="685800" lvl="1" indent="-228600" algn="l" rtl="0">
              <a:lnSpc>
                <a:spcPct val="90000"/>
              </a:lnSpc>
              <a:spcBef>
                <a:spcPts val="500"/>
              </a:spcBef>
              <a:spcAft>
                <a:spcPts val="0"/>
              </a:spcAft>
              <a:buClr>
                <a:schemeClr val="dk1"/>
              </a:buClr>
              <a:buSzPts val="2100"/>
              <a:buChar char="•"/>
            </a:pPr>
            <a:r>
              <a:rPr lang="en-US" sz="2100"/>
              <a:t>High initial investment and possible need for additional hardware</a:t>
            </a:r>
            <a:endParaRPr/>
          </a:p>
          <a:p>
            <a:pPr marL="685800" lvl="1" indent="-228600" algn="l" rtl="0">
              <a:lnSpc>
                <a:spcPct val="90000"/>
              </a:lnSpc>
              <a:spcBef>
                <a:spcPts val="500"/>
              </a:spcBef>
              <a:spcAft>
                <a:spcPts val="0"/>
              </a:spcAft>
              <a:buClr>
                <a:schemeClr val="dk1"/>
              </a:buClr>
              <a:buSzPts val="2100"/>
              <a:buChar char="•"/>
            </a:pPr>
            <a:r>
              <a:rPr lang="en-US" sz="2100"/>
              <a:t>Overhead for providing generality, security, concurrency control, recovery, and  integrity functions</a:t>
            </a:r>
            <a:endParaRPr/>
          </a:p>
          <a:p>
            <a:pPr marL="228600" lvl="0" indent="-228600" algn="l" rtl="0">
              <a:lnSpc>
                <a:spcPct val="90000"/>
              </a:lnSpc>
              <a:spcBef>
                <a:spcPts val="1000"/>
              </a:spcBef>
              <a:spcAft>
                <a:spcPts val="0"/>
              </a:spcAft>
              <a:buClr>
                <a:schemeClr val="dk1"/>
              </a:buClr>
              <a:buSzPts val="2100"/>
              <a:buChar char="•"/>
            </a:pPr>
            <a:r>
              <a:rPr lang="en-US" sz="2100"/>
              <a:t>When a DBMS may be unnecessary:</a:t>
            </a:r>
            <a:endParaRPr/>
          </a:p>
          <a:p>
            <a:pPr marL="685800" lvl="1" indent="-228600" algn="l" rtl="0">
              <a:lnSpc>
                <a:spcPct val="90000"/>
              </a:lnSpc>
              <a:spcBef>
                <a:spcPts val="500"/>
              </a:spcBef>
              <a:spcAft>
                <a:spcPts val="0"/>
              </a:spcAft>
              <a:buClr>
                <a:schemeClr val="dk1"/>
              </a:buClr>
              <a:buSzPts val="2100"/>
              <a:buChar char="•"/>
            </a:pPr>
            <a:r>
              <a:rPr lang="en-US" sz="2100"/>
              <a:t>If the database and applications are simple, well defined, and not expected to change</a:t>
            </a:r>
            <a:endParaRPr/>
          </a:p>
          <a:p>
            <a:pPr marL="685800" lvl="1" indent="-228600" algn="l" rtl="0">
              <a:lnSpc>
                <a:spcPct val="90000"/>
              </a:lnSpc>
              <a:spcBef>
                <a:spcPts val="500"/>
              </a:spcBef>
              <a:spcAft>
                <a:spcPts val="0"/>
              </a:spcAft>
              <a:buClr>
                <a:schemeClr val="dk1"/>
              </a:buClr>
              <a:buSzPts val="2100"/>
              <a:buChar char="•"/>
            </a:pPr>
            <a:r>
              <a:rPr lang="en-US" sz="2100"/>
              <a:t>If access to data by multiple users is not required</a:t>
            </a:r>
            <a:endParaRPr/>
          </a:p>
          <a:p>
            <a:pPr marL="228600" lvl="0" indent="-228600" algn="l" rtl="0">
              <a:lnSpc>
                <a:spcPct val="90000"/>
              </a:lnSpc>
              <a:spcBef>
                <a:spcPts val="1000"/>
              </a:spcBef>
              <a:spcAft>
                <a:spcPts val="0"/>
              </a:spcAft>
              <a:buClr>
                <a:schemeClr val="dk1"/>
              </a:buClr>
              <a:buSzPts val="2100"/>
              <a:buChar char="•"/>
            </a:pPr>
            <a:r>
              <a:rPr lang="en-US" sz="2100"/>
              <a:t>When a DBMS may be infeasible</a:t>
            </a:r>
            <a:endParaRPr/>
          </a:p>
          <a:p>
            <a:pPr marL="685800" lvl="1" indent="-228600" algn="l" rtl="0">
              <a:lnSpc>
                <a:spcPct val="90000"/>
              </a:lnSpc>
              <a:spcBef>
                <a:spcPts val="500"/>
              </a:spcBef>
              <a:spcAft>
                <a:spcPts val="0"/>
              </a:spcAft>
              <a:buClr>
                <a:schemeClr val="dk1"/>
              </a:buClr>
              <a:buSzPts val="2100"/>
              <a:buChar char="•"/>
            </a:pPr>
            <a:r>
              <a:rPr lang="en-US" sz="2100"/>
              <a:t>In embedded systems where a general-purpose DBMS may not fit in available storage</a:t>
            </a:r>
            <a:endParaRPr/>
          </a:p>
          <a:p>
            <a:pPr marL="228600" lvl="0" indent="-228600" algn="l" rtl="0">
              <a:lnSpc>
                <a:spcPct val="90000"/>
              </a:lnSpc>
              <a:spcBef>
                <a:spcPts val="1000"/>
              </a:spcBef>
              <a:spcAft>
                <a:spcPts val="0"/>
              </a:spcAft>
              <a:buClr>
                <a:schemeClr val="dk1"/>
              </a:buClr>
              <a:buSzPts val="2100"/>
              <a:buChar char="•"/>
            </a:pPr>
            <a:r>
              <a:rPr lang="en-US" sz="2100"/>
              <a:t>When no DBMS may suffice:</a:t>
            </a:r>
            <a:endParaRPr/>
          </a:p>
          <a:p>
            <a:pPr marL="685800" lvl="1" indent="-228600" algn="l" rtl="0">
              <a:lnSpc>
                <a:spcPct val="90000"/>
              </a:lnSpc>
              <a:spcBef>
                <a:spcPts val="500"/>
              </a:spcBef>
              <a:spcAft>
                <a:spcPts val="0"/>
              </a:spcAft>
              <a:buClr>
                <a:schemeClr val="dk1"/>
              </a:buClr>
              <a:buSzPts val="2100"/>
              <a:buChar char="•"/>
            </a:pPr>
            <a:r>
              <a:rPr lang="en-US" sz="2100"/>
              <a:t>If there are stringent real-time requirements that may not be met because of DBMS overhead (e.g., telephone switching systems)</a:t>
            </a:r>
            <a:endParaRPr/>
          </a:p>
          <a:p>
            <a:pPr marL="685800" lvl="1" indent="-228600" algn="l" rtl="0">
              <a:lnSpc>
                <a:spcPct val="90000"/>
              </a:lnSpc>
              <a:spcBef>
                <a:spcPts val="500"/>
              </a:spcBef>
              <a:spcAft>
                <a:spcPts val="0"/>
              </a:spcAft>
              <a:buClr>
                <a:schemeClr val="dk1"/>
              </a:buClr>
              <a:buSzPts val="2100"/>
              <a:buChar char="•"/>
            </a:pPr>
            <a:r>
              <a:rPr lang="en-US" sz="2100"/>
              <a:t>If the database system is not able to handle the complexity of data because of modeling limitations</a:t>
            </a:r>
            <a:endParaRPr/>
          </a:p>
          <a:p>
            <a:pPr marL="685800" lvl="1" indent="-228600" algn="l" rtl="0">
              <a:lnSpc>
                <a:spcPct val="90000"/>
              </a:lnSpc>
              <a:spcBef>
                <a:spcPts val="500"/>
              </a:spcBef>
              <a:spcAft>
                <a:spcPts val="0"/>
              </a:spcAft>
              <a:buClr>
                <a:schemeClr val="dk1"/>
              </a:buClr>
              <a:buSzPts val="2100"/>
              <a:buChar char="•"/>
            </a:pPr>
            <a:r>
              <a:rPr lang="en-US" sz="2100"/>
              <a:t>If the database users need special operations not supported by the DBMS</a:t>
            </a:r>
            <a:endParaRPr/>
          </a:p>
          <a:p>
            <a:pPr marL="685800" lvl="1" indent="-95250" algn="l" rtl="0">
              <a:lnSpc>
                <a:spcPct val="90000"/>
              </a:lnSpc>
              <a:spcBef>
                <a:spcPts val="500"/>
              </a:spcBef>
              <a:spcAft>
                <a:spcPts val="0"/>
              </a:spcAft>
              <a:buClr>
                <a:schemeClr val="dk1"/>
              </a:buClr>
              <a:buSzPts val="2100"/>
              <a:buNone/>
            </a:pPr>
            <a:endParaRPr sz="2100"/>
          </a:p>
          <a:p>
            <a:pPr marL="457200" lvl="1" indent="0" algn="l" rtl="0">
              <a:lnSpc>
                <a:spcPct val="90000"/>
              </a:lnSpc>
              <a:spcBef>
                <a:spcPts val="500"/>
              </a:spcBef>
              <a:spcAft>
                <a:spcPts val="0"/>
              </a:spcAft>
              <a:buClr>
                <a:schemeClr val="dk1"/>
              </a:buClr>
              <a:buSzPts val="2100"/>
              <a:buNone/>
            </a:pPr>
            <a:endParaRPr sz="2100"/>
          </a:p>
          <a:p>
            <a:pPr marL="457200" lvl="1" indent="0" algn="l" rtl="0">
              <a:lnSpc>
                <a:spcPct val="90000"/>
              </a:lnSpc>
              <a:spcBef>
                <a:spcPts val="500"/>
              </a:spcBef>
              <a:spcAft>
                <a:spcPts val="0"/>
              </a:spcAft>
              <a:buClr>
                <a:schemeClr val="dk1"/>
              </a:buClr>
              <a:buSzPts val="2100"/>
              <a:buNone/>
            </a:pPr>
            <a:endParaRPr sz="2100"/>
          </a:p>
        </p:txBody>
      </p:sp>
      <p:sp>
        <p:nvSpPr>
          <p:cNvPr id="309" name="Google Shape;30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310" name="Google Shape;31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5"/>
          <p:cNvSpPr txBox="1">
            <a:spLocks noGrp="1"/>
          </p:cNvSpPr>
          <p:nvPr>
            <p:ph type="title"/>
          </p:nvPr>
        </p:nvSpPr>
        <p:spPr>
          <a:xfrm>
            <a:off x="838200" y="10123"/>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200"/>
              <a:buFont typeface="Calibri"/>
              <a:buNone/>
            </a:pPr>
            <a:r>
              <a:rPr lang="en-US" sz="3200" b="1">
                <a:solidFill>
                  <a:schemeClr val="accent1"/>
                </a:solidFill>
                <a:latin typeface="Calibri"/>
                <a:ea typeface="Calibri"/>
                <a:cs typeface="Calibri"/>
                <a:sym typeface="Calibri"/>
              </a:rPr>
              <a:t>Data Model</a:t>
            </a:r>
            <a:endParaRPr/>
          </a:p>
        </p:txBody>
      </p:sp>
      <p:sp>
        <p:nvSpPr>
          <p:cNvPr id="317" name="Google Shape;31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318" name="Google Shape;31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319" name="Google Shape;319;p25"/>
          <p:cNvSpPr/>
          <p:nvPr/>
        </p:nvSpPr>
        <p:spPr>
          <a:xfrm>
            <a:off x="912259" y="710005"/>
            <a:ext cx="10790006" cy="6731586"/>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333399"/>
              </a:buClr>
              <a:buSzPts val="2400"/>
              <a:buFont typeface="Arial"/>
              <a:buChar char="•"/>
            </a:pPr>
            <a:r>
              <a:rPr lang="en-US" sz="2400" b="1">
                <a:solidFill>
                  <a:srgbClr val="333399"/>
                </a:solidFill>
                <a:latin typeface="Arial"/>
                <a:ea typeface="Arial"/>
                <a:cs typeface="Arial"/>
                <a:sym typeface="Arial"/>
              </a:rPr>
              <a:t>Data Model:</a:t>
            </a:r>
            <a:endParaRPr sz="1440" b="1">
              <a:solidFill>
                <a:srgbClr val="990033"/>
              </a:solidFill>
              <a:latin typeface="Noto Sans Symbols"/>
              <a:ea typeface="Noto Sans Symbols"/>
              <a:cs typeface="Noto Sans Symbols"/>
              <a:sym typeface="Noto Sans Symbols"/>
            </a:endParaRPr>
          </a:p>
          <a:p>
            <a:pPr marL="742950" marR="0" lvl="1" indent="-285750" algn="l" rtl="0">
              <a:spcBef>
                <a:spcPts val="44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A set of concepts to describe the </a:t>
            </a:r>
            <a:r>
              <a:rPr lang="en-US" sz="2200" b="1" i="1" u="none" strike="noStrike" cap="none">
                <a:solidFill>
                  <a:schemeClr val="dk1"/>
                </a:solidFill>
                <a:latin typeface="Arial"/>
                <a:ea typeface="Arial"/>
                <a:cs typeface="Arial"/>
                <a:sym typeface="Arial"/>
              </a:rPr>
              <a:t>structure</a:t>
            </a:r>
            <a:r>
              <a:rPr lang="en-US" sz="2200" b="0" i="0" u="none" strike="noStrike" cap="none">
                <a:solidFill>
                  <a:schemeClr val="dk1"/>
                </a:solidFill>
                <a:latin typeface="Arial"/>
                <a:ea typeface="Arial"/>
                <a:cs typeface="Arial"/>
                <a:sym typeface="Arial"/>
              </a:rPr>
              <a:t> of a database, the </a:t>
            </a:r>
            <a:r>
              <a:rPr lang="en-US" sz="2200" b="1" i="1" u="none" strike="noStrike" cap="none">
                <a:solidFill>
                  <a:schemeClr val="dk1"/>
                </a:solidFill>
                <a:latin typeface="Arial"/>
                <a:ea typeface="Arial"/>
                <a:cs typeface="Arial"/>
                <a:sym typeface="Arial"/>
              </a:rPr>
              <a:t>operations </a:t>
            </a:r>
            <a:r>
              <a:rPr lang="en-US" sz="2200" b="0" i="0" u="none" strike="noStrike" cap="none">
                <a:solidFill>
                  <a:schemeClr val="dk1"/>
                </a:solidFill>
                <a:latin typeface="Arial"/>
                <a:ea typeface="Arial"/>
                <a:cs typeface="Arial"/>
                <a:sym typeface="Arial"/>
              </a:rPr>
              <a:t>for manipulating these structures, and certain </a:t>
            </a:r>
            <a:r>
              <a:rPr lang="en-US" sz="2200" b="1" i="1" u="none" strike="noStrike" cap="none">
                <a:solidFill>
                  <a:schemeClr val="dk1"/>
                </a:solidFill>
                <a:latin typeface="Arial"/>
                <a:ea typeface="Arial"/>
                <a:cs typeface="Arial"/>
                <a:sym typeface="Arial"/>
              </a:rPr>
              <a:t>constraints</a:t>
            </a:r>
            <a:r>
              <a:rPr lang="en-US" sz="2200" b="0" i="0" u="none" strike="noStrike" cap="none">
                <a:solidFill>
                  <a:schemeClr val="dk1"/>
                </a:solidFill>
                <a:latin typeface="Arial"/>
                <a:ea typeface="Arial"/>
                <a:cs typeface="Arial"/>
                <a:sym typeface="Arial"/>
              </a:rPr>
              <a:t> that the database should obey.</a:t>
            </a:r>
            <a:endParaRPr sz="1210" b="0" i="0" u="none" strike="noStrike" cap="none">
              <a:solidFill>
                <a:schemeClr val="dk1"/>
              </a:solidFill>
              <a:latin typeface="Noto Sans Symbols"/>
              <a:ea typeface="Noto Sans Symbols"/>
              <a:cs typeface="Noto Sans Symbols"/>
              <a:sym typeface="Noto Sans Symbols"/>
            </a:endParaRPr>
          </a:p>
          <a:p>
            <a:pPr marL="0" marR="0" lvl="0" indent="-152400" algn="l" rtl="0">
              <a:spcBef>
                <a:spcPts val="480"/>
              </a:spcBef>
              <a:spcAft>
                <a:spcPts val="0"/>
              </a:spcAft>
              <a:buClr>
                <a:srgbClr val="333399"/>
              </a:buClr>
              <a:buSzPts val="2400"/>
              <a:buFont typeface="Arial"/>
              <a:buChar char="•"/>
            </a:pPr>
            <a:r>
              <a:rPr lang="en-US" sz="2400" b="1">
                <a:solidFill>
                  <a:srgbClr val="333399"/>
                </a:solidFill>
                <a:latin typeface="Arial"/>
                <a:ea typeface="Arial"/>
                <a:cs typeface="Arial"/>
                <a:sym typeface="Arial"/>
              </a:rPr>
              <a:t>Data Model Structure and Constraints:</a:t>
            </a:r>
            <a:endParaRPr sz="1440" b="1">
              <a:solidFill>
                <a:srgbClr val="990033"/>
              </a:solidFill>
              <a:latin typeface="Noto Sans Symbols"/>
              <a:ea typeface="Noto Sans Symbols"/>
              <a:cs typeface="Noto Sans Symbols"/>
              <a:sym typeface="Noto Sans Symbols"/>
            </a:endParaRPr>
          </a:p>
          <a:p>
            <a:pPr marL="742950" marR="0" lvl="1" indent="-285750" algn="l" rtl="0">
              <a:spcBef>
                <a:spcPts val="44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Constructs are used to define the database structure</a:t>
            </a:r>
            <a:endParaRPr sz="1210" b="0" i="0" u="none" strike="noStrike" cap="none">
              <a:solidFill>
                <a:schemeClr val="dk1"/>
              </a:solidFill>
              <a:latin typeface="Noto Sans Symbols"/>
              <a:ea typeface="Noto Sans Symbols"/>
              <a:cs typeface="Noto Sans Symbols"/>
              <a:sym typeface="Noto Sans Symbols"/>
            </a:endParaRPr>
          </a:p>
          <a:p>
            <a:pPr marL="742950" marR="0" lvl="1" indent="-285750" algn="l" rtl="0">
              <a:spcBef>
                <a:spcPts val="44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Constructs typically include </a:t>
            </a:r>
            <a:r>
              <a:rPr lang="en-US" sz="2200" b="1" i="1" u="none" strike="noStrike" cap="none">
                <a:solidFill>
                  <a:schemeClr val="dk1"/>
                </a:solidFill>
                <a:latin typeface="Arial"/>
                <a:ea typeface="Arial"/>
                <a:cs typeface="Arial"/>
                <a:sym typeface="Arial"/>
              </a:rPr>
              <a:t>elements </a:t>
            </a:r>
            <a:r>
              <a:rPr lang="en-US" sz="2200" b="0" i="0" u="none" strike="noStrike" cap="none">
                <a:solidFill>
                  <a:schemeClr val="dk1"/>
                </a:solidFill>
                <a:latin typeface="Arial"/>
                <a:ea typeface="Arial"/>
                <a:cs typeface="Arial"/>
                <a:sym typeface="Arial"/>
              </a:rPr>
              <a:t>(and their </a:t>
            </a:r>
            <a:r>
              <a:rPr lang="en-US" sz="2200" b="1" i="1" u="none" strike="noStrike" cap="none">
                <a:solidFill>
                  <a:schemeClr val="dk1"/>
                </a:solidFill>
                <a:latin typeface="Arial"/>
                <a:ea typeface="Arial"/>
                <a:cs typeface="Arial"/>
                <a:sym typeface="Arial"/>
              </a:rPr>
              <a:t>data types</a:t>
            </a:r>
            <a:r>
              <a:rPr lang="en-US" sz="2200" b="0" i="0" u="none" strike="noStrike" cap="none">
                <a:solidFill>
                  <a:schemeClr val="dk1"/>
                </a:solidFill>
                <a:latin typeface="Arial"/>
                <a:ea typeface="Arial"/>
                <a:cs typeface="Arial"/>
                <a:sym typeface="Arial"/>
              </a:rPr>
              <a:t>) as well as groups of elements (e.g. </a:t>
            </a:r>
            <a:r>
              <a:rPr lang="en-US" sz="2200" b="1" i="1" u="none" strike="noStrike" cap="none">
                <a:solidFill>
                  <a:schemeClr val="dk1"/>
                </a:solidFill>
                <a:latin typeface="Arial"/>
                <a:ea typeface="Arial"/>
                <a:cs typeface="Arial"/>
                <a:sym typeface="Arial"/>
              </a:rPr>
              <a:t>entity, record, table</a:t>
            </a:r>
            <a:r>
              <a:rPr lang="en-US" sz="2200" b="0" i="0" u="none" strike="noStrike" cap="none">
                <a:solidFill>
                  <a:schemeClr val="dk1"/>
                </a:solidFill>
                <a:latin typeface="Arial"/>
                <a:ea typeface="Arial"/>
                <a:cs typeface="Arial"/>
                <a:sym typeface="Arial"/>
              </a:rPr>
              <a:t>), and </a:t>
            </a:r>
            <a:r>
              <a:rPr lang="en-US" sz="2200" b="1" i="1" u="none" strike="noStrike" cap="none">
                <a:solidFill>
                  <a:schemeClr val="dk1"/>
                </a:solidFill>
                <a:latin typeface="Arial"/>
                <a:ea typeface="Arial"/>
                <a:cs typeface="Arial"/>
                <a:sym typeface="Arial"/>
              </a:rPr>
              <a:t>relationships</a:t>
            </a:r>
            <a:r>
              <a:rPr lang="en-US" sz="2200" b="0" i="0" u="none" strike="noStrike" cap="none">
                <a:solidFill>
                  <a:schemeClr val="dk1"/>
                </a:solidFill>
                <a:latin typeface="Arial"/>
                <a:ea typeface="Arial"/>
                <a:cs typeface="Arial"/>
                <a:sym typeface="Arial"/>
              </a:rPr>
              <a:t> among such groups</a:t>
            </a:r>
            <a:endParaRPr sz="1210" b="0" i="0" u="none" strike="noStrike" cap="none">
              <a:solidFill>
                <a:schemeClr val="dk1"/>
              </a:solidFill>
              <a:latin typeface="Noto Sans Symbols"/>
              <a:ea typeface="Noto Sans Symbols"/>
              <a:cs typeface="Noto Sans Symbols"/>
              <a:sym typeface="Noto Sans Symbols"/>
            </a:endParaRPr>
          </a:p>
          <a:p>
            <a:pPr marL="742950" marR="0" lvl="1" indent="-285750" algn="l" rtl="0">
              <a:spcBef>
                <a:spcPts val="44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Constraints specify some restrictions on valid data; these constraints must be enforced at all times</a:t>
            </a:r>
            <a:endParaRPr/>
          </a:p>
          <a:p>
            <a:pPr marL="0" marR="0" lvl="0" indent="0" algn="l" rtl="0">
              <a:spcBef>
                <a:spcPts val="480"/>
              </a:spcBef>
              <a:spcAft>
                <a:spcPts val="0"/>
              </a:spcAft>
              <a:buClr>
                <a:srgbClr val="333399"/>
              </a:buClr>
              <a:buSzPts val="2400"/>
              <a:buFont typeface="Arial"/>
              <a:buChar char="•"/>
            </a:pPr>
            <a:r>
              <a:rPr lang="en-US" sz="2400" b="1">
                <a:solidFill>
                  <a:srgbClr val="333399"/>
                </a:solidFill>
                <a:latin typeface="Arial"/>
                <a:ea typeface="Arial"/>
                <a:cs typeface="Arial"/>
                <a:sym typeface="Arial"/>
              </a:rPr>
              <a:t>Data Model Operations:</a:t>
            </a:r>
            <a:endParaRPr/>
          </a:p>
          <a:p>
            <a:pPr marL="800100" marR="0" lvl="1" indent="-342900" algn="l" rtl="0">
              <a:spcBef>
                <a:spcPts val="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These operations are used for specifying database retrievals and updates by referring to the constructs of the data model.</a:t>
            </a:r>
            <a:endParaRPr/>
          </a:p>
          <a:p>
            <a:pPr marL="457200" marR="0" lvl="1" indent="0" algn="l" rtl="0">
              <a:spcBef>
                <a:spcPts val="0"/>
              </a:spcBef>
              <a:spcAft>
                <a:spcPts val="0"/>
              </a:spcAft>
              <a:buNone/>
            </a:pPr>
            <a:endParaRPr sz="11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r>
              <a:rPr lang="en-US" sz="2200" b="0" i="0" u="none" strike="noStrike" cap="none">
                <a:solidFill>
                  <a:schemeClr val="dk1"/>
                </a:solidFill>
                <a:latin typeface="Arial"/>
                <a:ea typeface="Arial"/>
                <a:cs typeface="Arial"/>
                <a:sym typeface="Arial"/>
              </a:rPr>
              <a:t>Operations on the data model may include </a:t>
            </a:r>
            <a:r>
              <a:rPr lang="en-US" sz="2200" b="1" i="0" u="none" strike="noStrike" cap="none">
                <a:solidFill>
                  <a:schemeClr val="dk1"/>
                </a:solidFill>
                <a:latin typeface="Arial"/>
                <a:ea typeface="Arial"/>
                <a:cs typeface="Arial"/>
                <a:sym typeface="Arial"/>
              </a:rPr>
              <a:t>basic model </a:t>
            </a:r>
            <a:r>
              <a:rPr lang="en-US" sz="2200" b="0" i="0" u="none" strike="noStrike" cap="none">
                <a:solidFill>
                  <a:schemeClr val="dk1"/>
                </a:solidFill>
                <a:latin typeface="Arial"/>
                <a:ea typeface="Arial"/>
                <a:cs typeface="Arial"/>
                <a:sym typeface="Arial"/>
              </a:rPr>
              <a:t>operations (e.g. generic insert, delete, update) and </a:t>
            </a:r>
            <a:r>
              <a:rPr lang="en-US" sz="2200" b="1" i="0" u="none" strike="noStrike" cap="none">
                <a:solidFill>
                  <a:schemeClr val="dk1"/>
                </a:solidFill>
                <a:latin typeface="Arial"/>
                <a:ea typeface="Arial"/>
                <a:cs typeface="Arial"/>
                <a:sym typeface="Arial"/>
              </a:rPr>
              <a:t>user-defined</a:t>
            </a:r>
            <a:r>
              <a:rPr lang="en-US" sz="2200" b="0" i="0" u="none" strike="noStrike" cap="none">
                <a:solidFill>
                  <a:schemeClr val="dk1"/>
                </a:solidFill>
                <a:latin typeface="Arial"/>
                <a:ea typeface="Arial"/>
                <a:cs typeface="Arial"/>
                <a:sym typeface="Arial"/>
              </a:rPr>
              <a:t> operations (e.g. compute_student_gpa, update_inventory)</a:t>
            </a:r>
            <a:endParaRPr/>
          </a:p>
          <a:p>
            <a:pPr marL="742950" marR="0" lvl="1" indent="-146050" algn="l" rtl="0">
              <a:spcBef>
                <a:spcPts val="440"/>
              </a:spcBef>
              <a:spcAft>
                <a:spcPts val="0"/>
              </a:spcAft>
              <a:buClr>
                <a:schemeClr val="dk1"/>
              </a:buClr>
              <a:buSzPts val="2200"/>
              <a:buFont typeface="Arial"/>
              <a:buNone/>
            </a:pPr>
            <a:endParaRPr sz="2200" b="0" i="0" u="none" strike="noStrike" cap="none">
              <a:solidFill>
                <a:schemeClr val="dk1"/>
              </a:solidFill>
              <a:latin typeface="Arial"/>
              <a:ea typeface="Arial"/>
              <a:cs typeface="Arial"/>
              <a:sym typeface="Arial"/>
            </a:endParaRPr>
          </a:p>
          <a:p>
            <a:pPr marL="457200" marR="0" lvl="1" indent="0" algn="l" rtl="0">
              <a:spcBef>
                <a:spcPts val="440"/>
              </a:spcBef>
              <a:spcAft>
                <a:spcPts val="0"/>
              </a:spcAft>
              <a:buNone/>
            </a:pPr>
            <a:endParaRPr sz="1210" b="0" i="0" u="none" strike="noStrike" cap="none">
              <a:solidFill>
                <a:schemeClr val="dk1"/>
              </a:solidFill>
              <a:latin typeface="Noto Sans Symbols"/>
              <a:ea typeface="Noto Sans Symbols"/>
              <a:cs typeface="Noto Sans Symbols"/>
              <a:sym typeface="Noto Sans Symbol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6"/>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200"/>
              <a:buFont typeface="Calibri"/>
              <a:buNone/>
            </a:pPr>
            <a:r>
              <a:rPr lang="en-US" sz="3200" b="1">
                <a:solidFill>
                  <a:schemeClr val="accent1"/>
                </a:solidFill>
                <a:latin typeface="Calibri"/>
                <a:ea typeface="Calibri"/>
                <a:cs typeface="Calibri"/>
                <a:sym typeface="Calibri"/>
              </a:rPr>
              <a:t>Data Model Categories</a:t>
            </a:r>
            <a:endParaRPr/>
          </a:p>
        </p:txBody>
      </p:sp>
      <p:sp>
        <p:nvSpPr>
          <p:cNvPr id="326" name="Google Shape;32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327" name="Google Shape;32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328" name="Google Shape;328;p26"/>
          <p:cNvSpPr txBox="1"/>
          <p:nvPr/>
        </p:nvSpPr>
        <p:spPr>
          <a:xfrm>
            <a:off x="1037690" y="1455426"/>
            <a:ext cx="9935110" cy="44627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70C0"/>
                </a:solidFill>
                <a:latin typeface="Times"/>
                <a:ea typeface="Times"/>
                <a:cs typeface="Times"/>
                <a:sym typeface="Times"/>
              </a:rPr>
              <a:t>Conceptual (high-level, semantic) data models:</a:t>
            </a:r>
            <a:endParaRPr sz="1600" b="1">
              <a:solidFill>
                <a:srgbClr val="0070C0"/>
              </a:solidFill>
              <a:latin typeface="Times"/>
              <a:ea typeface="Times"/>
              <a:cs typeface="Times"/>
              <a:sym typeface="Times"/>
            </a:endParaRPr>
          </a:p>
          <a:p>
            <a:pPr marL="457200" marR="0" lvl="1" indent="0" algn="l" rtl="0">
              <a:spcBef>
                <a:spcPts val="0"/>
              </a:spcBef>
              <a:spcAft>
                <a:spcPts val="0"/>
              </a:spcAft>
              <a:buNone/>
            </a:pPr>
            <a:r>
              <a:rPr lang="en-US" sz="2400" b="0" i="0" u="none" strike="noStrike" cap="none">
                <a:solidFill>
                  <a:schemeClr val="dk1"/>
                </a:solidFill>
                <a:latin typeface="Times"/>
                <a:ea typeface="Times"/>
                <a:cs typeface="Times"/>
                <a:sym typeface="Times"/>
              </a:rPr>
              <a:t>Provide concepts that are close to the way many users perceive data. </a:t>
            </a:r>
            <a:endParaRPr sz="1400" b="0" i="0" u="none" strike="noStrike" cap="none">
              <a:solidFill>
                <a:schemeClr val="dk1"/>
              </a:solidFill>
              <a:latin typeface="Times"/>
              <a:ea typeface="Times"/>
              <a:cs typeface="Times"/>
              <a:sym typeface="Times"/>
            </a:endParaRPr>
          </a:p>
          <a:p>
            <a:pPr marL="914400" marR="0" lvl="2" indent="0" algn="l" rtl="0">
              <a:spcBef>
                <a:spcPts val="0"/>
              </a:spcBef>
              <a:spcAft>
                <a:spcPts val="0"/>
              </a:spcAft>
              <a:buNone/>
            </a:pPr>
            <a:r>
              <a:rPr lang="en-US" sz="2400" b="0" i="0" u="none" strike="noStrike" cap="none">
                <a:solidFill>
                  <a:schemeClr val="dk1"/>
                </a:solidFill>
                <a:latin typeface="Times"/>
                <a:ea typeface="Times"/>
                <a:cs typeface="Times"/>
                <a:sym typeface="Times"/>
              </a:rPr>
              <a:t>(Also called </a:t>
            </a:r>
            <a:r>
              <a:rPr lang="en-US" sz="2400" b="1" i="1" u="none" strike="noStrike" cap="none">
                <a:solidFill>
                  <a:schemeClr val="dk1"/>
                </a:solidFill>
                <a:latin typeface="Times"/>
                <a:ea typeface="Times"/>
                <a:cs typeface="Times"/>
                <a:sym typeface="Times"/>
              </a:rPr>
              <a:t>entity-based</a:t>
            </a:r>
            <a:r>
              <a:rPr lang="en-US" sz="2400" b="0" i="1" u="none" strike="noStrike" cap="none">
                <a:solidFill>
                  <a:schemeClr val="dk1"/>
                </a:solidFill>
                <a:latin typeface="Times"/>
                <a:ea typeface="Times"/>
                <a:cs typeface="Times"/>
                <a:sym typeface="Times"/>
              </a:rPr>
              <a:t> </a:t>
            </a:r>
            <a:r>
              <a:rPr lang="en-US" sz="2400" b="0" i="0" u="none" strike="noStrike" cap="none">
                <a:solidFill>
                  <a:schemeClr val="dk1"/>
                </a:solidFill>
                <a:latin typeface="Times"/>
                <a:ea typeface="Times"/>
                <a:cs typeface="Times"/>
                <a:sym typeface="Times"/>
              </a:rPr>
              <a:t>or</a:t>
            </a:r>
            <a:r>
              <a:rPr lang="en-US" sz="2400" b="0" i="1" u="none" strike="noStrike" cap="none">
                <a:solidFill>
                  <a:schemeClr val="dk1"/>
                </a:solidFill>
                <a:latin typeface="Times"/>
                <a:ea typeface="Times"/>
                <a:cs typeface="Times"/>
                <a:sym typeface="Times"/>
              </a:rPr>
              <a:t> </a:t>
            </a:r>
            <a:r>
              <a:rPr lang="en-US" sz="2400" b="1" i="1" u="none" strike="noStrike" cap="none">
                <a:solidFill>
                  <a:schemeClr val="dk1"/>
                </a:solidFill>
                <a:latin typeface="Times"/>
                <a:ea typeface="Times"/>
                <a:cs typeface="Times"/>
                <a:sym typeface="Times"/>
              </a:rPr>
              <a:t>object-based</a:t>
            </a:r>
            <a:r>
              <a:rPr lang="en-US" sz="2400" b="0" i="0" u="none" strike="noStrike" cap="none">
                <a:solidFill>
                  <a:schemeClr val="dk1"/>
                </a:solidFill>
                <a:latin typeface="Times"/>
                <a:ea typeface="Times"/>
                <a:cs typeface="Times"/>
                <a:sym typeface="Times"/>
              </a:rPr>
              <a:t> data models.)</a:t>
            </a:r>
            <a:endParaRPr sz="1050" b="0" i="0" u="none" strike="noStrike" cap="none">
              <a:solidFill>
                <a:schemeClr val="dk1"/>
              </a:solidFill>
              <a:latin typeface="Times"/>
              <a:ea typeface="Times"/>
              <a:cs typeface="Times"/>
              <a:sym typeface="Times"/>
            </a:endParaRPr>
          </a:p>
          <a:p>
            <a:pPr marL="0" marR="0" lvl="0" indent="0" algn="l" rtl="0">
              <a:spcBef>
                <a:spcPts val="1200"/>
              </a:spcBef>
              <a:spcAft>
                <a:spcPts val="0"/>
              </a:spcAft>
              <a:buNone/>
            </a:pPr>
            <a:r>
              <a:rPr lang="en-US" sz="2400" b="1">
                <a:solidFill>
                  <a:srgbClr val="0070C0"/>
                </a:solidFill>
                <a:latin typeface="Times"/>
                <a:ea typeface="Times"/>
                <a:cs typeface="Times"/>
                <a:sym typeface="Times"/>
              </a:rPr>
              <a:t>Physical (low-level, internal) data models:</a:t>
            </a:r>
            <a:endParaRPr sz="1600" b="1">
              <a:solidFill>
                <a:srgbClr val="0070C0"/>
              </a:solidFill>
              <a:latin typeface="Times"/>
              <a:ea typeface="Times"/>
              <a:cs typeface="Times"/>
              <a:sym typeface="Times"/>
            </a:endParaRPr>
          </a:p>
          <a:p>
            <a:pPr marL="457200" marR="0" lvl="1" indent="0" algn="l" rtl="0">
              <a:spcBef>
                <a:spcPts val="0"/>
              </a:spcBef>
              <a:spcAft>
                <a:spcPts val="0"/>
              </a:spcAft>
              <a:buNone/>
            </a:pPr>
            <a:r>
              <a:rPr lang="en-US" sz="2400" b="0" i="0" u="none" strike="noStrike" cap="none">
                <a:solidFill>
                  <a:schemeClr val="dk1"/>
                </a:solidFill>
                <a:latin typeface="Times"/>
                <a:ea typeface="Times"/>
                <a:cs typeface="Times"/>
                <a:sym typeface="Times"/>
              </a:rPr>
              <a:t>Provide concepts that describe details of how data is stored in the computer. These are usually specified in an ad-hoc manner through DBMS design and administration manuals</a:t>
            </a:r>
            <a:endParaRPr sz="1400" b="0" i="0" u="none" strike="noStrike" cap="none">
              <a:solidFill>
                <a:schemeClr val="dk1"/>
              </a:solidFill>
              <a:latin typeface="Times"/>
              <a:ea typeface="Times"/>
              <a:cs typeface="Times"/>
              <a:sym typeface="Times"/>
            </a:endParaRPr>
          </a:p>
          <a:p>
            <a:pPr marL="0" marR="0" lvl="0" indent="0" algn="l" rtl="0">
              <a:spcBef>
                <a:spcPts val="1200"/>
              </a:spcBef>
              <a:spcAft>
                <a:spcPts val="0"/>
              </a:spcAft>
              <a:buNone/>
            </a:pPr>
            <a:r>
              <a:rPr lang="en-US" sz="2400" b="1">
                <a:solidFill>
                  <a:srgbClr val="0070C0"/>
                </a:solidFill>
                <a:latin typeface="Times"/>
                <a:ea typeface="Times"/>
                <a:cs typeface="Times"/>
                <a:sym typeface="Times"/>
              </a:rPr>
              <a:t>Implementation (representational) data models:</a:t>
            </a:r>
            <a:endParaRPr sz="1600" b="1">
              <a:solidFill>
                <a:srgbClr val="0070C0"/>
              </a:solidFill>
              <a:latin typeface="Times"/>
              <a:ea typeface="Times"/>
              <a:cs typeface="Times"/>
              <a:sym typeface="Times"/>
            </a:endParaRPr>
          </a:p>
          <a:p>
            <a:pPr marL="457200" marR="0" lvl="1" indent="0" algn="l" rtl="0">
              <a:spcBef>
                <a:spcPts val="0"/>
              </a:spcBef>
              <a:spcAft>
                <a:spcPts val="0"/>
              </a:spcAft>
              <a:buNone/>
            </a:pPr>
            <a:r>
              <a:rPr lang="en-US" sz="2400" b="0" i="0" u="none" strike="noStrike" cap="none">
                <a:solidFill>
                  <a:schemeClr val="dk1"/>
                </a:solidFill>
                <a:latin typeface="Times"/>
                <a:ea typeface="Times"/>
                <a:cs typeface="Times"/>
                <a:sym typeface="Times"/>
              </a:rPr>
              <a:t>Provide concepts that fall between the above two, used by many commercial DBMS implementations (e.g. relational data models used in many commercial systems).</a:t>
            </a:r>
            <a:endParaRPr sz="1400" b="0" i="0" u="none" strike="noStrike" cap="none">
              <a:solidFill>
                <a:schemeClr val="dk1"/>
              </a:solidFill>
              <a:latin typeface="Times"/>
              <a:ea typeface="Times"/>
              <a:cs typeface="Times"/>
              <a:sym typeface="Time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200"/>
              <a:buFont typeface="Calibri"/>
              <a:buNone/>
            </a:pPr>
            <a:r>
              <a:rPr lang="en-US" sz="3200" b="1">
                <a:solidFill>
                  <a:schemeClr val="accent1"/>
                </a:solidFill>
                <a:latin typeface="Calibri"/>
                <a:ea typeface="Calibri"/>
                <a:cs typeface="Calibri"/>
                <a:sym typeface="Calibri"/>
              </a:rPr>
              <a:t>Data Schemas and Database Instance</a:t>
            </a:r>
            <a:endParaRPr/>
          </a:p>
        </p:txBody>
      </p:sp>
      <p:sp>
        <p:nvSpPr>
          <p:cNvPr id="335" name="Google Shape;335;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336" name="Google Shape;336;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
        <p:nvSpPr>
          <p:cNvPr id="337" name="Google Shape;337;p27"/>
          <p:cNvSpPr txBox="1"/>
          <p:nvPr/>
        </p:nvSpPr>
        <p:spPr>
          <a:xfrm>
            <a:off x="1037690" y="1455426"/>
            <a:ext cx="9935110"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70C0"/>
                </a:solidFill>
                <a:latin typeface="Times"/>
                <a:ea typeface="Times"/>
                <a:cs typeface="Times"/>
                <a:sym typeface="Times"/>
              </a:rPr>
              <a:t>Database Schema:</a:t>
            </a:r>
            <a:endParaRPr sz="1600" b="1">
              <a:solidFill>
                <a:srgbClr val="0070C0"/>
              </a:solidFill>
              <a:latin typeface="Times"/>
              <a:ea typeface="Times"/>
              <a:cs typeface="Times"/>
              <a:sym typeface="Times"/>
            </a:endParaRPr>
          </a:p>
          <a:p>
            <a:pPr marL="457200" marR="0" lvl="1" indent="0" algn="l" rtl="0">
              <a:spcBef>
                <a:spcPts val="0"/>
              </a:spcBef>
              <a:spcAft>
                <a:spcPts val="0"/>
              </a:spcAft>
              <a:buNone/>
            </a:pPr>
            <a:r>
              <a:rPr lang="en-US" sz="2400" b="0" i="0" u="none" strike="noStrike" cap="none">
                <a:solidFill>
                  <a:schemeClr val="dk1"/>
                </a:solidFill>
                <a:latin typeface="Times"/>
                <a:ea typeface="Times"/>
                <a:cs typeface="Times"/>
                <a:sym typeface="Times"/>
              </a:rPr>
              <a:t>The </a:t>
            </a:r>
            <a:r>
              <a:rPr lang="en-US" sz="2400" b="1" i="1" u="none" strike="noStrike" cap="none">
                <a:solidFill>
                  <a:schemeClr val="dk1"/>
                </a:solidFill>
                <a:latin typeface="Times"/>
                <a:ea typeface="Times"/>
                <a:cs typeface="Times"/>
                <a:sym typeface="Times"/>
              </a:rPr>
              <a:t>description</a:t>
            </a:r>
            <a:r>
              <a:rPr lang="en-US" sz="2400" b="0" i="0" u="none" strike="noStrike" cap="none">
                <a:solidFill>
                  <a:schemeClr val="dk1"/>
                </a:solidFill>
                <a:latin typeface="Times"/>
                <a:ea typeface="Times"/>
                <a:cs typeface="Times"/>
                <a:sym typeface="Times"/>
              </a:rPr>
              <a:t> of a database.</a:t>
            </a:r>
            <a:endParaRPr sz="1400" b="0" i="0" u="none" strike="noStrike" cap="none">
              <a:solidFill>
                <a:schemeClr val="dk1"/>
              </a:solidFill>
              <a:latin typeface="Times"/>
              <a:ea typeface="Times"/>
              <a:cs typeface="Times"/>
              <a:sym typeface="Times"/>
            </a:endParaRPr>
          </a:p>
          <a:p>
            <a:pPr marL="457200" marR="0" lvl="1" indent="0" algn="l" rtl="0">
              <a:spcBef>
                <a:spcPts val="0"/>
              </a:spcBef>
              <a:spcAft>
                <a:spcPts val="0"/>
              </a:spcAft>
              <a:buNone/>
            </a:pPr>
            <a:r>
              <a:rPr lang="en-US" sz="2400" b="0" i="0" u="none" strike="noStrike" cap="none">
                <a:solidFill>
                  <a:schemeClr val="dk1"/>
                </a:solidFill>
                <a:latin typeface="Times"/>
                <a:ea typeface="Times"/>
                <a:cs typeface="Times"/>
                <a:sym typeface="Times"/>
              </a:rPr>
              <a:t>Includes descriptions of the database structure, data types, and the constraints on the database.</a:t>
            </a:r>
            <a:endParaRPr sz="1400" b="0" i="0" u="none" strike="noStrike" cap="none">
              <a:solidFill>
                <a:schemeClr val="dk1"/>
              </a:solidFill>
              <a:latin typeface="Times"/>
              <a:ea typeface="Times"/>
              <a:cs typeface="Times"/>
              <a:sym typeface="Times"/>
            </a:endParaRPr>
          </a:p>
          <a:p>
            <a:pPr marL="0" marR="0" lvl="0" indent="0" algn="l" rtl="0">
              <a:spcBef>
                <a:spcPts val="0"/>
              </a:spcBef>
              <a:spcAft>
                <a:spcPts val="0"/>
              </a:spcAft>
              <a:buNone/>
            </a:pPr>
            <a:r>
              <a:rPr lang="en-US" sz="2400" b="1">
                <a:solidFill>
                  <a:srgbClr val="0070C0"/>
                </a:solidFill>
                <a:latin typeface="Times"/>
                <a:ea typeface="Times"/>
                <a:cs typeface="Times"/>
                <a:sym typeface="Times"/>
              </a:rPr>
              <a:t>Schema Diagram:</a:t>
            </a:r>
            <a:endParaRPr/>
          </a:p>
          <a:p>
            <a:pPr marL="457200" marR="0" lvl="1" indent="0" algn="l" rtl="0">
              <a:spcBef>
                <a:spcPts val="0"/>
              </a:spcBef>
              <a:spcAft>
                <a:spcPts val="0"/>
              </a:spcAft>
              <a:buNone/>
            </a:pPr>
            <a:r>
              <a:rPr lang="en-US" sz="2400" b="0" i="0" u="none" strike="noStrike" cap="none">
                <a:solidFill>
                  <a:schemeClr val="dk1"/>
                </a:solidFill>
                <a:latin typeface="Times"/>
                <a:ea typeface="Times"/>
                <a:cs typeface="Times"/>
                <a:sym typeface="Times"/>
              </a:rPr>
              <a:t>An </a:t>
            </a:r>
            <a:r>
              <a:rPr lang="en-US" sz="2400" b="1" i="1" u="none" strike="noStrike" cap="none">
                <a:solidFill>
                  <a:schemeClr val="dk1"/>
                </a:solidFill>
                <a:latin typeface="Times"/>
                <a:ea typeface="Times"/>
                <a:cs typeface="Times"/>
                <a:sym typeface="Times"/>
              </a:rPr>
              <a:t>illustrative</a:t>
            </a:r>
            <a:r>
              <a:rPr lang="en-US" sz="2400" b="0" i="0" u="none" strike="noStrike" cap="none">
                <a:solidFill>
                  <a:schemeClr val="dk1"/>
                </a:solidFill>
                <a:latin typeface="Times"/>
                <a:ea typeface="Times"/>
                <a:cs typeface="Times"/>
                <a:sym typeface="Times"/>
              </a:rPr>
              <a:t> display of (most aspects of) a database schema.</a:t>
            </a:r>
            <a:endParaRPr sz="1400" b="0" i="0" u="none" strike="noStrike" cap="none">
              <a:solidFill>
                <a:schemeClr val="dk1"/>
              </a:solidFill>
              <a:latin typeface="Times"/>
              <a:ea typeface="Times"/>
              <a:cs typeface="Times"/>
              <a:sym typeface="Times"/>
            </a:endParaRPr>
          </a:p>
          <a:p>
            <a:pPr marL="0" marR="0" lvl="0" indent="0" algn="l" rtl="0">
              <a:spcBef>
                <a:spcPts val="0"/>
              </a:spcBef>
              <a:spcAft>
                <a:spcPts val="0"/>
              </a:spcAft>
              <a:buNone/>
            </a:pPr>
            <a:r>
              <a:rPr lang="en-US" sz="2400" b="1">
                <a:solidFill>
                  <a:srgbClr val="0070C0"/>
                </a:solidFill>
                <a:latin typeface="Times"/>
                <a:ea typeface="Times"/>
                <a:cs typeface="Times"/>
                <a:sym typeface="Times"/>
              </a:rPr>
              <a:t>Schema Construct:</a:t>
            </a:r>
            <a:endParaRPr/>
          </a:p>
          <a:p>
            <a:pPr marL="457200" marR="0" lvl="1" indent="0" algn="l" rtl="0">
              <a:spcBef>
                <a:spcPts val="0"/>
              </a:spcBef>
              <a:spcAft>
                <a:spcPts val="0"/>
              </a:spcAft>
              <a:buNone/>
            </a:pPr>
            <a:r>
              <a:rPr lang="en-US" sz="2400" b="0" i="0" u="none" strike="noStrike" cap="none">
                <a:solidFill>
                  <a:schemeClr val="dk1"/>
                </a:solidFill>
                <a:latin typeface="Times"/>
                <a:ea typeface="Times"/>
                <a:cs typeface="Times"/>
                <a:sym typeface="Times"/>
              </a:rPr>
              <a:t>A </a:t>
            </a:r>
            <a:r>
              <a:rPr lang="en-US" sz="2400" b="1" i="1" u="none" strike="noStrike" cap="none">
                <a:solidFill>
                  <a:schemeClr val="dk1"/>
                </a:solidFill>
                <a:latin typeface="Times"/>
                <a:ea typeface="Times"/>
                <a:cs typeface="Times"/>
                <a:sym typeface="Times"/>
              </a:rPr>
              <a:t>component</a:t>
            </a:r>
            <a:r>
              <a:rPr lang="en-US" sz="2400" b="0" i="0" u="none" strike="noStrike" cap="none">
                <a:solidFill>
                  <a:schemeClr val="dk1"/>
                </a:solidFill>
                <a:latin typeface="Times"/>
                <a:ea typeface="Times"/>
                <a:cs typeface="Times"/>
                <a:sym typeface="Times"/>
              </a:rPr>
              <a:t> of the schema or an object within the schema, e.g., STUDENT, COURSE.</a:t>
            </a:r>
            <a:endParaRPr sz="1400" b="0" i="0" u="none" strike="noStrike" cap="none">
              <a:solidFill>
                <a:schemeClr val="dk1"/>
              </a:solidFill>
              <a:latin typeface="Times"/>
              <a:ea typeface="Times"/>
              <a:cs typeface="Times"/>
              <a:sym typeface="Time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8"/>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200"/>
              <a:buFont typeface="Calibri"/>
              <a:buNone/>
            </a:pPr>
            <a:r>
              <a:rPr lang="en-US" sz="3200" b="1">
                <a:solidFill>
                  <a:schemeClr val="accent1"/>
                </a:solidFill>
                <a:latin typeface="Calibri"/>
                <a:ea typeface="Calibri"/>
                <a:cs typeface="Calibri"/>
                <a:sym typeface="Calibri"/>
              </a:rPr>
              <a:t>Data Schemas and Database Instance</a:t>
            </a:r>
            <a:endParaRPr/>
          </a:p>
        </p:txBody>
      </p:sp>
      <p:sp>
        <p:nvSpPr>
          <p:cNvPr id="344" name="Google Shape;344;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345" name="Google Shape;345;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
        <p:nvSpPr>
          <p:cNvPr id="346" name="Google Shape;346;p28"/>
          <p:cNvSpPr txBox="1"/>
          <p:nvPr/>
        </p:nvSpPr>
        <p:spPr>
          <a:xfrm>
            <a:off x="1037690" y="1455426"/>
            <a:ext cx="9935110"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70C0"/>
                </a:solidFill>
                <a:latin typeface="Times"/>
                <a:ea typeface="Times"/>
                <a:cs typeface="Times"/>
                <a:sym typeface="Times"/>
              </a:rPr>
              <a:t>Database State / database instance (or occurrence or snapshot):</a:t>
            </a:r>
            <a:endParaRPr/>
          </a:p>
          <a:p>
            <a:pPr marL="457200" marR="0" lvl="1" indent="0" algn="l" rtl="0">
              <a:spcBef>
                <a:spcPts val="0"/>
              </a:spcBef>
              <a:spcAft>
                <a:spcPts val="0"/>
              </a:spcAft>
              <a:buNone/>
            </a:pPr>
            <a:r>
              <a:rPr lang="en-US" sz="2400" b="0" i="0" u="none" strike="noStrike" cap="none">
                <a:solidFill>
                  <a:schemeClr val="dk1"/>
                </a:solidFill>
                <a:latin typeface="Times"/>
                <a:ea typeface="Times"/>
                <a:cs typeface="Times"/>
                <a:sym typeface="Times"/>
              </a:rPr>
              <a:t>The actual data stored in a database at a </a:t>
            </a:r>
            <a:r>
              <a:rPr lang="en-US" sz="2400" b="1" i="1" u="none" strike="noStrike" cap="none">
                <a:solidFill>
                  <a:schemeClr val="dk1"/>
                </a:solidFill>
                <a:latin typeface="Times"/>
                <a:ea typeface="Times"/>
                <a:cs typeface="Times"/>
                <a:sym typeface="Times"/>
              </a:rPr>
              <a:t>particular moment in time</a:t>
            </a:r>
            <a:r>
              <a:rPr lang="en-US" sz="2400" b="0" i="0" u="none" strike="noStrike" cap="none">
                <a:solidFill>
                  <a:schemeClr val="dk1"/>
                </a:solidFill>
                <a:latin typeface="Times"/>
                <a:ea typeface="Times"/>
                <a:cs typeface="Times"/>
                <a:sym typeface="Times"/>
              </a:rPr>
              <a:t>. This includes the collection of all the data in the database.</a:t>
            </a:r>
            <a:endParaRPr/>
          </a:p>
          <a:p>
            <a:pPr marL="914400" marR="0" lvl="2" indent="0" algn="l" rtl="0">
              <a:spcBef>
                <a:spcPts val="0"/>
              </a:spcBef>
              <a:spcAft>
                <a:spcPts val="0"/>
              </a:spcAft>
              <a:buNone/>
            </a:pPr>
            <a:endParaRPr sz="2400" b="0" i="0" u="none" strike="noStrike" cap="none">
              <a:solidFill>
                <a:schemeClr val="dk1"/>
              </a:solidFill>
              <a:latin typeface="Times"/>
              <a:ea typeface="Times"/>
              <a:cs typeface="Times"/>
              <a:sym typeface="Times"/>
            </a:endParaRPr>
          </a:p>
          <a:p>
            <a:pPr marL="914400" marR="0" lvl="2" indent="0" algn="l" rtl="0">
              <a:spcBef>
                <a:spcPts val="0"/>
              </a:spcBef>
              <a:spcAft>
                <a:spcPts val="0"/>
              </a:spcAft>
              <a:buNone/>
            </a:pPr>
            <a:r>
              <a:rPr lang="en-US" sz="2400" b="0" i="0" u="none" strike="noStrike" cap="none">
                <a:solidFill>
                  <a:schemeClr val="dk1"/>
                </a:solidFill>
                <a:latin typeface="Times"/>
                <a:ea typeface="Times"/>
                <a:cs typeface="Times"/>
                <a:sym typeface="Times"/>
              </a:rPr>
              <a:t>The term </a:t>
            </a:r>
            <a:r>
              <a:rPr lang="en-US" sz="2400" b="0" i="1" u="none" strike="noStrike" cap="none">
                <a:solidFill>
                  <a:schemeClr val="dk1"/>
                </a:solidFill>
                <a:latin typeface="Times"/>
                <a:ea typeface="Times"/>
                <a:cs typeface="Times"/>
                <a:sym typeface="Times"/>
              </a:rPr>
              <a:t>instance </a:t>
            </a:r>
            <a:r>
              <a:rPr lang="en-US" sz="2400" b="0" i="0" u="none" strike="noStrike" cap="none">
                <a:solidFill>
                  <a:schemeClr val="dk1"/>
                </a:solidFill>
                <a:latin typeface="Times"/>
                <a:ea typeface="Times"/>
                <a:cs typeface="Times"/>
                <a:sym typeface="Times"/>
              </a:rPr>
              <a:t> is also applied to individual database components, e.g. </a:t>
            </a:r>
            <a:r>
              <a:rPr lang="en-US" sz="2400" b="0" i="1" u="none" strike="noStrike" cap="none">
                <a:solidFill>
                  <a:schemeClr val="dk1"/>
                </a:solidFill>
                <a:latin typeface="Times"/>
                <a:ea typeface="Times"/>
                <a:cs typeface="Times"/>
                <a:sym typeface="Times"/>
              </a:rPr>
              <a:t>record instance, table instance, entity instance</a:t>
            </a:r>
            <a:endParaRPr sz="2400" b="0" i="0" u="none" strike="noStrike" cap="none">
              <a:solidFill>
                <a:schemeClr val="dk1"/>
              </a:solidFill>
              <a:latin typeface="Times"/>
              <a:ea typeface="Times"/>
              <a:cs typeface="Times"/>
              <a:sym typeface="Time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9"/>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200"/>
              <a:buFont typeface="Calibri"/>
              <a:buNone/>
            </a:pPr>
            <a:r>
              <a:rPr lang="en-US" sz="3200" b="1">
                <a:solidFill>
                  <a:schemeClr val="accent1"/>
                </a:solidFill>
                <a:latin typeface="Calibri"/>
                <a:ea typeface="Calibri"/>
                <a:cs typeface="Calibri"/>
                <a:sym typeface="Calibri"/>
              </a:rPr>
              <a:t>Data Schemas and Database Instance</a:t>
            </a:r>
            <a:endParaRPr/>
          </a:p>
        </p:txBody>
      </p:sp>
      <p:sp>
        <p:nvSpPr>
          <p:cNvPr id="353" name="Google Shape;35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354" name="Google Shape;35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
        <p:nvSpPr>
          <p:cNvPr id="355" name="Google Shape;355;p29"/>
          <p:cNvSpPr txBox="1"/>
          <p:nvPr/>
        </p:nvSpPr>
        <p:spPr>
          <a:xfrm>
            <a:off x="1037690" y="1455426"/>
            <a:ext cx="9935110" cy="4955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0070C0"/>
                </a:solidFill>
                <a:latin typeface="Times"/>
                <a:ea typeface="Times"/>
                <a:cs typeface="Times"/>
                <a:sym typeface="Times"/>
              </a:rPr>
              <a:t>Database State / database instance (or occurrence or snapshot):</a:t>
            </a:r>
            <a:endParaRPr/>
          </a:p>
          <a:p>
            <a:pPr marL="0" marR="0" lvl="0" indent="0" algn="l" rtl="0">
              <a:spcBef>
                <a:spcPts val="0"/>
              </a:spcBef>
              <a:spcAft>
                <a:spcPts val="0"/>
              </a:spcAft>
              <a:buNone/>
            </a:pPr>
            <a:r>
              <a:rPr lang="en-US" sz="2400">
                <a:solidFill>
                  <a:schemeClr val="dk1"/>
                </a:solidFill>
                <a:latin typeface="Times"/>
                <a:ea typeface="Times"/>
                <a:cs typeface="Times"/>
                <a:sym typeface="Times"/>
              </a:rPr>
              <a:t>Database State: </a:t>
            </a:r>
            <a:endParaRPr/>
          </a:p>
          <a:p>
            <a:pPr marL="457200" marR="0" lvl="1" indent="0" algn="l" rtl="0">
              <a:spcBef>
                <a:spcPts val="0"/>
              </a:spcBef>
              <a:spcAft>
                <a:spcPts val="0"/>
              </a:spcAft>
              <a:buNone/>
            </a:pPr>
            <a:r>
              <a:rPr lang="en-US" sz="2400" b="0" i="0" u="none" strike="noStrike" cap="none">
                <a:solidFill>
                  <a:schemeClr val="dk1"/>
                </a:solidFill>
                <a:latin typeface="Times"/>
                <a:ea typeface="Times"/>
                <a:cs typeface="Times"/>
                <a:sym typeface="Times"/>
              </a:rPr>
              <a:t>Refers to the content of a database at a moment in time.</a:t>
            </a:r>
            <a:endParaRPr/>
          </a:p>
          <a:p>
            <a:pPr marL="0" marR="0" lvl="0" indent="0" algn="l" rtl="0">
              <a:spcBef>
                <a:spcPts val="0"/>
              </a:spcBef>
              <a:spcAft>
                <a:spcPts val="0"/>
              </a:spcAft>
              <a:buNone/>
            </a:pPr>
            <a:r>
              <a:rPr lang="en-US" sz="2400">
                <a:solidFill>
                  <a:schemeClr val="dk1"/>
                </a:solidFill>
                <a:latin typeface="Times"/>
                <a:ea typeface="Times"/>
                <a:cs typeface="Times"/>
                <a:sym typeface="Times"/>
              </a:rPr>
              <a:t>Initial Database State:</a:t>
            </a:r>
            <a:endParaRPr/>
          </a:p>
          <a:p>
            <a:pPr marL="457200" marR="0" lvl="1" indent="0" algn="l" rtl="0">
              <a:spcBef>
                <a:spcPts val="0"/>
              </a:spcBef>
              <a:spcAft>
                <a:spcPts val="0"/>
              </a:spcAft>
              <a:buNone/>
            </a:pPr>
            <a:r>
              <a:rPr lang="en-US" sz="2400" b="0" i="0" u="none" strike="noStrike" cap="none">
                <a:solidFill>
                  <a:schemeClr val="dk1"/>
                </a:solidFill>
                <a:latin typeface="Times"/>
                <a:ea typeface="Times"/>
                <a:cs typeface="Times"/>
                <a:sym typeface="Times"/>
              </a:rPr>
              <a:t>Refers to the database state when it is initially loaded into the system.</a:t>
            </a:r>
            <a:endParaRPr/>
          </a:p>
          <a:p>
            <a:pPr marL="0" marR="0" lvl="0" indent="0" algn="l" rtl="0">
              <a:spcBef>
                <a:spcPts val="0"/>
              </a:spcBef>
              <a:spcAft>
                <a:spcPts val="0"/>
              </a:spcAft>
              <a:buNone/>
            </a:pPr>
            <a:r>
              <a:rPr lang="en-US" sz="2400">
                <a:solidFill>
                  <a:schemeClr val="dk1"/>
                </a:solidFill>
                <a:latin typeface="Times"/>
                <a:ea typeface="Times"/>
                <a:cs typeface="Times"/>
                <a:sym typeface="Times"/>
              </a:rPr>
              <a:t>Valid State:</a:t>
            </a:r>
            <a:endParaRPr/>
          </a:p>
          <a:p>
            <a:pPr marL="457200" marR="0" lvl="1" indent="0" algn="l" rtl="0">
              <a:spcBef>
                <a:spcPts val="0"/>
              </a:spcBef>
              <a:spcAft>
                <a:spcPts val="0"/>
              </a:spcAft>
              <a:buNone/>
            </a:pPr>
            <a:r>
              <a:rPr lang="en-US" sz="2400" b="0" i="0" u="none" strike="noStrike" cap="none">
                <a:solidFill>
                  <a:schemeClr val="dk1"/>
                </a:solidFill>
                <a:latin typeface="Times"/>
                <a:ea typeface="Times"/>
                <a:cs typeface="Times"/>
                <a:sym typeface="Times"/>
              </a:rPr>
              <a:t>A state that satisfies the structure and constraints of the database.</a:t>
            </a:r>
            <a:endParaRPr/>
          </a:p>
          <a:p>
            <a:pPr marL="0" marR="0" lvl="0" indent="0" algn="l" rtl="0">
              <a:spcBef>
                <a:spcPts val="0"/>
              </a:spcBef>
              <a:spcAft>
                <a:spcPts val="0"/>
              </a:spcAft>
              <a:buNone/>
            </a:pPr>
            <a:r>
              <a:rPr lang="en-US" sz="2400">
                <a:solidFill>
                  <a:schemeClr val="dk1"/>
                </a:solidFill>
                <a:latin typeface="Times"/>
                <a:ea typeface="Times"/>
                <a:cs typeface="Times"/>
                <a:sym typeface="Times"/>
              </a:rPr>
              <a:t>Distinction</a:t>
            </a:r>
            <a:endParaRPr/>
          </a:p>
          <a:p>
            <a:pPr marL="457200" marR="0" lvl="1" indent="0" algn="l" rtl="0">
              <a:spcBef>
                <a:spcPts val="0"/>
              </a:spcBef>
              <a:spcAft>
                <a:spcPts val="0"/>
              </a:spcAft>
              <a:buNone/>
            </a:pPr>
            <a:r>
              <a:rPr lang="en-US" sz="2400" b="0" i="0" u="none" strike="noStrike" cap="none">
                <a:solidFill>
                  <a:schemeClr val="dk1"/>
                </a:solidFill>
                <a:latin typeface="Times"/>
                <a:ea typeface="Times"/>
                <a:cs typeface="Times"/>
                <a:sym typeface="Times"/>
              </a:rPr>
              <a:t>The </a:t>
            </a:r>
            <a:r>
              <a:rPr lang="en-US" sz="2400" b="1" i="1" u="none" strike="noStrike" cap="none">
                <a:solidFill>
                  <a:schemeClr val="dk1"/>
                </a:solidFill>
                <a:latin typeface="Times"/>
                <a:ea typeface="Times"/>
                <a:cs typeface="Times"/>
                <a:sym typeface="Times"/>
              </a:rPr>
              <a:t>database schema</a:t>
            </a:r>
            <a:r>
              <a:rPr lang="en-US" sz="2400" b="0" i="0" u="none" strike="noStrike" cap="none">
                <a:solidFill>
                  <a:schemeClr val="dk1"/>
                </a:solidFill>
                <a:latin typeface="Times"/>
                <a:ea typeface="Times"/>
                <a:cs typeface="Times"/>
                <a:sym typeface="Times"/>
              </a:rPr>
              <a:t> changes very infrequently. </a:t>
            </a:r>
            <a:endParaRPr/>
          </a:p>
          <a:p>
            <a:pPr marL="457200" marR="0" lvl="1" indent="0" algn="l" rtl="0">
              <a:spcBef>
                <a:spcPts val="0"/>
              </a:spcBef>
              <a:spcAft>
                <a:spcPts val="0"/>
              </a:spcAft>
              <a:buNone/>
            </a:pPr>
            <a:r>
              <a:rPr lang="en-US" sz="2400" b="0" i="0" u="none" strike="noStrike" cap="none">
                <a:solidFill>
                  <a:schemeClr val="dk1"/>
                </a:solidFill>
                <a:latin typeface="Times"/>
                <a:ea typeface="Times"/>
                <a:cs typeface="Times"/>
                <a:sym typeface="Times"/>
              </a:rPr>
              <a:t>The </a:t>
            </a:r>
            <a:r>
              <a:rPr lang="en-US" sz="2400" b="1" i="1" u="none" strike="noStrike" cap="none">
                <a:solidFill>
                  <a:schemeClr val="dk1"/>
                </a:solidFill>
                <a:latin typeface="Times"/>
                <a:ea typeface="Times"/>
                <a:cs typeface="Times"/>
                <a:sym typeface="Times"/>
              </a:rPr>
              <a:t>database state</a:t>
            </a:r>
            <a:r>
              <a:rPr lang="en-US" sz="2400" b="0" i="0" u="none" strike="noStrike" cap="none">
                <a:solidFill>
                  <a:schemeClr val="dk1"/>
                </a:solidFill>
                <a:latin typeface="Times"/>
                <a:ea typeface="Times"/>
                <a:cs typeface="Times"/>
                <a:sym typeface="Times"/>
              </a:rPr>
              <a:t> changes every time the database is updated. </a:t>
            </a:r>
            <a:endParaRPr/>
          </a:p>
          <a:p>
            <a:pPr marL="0" marR="0" lvl="0" indent="0" algn="l" rtl="0">
              <a:spcBef>
                <a:spcPts val="0"/>
              </a:spcBef>
              <a:spcAft>
                <a:spcPts val="0"/>
              </a:spcAft>
              <a:buNone/>
            </a:pPr>
            <a:br>
              <a:rPr lang="en-US" sz="2400">
                <a:solidFill>
                  <a:schemeClr val="dk1"/>
                </a:solidFill>
                <a:latin typeface="Times"/>
                <a:ea typeface="Times"/>
                <a:cs typeface="Times"/>
                <a:sym typeface="Times"/>
              </a:rPr>
            </a:br>
            <a:r>
              <a:rPr lang="en-US" sz="2400" b="1">
                <a:solidFill>
                  <a:schemeClr val="dk1"/>
                </a:solidFill>
                <a:latin typeface="Times"/>
                <a:ea typeface="Times"/>
                <a:cs typeface="Times"/>
                <a:sym typeface="Times"/>
              </a:rPr>
              <a:t>Schema</a:t>
            </a:r>
            <a:r>
              <a:rPr lang="en-US" sz="2400">
                <a:solidFill>
                  <a:schemeClr val="dk1"/>
                </a:solidFill>
                <a:latin typeface="Times"/>
                <a:ea typeface="Times"/>
                <a:cs typeface="Times"/>
                <a:sym typeface="Times"/>
              </a:rPr>
              <a:t> is also called </a:t>
            </a:r>
            <a:r>
              <a:rPr lang="en-US" sz="2400" b="1">
                <a:solidFill>
                  <a:schemeClr val="dk1"/>
                </a:solidFill>
                <a:latin typeface="Times"/>
                <a:ea typeface="Times"/>
                <a:cs typeface="Times"/>
                <a:sym typeface="Times"/>
              </a:rPr>
              <a:t>intension</a:t>
            </a:r>
            <a:r>
              <a:rPr lang="en-US" sz="2400">
                <a:solidFill>
                  <a:schemeClr val="dk1"/>
                </a:solidFill>
                <a:latin typeface="Times"/>
                <a:ea typeface="Times"/>
                <a:cs typeface="Times"/>
                <a:sym typeface="Times"/>
              </a:rPr>
              <a:t>.</a:t>
            </a:r>
            <a:endParaRPr sz="2400" b="1">
              <a:solidFill>
                <a:schemeClr val="dk1"/>
              </a:solidFill>
              <a:latin typeface="Times"/>
              <a:ea typeface="Times"/>
              <a:cs typeface="Times"/>
              <a:sym typeface="Times"/>
            </a:endParaRPr>
          </a:p>
          <a:p>
            <a:pPr marL="0" marR="0" lvl="0" indent="0" algn="l" rtl="0">
              <a:spcBef>
                <a:spcPts val="0"/>
              </a:spcBef>
              <a:spcAft>
                <a:spcPts val="0"/>
              </a:spcAft>
              <a:buNone/>
            </a:pPr>
            <a:r>
              <a:rPr lang="en-US" sz="2400" b="1">
                <a:solidFill>
                  <a:schemeClr val="dk1"/>
                </a:solidFill>
                <a:latin typeface="Times"/>
                <a:ea typeface="Times"/>
                <a:cs typeface="Times"/>
                <a:sym typeface="Times"/>
              </a:rPr>
              <a:t>State</a:t>
            </a:r>
            <a:r>
              <a:rPr lang="en-US" sz="2400">
                <a:solidFill>
                  <a:schemeClr val="dk1"/>
                </a:solidFill>
                <a:latin typeface="Times"/>
                <a:ea typeface="Times"/>
                <a:cs typeface="Times"/>
                <a:sym typeface="Times"/>
              </a:rPr>
              <a:t> is also called </a:t>
            </a:r>
            <a:r>
              <a:rPr lang="en-US" sz="2400" b="1">
                <a:solidFill>
                  <a:schemeClr val="dk1"/>
                </a:solidFill>
                <a:latin typeface="Times"/>
                <a:ea typeface="Times"/>
                <a:cs typeface="Times"/>
                <a:sym typeface="Times"/>
              </a:rPr>
              <a:t>extension</a:t>
            </a:r>
            <a:r>
              <a:rPr lang="en-US" sz="2400">
                <a:solidFill>
                  <a:schemeClr val="dk1"/>
                </a:solidFill>
                <a:latin typeface="Times"/>
                <a:ea typeface="Times"/>
                <a:cs typeface="Times"/>
                <a:sym typeface="Times"/>
              </a:rPr>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a:spLocks noGrp="1"/>
          </p:cNvSpPr>
          <p:nvPr>
            <p:ph type="title"/>
          </p:nvPr>
        </p:nvSpPr>
        <p:spPr>
          <a:xfrm>
            <a:off x="838200" y="365125"/>
            <a:ext cx="10515600" cy="79670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70C0"/>
              </a:buClr>
              <a:buSzPts val="4800"/>
              <a:buFont typeface="Calibri"/>
              <a:buNone/>
            </a:pPr>
            <a:r>
              <a:rPr lang="en-US" sz="4800" b="1">
                <a:solidFill>
                  <a:srgbClr val="0070C0"/>
                </a:solidFill>
                <a:latin typeface="Calibri"/>
                <a:ea typeface="Calibri"/>
                <a:cs typeface="Calibri"/>
                <a:sym typeface="Calibri"/>
              </a:rPr>
              <a:t>Introduction </a:t>
            </a:r>
            <a:endParaRPr/>
          </a:p>
        </p:txBody>
      </p:sp>
      <p:sp>
        <p:nvSpPr>
          <p:cNvPr id="103" name="Google Shape;10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104" name="Google Shape;10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05" name="Google Shape;105;p3"/>
          <p:cNvSpPr txBox="1">
            <a:spLocks noGrp="1"/>
          </p:cNvSpPr>
          <p:nvPr>
            <p:ph type="body" idx="1"/>
          </p:nvPr>
        </p:nvSpPr>
        <p:spPr>
          <a:xfrm>
            <a:off x="838200" y="1210166"/>
            <a:ext cx="10515600" cy="514618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What is data, database, DBMS:</a:t>
            </a:r>
            <a:endParaRPr/>
          </a:p>
          <a:p>
            <a:pPr marL="228600" lvl="0" indent="-228600" algn="l" rtl="0">
              <a:lnSpc>
                <a:spcPct val="90000"/>
              </a:lnSpc>
              <a:spcBef>
                <a:spcPts val="1000"/>
              </a:spcBef>
              <a:spcAft>
                <a:spcPts val="0"/>
              </a:spcAft>
              <a:buClr>
                <a:schemeClr val="accent1"/>
              </a:buClr>
              <a:buSzPts val="2000"/>
              <a:buChar char="•"/>
            </a:pPr>
            <a:r>
              <a:rPr lang="en-US" sz="2000" b="1">
                <a:solidFill>
                  <a:schemeClr val="accent1"/>
                </a:solidFill>
              </a:rPr>
              <a:t>Data: </a:t>
            </a:r>
            <a:r>
              <a:rPr lang="en-US" sz="2000"/>
              <a:t>Known facts that can be recorded and have an implicit meaning; raw</a:t>
            </a:r>
            <a:endParaRPr/>
          </a:p>
          <a:p>
            <a:pPr marL="228600" lvl="0" indent="-228600" algn="l" rtl="0">
              <a:lnSpc>
                <a:spcPct val="90000"/>
              </a:lnSpc>
              <a:spcBef>
                <a:spcPts val="1000"/>
              </a:spcBef>
              <a:spcAft>
                <a:spcPts val="0"/>
              </a:spcAft>
              <a:buClr>
                <a:schemeClr val="accent1"/>
              </a:buClr>
              <a:buSzPts val="2000"/>
              <a:buChar char="•"/>
            </a:pPr>
            <a:r>
              <a:rPr lang="en-US" sz="2000" b="1">
                <a:solidFill>
                  <a:schemeClr val="accent1"/>
                </a:solidFill>
              </a:rPr>
              <a:t>Database: </a:t>
            </a:r>
            <a:r>
              <a:rPr lang="en-US" sz="2000"/>
              <a:t>a highly organized, interrelated, and structured set of data about a particular enterprise</a:t>
            </a:r>
            <a:endParaRPr/>
          </a:p>
          <a:p>
            <a:pPr marL="685800" lvl="1" indent="-365760" algn="l" rtl="0">
              <a:lnSpc>
                <a:spcPct val="90000"/>
              </a:lnSpc>
              <a:spcBef>
                <a:spcPts val="500"/>
              </a:spcBef>
              <a:spcAft>
                <a:spcPts val="0"/>
              </a:spcAft>
              <a:buClr>
                <a:schemeClr val="dk1"/>
              </a:buClr>
              <a:buSzPts val="1800"/>
              <a:buChar char="•"/>
            </a:pPr>
            <a:r>
              <a:rPr lang="en-US" sz="1800"/>
              <a:t>Controlled by a database management system (DBMS)</a:t>
            </a:r>
            <a:endParaRPr/>
          </a:p>
          <a:p>
            <a:pPr marL="228600" lvl="0" indent="-228600" algn="l" rtl="0">
              <a:lnSpc>
                <a:spcPct val="90000"/>
              </a:lnSpc>
              <a:spcBef>
                <a:spcPts val="1000"/>
              </a:spcBef>
              <a:spcAft>
                <a:spcPts val="0"/>
              </a:spcAft>
              <a:buClr>
                <a:schemeClr val="accent1"/>
              </a:buClr>
              <a:buSzPts val="2000"/>
              <a:buChar char="•"/>
            </a:pPr>
            <a:r>
              <a:rPr lang="en-US" sz="2000" b="1">
                <a:solidFill>
                  <a:schemeClr val="accent1"/>
                </a:solidFill>
              </a:rPr>
              <a:t>DBMS</a:t>
            </a:r>
            <a:endParaRPr/>
          </a:p>
          <a:p>
            <a:pPr marL="685800" lvl="1" indent="-228600" algn="l" rtl="0">
              <a:lnSpc>
                <a:spcPct val="90000"/>
              </a:lnSpc>
              <a:spcBef>
                <a:spcPts val="500"/>
              </a:spcBef>
              <a:spcAft>
                <a:spcPts val="0"/>
              </a:spcAft>
              <a:buClr>
                <a:schemeClr val="dk1"/>
              </a:buClr>
              <a:buSzPts val="2000"/>
              <a:buChar char="•"/>
            </a:pPr>
            <a:r>
              <a:rPr lang="en-US" sz="2000"/>
              <a:t>Set of programs to access the data </a:t>
            </a:r>
            <a:endParaRPr/>
          </a:p>
          <a:p>
            <a:pPr marL="685800" lvl="1" indent="-228600" algn="l" rtl="0">
              <a:lnSpc>
                <a:spcPct val="90000"/>
              </a:lnSpc>
              <a:spcBef>
                <a:spcPts val="500"/>
              </a:spcBef>
              <a:spcAft>
                <a:spcPts val="0"/>
              </a:spcAft>
              <a:buClr>
                <a:schemeClr val="dk1"/>
              </a:buClr>
              <a:buSzPts val="2000"/>
              <a:buChar char="•"/>
            </a:pPr>
            <a:r>
              <a:rPr lang="en-US" sz="2000"/>
              <a:t>An environment that is both </a:t>
            </a:r>
            <a:r>
              <a:rPr lang="en-US" sz="2000" i="1"/>
              <a:t>convenient</a:t>
            </a:r>
            <a:r>
              <a:rPr lang="en-US" sz="2000"/>
              <a:t> and </a:t>
            </a:r>
            <a:r>
              <a:rPr lang="en-US" sz="2000" i="1"/>
              <a:t>efficient</a:t>
            </a:r>
            <a:r>
              <a:rPr lang="en-US" sz="2000"/>
              <a:t> to use</a:t>
            </a:r>
            <a:endParaRPr/>
          </a:p>
          <a:p>
            <a:pPr marL="228600" lvl="0" indent="-228600" algn="l" rtl="0">
              <a:lnSpc>
                <a:spcPct val="90000"/>
              </a:lnSpc>
              <a:spcBef>
                <a:spcPts val="1000"/>
              </a:spcBef>
              <a:spcAft>
                <a:spcPts val="0"/>
              </a:spcAft>
              <a:buClr>
                <a:schemeClr val="accent1"/>
              </a:buClr>
              <a:buSzPts val="2000"/>
              <a:buChar char="•"/>
            </a:pPr>
            <a:r>
              <a:rPr lang="en-US" sz="2000" b="1">
                <a:solidFill>
                  <a:schemeClr val="accent1"/>
                </a:solidFill>
              </a:rPr>
              <a:t>Database systems : </a:t>
            </a:r>
            <a:r>
              <a:rPr lang="en-US" sz="2000"/>
              <a:t>used to manage collections of data that are</a:t>
            </a:r>
            <a:endParaRPr/>
          </a:p>
          <a:p>
            <a:pPr marL="685800" lvl="1" indent="-228600" algn="l" rtl="0">
              <a:lnSpc>
                <a:spcPct val="90000"/>
              </a:lnSpc>
              <a:spcBef>
                <a:spcPts val="500"/>
              </a:spcBef>
              <a:spcAft>
                <a:spcPts val="0"/>
              </a:spcAft>
              <a:buClr>
                <a:schemeClr val="dk1"/>
              </a:buClr>
              <a:buSzPts val="2000"/>
              <a:buChar char="•"/>
            </a:pPr>
            <a:r>
              <a:rPr lang="en-US" sz="2000"/>
              <a:t>Highly valuable</a:t>
            </a:r>
            <a:endParaRPr/>
          </a:p>
          <a:p>
            <a:pPr marL="685800" lvl="1" indent="-228600" algn="l" rtl="0">
              <a:lnSpc>
                <a:spcPct val="90000"/>
              </a:lnSpc>
              <a:spcBef>
                <a:spcPts val="500"/>
              </a:spcBef>
              <a:spcAft>
                <a:spcPts val="0"/>
              </a:spcAft>
              <a:buClr>
                <a:schemeClr val="dk1"/>
              </a:buClr>
              <a:buSzPts val="2000"/>
              <a:buChar char="•"/>
            </a:pPr>
            <a:r>
              <a:rPr lang="en-US" sz="2000"/>
              <a:t>Relatively large</a:t>
            </a:r>
            <a:endParaRPr/>
          </a:p>
          <a:p>
            <a:pPr marL="685800" lvl="1" indent="-228600" algn="l" rtl="0">
              <a:lnSpc>
                <a:spcPct val="90000"/>
              </a:lnSpc>
              <a:spcBef>
                <a:spcPts val="500"/>
              </a:spcBef>
              <a:spcAft>
                <a:spcPts val="0"/>
              </a:spcAft>
              <a:buClr>
                <a:schemeClr val="dk1"/>
              </a:buClr>
              <a:buSzPts val="2000"/>
              <a:buChar char="•"/>
            </a:pPr>
            <a:r>
              <a:rPr lang="en-US" sz="2000"/>
              <a:t>Accessed by multiple users and applications, often at the same time.</a:t>
            </a:r>
            <a:endParaRPr/>
          </a:p>
          <a:p>
            <a:pPr marL="365760" lvl="0" indent="-365760" algn="l" rtl="0">
              <a:lnSpc>
                <a:spcPct val="90000"/>
              </a:lnSpc>
              <a:spcBef>
                <a:spcPts val="1000"/>
              </a:spcBef>
              <a:spcAft>
                <a:spcPts val="0"/>
              </a:spcAft>
              <a:buClr>
                <a:schemeClr val="accent1"/>
              </a:buClr>
              <a:buSzPts val="2000"/>
              <a:buChar char="•"/>
            </a:pPr>
            <a:r>
              <a:rPr lang="en-US" sz="2000" b="1">
                <a:solidFill>
                  <a:schemeClr val="accent1"/>
                </a:solidFill>
              </a:rPr>
              <a:t>A modern database system: </a:t>
            </a:r>
            <a:r>
              <a:rPr lang="en-US" sz="2000"/>
              <a:t>a complex software system whose task is to manage a large, complex collection of data.</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0"/>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200"/>
              <a:buFont typeface="Calibri"/>
              <a:buNone/>
            </a:pPr>
            <a:r>
              <a:rPr lang="en-US" sz="3200" b="1">
                <a:solidFill>
                  <a:schemeClr val="accent1"/>
                </a:solidFill>
                <a:latin typeface="Calibri"/>
                <a:ea typeface="Calibri"/>
                <a:cs typeface="Calibri"/>
                <a:sym typeface="Calibri"/>
              </a:rPr>
              <a:t>Data Schemas</a:t>
            </a:r>
            <a:endParaRPr/>
          </a:p>
        </p:txBody>
      </p:sp>
      <p:sp>
        <p:nvSpPr>
          <p:cNvPr id="362" name="Google Shape;36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363" name="Google Shape;36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grpSp>
        <p:nvGrpSpPr>
          <p:cNvPr id="364" name="Google Shape;364;p30"/>
          <p:cNvGrpSpPr/>
          <p:nvPr/>
        </p:nvGrpSpPr>
        <p:grpSpPr>
          <a:xfrm>
            <a:off x="1588752" y="1191299"/>
            <a:ext cx="9517612" cy="5038760"/>
            <a:chOff x="1588752" y="1191299"/>
            <a:chExt cx="9517612" cy="5038760"/>
          </a:xfrm>
        </p:grpSpPr>
        <p:pic>
          <p:nvPicPr>
            <p:cNvPr id="365" name="Google Shape;365;p30" descr="fig02_01"/>
            <p:cNvPicPr preferRelativeResize="0"/>
            <p:nvPr/>
          </p:nvPicPr>
          <p:blipFill rotWithShape="1">
            <a:blip r:embed="rId3">
              <a:alphaModFix/>
            </a:blip>
            <a:srcRect/>
            <a:stretch/>
          </p:blipFill>
          <p:spPr>
            <a:xfrm>
              <a:off x="1588752" y="1191299"/>
              <a:ext cx="9312883" cy="5038760"/>
            </a:xfrm>
            <a:prstGeom prst="rect">
              <a:avLst/>
            </a:prstGeom>
            <a:noFill/>
            <a:ln>
              <a:noFill/>
            </a:ln>
          </p:spPr>
        </p:pic>
        <p:sp>
          <p:nvSpPr>
            <p:cNvPr id="366" name="Google Shape;366;p30"/>
            <p:cNvSpPr txBox="1"/>
            <p:nvPr/>
          </p:nvSpPr>
          <p:spPr>
            <a:xfrm>
              <a:off x="8153400" y="1191299"/>
              <a:ext cx="2952964" cy="1048467"/>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1"/>
          <p:cNvSpPr txBox="1">
            <a:spLocks noGrp="1"/>
          </p:cNvSpPr>
          <p:nvPr>
            <p:ph type="title"/>
          </p:nvPr>
        </p:nvSpPr>
        <p:spPr>
          <a:xfrm>
            <a:off x="707572" y="-52636"/>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200"/>
              <a:buFont typeface="Calibri"/>
              <a:buNone/>
            </a:pPr>
            <a:r>
              <a:rPr lang="en-US" sz="3200" b="1">
                <a:solidFill>
                  <a:schemeClr val="accent1"/>
                </a:solidFill>
                <a:latin typeface="Calibri"/>
                <a:ea typeface="Calibri"/>
                <a:cs typeface="Calibri"/>
                <a:sym typeface="Calibri"/>
              </a:rPr>
              <a:t>Database Instance</a:t>
            </a:r>
            <a:endParaRPr/>
          </a:p>
        </p:txBody>
      </p:sp>
      <p:sp>
        <p:nvSpPr>
          <p:cNvPr id="373" name="Google Shape;37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374" name="Google Shape;37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grpSp>
        <p:nvGrpSpPr>
          <p:cNvPr id="375" name="Google Shape;375;p31"/>
          <p:cNvGrpSpPr/>
          <p:nvPr/>
        </p:nvGrpSpPr>
        <p:grpSpPr>
          <a:xfrm>
            <a:off x="4038600" y="130627"/>
            <a:ext cx="5649504" cy="6408285"/>
            <a:chOff x="4038600" y="130627"/>
            <a:chExt cx="5649504" cy="6408285"/>
          </a:xfrm>
        </p:grpSpPr>
        <p:pic>
          <p:nvPicPr>
            <p:cNvPr id="376" name="Google Shape;376;p31" descr="fig01_02"/>
            <p:cNvPicPr preferRelativeResize="0"/>
            <p:nvPr/>
          </p:nvPicPr>
          <p:blipFill rotWithShape="1">
            <a:blip r:embed="rId3">
              <a:alphaModFix/>
            </a:blip>
            <a:srcRect/>
            <a:stretch/>
          </p:blipFill>
          <p:spPr>
            <a:xfrm>
              <a:off x="4411118" y="130627"/>
              <a:ext cx="5276986" cy="6074229"/>
            </a:xfrm>
            <a:prstGeom prst="rect">
              <a:avLst/>
            </a:prstGeom>
            <a:noFill/>
            <a:ln>
              <a:noFill/>
            </a:ln>
          </p:spPr>
        </p:pic>
        <p:sp>
          <p:nvSpPr>
            <p:cNvPr id="377" name="Google Shape;377;p31"/>
            <p:cNvSpPr txBox="1"/>
            <p:nvPr/>
          </p:nvSpPr>
          <p:spPr>
            <a:xfrm>
              <a:off x="4038600" y="5486400"/>
              <a:ext cx="1552303" cy="1052512"/>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Rectangle 1035">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Rectangle 1037">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95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DE5367-853C-46B3-0524-7AE8C68FB5A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0" i="0" kern="1200">
                <a:solidFill>
                  <a:srgbClr val="FFFFFF"/>
                </a:solidFill>
                <a:effectLst/>
                <a:latin typeface="+mj-lt"/>
                <a:ea typeface="+mj-ea"/>
                <a:cs typeface="+mj-cs"/>
              </a:rPr>
              <a:t>Types of DBMS Architecture</a:t>
            </a:r>
            <a:endParaRPr lang="en-US" sz="2600" kern="1200">
              <a:solidFill>
                <a:srgbClr val="FFFFFF"/>
              </a:solidFill>
              <a:latin typeface="+mj-lt"/>
              <a:ea typeface="+mj-ea"/>
              <a:cs typeface="+mj-cs"/>
            </a:endParaRPr>
          </a:p>
        </p:txBody>
      </p:sp>
      <p:pic>
        <p:nvPicPr>
          <p:cNvPr id="1026" name="Picture 2" descr="DBMS Architecture">
            <a:extLst>
              <a:ext uri="{FF2B5EF4-FFF2-40B4-BE49-F238E27FC236}">
                <a16:creationId xmlns:a16="http://schemas.microsoft.com/office/drawing/2014/main" id="{2356286B-4F8D-7761-7742-71DD7FEA25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038600" y="1077550"/>
            <a:ext cx="7188199" cy="4699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81119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C2DCDC-5028-B02C-4DC8-2EB9AC21CA2E}"/>
              </a:ext>
            </a:extLst>
          </p:cNvPr>
          <p:cNvSpPr>
            <a:spLocks noGrp="1"/>
          </p:cNvSpPr>
          <p:nvPr>
            <p:ph type="title"/>
          </p:nvPr>
        </p:nvSpPr>
        <p:spPr>
          <a:xfrm>
            <a:off x="793662" y="386930"/>
            <a:ext cx="10066122" cy="1298448"/>
          </a:xfrm>
        </p:spPr>
        <p:txBody>
          <a:bodyPr anchor="b">
            <a:normAutofit/>
          </a:bodyPr>
          <a:lstStyle/>
          <a:p>
            <a:r>
              <a:rPr lang="en-US" sz="4800" b="0" i="0">
                <a:effectLst/>
                <a:latin typeface="erdana"/>
              </a:rPr>
              <a:t>1-Tier Architecture</a:t>
            </a:r>
            <a:endParaRPr lang="en-US" sz="480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A8B13F1-C744-E50D-1AA3-B8A01DA1D7AB}"/>
              </a:ext>
            </a:extLst>
          </p:cNvPr>
          <p:cNvSpPr>
            <a:spLocks noGrp="1"/>
          </p:cNvSpPr>
          <p:nvPr>
            <p:ph idx="1"/>
          </p:nvPr>
        </p:nvSpPr>
        <p:spPr>
          <a:xfrm>
            <a:off x="318654" y="2410691"/>
            <a:ext cx="5787641" cy="3740727"/>
          </a:xfrm>
        </p:spPr>
        <p:txBody>
          <a:bodyPr anchor="ctr">
            <a:normAutofit/>
          </a:bodyPr>
          <a:lstStyle/>
          <a:p>
            <a:pPr algn="just">
              <a:buFont typeface="Arial" panose="020B0604020202020204" pitchFamily="34" charset="0"/>
              <a:buChar char="•"/>
            </a:pPr>
            <a:r>
              <a:rPr lang="en-US" sz="1600" b="0" i="0" dirty="0">
                <a:solidFill>
                  <a:srgbClr val="000000"/>
                </a:solidFill>
                <a:effectLst/>
                <a:latin typeface="inter-regular"/>
              </a:rPr>
              <a:t>In this architecture, the database is directly available to the user. It means the user can directly sit on the DBMS and uses it.</a:t>
            </a:r>
          </a:p>
          <a:p>
            <a:pPr algn="just">
              <a:buFont typeface="Arial" panose="020B0604020202020204" pitchFamily="34" charset="0"/>
              <a:buChar char="•"/>
            </a:pPr>
            <a:endParaRPr lang="en-US" sz="1600" b="0" i="0" dirty="0">
              <a:solidFill>
                <a:srgbClr val="000000"/>
              </a:solidFill>
              <a:effectLst/>
              <a:latin typeface="inter-regular"/>
            </a:endParaRPr>
          </a:p>
          <a:p>
            <a:pPr algn="just">
              <a:buFont typeface="Arial" panose="020B0604020202020204" pitchFamily="34" charset="0"/>
              <a:buChar char="•"/>
            </a:pPr>
            <a:r>
              <a:rPr lang="en-US" sz="1600" b="0" i="0" dirty="0">
                <a:solidFill>
                  <a:srgbClr val="000000"/>
                </a:solidFill>
                <a:effectLst/>
                <a:latin typeface="inter-regular"/>
              </a:rPr>
              <a:t>Any changes done here will directly be done on the database itself. It doesn't provide a handy tool for end users.</a:t>
            </a:r>
          </a:p>
          <a:p>
            <a:pPr algn="just">
              <a:buFont typeface="Arial" panose="020B0604020202020204" pitchFamily="34" charset="0"/>
              <a:buChar char="•"/>
            </a:pPr>
            <a:endParaRPr lang="en-US" sz="1600" b="0" i="0" dirty="0">
              <a:solidFill>
                <a:srgbClr val="000000"/>
              </a:solidFill>
              <a:effectLst/>
              <a:latin typeface="inter-regular"/>
            </a:endParaRPr>
          </a:p>
          <a:p>
            <a:pPr algn="just">
              <a:buFont typeface="Arial" panose="020B0604020202020204" pitchFamily="34" charset="0"/>
              <a:buChar char="•"/>
            </a:pPr>
            <a:r>
              <a:rPr lang="en-US" sz="1600" b="0" i="0" dirty="0">
                <a:solidFill>
                  <a:srgbClr val="000000"/>
                </a:solidFill>
                <a:effectLst/>
                <a:latin typeface="inter-regular"/>
              </a:rPr>
              <a:t>The 1-Tier architecture is used for development of the local application, where programmers can directly communicate with the database for the quick response.</a:t>
            </a:r>
          </a:p>
          <a:p>
            <a:endParaRPr lang="en-US" sz="2000" dirty="0"/>
          </a:p>
        </p:txBody>
      </p:sp>
      <p:pic>
        <p:nvPicPr>
          <p:cNvPr id="5" name="Picture 4" descr="A diagram of a device&#10;&#10;Description automatically generated">
            <a:extLst>
              <a:ext uri="{FF2B5EF4-FFF2-40B4-BE49-F238E27FC236}">
                <a16:creationId xmlns:a16="http://schemas.microsoft.com/office/drawing/2014/main" id="{9839271C-75CF-87CF-28CB-56917C74161D}"/>
              </a:ext>
            </a:extLst>
          </p:cNvPr>
          <p:cNvPicPr>
            <a:picLocks noChangeAspect="1"/>
          </p:cNvPicPr>
          <p:nvPr/>
        </p:nvPicPr>
        <p:blipFill>
          <a:blip r:embed="rId2"/>
          <a:stretch>
            <a:fillRect/>
          </a:stretch>
        </p:blipFill>
        <p:spPr>
          <a:xfrm>
            <a:off x="6265633" y="3241964"/>
            <a:ext cx="4796176" cy="2374106"/>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38746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1673E3-3068-F3A2-3796-9233C874C09E}"/>
              </a:ext>
            </a:extLst>
          </p:cNvPr>
          <p:cNvSpPr>
            <a:spLocks noGrp="1"/>
          </p:cNvSpPr>
          <p:nvPr>
            <p:ph type="title"/>
          </p:nvPr>
        </p:nvSpPr>
        <p:spPr>
          <a:xfrm>
            <a:off x="589560" y="856180"/>
            <a:ext cx="5279408" cy="1128068"/>
          </a:xfrm>
        </p:spPr>
        <p:txBody>
          <a:bodyPr anchor="ctr">
            <a:normAutofit/>
          </a:bodyPr>
          <a:lstStyle/>
          <a:p>
            <a:r>
              <a:rPr lang="en-US" sz="4000" b="0" i="0" dirty="0">
                <a:effectLst/>
                <a:latin typeface="erdana"/>
              </a:rPr>
              <a:t>2-Tier Architecture</a:t>
            </a:r>
            <a:endParaRPr lang="en-US" sz="4000" dirty="0"/>
          </a:p>
        </p:txBody>
      </p:sp>
      <p:grpSp>
        <p:nvGrpSpPr>
          <p:cNvPr id="3083" name="Group 308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084" name="Rectangle 308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87" name="Rectangle 308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B423E6-A896-88AA-A5E9-4CA17689DFBD}"/>
              </a:ext>
            </a:extLst>
          </p:cNvPr>
          <p:cNvSpPr>
            <a:spLocks noGrp="1"/>
          </p:cNvSpPr>
          <p:nvPr>
            <p:ph idx="1"/>
          </p:nvPr>
        </p:nvSpPr>
        <p:spPr>
          <a:xfrm>
            <a:off x="590719" y="2330505"/>
            <a:ext cx="5278066" cy="3979585"/>
          </a:xfrm>
        </p:spPr>
        <p:txBody>
          <a:bodyPr anchor="ctr">
            <a:normAutofit/>
          </a:bodyPr>
          <a:lstStyle/>
          <a:p>
            <a:r>
              <a:rPr lang="en-US" sz="1700" b="0" i="0">
                <a:effectLst/>
                <a:latin typeface="Nunito" pitchFamily="2" charset="0"/>
              </a:rPr>
              <a:t>The 2-tier architecture is similar to a basic</a:t>
            </a:r>
            <a:r>
              <a:rPr lang="en-US" sz="1700">
                <a:latin typeface="Nunito" pitchFamily="2" charset="0"/>
              </a:rPr>
              <a:t> </a:t>
            </a:r>
            <a:r>
              <a:rPr lang="en-US" sz="1700" b="0" i="0">
                <a:effectLst/>
                <a:latin typeface="Nunito" pitchFamily="2" charset="0"/>
              </a:rPr>
              <a:t>client-server model.</a:t>
            </a:r>
          </a:p>
          <a:p>
            <a:pPr>
              <a:buFont typeface="Arial" panose="020B0604020202020204" pitchFamily="34" charset="0"/>
              <a:buChar char="•"/>
            </a:pPr>
            <a:r>
              <a:rPr lang="en-US" sz="1700" b="0" i="0">
                <a:effectLst/>
                <a:latin typeface="inter-regular"/>
              </a:rPr>
              <a:t>In the two-tier architecture, applications on the client end can directly communicate with the database at the server side. For this interaction, API's like: </a:t>
            </a:r>
            <a:r>
              <a:rPr lang="en-US" sz="1700" b="1" i="0">
                <a:effectLst/>
                <a:latin typeface="inter-bold"/>
              </a:rPr>
              <a:t>ODBC</a:t>
            </a:r>
            <a:r>
              <a:rPr lang="en-US" sz="1700" b="0" i="0">
                <a:effectLst/>
                <a:latin typeface="inter-regular"/>
              </a:rPr>
              <a:t>, </a:t>
            </a:r>
            <a:r>
              <a:rPr lang="en-US" sz="1700" b="1" i="0">
                <a:effectLst/>
                <a:latin typeface="inter-bold"/>
              </a:rPr>
              <a:t>JDBC</a:t>
            </a:r>
            <a:r>
              <a:rPr lang="en-US" sz="1700" b="0" i="0">
                <a:effectLst/>
                <a:latin typeface="inter-regular"/>
              </a:rPr>
              <a:t> are used.</a:t>
            </a:r>
          </a:p>
          <a:p>
            <a:pPr>
              <a:buFont typeface="Arial" panose="020B0604020202020204" pitchFamily="34" charset="0"/>
              <a:buChar char="•"/>
            </a:pPr>
            <a:r>
              <a:rPr lang="en-US" sz="1700" b="0" i="0">
                <a:effectLst/>
                <a:latin typeface="inter-regular"/>
              </a:rPr>
              <a:t>The user interfaces and application programs are run on the client-side.</a:t>
            </a:r>
          </a:p>
          <a:p>
            <a:pPr>
              <a:buFont typeface="Arial" panose="020B0604020202020204" pitchFamily="34" charset="0"/>
              <a:buChar char="•"/>
            </a:pPr>
            <a:r>
              <a:rPr lang="en-US" sz="1700" b="0" i="0">
                <a:effectLst/>
                <a:latin typeface="inter-regular"/>
              </a:rPr>
              <a:t>The server side is responsible to provide the functionalities like: query processing and transaction management.</a:t>
            </a:r>
          </a:p>
          <a:p>
            <a:pPr>
              <a:buFont typeface="Arial" panose="020B0604020202020204" pitchFamily="34" charset="0"/>
              <a:buChar char="•"/>
            </a:pPr>
            <a:r>
              <a:rPr lang="en-US" sz="1700" b="0" i="0">
                <a:effectLst/>
                <a:latin typeface="inter-regular"/>
              </a:rPr>
              <a:t>To communicate with the DBMS, client-side application establishes a connection with the server side.</a:t>
            </a:r>
          </a:p>
        </p:txBody>
      </p:sp>
      <p:sp>
        <p:nvSpPr>
          <p:cNvPr id="3089" name="Rectangle 308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1" name="Rectangle 309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DBMS 2-Tier Architecture">
            <a:extLst>
              <a:ext uri="{FF2B5EF4-FFF2-40B4-BE49-F238E27FC236}">
                <a16:creationId xmlns:a16="http://schemas.microsoft.com/office/drawing/2014/main" id="{E595B352-4B00-B1EA-3691-EE43B8B5C4B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83423" y="1069627"/>
            <a:ext cx="4397433" cy="1543285"/>
          </a:xfrm>
          <a:prstGeom prst="rect">
            <a:avLst/>
          </a:prstGeom>
          <a:noFill/>
          <a:extLst>
            <a:ext uri="{909E8E84-426E-40DD-AFC4-6F175D3DCCD1}">
              <a14:hiddenFill xmlns:a14="http://schemas.microsoft.com/office/drawing/2010/main">
                <a:solidFill>
                  <a:srgbClr val="FFFFFF"/>
                </a:solidFill>
              </a14:hiddenFill>
            </a:ext>
          </a:extLst>
        </p:spPr>
      </p:pic>
      <p:sp>
        <p:nvSpPr>
          <p:cNvPr id="3093" name="Rectangle 3092">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DBMS Architecture">
            <a:extLst>
              <a:ext uri="{FF2B5EF4-FFF2-40B4-BE49-F238E27FC236}">
                <a16:creationId xmlns:a16="http://schemas.microsoft.com/office/drawing/2014/main" id="{ABF7FE40-9EDA-C98C-5477-E3A77BCCA26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918319" y="3707894"/>
            <a:ext cx="2725777" cy="2518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362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2C7C30-8A81-8DCA-EDD2-8F4FE6C1C90D}"/>
              </a:ext>
            </a:extLst>
          </p:cNvPr>
          <p:cNvSpPr>
            <a:spLocks noGrp="1"/>
          </p:cNvSpPr>
          <p:nvPr>
            <p:ph type="title"/>
          </p:nvPr>
        </p:nvSpPr>
        <p:spPr>
          <a:xfrm>
            <a:off x="589560" y="856180"/>
            <a:ext cx="4560584" cy="1128068"/>
          </a:xfrm>
        </p:spPr>
        <p:txBody>
          <a:bodyPr anchor="ctr">
            <a:normAutofit/>
          </a:bodyPr>
          <a:lstStyle/>
          <a:p>
            <a:r>
              <a:rPr lang="en-US" sz="4000" dirty="0">
                <a:latin typeface="erdana"/>
              </a:rPr>
              <a:t>3-Tier Architecture</a:t>
            </a:r>
          </a:p>
        </p:txBody>
      </p:sp>
      <p:grpSp>
        <p:nvGrpSpPr>
          <p:cNvPr id="4105" name="Group 410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4106" name="Rectangle 410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09" name="Rectangle 410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F51012-49E8-D2AC-83AB-FF4B517DDCD1}"/>
              </a:ext>
            </a:extLst>
          </p:cNvPr>
          <p:cNvSpPr>
            <a:spLocks noGrp="1"/>
          </p:cNvSpPr>
          <p:nvPr>
            <p:ph idx="1"/>
          </p:nvPr>
        </p:nvSpPr>
        <p:spPr>
          <a:xfrm>
            <a:off x="229198" y="2162644"/>
            <a:ext cx="5095090" cy="4017925"/>
          </a:xfrm>
        </p:spPr>
        <p:txBody>
          <a:bodyPr anchor="ctr">
            <a:normAutofit/>
          </a:bodyPr>
          <a:lstStyle/>
          <a:p>
            <a:pPr algn="just">
              <a:buFont typeface="Arial" panose="020B0604020202020204" pitchFamily="34" charset="0"/>
              <a:buChar char="•"/>
            </a:pPr>
            <a:r>
              <a:rPr lang="en-US" sz="1600" b="0" i="0" dirty="0">
                <a:solidFill>
                  <a:srgbClr val="000000"/>
                </a:solidFill>
                <a:effectLst/>
                <a:latin typeface="inter-regular"/>
              </a:rPr>
              <a:t>The 3-Tier architecture contains another layer between the client and server. </a:t>
            </a:r>
          </a:p>
          <a:p>
            <a:pPr algn="just">
              <a:buFont typeface="Arial" panose="020B0604020202020204" pitchFamily="34" charset="0"/>
              <a:buChar char="•"/>
            </a:pPr>
            <a:r>
              <a:rPr lang="en-US" sz="1600" b="0" i="0" dirty="0">
                <a:solidFill>
                  <a:srgbClr val="000000"/>
                </a:solidFill>
                <a:effectLst/>
                <a:latin typeface="inter-regular"/>
              </a:rPr>
              <a:t>In this architecture, client can't directly communicate with the server.</a:t>
            </a:r>
          </a:p>
          <a:p>
            <a:pPr algn="just">
              <a:buFont typeface="Arial" panose="020B0604020202020204" pitchFamily="34" charset="0"/>
              <a:buChar char="•"/>
            </a:pPr>
            <a:r>
              <a:rPr lang="en-US" sz="1600" b="0" i="0" dirty="0">
                <a:solidFill>
                  <a:srgbClr val="000000"/>
                </a:solidFill>
                <a:effectLst/>
                <a:latin typeface="inter-regular"/>
              </a:rPr>
              <a:t>The application on the client-end interacts with an application server which further communicates with the database system.</a:t>
            </a:r>
          </a:p>
          <a:p>
            <a:pPr algn="just">
              <a:buFont typeface="Arial" panose="020B0604020202020204" pitchFamily="34" charset="0"/>
              <a:buChar char="•"/>
            </a:pPr>
            <a:r>
              <a:rPr lang="en-US" sz="1600" b="0" i="0" dirty="0">
                <a:solidFill>
                  <a:srgbClr val="000000"/>
                </a:solidFill>
                <a:effectLst/>
                <a:latin typeface="inter-regular"/>
              </a:rPr>
              <a:t>End user has no idea about the existence of the database beyond the application server. The database also has no idea about any other user beyond the application.</a:t>
            </a:r>
          </a:p>
          <a:p>
            <a:pPr algn="just">
              <a:buFont typeface="Arial" panose="020B0604020202020204" pitchFamily="34" charset="0"/>
              <a:buChar char="•"/>
            </a:pPr>
            <a:r>
              <a:rPr lang="en-US" sz="1600" b="0" i="0" dirty="0">
                <a:solidFill>
                  <a:srgbClr val="000000"/>
                </a:solidFill>
                <a:effectLst/>
                <a:latin typeface="inter-regular"/>
              </a:rPr>
              <a:t>The 3-Tier architecture is used in case of large web application</a:t>
            </a:r>
            <a:r>
              <a:rPr lang="en-US" sz="1400" b="0" i="0" dirty="0">
                <a:solidFill>
                  <a:srgbClr val="000000"/>
                </a:solidFill>
                <a:effectLst/>
                <a:latin typeface="inter-regular"/>
              </a:rPr>
              <a:t>.</a:t>
            </a:r>
          </a:p>
        </p:txBody>
      </p:sp>
      <p:sp>
        <p:nvSpPr>
          <p:cNvPr id="4111" name="Rectangle 411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3" name="Rectangle 411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DBMS 3-Tier Architecture">
            <a:extLst>
              <a:ext uri="{FF2B5EF4-FFF2-40B4-BE49-F238E27FC236}">
                <a16:creationId xmlns:a16="http://schemas.microsoft.com/office/drawing/2014/main" id="{3B7AC595-39FC-76A6-9061-E5ECFDCE89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92" r="14273" b="-3"/>
          <a:stretch/>
        </p:blipFill>
        <p:spPr bwMode="auto">
          <a:xfrm>
            <a:off x="7288608" y="199869"/>
            <a:ext cx="3900835" cy="3781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AAAE732-EF5C-D388-BB99-E2A212B66CE1}"/>
              </a:ext>
            </a:extLst>
          </p:cNvPr>
          <p:cNvPicPr>
            <a:picLocks noChangeAspect="1"/>
          </p:cNvPicPr>
          <p:nvPr/>
        </p:nvPicPr>
        <p:blipFill>
          <a:blip r:embed="rId3"/>
          <a:stretch>
            <a:fillRect/>
          </a:stretch>
        </p:blipFill>
        <p:spPr>
          <a:xfrm>
            <a:off x="7142426" y="4346387"/>
            <a:ext cx="4193197" cy="1642133"/>
          </a:xfrm>
          <a:prstGeom prst="rect">
            <a:avLst/>
          </a:prstGeom>
        </p:spPr>
      </p:pic>
    </p:spTree>
    <p:extLst>
      <p:ext uri="{BB962C8B-B14F-4D97-AF65-F5344CB8AC3E}">
        <p14:creationId xmlns:p14="http://schemas.microsoft.com/office/powerpoint/2010/main" val="10527666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C475D2-3792-C18B-F15E-007122FE7343}"/>
              </a:ext>
            </a:extLst>
          </p:cNvPr>
          <p:cNvSpPr>
            <a:spLocks noGrp="1"/>
          </p:cNvSpPr>
          <p:nvPr>
            <p:ph type="title"/>
          </p:nvPr>
        </p:nvSpPr>
        <p:spPr>
          <a:xfrm>
            <a:off x="630936" y="457200"/>
            <a:ext cx="4343400" cy="1929384"/>
          </a:xfrm>
        </p:spPr>
        <p:txBody>
          <a:bodyPr anchor="ctr">
            <a:normAutofit/>
          </a:bodyPr>
          <a:lstStyle/>
          <a:p>
            <a:r>
              <a:rPr lang="en-US" sz="4800" dirty="0"/>
              <a:t>2-Tier</a:t>
            </a:r>
          </a:p>
        </p:txBody>
      </p:sp>
      <p:sp>
        <p:nvSpPr>
          <p:cNvPr id="14"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7AEB0A1-4368-F42B-F3D0-92A2DAD76B55}"/>
              </a:ext>
            </a:extLst>
          </p:cNvPr>
          <p:cNvPicPr>
            <a:picLocks noChangeAspect="1"/>
          </p:cNvPicPr>
          <p:nvPr/>
        </p:nvPicPr>
        <p:blipFill>
          <a:blip r:embed="rId2"/>
          <a:stretch>
            <a:fillRect/>
          </a:stretch>
        </p:blipFill>
        <p:spPr>
          <a:xfrm>
            <a:off x="1635795" y="2569464"/>
            <a:ext cx="3129209" cy="3678936"/>
          </a:xfrm>
          <a:prstGeom prst="rect">
            <a:avLst/>
          </a:prstGeom>
        </p:spPr>
      </p:pic>
      <p:pic>
        <p:nvPicPr>
          <p:cNvPr id="7" name="Picture 6">
            <a:extLst>
              <a:ext uri="{FF2B5EF4-FFF2-40B4-BE49-F238E27FC236}">
                <a16:creationId xmlns:a16="http://schemas.microsoft.com/office/drawing/2014/main" id="{E7AB5CC9-AE49-DCCD-0C7B-1D9BD5250C9C}"/>
              </a:ext>
            </a:extLst>
          </p:cNvPr>
          <p:cNvPicPr>
            <a:picLocks noChangeAspect="1"/>
          </p:cNvPicPr>
          <p:nvPr/>
        </p:nvPicPr>
        <p:blipFill>
          <a:blip r:embed="rId3"/>
          <a:stretch>
            <a:fillRect/>
          </a:stretch>
        </p:blipFill>
        <p:spPr>
          <a:xfrm>
            <a:off x="6400799" y="2569464"/>
            <a:ext cx="4343326" cy="3678936"/>
          </a:xfrm>
          <a:prstGeom prst="rect">
            <a:avLst/>
          </a:prstGeom>
        </p:spPr>
      </p:pic>
      <p:sp>
        <p:nvSpPr>
          <p:cNvPr id="8" name="Title 1">
            <a:extLst>
              <a:ext uri="{FF2B5EF4-FFF2-40B4-BE49-F238E27FC236}">
                <a16:creationId xmlns:a16="http://schemas.microsoft.com/office/drawing/2014/main" id="{66720A87-751C-66C3-AE99-EFDFB55528DC}"/>
              </a:ext>
            </a:extLst>
          </p:cNvPr>
          <p:cNvSpPr txBox="1">
            <a:spLocks/>
          </p:cNvSpPr>
          <p:nvPr/>
        </p:nvSpPr>
        <p:spPr>
          <a:xfrm>
            <a:off x="6691767" y="331646"/>
            <a:ext cx="4343400" cy="19293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t>3-Tier</a:t>
            </a:r>
          </a:p>
        </p:txBody>
      </p:sp>
    </p:spTree>
    <p:extLst>
      <p:ext uri="{BB962C8B-B14F-4D97-AF65-F5344CB8AC3E}">
        <p14:creationId xmlns:p14="http://schemas.microsoft.com/office/powerpoint/2010/main" val="25182640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32"/>
          <p:cNvSpPr txBox="1">
            <a:spLocks noGrp="1"/>
          </p:cNvSpPr>
          <p:nvPr>
            <p:ph type="title"/>
          </p:nvPr>
        </p:nvSpPr>
        <p:spPr>
          <a:xfrm>
            <a:off x="548046" y="72728"/>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200"/>
              <a:buFont typeface="Calibri"/>
              <a:buNone/>
            </a:pPr>
            <a:r>
              <a:rPr lang="en-US" sz="3200" b="1" dirty="0">
                <a:solidFill>
                  <a:schemeClr val="accent1"/>
                </a:solidFill>
                <a:latin typeface="Calibri"/>
                <a:ea typeface="Calibri"/>
                <a:cs typeface="Calibri"/>
                <a:sym typeface="Calibri"/>
              </a:rPr>
              <a:t>Three schema Architecture</a:t>
            </a:r>
            <a:endParaRPr dirty="0"/>
          </a:p>
        </p:txBody>
      </p:sp>
      <p:sp>
        <p:nvSpPr>
          <p:cNvPr id="384" name="Google Shape;384;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385" name="Google Shape;385;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37</a:t>
            </a:fld>
            <a:endParaRPr/>
          </a:p>
        </p:txBody>
      </p:sp>
      <p:sp>
        <p:nvSpPr>
          <p:cNvPr id="386" name="Google Shape;386;p32"/>
          <p:cNvSpPr txBox="1"/>
          <p:nvPr/>
        </p:nvSpPr>
        <p:spPr>
          <a:xfrm>
            <a:off x="499554" y="772610"/>
            <a:ext cx="6455427" cy="54783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Defines DBMS schemas at </a:t>
            </a:r>
            <a:r>
              <a:rPr lang="en-US" sz="2400" b="1" i="1" dirty="0">
                <a:solidFill>
                  <a:schemeClr val="dk1"/>
                </a:solidFill>
                <a:latin typeface="Times New Roman"/>
                <a:ea typeface="Times New Roman"/>
                <a:cs typeface="Times New Roman"/>
                <a:sym typeface="Times New Roman"/>
              </a:rPr>
              <a:t>three</a:t>
            </a:r>
            <a:r>
              <a:rPr lang="en-US" sz="2400" dirty="0">
                <a:solidFill>
                  <a:schemeClr val="dk1"/>
                </a:solidFill>
                <a:latin typeface="Times New Roman"/>
                <a:ea typeface="Times New Roman"/>
                <a:cs typeface="Times New Roman"/>
                <a:sym typeface="Times New Roman"/>
              </a:rPr>
              <a:t> levels:</a:t>
            </a:r>
          </a:p>
          <a:p>
            <a:pPr marL="342900" marR="0" lvl="0" indent="-342900" algn="l" rtl="0">
              <a:spcBef>
                <a:spcPts val="0"/>
              </a:spcBef>
              <a:spcAft>
                <a:spcPts val="0"/>
              </a:spcAft>
              <a:buFont typeface="Arial" panose="020B0604020202020204" pitchFamily="34" charset="0"/>
              <a:buChar char="•"/>
            </a:pPr>
            <a:r>
              <a:rPr lang="en-US" sz="2400" b="1" i="0" u="none" strike="noStrike" cap="none" dirty="0">
                <a:solidFill>
                  <a:schemeClr val="dk1"/>
                </a:solidFill>
                <a:latin typeface="Times New Roman"/>
                <a:ea typeface="Times New Roman"/>
                <a:cs typeface="Times New Roman"/>
                <a:sym typeface="Times New Roman"/>
              </a:rPr>
              <a:t>Internal schema</a:t>
            </a:r>
            <a:r>
              <a:rPr lang="en-US" sz="2400" b="0" i="0" u="none" strike="noStrike" cap="none" dirty="0">
                <a:solidFill>
                  <a:schemeClr val="dk1"/>
                </a:solidFill>
                <a:latin typeface="Times New Roman"/>
                <a:ea typeface="Times New Roman"/>
                <a:cs typeface="Times New Roman"/>
                <a:sym typeface="Times New Roman"/>
              </a:rPr>
              <a:t> at the internal level to describe physical storage structures and access paths ( e.g. indexes). </a:t>
            </a:r>
            <a:endParaRPr lang="en-US" sz="2400" b="1" dirty="0">
              <a:solidFill>
                <a:schemeClr val="dk1"/>
              </a:solidFill>
              <a:latin typeface="Times New Roman"/>
              <a:ea typeface="Times New Roman"/>
              <a:cs typeface="Times New Roman"/>
              <a:sym typeface="Times New Roman"/>
            </a:endParaRPr>
          </a:p>
          <a:p>
            <a:pPr marL="800100" lvl="1" indent="-342900">
              <a:buFont typeface="Arial" panose="020B0604020202020204" pitchFamily="34" charset="0"/>
              <a:buChar char="•"/>
            </a:pPr>
            <a:r>
              <a:rPr lang="en-US" sz="2400" b="0" i="0" u="none" strike="noStrike" cap="none" dirty="0">
                <a:solidFill>
                  <a:schemeClr val="dk1"/>
                </a:solidFill>
                <a:latin typeface="Times New Roman"/>
                <a:ea typeface="Times New Roman"/>
                <a:cs typeface="Times New Roman"/>
                <a:sym typeface="Times New Roman"/>
              </a:rPr>
              <a:t>Typically uses a </a:t>
            </a:r>
            <a:r>
              <a:rPr lang="en-US" sz="2400" b="1" i="0" u="none" strike="noStrike" cap="none" dirty="0">
                <a:solidFill>
                  <a:schemeClr val="dk1"/>
                </a:solidFill>
                <a:latin typeface="Times New Roman"/>
                <a:ea typeface="Times New Roman"/>
                <a:cs typeface="Times New Roman"/>
                <a:sym typeface="Times New Roman"/>
              </a:rPr>
              <a:t>physical</a:t>
            </a:r>
            <a:r>
              <a:rPr lang="en-US" sz="2400" b="0" i="0" u="none" strike="noStrike" cap="none" dirty="0">
                <a:solidFill>
                  <a:schemeClr val="dk1"/>
                </a:solidFill>
                <a:latin typeface="Times New Roman"/>
                <a:ea typeface="Times New Roman"/>
                <a:cs typeface="Times New Roman"/>
                <a:sym typeface="Times New Roman"/>
              </a:rPr>
              <a:t> data model.</a:t>
            </a:r>
            <a:endParaRPr lang="en-US" dirty="0">
              <a:sym typeface="Times New Roman"/>
            </a:endParaRPr>
          </a:p>
          <a:p>
            <a:pPr marL="342900" marR="0" lvl="0" indent="-342900" algn="l" rtl="0">
              <a:spcBef>
                <a:spcPts val="0"/>
              </a:spcBef>
              <a:spcAft>
                <a:spcPts val="0"/>
              </a:spcAft>
              <a:buFont typeface="Arial" panose="020B0604020202020204" pitchFamily="34" charset="0"/>
              <a:buChar char="•"/>
            </a:pPr>
            <a:r>
              <a:rPr lang="en-US" sz="2400" b="1" i="0" u="none" strike="noStrike" cap="none" dirty="0">
                <a:solidFill>
                  <a:schemeClr val="dk1"/>
                </a:solidFill>
                <a:latin typeface="Times New Roman"/>
                <a:ea typeface="Times New Roman"/>
                <a:cs typeface="Times New Roman"/>
                <a:sym typeface="Times New Roman"/>
              </a:rPr>
              <a:t>Conceptual schema</a:t>
            </a:r>
            <a:r>
              <a:rPr lang="en-US" sz="2400" b="0" i="0" u="none" strike="noStrike" cap="none" dirty="0">
                <a:solidFill>
                  <a:schemeClr val="dk1"/>
                </a:solidFill>
                <a:latin typeface="Times New Roman"/>
                <a:ea typeface="Times New Roman"/>
                <a:cs typeface="Times New Roman"/>
                <a:sym typeface="Times New Roman"/>
              </a:rPr>
              <a:t> at the conceptual level to describe the structure and constraints for the whole database for a community of users. </a:t>
            </a:r>
            <a:endParaRPr lang="en-US" sz="2400" b="1" dirty="0">
              <a:solidFill>
                <a:schemeClr val="dk1"/>
              </a:solidFill>
              <a:latin typeface="Times New Roman"/>
              <a:ea typeface="Times New Roman"/>
              <a:cs typeface="Times New Roman"/>
              <a:sym typeface="Times New Roman"/>
            </a:endParaRPr>
          </a:p>
          <a:p>
            <a:pPr marL="800100" lvl="1" indent="-342900">
              <a:buFont typeface="Arial" panose="020B0604020202020204" pitchFamily="34" charset="0"/>
              <a:buChar char="•"/>
            </a:pPr>
            <a:r>
              <a:rPr lang="en-US" sz="2400" b="0" i="0" u="none" strike="noStrike" cap="none" dirty="0">
                <a:solidFill>
                  <a:schemeClr val="dk1"/>
                </a:solidFill>
                <a:latin typeface="Times New Roman"/>
                <a:ea typeface="Times New Roman"/>
                <a:cs typeface="Times New Roman"/>
                <a:sym typeface="Times New Roman"/>
              </a:rPr>
              <a:t>Uses a </a:t>
            </a:r>
            <a:r>
              <a:rPr lang="en-US" sz="2400" b="1" i="0" u="none" strike="noStrike" cap="none" dirty="0">
                <a:solidFill>
                  <a:schemeClr val="dk1"/>
                </a:solidFill>
                <a:latin typeface="Times New Roman"/>
                <a:ea typeface="Times New Roman"/>
                <a:cs typeface="Times New Roman"/>
                <a:sym typeface="Times New Roman"/>
              </a:rPr>
              <a:t>conceptual</a:t>
            </a:r>
            <a:r>
              <a:rPr lang="en-US" sz="2400" b="0" i="0" u="none" strike="noStrike" cap="none" dirty="0">
                <a:solidFill>
                  <a:schemeClr val="dk1"/>
                </a:solidFill>
                <a:latin typeface="Times New Roman"/>
                <a:ea typeface="Times New Roman"/>
                <a:cs typeface="Times New Roman"/>
                <a:sym typeface="Times New Roman"/>
              </a:rPr>
              <a:t> or an </a:t>
            </a:r>
            <a:r>
              <a:rPr lang="en-US" sz="2400" b="1" i="0" u="none" strike="noStrike" cap="none" dirty="0">
                <a:solidFill>
                  <a:schemeClr val="dk1"/>
                </a:solidFill>
                <a:latin typeface="Times New Roman"/>
                <a:ea typeface="Times New Roman"/>
                <a:cs typeface="Times New Roman"/>
                <a:sym typeface="Times New Roman"/>
              </a:rPr>
              <a:t>implementation</a:t>
            </a:r>
            <a:r>
              <a:rPr lang="en-US" sz="2400" b="0" i="0" u="none" strike="noStrike" cap="none" dirty="0">
                <a:solidFill>
                  <a:schemeClr val="dk1"/>
                </a:solidFill>
                <a:latin typeface="Times New Roman"/>
                <a:ea typeface="Times New Roman"/>
                <a:cs typeface="Times New Roman"/>
                <a:sym typeface="Times New Roman"/>
              </a:rPr>
              <a:t> data model.</a:t>
            </a:r>
            <a:endParaRPr lang="en-US" dirty="0">
              <a:sym typeface="Times New Roman"/>
            </a:endParaRPr>
          </a:p>
          <a:p>
            <a:pPr marL="342900" marR="0" lvl="0" indent="-342900" algn="l" rtl="0">
              <a:spcBef>
                <a:spcPts val="0"/>
              </a:spcBef>
              <a:spcAft>
                <a:spcPts val="0"/>
              </a:spcAft>
              <a:buFont typeface="Arial" panose="020B0604020202020204" pitchFamily="34" charset="0"/>
              <a:buChar char="•"/>
            </a:pPr>
            <a:r>
              <a:rPr lang="en-US" sz="2400" b="1" i="0" u="none" strike="noStrike" cap="none" dirty="0">
                <a:solidFill>
                  <a:schemeClr val="dk1"/>
                </a:solidFill>
                <a:latin typeface="Times New Roman"/>
                <a:ea typeface="Times New Roman"/>
                <a:cs typeface="Times New Roman"/>
                <a:sym typeface="Times New Roman"/>
              </a:rPr>
              <a:t>External schemas</a:t>
            </a:r>
            <a:r>
              <a:rPr lang="en-US" sz="2400" b="0" i="0" u="none" strike="noStrike" cap="none" dirty="0">
                <a:solidFill>
                  <a:schemeClr val="dk1"/>
                </a:solidFill>
                <a:latin typeface="Times New Roman"/>
                <a:ea typeface="Times New Roman"/>
                <a:cs typeface="Times New Roman"/>
                <a:sym typeface="Times New Roman"/>
              </a:rPr>
              <a:t> at the external level to describe the various user views. </a:t>
            </a:r>
            <a:endParaRPr lang="en-US" sz="2400" b="1" dirty="0">
              <a:solidFill>
                <a:schemeClr val="dk1"/>
              </a:solidFill>
              <a:latin typeface="Times New Roman"/>
              <a:ea typeface="Times New Roman"/>
              <a:cs typeface="Times New Roman"/>
              <a:sym typeface="Times New Roman"/>
            </a:endParaRPr>
          </a:p>
          <a:p>
            <a:pPr marL="800100" lvl="1" indent="-342900">
              <a:buFont typeface="Arial" panose="020B0604020202020204" pitchFamily="34" charset="0"/>
              <a:buChar char="•"/>
            </a:pPr>
            <a:r>
              <a:rPr lang="en-US" sz="2400" b="0" i="0" u="none" strike="noStrike" cap="none" dirty="0">
                <a:solidFill>
                  <a:schemeClr val="dk1"/>
                </a:solidFill>
                <a:latin typeface="Times New Roman"/>
                <a:ea typeface="Times New Roman"/>
                <a:cs typeface="Times New Roman"/>
                <a:sym typeface="Times New Roman"/>
              </a:rPr>
              <a:t>Usually uses the same data model as the conceptual schema.</a:t>
            </a:r>
            <a:endParaRPr dirty="0"/>
          </a:p>
          <a:p>
            <a:pPr marL="457200" marR="0" lvl="1" indent="0" algn="l" rtl="0">
              <a:spcBef>
                <a:spcPts val="0"/>
              </a:spcBef>
              <a:spcAft>
                <a:spcPts val="0"/>
              </a:spcAft>
              <a:buNone/>
            </a:pPr>
            <a:endParaRPr sz="1400" b="0" i="0" u="none" strike="noStrike" cap="none" dirty="0">
              <a:solidFill>
                <a:schemeClr val="dk1"/>
              </a:solidFill>
              <a:latin typeface="Times"/>
              <a:ea typeface="Times"/>
              <a:cs typeface="Times"/>
              <a:sym typeface="Times"/>
            </a:endParaRPr>
          </a:p>
        </p:txBody>
      </p:sp>
      <p:pic>
        <p:nvPicPr>
          <p:cNvPr id="3" name="Picture 2">
            <a:extLst>
              <a:ext uri="{FF2B5EF4-FFF2-40B4-BE49-F238E27FC236}">
                <a16:creationId xmlns:a16="http://schemas.microsoft.com/office/drawing/2014/main" id="{E1262577-12AE-9593-51F1-3D0F5C2E1EEA}"/>
              </a:ext>
            </a:extLst>
          </p:cNvPr>
          <p:cNvPicPr>
            <a:picLocks noChangeAspect="1"/>
          </p:cNvPicPr>
          <p:nvPr/>
        </p:nvPicPr>
        <p:blipFill>
          <a:blip r:embed="rId3"/>
          <a:stretch>
            <a:fillRect/>
          </a:stretch>
        </p:blipFill>
        <p:spPr>
          <a:xfrm>
            <a:off x="7217030" y="1296953"/>
            <a:ext cx="4629796" cy="3705742"/>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4"/>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200"/>
              <a:buFont typeface="Calibri"/>
              <a:buNone/>
            </a:pPr>
            <a:r>
              <a:rPr lang="en-US" sz="3200" b="1">
                <a:solidFill>
                  <a:schemeClr val="accent1"/>
                </a:solidFill>
                <a:latin typeface="Calibri"/>
                <a:ea typeface="Calibri"/>
                <a:cs typeface="Calibri"/>
                <a:sym typeface="Calibri"/>
              </a:rPr>
              <a:t>Three schema Architecture</a:t>
            </a:r>
            <a:endParaRPr/>
          </a:p>
        </p:txBody>
      </p:sp>
      <p:sp>
        <p:nvSpPr>
          <p:cNvPr id="404" name="Google Shape;404;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405" name="Google Shape;405;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sp>
        <p:nvSpPr>
          <p:cNvPr id="406" name="Google Shape;406;p34"/>
          <p:cNvSpPr txBox="1"/>
          <p:nvPr/>
        </p:nvSpPr>
        <p:spPr>
          <a:xfrm>
            <a:off x="1037690" y="1455426"/>
            <a:ext cx="10515600" cy="3046948"/>
          </a:xfrm>
          <a:prstGeom prst="rect">
            <a:avLst/>
          </a:prstGeom>
          <a:noFill/>
          <a:ln>
            <a:noFill/>
          </a:ln>
        </p:spPr>
        <p:txBody>
          <a:bodyPr spcFirstLastPara="1" wrap="square" lIns="91425" tIns="45700" rIns="91425" bIns="45700" anchor="t" anchorCtr="0">
            <a:spAutoFit/>
          </a:bodyPr>
          <a:lstStyle/>
          <a:p>
            <a:pPr algn="just">
              <a:buFont typeface="Arial" panose="020B0604020202020204" pitchFamily="34" charset="0"/>
              <a:buChar char="•"/>
            </a:pPr>
            <a:r>
              <a:rPr lang="en-US" sz="2400" b="0" i="0" dirty="0">
                <a:solidFill>
                  <a:srgbClr val="000000"/>
                </a:solidFill>
                <a:effectLst/>
                <a:latin typeface="inter-regular"/>
              </a:rPr>
              <a:t>Mapping is used to transform the request and response between various database levels of architecture.</a:t>
            </a:r>
          </a:p>
          <a:p>
            <a:pPr algn="just">
              <a:buFont typeface="Arial" panose="020B0604020202020204" pitchFamily="34" charset="0"/>
              <a:buChar char="•"/>
            </a:pPr>
            <a:r>
              <a:rPr lang="en-US" sz="2400" b="0" i="0" dirty="0">
                <a:solidFill>
                  <a:srgbClr val="000000"/>
                </a:solidFill>
                <a:effectLst/>
                <a:latin typeface="inter-regular"/>
              </a:rPr>
              <a:t>Mapping is not good for small DBMS because it takes more time.</a:t>
            </a:r>
          </a:p>
          <a:p>
            <a:pPr algn="just">
              <a:buFont typeface="Arial" panose="020B0604020202020204" pitchFamily="34" charset="0"/>
              <a:buChar char="•"/>
            </a:pPr>
            <a:r>
              <a:rPr lang="en-US" sz="2400" b="0" i="0" dirty="0">
                <a:solidFill>
                  <a:srgbClr val="000000"/>
                </a:solidFill>
                <a:effectLst/>
                <a:latin typeface="inter-regular"/>
              </a:rPr>
              <a:t>In External / Conceptual mapping, it is necessary to transform the request from external level to conceptual schema.</a:t>
            </a:r>
          </a:p>
          <a:p>
            <a:pPr algn="just">
              <a:buFont typeface="Arial" panose="020B0604020202020204" pitchFamily="34" charset="0"/>
              <a:buChar char="•"/>
            </a:pPr>
            <a:r>
              <a:rPr lang="en-US" sz="2400" b="0" i="0" dirty="0">
                <a:solidFill>
                  <a:srgbClr val="000000"/>
                </a:solidFill>
                <a:effectLst/>
                <a:latin typeface="inter-regular"/>
              </a:rPr>
              <a:t>In Conceptual / Internal mapping, DBMS transform the request from the conceptual to internal level.</a:t>
            </a:r>
          </a:p>
          <a:p>
            <a:pPr marL="457200" marR="0" lvl="1" indent="0" algn="l" rtl="0">
              <a:spcBef>
                <a:spcPts val="0"/>
              </a:spcBef>
              <a:spcAft>
                <a:spcPts val="0"/>
              </a:spcAft>
              <a:buNone/>
            </a:pPr>
            <a:endParaRPr sz="24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37"/>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200"/>
              <a:buFont typeface="Calibri"/>
              <a:buNone/>
            </a:pPr>
            <a:r>
              <a:rPr lang="en-US" sz="3200" b="1">
                <a:solidFill>
                  <a:schemeClr val="accent1"/>
                </a:solidFill>
                <a:latin typeface="Calibri"/>
                <a:ea typeface="Calibri"/>
                <a:cs typeface="Calibri"/>
                <a:sym typeface="Calibri"/>
              </a:rPr>
              <a:t>A simplified architecture of Database System  </a:t>
            </a:r>
            <a:endParaRPr/>
          </a:p>
        </p:txBody>
      </p:sp>
      <p:pic>
        <p:nvPicPr>
          <p:cNvPr id="431" name="Google Shape;431;p37" descr="fig01_01"/>
          <p:cNvPicPr preferRelativeResize="0"/>
          <p:nvPr/>
        </p:nvPicPr>
        <p:blipFill rotWithShape="1">
          <a:blip r:embed="rId3">
            <a:alphaModFix/>
          </a:blip>
          <a:srcRect r="24159"/>
          <a:stretch/>
        </p:blipFill>
        <p:spPr>
          <a:xfrm>
            <a:off x="3669254" y="850676"/>
            <a:ext cx="4355951" cy="4965700"/>
          </a:xfrm>
          <a:prstGeom prst="rect">
            <a:avLst/>
          </a:prstGeom>
          <a:noFill/>
          <a:ln>
            <a:noFill/>
          </a:ln>
        </p:spPr>
      </p:pic>
      <p:sp>
        <p:nvSpPr>
          <p:cNvPr id="432" name="Google Shape;432;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433" name="Google Shape;433;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838200" y="365125"/>
            <a:ext cx="10515600" cy="656851"/>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0070C0"/>
              </a:buClr>
              <a:buSzPct val="100000"/>
              <a:buFont typeface="Calibri"/>
              <a:buNone/>
            </a:pPr>
            <a:r>
              <a:rPr lang="en-US" b="1">
                <a:solidFill>
                  <a:srgbClr val="0070C0"/>
                </a:solidFill>
                <a:latin typeface="Calibri"/>
                <a:ea typeface="Calibri"/>
                <a:cs typeface="Calibri"/>
                <a:sym typeface="Calibri"/>
              </a:rPr>
              <a:t>Types of Databases and Database Applications</a:t>
            </a:r>
            <a:endParaRPr/>
          </a:p>
        </p:txBody>
      </p:sp>
      <p:sp>
        <p:nvSpPr>
          <p:cNvPr id="112" name="Google Shape;112;p4"/>
          <p:cNvSpPr txBox="1">
            <a:spLocks noGrp="1"/>
          </p:cNvSpPr>
          <p:nvPr>
            <p:ph type="body" idx="1"/>
          </p:nvPr>
        </p:nvSpPr>
        <p:spPr>
          <a:xfrm>
            <a:off x="838200" y="1212439"/>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a:t>Traditional applications:</a:t>
            </a:r>
            <a:endParaRPr/>
          </a:p>
          <a:p>
            <a:pPr marL="685800" lvl="1" indent="-228600" algn="l" rtl="0">
              <a:lnSpc>
                <a:spcPct val="90000"/>
              </a:lnSpc>
              <a:spcBef>
                <a:spcPts val="500"/>
              </a:spcBef>
              <a:spcAft>
                <a:spcPts val="0"/>
              </a:spcAft>
              <a:buClr>
                <a:schemeClr val="dk1"/>
              </a:buClr>
              <a:buSzPts val="2200"/>
              <a:buChar char="•"/>
            </a:pPr>
            <a:r>
              <a:rPr lang="en-US" sz="2200"/>
              <a:t>Numeric and textual databases</a:t>
            </a:r>
            <a:endParaRPr/>
          </a:p>
          <a:p>
            <a:pPr marL="228600" lvl="0" indent="-228600" algn="l" rtl="0">
              <a:lnSpc>
                <a:spcPct val="90000"/>
              </a:lnSpc>
              <a:spcBef>
                <a:spcPts val="1000"/>
              </a:spcBef>
              <a:spcAft>
                <a:spcPts val="0"/>
              </a:spcAft>
              <a:buClr>
                <a:schemeClr val="dk1"/>
              </a:buClr>
              <a:buSzPts val="2400"/>
              <a:buChar char="•"/>
            </a:pPr>
            <a:r>
              <a:rPr lang="en-US" sz="2400"/>
              <a:t>More recent applications:</a:t>
            </a:r>
            <a:endParaRPr/>
          </a:p>
          <a:p>
            <a:pPr marL="685800" lvl="1" indent="-228600" algn="l" rtl="0">
              <a:lnSpc>
                <a:spcPct val="90000"/>
              </a:lnSpc>
              <a:spcBef>
                <a:spcPts val="500"/>
              </a:spcBef>
              <a:spcAft>
                <a:spcPts val="0"/>
              </a:spcAft>
              <a:buClr>
                <a:schemeClr val="dk1"/>
              </a:buClr>
              <a:buSzPts val="2200"/>
              <a:buChar char="•"/>
            </a:pPr>
            <a:r>
              <a:rPr lang="en-US" sz="2200"/>
              <a:t>Multimedia databases</a:t>
            </a:r>
            <a:endParaRPr/>
          </a:p>
          <a:p>
            <a:pPr marL="685800" lvl="1" indent="-228600" algn="l" rtl="0">
              <a:lnSpc>
                <a:spcPct val="90000"/>
              </a:lnSpc>
              <a:spcBef>
                <a:spcPts val="500"/>
              </a:spcBef>
              <a:spcAft>
                <a:spcPts val="0"/>
              </a:spcAft>
              <a:buClr>
                <a:schemeClr val="dk1"/>
              </a:buClr>
              <a:buSzPts val="2200"/>
              <a:buChar char="•"/>
            </a:pPr>
            <a:r>
              <a:rPr lang="en-US" sz="2200"/>
              <a:t>Geographic Information Systems (GIS)</a:t>
            </a:r>
            <a:endParaRPr/>
          </a:p>
          <a:p>
            <a:pPr marL="685800" lvl="1" indent="-228600" algn="l" rtl="0">
              <a:lnSpc>
                <a:spcPct val="90000"/>
              </a:lnSpc>
              <a:spcBef>
                <a:spcPts val="500"/>
              </a:spcBef>
              <a:spcAft>
                <a:spcPts val="0"/>
              </a:spcAft>
              <a:buClr>
                <a:schemeClr val="dk1"/>
              </a:buClr>
              <a:buSzPts val="2200"/>
              <a:buChar char="•"/>
            </a:pPr>
            <a:r>
              <a:rPr lang="en-US" sz="2200"/>
              <a:t>Biological and genome databases</a:t>
            </a:r>
            <a:endParaRPr/>
          </a:p>
          <a:p>
            <a:pPr marL="685800" lvl="1" indent="-228600" algn="l" rtl="0">
              <a:lnSpc>
                <a:spcPct val="90000"/>
              </a:lnSpc>
              <a:spcBef>
                <a:spcPts val="500"/>
              </a:spcBef>
              <a:spcAft>
                <a:spcPts val="0"/>
              </a:spcAft>
              <a:buClr>
                <a:schemeClr val="dk1"/>
              </a:buClr>
              <a:buSzPts val="2200"/>
              <a:buChar char="•"/>
            </a:pPr>
            <a:r>
              <a:rPr lang="en-US" sz="2200"/>
              <a:t>Data warehouses</a:t>
            </a:r>
            <a:endParaRPr/>
          </a:p>
          <a:p>
            <a:pPr marL="685800" lvl="1" indent="-228600" algn="l" rtl="0">
              <a:lnSpc>
                <a:spcPct val="90000"/>
              </a:lnSpc>
              <a:spcBef>
                <a:spcPts val="500"/>
              </a:spcBef>
              <a:spcAft>
                <a:spcPts val="0"/>
              </a:spcAft>
              <a:buClr>
                <a:schemeClr val="dk1"/>
              </a:buClr>
              <a:buSzPts val="2200"/>
              <a:buChar char="•"/>
            </a:pPr>
            <a:r>
              <a:rPr lang="en-US" sz="2200"/>
              <a:t>Mobile databases</a:t>
            </a:r>
            <a:endParaRPr/>
          </a:p>
          <a:p>
            <a:pPr marL="685800" lvl="1" indent="-228600" algn="l" rtl="0">
              <a:lnSpc>
                <a:spcPct val="90000"/>
              </a:lnSpc>
              <a:spcBef>
                <a:spcPts val="500"/>
              </a:spcBef>
              <a:spcAft>
                <a:spcPts val="0"/>
              </a:spcAft>
              <a:buClr>
                <a:schemeClr val="dk1"/>
              </a:buClr>
              <a:buSzPts val="2200"/>
              <a:buChar char="•"/>
            </a:pPr>
            <a:r>
              <a:rPr lang="en-US" sz="2200"/>
              <a:t>Real-time and active databases</a:t>
            </a:r>
            <a:endParaRPr/>
          </a:p>
        </p:txBody>
      </p:sp>
      <p:sp>
        <p:nvSpPr>
          <p:cNvPr id="113" name="Google Shape;11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114" name="Google Shape;11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38"/>
          <p:cNvSpPr txBox="1">
            <a:spLocks noGrp="1"/>
          </p:cNvSpPr>
          <p:nvPr>
            <p:ph type="title"/>
          </p:nvPr>
        </p:nvSpPr>
        <p:spPr>
          <a:xfrm>
            <a:off x="838200" y="10123"/>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200"/>
              <a:buFont typeface="Calibri"/>
              <a:buNone/>
            </a:pPr>
            <a:r>
              <a:rPr lang="en-US" sz="3200" b="1">
                <a:solidFill>
                  <a:schemeClr val="accent1"/>
                </a:solidFill>
                <a:latin typeface="Calibri"/>
                <a:ea typeface="Calibri"/>
                <a:cs typeface="Calibri"/>
                <a:sym typeface="Calibri"/>
              </a:rPr>
              <a:t>A simplified architecture of Database System  </a:t>
            </a:r>
            <a:endParaRPr/>
          </a:p>
        </p:txBody>
      </p:sp>
      <p:sp>
        <p:nvSpPr>
          <p:cNvPr id="440" name="Google Shape;440;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441" name="Google Shape;441;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40</a:t>
            </a:fld>
            <a:endParaRPr/>
          </a:p>
        </p:txBody>
      </p:sp>
      <p:pic>
        <p:nvPicPr>
          <p:cNvPr id="442" name="Google Shape;442;p38" descr="fig02_03"/>
          <p:cNvPicPr preferRelativeResize="0"/>
          <p:nvPr/>
        </p:nvPicPr>
        <p:blipFill rotWithShape="1">
          <a:blip r:embed="rId3">
            <a:alphaModFix/>
          </a:blip>
          <a:srcRect b="9284"/>
          <a:stretch/>
        </p:blipFill>
        <p:spPr>
          <a:xfrm>
            <a:off x="2451331" y="759524"/>
            <a:ext cx="6159270" cy="559682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39"/>
          <p:cNvSpPr txBox="1">
            <a:spLocks noGrp="1"/>
          </p:cNvSpPr>
          <p:nvPr>
            <p:ph type="title"/>
          </p:nvPr>
        </p:nvSpPr>
        <p:spPr>
          <a:xfrm>
            <a:off x="838200" y="10123"/>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200"/>
              <a:buFont typeface="Calibri"/>
              <a:buNone/>
            </a:pPr>
            <a:r>
              <a:rPr lang="en-US" sz="3200" b="1">
                <a:solidFill>
                  <a:schemeClr val="accent1"/>
                </a:solidFill>
                <a:latin typeface="Calibri"/>
                <a:ea typeface="Calibri"/>
                <a:cs typeface="Calibri"/>
                <a:sym typeface="Calibri"/>
              </a:rPr>
              <a:t>A simplified architecture of Database System  </a:t>
            </a:r>
            <a:endParaRPr/>
          </a:p>
        </p:txBody>
      </p:sp>
      <p:sp>
        <p:nvSpPr>
          <p:cNvPr id="449" name="Google Shape;449;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450" name="Google Shape;450;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41</a:t>
            </a:fld>
            <a:endParaRPr/>
          </a:p>
        </p:txBody>
      </p:sp>
      <p:pic>
        <p:nvPicPr>
          <p:cNvPr id="3" name="Picture 2">
            <a:extLst>
              <a:ext uri="{FF2B5EF4-FFF2-40B4-BE49-F238E27FC236}">
                <a16:creationId xmlns:a16="http://schemas.microsoft.com/office/drawing/2014/main" id="{D4725FBA-0F8F-6A5E-3C76-0A91EB570410}"/>
              </a:ext>
            </a:extLst>
          </p:cNvPr>
          <p:cNvPicPr>
            <a:picLocks noChangeAspect="1"/>
          </p:cNvPicPr>
          <p:nvPr/>
        </p:nvPicPr>
        <p:blipFill>
          <a:blip r:embed="rId3"/>
          <a:stretch>
            <a:fillRect/>
          </a:stretch>
        </p:blipFill>
        <p:spPr>
          <a:xfrm>
            <a:off x="1132560" y="890886"/>
            <a:ext cx="9109568" cy="5076228"/>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8D4F0-6672-50AF-3E3E-B2F8D31AB5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9B3F823-01A0-79CA-1A97-3F7844D753AB}"/>
              </a:ext>
            </a:extLst>
          </p:cNvPr>
          <p:cNvSpPr>
            <a:spLocks noGrp="1"/>
          </p:cNvSpPr>
          <p:nvPr>
            <p:ph idx="1"/>
          </p:nvPr>
        </p:nvSpPr>
        <p:spPr/>
        <p:txBody>
          <a:bodyPr/>
          <a:lstStyle/>
          <a:p>
            <a:pPr marL="0" indent="0">
              <a:buNone/>
            </a:pPr>
            <a:r>
              <a:rPr lang="en-US" dirty="0"/>
              <a:t>Buffer manager-cache the data on priority. Handle disk storage management </a:t>
            </a:r>
          </a:p>
          <a:p>
            <a:pPr marL="0" indent="0">
              <a:buNone/>
            </a:pPr>
            <a:r>
              <a:rPr lang="en-US" dirty="0"/>
              <a:t>File manager- memory management and data structure allocation</a:t>
            </a:r>
          </a:p>
        </p:txBody>
      </p:sp>
      <p:pic>
        <p:nvPicPr>
          <p:cNvPr id="7" name="Picture 6">
            <a:extLst>
              <a:ext uri="{FF2B5EF4-FFF2-40B4-BE49-F238E27FC236}">
                <a16:creationId xmlns:a16="http://schemas.microsoft.com/office/drawing/2014/main" id="{59CCB2FE-AD9B-A719-9D08-C9B6159E9F00}"/>
              </a:ext>
            </a:extLst>
          </p:cNvPr>
          <p:cNvPicPr>
            <a:picLocks noChangeAspect="1"/>
          </p:cNvPicPr>
          <p:nvPr/>
        </p:nvPicPr>
        <p:blipFill>
          <a:blip r:embed="rId2"/>
          <a:stretch>
            <a:fillRect/>
          </a:stretch>
        </p:blipFill>
        <p:spPr>
          <a:xfrm>
            <a:off x="548281" y="3313002"/>
            <a:ext cx="7622132" cy="2620108"/>
          </a:xfrm>
          <a:prstGeom prst="rect">
            <a:avLst/>
          </a:prstGeom>
        </p:spPr>
      </p:pic>
      <p:pic>
        <p:nvPicPr>
          <p:cNvPr id="9" name="Picture 8">
            <a:extLst>
              <a:ext uri="{FF2B5EF4-FFF2-40B4-BE49-F238E27FC236}">
                <a16:creationId xmlns:a16="http://schemas.microsoft.com/office/drawing/2014/main" id="{F21C0345-DB4D-E0D4-D12E-05B978798DF2}"/>
              </a:ext>
            </a:extLst>
          </p:cNvPr>
          <p:cNvPicPr>
            <a:picLocks noChangeAspect="1"/>
          </p:cNvPicPr>
          <p:nvPr/>
        </p:nvPicPr>
        <p:blipFill>
          <a:blip r:embed="rId3"/>
          <a:stretch>
            <a:fillRect/>
          </a:stretch>
        </p:blipFill>
        <p:spPr>
          <a:xfrm>
            <a:off x="8314006" y="3368004"/>
            <a:ext cx="3701845" cy="2510104"/>
          </a:xfrm>
          <a:prstGeom prst="rect">
            <a:avLst/>
          </a:prstGeom>
        </p:spPr>
      </p:pic>
    </p:spTree>
    <p:extLst>
      <p:ext uri="{BB962C8B-B14F-4D97-AF65-F5344CB8AC3E}">
        <p14:creationId xmlns:p14="http://schemas.microsoft.com/office/powerpoint/2010/main" val="37495306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6E5D5-4DF3-53DD-95DC-065D88EB5B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DD1CFE6-19A0-EEF8-D40F-0015E73CE37F}"/>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5FBFEE92-B661-8FFA-8C7C-96E1CBE64E6E}"/>
              </a:ext>
            </a:extLst>
          </p:cNvPr>
          <p:cNvPicPr>
            <a:picLocks noChangeAspect="1"/>
          </p:cNvPicPr>
          <p:nvPr/>
        </p:nvPicPr>
        <p:blipFill>
          <a:blip r:embed="rId2"/>
          <a:stretch>
            <a:fillRect/>
          </a:stretch>
        </p:blipFill>
        <p:spPr>
          <a:xfrm>
            <a:off x="1343814" y="681037"/>
            <a:ext cx="6535266" cy="3178785"/>
          </a:xfrm>
          <a:prstGeom prst="rect">
            <a:avLst/>
          </a:prstGeom>
        </p:spPr>
      </p:pic>
    </p:spTree>
    <p:extLst>
      <p:ext uri="{BB962C8B-B14F-4D97-AF65-F5344CB8AC3E}">
        <p14:creationId xmlns:p14="http://schemas.microsoft.com/office/powerpoint/2010/main" val="228684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5"/>
          <p:cNvSpPr txBox="1">
            <a:spLocks noGrp="1"/>
          </p:cNvSpPr>
          <p:nvPr>
            <p:ph type="title"/>
          </p:nvPr>
        </p:nvSpPr>
        <p:spPr>
          <a:xfrm>
            <a:off x="876300" y="0"/>
            <a:ext cx="10515600" cy="84248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4400"/>
              <a:buFont typeface="Calibri"/>
              <a:buNone/>
            </a:pPr>
            <a:r>
              <a:rPr lang="en-US" b="1">
                <a:solidFill>
                  <a:srgbClr val="0070C0"/>
                </a:solidFill>
                <a:latin typeface="Calibri"/>
                <a:ea typeface="Calibri"/>
                <a:cs typeface="Calibri"/>
                <a:sym typeface="Calibri"/>
              </a:rPr>
              <a:t>Importance of “big data”</a:t>
            </a:r>
            <a:endParaRPr/>
          </a:p>
        </p:txBody>
      </p:sp>
      <p:sp>
        <p:nvSpPr>
          <p:cNvPr id="121" name="Google Shape;121;p5"/>
          <p:cNvSpPr txBox="1">
            <a:spLocks noGrp="1"/>
          </p:cNvSpPr>
          <p:nvPr>
            <p:ph type="body" idx="1"/>
          </p:nvPr>
        </p:nvSpPr>
        <p:spPr>
          <a:xfrm>
            <a:off x="720762" y="983457"/>
            <a:ext cx="9827111" cy="57150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0099"/>
              </a:buClr>
              <a:buSzPts val="2800"/>
              <a:buChar char="•"/>
            </a:pPr>
            <a:r>
              <a:rPr lang="en-US">
                <a:solidFill>
                  <a:srgbClr val="000099"/>
                </a:solidFill>
              </a:rPr>
              <a:t>Government	</a:t>
            </a:r>
            <a:endParaRPr/>
          </a:p>
          <a:p>
            <a:pPr marL="228600" lvl="0" indent="-228600" algn="l" rtl="0">
              <a:lnSpc>
                <a:spcPct val="90000"/>
              </a:lnSpc>
              <a:spcBef>
                <a:spcPts val="1000"/>
              </a:spcBef>
              <a:spcAft>
                <a:spcPts val="0"/>
              </a:spcAft>
              <a:buClr>
                <a:srgbClr val="000099"/>
              </a:buClr>
              <a:buSzPts val="2800"/>
              <a:buChar char="•"/>
            </a:pPr>
            <a:r>
              <a:rPr lang="en-US">
                <a:solidFill>
                  <a:srgbClr val="000099"/>
                </a:solidFill>
              </a:rPr>
              <a:t>Private Sector</a:t>
            </a:r>
            <a:endParaRPr/>
          </a:p>
          <a:p>
            <a:pPr marL="685800" lvl="1" indent="-228600" algn="l" rtl="0">
              <a:lnSpc>
                <a:spcPct val="90000"/>
              </a:lnSpc>
              <a:spcBef>
                <a:spcPts val="500"/>
              </a:spcBef>
              <a:spcAft>
                <a:spcPts val="0"/>
              </a:spcAft>
              <a:buClr>
                <a:schemeClr val="dk1"/>
              </a:buClr>
              <a:buSzPts val="2400"/>
              <a:buChar char="•"/>
            </a:pPr>
            <a:r>
              <a:rPr lang="en-US"/>
              <a:t>Walmart handles more than 1 million customer transactions every hour, which is imported into databases estimated to contain more than 2.5 petabytes of data</a:t>
            </a:r>
            <a:endParaRPr/>
          </a:p>
          <a:p>
            <a:pPr marL="685800" lvl="1" indent="-228600" algn="l" rtl="0">
              <a:lnSpc>
                <a:spcPct val="90000"/>
              </a:lnSpc>
              <a:spcBef>
                <a:spcPts val="500"/>
              </a:spcBef>
              <a:spcAft>
                <a:spcPts val="0"/>
              </a:spcAft>
              <a:buClr>
                <a:schemeClr val="dk1"/>
              </a:buClr>
              <a:buSzPts val="2400"/>
              <a:buChar char="•"/>
            </a:pPr>
            <a:r>
              <a:rPr lang="en-US"/>
              <a:t>Facebook handles 40 billion photos from its user base</a:t>
            </a:r>
            <a:endParaRPr/>
          </a:p>
          <a:p>
            <a:pPr marL="685800" lvl="1" indent="-228600" algn="l" rtl="0">
              <a:lnSpc>
                <a:spcPct val="90000"/>
              </a:lnSpc>
              <a:spcBef>
                <a:spcPts val="500"/>
              </a:spcBef>
              <a:spcAft>
                <a:spcPts val="0"/>
              </a:spcAft>
              <a:buClr>
                <a:schemeClr val="dk1"/>
              </a:buClr>
              <a:buSzPts val="2400"/>
              <a:buChar char="•"/>
            </a:pPr>
            <a:r>
              <a:rPr lang="en-US"/>
              <a:t>Falcon Credit Card Fraud Detection System protects 2.1 billion active accounts world-wide</a:t>
            </a:r>
            <a:endParaRPr/>
          </a:p>
          <a:p>
            <a:pPr marL="228600" lvl="0" indent="-228600" algn="l" rtl="0">
              <a:lnSpc>
                <a:spcPct val="90000"/>
              </a:lnSpc>
              <a:spcBef>
                <a:spcPts val="1000"/>
              </a:spcBef>
              <a:spcAft>
                <a:spcPts val="0"/>
              </a:spcAft>
              <a:buClr>
                <a:srgbClr val="000099"/>
              </a:buClr>
              <a:buSzPts val="2800"/>
              <a:buChar char="•"/>
            </a:pPr>
            <a:r>
              <a:rPr lang="en-US">
                <a:solidFill>
                  <a:srgbClr val="000099"/>
                </a:solidFill>
              </a:rPr>
              <a:t>Science</a:t>
            </a:r>
            <a:endParaRPr/>
          </a:p>
          <a:p>
            <a:pPr marL="685800" lvl="1" indent="-228600" algn="l" rtl="0">
              <a:lnSpc>
                <a:spcPct val="90000"/>
              </a:lnSpc>
              <a:spcBef>
                <a:spcPts val="500"/>
              </a:spcBef>
              <a:spcAft>
                <a:spcPts val="0"/>
              </a:spcAft>
              <a:buClr>
                <a:srgbClr val="000099"/>
              </a:buClr>
              <a:buSzPts val="2400"/>
              <a:buChar char="•"/>
            </a:pPr>
            <a:r>
              <a:rPr lang="en-US">
                <a:solidFill>
                  <a:srgbClr val="000099"/>
                </a:solidFill>
              </a:rPr>
              <a:t> </a:t>
            </a:r>
            <a:r>
              <a:rPr lang="en-US"/>
              <a:t>Large Synoptic Survey Telescope will generate 140 Terabyte of data every 5 days</a:t>
            </a:r>
            <a:endParaRPr/>
          </a:p>
          <a:p>
            <a:pPr marL="685800" lvl="1" indent="-228600" algn="l" rtl="0">
              <a:lnSpc>
                <a:spcPct val="90000"/>
              </a:lnSpc>
              <a:spcBef>
                <a:spcPts val="500"/>
              </a:spcBef>
              <a:spcAft>
                <a:spcPts val="0"/>
              </a:spcAft>
              <a:buClr>
                <a:schemeClr val="dk1"/>
              </a:buClr>
              <a:buSzPts val="2400"/>
              <a:buChar char="•"/>
            </a:pPr>
            <a:r>
              <a:rPr lang="en-US"/>
              <a:t>Biomedical computation like decoding human Genome and  personalized medicine</a:t>
            </a:r>
            <a:endParaRPr/>
          </a:p>
          <a:p>
            <a:pPr marL="457200" lvl="1" indent="0" algn="l" rtl="0">
              <a:lnSpc>
                <a:spcPct val="90000"/>
              </a:lnSpc>
              <a:spcBef>
                <a:spcPts val="500"/>
              </a:spcBef>
              <a:spcAft>
                <a:spcPts val="0"/>
              </a:spcAft>
              <a:buClr>
                <a:schemeClr val="dk1"/>
              </a:buClr>
              <a:buSzPts val="24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685800" lvl="1" indent="-76200" algn="l" rtl="0">
              <a:lnSpc>
                <a:spcPct val="90000"/>
              </a:lnSpc>
              <a:spcBef>
                <a:spcPts val="500"/>
              </a:spcBef>
              <a:spcAft>
                <a:spcPts val="0"/>
              </a:spcAft>
              <a:buClr>
                <a:schemeClr val="dk1"/>
              </a:buClr>
              <a:buSzPts val="2400"/>
              <a:buNone/>
            </a:pPr>
            <a:endParaRPr/>
          </a:p>
        </p:txBody>
      </p:sp>
      <p:sp>
        <p:nvSpPr>
          <p:cNvPr id="122" name="Google Shape;12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123" name="Google Shape;12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6"/>
          <p:cNvSpPr txBox="1">
            <a:spLocks noGrp="1"/>
          </p:cNvSpPr>
          <p:nvPr>
            <p:ph type="title"/>
          </p:nvPr>
        </p:nvSpPr>
        <p:spPr>
          <a:xfrm>
            <a:off x="838200" y="-11430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4400"/>
              <a:buFont typeface="Calibri"/>
              <a:buNone/>
            </a:pPr>
            <a:r>
              <a:rPr lang="en-US" b="1">
                <a:solidFill>
                  <a:srgbClr val="0070C0"/>
                </a:solidFill>
                <a:latin typeface="Calibri"/>
                <a:ea typeface="Calibri"/>
                <a:cs typeface="Calibri"/>
                <a:sym typeface="Calibri"/>
              </a:rPr>
              <a:t>Lifecycle of Data: 4 “A”s</a:t>
            </a:r>
            <a:endParaRPr/>
          </a:p>
        </p:txBody>
      </p:sp>
      <p:sp>
        <p:nvSpPr>
          <p:cNvPr id="129" name="Google Shape;129;p6"/>
          <p:cNvSpPr txBox="1"/>
          <p:nvPr/>
        </p:nvSpPr>
        <p:spPr>
          <a:xfrm>
            <a:off x="1039010" y="2962443"/>
            <a:ext cx="230325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Noto Sans Symbols"/>
              <a:buNone/>
            </a:pPr>
            <a:r>
              <a:rPr lang="en-US" sz="2800" b="0" i="0" u="none" strike="noStrike" cap="none">
                <a:solidFill>
                  <a:schemeClr val="dk1"/>
                </a:solidFill>
                <a:latin typeface="Arial"/>
                <a:ea typeface="Arial"/>
                <a:cs typeface="Arial"/>
                <a:sym typeface="Arial"/>
              </a:rPr>
              <a:t>1. Acquisition</a:t>
            </a:r>
            <a:endParaRPr/>
          </a:p>
        </p:txBody>
      </p:sp>
      <p:sp>
        <p:nvSpPr>
          <p:cNvPr id="130" name="Google Shape;130;p6"/>
          <p:cNvSpPr txBox="1"/>
          <p:nvPr/>
        </p:nvSpPr>
        <p:spPr>
          <a:xfrm rot="-1280243">
            <a:off x="1775320" y="1692345"/>
            <a:ext cx="252344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Noto Sans Symbols"/>
              <a:buNone/>
            </a:pPr>
            <a:r>
              <a:rPr lang="en-US" sz="2800" b="0" i="0" u="none" strike="noStrike" cap="none">
                <a:solidFill>
                  <a:schemeClr val="dk1"/>
                </a:solidFill>
                <a:latin typeface="Arial"/>
                <a:ea typeface="Arial"/>
                <a:cs typeface="Arial"/>
                <a:sym typeface="Arial"/>
              </a:rPr>
              <a:t>Scattered data</a:t>
            </a:r>
            <a:endParaRPr/>
          </a:p>
        </p:txBody>
      </p:sp>
      <p:sp>
        <p:nvSpPr>
          <p:cNvPr id="131" name="Google Shape;13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132" name="Google Shape;13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cxnSp>
        <p:nvCxnSpPr>
          <p:cNvPr id="133" name="Google Shape;133;p6"/>
          <p:cNvCxnSpPr>
            <a:stCxn id="129" idx="0"/>
          </p:cNvCxnSpPr>
          <p:nvPr/>
        </p:nvCxnSpPr>
        <p:spPr>
          <a:xfrm rot="10800000" flipH="1">
            <a:off x="2190640" y="1906743"/>
            <a:ext cx="2467500" cy="1055700"/>
          </a:xfrm>
          <a:prstGeom prst="straightConnector1">
            <a:avLst/>
          </a:prstGeom>
          <a:noFill/>
          <a:ln w="9525" cap="flat" cmpd="sng">
            <a:solidFill>
              <a:schemeClr val="accent1"/>
            </a:solidFill>
            <a:prstDash val="solid"/>
            <a:miter lim="800000"/>
            <a:headEnd type="none" w="sm" len="sm"/>
            <a:tailEnd type="triangle" w="med" len="med"/>
          </a:ln>
        </p:spPr>
      </p:cxnSp>
      <p:sp>
        <p:nvSpPr>
          <p:cNvPr id="134" name="Google Shape;134;p6"/>
          <p:cNvSpPr txBox="1"/>
          <p:nvPr/>
        </p:nvSpPr>
        <p:spPr>
          <a:xfrm>
            <a:off x="4658061" y="1548155"/>
            <a:ext cx="250523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Noto Sans Symbols"/>
              <a:buNone/>
            </a:pPr>
            <a:r>
              <a:rPr lang="en-US" sz="2800" b="0" i="0" u="none" strike="noStrike" cap="none">
                <a:solidFill>
                  <a:schemeClr val="dk1"/>
                </a:solidFill>
                <a:latin typeface="Arial"/>
                <a:ea typeface="Arial"/>
                <a:cs typeface="Arial"/>
                <a:sym typeface="Arial"/>
              </a:rPr>
              <a:t>2. Aggregation</a:t>
            </a:r>
            <a:endParaRPr/>
          </a:p>
        </p:txBody>
      </p:sp>
      <p:cxnSp>
        <p:nvCxnSpPr>
          <p:cNvPr id="135" name="Google Shape;135;p6"/>
          <p:cNvCxnSpPr/>
          <p:nvPr/>
        </p:nvCxnSpPr>
        <p:spPr>
          <a:xfrm>
            <a:off x="6783964" y="1906737"/>
            <a:ext cx="2564431" cy="1055706"/>
          </a:xfrm>
          <a:prstGeom prst="straightConnector1">
            <a:avLst/>
          </a:prstGeom>
          <a:noFill/>
          <a:ln w="9525" cap="flat" cmpd="sng">
            <a:solidFill>
              <a:schemeClr val="accent1"/>
            </a:solidFill>
            <a:prstDash val="solid"/>
            <a:miter lim="800000"/>
            <a:headEnd type="none" w="sm" len="sm"/>
            <a:tailEnd type="triangle" w="med" len="med"/>
          </a:ln>
        </p:spPr>
      </p:cxnSp>
      <p:sp>
        <p:nvSpPr>
          <p:cNvPr id="136" name="Google Shape;136;p6"/>
          <p:cNvSpPr txBox="1"/>
          <p:nvPr/>
        </p:nvSpPr>
        <p:spPr>
          <a:xfrm>
            <a:off x="8489577" y="2962443"/>
            <a:ext cx="190250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Noto Sans Symbols"/>
              <a:buNone/>
            </a:pPr>
            <a:r>
              <a:rPr lang="en-US" sz="2800" b="0" i="0" u="none" strike="noStrike" cap="none">
                <a:solidFill>
                  <a:schemeClr val="dk1"/>
                </a:solidFill>
                <a:latin typeface="Arial"/>
                <a:ea typeface="Arial"/>
                <a:cs typeface="Arial"/>
                <a:sym typeface="Arial"/>
              </a:rPr>
              <a:t>3. Analysis</a:t>
            </a:r>
            <a:endParaRPr/>
          </a:p>
        </p:txBody>
      </p:sp>
      <p:cxnSp>
        <p:nvCxnSpPr>
          <p:cNvPr id="137" name="Google Shape;137;p6"/>
          <p:cNvCxnSpPr/>
          <p:nvPr/>
        </p:nvCxnSpPr>
        <p:spPr>
          <a:xfrm flipH="1">
            <a:off x="6794451" y="3490296"/>
            <a:ext cx="2553944" cy="1223327"/>
          </a:xfrm>
          <a:prstGeom prst="straightConnector1">
            <a:avLst/>
          </a:prstGeom>
          <a:noFill/>
          <a:ln w="9525" cap="flat" cmpd="sng">
            <a:solidFill>
              <a:schemeClr val="accent1"/>
            </a:solidFill>
            <a:prstDash val="solid"/>
            <a:miter lim="800000"/>
            <a:headEnd type="none" w="sm" len="sm"/>
            <a:tailEnd type="triangle" w="med" len="med"/>
          </a:ln>
        </p:spPr>
      </p:cxnSp>
      <p:sp>
        <p:nvSpPr>
          <p:cNvPr id="138" name="Google Shape;138;p6"/>
          <p:cNvSpPr txBox="1"/>
          <p:nvPr/>
        </p:nvSpPr>
        <p:spPr>
          <a:xfrm>
            <a:off x="4851430" y="4415494"/>
            <a:ext cx="232409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Noto Sans Symbols"/>
              <a:buNone/>
            </a:pPr>
            <a:r>
              <a:rPr lang="en-US" sz="2800" b="0" i="0" u="none" strike="noStrike" cap="none">
                <a:solidFill>
                  <a:schemeClr val="dk1"/>
                </a:solidFill>
                <a:latin typeface="Arial"/>
                <a:ea typeface="Arial"/>
                <a:cs typeface="Arial"/>
                <a:sym typeface="Arial"/>
              </a:rPr>
              <a:t>4. Application</a:t>
            </a:r>
            <a:endParaRPr/>
          </a:p>
        </p:txBody>
      </p:sp>
      <p:cxnSp>
        <p:nvCxnSpPr>
          <p:cNvPr id="139" name="Google Shape;139;p6"/>
          <p:cNvCxnSpPr>
            <a:endCxn id="129" idx="2"/>
          </p:cNvCxnSpPr>
          <p:nvPr/>
        </p:nvCxnSpPr>
        <p:spPr>
          <a:xfrm rot="10800000">
            <a:off x="2190639" y="3485663"/>
            <a:ext cx="2596500" cy="1119600"/>
          </a:xfrm>
          <a:prstGeom prst="straightConnector1">
            <a:avLst/>
          </a:prstGeom>
          <a:noFill/>
          <a:ln w="9525" cap="flat" cmpd="sng">
            <a:solidFill>
              <a:schemeClr val="accent1"/>
            </a:solidFill>
            <a:prstDash val="solid"/>
            <a:miter lim="800000"/>
            <a:headEnd type="none" w="sm" len="sm"/>
            <a:tailEnd type="triangle" w="med" len="med"/>
          </a:ln>
        </p:spPr>
      </p:cxnSp>
      <p:sp>
        <p:nvSpPr>
          <p:cNvPr id="140" name="Google Shape;140;p6"/>
          <p:cNvSpPr txBox="1"/>
          <p:nvPr/>
        </p:nvSpPr>
        <p:spPr>
          <a:xfrm rot="1355860">
            <a:off x="7119168" y="1836886"/>
            <a:ext cx="26052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Noto Sans Symbols"/>
              <a:buNone/>
            </a:pPr>
            <a:r>
              <a:rPr lang="en-US" sz="2800" b="0" i="0" u="none" strike="noStrike" cap="none">
                <a:solidFill>
                  <a:schemeClr val="dk1"/>
                </a:solidFill>
                <a:latin typeface="Arial"/>
                <a:ea typeface="Arial"/>
                <a:cs typeface="Arial"/>
                <a:sym typeface="Arial"/>
              </a:rPr>
              <a:t>Integrated data</a:t>
            </a:r>
            <a:endParaRPr/>
          </a:p>
        </p:txBody>
      </p:sp>
      <p:sp>
        <p:nvSpPr>
          <p:cNvPr id="141" name="Google Shape;141;p6"/>
          <p:cNvSpPr txBox="1"/>
          <p:nvPr/>
        </p:nvSpPr>
        <p:spPr>
          <a:xfrm rot="-1452291">
            <a:off x="7361687" y="4153884"/>
            <a:ext cx="196560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Noto Sans Symbols"/>
              <a:buNone/>
            </a:pPr>
            <a:r>
              <a:rPr lang="en-US" sz="2800" b="0" i="0" u="none" strike="noStrike" cap="none">
                <a:solidFill>
                  <a:schemeClr val="dk1"/>
                </a:solidFill>
                <a:latin typeface="Arial"/>
                <a:ea typeface="Arial"/>
                <a:cs typeface="Arial"/>
                <a:sym typeface="Arial"/>
              </a:rPr>
              <a:t>Knowledge</a:t>
            </a:r>
            <a:endParaRPr/>
          </a:p>
        </p:txBody>
      </p:sp>
      <p:sp>
        <p:nvSpPr>
          <p:cNvPr id="142" name="Google Shape;142;p6"/>
          <p:cNvSpPr txBox="1"/>
          <p:nvPr/>
        </p:nvSpPr>
        <p:spPr>
          <a:xfrm rot="1490212">
            <a:off x="2416358" y="4172112"/>
            <a:ext cx="158569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Noto Sans Symbols"/>
              <a:buNone/>
            </a:pPr>
            <a:r>
              <a:rPr lang="en-US" sz="2800" b="0" i="0" u="none" strike="noStrike" cap="none">
                <a:solidFill>
                  <a:schemeClr val="dk1"/>
                </a:solidFill>
                <a:latin typeface="Arial"/>
                <a:ea typeface="Arial"/>
                <a:cs typeface="Arial"/>
                <a:sym typeface="Arial"/>
              </a:rPr>
              <a:t>Log data</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7"/>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4400"/>
              <a:buFont typeface="Calibri"/>
              <a:buNone/>
            </a:pPr>
            <a:r>
              <a:rPr lang="en-US" b="1">
                <a:solidFill>
                  <a:srgbClr val="0070C0"/>
                </a:solidFill>
                <a:latin typeface="Calibri"/>
                <a:ea typeface="Calibri"/>
                <a:cs typeface="Calibri"/>
                <a:sym typeface="Calibri"/>
              </a:rPr>
              <a:t>Basic Definitions</a:t>
            </a:r>
            <a:endParaRPr/>
          </a:p>
        </p:txBody>
      </p:sp>
      <p:sp>
        <p:nvSpPr>
          <p:cNvPr id="149" name="Google Shape;149;p7"/>
          <p:cNvSpPr txBox="1">
            <a:spLocks noGrp="1"/>
          </p:cNvSpPr>
          <p:nvPr>
            <p:ph type="body" idx="1"/>
          </p:nvPr>
        </p:nvSpPr>
        <p:spPr>
          <a:xfrm>
            <a:off x="838200" y="1065008"/>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000"/>
              <a:buChar char="•"/>
            </a:pPr>
            <a:r>
              <a:rPr lang="en-US" sz="2000" b="1"/>
              <a:t>Database:</a:t>
            </a:r>
            <a:endParaRPr/>
          </a:p>
          <a:p>
            <a:pPr marL="685800" lvl="1" indent="-228600" algn="l" rtl="0">
              <a:lnSpc>
                <a:spcPct val="90000"/>
              </a:lnSpc>
              <a:spcBef>
                <a:spcPts val="500"/>
              </a:spcBef>
              <a:spcAft>
                <a:spcPts val="0"/>
              </a:spcAft>
              <a:buClr>
                <a:schemeClr val="dk1"/>
              </a:buClr>
              <a:buSzPts val="2000"/>
              <a:buChar char="•"/>
            </a:pPr>
            <a:r>
              <a:rPr lang="en-US" sz="2000"/>
              <a:t>A collection of related data.</a:t>
            </a:r>
            <a:endParaRPr/>
          </a:p>
          <a:p>
            <a:pPr marL="228600" lvl="0" indent="-228600" algn="l" rtl="0">
              <a:lnSpc>
                <a:spcPct val="90000"/>
              </a:lnSpc>
              <a:spcBef>
                <a:spcPts val="1000"/>
              </a:spcBef>
              <a:spcAft>
                <a:spcPts val="0"/>
              </a:spcAft>
              <a:buClr>
                <a:schemeClr val="dk1"/>
              </a:buClr>
              <a:buSzPts val="2000"/>
              <a:buChar char="•"/>
            </a:pPr>
            <a:r>
              <a:rPr lang="en-US" sz="2000" b="1"/>
              <a:t>Data:</a:t>
            </a:r>
            <a:endParaRPr/>
          </a:p>
          <a:p>
            <a:pPr marL="685800" lvl="1" indent="-228600" algn="l" rtl="0">
              <a:lnSpc>
                <a:spcPct val="90000"/>
              </a:lnSpc>
              <a:spcBef>
                <a:spcPts val="500"/>
              </a:spcBef>
              <a:spcAft>
                <a:spcPts val="0"/>
              </a:spcAft>
              <a:buClr>
                <a:schemeClr val="dk1"/>
              </a:buClr>
              <a:buSzPts val="2000"/>
              <a:buChar char="•"/>
            </a:pPr>
            <a:r>
              <a:rPr lang="en-US" sz="2000"/>
              <a:t>Known facts that can be recorded and have an implicit meaning.</a:t>
            </a:r>
            <a:endParaRPr/>
          </a:p>
          <a:p>
            <a:pPr marL="228600" lvl="0" indent="-228600" algn="l" rtl="0">
              <a:lnSpc>
                <a:spcPct val="90000"/>
              </a:lnSpc>
              <a:spcBef>
                <a:spcPts val="1000"/>
              </a:spcBef>
              <a:spcAft>
                <a:spcPts val="0"/>
              </a:spcAft>
              <a:buClr>
                <a:schemeClr val="dk1"/>
              </a:buClr>
              <a:buSzPts val="2000"/>
              <a:buChar char="•"/>
            </a:pPr>
            <a:r>
              <a:rPr lang="en-US" sz="2000" b="1"/>
              <a:t>Mini-world:</a:t>
            </a:r>
            <a:endParaRPr/>
          </a:p>
          <a:p>
            <a:pPr marL="685800" lvl="1" indent="-228600" algn="l" rtl="0">
              <a:lnSpc>
                <a:spcPct val="90000"/>
              </a:lnSpc>
              <a:spcBef>
                <a:spcPts val="500"/>
              </a:spcBef>
              <a:spcAft>
                <a:spcPts val="0"/>
              </a:spcAft>
              <a:buClr>
                <a:schemeClr val="dk1"/>
              </a:buClr>
              <a:buSzPts val="2000"/>
              <a:buChar char="•"/>
            </a:pPr>
            <a:r>
              <a:rPr lang="en-US" sz="2000"/>
              <a:t>Some part of the real world about which data is stored in a database. For example, student grades and transcripts at a university.</a:t>
            </a:r>
            <a:endParaRPr/>
          </a:p>
          <a:p>
            <a:pPr marL="228600" lvl="0" indent="-228600" algn="l" rtl="0">
              <a:lnSpc>
                <a:spcPct val="90000"/>
              </a:lnSpc>
              <a:spcBef>
                <a:spcPts val="1000"/>
              </a:spcBef>
              <a:spcAft>
                <a:spcPts val="0"/>
              </a:spcAft>
              <a:buClr>
                <a:schemeClr val="dk1"/>
              </a:buClr>
              <a:buSzPts val="2000"/>
              <a:buChar char="•"/>
            </a:pPr>
            <a:r>
              <a:rPr lang="en-US" sz="2000" b="1"/>
              <a:t>Database Management System (DBMS):</a:t>
            </a:r>
            <a:endParaRPr/>
          </a:p>
          <a:p>
            <a:pPr marL="685800" lvl="1" indent="-228600" algn="l" rtl="0">
              <a:lnSpc>
                <a:spcPct val="90000"/>
              </a:lnSpc>
              <a:spcBef>
                <a:spcPts val="500"/>
              </a:spcBef>
              <a:spcAft>
                <a:spcPts val="0"/>
              </a:spcAft>
              <a:buClr>
                <a:schemeClr val="dk1"/>
              </a:buClr>
              <a:buSzPts val="2000"/>
              <a:buChar char="•"/>
            </a:pPr>
            <a:r>
              <a:rPr lang="en-US" sz="2000"/>
              <a:t>A software package/system to facilitate the creation and maintenance of a computerized database.</a:t>
            </a:r>
            <a:endParaRPr/>
          </a:p>
          <a:p>
            <a:pPr marL="228600" lvl="0" indent="-228600" algn="l" rtl="0">
              <a:lnSpc>
                <a:spcPct val="90000"/>
              </a:lnSpc>
              <a:spcBef>
                <a:spcPts val="1000"/>
              </a:spcBef>
              <a:spcAft>
                <a:spcPts val="0"/>
              </a:spcAft>
              <a:buClr>
                <a:schemeClr val="dk1"/>
              </a:buClr>
              <a:buSzPts val="2000"/>
              <a:buChar char="•"/>
            </a:pPr>
            <a:r>
              <a:rPr lang="en-US" sz="2000" b="1"/>
              <a:t>Database system:</a:t>
            </a:r>
            <a:endParaRPr/>
          </a:p>
          <a:p>
            <a:pPr marL="685800" lvl="1" indent="-228600" algn="l" rtl="0">
              <a:lnSpc>
                <a:spcPct val="90000"/>
              </a:lnSpc>
              <a:spcBef>
                <a:spcPts val="500"/>
              </a:spcBef>
              <a:spcAft>
                <a:spcPts val="0"/>
              </a:spcAft>
              <a:buClr>
                <a:schemeClr val="dk1"/>
              </a:buClr>
              <a:buSzPts val="2000"/>
              <a:buChar char="•"/>
            </a:pPr>
            <a:r>
              <a:rPr lang="en-US" sz="2000"/>
              <a:t>The DBMS software together with the data itself.  Sometimes, the applications are also included.</a:t>
            </a:r>
            <a:endParaRPr/>
          </a:p>
        </p:txBody>
      </p:sp>
      <p:sp>
        <p:nvSpPr>
          <p:cNvPr id="150" name="Google Shape;150;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151" name="Google Shape;15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4400"/>
              <a:buFont typeface="Calibri"/>
              <a:buNone/>
            </a:pPr>
            <a:r>
              <a:rPr lang="en-US" b="1">
                <a:solidFill>
                  <a:srgbClr val="0070C0"/>
                </a:solidFill>
                <a:latin typeface="Calibri"/>
                <a:ea typeface="Calibri"/>
                <a:cs typeface="Calibri"/>
                <a:sym typeface="Calibri"/>
              </a:rPr>
              <a:t>File system </a:t>
            </a:r>
            <a:endParaRPr/>
          </a:p>
        </p:txBody>
      </p:sp>
      <p:sp>
        <p:nvSpPr>
          <p:cNvPr id="158" name="Google Shape;158;p8"/>
          <p:cNvSpPr txBox="1">
            <a:spLocks noGrp="1"/>
          </p:cNvSpPr>
          <p:nvPr>
            <p:ph type="body" idx="1"/>
          </p:nvPr>
        </p:nvSpPr>
        <p:spPr>
          <a:xfrm>
            <a:off x="838200" y="1065008"/>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US" sz="2000" b="1"/>
              <a:t>Large amount of data needed for storing and processing </a:t>
            </a:r>
            <a:endParaRPr/>
          </a:p>
          <a:p>
            <a:pPr marL="228600" lvl="0" indent="-228600" algn="l" rtl="0">
              <a:lnSpc>
                <a:spcPct val="90000"/>
              </a:lnSpc>
              <a:spcBef>
                <a:spcPts val="1000"/>
              </a:spcBef>
              <a:spcAft>
                <a:spcPts val="0"/>
              </a:spcAft>
              <a:buClr>
                <a:schemeClr val="dk1"/>
              </a:buClr>
              <a:buSzPts val="2000"/>
              <a:buChar char="•"/>
            </a:pPr>
            <a:r>
              <a:rPr lang="en-US" sz="2000" b="1"/>
              <a:t>Volatile nature of data : </a:t>
            </a:r>
            <a:r>
              <a:rPr lang="en-US" sz="2000"/>
              <a:t>while the program is running the out put will be stored/ displayed</a:t>
            </a:r>
            <a:endParaRPr/>
          </a:p>
          <a:p>
            <a:pPr marL="228600" lvl="0" indent="-228600" algn="l" rtl="0">
              <a:lnSpc>
                <a:spcPct val="90000"/>
              </a:lnSpc>
              <a:spcBef>
                <a:spcPts val="1000"/>
              </a:spcBef>
              <a:spcAft>
                <a:spcPts val="0"/>
              </a:spcAft>
              <a:buClr>
                <a:schemeClr val="dk1"/>
              </a:buClr>
              <a:buSzPts val="2000"/>
              <a:buChar char="•"/>
            </a:pPr>
            <a:r>
              <a:rPr lang="en-US" sz="2000" b="1"/>
              <a:t>Sharing of information between various programs </a:t>
            </a:r>
            <a:endParaRPr sz="2000"/>
          </a:p>
          <a:p>
            <a:pPr marL="228600" lvl="0" indent="-228600" algn="l" rtl="0">
              <a:lnSpc>
                <a:spcPct val="90000"/>
              </a:lnSpc>
              <a:spcBef>
                <a:spcPts val="1000"/>
              </a:spcBef>
              <a:spcAft>
                <a:spcPts val="0"/>
              </a:spcAft>
              <a:buClr>
                <a:schemeClr val="dk1"/>
              </a:buClr>
              <a:buSzPts val="2000"/>
              <a:buChar char="•"/>
            </a:pPr>
            <a:r>
              <a:rPr lang="en-US" sz="2000" b="1"/>
              <a:t>Records/ structure/ union/ vectors</a:t>
            </a:r>
            <a:endParaRPr/>
          </a:p>
          <a:p>
            <a:pPr marL="228600" lvl="0" indent="-228600" algn="l" rtl="0">
              <a:lnSpc>
                <a:spcPct val="90000"/>
              </a:lnSpc>
              <a:spcBef>
                <a:spcPts val="1000"/>
              </a:spcBef>
              <a:spcAft>
                <a:spcPts val="0"/>
              </a:spcAft>
              <a:buClr>
                <a:schemeClr val="dk1"/>
              </a:buClr>
              <a:buSzPts val="2000"/>
              <a:buChar char="•"/>
            </a:pPr>
            <a:r>
              <a:rPr lang="en-US" sz="2000" b="1"/>
              <a:t>Sequential access/ Random access</a:t>
            </a:r>
            <a:endParaRPr/>
          </a:p>
        </p:txBody>
      </p:sp>
      <p:sp>
        <p:nvSpPr>
          <p:cNvPr id="159" name="Google Shape;1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160" name="Google Shape;1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9"/>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alibri"/>
              <a:buNone/>
            </a:pPr>
            <a:r>
              <a:rPr lang="en-US" b="1">
                <a:solidFill>
                  <a:schemeClr val="accent1"/>
                </a:solidFill>
                <a:latin typeface="Calibri"/>
                <a:ea typeface="Calibri"/>
                <a:cs typeface="Calibri"/>
                <a:sym typeface="Calibri"/>
              </a:rPr>
              <a:t>Facilities provided by DBMS</a:t>
            </a:r>
            <a:endParaRPr/>
          </a:p>
        </p:txBody>
      </p:sp>
      <p:sp>
        <p:nvSpPr>
          <p:cNvPr id="167" name="Google Shape;167;p9"/>
          <p:cNvSpPr txBox="1">
            <a:spLocks noGrp="1"/>
          </p:cNvSpPr>
          <p:nvPr>
            <p:ph type="body" idx="1"/>
          </p:nvPr>
        </p:nvSpPr>
        <p:spPr>
          <a:xfrm>
            <a:off x="838200" y="1065007"/>
            <a:ext cx="10515600" cy="54326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i="1" u="sng"/>
              <a:t>Define</a:t>
            </a:r>
            <a:r>
              <a:rPr lang="en-US" sz="2400"/>
              <a:t> a particular database in terms of its data types, structures, and constraints</a:t>
            </a:r>
            <a:endParaRPr/>
          </a:p>
          <a:p>
            <a:pPr marL="228600" lvl="0" indent="-228600" algn="l" rtl="0">
              <a:lnSpc>
                <a:spcPct val="90000"/>
              </a:lnSpc>
              <a:spcBef>
                <a:spcPts val="1000"/>
              </a:spcBef>
              <a:spcAft>
                <a:spcPts val="0"/>
              </a:spcAft>
              <a:buClr>
                <a:schemeClr val="dk1"/>
              </a:buClr>
              <a:buSzPts val="2400"/>
              <a:buChar char="•"/>
            </a:pPr>
            <a:r>
              <a:rPr lang="en-US" sz="2400" i="1" u="sng"/>
              <a:t>Construct</a:t>
            </a:r>
            <a:r>
              <a:rPr lang="en-US" sz="2400"/>
              <a:t> </a:t>
            </a:r>
            <a:r>
              <a:rPr lang="en-US" sz="2400" u="sng"/>
              <a:t>or load </a:t>
            </a:r>
            <a:r>
              <a:rPr lang="en-US" sz="2400"/>
              <a:t>the initial database contents on a secondary storage medium</a:t>
            </a:r>
            <a:endParaRPr/>
          </a:p>
          <a:p>
            <a:pPr marL="228600" lvl="0" indent="-228600" algn="l" rtl="0">
              <a:lnSpc>
                <a:spcPct val="90000"/>
              </a:lnSpc>
              <a:spcBef>
                <a:spcPts val="1000"/>
              </a:spcBef>
              <a:spcAft>
                <a:spcPts val="0"/>
              </a:spcAft>
              <a:buClr>
                <a:schemeClr val="dk1"/>
              </a:buClr>
              <a:buSzPts val="2400"/>
              <a:buChar char="•"/>
            </a:pPr>
            <a:r>
              <a:rPr lang="en-US" sz="2400" i="1" u="sng"/>
              <a:t>Manipulating</a:t>
            </a:r>
            <a:r>
              <a:rPr lang="en-US" sz="2400"/>
              <a:t> the database:</a:t>
            </a:r>
            <a:endParaRPr/>
          </a:p>
          <a:p>
            <a:pPr marL="685800" lvl="1" indent="-228600" algn="l" rtl="0">
              <a:lnSpc>
                <a:spcPct val="90000"/>
              </a:lnSpc>
              <a:spcBef>
                <a:spcPts val="500"/>
              </a:spcBef>
              <a:spcAft>
                <a:spcPts val="0"/>
              </a:spcAft>
              <a:buClr>
                <a:schemeClr val="dk1"/>
              </a:buClr>
              <a:buSzPts val="2200"/>
              <a:buChar char="•"/>
            </a:pPr>
            <a:r>
              <a:rPr lang="en-US" sz="2200"/>
              <a:t>Retrieval: Querying, generating reports</a:t>
            </a:r>
            <a:endParaRPr/>
          </a:p>
          <a:p>
            <a:pPr marL="685800" lvl="1" indent="-228600" algn="l" rtl="0">
              <a:lnSpc>
                <a:spcPct val="90000"/>
              </a:lnSpc>
              <a:spcBef>
                <a:spcPts val="500"/>
              </a:spcBef>
              <a:spcAft>
                <a:spcPts val="0"/>
              </a:spcAft>
              <a:buClr>
                <a:schemeClr val="dk1"/>
              </a:buClr>
              <a:buSzPts val="2200"/>
              <a:buChar char="•"/>
            </a:pPr>
            <a:r>
              <a:rPr lang="en-US" sz="2200"/>
              <a:t>Modification: Insertions, deletions and updates to its content</a:t>
            </a:r>
            <a:endParaRPr/>
          </a:p>
          <a:p>
            <a:pPr marL="685800" lvl="1" indent="-228600" algn="l" rtl="0">
              <a:lnSpc>
                <a:spcPct val="90000"/>
              </a:lnSpc>
              <a:spcBef>
                <a:spcPts val="500"/>
              </a:spcBef>
              <a:spcAft>
                <a:spcPts val="0"/>
              </a:spcAft>
              <a:buClr>
                <a:schemeClr val="dk1"/>
              </a:buClr>
              <a:buSzPts val="2200"/>
              <a:buChar char="•"/>
            </a:pPr>
            <a:r>
              <a:rPr lang="en-US" sz="2200"/>
              <a:t>Accessing the database through Web applications</a:t>
            </a:r>
            <a:endParaRPr/>
          </a:p>
          <a:p>
            <a:pPr marL="228600" lvl="0" indent="-228600" algn="l" rtl="0">
              <a:lnSpc>
                <a:spcPct val="90000"/>
              </a:lnSpc>
              <a:spcBef>
                <a:spcPts val="1000"/>
              </a:spcBef>
              <a:spcAft>
                <a:spcPts val="0"/>
              </a:spcAft>
              <a:buClr>
                <a:schemeClr val="dk1"/>
              </a:buClr>
              <a:buSzPts val="2400"/>
              <a:buChar char="•"/>
            </a:pPr>
            <a:r>
              <a:rPr lang="en-US" sz="2400" i="1" u="sng"/>
              <a:t>Processing</a:t>
            </a:r>
            <a:r>
              <a:rPr lang="en-US" sz="2400" u="sng"/>
              <a:t> </a:t>
            </a:r>
            <a:r>
              <a:rPr lang="en-US" sz="2400"/>
              <a:t>and</a:t>
            </a:r>
            <a:r>
              <a:rPr lang="en-US" sz="2400" u="sng"/>
              <a:t> </a:t>
            </a:r>
            <a:r>
              <a:rPr lang="en-US" sz="2400" i="1" u="sng"/>
              <a:t>sharing</a:t>
            </a:r>
            <a:r>
              <a:rPr lang="en-US" sz="2400" u="sng"/>
              <a:t> </a:t>
            </a:r>
            <a:r>
              <a:rPr lang="en-US" sz="2400"/>
              <a:t>by a set of concurrent users and application programs – yet, keeping all data valid and consistent</a:t>
            </a:r>
            <a:endParaRPr/>
          </a:p>
          <a:p>
            <a:pPr marL="228600" lvl="0" indent="-228600" algn="l" rtl="0">
              <a:lnSpc>
                <a:spcPct val="90000"/>
              </a:lnSpc>
              <a:spcBef>
                <a:spcPts val="1000"/>
              </a:spcBef>
              <a:spcAft>
                <a:spcPts val="0"/>
              </a:spcAft>
              <a:buClr>
                <a:schemeClr val="dk1"/>
              </a:buClr>
              <a:buSzPts val="2400"/>
              <a:buChar char="•"/>
            </a:pPr>
            <a:r>
              <a:rPr lang="en-US" sz="2400" u="sng"/>
              <a:t>Protection</a:t>
            </a:r>
            <a:r>
              <a:rPr lang="en-US" sz="2400"/>
              <a:t> or </a:t>
            </a:r>
            <a:r>
              <a:rPr lang="en-US" sz="2400" u="sng"/>
              <a:t>security</a:t>
            </a:r>
            <a:r>
              <a:rPr lang="en-US" sz="2400"/>
              <a:t> measures to prevent unauthorized access</a:t>
            </a:r>
            <a:endParaRPr/>
          </a:p>
          <a:p>
            <a:pPr marL="228600" lvl="0" indent="-228600" algn="l" rtl="0">
              <a:lnSpc>
                <a:spcPct val="90000"/>
              </a:lnSpc>
              <a:spcBef>
                <a:spcPts val="1000"/>
              </a:spcBef>
              <a:spcAft>
                <a:spcPts val="0"/>
              </a:spcAft>
              <a:buClr>
                <a:schemeClr val="dk1"/>
              </a:buClr>
              <a:buSzPts val="2400"/>
              <a:buChar char="•"/>
            </a:pPr>
            <a:r>
              <a:rPr lang="en-US" sz="2400" u="sng"/>
              <a:t>“Active”</a:t>
            </a:r>
            <a:r>
              <a:rPr lang="en-US" sz="2400"/>
              <a:t> processing to take internal actions on data</a:t>
            </a:r>
            <a:endParaRPr/>
          </a:p>
          <a:p>
            <a:pPr marL="228600" lvl="0" indent="-228600" algn="l" rtl="0">
              <a:lnSpc>
                <a:spcPct val="90000"/>
              </a:lnSpc>
              <a:spcBef>
                <a:spcPts val="1000"/>
              </a:spcBef>
              <a:spcAft>
                <a:spcPts val="0"/>
              </a:spcAft>
              <a:buClr>
                <a:schemeClr val="dk1"/>
              </a:buClr>
              <a:buSzPts val="2400"/>
              <a:buChar char="•"/>
            </a:pPr>
            <a:r>
              <a:rPr lang="en-US" sz="2400" i="1" u="sng"/>
              <a:t>Presentation</a:t>
            </a:r>
            <a:r>
              <a:rPr lang="en-US" sz="2400"/>
              <a:t> and </a:t>
            </a:r>
            <a:r>
              <a:rPr lang="en-US" sz="2400" i="1" u="sng"/>
              <a:t>visualization</a:t>
            </a:r>
            <a:r>
              <a:rPr lang="en-US" sz="2400" i="1"/>
              <a:t> </a:t>
            </a:r>
            <a:r>
              <a:rPr lang="en-US" sz="2400"/>
              <a:t>of data</a:t>
            </a:r>
            <a:endParaRPr/>
          </a:p>
          <a:p>
            <a:pPr marL="228600" lvl="0" indent="-228600" algn="l" rtl="0">
              <a:lnSpc>
                <a:spcPct val="90000"/>
              </a:lnSpc>
              <a:spcBef>
                <a:spcPts val="1000"/>
              </a:spcBef>
              <a:spcAft>
                <a:spcPts val="0"/>
              </a:spcAft>
              <a:buClr>
                <a:schemeClr val="dk1"/>
              </a:buClr>
              <a:buSzPts val="2400"/>
              <a:buChar char="•"/>
            </a:pPr>
            <a:r>
              <a:rPr lang="en-US" sz="2400" i="1" u="sng"/>
              <a:t>Maintenance</a:t>
            </a:r>
            <a:r>
              <a:rPr lang="en-US" sz="2400"/>
              <a:t> of the database and associated programs over the lifetime of the database application</a:t>
            </a:r>
            <a:endParaRPr/>
          </a:p>
          <a:p>
            <a:pPr marL="228600" lvl="0" indent="-76200" algn="l" rtl="0">
              <a:lnSpc>
                <a:spcPct val="90000"/>
              </a:lnSpc>
              <a:spcBef>
                <a:spcPts val="1000"/>
              </a:spcBef>
              <a:spcAft>
                <a:spcPts val="0"/>
              </a:spcAft>
              <a:buClr>
                <a:schemeClr val="dk1"/>
              </a:buClr>
              <a:buSzPts val="2400"/>
              <a:buNone/>
            </a:pPr>
            <a:endParaRPr sz="2400"/>
          </a:p>
        </p:txBody>
      </p:sp>
      <p:sp>
        <p:nvSpPr>
          <p:cNvPr id="168" name="Google Shape;16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169" name="Google Shape;16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2966</Words>
  <Application>Microsoft Office PowerPoint</Application>
  <PresentationFormat>Widescreen</PresentationFormat>
  <Paragraphs>395</Paragraphs>
  <Slides>43</Slides>
  <Notes>36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43</vt:i4>
      </vt:variant>
    </vt:vector>
  </HeadingPairs>
  <TitlesOfParts>
    <vt:vector size="55" baseType="lpstr">
      <vt:lpstr>Arial</vt:lpstr>
      <vt:lpstr>Calibri</vt:lpstr>
      <vt:lpstr>Calibri Light</vt:lpstr>
      <vt:lpstr>erdana</vt:lpstr>
      <vt:lpstr>inter-bold</vt:lpstr>
      <vt:lpstr>inter-regular</vt:lpstr>
      <vt:lpstr>Noto Sans Symbols</vt:lpstr>
      <vt:lpstr>Nunito</vt:lpstr>
      <vt:lpstr>Tahoma</vt:lpstr>
      <vt:lpstr>Times</vt:lpstr>
      <vt:lpstr>Times New Roman</vt:lpstr>
      <vt:lpstr>Office Theme</vt:lpstr>
      <vt:lpstr>Relational Database Management System 116U01C403</vt:lpstr>
      <vt:lpstr>Introduction    (5)</vt:lpstr>
      <vt:lpstr>Introduction </vt:lpstr>
      <vt:lpstr>Types of Databases and Database Applications</vt:lpstr>
      <vt:lpstr>Importance of “big data”</vt:lpstr>
      <vt:lpstr>Lifecycle of Data: 4 “A”s</vt:lpstr>
      <vt:lpstr>Basic Definitions</vt:lpstr>
      <vt:lpstr>File system </vt:lpstr>
      <vt:lpstr>Facilities provided by DBMS</vt:lpstr>
      <vt:lpstr>Applications interact with a database by generating</vt:lpstr>
      <vt:lpstr>Characteristics of the Database Approach</vt:lpstr>
      <vt:lpstr>Characteristics of the Database Approach (..contd)</vt:lpstr>
      <vt:lpstr>Characteristics of the Database Approach (..contd)</vt:lpstr>
      <vt:lpstr>Database users</vt:lpstr>
      <vt:lpstr>Database users: Actors on the scene</vt:lpstr>
      <vt:lpstr>Database users: Actors on the scene</vt:lpstr>
      <vt:lpstr>Database users: Actors on the scene</vt:lpstr>
      <vt:lpstr>Database users: Actors on the scene</vt:lpstr>
      <vt:lpstr>Database users: Actors behind the scene</vt:lpstr>
      <vt:lpstr>Database users</vt:lpstr>
      <vt:lpstr>Database Administrator</vt:lpstr>
      <vt:lpstr>Advantages of Using the Database Approach</vt:lpstr>
      <vt:lpstr>Advantages of Using the Database Approach</vt:lpstr>
      <vt:lpstr>Limitations of the Database Approach</vt:lpstr>
      <vt:lpstr>Data Model</vt:lpstr>
      <vt:lpstr>Data Model Categories</vt:lpstr>
      <vt:lpstr>Data Schemas and Database Instance</vt:lpstr>
      <vt:lpstr>Data Schemas and Database Instance</vt:lpstr>
      <vt:lpstr>Data Schemas and Database Instance</vt:lpstr>
      <vt:lpstr>Data Schemas</vt:lpstr>
      <vt:lpstr>Database Instance</vt:lpstr>
      <vt:lpstr>Types of DBMS Architecture</vt:lpstr>
      <vt:lpstr>1-Tier Architecture</vt:lpstr>
      <vt:lpstr>2-Tier Architecture</vt:lpstr>
      <vt:lpstr>3-Tier Architecture</vt:lpstr>
      <vt:lpstr>2-Tier</vt:lpstr>
      <vt:lpstr>Three schema Architecture</vt:lpstr>
      <vt:lpstr>Three schema Architecture</vt:lpstr>
      <vt:lpstr>A simplified architecture of Database System  </vt:lpstr>
      <vt:lpstr>A simplified architecture of Database System  </vt:lpstr>
      <vt:lpstr>A simplified architecture of Database System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Database Management System 116U01C403</dc:title>
  <dc:creator>Avinash</dc:creator>
  <cp:lastModifiedBy>Avinash</cp:lastModifiedBy>
  <cp:revision>8</cp:revision>
  <dcterms:created xsi:type="dcterms:W3CDTF">2024-01-21T16:42:08Z</dcterms:created>
  <dcterms:modified xsi:type="dcterms:W3CDTF">2024-01-23T16:54:36Z</dcterms:modified>
</cp:coreProperties>
</file>