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9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6858000" cy="9144000"/>
  <p:embeddedFontLst>
    <p:embeddedFont>
      <p:font typeface="Tahoma" panose="020B0604030504040204" pitchFamily="3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321D59E-E54F-4E23-B59E-48E23F6D461E}">
  <a:tblStyle styleId="{8321D59E-E54F-4E23-B59E-48E23F6D46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18"/>
      </p:cViewPr>
      <p:guideLst>
        <p:guide orient="horz" pos="19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7880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225" name="Google Shape;2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241" name="Google Shape;2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  <p:sp>
        <p:nvSpPr>
          <p:cNvPr id="257" name="Google Shape;2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  <p:sp>
        <p:nvSpPr>
          <p:cNvPr id="265" name="Google Shape;2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/>
          </a:p>
        </p:txBody>
      </p:sp>
      <p:sp>
        <p:nvSpPr>
          <p:cNvPr id="273" name="Google Shape;27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/>
          </a:p>
        </p:txBody>
      </p:sp>
      <p:sp>
        <p:nvSpPr>
          <p:cNvPr id="281" name="Google Shape;28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/>
          </a:p>
        </p:txBody>
      </p:sp>
      <p:sp>
        <p:nvSpPr>
          <p:cNvPr id="289" name="Google Shape;28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/>
          </a:p>
        </p:txBody>
      </p:sp>
      <p:sp>
        <p:nvSpPr>
          <p:cNvPr id="297" name="Google Shape;29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/>
          </a:p>
        </p:txBody>
      </p:sp>
      <p:sp>
        <p:nvSpPr>
          <p:cNvPr id="305" name="Google Shape;30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/>
          </a:p>
        </p:txBody>
      </p:sp>
      <p:sp>
        <p:nvSpPr>
          <p:cNvPr id="313" name="Google Shape;31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/>
          </a:p>
        </p:txBody>
      </p:sp>
      <p:sp>
        <p:nvSpPr>
          <p:cNvPr id="321" name="Google Shape;32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/>
          </a:p>
        </p:txBody>
      </p:sp>
      <p:sp>
        <p:nvSpPr>
          <p:cNvPr id="329" name="Google Shape;3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/>
          </a:p>
        </p:txBody>
      </p:sp>
      <p:sp>
        <p:nvSpPr>
          <p:cNvPr id="337" name="Google Shape;33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</a:t>
            </a:fld>
            <a:endParaRPr/>
          </a:p>
        </p:txBody>
      </p:sp>
      <p:sp>
        <p:nvSpPr>
          <p:cNvPr id="345" name="Google Shape;34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/>
          </a:p>
        </p:txBody>
      </p:sp>
      <p:sp>
        <p:nvSpPr>
          <p:cNvPr id="360" name="Google Shape;36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38</a:t>
            </a:fld>
            <a:endParaRPr/>
          </a:p>
        </p:txBody>
      </p:sp>
      <p:sp>
        <p:nvSpPr>
          <p:cNvPr id="368" name="Google Shape;36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39</a:t>
            </a:fld>
            <a:endParaRPr/>
          </a:p>
        </p:txBody>
      </p:sp>
      <p:sp>
        <p:nvSpPr>
          <p:cNvPr id="376" name="Google Shape;37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43</a:t>
            </a:fld>
            <a:endParaRPr/>
          </a:p>
        </p:txBody>
      </p:sp>
      <p:sp>
        <p:nvSpPr>
          <p:cNvPr id="405" name="Google Shape;40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/>
          </a:p>
        </p:txBody>
      </p:sp>
      <p:sp>
        <p:nvSpPr>
          <p:cNvPr id="413" name="Google Shape;41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1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1"/>
              <p:cNvSpPr txBox="1"/>
              <p:nvPr/>
            </p:nvSpPr>
            <p:spPr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1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Ramez Elmasri and Shamkant B. Navathe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921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7315200" y="2438400"/>
            <a:ext cx="1828800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2" descr="awtri_4c UPDATE_col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5949950"/>
            <a:ext cx="6842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2" descr="elmasri_thum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4" descr="Elmasri_co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- Tuple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an ordered set of values (enclosed in angled brackets ‘&lt; … &gt;’)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value is derived from an appropriate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row in the CUSTOMER relation is a 4-tuple and would consist of four values, for example: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&lt;632895, "John Smith", "101 Main St. Atlanta, GA  30332", "(404) 894-2000"&gt;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 is called a 4-tuple as it has 4 values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tuple (row) in the CUSTOMER relation.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is a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 such tuples (rows)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- Domain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has a logical definition: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045"/>
              <a:buFont typeface="Noto Sans Symbols"/>
              <a:buChar char="■"/>
            </a:pPr>
            <a:r>
              <a:rPr lang="en-US" sz="19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“USA_phone_numbers” are the set of 10 digit phone numbers valid in the U.S.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domain also has a data-type or a format defined for it.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045"/>
              <a:buFont typeface="Noto Sans Symbols"/>
              <a:buChar char="■"/>
            </a:pPr>
            <a:r>
              <a:rPr lang="en-US" sz="19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USA_phone_numbers may have a format: (ddd)ddd-dddd where each d is a decimal digit.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Dates have various formats such as year, month, date formatted as yyyy-mm-dd, or as dd mm,yyyy etc.</a:t>
            </a:r>
            <a:endParaRPr/>
          </a:p>
          <a:p>
            <a:pPr marL="1143000" lvl="2" indent="-1714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ts val="900"/>
              <a:buFont typeface="Noto Sans Symbols"/>
              <a:buNone/>
            </a:pPr>
            <a:endParaRPr sz="1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attribute name designates the role played by a domain in a relation: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Used to interpret the meaning of the data elements corresponding to that attribute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045"/>
              <a:buFont typeface="Noto Sans Symbols"/>
              <a:buChar char="■"/>
            </a:pPr>
            <a:r>
              <a:rPr lang="en-US" sz="19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The domain Date may be used to define two attributes named “Invoice-date” and “Payment-date” with different meanings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- State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 state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subset of the Cartesian product of the domains of its attributes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domain contains the set of all possible values the attribute can take.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attribute Cust-name is defined over the domain of character strings of maximum length 25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dom(Cust-name) is varchar(25)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role these strings play in the CUSTOMER relation is that of the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 of a customer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- Summary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Formally,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Given R(A1, A2, .........., An)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	r(R) ⊂ dom (A1) X dom (A2) X ....X dom(An)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R(A1, A2, …, An) is the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the relation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is the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the relation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A1, A2, …, An are the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the relation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r(R):  a specific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(or "value" or “population”) of relation R – this is a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of tuples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(rows)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r(R) = {t1, t2, …, tn} where each ti is an n-tuple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ti = &lt;v1, v2, …, vn&gt; where each vj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element-of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dom(Aj)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- Example</a:t>
            </a:r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Let R(A1, A2) be a relation schema: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Let dom(A1) = {0,1}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Let  dom(A2) =  {a,b,c}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Then: dom(A1) X dom(A2) is all possible combinations: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{&lt;0,a&gt; , &lt;0,b&gt; , &lt;0,c&gt;, &lt;1,a&gt;, &lt;1,b&gt;, &lt;1,c&gt; }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endParaRPr sz="22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relation state r(R) ⊂ dom(A1) X dom(A2)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example: r(R) could be {&lt;0,a&gt; , &lt;0,b&gt; , &lt;1,c&gt; }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 is one possible state (or “population” or “extension”) r of the relation R, defined over A1 and A2.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It has three 2-tuples: &lt;0,a&gt; , &lt;0,b&gt; , &lt;1,c&gt;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Definition Summary</a:t>
            </a:r>
            <a:endParaRPr/>
          </a:p>
        </p:txBody>
      </p:sp>
      <p:graphicFrame>
        <p:nvGraphicFramePr>
          <p:cNvPr id="197" name="Google Shape;197;p28"/>
          <p:cNvGraphicFramePr/>
          <p:nvPr/>
        </p:nvGraphicFramePr>
        <p:xfrm>
          <a:off x="609600" y="1600200"/>
          <a:ext cx="8050200" cy="4823470"/>
        </p:xfrm>
        <a:graphic>
          <a:graphicData uri="http://schemas.openxmlformats.org/drawingml/2006/table">
            <a:tbl>
              <a:tblPr>
                <a:noFill/>
                <a:tableStyleId>{8321D59E-E54F-4E23-B59E-48E23F6D461E}</a:tableStyleId>
              </a:tblPr>
              <a:tblGrid>
                <a:gridCol w="3438525"/>
                <a:gridCol w="1111250"/>
                <a:gridCol w="3500425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Informal Terms</a:t>
                      </a:r>
                      <a:r>
                        <a:rPr lang="en-US" sz="24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sng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Formal Terms</a:t>
                      </a:r>
                      <a:r>
                        <a:rPr lang="en-US" sz="2400" b="0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Relation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Column Header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possible Column Values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Domain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Tuple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 Definition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Schema of a Relation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Populated Table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 of the Relation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– A relation STUDENT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9" descr="fig05_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19325"/>
            <a:ext cx="8589962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Characteristics Of Relations</a:t>
            </a:r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Ordering of tuples in a relation r(R):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■"/>
            </a:pPr>
            <a:r>
              <a:rPr lang="en-US" sz="2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tuples are </a:t>
            </a:r>
            <a:r>
              <a:rPr lang="en-US" sz="28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 considered to be ordered</a:t>
            </a:r>
            <a:r>
              <a:rPr lang="en-US" sz="2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even though they appear to be in the tabular form.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Ordering of attributes in a relation schema R (and of values within each tuple):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■"/>
            </a:pPr>
            <a:r>
              <a:rPr lang="en-US" sz="2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will consider the attributes in R(A1, A2, ..., An) and the values in t=&lt;v1, v2, ..., vn&gt; to be ordered 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(However, a more general alternative definition  of relation does not require this ordering).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Same state as previous Figure (but with different order of tuples)</a:t>
            </a:r>
            <a:endParaRPr/>
          </a:p>
        </p:txBody>
      </p:sp>
      <p:pic>
        <p:nvPicPr>
          <p:cNvPr id="222" name="Google Shape;222;p31" descr="fig05_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444750"/>
            <a:ext cx="8450262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Characteristics Of Relations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Values in a tuple: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values are considered atomic (indivisible).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value in a tuple must be from the domain of the attribute for that column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tuple t = &lt;v1, v2, …, vn&gt; is a tuple (row) in the relation state r of R(A1, A2, …, An)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Then each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must be a value from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dom(Ai)</a:t>
            </a:r>
            <a:endParaRPr/>
          </a:p>
          <a:p>
            <a:pPr marL="1143000" lvl="2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None/>
            </a:pPr>
            <a:endParaRPr sz="2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special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value is used to represent values that are unknown or inapplicable to certain tuples.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Ramez Elmasri and Shamkant B. Navathe</a:t>
            </a:r>
            <a:endParaRPr/>
          </a:p>
        </p:txBody>
      </p:sp>
      <p:sp>
        <p:nvSpPr>
          <p:cNvPr id="90" name="Google Shape;90;p15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6600"/>
              <a:buFont typeface="Arial"/>
              <a:buNone/>
            </a:pPr>
            <a:r>
              <a:rPr lang="en-US" sz="6600" b="0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Chapter 5</a:t>
            </a:r>
            <a:endParaRPr/>
          </a:p>
        </p:txBody>
      </p:sp>
      <p:sp>
        <p:nvSpPr>
          <p:cNvPr id="91" name="Google Shape;91;p15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Relational Data Model and Relational Database Constraints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Characteristics Of Relations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refer to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component values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a tuple t by: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t[Ai] or t.Ai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is the value vi of attribute Ai for tuple 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Similarly, t[Au, Av, ..., Aw] refers to the subtuple of t containing the values of attributes Au, Av, ..., Aw, respectively in 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Relational Integrity Constraints</a:t>
            </a:r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Constraints are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that must hold on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valid relation states.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are three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 types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constraints in the relational model: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constraints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constraints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constraints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Another implicit constraint is the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constraint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value in a tuple must be from the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domain of its attribute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(or it could be </a:t>
            </a:r>
            <a:r>
              <a:rPr lang="en-US" sz="22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if allowed for that attribute)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 Constraints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Superkey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R: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Is a set of attributes SK of R with the following condition: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two tuples in any valid relation state r(R) will have the same value for SK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is, for any distinct tuples t1 and t2 in r(R), t1[SK] ≠ t2[SK]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condition must hold in </a:t>
            </a:r>
            <a:r>
              <a:rPr lang="en-US" sz="2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any valid state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r(R)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R: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"minimal" superkey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That is, a key is a superkey K such that removal of any attribute from K results in a set of attributes that is not a superkey (does not possess the superkey uniqueness property)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 Constraints (continued)</a:t>
            </a: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Consider the CAR relation schema: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CAR(State, Reg#, SerialNo, Make, Model, Year)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CAR has two keys: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Key1 = {State, Reg#}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Key2 = {SerialNo}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Both are also superkeys of CAR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{SerialNo, Make} is a superkey but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 key.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general: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superkey 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(but not vice versa)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Any set of attributes that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includes a key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superkey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minimal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superkey is also a key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 Constraints (continued)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 relation has several </a:t>
            </a: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candidate keys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one is chosen arbitrarily to be the </a:t>
            </a: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primary key attributes are </a:t>
            </a:r>
            <a:r>
              <a:rPr lang="en-US" sz="2200" b="0" i="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underlined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Consider the CAR relation schema: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CAR(State, </a:t>
            </a:r>
            <a:r>
              <a:rPr lang="en-US" sz="22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#, </a:t>
            </a:r>
            <a:r>
              <a:rPr lang="en-US" sz="2200" b="0" i="0" u="sng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SerialNo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Make, Model, Year)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chose </a:t>
            </a:r>
            <a:r>
              <a:rPr lang="en-US" sz="22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SerialNo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as the primary key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primary key value is used to </a:t>
            </a:r>
            <a:r>
              <a:rPr lang="en-US" sz="2400" b="0" i="1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uniquely identify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each tuple in a relation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Provides the tuple identity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Also used to </a:t>
            </a:r>
            <a:r>
              <a:rPr lang="en-US" sz="2400" b="0" i="1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tuple from another tuple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 rule: Choose as primary key the smallest of the candidate keys 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 always applicable – choice is sometimes subjective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277" name="Google Shape;277;p3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CAR table with two candidate keys – LicenseNumber chosen as Primary Key</a:t>
            </a:r>
            <a:endParaRPr/>
          </a:p>
        </p:txBody>
      </p:sp>
      <p:pic>
        <p:nvPicPr>
          <p:cNvPr id="278" name="Google Shape;278;p38" descr="fig05_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559050"/>
            <a:ext cx="84137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Relational Database Schema</a:t>
            </a:r>
            <a:endParaRPr/>
          </a:p>
        </p:txBody>
      </p:sp>
      <p:sp>
        <p:nvSpPr>
          <p:cNvPr id="286" name="Google Shape;286;p3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Database Schema: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set S of relation schemas that belong to the same database.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 is the name of the whole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database schema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 = {R1, R2, ..., Rn}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R1, R2, …, Rn are the names of the individual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 schemas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within the database 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Following slide shows a COMPANY database schema with 6 relation schemas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pic>
        <p:nvPicPr>
          <p:cNvPr id="293" name="Google Shape;293;p40" descr="fig05_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524000"/>
            <a:ext cx="8074025" cy="49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 descr="Pink tissue paper"/>
          <p:cNvSpPr txBox="1"/>
          <p:nvPr/>
        </p:nvSpPr>
        <p:spPr>
          <a:xfrm>
            <a:off x="381000" y="762000"/>
            <a:ext cx="6934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COMPANY Database Schema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301" name="Google Shape;301;p4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 Integrity</a:t>
            </a:r>
            <a:endParaRPr/>
          </a:p>
        </p:txBody>
      </p:sp>
      <p:sp>
        <p:nvSpPr>
          <p:cNvPr id="302" name="Google Shape;302;p4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Entity Integrity: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Noto Sans Symbols"/>
              <a:buChar char="■"/>
            </a:pPr>
            <a:r>
              <a:rPr lang="en-US" sz="2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primary key attributes</a:t>
            </a:r>
            <a:r>
              <a:rPr lang="en-US" sz="2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PK of each relation schema R in S cannot have null values in any tuple of r(R).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is because primary key values are used to </a:t>
            </a:r>
            <a:r>
              <a:rPr lang="en-US" sz="2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identify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individual tuples.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t[PK] ≠ null for any tuple t in r(R)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PK has several attributes, null is not allowed in any of these attributes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Noto Sans Symbols"/>
              <a:buChar char="■"/>
            </a:pPr>
            <a:r>
              <a:rPr lang="en-US" sz="2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Note: Other attributes of R may be constrained  to disallow null values, even though they are not members of the primary key.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309" name="Google Shape;309;p4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</a:t>
            </a:r>
            <a:endParaRPr/>
          </a:p>
        </p:txBody>
      </p:sp>
      <p:sp>
        <p:nvSpPr>
          <p:cNvPr id="310" name="Google Shape;310;p4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constraint involving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relations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previous constraints involve a single  relation.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specify a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among tuples in two relations: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referencing relation 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referenced relation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Chapter Outline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Model Concepts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Model Constraints and Relational Database Schemas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 Operations and Dealing with Constraint Violations</a:t>
            </a:r>
            <a:endParaRPr/>
          </a:p>
          <a:p>
            <a:pPr marL="342900" lvl="0" indent="-236220" algn="l" rtl="0"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</a:t>
            </a:r>
            <a:endParaRPr/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Tuples in the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referencing relation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R1 have attributes FK (called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attributes) that reference the primary key attributes PK of the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referenced relation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R2.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tuple t1 in R1 is said to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 tuple t2 in R2 if t1[FK] = t2[PK].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referential integrity constraint can be displayed in a relational database schema as a directed arc from R1.FK to R2.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5- </a:t>
            </a: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10" y="2670197"/>
            <a:ext cx="7257154" cy="242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287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 (or foreign key) </a:t>
            </a:r>
            <a:b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endParaRPr/>
          </a:p>
        </p:txBody>
      </p:sp>
      <p:sp>
        <p:nvSpPr>
          <p:cNvPr id="326" name="Google Shape;326;p4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Statement of the constraint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value in the foreign key column (or columns) FK of the </a:t>
            </a:r>
            <a:r>
              <a:rPr lang="en-US" sz="26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referencing relation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R1 can be </a:t>
            </a:r>
            <a:r>
              <a:rPr lang="en-US" sz="26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either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(1) a value of an existing primary key value of a corresponding primary key PK in the </a:t>
            </a: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referenced relation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R2, </a:t>
            </a:r>
            <a:r>
              <a:rPr lang="en-US" sz="2400" b="0" i="0" u="sng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(2) a </a:t>
            </a: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333" name="Google Shape;333;p4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Displaying a relational database schema and its constraints</a:t>
            </a:r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relation schema can be displayed as a row of attribute names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name of the relation is written above the attribute names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primary key attribute (or attributes) will be underlined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foreign key (referential integrity) constraints is displayed as a directed arc (arrow) from the foreign key attributes to the referenced table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 also point the the primary key of the referenced relation for clarity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Next slide shows the COMPANY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schema diagram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pic>
        <p:nvPicPr>
          <p:cNvPr id="341" name="Google Shape;341;p46" descr="fig05_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592262"/>
            <a:ext cx="6477000" cy="480853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6" descr="Pink tissue paper"/>
          <p:cNvSpPr txBox="1"/>
          <p:nvPr/>
        </p:nvSpPr>
        <p:spPr>
          <a:xfrm>
            <a:off x="457200" y="762000"/>
            <a:ext cx="830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 Constraints for COMPANY database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sp>
        <p:nvSpPr>
          <p:cNvPr id="349" name="Google Shape;349;p4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Other Types of Constraints</a:t>
            </a:r>
            <a:endParaRPr/>
          </a:p>
        </p:txBody>
      </p:sp>
      <p:sp>
        <p:nvSpPr>
          <p:cNvPr id="350" name="Google Shape;350;p4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Semantic Integrity Constraints: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based on application semantics and cannot be expressed by the </a:t>
            </a:r>
            <a:r>
              <a:rPr lang="en-US" sz="2600" b="0" i="0" u="non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“the max. no. of hours per employee for all projects he or she works on is 56 </a:t>
            </a:r>
            <a:r>
              <a:rPr lang="en-US" sz="26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hrs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per week”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 specification</a:t>
            </a: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language may have to be used to express these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SQL-99 allows triggers and </a:t>
            </a:r>
            <a:r>
              <a:rPr lang="en-US" sz="28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ASSERTIONS</a:t>
            </a: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express for some of </a:t>
            </a:r>
            <a:r>
              <a:rPr lang="en-US" sz="2800" b="0" i="0" u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Populated database state</a:t>
            </a:r>
            <a:endParaRPr/>
          </a:p>
        </p:txBody>
      </p:sp>
      <p:sp>
        <p:nvSpPr>
          <p:cNvPr id="357" name="Google Shape;357;p4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will have many tuples in its current relation state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database state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union of all the individual relation states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Whenever the database is changed, a new state arises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operations for changing the database: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 a new tuple in a relation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DELETE an existing tuple from a relation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MODIFY an attribute of an existing tuple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Next slide shows an example state for the COMPANY database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pic>
        <p:nvPicPr>
          <p:cNvPr id="364" name="Google Shape;364;p49" descr="fig05_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524000"/>
            <a:ext cx="3948112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9" descr="Pink tissue paper"/>
          <p:cNvSpPr txBox="1"/>
          <p:nvPr/>
        </p:nvSpPr>
        <p:spPr>
          <a:xfrm>
            <a:off x="381000" y="838200"/>
            <a:ext cx="7086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Populated database state for COMPANY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sp>
        <p:nvSpPr>
          <p:cNvPr id="372" name="Google Shape;372;p5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 Operations on Relations</a:t>
            </a:r>
            <a:endParaRPr/>
          </a:p>
        </p:txBody>
      </p:sp>
      <p:sp>
        <p:nvSpPr>
          <p:cNvPr id="373" name="Google Shape;373;p5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a tuple.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 a tuple.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MODIFY a tuple</a:t>
            </a:r>
            <a:r>
              <a:rPr lang="en-US" sz="2800" b="0" i="0" u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 Operations on Relations</a:t>
            </a:r>
            <a:endParaRPr/>
          </a:p>
        </p:txBody>
      </p:sp>
      <p:sp>
        <p:nvSpPr>
          <p:cNvPr id="381" name="Google Shape;381;p5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case of integrity violation, several actions can be taken: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Cancel the operation that causes the violation (RESTRICT or REJECT option)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Perform the operation but inform the user of the violation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Trigger additional updates so the violation is corrected (CASCADE option, SET NULL option)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Execute a user-specified error-correction routine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Relational Model Concepts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relational Model of Data is based on the concept of a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strength of the relational approach to data management comes from the formal foundation provided by the theory of relations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review the essentials of the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formal relational model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this chapter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there is a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standard model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based on SQL – this is described in Chapters 8 and 9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There are several important differences between the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formal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model and the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practical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model, as we shall see</a:t>
            </a:r>
            <a:endParaRPr/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Possible violations for each operation</a:t>
            </a:r>
            <a:endParaRPr/>
          </a:p>
        </p:txBody>
      </p:sp>
      <p:sp>
        <p:nvSpPr>
          <p:cNvPr id="388" name="Google Shape;388;p5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may violate any of the constraints: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Domain constraint: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one of the attribute values provided for the new tuple is not of the specified attribute domain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 constraint: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value of a key attribute in the new tuple already exists in another tuple in the relation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 foreign key value in the new tuple references a primary key value that does not exist in the referenced relation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 integrity: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primary key value is null in the new tuple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sp>
        <p:nvSpPr>
          <p:cNvPr id="394" name="Google Shape;394;p5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Possible violations for each operation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 may violate only referential integrity: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the primary key value of the tuple being deleted is referenced from other tuples in the database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be remedied by several actions: RESTRICT, CASCADE, SET </a:t>
            </a:r>
            <a:r>
              <a:rPr lang="en-US" sz="2000" b="0" i="0" u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lang="en-US" sz="18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RESTRICT option: reject the deletion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lang="en-US" sz="18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CASCADE option: propagate the new primary key value into the foreign keys of the referencing tuples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lang="en-US" sz="18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SET NULL option: set the foreign keys of the referencing tuples to NULL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One of the above options must be specified during database design for each foreign key constraint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Possible violations for each operation</a:t>
            </a:r>
            <a:endParaRPr/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 may violate domain constraint and NOT NULL constraint on an attribute being modified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Any of the other constraints may also be violated, depending on the attribute being updated: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Updating the primary key (PK):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Similar to a DELETE followed by an INSERT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Need to specify similar options to DELETE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Updating a foreign key (FK):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 violate referential integrity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Updating an ordinary attribute (neither PK nor FK):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only violate domain constraints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  <p:sp>
        <p:nvSpPr>
          <p:cNvPr id="409" name="Google Shape;409;p5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10" name="Google Shape;410;p5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Presented Relational Model Concepts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Characteristics of relations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Discussed Relational Model Constraints and Relational Database Schemas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Domain constraints’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 constraints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 integrity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Described the Relational Update Operations and Dealing with Constraint Violations</a:t>
            </a:r>
            <a:endParaRPr/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sp>
        <p:nvSpPr>
          <p:cNvPr id="417" name="Google Shape;417;p5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In-Class Exercise</a:t>
            </a:r>
            <a:endParaRPr/>
          </a:p>
        </p:txBody>
      </p:sp>
      <p:sp>
        <p:nvSpPr>
          <p:cNvPr id="418" name="Google Shape;418;p56"/>
          <p:cNvSpPr txBox="1"/>
          <p:nvPr/>
        </p:nvSpPr>
        <p:spPr>
          <a:xfrm>
            <a:off x="228600" y="1606550"/>
            <a:ext cx="8534400" cy="3975407"/>
          </a:xfrm>
          <a:prstGeom prst="rect">
            <a:avLst/>
          </a:prstGeom>
          <a:noFill/>
          <a:ln w="9525" cap="flat" cmpd="sng">
            <a:solidFill>
              <a:srgbClr val="9900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following relations for a database that keeps track of student enrollment in courses and the books adopted for each course: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STUDENT(</a:t>
            </a:r>
            <a:r>
              <a:rPr lang="en-US" sz="2000" b="0" i="0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Name, Major, </a:t>
            </a:r>
            <a:r>
              <a:rPr lang="en-US" sz="2000" b="0" i="0" u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Bdate</a:t>
            </a: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COURSE(</a:t>
            </a:r>
            <a:r>
              <a:rPr lang="en-US" sz="2000" b="0" i="0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Course#</a:t>
            </a: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Cname</a:t>
            </a: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</a:t>
            </a: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ENROLL(</a:t>
            </a:r>
            <a:r>
              <a:rPr lang="en-US" sz="2000" b="0" i="0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Course#</a:t>
            </a: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Quarter</a:t>
            </a: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Grade)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BOOK_ADOPTION(</a:t>
            </a:r>
            <a:r>
              <a:rPr lang="en-US" sz="2000" b="0" i="0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Course#</a:t>
            </a: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sng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Quarter</a:t>
            </a: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Book_ISBN</a:t>
            </a: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TEXT(</a:t>
            </a:r>
            <a:r>
              <a:rPr lang="en-US" sz="2000" b="0" i="0" u="sng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Book_ISBN</a:t>
            </a: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0" i="0" u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Book_Title</a:t>
            </a:r>
            <a:r>
              <a:rPr lang="en-US" sz="20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Publisher, Author)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a relational schema diagram specifying the foreign keys for this schema.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Relational Model Concepts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is a mathematical concept based on the ideas of sets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model was first proposed by Dr. E.F. Codd of IBM Research in 1970 in the following paper: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"A Relational Model for Large Shared Data Banks," Communications of the ACM, June 1970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above paper caused a major revolution in the field of database management and earned Dr. Codd the coveted ACM Turing Award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600200" y="11334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Informal Definitions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990033"/>
              </a:buClr>
              <a:buSzPts val="1380"/>
              <a:buFont typeface="Noto Sans Symbols"/>
              <a:buChar char="■"/>
            </a:pP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Informally, a </a:t>
            </a:r>
            <a:r>
              <a:rPr lang="en-US" sz="23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</a:t>
            </a: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looks like a </a:t>
            </a:r>
            <a:r>
              <a:rPr lang="en-US" sz="23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values.</a:t>
            </a:r>
            <a:endParaRPr/>
          </a:p>
          <a:p>
            <a:pPr marL="342900" lvl="0" indent="-25527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990033"/>
              </a:buClr>
              <a:buSzPts val="1380"/>
              <a:buFont typeface="Noto Sans Symbols"/>
              <a:buNone/>
            </a:pPr>
            <a:endParaRPr sz="23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990033"/>
              </a:buClr>
              <a:buSzPts val="1380"/>
              <a:buFont typeface="Noto Sans Symbols"/>
              <a:buChar char="■"/>
            </a:pP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typically contains a </a:t>
            </a:r>
            <a:r>
              <a:rPr lang="en-US" sz="23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of rows</a:t>
            </a: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lvl="0" indent="-25527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990033"/>
              </a:buClr>
              <a:buSzPts val="1380"/>
              <a:buFont typeface="Noto Sans Symbols"/>
              <a:buNone/>
            </a:pPr>
            <a:endParaRPr sz="23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990033"/>
              </a:buClr>
              <a:buSzPts val="1380"/>
              <a:buFont typeface="Noto Sans Symbols"/>
              <a:buChar char="■"/>
            </a:pP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data elements in each </a:t>
            </a:r>
            <a:r>
              <a:rPr lang="en-US" sz="23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represent certain facts that correspond to a real-world </a:t>
            </a:r>
            <a:r>
              <a:rPr lang="en-US" sz="23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3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endParaRPr sz="23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1265"/>
              <a:buFont typeface="Noto Sans Symbols"/>
              <a:buChar char="■"/>
            </a:pPr>
            <a:r>
              <a:rPr lang="en-US" sz="23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the formal model, rows are called </a:t>
            </a:r>
            <a:r>
              <a:rPr lang="en-US" sz="21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tuples</a:t>
            </a:r>
            <a:endParaRPr/>
          </a:p>
          <a:p>
            <a:pPr marL="742950" lvl="1" indent="-212407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None/>
            </a:pPr>
            <a:endParaRPr sz="21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990033"/>
              </a:buClr>
              <a:buSzPts val="1380"/>
              <a:buFont typeface="Noto Sans Symbols"/>
              <a:buChar char="■"/>
            </a:pP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3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has a column header that gives an indication of the meaning of the data items in that column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lang="en-US" sz="21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the formal model, the column header is called an </a:t>
            </a:r>
            <a:r>
              <a:rPr lang="en-US" sz="21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 name</a:t>
            </a:r>
            <a:r>
              <a:rPr lang="en-US" sz="21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(or just </a:t>
            </a:r>
            <a:r>
              <a:rPr lang="en-US" sz="21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r>
              <a:rPr lang="en-US" sz="21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a Relation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0" descr="fig05_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95525"/>
            <a:ext cx="8489950" cy="307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Informal Definitions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of a Relation: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■"/>
            </a:pPr>
            <a:r>
              <a:rPr lang="en-US" sz="25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row has a value of a data item (or set of items) that uniquely identifies that row in the table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990033"/>
              </a:buClr>
              <a:buSzPts val="1150"/>
              <a:buFont typeface="Noto Sans Symbols"/>
              <a:buChar char="■"/>
            </a:pP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Called the </a:t>
            </a:r>
            <a:r>
              <a:rPr lang="en-US" sz="23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■"/>
            </a:pPr>
            <a:r>
              <a:rPr lang="en-US" sz="25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the STUDENT table, SSN is the key</a:t>
            </a:r>
            <a:endParaRPr/>
          </a:p>
          <a:p>
            <a:pPr marL="742950" lvl="1" indent="-1984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None/>
            </a:pPr>
            <a:endParaRPr sz="25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■"/>
            </a:pPr>
            <a:r>
              <a:rPr lang="en-US" sz="25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Sometimes row-ids or sequential numbers are assigned as keys to identify the rows in a table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990033"/>
              </a:buClr>
              <a:buSzPts val="1150"/>
              <a:buFont typeface="Noto Sans Symbols"/>
              <a:buChar char="■"/>
            </a:pP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lang="en-US" sz="23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key</a:t>
            </a: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3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surrogate key</a:t>
            </a:r>
            <a:endParaRPr/>
          </a:p>
          <a:p>
            <a:pPr marL="342900" lvl="0" indent="-255270" algn="l" rtl="0">
              <a:spcBef>
                <a:spcPts val="460"/>
              </a:spcBef>
              <a:spcAft>
                <a:spcPts val="0"/>
              </a:spcAft>
              <a:buSzPts val="1380"/>
              <a:buNone/>
            </a:pPr>
            <a:endParaRPr sz="2300" b="0" i="1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- Schema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(or description) of a Relation: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Denoted by R(A1, A2, .....An)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 is the </a:t>
            </a:r>
            <a:r>
              <a:rPr lang="en-US" sz="22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the relation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the relation are A1, A2, ..., An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CUSTOMER (Cust-id, Cust-name, Address, Phone#)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CUSTOMER is the relation name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Defined over the four attributes: Cust-id, Cust-name, Address, Phone#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attribute has a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a set of valid values.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example, the domain of Cust-id is 6 digit numbers.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2737</Words>
  <Application>Microsoft Office PowerPoint</Application>
  <PresentationFormat>On-screen Show (4:3)</PresentationFormat>
  <Paragraphs>364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Times New Roman</vt:lpstr>
      <vt:lpstr>Tahoma</vt:lpstr>
      <vt:lpstr>Noto Sans Symbols</vt:lpstr>
      <vt:lpstr>Blends</vt:lpstr>
      <vt:lpstr>1_Blends</vt:lpstr>
      <vt:lpstr>PowerPoint Presentation</vt:lpstr>
      <vt:lpstr>Chapter 5</vt:lpstr>
      <vt:lpstr>Chapter Outline</vt:lpstr>
      <vt:lpstr>Relational Model Concepts</vt:lpstr>
      <vt:lpstr>Relational Model Concepts</vt:lpstr>
      <vt:lpstr>Informal Definitions</vt:lpstr>
      <vt:lpstr>Example of a Relation</vt:lpstr>
      <vt:lpstr>Informal Definitions</vt:lpstr>
      <vt:lpstr>Formal Definitions - Schema</vt:lpstr>
      <vt:lpstr>Formal Definitions - Tuple</vt:lpstr>
      <vt:lpstr>Formal Definitions - Domain</vt:lpstr>
      <vt:lpstr>Formal Definitions - State</vt:lpstr>
      <vt:lpstr>Formal Definitions - Summary</vt:lpstr>
      <vt:lpstr>Formal Definitions - Example</vt:lpstr>
      <vt:lpstr>Definition Summary</vt:lpstr>
      <vt:lpstr>Example – A relation STUDENT</vt:lpstr>
      <vt:lpstr>Characteristics Of Relations</vt:lpstr>
      <vt:lpstr>Same state as previous Figure (but with different order of tuples)</vt:lpstr>
      <vt:lpstr>Characteristics Of Relations</vt:lpstr>
      <vt:lpstr>Characteristics Of Relations</vt:lpstr>
      <vt:lpstr>Relational Integrity Constraints</vt:lpstr>
      <vt:lpstr>Key Constraints</vt:lpstr>
      <vt:lpstr>Key Constraints (continued)</vt:lpstr>
      <vt:lpstr>Key Constraints (continued)</vt:lpstr>
      <vt:lpstr>CAR table with two candidate keys – LicenseNumber chosen as Primary Key</vt:lpstr>
      <vt:lpstr>Relational Database Schema</vt:lpstr>
      <vt:lpstr>PowerPoint Presentation</vt:lpstr>
      <vt:lpstr>Entity Integrity</vt:lpstr>
      <vt:lpstr>Referential Integrity</vt:lpstr>
      <vt:lpstr>Referential Integrity</vt:lpstr>
      <vt:lpstr>PowerPoint Presentation</vt:lpstr>
      <vt:lpstr>Referential Integrity (or foreign key)  Constraint</vt:lpstr>
      <vt:lpstr>Displaying a relational database schema and its constraints</vt:lpstr>
      <vt:lpstr>PowerPoint Presentation</vt:lpstr>
      <vt:lpstr>Other Types of Constraints</vt:lpstr>
      <vt:lpstr>Populated database state</vt:lpstr>
      <vt:lpstr>PowerPoint Presentation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  <vt:lpstr>Summary</vt:lpstr>
      <vt:lpstr>In-Class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kjscecomp</cp:lastModifiedBy>
  <cp:revision>6</cp:revision>
  <dcterms:modified xsi:type="dcterms:W3CDTF">2024-01-18T08:54:57Z</dcterms:modified>
</cp:coreProperties>
</file>