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67"/>
  </p:notes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67" r:id="rId17"/>
    <p:sldId id="268" r:id="rId18"/>
    <p:sldId id="272" r:id="rId19"/>
    <p:sldId id="273" r:id="rId20"/>
    <p:sldId id="274" r:id="rId21"/>
    <p:sldId id="275" r:id="rId22"/>
    <p:sldId id="326" r:id="rId23"/>
    <p:sldId id="276" r:id="rId24"/>
    <p:sldId id="277" r:id="rId25"/>
    <p:sldId id="278" r:id="rId26"/>
    <p:sldId id="281" r:id="rId27"/>
    <p:sldId id="279" r:id="rId28"/>
    <p:sldId id="280" r:id="rId29"/>
    <p:sldId id="283" r:id="rId30"/>
    <p:sldId id="284" r:id="rId31"/>
    <p:sldId id="285" r:id="rId32"/>
    <p:sldId id="319" r:id="rId33"/>
    <p:sldId id="282" r:id="rId34"/>
    <p:sldId id="286" r:id="rId35"/>
    <p:sldId id="288" r:id="rId36"/>
    <p:sldId id="290" r:id="rId37"/>
    <p:sldId id="328" r:id="rId38"/>
    <p:sldId id="291" r:id="rId39"/>
    <p:sldId id="292" r:id="rId40"/>
    <p:sldId id="293" r:id="rId41"/>
    <p:sldId id="294" r:id="rId42"/>
    <p:sldId id="295" r:id="rId43"/>
    <p:sldId id="321" r:id="rId44"/>
    <p:sldId id="296" r:id="rId45"/>
    <p:sldId id="297" r:id="rId46"/>
    <p:sldId id="298" r:id="rId47"/>
    <p:sldId id="329" r:id="rId48"/>
    <p:sldId id="299" r:id="rId49"/>
    <p:sldId id="300" r:id="rId50"/>
    <p:sldId id="301" r:id="rId51"/>
    <p:sldId id="330" r:id="rId52"/>
    <p:sldId id="322" r:id="rId53"/>
    <p:sldId id="323" r:id="rId54"/>
    <p:sldId id="302" r:id="rId55"/>
    <p:sldId id="303" r:id="rId56"/>
    <p:sldId id="304" r:id="rId57"/>
    <p:sldId id="305" r:id="rId58"/>
    <p:sldId id="306" r:id="rId59"/>
    <p:sldId id="320" r:id="rId60"/>
    <p:sldId id="307" r:id="rId61"/>
    <p:sldId id="312" r:id="rId62"/>
    <p:sldId id="313" r:id="rId63"/>
    <p:sldId id="324" r:id="rId64"/>
    <p:sldId id="317" r:id="rId65"/>
    <p:sldId id="318" r:id="rId66"/>
  </p:sldIdLst>
  <p:sldSz cx="9144000" cy="6858000" type="screen4x3"/>
  <p:notesSz cx="6858000" cy="9144000"/>
  <p:embeddedFontLst>
    <p:embeddedFont>
      <p:font typeface="Tahoma" panose="020B0604030504040204" pitchFamily="34" charset="0"/>
      <p:regular r:id="rId68"/>
      <p:bold r:id="rId69"/>
    </p:embeddedFont>
    <p:embeddedFont>
      <p:font typeface="Noto Sans Symbols" panose="020B0604020202020204" charset="0"/>
      <p:regular r:id="rId70"/>
      <p:bold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920">
          <p15:clr>
            <a:srgbClr val="000000"/>
          </p15:clr>
        </p15:guide>
        <p15:guide id="2" pos="2880">
          <p15:clr>
            <a:srgbClr val="000000"/>
          </p15:clr>
        </p15:guide>
      </p15:sldGuideLst>
    </p:ext>
    <p:ext uri="{2D200454-40CA-4A62-9FC3-DE9A4176ACB9}">
      <p15:notesGuideLst xmlns=""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12"/>
      </p:cViewPr>
      <p:guideLst>
        <p:guide orient="horz" pos="19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3849445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10</a:t>
            </a:fld>
            <a:endParaRPr/>
          </a:p>
        </p:txBody>
      </p:sp>
      <p:sp>
        <p:nvSpPr>
          <p:cNvPr id="151" name="Google Shape;15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12</a:t>
            </a:fld>
            <a:endParaRPr/>
          </a:p>
        </p:txBody>
      </p:sp>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a:t>
            </a:fld>
            <a:endParaR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201" name="Google Shape;20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15</a:t>
            </a:fld>
            <a:endParaRPr/>
          </a:p>
        </p:txBody>
      </p:sp>
      <p:sp>
        <p:nvSpPr>
          <p:cNvPr id="167" name="Google Shape;16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16</a:t>
            </a:fld>
            <a:endParaRPr/>
          </a:p>
        </p:txBody>
      </p:sp>
      <p:sp>
        <p:nvSpPr>
          <p:cNvPr id="177" name="Google Shape;17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17</a:t>
            </a:fld>
            <a:endParaRPr/>
          </a:p>
        </p:txBody>
      </p:sp>
      <p:sp>
        <p:nvSpPr>
          <p:cNvPr id="209" name="Google Shape;20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18</a:t>
            </a:fld>
            <a:endParaRPr/>
          </a:p>
        </p:txBody>
      </p:sp>
      <p:sp>
        <p:nvSpPr>
          <p:cNvPr id="217" name="Google Shape;21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19</a:t>
            </a:fld>
            <a:endParaRPr/>
          </a:p>
        </p:txBody>
      </p:sp>
      <p:sp>
        <p:nvSpPr>
          <p:cNvPr id="227" name="Google Shape;22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a:t>
            </a:fld>
            <a:endParaRPr/>
          </a:p>
        </p:txBody>
      </p:sp>
      <p:sp>
        <p:nvSpPr>
          <p:cNvPr id="86" name="Google Shape;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20</a:t>
            </a:fld>
            <a:endParaRPr/>
          </a:p>
        </p:txBody>
      </p:sp>
      <p:sp>
        <p:nvSpPr>
          <p:cNvPr id="236" name="Google Shape;23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22</a:t>
            </a:fld>
            <a:endParaRPr/>
          </a:p>
        </p:txBody>
      </p:sp>
      <p:sp>
        <p:nvSpPr>
          <p:cNvPr id="244" name="Google Shape;24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23</a:t>
            </a:fld>
            <a:endParaRPr/>
          </a:p>
        </p:txBody>
      </p:sp>
      <p:sp>
        <p:nvSpPr>
          <p:cNvPr id="252" name="Google Shape;25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24</a:t>
            </a:fld>
            <a:endParaRPr/>
          </a:p>
        </p:txBody>
      </p:sp>
      <p:sp>
        <p:nvSpPr>
          <p:cNvPr id="260" name="Google Shape;2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25</a:t>
            </a:fld>
            <a:endParaRPr/>
          </a:p>
        </p:txBody>
      </p:sp>
      <p:sp>
        <p:nvSpPr>
          <p:cNvPr id="286" name="Google Shape;28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26</a:t>
            </a:fld>
            <a:endParaRPr/>
          </a:p>
        </p:txBody>
      </p:sp>
      <p:sp>
        <p:nvSpPr>
          <p:cNvPr id="268" name="Google Shape;26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 name="Google Shape;269;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27</a:t>
            </a:fld>
            <a:endParaRPr/>
          </a:p>
        </p:txBody>
      </p:sp>
      <p:sp>
        <p:nvSpPr>
          <p:cNvPr id="278" name="Google Shape;2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28</a:t>
            </a:fld>
            <a:endParaRPr/>
          </a:p>
        </p:txBody>
      </p:sp>
      <p:sp>
        <p:nvSpPr>
          <p:cNvPr id="303" name="Google Shape;30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29</a:t>
            </a:fld>
            <a:endParaRPr/>
          </a:p>
        </p:txBody>
      </p:sp>
      <p:sp>
        <p:nvSpPr>
          <p:cNvPr id="311" name="Google Shape;31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2" name="Google Shape;312;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30</a:t>
            </a:fld>
            <a:endParaRPr/>
          </a:p>
        </p:txBody>
      </p:sp>
      <p:sp>
        <p:nvSpPr>
          <p:cNvPr id="319" name="Google Shape;31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a:t>
            </a:fld>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32</a:t>
            </a:fld>
            <a:endParaRPr/>
          </a:p>
        </p:txBody>
      </p:sp>
      <p:sp>
        <p:nvSpPr>
          <p:cNvPr id="294" name="Google Shape;29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33</a:t>
            </a:fld>
            <a:endParaRPr/>
          </a:p>
        </p:txBody>
      </p:sp>
      <p:sp>
        <p:nvSpPr>
          <p:cNvPr id="327" name="Google Shape;32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34</a:t>
            </a:fld>
            <a:endParaRPr/>
          </a:p>
        </p:txBody>
      </p:sp>
      <p:sp>
        <p:nvSpPr>
          <p:cNvPr id="343" name="Google Shape;3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35</a:t>
            </a:fld>
            <a:endParaRPr/>
          </a:p>
        </p:txBody>
      </p:sp>
      <p:sp>
        <p:nvSpPr>
          <p:cNvPr id="361" name="Google Shape;36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37</a:t>
            </a:fld>
            <a:endParaRPr/>
          </a:p>
        </p:txBody>
      </p:sp>
      <p:sp>
        <p:nvSpPr>
          <p:cNvPr id="370" name="Google Shape;37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38</a:t>
            </a:fld>
            <a:endParaRPr/>
          </a:p>
        </p:txBody>
      </p:sp>
      <p:sp>
        <p:nvSpPr>
          <p:cNvPr id="388" name="Google Shape;38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39</a:t>
            </a:fld>
            <a:endParaRPr/>
          </a:p>
        </p:txBody>
      </p:sp>
      <p:sp>
        <p:nvSpPr>
          <p:cNvPr id="406" name="Google Shape;40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40</a:t>
            </a:fld>
            <a:endParaRPr/>
          </a:p>
        </p:txBody>
      </p:sp>
      <p:sp>
        <p:nvSpPr>
          <p:cNvPr id="415" name="Google Shape;41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41</a:t>
            </a:fld>
            <a:endParaRPr/>
          </a:p>
        </p:txBody>
      </p:sp>
      <p:sp>
        <p:nvSpPr>
          <p:cNvPr id="428" name="Google Shape;4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43</a:t>
            </a:fld>
            <a:endParaRPr/>
          </a:p>
        </p:txBody>
      </p:sp>
      <p:sp>
        <p:nvSpPr>
          <p:cNvPr id="441" name="Google Shape;44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a:t>
            </a:fld>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44</a:t>
            </a:fld>
            <a:endParaRPr/>
          </a:p>
        </p:txBody>
      </p:sp>
      <p:sp>
        <p:nvSpPr>
          <p:cNvPr id="449" name="Google Shape;44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45</a:t>
            </a:fld>
            <a:endParaRPr/>
          </a:p>
        </p:txBody>
      </p:sp>
      <p:sp>
        <p:nvSpPr>
          <p:cNvPr id="457" name="Google Shape;4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47</a:t>
            </a:fld>
            <a:endParaRPr/>
          </a:p>
        </p:txBody>
      </p:sp>
      <p:sp>
        <p:nvSpPr>
          <p:cNvPr id="465" name="Google Shape;46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6" name="Google Shape;466;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48</a:t>
            </a:fld>
            <a:endParaRPr/>
          </a:p>
        </p:txBody>
      </p:sp>
      <p:sp>
        <p:nvSpPr>
          <p:cNvPr id="474" name="Google Shape;47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49</a:t>
            </a:fld>
            <a:endParaRPr/>
          </a:p>
        </p:txBody>
      </p:sp>
      <p:sp>
        <p:nvSpPr>
          <p:cNvPr id="487" name="Google Shape;48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53</a:t>
            </a:fld>
            <a:endParaRPr/>
          </a:p>
        </p:txBody>
      </p:sp>
      <p:sp>
        <p:nvSpPr>
          <p:cNvPr id="500" name="Google Shape;50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1" name="Google Shape;501;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54</a:t>
            </a:fld>
            <a:endParaRPr/>
          </a:p>
        </p:txBody>
      </p:sp>
      <p:sp>
        <p:nvSpPr>
          <p:cNvPr id="508" name="Google Shape;50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55</a:t>
            </a:fld>
            <a:endParaRPr/>
          </a:p>
        </p:txBody>
      </p:sp>
      <p:sp>
        <p:nvSpPr>
          <p:cNvPr id="516" name="Google Shape;51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7" name="Google Shape;517;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56</a:t>
            </a:fld>
            <a:endParaRPr/>
          </a:p>
        </p:txBody>
      </p:sp>
      <p:sp>
        <p:nvSpPr>
          <p:cNvPr id="524" name="Google Shape;5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5" name="Google Shape;525;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57</a:t>
            </a:fld>
            <a:endParaRPr/>
          </a:p>
        </p:txBody>
      </p:sp>
      <p:sp>
        <p:nvSpPr>
          <p:cNvPr id="532" name="Google Shape;53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3" name="Google Shape;533;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a:t>
            </a:fld>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58</a:t>
            </a:fld>
            <a:endParaRPr/>
          </a:p>
        </p:txBody>
      </p:sp>
      <p:sp>
        <p:nvSpPr>
          <p:cNvPr id="343" name="Google Shape;3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4885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59</a:t>
            </a:fld>
            <a:endParaRPr/>
          </a:p>
        </p:txBody>
      </p:sp>
      <p:sp>
        <p:nvSpPr>
          <p:cNvPr id="540" name="Google Shape;54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60</a:t>
            </a:fld>
            <a:endParaRPr/>
          </a:p>
        </p:txBody>
      </p:sp>
      <p:sp>
        <p:nvSpPr>
          <p:cNvPr id="582" name="Google Shape;58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3" name="Google Shape;583;p5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61</a:t>
            </a:fld>
            <a:endParaRPr/>
          </a:p>
        </p:txBody>
      </p:sp>
      <p:sp>
        <p:nvSpPr>
          <p:cNvPr id="594" name="Google Shape;59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5" name="Google Shape;595;p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6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63</a:t>
            </a:fld>
            <a:endParaRPr/>
          </a:p>
        </p:txBody>
      </p:sp>
      <p:sp>
        <p:nvSpPr>
          <p:cNvPr id="652" name="Google Shape;6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3" name="Google Shape;653;p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64</a:t>
            </a:fld>
            <a:endParaRPr/>
          </a:p>
        </p:txBody>
      </p:sp>
      <p:sp>
        <p:nvSpPr>
          <p:cNvPr id="665" name="Google Shape;66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6" name="Google Shape;666;p6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a:t>
            </a:fld>
            <a:endParaRPr/>
          </a:p>
        </p:txBody>
      </p:sp>
      <p:sp>
        <p:nvSpPr>
          <p:cNvPr id="118" name="Google Shape;118;p6: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7</a:t>
            </a:fld>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a:t>
            </a:fld>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a:t>
            </a:fld>
            <a:endParaRPr/>
          </a:p>
        </p:txBody>
      </p:sp>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13"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75" name="Google Shape;75;p13"/>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2"/>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5" name="Google Shape;65;p12"/>
          <p:cNvSpPr txBox="1"/>
          <p:nvPr/>
        </p:nvSpPr>
        <p:spPr>
          <a:xfrm rot="-5400000">
            <a:off x="3500437" y="-985837"/>
            <a:ext cx="2143125" cy="9144000"/>
          </a:xfrm>
          <a:prstGeom prst="rect">
            <a:avLst/>
          </a:prstGeom>
          <a:solidFill>
            <a:srgbClr val="677228">
              <a:alpha val="4352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6" name="Google Shape;66;p12"/>
          <p:cNvSpPr txBox="1"/>
          <p:nvPr/>
        </p:nvSpPr>
        <p:spPr>
          <a:xfrm>
            <a:off x="7315200" y="2438400"/>
            <a:ext cx="1828800" cy="229076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67" name="Google Shape;67;p12" descr="awtri_4c UPDATE_color"/>
          <p:cNvPicPr preferRelativeResize="0"/>
          <p:nvPr/>
        </p:nvPicPr>
        <p:blipFill rotWithShape="1">
          <a:blip r:embed="rId3">
            <a:alphaModFix/>
          </a:blip>
          <a:srcRect/>
          <a:stretch/>
        </p:blipFill>
        <p:spPr>
          <a:xfrm>
            <a:off x="76200" y="5949950"/>
            <a:ext cx="684212" cy="831850"/>
          </a:xfrm>
          <a:prstGeom prst="rect">
            <a:avLst/>
          </a:prstGeom>
          <a:noFill/>
          <a:ln>
            <a:noFill/>
          </a:ln>
        </p:spPr>
      </p:pic>
      <p:pic>
        <p:nvPicPr>
          <p:cNvPr id="68" name="Google Shape;68;p12" descr="elmasri_thumb"/>
          <p:cNvPicPr preferRelativeResize="0"/>
          <p:nvPr/>
        </p:nvPicPr>
        <p:blipFill rotWithShape="1">
          <a:blip r:embed="rId4">
            <a:alphaModFix/>
          </a:blip>
          <a:srcRect/>
          <a:stretch/>
        </p:blipFill>
        <p:spPr>
          <a:xfrm>
            <a:off x="7419975" y="2514600"/>
            <a:ext cx="1724025" cy="2143125"/>
          </a:xfrm>
          <a:prstGeom prst="rect">
            <a:avLst/>
          </a:prstGeom>
          <a:noFill/>
          <a:ln>
            <a:noFill/>
          </a:ln>
        </p:spPr>
      </p:pic>
      <p:sp>
        <p:nvSpPr>
          <p:cNvPr id="69" name="Google Shape;69;p1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70" name="Google Shape;70;p1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71" name="Google Shape;71;p12"/>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9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hyperlink" Target="http://www.pbs.org/empires/islam/innoalgebr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10</a:t>
            </a:fld>
            <a:endParaRPr/>
          </a:p>
        </p:txBody>
      </p:sp>
      <p:sp>
        <p:nvSpPr>
          <p:cNvPr id="155" name="Google Shape;155;p2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SELECT</a:t>
            </a:r>
            <a:endParaRPr/>
          </a:p>
        </p:txBody>
      </p:sp>
      <p:sp>
        <p:nvSpPr>
          <p:cNvPr id="156" name="Google Shape;156;p2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742950" lvl="1" indent="-285750">
              <a:spcBef>
                <a:spcPts val="0"/>
              </a:spcBef>
              <a:buSzPts val="1540"/>
            </a:pPr>
            <a:r>
              <a:rPr lang="en-US" sz="2800" b="0" i="0" u="none" dirty="0">
                <a:solidFill>
                  <a:srgbClr val="800000"/>
                </a:solidFill>
                <a:latin typeface="Arial"/>
                <a:ea typeface="Arial"/>
                <a:cs typeface="Arial"/>
                <a:sym typeface="Arial"/>
              </a:rPr>
              <a:t>In general, the </a:t>
            </a:r>
            <a:r>
              <a:rPr lang="en-US" sz="2800" b="0" i="1" u="none" dirty="0">
                <a:solidFill>
                  <a:srgbClr val="800000"/>
                </a:solidFill>
                <a:latin typeface="Arial"/>
                <a:ea typeface="Arial"/>
                <a:cs typeface="Arial"/>
                <a:sym typeface="Arial"/>
              </a:rPr>
              <a:t>select</a:t>
            </a:r>
            <a:r>
              <a:rPr lang="en-US" sz="2800" b="0" i="0" u="none" dirty="0">
                <a:solidFill>
                  <a:srgbClr val="800000"/>
                </a:solidFill>
                <a:latin typeface="Arial"/>
                <a:ea typeface="Arial"/>
                <a:cs typeface="Arial"/>
                <a:sym typeface="Arial"/>
              </a:rPr>
              <a:t> operation is denoted by </a:t>
            </a:r>
            <a:r>
              <a:rPr lang="en-US" sz="2800" b="1" dirty="0" smtClean="0">
                <a:latin typeface="Noto Sans Symbols"/>
                <a:ea typeface="Noto Sans Symbols"/>
                <a:cs typeface="Noto Sans Symbols"/>
                <a:sym typeface="Noto Sans Symbols"/>
              </a:rPr>
              <a:t>σ</a:t>
            </a:r>
            <a:endParaRPr lang="en-US" sz="2800" b="0" i="0" u="none" dirty="0" smtClean="0">
              <a:solidFill>
                <a:srgbClr val="800000"/>
              </a:solidFill>
              <a:latin typeface="Arial"/>
              <a:ea typeface="Arial"/>
              <a:cs typeface="Arial"/>
              <a:sym typeface="Arial"/>
            </a:endParaRPr>
          </a:p>
          <a:p>
            <a:pPr marL="742950" lvl="1" indent="-285750" algn="l" rtl="0">
              <a:lnSpc>
                <a:spcPct val="100000"/>
              </a:lnSpc>
              <a:spcBef>
                <a:spcPts val="0"/>
              </a:spcBef>
              <a:spcAft>
                <a:spcPts val="0"/>
              </a:spcAft>
              <a:buClr>
                <a:schemeClr val="dk2"/>
              </a:buClr>
              <a:buSzPts val="1540"/>
              <a:buFont typeface="Noto Sans Symbols"/>
              <a:buChar char="■"/>
            </a:pPr>
            <a:r>
              <a:rPr lang="en-US" sz="2800" b="1" dirty="0" smtClean="0">
                <a:latin typeface="Noto Sans Symbols"/>
                <a:ea typeface="Noto Sans Symbols"/>
                <a:cs typeface="Noto Sans Symbols"/>
                <a:sym typeface="Noto Sans Symbols"/>
              </a:rPr>
              <a:t>Syntax:</a:t>
            </a:r>
            <a:r>
              <a:rPr lang="en-US" sz="3600" b="1" dirty="0" smtClean="0">
                <a:latin typeface="Noto Sans Symbols"/>
                <a:ea typeface="Noto Sans Symbols"/>
                <a:cs typeface="Noto Sans Symbols"/>
                <a:sym typeface="Noto Sans Symbols"/>
              </a:rPr>
              <a:t> </a:t>
            </a:r>
            <a:r>
              <a:rPr lang="en-US" sz="3600" b="1" i="0" u="none" dirty="0" smtClean="0">
                <a:solidFill>
                  <a:srgbClr val="800000"/>
                </a:solidFill>
                <a:latin typeface="Noto Sans Symbols"/>
                <a:ea typeface="Noto Sans Symbols"/>
                <a:cs typeface="Noto Sans Symbols"/>
                <a:sym typeface="Noto Sans Symbols"/>
              </a:rPr>
              <a:t>σ</a:t>
            </a:r>
            <a:r>
              <a:rPr lang="en-US" sz="2800" b="0" i="0" u="none" dirty="0" smtClean="0">
                <a:solidFill>
                  <a:srgbClr val="800000"/>
                </a:solidFill>
                <a:latin typeface="Arial"/>
                <a:ea typeface="Arial"/>
                <a:cs typeface="Arial"/>
                <a:sym typeface="Arial"/>
              </a:rPr>
              <a:t> </a:t>
            </a:r>
            <a:r>
              <a:rPr lang="en-US" sz="2800" b="0" i="0" u="none" baseline="-25000" dirty="0">
                <a:solidFill>
                  <a:srgbClr val="800000"/>
                </a:solidFill>
                <a:latin typeface="Arial"/>
                <a:ea typeface="Arial"/>
                <a:cs typeface="Arial"/>
                <a:sym typeface="Arial"/>
              </a:rPr>
              <a:t>&lt;selection condition&gt;</a:t>
            </a:r>
            <a:r>
              <a:rPr lang="en-US" sz="2800" b="0" i="0" u="none" dirty="0">
                <a:solidFill>
                  <a:srgbClr val="800000"/>
                </a:solidFill>
                <a:latin typeface="Arial"/>
                <a:ea typeface="Arial"/>
                <a:cs typeface="Arial"/>
                <a:sym typeface="Arial"/>
              </a:rPr>
              <a:t>(R) </a:t>
            </a:r>
            <a:endParaRPr lang="en-US" sz="2800" b="0" i="0" u="none" dirty="0" smtClean="0">
              <a:solidFill>
                <a:srgbClr val="800000"/>
              </a:solidFill>
              <a:latin typeface="Arial"/>
              <a:ea typeface="Arial"/>
              <a:cs typeface="Arial"/>
              <a:sym typeface="Arial"/>
            </a:endParaRPr>
          </a:p>
          <a:p>
            <a:pPr marL="742950" lvl="1" indent="-285750" algn="l" rtl="0">
              <a:lnSpc>
                <a:spcPct val="100000"/>
              </a:lnSpc>
              <a:spcBef>
                <a:spcPts val="0"/>
              </a:spcBef>
              <a:spcAft>
                <a:spcPts val="0"/>
              </a:spcAft>
              <a:buClr>
                <a:schemeClr val="dk2"/>
              </a:buClr>
              <a:buSzPts val="1540"/>
              <a:buFont typeface="Noto Sans Symbols"/>
              <a:buChar char="■"/>
            </a:pPr>
            <a:r>
              <a:rPr lang="en-US" sz="2800" b="0" i="0" u="none" dirty="0" smtClean="0">
                <a:solidFill>
                  <a:srgbClr val="800000"/>
                </a:solidFill>
                <a:latin typeface="Arial"/>
                <a:ea typeface="Arial"/>
                <a:cs typeface="Arial"/>
                <a:sym typeface="Arial"/>
              </a:rPr>
              <a:t>where</a:t>
            </a:r>
            <a:endParaRPr dirty="0"/>
          </a:p>
          <a:p>
            <a:pPr marL="1143000" lvl="2" indent="-228600" algn="l" rtl="0">
              <a:lnSpc>
                <a:spcPct val="100000"/>
              </a:lnSpc>
              <a:spcBef>
                <a:spcPts val="64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symbol </a:t>
            </a:r>
            <a:r>
              <a:rPr lang="en-US" sz="3200" b="1" i="0" u="none" dirty="0">
                <a:solidFill>
                  <a:schemeClr val="dk2"/>
                </a:solidFill>
                <a:latin typeface="Noto Sans Symbols"/>
                <a:ea typeface="Noto Sans Symbols"/>
                <a:cs typeface="Noto Sans Symbols"/>
                <a:sym typeface="Noto Sans Symbols"/>
              </a:rPr>
              <a:t>σ</a:t>
            </a:r>
            <a:r>
              <a:rPr lang="en-US" sz="2400" b="0" i="0" u="none" dirty="0">
                <a:solidFill>
                  <a:schemeClr val="dk2"/>
                </a:solidFill>
                <a:latin typeface="Arial"/>
                <a:ea typeface="Arial"/>
                <a:cs typeface="Arial"/>
                <a:sym typeface="Arial"/>
              </a:rPr>
              <a:t> (sigma) is used to denote the </a:t>
            </a:r>
            <a:r>
              <a:rPr lang="en-US" sz="2400" b="0" i="1" u="none" dirty="0">
                <a:solidFill>
                  <a:schemeClr val="dk2"/>
                </a:solidFill>
                <a:latin typeface="Arial"/>
                <a:ea typeface="Arial"/>
                <a:cs typeface="Arial"/>
                <a:sym typeface="Arial"/>
              </a:rPr>
              <a:t>select</a:t>
            </a:r>
            <a:r>
              <a:rPr lang="en-US" sz="2400" b="0" i="0" u="none" dirty="0">
                <a:solidFill>
                  <a:schemeClr val="dk2"/>
                </a:solidFill>
                <a:latin typeface="Arial"/>
                <a:ea typeface="Arial"/>
                <a:cs typeface="Arial"/>
                <a:sym typeface="Arial"/>
              </a:rPr>
              <a:t> operator</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selection condition is a Boolean (conditional) expression specified on the attributes of relation R</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tuples that make the condition </a:t>
            </a:r>
            <a:r>
              <a:rPr lang="en-US" sz="2400" b="1" i="0" u="none" dirty="0">
                <a:solidFill>
                  <a:schemeClr val="dk2"/>
                </a:solidFill>
                <a:latin typeface="Arial"/>
                <a:ea typeface="Arial"/>
                <a:cs typeface="Arial"/>
                <a:sym typeface="Arial"/>
              </a:rPr>
              <a:t>true </a:t>
            </a:r>
            <a:r>
              <a:rPr lang="en-US" sz="2400" b="0" i="0" u="none" dirty="0">
                <a:solidFill>
                  <a:schemeClr val="dk2"/>
                </a:solidFill>
                <a:latin typeface="Arial"/>
                <a:ea typeface="Arial"/>
                <a:cs typeface="Arial"/>
                <a:sym typeface="Arial"/>
              </a:rPr>
              <a:t>are selected</a:t>
            </a:r>
            <a:endParaRPr dirty="0"/>
          </a:p>
          <a:p>
            <a:pPr marL="1600200" lvl="3" indent="-228600" algn="l" rtl="0">
              <a:lnSpc>
                <a:spcPct val="10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appear in the result of the operation</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tuples that make the condition </a:t>
            </a:r>
            <a:r>
              <a:rPr lang="en-US" sz="2400" b="1" i="0" u="none" dirty="0">
                <a:solidFill>
                  <a:schemeClr val="dk2"/>
                </a:solidFill>
                <a:latin typeface="Arial"/>
                <a:ea typeface="Arial"/>
                <a:cs typeface="Arial"/>
                <a:sym typeface="Arial"/>
              </a:rPr>
              <a:t>false </a:t>
            </a:r>
            <a:r>
              <a:rPr lang="en-US" sz="2400" b="0" i="0" u="none" dirty="0">
                <a:solidFill>
                  <a:schemeClr val="dk2"/>
                </a:solidFill>
                <a:latin typeface="Arial"/>
                <a:ea typeface="Arial"/>
                <a:cs typeface="Arial"/>
                <a:sym typeface="Arial"/>
              </a:rPr>
              <a:t>are filtered out</a:t>
            </a:r>
            <a:endParaRPr dirty="0"/>
          </a:p>
          <a:p>
            <a:pPr marL="1600200" lvl="3" indent="-228600" algn="l" rtl="0">
              <a:lnSpc>
                <a:spcPct val="10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discarded from the result of the operation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500" fill="hold"/>
                                        <p:tgtEl>
                                          <p:spTgt spid="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6">
                                            <p:txEl>
                                              <p:pRg st="1" end="1"/>
                                            </p:txEl>
                                          </p:spTgt>
                                        </p:tgtEl>
                                        <p:attrNameLst>
                                          <p:attrName>style.visibility</p:attrName>
                                        </p:attrNameLst>
                                      </p:cBhvr>
                                      <p:to>
                                        <p:strVal val="visible"/>
                                      </p:to>
                                    </p:set>
                                    <p:anim calcmode="lin" valueType="num">
                                      <p:cBhvr additive="base">
                                        <p:cTn id="13" dur="500" fill="hold"/>
                                        <p:tgtEl>
                                          <p:spTgt spid="1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6">
                                            <p:txEl>
                                              <p:pRg st="2" end="2"/>
                                            </p:txEl>
                                          </p:spTgt>
                                        </p:tgtEl>
                                        <p:attrNameLst>
                                          <p:attrName>style.visibility</p:attrName>
                                        </p:attrNameLst>
                                      </p:cBhvr>
                                      <p:to>
                                        <p:strVal val="visible"/>
                                      </p:to>
                                    </p:set>
                                    <p:anim calcmode="lin" valueType="num">
                                      <p:cBhvr additive="base">
                                        <p:cTn id="19" dur="500" fill="hold"/>
                                        <p:tgtEl>
                                          <p:spTgt spid="1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6">
                                            <p:txEl>
                                              <p:pRg st="3" end="3"/>
                                            </p:txEl>
                                          </p:spTgt>
                                        </p:tgtEl>
                                        <p:attrNameLst>
                                          <p:attrName>style.visibility</p:attrName>
                                        </p:attrNameLst>
                                      </p:cBhvr>
                                      <p:to>
                                        <p:strVal val="visible"/>
                                      </p:to>
                                    </p:set>
                                    <p:anim calcmode="lin" valueType="num">
                                      <p:cBhvr additive="base">
                                        <p:cTn id="25" dur="500" fill="hold"/>
                                        <p:tgtEl>
                                          <p:spTgt spid="15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6">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6">
                                            <p:txEl>
                                              <p:pRg st="4" end="4"/>
                                            </p:txEl>
                                          </p:spTgt>
                                        </p:tgtEl>
                                        <p:attrNameLst>
                                          <p:attrName>style.visibility</p:attrName>
                                        </p:attrNameLst>
                                      </p:cBhvr>
                                      <p:to>
                                        <p:strVal val="visible"/>
                                      </p:to>
                                    </p:set>
                                    <p:anim calcmode="lin" valueType="num">
                                      <p:cBhvr additive="base">
                                        <p:cTn id="29" dur="500" fill="hold"/>
                                        <p:tgtEl>
                                          <p:spTgt spid="15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6">
                                            <p:txEl>
                                              <p:pRg st="5" end="5"/>
                                            </p:txEl>
                                          </p:spTgt>
                                        </p:tgtEl>
                                        <p:attrNameLst>
                                          <p:attrName>style.visibility</p:attrName>
                                        </p:attrNameLst>
                                      </p:cBhvr>
                                      <p:to>
                                        <p:strVal val="visible"/>
                                      </p:to>
                                    </p:set>
                                    <p:anim calcmode="lin" valueType="num">
                                      <p:cBhvr additive="base">
                                        <p:cTn id="35" dur="500" fill="hold"/>
                                        <p:tgtEl>
                                          <p:spTgt spid="15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6">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6">
                                            <p:txEl>
                                              <p:pRg st="6" end="6"/>
                                            </p:txEl>
                                          </p:spTgt>
                                        </p:tgtEl>
                                        <p:attrNameLst>
                                          <p:attrName>style.visibility</p:attrName>
                                        </p:attrNameLst>
                                      </p:cBhvr>
                                      <p:to>
                                        <p:strVal val="visible"/>
                                      </p:to>
                                    </p:set>
                                    <p:anim calcmode="lin" valueType="num">
                                      <p:cBhvr additive="base">
                                        <p:cTn id="39" dur="500" fill="hold"/>
                                        <p:tgtEl>
                                          <p:spTgt spid="156">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6">
                                            <p:txEl>
                                              <p:pRg st="7" end="7"/>
                                            </p:txEl>
                                          </p:spTgt>
                                        </p:tgtEl>
                                        <p:attrNameLst>
                                          <p:attrName>style.visibility</p:attrName>
                                        </p:attrNameLst>
                                      </p:cBhvr>
                                      <p:to>
                                        <p:strVal val="visible"/>
                                      </p:to>
                                    </p:set>
                                    <p:anim calcmode="lin" valueType="num">
                                      <p:cBhvr additive="base">
                                        <p:cTn id="45" dur="500" fill="hold"/>
                                        <p:tgtEl>
                                          <p:spTgt spid="15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6">
                                            <p:txEl>
                                              <p:pRg st="8" end="8"/>
                                            </p:txEl>
                                          </p:spTgt>
                                        </p:tgtEl>
                                        <p:attrNameLst>
                                          <p:attrName>style.visibility</p:attrName>
                                        </p:attrNameLst>
                                      </p:cBhvr>
                                      <p:to>
                                        <p:strVal val="visible"/>
                                      </p:to>
                                    </p:set>
                                    <p:anim calcmode="lin" valueType="num">
                                      <p:cBhvr additive="base">
                                        <p:cTn id="49" dur="500" fill="hold"/>
                                        <p:tgtEl>
                                          <p:spTgt spid="15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11</a:t>
            </a:fld>
            <a:endParaRPr/>
          </a:p>
        </p:txBody>
      </p:sp>
      <p:sp>
        <p:nvSpPr>
          <p:cNvPr id="163" name="Google Shape;163;p2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SELECT (contd.)</a:t>
            </a:r>
            <a:endParaRPr/>
          </a:p>
        </p:txBody>
      </p:sp>
      <p:sp>
        <p:nvSpPr>
          <p:cNvPr id="164" name="Google Shape;164;p2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SELECT Operation Properties</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The SELECT operation </a:t>
            </a:r>
            <a:r>
              <a:rPr lang="en-US" sz="2100" b="0" i="0" u="none" dirty="0">
                <a:solidFill>
                  <a:srgbClr val="800000"/>
                </a:solidFill>
                <a:latin typeface="Noto Sans Symbols"/>
                <a:ea typeface="Noto Sans Symbols"/>
                <a:cs typeface="Noto Sans Symbols"/>
                <a:sym typeface="Noto Sans Symbols"/>
              </a:rPr>
              <a:t>σ</a:t>
            </a:r>
            <a:r>
              <a:rPr lang="en-US" sz="2100" b="0" i="0" u="none" dirty="0">
                <a:solidFill>
                  <a:srgbClr val="800000"/>
                </a:solidFill>
                <a:latin typeface="Arial"/>
                <a:ea typeface="Arial"/>
                <a:cs typeface="Arial"/>
                <a:sym typeface="Arial"/>
              </a:rPr>
              <a:t> </a:t>
            </a:r>
            <a:r>
              <a:rPr lang="en-US" sz="2100" b="0" i="0" u="none" baseline="-25000" dirty="0">
                <a:solidFill>
                  <a:srgbClr val="800000"/>
                </a:solidFill>
                <a:latin typeface="Arial"/>
                <a:ea typeface="Arial"/>
                <a:cs typeface="Arial"/>
                <a:sym typeface="Arial"/>
              </a:rPr>
              <a:t>&lt;selection condition&gt;</a:t>
            </a:r>
            <a:r>
              <a:rPr lang="en-US" sz="2100" b="0" i="0" u="none" dirty="0">
                <a:solidFill>
                  <a:srgbClr val="800000"/>
                </a:solidFill>
                <a:latin typeface="Arial"/>
                <a:ea typeface="Arial"/>
                <a:cs typeface="Arial"/>
                <a:sym typeface="Arial"/>
              </a:rPr>
              <a:t>(R) produces a relation S that has the same schema (same attributes) as R</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SELECT </a:t>
            </a:r>
            <a:r>
              <a:rPr lang="en-US" sz="2100" b="0" i="0" u="none" dirty="0">
                <a:solidFill>
                  <a:srgbClr val="800000"/>
                </a:solidFill>
                <a:latin typeface="Noto Sans Symbols"/>
                <a:ea typeface="Noto Sans Symbols"/>
                <a:cs typeface="Noto Sans Symbols"/>
                <a:sym typeface="Noto Sans Symbols"/>
              </a:rPr>
              <a:t>σ</a:t>
            </a:r>
            <a:r>
              <a:rPr lang="en-US" sz="2100" b="0" i="0" u="none" dirty="0">
                <a:solidFill>
                  <a:srgbClr val="800000"/>
                </a:solidFill>
                <a:latin typeface="Arial"/>
                <a:ea typeface="Arial"/>
                <a:cs typeface="Arial"/>
                <a:sym typeface="Arial"/>
              </a:rPr>
              <a:t> is commutative:</a:t>
            </a:r>
            <a:endParaRPr dirty="0"/>
          </a:p>
          <a:p>
            <a:pPr marL="1143000" lvl="2" indent="-228600" algn="l" rtl="0">
              <a:lnSpc>
                <a:spcPct val="80000"/>
              </a:lnSpc>
              <a:spcBef>
                <a:spcPts val="420"/>
              </a:spcBef>
              <a:spcAft>
                <a:spcPts val="0"/>
              </a:spcAft>
              <a:buClr>
                <a:srgbClr val="990033"/>
              </a:buClr>
              <a:buSzPts val="1000"/>
              <a:buFont typeface="Noto Sans Symbols"/>
              <a:buChar char="■"/>
            </a:pPr>
            <a:r>
              <a:rPr lang="en-US" sz="2000" b="0"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100" b="0" i="0" u="none" baseline="-25000" dirty="0">
                <a:solidFill>
                  <a:schemeClr val="dk2"/>
                </a:solidFill>
                <a:latin typeface="Arial"/>
                <a:ea typeface="Arial"/>
                <a:cs typeface="Arial"/>
                <a:sym typeface="Arial"/>
              </a:rPr>
              <a:t>&lt;condition1&gt;</a:t>
            </a:r>
            <a:r>
              <a:rPr lang="en-US" sz="2000" b="0" i="0" u="none" dirty="0">
                <a:solidFill>
                  <a:schemeClr val="dk2"/>
                </a:solidFill>
                <a:latin typeface="Arial"/>
                <a:ea typeface="Arial"/>
                <a:cs typeface="Arial"/>
                <a:sym typeface="Arial"/>
              </a:rPr>
              <a:t>(</a:t>
            </a:r>
            <a:r>
              <a:rPr lang="en-US" sz="2000" b="0"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100" b="0" i="0" u="none" baseline="-25000" dirty="0">
                <a:solidFill>
                  <a:schemeClr val="dk2"/>
                </a:solidFill>
                <a:latin typeface="Arial"/>
                <a:ea typeface="Arial"/>
                <a:cs typeface="Arial"/>
                <a:sym typeface="Arial"/>
              </a:rPr>
              <a:t>&lt; condition2&gt;</a:t>
            </a:r>
            <a:r>
              <a:rPr lang="en-US" sz="2000" b="0" i="0" u="none" dirty="0">
                <a:solidFill>
                  <a:schemeClr val="dk2"/>
                </a:solidFill>
                <a:latin typeface="Arial"/>
                <a:ea typeface="Arial"/>
                <a:cs typeface="Arial"/>
                <a:sym typeface="Arial"/>
              </a:rPr>
              <a:t> (R)) = </a:t>
            </a:r>
            <a:r>
              <a:rPr lang="en-US" sz="2000" b="0"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100" b="0" i="0" u="none" baseline="-25000" dirty="0">
                <a:solidFill>
                  <a:schemeClr val="dk2"/>
                </a:solidFill>
                <a:latin typeface="Arial"/>
                <a:ea typeface="Arial"/>
                <a:cs typeface="Arial"/>
                <a:sym typeface="Arial"/>
              </a:rPr>
              <a:t>&lt;condition2&gt;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100" b="0" i="0" u="none" baseline="-25000" dirty="0">
                <a:solidFill>
                  <a:schemeClr val="dk2"/>
                </a:solidFill>
                <a:latin typeface="Arial"/>
                <a:ea typeface="Arial"/>
                <a:cs typeface="Arial"/>
                <a:sym typeface="Arial"/>
              </a:rPr>
              <a:t>&lt; condition1&gt;</a:t>
            </a:r>
            <a:r>
              <a:rPr lang="en-US" sz="2000" b="0" i="0" u="none" dirty="0">
                <a:solidFill>
                  <a:schemeClr val="dk2"/>
                </a:solidFill>
                <a:latin typeface="Arial"/>
                <a:ea typeface="Arial"/>
                <a:cs typeface="Arial"/>
                <a:sym typeface="Arial"/>
              </a:rPr>
              <a:t> (R))</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Because of commutativity property, a cascade (sequence) of SELECT operations may be applied in any order:</a:t>
            </a:r>
            <a:endParaRPr dirty="0"/>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&lt;cond1&gt;</a:t>
            </a:r>
            <a:r>
              <a:rPr lang="en-US" sz="2000" b="0" i="0" u="none" dirty="0">
                <a:solidFill>
                  <a:schemeClr val="dk2"/>
                </a:solidFill>
                <a:latin typeface="Arial"/>
                <a:ea typeface="Arial"/>
                <a:cs typeface="Arial"/>
                <a:sym typeface="Arial"/>
              </a:rPr>
              <a:t>(</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&lt;cond2&gt;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&lt;cond3&gt;</a:t>
            </a:r>
            <a:r>
              <a:rPr lang="en-US" sz="2000" b="0" i="0" u="none" dirty="0">
                <a:solidFill>
                  <a:schemeClr val="dk2"/>
                </a:solidFill>
                <a:latin typeface="Arial"/>
                <a:ea typeface="Arial"/>
                <a:cs typeface="Arial"/>
                <a:sym typeface="Arial"/>
              </a:rPr>
              <a:t> (R)) =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&lt;cond2&gt;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&lt;cond3&gt;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&lt;cond1&gt;</a:t>
            </a:r>
            <a:r>
              <a:rPr lang="en-US" sz="2000" b="0" i="0" u="none" dirty="0">
                <a:solidFill>
                  <a:schemeClr val="dk2"/>
                </a:solidFill>
                <a:latin typeface="Arial"/>
                <a:ea typeface="Arial"/>
                <a:cs typeface="Arial"/>
                <a:sym typeface="Arial"/>
              </a:rPr>
              <a:t> ( R)))</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A cascade of SELECT operations may be replaced by a single selection with a conjunction of all the conditions:</a:t>
            </a:r>
            <a:endParaRPr dirty="0"/>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&lt;cond1&gt;</a:t>
            </a:r>
            <a:r>
              <a:rPr lang="en-US" sz="2000" b="0" i="0" u="none" dirty="0">
                <a:solidFill>
                  <a:schemeClr val="dk2"/>
                </a:solidFill>
                <a:latin typeface="Arial"/>
                <a:ea typeface="Arial"/>
                <a:cs typeface="Arial"/>
                <a:sym typeface="Arial"/>
              </a:rPr>
              <a:t>(</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 cond2&gt;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&lt;cond3&gt;</a:t>
            </a:r>
            <a:r>
              <a:rPr lang="en-US" sz="2000" b="0" i="0" u="none" dirty="0">
                <a:solidFill>
                  <a:schemeClr val="dk2"/>
                </a:solidFill>
                <a:latin typeface="Arial"/>
                <a:ea typeface="Arial"/>
                <a:cs typeface="Arial"/>
                <a:sym typeface="Arial"/>
              </a:rPr>
              <a:t>(R)) =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 &lt;cond1&gt; AND &lt; cond2&gt; AND &lt; cond3&gt;</a:t>
            </a:r>
            <a:r>
              <a:rPr lang="en-US" sz="2000" b="0" i="0" u="none" dirty="0">
                <a:solidFill>
                  <a:schemeClr val="dk2"/>
                </a:solidFill>
                <a:latin typeface="Arial"/>
                <a:ea typeface="Arial"/>
                <a:cs typeface="Arial"/>
                <a:sym typeface="Arial"/>
              </a:rPr>
              <a:t>(R</a:t>
            </a:r>
            <a:r>
              <a:rPr lang="en-US" sz="2000" b="0" i="0" u="none" dirty="0" smtClean="0">
                <a:solidFill>
                  <a:schemeClr val="dk2"/>
                </a:solidFill>
                <a:latin typeface="Arial"/>
                <a:ea typeface="Arial"/>
                <a:cs typeface="Arial"/>
                <a:sym typeface="Arial"/>
              </a:rPr>
              <a: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number of tuples in the result of a SELECT is less than (or equal to) the number of tuples in the input relation R</a:t>
            </a:r>
            <a:endParaRPr dirty="0"/>
          </a:p>
          <a:p>
            <a:pPr marL="742950" lvl="1" indent="-212407" algn="l" rtl="0">
              <a:lnSpc>
                <a:spcPct val="80000"/>
              </a:lnSpc>
              <a:spcBef>
                <a:spcPts val="420"/>
              </a:spcBef>
              <a:spcAft>
                <a:spcPts val="0"/>
              </a:spcAft>
              <a:buClr>
                <a:schemeClr val="dk2"/>
              </a:buClr>
              <a:buSzPts val="1155"/>
              <a:buFont typeface="Noto Sans Symbols"/>
              <a:buNone/>
            </a:pPr>
            <a:endParaRPr sz="2100" b="0" i="0" u="none" dirty="0">
              <a:solidFill>
                <a:srgbClr val="800000"/>
              </a:solidFill>
              <a:latin typeface="Arial"/>
              <a:ea typeface="Arial"/>
              <a:cs typeface="Arial"/>
              <a:sym typeface="Arial"/>
            </a:endParaRPr>
          </a:p>
          <a:p>
            <a:pPr marL="342900" lvl="0" indent="-262890" algn="l" rtl="0">
              <a:spcBef>
                <a:spcPts val="420"/>
              </a:spcBef>
              <a:spcAft>
                <a:spcPts val="0"/>
              </a:spcAft>
              <a:buSzPts val="1260"/>
              <a:buNone/>
            </a:pPr>
            <a:endParaRPr sz="2100" b="0" i="0" u="none" dirty="0">
              <a:solidFill>
                <a:srgbClr val="8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4">
                                            <p:txEl>
                                              <p:pRg st="1" end="1"/>
                                            </p:txEl>
                                          </p:spTgt>
                                        </p:tgtEl>
                                        <p:attrNameLst>
                                          <p:attrName>style.visibility</p:attrName>
                                        </p:attrNameLst>
                                      </p:cBhvr>
                                      <p:to>
                                        <p:strVal val="visible"/>
                                      </p:to>
                                    </p:set>
                                    <p:animEffect transition="in" filter="fade">
                                      <p:cBhvr>
                                        <p:cTn id="7" dur="1000"/>
                                        <p:tgtEl>
                                          <p:spTgt spid="164">
                                            <p:txEl>
                                              <p:pRg st="1" end="1"/>
                                            </p:txEl>
                                          </p:spTgt>
                                        </p:tgtEl>
                                      </p:cBhvr>
                                    </p:animEffect>
                                    <p:anim calcmode="lin" valueType="num">
                                      <p:cBhvr>
                                        <p:cTn id="8" dur="1000" fill="hold"/>
                                        <p:tgtEl>
                                          <p:spTgt spid="16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4">
                                            <p:txEl>
                                              <p:pRg st="2" end="2"/>
                                            </p:txEl>
                                          </p:spTgt>
                                        </p:tgtEl>
                                        <p:attrNameLst>
                                          <p:attrName>style.visibility</p:attrName>
                                        </p:attrNameLst>
                                      </p:cBhvr>
                                      <p:to>
                                        <p:strVal val="visible"/>
                                      </p:to>
                                    </p:set>
                                    <p:animEffect transition="in" filter="fade">
                                      <p:cBhvr>
                                        <p:cTn id="14" dur="1000"/>
                                        <p:tgtEl>
                                          <p:spTgt spid="164">
                                            <p:txEl>
                                              <p:pRg st="2" end="2"/>
                                            </p:txEl>
                                          </p:spTgt>
                                        </p:tgtEl>
                                      </p:cBhvr>
                                    </p:animEffect>
                                    <p:anim calcmode="lin" valueType="num">
                                      <p:cBhvr>
                                        <p:cTn id="15" dur="1000" fill="hold"/>
                                        <p:tgtEl>
                                          <p:spTgt spid="16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4">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4">
                                            <p:txEl>
                                              <p:pRg st="3" end="3"/>
                                            </p:txEl>
                                          </p:spTgt>
                                        </p:tgtEl>
                                        <p:attrNameLst>
                                          <p:attrName>style.visibility</p:attrName>
                                        </p:attrNameLst>
                                      </p:cBhvr>
                                      <p:to>
                                        <p:strVal val="visible"/>
                                      </p:to>
                                    </p:set>
                                    <p:animEffect transition="in" filter="fade">
                                      <p:cBhvr>
                                        <p:cTn id="19" dur="1000"/>
                                        <p:tgtEl>
                                          <p:spTgt spid="164">
                                            <p:txEl>
                                              <p:pRg st="3" end="3"/>
                                            </p:txEl>
                                          </p:spTgt>
                                        </p:tgtEl>
                                      </p:cBhvr>
                                    </p:animEffect>
                                    <p:anim calcmode="lin" valueType="num">
                                      <p:cBhvr>
                                        <p:cTn id="20" dur="1000" fill="hold"/>
                                        <p:tgtEl>
                                          <p:spTgt spid="16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6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4">
                                            <p:txEl>
                                              <p:pRg st="4" end="4"/>
                                            </p:txEl>
                                          </p:spTgt>
                                        </p:tgtEl>
                                        <p:attrNameLst>
                                          <p:attrName>style.visibility</p:attrName>
                                        </p:attrNameLst>
                                      </p:cBhvr>
                                      <p:to>
                                        <p:strVal val="visible"/>
                                      </p:to>
                                    </p:set>
                                    <p:animEffect transition="in" filter="fade">
                                      <p:cBhvr>
                                        <p:cTn id="26" dur="1000"/>
                                        <p:tgtEl>
                                          <p:spTgt spid="164">
                                            <p:txEl>
                                              <p:pRg st="4" end="4"/>
                                            </p:txEl>
                                          </p:spTgt>
                                        </p:tgtEl>
                                      </p:cBhvr>
                                    </p:animEffect>
                                    <p:anim calcmode="lin" valueType="num">
                                      <p:cBhvr>
                                        <p:cTn id="27" dur="1000" fill="hold"/>
                                        <p:tgtEl>
                                          <p:spTgt spid="16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64">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64">
                                            <p:txEl>
                                              <p:pRg st="5" end="5"/>
                                            </p:txEl>
                                          </p:spTgt>
                                        </p:tgtEl>
                                        <p:attrNameLst>
                                          <p:attrName>style.visibility</p:attrName>
                                        </p:attrNameLst>
                                      </p:cBhvr>
                                      <p:to>
                                        <p:strVal val="visible"/>
                                      </p:to>
                                    </p:set>
                                    <p:animEffect transition="in" filter="fade">
                                      <p:cBhvr>
                                        <p:cTn id="31" dur="1000"/>
                                        <p:tgtEl>
                                          <p:spTgt spid="164">
                                            <p:txEl>
                                              <p:pRg st="5" end="5"/>
                                            </p:txEl>
                                          </p:spTgt>
                                        </p:tgtEl>
                                      </p:cBhvr>
                                    </p:animEffect>
                                    <p:anim calcmode="lin" valueType="num">
                                      <p:cBhvr>
                                        <p:cTn id="32" dur="1000" fill="hold"/>
                                        <p:tgtEl>
                                          <p:spTgt spid="16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6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64">
                                            <p:txEl>
                                              <p:pRg st="6" end="6"/>
                                            </p:txEl>
                                          </p:spTgt>
                                        </p:tgtEl>
                                        <p:attrNameLst>
                                          <p:attrName>style.visibility</p:attrName>
                                        </p:attrNameLst>
                                      </p:cBhvr>
                                      <p:to>
                                        <p:strVal val="visible"/>
                                      </p:to>
                                    </p:set>
                                    <p:animEffect transition="in" filter="fade">
                                      <p:cBhvr>
                                        <p:cTn id="38" dur="1000"/>
                                        <p:tgtEl>
                                          <p:spTgt spid="164">
                                            <p:txEl>
                                              <p:pRg st="6" end="6"/>
                                            </p:txEl>
                                          </p:spTgt>
                                        </p:tgtEl>
                                      </p:cBhvr>
                                    </p:animEffect>
                                    <p:anim calcmode="lin" valueType="num">
                                      <p:cBhvr>
                                        <p:cTn id="39" dur="1000" fill="hold"/>
                                        <p:tgtEl>
                                          <p:spTgt spid="16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64">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64">
                                            <p:txEl>
                                              <p:pRg st="7" end="7"/>
                                            </p:txEl>
                                          </p:spTgt>
                                        </p:tgtEl>
                                        <p:attrNameLst>
                                          <p:attrName>style.visibility</p:attrName>
                                        </p:attrNameLst>
                                      </p:cBhvr>
                                      <p:to>
                                        <p:strVal val="visible"/>
                                      </p:to>
                                    </p:set>
                                    <p:animEffect transition="in" filter="fade">
                                      <p:cBhvr>
                                        <p:cTn id="43" dur="1000"/>
                                        <p:tgtEl>
                                          <p:spTgt spid="164">
                                            <p:txEl>
                                              <p:pRg st="7" end="7"/>
                                            </p:txEl>
                                          </p:spTgt>
                                        </p:tgtEl>
                                      </p:cBhvr>
                                    </p:animEffect>
                                    <p:anim calcmode="lin" valueType="num">
                                      <p:cBhvr>
                                        <p:cTn id="44" dur="1000" fill="hold"/>
                                        <p:tgtEl>
                                          <p:spTgt spid="16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6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64">
                                            <p:txEl>
                                              <p:pRg st="8" end="8"/>
                                            </p:txEl>
                                          </p:spTgt>
                                        </p:tgtEl>
                                        <p:attrNameLst>
                                          <p:attrName>style.visibility</p:attrName>
                                        </p:attrNameLst>
                                      </p:cBhvr>
                                      <p:to>
                                        <p:strVal val="visible"/>
                                      </p:to>
                                    </p:set>
                                    <p:animEffect transition="in" filter="fade">
                                      <p:cBhvr>
                                        <p:cTn id="50" dur="1000"/>
                                        <p:tgtEl>
                                          <p:spTgt spid="164">
                                            <p:txEl>
                                              <p:pRg st="8" end="8"/>
                                            </p:txEl>
                                          </p:spTgt>
                                        </p:tgtEl>
                                      </p:cBhvr>
                                    </p:animEffect>
                                    <p:anim calcmode="lin" valueType="num">
                                      <p:cBhvr>
                                        <p:cTn id="51" dur="1000" fill="hold"/>
                                        <p:tgtEl>
                                          <p:spTgt spid="164">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16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12</a:t>
            </a:fld>
            <a:endParaRPr/>
          </a:p>
        </p:txBody>
      </p:sp>
      <p:sp>
        <p:nvSpPr>
          <p:cNvPr id="189" name="Google Shape;189;p2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PROJECT</a:t>
            </a:r>
            <a:endParaRPr/>
          </a:p>
        </p:txBody>
      </p:sp>
      <p:sp>
        <p:nvSpPr>
          <p:cNvPr id="190" name="Google Shape;190;p2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400" b="0" i="0" u="none" dirty="0">
                <a:solidFill>
                  <a:schemeClr val="dk2"/>
                </a:solidFill>
                <a:sym typeface="Arial"/>
              </a:rPr>
              <a:t>PROJECT Operation is denoted by </a:t>
            </a:r>
            <a:r>
              <a:rPr lang="en-US" sz="2400" b="1" i="0" u="none" dirty="0">
                <a:solidFill>
                  <a:schemeClr val="dk2"/>
                </a:solidFill>
                <a:latin typeface="Noto Sans Symbols"/>
                <a:ea typeface="Noto Sans Symbols"/>
                <a:cs typeface="Noto Sans Symbols"/>
                <a:sym typeface="Noto Sans Symbols"/>
              </a:rPr>
              <a:t>π</a:t>
            </a:r>
            <a:r>
              <a:rPr lang="en-US" sz="2400" b="0" i="0" u="none" dirty="0">
                <a:solidFill>
                  <a:schemeClr val="dk2"/>
                </a:solidFill>
                <a:latin typeface="Noto Sans Symbols"/>
                <a:ea typeface="Noto Sans Symbols"/>
                <a:cs typeface="Noto Sans Symbols"/>
                <a:sym typeface="Noto Sans Symbols"/>
              </a:rPr>
              <a:t> </a:t>
            </a:r>
            <a:r>
              <a:rPr lang="en-US" sz="2400" b="0" i="0" u="none" dirty="0">
                <a:solidFill>
                  <a:schemeClr val="dk2"/>
                </a:solidFill>
                <a:sym typeface="Arial"/>
              </a:rPr>
              <a:t>(pi) </a:t>
            </a:r>
            <a:endParaRPr sz="2400" dirty="0"/>
          </a:p>
          <a:p>
            <a:pPr marL="342900" lvl="0" indent="-342900" algn="l" rtl="0">
              <a:lnSpc>
                <a:spcPct val="90000"/>
              </a:lnSpc>
              <a:spcBef>
                <a:spcPts val="560"/>
              </a:spcBef>
              <a:spcAft>
                <a:spcPts val="0"/>
              </a:spcAft>
              <a:buClr>
                <a:srgbClr val="990033"/>
              </a:buClr>
              <a:buSzPts val="1680"/>
              <a:buFont typeface="Noto Sans Symbols"/>
              <a:buChar char="■"/>
            </a:pPr>
            <a:r>
              <a:rPr lang="en-US" sz="2400" b="0" i="0" u="none" dirty="0">
                <a:solidFill>
                  <a:schemeClr val="dk2"/>
                </a:solidFill>
                <a:latin typeface="Arial"/>
                <a:ea typeface="Arial"/>
                <a:cs typeface="Arial"/>
                <a:sym typeface="Arial"/>
              </a:rPr>
              <a:t>This operation keeps certain </a:t>
            </a:r>
            <a:r>
              <a:rPr lang="en-US" sz="2400" b="0" i="1" u="none" dirty="0">
                <a:solidFill>
                  <a:schemeClr val="dk2"/>
                </a:solidFill>
                <a:latin typeface="Arial"/>
                <a:ea typeface="Arial"/>
                <a:cs typeface="Arial"/>
                <a:sym typeface="Arial"/>
              </a:rPr>
              <a:t>columns</a:t>
            </a:r>
            <a:r>
              <a:rPr lang="en-US" sz="2400" b="0" i="0" u="none" dirty="0">
                <a:solidFill>
                  <a:schemeClr val="dk2"/>
                </a:solidFill>
                <a:latin typeface="Arial"/>
                <a:ea typeface="Arial"/>
                <a:cs typeface="Arial"/>
                <a:sym typeface="Arial"/>
              </a:rPr>
              <a:t> (attributes) from a relation and discards the other columns.</a:t>
            </a:r>
            <a:endParaRPr sz="2400" dirty="0"/>
          </a:p>
          <a:p>
            <a:pPr marL="742950" lvl="1" indent="-285750" algn="l" rtl="0">
              <a:lnSpc>
                <a:spcPct val="90000"/>
              </a:lnSpc>
              <a:spcBef>
                <a:spcPts val="520"/>
              </a:spcBef>
              <a:spcAft>
                <a:spcPts val="0"/>
              </a:spcAft>
              <a:buClr>
                <a:schemeClr val="dk2"/>
              </a:buClr>
              <a:buSzPts val="1430"/>
              <a:buFont typeface="Noto Sans Symbols"/>
              <a:buChar char="■"/>
            </a:pPr>
            <a:r>
              <a:rPr lang="en-US" sz="2400" b="0" i="0" u="none" dirty="0">
                <a:solidFill>
                  <a:srgbClr val="800000"/>
                </a:solidFill>
                <a:latin typeface="Arial"/>
                <a:ea typeface="Arial"/>
                <a:cs typeface="Arial"/>
                <a:sym typeface="Arial"/>
              </a:rPr>
              <a:t>PROJECT creates a vertical partitioning</a:t>
            </a:r>
            <a:endParaRPr sz="2400" dirty="0"/>
          </a:p>
          <a:p>
            <a:pPr marL="1143000" lvl="2" indent="-228600" algn="l" rtl="0">
              <a:lnSpc>
                <a:spcPct val="90000"/>
              </a:lnSpc>
              <a:spcBef>
                <a:spcPts val="48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The list of specified columns (attributes) is kept in each tuple</a:t>
            </a:r>
            <a:endParaRPr sz="2000" dirty="0"/>
          </a:p>
          <a:p>
            <a:pPr marL="1143000" lvl="2" indent="-228600" algn="l" rtl="0">
              <a:lnSpc>
                <a:spcPct val="90000"/>
              </a:lnSpc>
              <a:spcBef>
                <a:spcPts val="48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The other attributes in each tuple are </a:t>
            </a:r>
            <a:r>
              <a:rPr lang="en-US" sz="2000" b="0" i="0" u="none" dirty="0" smtClean="0">
                <a:solidFill>
                  <a:schemeClr val="dk2"/>
                </a:solidFill>
                <a:latin typeface="Arial"/>
                <a:ea typeface="Arial"/>
                <a:cs typeface="Arial"/>
                <a:sym typeface="Arial"/>
              </a:rPr>
              <a:t>discarded</a:t>
            </a:r>
          </a:p>
          <a:p>
            <a:pPr marL="342900" lvl="0" indent="-342900">
              <a:lnSpc>
                <a:spcPct val="80000"/>
              </a:lnSpc>
              <a:spcBef>
                <a:spcPts val="560"/>
              </a:spcBef>
              <a:buSzPts val="1680"/>
            </a:pPr>
            <a:endParaRPr lang="en-US" sz="2400" dirty="0" smtClean="0"/>
          </a:p>
          <a:p>
            <a:pPr marL="342900" lvl="0" indent="-342900">
              <a:lnSpc>
                <a:spcPct val="80000"/>
              </a:lnSpc>
              <a:spcBef>
                <a:spcPts val="560"/>
              </a:spcBef>
              <a:buSzPts val="1680"/>
            </a:pPr>
            <a:r>
              <a:rPr lang="en-US" sz="2400" dirty="0" smtClean="0"/>
              <a:t>The </a:t>
            </a:r>
            <a:r>
              <a:rPr lang="en-US" sz="2400" dirty="0"/>
              <a:t>general form of the </a:t>
            </a:r>
            <a:r>
              <a:rPr lang="en-US" sz="2400" i="1" dirty="0"/>
              <a:t>project</a:t>
            </a:r>
            <a:r>
              <a:rPr lang="en-US" sz="2400" dirty="0"/>
              <a:t> operation is:</a:t>
            </a:r>
          </a:p>
          <a:p>
            <a:pPr marL="342900" lvl="0" indent="-342900" algn="ctr">
              <a:lnSpc>
                <a:spcPct val="80000"/>
              </a:lnSpc>
              <a:spcBef>
                <a:spcPts val="560"/>
              </a:spcBef>
              <a:buSzPts val="1680"/>
              <a:buNone/>
            </a:pPr>
            <a:r>
              <a:rPr lang="en-US" sz="2400" dirty="0">
                <a:latin typeface="Noto Sans Symbols"/>
                <a:ea typeface="Noto Sans Symbols"/>
                <a:cs typeface="Noto Sans Symbols"/>
                <a:sym typeface="Noto Sans Symbols"/>
              </a:rPr>
              <a:t>π</a:t>
            </a:r>
            <a:r>
              <a:rPr lang="en-US" sz="2400" baseline="-25000" dirty="0"/>
              <a:t>&lt;attribute list&gt;</a:t>
            </a:r>
            <a:r>
              <a:rPr lang="en-US" sz="2400" dirty="0"/>
              <a:t>(R)</a:t>
            </a:r>
          </a:p>
          <a:p>
            <a:pPr marL="742950" lvl="1" indent="-285750">
              <a:lnSpc>
                <a:spcPct val="80000"/>
              </a:lnSpc>
              <a:spcBef>
                <a:spcPts val="520"/>
              </a:spcBef>
              <a:buSzPts val="1430"/>
            </a:pPr>
            <a:r>
              <a:rPr lang="en-US" sz="2400" dirty="0">
                <a:latin typeface="Noto Sans Symbols"/>
                <a:ea typeface="Noto Sans Symbols"/>
                <a:cs typeface="Noto Sans Symbols"/>
                <a:sym typeface="Noto Sans Symbols"/>
              </a:rPr>
              <a:t>π</a:t>
            </a:r>
            <a:r>
              <a:rPr lang="en-US" sz="2400" dirty="0"/>
              <a:t> (pi) is the symbol used to represent the </a:t>
            </a:r>
            <a:r>
              <a:rPr lang="en-US" sz="2400" i="1" dirty="0"/>
              <a:t>project</a:t>
            </a:r>
            <a:r>
              <a:rPr lang="en-US" sz="2400" dirty="0"/>
              <a:t> operation</a:t>
            </a:r>
          </a:p>
          <a:p>
            <a:pPr marL="742950" lvl="1" indent="-285750">
              <a:lnSpc>
                <a:spcPct val="80000"/>
              </a:lnSpc>
              <a:spcBef>
                <a:spcPts val="520"/>
              </a:spcBef>
              <a:buSzPts val="1430"/>
            </a:pPr>
            <a:r>
              <a:rPr lang="en-US" sz="2400" dirty="0"/>
              <a:t>&lt;attribute list&gt; is the desired list of attributes from relation R. </a:t>
            </a:r>
          </a:p>
          <a:p>
            <a:pPr marL="914400" lvl="2" indent="0" algn="l" rtl="0">
              <a:lnSpc>
                <a:spcPct val="90000"/>
              </a:lnSpc>
              <a:spcBef>
                <a:spcPts val="480"/>
              </a:spcBef>
              <a:spcAft>
                <a:spcPts val="0"/>
              </a:spcAft>
              <a:buClr>
                <a:srgbClr val="990033"/>
              </a:buClr>
              <a:buSzPts val="12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fade">
                                      <p:cBhvr>
                                        <p:cTn id="7" dur="1000"/>
                                        <p:tgtEl>
                                          <p:spTgt spid="190">
                                            <p:txEl>
                                              <p:pRg st="0" end="0"/>
                                            </p:txEl>
                                          </p:spTgt>
                                        </p:tgtEl>
                                      </p:cBhvr>
                                    </p:animEffect>
                                    <p:anim calcmode="lin" valueType="num">
                                      <p:cBhvr>
                                        <p:cTn id="8" dur="1000" fill="hold"/>
                                        <p:tgtEl>
                                          <p:spTgt spid="19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Effect transition="in" filter="fade">
                                      <p:cBhvr>
                                        <p:cTn id="12" dur="1000"/>
                                        <p:tgtEl>
                                          <p:spTgt spid="190">
                                            <p:txEl>
                                              <p:pRg st="1" end="1"/>
                                            </p:txEl>
                                          </p:spTgt>
                                        </p:tgtEl>
                                      </p:cBhvr>
                                    </p:animEffect>
                                    <p:anim calcmode="lin" valueType="num">
                                      <p:cBhvr>
                                        <p:cTn id="13" dur="1000" fill="hold"/>
                                        <p:tgtEl>
                                          <p:spTgt spid="19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Effect transition="in" filter="fade">
                                      <p:cBhvr>
                                        <p:cTn id="17" dur="1000"/>
                                        <p:tgtEl>
                                          <p:spTgt spid="190">
                                            <p:txEl>
                                              <p:pRg st="2" end="2"/>
                                            </p:txEl>
                                          </p:spTgt>
                                        </p:tgtEl>
                                      </p:cBhvr>
                                    </p:animEffect>
                                    <p:anim calcmode="lin" valueType="num">
                                      <p:cBhvr>
                                        <p:cTn id="18" dur="1000" fill="hold"/>
                                        <p:tgtEl>
                                          <p:spTgt spid="19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9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Effect transition="in" filter="fade">
                                      <p:cBhvr>
                                        <p:cTn id="22" dur="1000"/>
                                        <p:tgtEl>
                                          <p:spTgt spid="190">
                                            <p:txEl>
                                              <p:pRg st="3" end="3"/>
                                            </p:txEl>
                                          </p:spTgt>
                                        </p:tgtEl>
                                      </p:cBhvr>
                                    </p:animEffect>
                                    <p:anim calcmode="lin" valueType="num">
                                      <p:cBhvr>
                                        <p:cTn id="23" dur="1000" fill="hold"/>
                                        <p:tgtEl>
                                          <p:spTgt spid="19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9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0">
                                            <p:txEl>
                                              <p:pRg st="4" end="4"/>
                                            </p:txEl>
                                          </p:spTgt>
                                        </p:tgtEl>
                                        <p:attrNameLst>
                                          <p:attrName>style.visibility</p:attrName>
                                        </p:attrNameLst>
                                      </p:cBhvr>
                                      <p:to>
                                        <p:strVal val="visible"/>
                                      </p:to>
                                    </p:set>
                                    <p:animEffect transition="in" filter="fade">
                                      <p:cBhvr>
                                        <p:cTn id="27" dur="1000"/>
                                        <p:tgtEl>
                                          <p:spTgt spid="190">
                                            <p:txEl>
                                              <p:pRg st="4" end="4"/>
                                            </p:txEl>
                                          </p:spTgt>
                                        </p:tgtEl>
                                      </p:cBhvr>
                                    </p:animEffect>
                                    <p:anim calcmode="lin" valueType="num">
                                      <p:cBhvr>
                                        <p:cTn id="28" dur="1000" fill="hold"/>
                                        <p:tgtEl>
                                          <p:spTgt spid="190">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9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90">
                                            <p:txEl>
                                              <p:pRg st="6" end="6"/>
                                            </p:txEl>
                                          </p:spTgt>
                                        </p:tgtEl>
                                        <p:attrNameLst>
                                          <p:attrName>style.visibility</p:attrName>
                                        </p:attrNameLst>
                                      </p:cBhvr>
                                      <p:to>
                                        <p:strVal val="visible"/>
                                      </p:to>
                                    </p:set>
                                    <p:animEffect transition="in" filter="fade">
                                      <p:cBhvr>
                                        <p:cTn id="34" dur="1000"/>
                                        <p:tgtEl>
                                          <p:spTgt spid="190">
                                            <p:txEl>
                                              <p:pRg st="6" end="6"/>
                                            </p:txEl>
                                          </p:spTgt>
                                        </p:tgtEl>
                                      </p:cBhvr>
                                    </p:animEffect>
                                    <p:anim calcmode="lin" valueType="num">
                                      <p:cBhvr>
                                        <p:cTn id="35" dur="1000" fill="hold"/>
                                        <p:tgtEl>
                                          <p:spTgt spid="190">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90">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90">
                                            <p:txEl>
                                              <p:pRg st="7" end="7"/>
                                            </p:txEl>
                                          </p:spTgt>
                                        </p:tgtEl>
                                        <p:attrNameLst>
                                          <p:attrName>style.visibility</p:attrName>
                                        </p:attrNameLst>
                                      </p:cBhvr>
                                      <p:to>
                                        <p:strVal val="visible"/>
                                      </p:to>
                                    </p:set>
                                    <p:animEffect transition="in" filter="fade">
                                      <p:cBhvr>
                                        <p:cTn id="39" dur="1000"/>
                                        <p:tgtEl>
                                          <p:spTgt spid="190">
                                            <p:txEl>
                                              <p:pRg st="7" end="7"/>
                                            </p:txEl>
                                          </p:spTgt>
                                        </p:tgtEl>
                                      </p:cBhvr>
                                    </p:animEffect>
                                    <p:anim calcmode="lin" valueType="num">
                                      <p:cBhvr>
                                        <p:cTn id="40" dur="1000" fill="hold"/>
                                        <p:tgtEl>
                                          <p:spTgt spid="190">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90">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90">
                                            <p:txEl>
                                              <p:pRg st="8" end="8"/>
                                            </p:txEl>
                                          </p:spTgt>
                                        </p:tgtEl>
                                        <p:attrNameLst>
                                          <p:attrName>style.visibility</p:attrName>
                                        </p:attrNameLst>
                                      </p:cBhvr>
                                      <p:to>
                                        <p:strVal val="visible"/>
                                      </p:to>
                                    </p:set>
                                    <p:animEffect transition="in" filter="fade">
                                      <p:cBhvr>
                                        <p:cTn id="44" dur="1000"/>
                                        <p:tgtEl>
                                          <p:spTgt spid="190">
                                            <p:txEl>
                                              <p:pRg st="8" end="8"/>
                                            </p:txEl>
                                          </p:spTgt>
                                        </p:tgtEl>
                                      </p:cBhvr>
                                    </p:animEffect>
                                    <p:anim calcmode="lin" valueType="num">
                                      <p:cBhvr>
                                        <p:cTn id="45" dur="1000" fill="hold"/>
                                        <p:tgtEl>
                                          <p:spTgt spid="190">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90">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90">
                                            <p:txEl>
                                              <p:pRg st="9" end="9"/>
                                            </p:txEl>
                                          </p:spTgt>
                                        </p:tgtEl>
                                        <p:attrNameLst>
                                          <p:attrName>style.visibility</p:attrName>
                                        </p:attrNameLst>
                                      </p:cBhvr>
                                      <p:to>
                                        <p:strVal val="visible"/>
                                      </p:to>
                                    </p:set>
                                    <p:animEffect transition="in" filter="fade">
                                      <p:cBhvr>
                                        <p:cTn id="49" dur="1000"/>
                                        <p:tgtEl>
                                          <p:spTgt spid="190">
                                            <p:txEl>
                                              <p:pRg st="9" end="9"/>
                                            </p:txEl>
                                          </p:spTgt>
                                        </p:tgtEl>
                                      </p:cBhvr>
                                    </p:animEffect>
                                    <p:anim calcmode="lin" valueType="num">
                                      <p:cBhvr>
                                        <p:cTn id="50" dur="1000" fill="hold"/>
                                        <p:tgtEl>
                                          <p:spTgt spid="190">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9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13</a:t>
            </a:fld>
            <a:endParaRPr/>
          </a:p>
        </p:txBody>
      </p:sp>
      <p:sp>
        <p:nvSpPr>
          <p:cNvPr id="197" name="Google Shape;197;p2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PROJECT (cont.)</a:t>
            </a:r>
            <a:endParaRPr/>
          </a:p>
        </p:txBody>
      </p:sp>
      <p:sp>
        <p:nvSpPr>
          <p:cNvPr id="198" name="Google Shape;198;p2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560"/>
              </a:spcBef>
              <a:spcAft>
                <a:spcPts val="0"/>
              </a:spcAft>
              <a:buClr>
                <a:srgbClr val="990033"/>
              </a:buClr>
              <a:buSzPts val="1680"/>
              <a:buFont typeface="Noto Sans Symbols"/>
              <a:buChar char="■"/>
            </a:pPr>
            <a:r>
              <a:rPr lang="en-US" sz="2800" b="0" i="0" u="none" dirty="0" smtClean="0">
                <a:solidFill>
                  <a:schemeClr val="dk2"/>
                </a:solidFill>
                <a:latin typeface="Arial"/>
                <a:ea typeface="Arial"/>
                <a:cs typeface="Arial"/>
                <a:sym typeface="Arial"/>
              </a:rPr>
              <a:t>The </a:t>
            </a:r>
            <a:r>
              <a:rPr lang="en-US" sz="2800" b="0" i="0" u="none" dirty="0">
                <a:solidFill>
                  <a:schemeClr val="dk2"/>
                </a:solidFill>
                <a:latin typeface="Arial"/>
                <a:ea typeface="Arial"/>
                <a:cs typeface="Arial"/>
                <a:sym typeface="Arial"/>
              </a:rPr>
              <a:t>project operation </a:t>
            </a:r>
            <a:r>
              <a:rPr lang="en-US" sz="2800" b="0" i="1" u="none" dirty="0">
                <a:solidFill>
                  <a:schemeClr val="dk2"/>
                </a:solidFill>
                <a:latin typeface="Arial"/>
                <a:ea typeface="Arial"/>
                <a:cs typeface="Arial"/>
                <a:sym typeface="Arial"/>
              </a:rPr>
              <a:t>removes any duplicate </a:t>
            </a:r>
            <a:r>
              <a:rPr lang="en-US" sz="2800" b="0" i="1" u="none" dirty="0" smtClean="0">
                <a:solidFill>
                  <a:schemeClr val="dk2"/>
                </a:solidFill>
                <a:latin typeface="Arial"/>
                <a:ea typeface="Arial"/>
                <a:cs typeface="Arial"/>
                <a:sym typeface="Arial"/>
              </a:rPr>
              <a:t>tuples</a:t>
            </a:r>
          </a:p>
          <a:p>
            <a:pPr marL="742950" lvl="1" indent="-285750">
              <a:lnSpc>
                <a:spcPct val="80000"/>
              </a:lnSpc>
              <a:spcBef>
                <a:spcPts val="520"/>
              </a:spcBef>
              <a:buSzPts val="1430"/>
            </a:pPr>
            <a:r>
              <a:rPr lang="en-US" dirty="0"/>
              <a:t>This is because the result of the </a:t>
            </a:r>
            <a:r>
              <a:rPr lang="en-US" i="1" dirty="0"/>
              <a:t>project</a:t>
            </a:r>
            <a:r>
              <a:rPr lang="en-US" dirty="0"/>
              <a:t> operation must be a </a:t>
            </a:r>
            <a:r>
              <a:rPr lang="en-US" i="1" dirty="0"/>
              <a:t>set of tuples</a:t>
            </a:r>
            <a:endParaRPr lang="en-US" dirty="0"/>
          </a:p>
          <a:p>
            <a:pPr marL="1143000" lvl="2" indent="-228600">
              <a:lnSpc>
                <a:spcPct val="80000"/>
              </a:lnSpc>
              <a:spcBef>
                <a:spcPts val="480"/>
              </a:spcBef>
              <a:buSzPts val="1200"/>
            </a:pPr>
            <a:r>
              <a:rPr lang="en-US" dirty="0"/>
              <a:t>Mathematical sets </a:t>
            </a:r>
            <a:r>
              <a:rPr lang="en-US" i="1" dirty="0"/>
              <a:t>do not allow</a:t>
            </a:r>
            <a:r>
              <a:rPr lang="en-US" dirty="0"/>
              <a:t> duplicate elements</a:t>
            </a:r>
            <a:endParaRPr lang="en-US" sz="2800" b="0" i="1" u="none" dirty="0" smtClean="0">
              <a:solidFill>
                <a:schemeClr val="dk2"/>
              </a:solidFill>
              <a:latin typeface="Arial"/>
              <a:ea typeface="Arial"/>
              <a:cs typeface="Arial"/>
              <a:sym typeface="Arial"/>
            </a:endParaRPr>
          </a:p>
          <a:p>
            <a:pPr marL="342900" lvl="0" indent="-342900">
              <a:lnSpc>
                <a:spcPct val="90000"/>
              </a:lnSpc>
              <a:spcBef>
                <a:spcPts val="560"/>
              </a:spcBef>
              <a:buSzPts val="1680"/>
            </a:pPr>
            <a:r>
              <a:rPr lang="en-US" dirty="0"/>
              <a:t>Example: To list each employee’s first and last name and salary, the following is used:</a:t>
            </a:r>
          </a:p>
          <a:p>
            <a:pPr marL="742950" lvl="1" indent="-285750" algn="ctr">
              <a:lnSpc>
                <a:spcPct val="90000"/>
              </a:lnSpc>
              <a:spcBef>
                <a:spcPts val="520"/>
              </a:spcBef>
              <a:buSzPts val="1430"/>
              <a:buNone/>
            </a:pPr>
            <a:r>
              <a:rPr lang="en-US" dirty="0">
                <a:latin typeface="Noto Sans Symbols"/>
                <a:ea typeface="Noto Sans Symbols"/>
                <a:cs typeface="Noto Sans Symbols"/>
                <a:sym typeface="Noto Sans Symbols"/>
              </a:rPr>
              <a:t>π</a:t>
            </a:r>
            <a:r>
              <a:rPr lang="en-US" baseline="-25000" dirty="0"/>
              <a:t>LNAME, FNAME,SALARY</a:t>
            </a:r>
            <a:r>
              <a:rPr lang="en-US" dirty="0"/>
              <a:t>(EMPLOYEE</a:t>
            </a:r>
            <a:r>
              <a:rPr lang="en-US" dirty="0" smtClean="0"/>
              <a:t>)</a:t>
            </a:r>
            <a:endParaRPr dirty="0"/>
          </a:p>
          <a:p>
            <a:pPr marL="342900" lvl="0" indent="-236220" algn="l" rtl="0">
              <a:lnSpc>
                <a:spcPct val="80000"/>
              </a:lnSpc>
              <a:spcBef>
                <a:spcPts val="560"/>
              </a:spcBef>
              <a:spcAft>
                <a:spcPts val="0"/>
              </a:spcAft>
              <a:buClr>
                <a:srgbClr val="990033"/>
              </a:buClr>
              <a:buSzPts val="1680"/>
              <a:buFont typeface="Noto Sans Symbols"/>
              <a:buNone/>
            </a:pPr>
            <a:endParaRPr sz="2800" b="0" i="0" u="none" dirty="0">
              <a:solidFill>
                <a:schemeClr val="dk2"/>
              </a:solidFill>
              <a:latin typeface="Arial"/>
              <a:ea typeface="Arial"/>
              <a:cs typeface="Arial"/>
              <a:sym typeface="Arial"/>
            </a:endParaRPr>
          </a:p>
          <a:p>
            <a:pPr marL="342900" lvl="0" indent="-236220" algn="l" rtl="0">
              <a:spcBef>
                <a:spcPts val="560"/>
              </a:spcBef>
              <a:spcAft>
                <a:spcPts val="0"/>
              </a:spcAft>
              <a:buSzPts val="1680"/>
              <a:buNone/>
            </a:pPr>
            <a:endParaRPr sz="2800" b="0" i="0" u="none" dirty="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14</a:t>
            </a:fld>
            <a:endParaRPr/>
          </a:p>
        </p:txBody>
      </p:sp>
      <p:sp>
        <p:nvSpPr>
          <p:cNvPr id="205" name="Google Shape;205;p2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PROJECT (contd.)</a:t>
            </a:r>
            <a:endParaRPr/>
          </a:p>
        </p:txBody>
      </p:sp>
      <p:sp>
        <p:nvSpPr>
          <p:cNvPr id="206" name="Google Shape;206;p2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PROJECT Operation Properties</a:t>
            </a: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The number of tuples in the result of projection </a:t>
            </a:r>
            <a:r>
              <a:rPr lang="en-US" sz="2600" b="0" i="0" u="none" dirty="0">
                <a:solidFill>
                  <a:srgbClr val="800000"/>
                </a:solidFill>
                <a:latin typeface="Noto Sans Symbols"/>
                <a:ea typeface="Noto Sans Symbols"/>
                <a:cs typeface="Noto Sans Symbols"/>
                <a:sym typeface="Noto Sans Symbols"/>
              </a:rPr>
              <a:t>π</a:t>
            </a:r>
            <a:r>
              <a:rPr lang="en-US" sz="2600" b="0" i="0" u="none" baseline="-25000" dirty="0">
                <a:solidFill>
                  <a:srgbClr val="800000"/>
                </a:solidFill>
                <a:latin typeface="Arial"/>
                <a:ea typeface="Arial"/>
                <a:cs typeface="Arial"/>
                <a:sym typeface="Arial"/>
              </a:rPr>
              <a:t>&lt;list&gt;</a:t>
            </a:r>
            <a:r>
              <a:rPr lang="en-US" sz="2600" b="0" i="0" u="none" dirty="0">
                <a:solidFill>
                  <a:srgbClr val="800000"/>
                </a:solidFill>
                <a:latin typeface="Arial"/>
                <a:ea typeface="Arial"/>
                <a:cs typeface="Arial"/>
                <a:sym typeface="Arial"/>
              </a:rPr>
              <a:t>(R) is always less or equal to the number of tuples in R</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If the list of attributes includes a </a:t>
            </a:r>
            <a:r>
              <a:rPr lang="en-US" sz="2400" b="0" i="1" u="none" dirty="0">
                <a:solidFill>
                  <a:schemeClr val="dk2"/>
                </a:solidFill>
                <a:latin typeface="Arial"/>
                <a:ea typeface="Arial"/>
                <a:cs typeface="Arial"/>
                <a:sym typeface="Arial"/>
              </a:rPr>
              <a:t>key</a:t>
            </a:r>
            <a:r>
              <a:rPr lang="en-US" sz="2400" b="0" i="0" u="none" dirty="0">
                <a:solidFill>
                  <a:schemeClr val="dk2"/>
                </a:solidFill>
                <a:latin typeface="Arial"/>
                <a:ea typeface="Arial"/>
                <a:cs typeface="Arial"/>
                <a:sym typeface="Arial"/>
              </a:rPr>
              <a:t> of R, then the number of tuples in the result of PROJECT is </a:t>
            </a:r>
            <a:r>
              <a:rPr lang="en-US" sz="2400" b="0" i="1" u="none" dirty="0">
                <a:solidFill>
                  <a:schemeClr val="dk2"/>
                </a:solidFill>
                <a:latin typeface="Arial"/>
                <a:ea typeface="Arial"/>
                <a:cs typeface="Arial"/>
                <a:sym typeface="Arial"/>
              </a:rPr>
              <a:t>equal</a:t>
            </a:r>
            <a:r>
              <a:rPr lang="en-US" sz="2400" b="0" i="0" u="none" dirty="0">
                <a:solidFill>
                  <a:schemeClr val="dk2"/>
                </a:solidFill>
                <a:latin typeface="Arial"/>
                <a:ea typeface="Arial"/>
                <a:cs typeface="Arial"/>
                <a:sym typeface="Arial"/>
              </a:rPr>
              <a:t> to the number of tuples in R</a:t>
            </a:r>
          </a:p>
          <a:p>
            <a:pPr marL="914400" lvl="2" indent="0" algn="l" rtl="0">
              <a:lnSpc>
                <a:spcPct val="100000"/>
              </a:lnSpc>
              <a:spcBef>
                <a:spcPts val="480"/>
              </a:spcBef>
              <a:spcAft>
                <a:spcPts val="0"/>
              </a:spcAft>
              <a:buClr>
                <a:srgbClr val="990033"/>
              </a:buClr>
              <a:buSzPts val="1200"/>
              <a:buNone/>
            </a:pP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PROJECT is </a:t>
            </a:r>
            <a:r>
              <a:rPr lang="en-US" sz="2600" b="0" i="1" u="none" dirty="0">
                <a:solidFill>
                  <a:srgbClr val="800000"/>
                </a:solidFill>
                <a:latin typeface="Arial"/>
                <a:ea typeface="Arial"/>
                <a:cs typeface="Arial"/>
                <a:sym typeface="Arial"/>
              </a:rPr>
              <a:t>not</a:t>
            </a:r>
            <a:r>
              <a:rPr lang="en-US" sz="2600" b="0" i="0" u="none" dirty="0">
                <a:solidFill>
                  <a:srgbClr val="800000"/>
                </a:solidFill>
                <a:latin typeface="Arial"/>
                <a:ea typeface="Arial"/>
                <a:cs typeface="Arial"/>
                <a:sym typeface="Arial"/>
              </a:rPr>
              <a:t> commutative</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15</a:t>
            </a:fld>
            <a:endParaRPr/>
          </a:p>
        </p:txBody>
      </p:sp>
      <p:sp>
        <p:nvSpPr>
          <p:cNvPr id="171" name="Google Shape;171;p2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The following query results refer to this database state</a:t>
            </a:r>
            <a:endParaRPr/>
          </a:p>
        </p:txBody>
      </p:sp>
      <p:sp>
        <p:nvSpPr>
          <p:cNvPr id="172" name="Google Shape;172;p25"/>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3" name="Google Shape;173;p25"/>
          <p:cNvSpPr txBox="1"/>
          <p:nvPr/>
        </p:nvSpPr>
        <p:spPr>
          <a:xfrm>
            <a:off x="1066800" y="2286000"/>
            <a:ext cx="7239000" cy="533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174" name="Google Shape;174;p25" descr="fig05_06"/>
          <p:cNvPicPr preferRelativeResize="0"/>
          <p:nvPr/>
        </p:nvPicPr>
        <p:blipFill rotWithShape="1">
          <a:blip r:embed="rId3">
            <a:alphaModFix/>
          </a:blip>
          <a:srcRect/>
          <a:stretch/>
        </p:blipFill>
        <p:spPr>
          <a:xfrm>
            <a:off x="0" y="-76200"/>
            <a:ext cx="9144000" cy="69342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16</a:t>
            </a:fld>
            <a:endParaRPr/>
          </a:p>
        </p:txBody>
      </p:sp>
      <p:sp>
        <p:nvSpPr>
          <p:cNvPr id="181" name="Google Shape;181;p2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applying SELECT and PROJECT operations</a:t>
            </a:r>
            <a:endParaRPr/>
          </a:p>
        </p:txBody>
      </p:sp>
      <p:pic>
        <p:nvPicPr>
          <p:cNvPr id="3" name="Picture 2">
            <a:extLst>
              <a:ext uri="{FF2B5EF4-FFF2-40B4-BE49-F238E27FC236}">
                <a16:creationId xmlns="" xmlns:a16="http://schemas.microsoft.com/office/drawing/2014/main" id="{A89A30FF-ABB4-974C-EB1A-2D7A804B26B7}"/>
              </a:ext>
            </a:extLst>
          </p:cNvPr>
          <p:cNvPicPr>
            <a:picLocks noChangeAspect="1"/>
          </p:cNvPicPr>
          <p:nvPr/>
        </p:nvPicPr>
        <p:blipFill>
          <a:blip r:embed="rId3"/>
          <a:stretch>
            <a:fillRect/>
          </a:stretch>
        </p:blipFill>
        <p:spPr>
          <a:xfrm>
            <a:off x="228600" y="1593934"/>
            <a:ext cx="8344525" cy="714910"/>
          </a:xfrm>
          <a:prstGeom prst="rect">
            <a:avLst/>
          </a:prstGeom>
        </p:spPr>
      </p:pic>
      <p:pic>
        <p:nvPicPr>
          <p:cNvPr id="5" name="Picture 4">
            <a:extLst>
              <a:ext uri="{FF2B5EF4-FFF2-40B4-BE49-F238E27FC236}">
                <a16:creationId xmlns="" xmlns:a16="http://schemas.microsoft.com/office/drawing/2014/main" id="{73959FF6-E511-8965-4AC3-C173E20FBDEC}"/>
              </a:ext>
            </a:extLst>
          </p:cNvPr>
          <p:cNvPicPr>
            <a:picLocks noChangeAspect="1"/>
          </p:cNvPicPr>
          <p:nvPr/>
        </p:nvPicPr>
        <p:blipFill>
          <a:blip r:embed="rId4"/>
          <a:stretch>
            <a:fillRect/>
          </a:stretch>
        </p:blipFill>
        <p:spPr>
          <a:xfrm>
            <a:off x="0" y="2575213"/>
            <a:ext cx="8925836" cy="992187"/>
          </a:xfrm>
          <a:prstGeom prst="rect">
            <a:avLst/>
          </a:prstGeom>
        </p:spPr>
      </p:pic>
      <p:pic>
        <p:nvPicPr>
          <p:cNvPr id="7" name="Picture 6">
            <a:extLst>
              <a:ext uri="{FF2B5EF4-FFF2-40B4-BE49-F238E27FC236}">
                <a16:creationId xmlns="" xmlns:a16="http://schemas.microsoft.com/office/drawing/2014/main" id="{CB57A302-7C2C-D76F-E0E9-887EEDD44E7A}"/>
              </a:ext>
            </a:extLst>
          </p:cNvPr>
          <p:cNvPicPr>
            <a:picLocks noChangeAspect="1"/>
          </p:cNvPicPr>
          <p:nvPr/>
        </p:nvPicPr>
        <p:blipFill>
          <a:blip r:embed="rId5"/>
          <a:stretch>
            <a:fillRect/>
          </a:stretch>
        </p:blipFill>
        <p:spPr>
          <a:xfrm>
            <a:off x="0" y="3770915"/>
            <a:ext cx="3689755" cy="1754569"/>
          </a:xfrm>
          <a:prstGeom prst="rect">
            <a:avLst/>
          </a:prstGeom>
        </p:spPr>
      </p:pic>
      <p:pic>
        <p:nvPicPr>
          <p:cNvPr id="9" name="Picture 8">
            <a:extLst>
              <a:ext uri="{FF2B5EF4-FFF2-40B4-BE49-F238E27FC236}">
                <a16:creationId xmlns="" xmlns:a16="http://schemas.microsoft.com/office/drawing/2014/main" id="{8C3DA84B-0E7F-8839-D4DF-68A93DF20A7E}"/>
              </a:ext>
            </a:extLst>
          </p:cNvPr>
          <p:cNvPicPr>
            <a:picLocks noChangeAspect="1"/>
          </p:cNvPicPr>
          <p:nvPr/>
        </p:nvPicPr>
        <p:blipFill>
          <a:blip r:embed="rId6"/>
          <a:stretch>
            <a:fillRect/>
          </a:stretch>
        </p:blipFill>
        <p:spPr>
          <a:xfrm>
            <a:off x="4130511" y="3882992"/>
            <a:ext cx="2210371" cy="15678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17</a:t>
            </a:fld>
            <a:endParaRPr/>
          </a:p>
        </p:txBody>
      </p:sp>
      <p:sp>
        <p:nvSpPr>
          <p:cNvPr id="213" name="Google Shape;213;p3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Relational Algebra Expressions</a:t>
            </a:r>
            <a:endParaRPr/>
          </a:p>
        </p:txBody>
      </p:sp>
      <p:sp>
        <p:nvSpPr>
          <p:cNvPr id="214" name="Google Shape;214;p3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We may want to apply several relational algebra operations one after the other</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Either we can write the operations as a single </a:t>
            </a:r>
            <a:r>
              <a:rPr lang="en-US" sz="2600" b="1" i="0" u="none">
                <a:solidFill>
                  <a:srgbClr val="800000"/>
                </a:solidFill>
                <a:latin typeface="Arial"/>
                <a:ea typeface="Arial"/>
                <a:cs typeface="Arial"/>
                <a:sym typeface="Arial"/>
              </a:rPr>
              <a:t>relational algebra expression</a:t>
            </a:r>
            <a:r>
              <a:rPr lang="en-US" sz="2600" b="0" i="0" u="none">
                <a:solidFill>
                  <a:srgbClr val="800000"/>
                </a:solidFill>
                <a:latin typeface="Arial"/>
                <a:ea typeface="Arial"/>
                <a:cs typeface="Arial"/>
                <a:sym typeface="Arial"/>
              </a:rPr>
              <a:t> by nesting the operations, or</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We can apply one operation at a time and create </a:t>
            </a:r>
            <a:r>
              <a:rPr lang="en-US" sz="2600" b="1" i="0" u="none">
                <a:solidFill>
                  <a:srgbClr val="800000"/>
                </a:solidFill>
                <a:latin typeface="Arial"/>
                <a:ea typeface="Arial"/>
                <a:cs typeface="Arial"/>
                <a:sym typeface="Arial"/>
              </a:rPr>
              <a:t>intermediate result relations</a:t>
            </a:r>
            <a:r>
              <a:rPr lang="en-US" sz="2600" b="0" i="0" u="none">
                <a:solidFill>
                  <a:srgbClr val="800000"/>
                </a:solidFill>
                <a:latin typeface="Arial"/>
                <a:ea typeface="Arial"/>
                <a:cs typeface="Arial"/>
                <a:sym typeface="Arial"/>
              </a:rPr>
              <a:t>.</a:t>
            </a:r>
            <a:endParaRPr/>
          </a:p>
          <a:p>
            <a:pPr marL="342900" lvl="0" indent="-342900" algn="l" rtl="0">
              <a:lnSpc>
                <a:spcPct val="100000"/>
              </a:lnSpc>
              <a:spcBef>
                <a:spcPts val="620"/>
              </a:spcBef>
              <a:spcAft>
                <a:spcPts val="0"/>
              </a:spcAft>
              <a:buClr>
                <a:srgbClr val="990033"/>
              </a:buClr>
              <a:buSzPts val="1800"/>
              <a:buFont typeface="Noto Sans Symbols"/>
              <a:buChar char="■"/>
            </a:pPr>
            <a:r>
              <a:rPr lang="en-US" sz="3000" b="0" i="0" u="none">
                <a:solidFill>
                  <a:schemeClr val="dk2"/>
                </a:solidFill>
                <a:latin typeface="Arial"/>
                <a:ea typeface="Arial"/>
                <a:cs typeface="Arial"/>
                <a:sym typeface="Arial"/>
              </a:rPr>
              <a:t>In the latter case, we must give names to the relations that hold the intermediate results. </a:t>
            </a:r>
            <a:r>
              <a:rPr lang="en-US" sz="3100" b="0" i="0" u="none">
                <a:solidFill>
                  <a:schemeClr val="dk2"/>
                </a:solidFill>
                <a:latin typeface="Arial"/>
                <a:ea typeface="Arial"/>
                <a:cs typeface="Arial"/>
                <a:sym typeface="Arial"/>
              </a:rPr>
              <a:t>	</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18</a:t>
            </a:fld>
            <a:endParaRPr/>
          </a:p>
        </p:txBody>
      </p:sp>
      <p:sp>
        <p:nvSpPr>
          <p:cNvPr id="221" name="Google Shape;221;p3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Single expression versus sequence of relational operations (Example)</a:t>
            </a:r>
            <a:endParaRPr/>
          </a:p>
        </p:txBody>
      </p:sp>
      <p:sp>
        <p:nvSpPr>
          <p:cNvPr id="222" name="Google Shape;222;p3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To retrieve the first name, last name, and salary of all employees who work in department number 5, we must apply a select and a project operation</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We can write a </a:t>
            </a:r>
            <a:r>
              <a:rPr lang="en-US" sz="2400" b="0" i="1" u="none" dirty="0">
                <a:solidFill>
                  <a:schemeClr val="dk2"/>
                </a:solidFill>
                <a:latin typeface="Arial"/>
                <a:ea typeface="Arial"/>
                <a:cs typeface="Arial"/>
                <a:sym typeface="Arial"/>
              </a:rPr>
              <a:t>single relational algebra expression</a:t>
            </a:r>
            <a:r>
              <a:rPr lang="en-US" sz="2400" b="0" i="0" u="none" dirty="0">
                <a:solidFill>
                  <a:schemeClr val="dk2"/>
                </a:solidFill>
                <a:latin typeface="Arial"/>
                <a:ea typeface="Arial"/>
                <a:cs typeface="Arial"/>
                <a:sym typeface="Arial"/>
              </a:rPr>
              <a:t> as follows: </a:t>
            </a:r>
            <a:endParaRPr dirty="0"/>
          </a:p>
          <a:p>
            <a:pPr marL="742950" lvl="1" indent="-285750" algn="l" rtl="0">
              <a:lnSpc>
                <a:spcPct val="100000"/>
              </a:lnSpc>
              <a:spcBef>
                <a:spcPts val="480"/>
              </a:spcBef>
              <a:spcAft>
                <a:spcPts val="0"/>
              </a:spcAft>
              <a:buClr>
                <a:schemeClr val="dk2"/>
              </a:buClr>
              <a:buSzPts val="1320"/>
              <a:buFont typeface="Noto Sans Symbols"/>
              <a:buChar char="■"/>
            </a:pPr>
            <a:r>
              <a:rPr lang="en-US" sz="2400" b="1" i="0" u="none" dirty="0">
                <a:solidFill>
                  <a:srgbClr val="800000"/>
                </a:solidFill>
                <a:latin typeface="Noto Sans Symbols"/>
                <a:ea typeface="Noto Sans Symbols"/>
                <a:cs typeface="Noto Sans Symbols"/>
                <a:sym typeface="Noto Sans Symbols"/>
              </a:rPr>
              <a:t>π</a:t>
            </a:r>
            <a:r>
              <a:rPr lang="en-US" sz="2400" b="0" i="0" u="none" baseline="-25000" dirty="0">
                <a:solidFill>
                  <a:srgbClr val="800000"/>
                </a:solidFill>
                <a:latin typeface="Arial"/>
                <a:ea typeface="Arial"/>
                <a:cs typeface="Arial"/>
                <a:sym typeface="Arial"/>
              </a:rPr>
              <a:t>FNAME, LNAME, SALARY</a:t>
            </a:r>
            <a:r>
              <a:rPr lang="en-US" sz="2400" b="0" i="0" u="none" dirty="0">
                <a:solidFill>
                  <a:srgbClr val="800000"/>
                </a:solidFill>
                <a:latin typeface="Arial"/>
                <a:ea typeface="Arial"/>
                <a:cs typeface="Arial"/>
                <a:sym typeface="Arial"/>
              </a:rPr>
              <a:t>(</a:t>
            </a:r>
            <a:r>
              <a:rPr lang="en-US" sz="2400" b="1" i="0" u="none" dirty="0">
                <a:solidFill>
                  <a:srgbClr val="800000"/>
                </a:solidFill>
                <a:latin typeface="Noto Sans Symbols"/>
                <a:ea typeface="Noto Sans Symbols"/>
                <a:cs typeface="Noto Sans Symbols"/>
                <a:sym typeface="Noto Sans Symbols"/>
              </a:rPr>
              <a:t>σ</a:t>
            </a:r>
            <a:r>
              <a:rPr lang="en-US" sz="2400" b="0" i="0" u="none" dirty="0">
                <a:solidFill>
                  <a:srgbClr val="800000"/>
                </a:solidFill>
                <a:latin typeface="Arial"/>
                <a:ea typeface="Arial"/>
                <a:cs typeface="Arial"/>
                <a:sym typeface="Arial"/>
              </a:rPr>
              <a:t> </a:t>
            </a:r>
            <a:r>
              <a:rPr lang="en-US" sz="2400" b="0" i="0" u="none" baseline="-25000" dirty="0">
                <a:solidFill>
                  <a:srgbClr val="800000"/>
                </a:solidFill>
                <a:latin typeface="Arial"/>
                <a:ea typeface="Arial"/>
                <a:cs typeface="Arial"/>
                <a:sym typeface="Arial"/>
              </a:rPr>
              <a:t>DNO=5</a:t>
            </a:r>
            <a:r>
              <a:rPr lang="en-US" sz="2400" b="0" i="0" u="none" dirty="0">
                <a:solidFill>
                  <a:srgbClr val="800000"/>
                </a:solidFill>
                <a:latin typeface="Arial"/>
                <a:ea typeface="Arial"/>
                <a:cs typeface="Arial"/>
                <a:sym typeface="Arial"/>
              </a:rPr>
              <a:t>(EMPLOYEE))</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OR We can explicitly show the </a:t>
            </a:r>
            <a:r>
              <a:rPr lang="en-US" sz="2400" b="0" i="1" u="none" dirty="0">
                <a:solidFill>
                  <a:schemeClr val="dk2"/>
                </a:solidFill>
                <a:latin typeface="Arial"/>
                <a:ea typeface="Arial"/>
                <a:cs typeface="Arial"/>
                <a:sym typeface="Arial"/>
              </a:rPr>
              <a:t>sequence of operations</a:t>
            </a:r>
            <a:r>
              <a:rPr lang="en-US" sz="2400" b="0" i="0" u="none" dirty="0">
                <a:solidFill>
                  <a:schemeClr val="dk2"/>
                </a:solidFill>
                <a:latin typeface="Arial"/>
                <a:ea typeface="Arial"/>
                <a:cs typeface="Arial"/>
                <a:sym typeface="Arial"/>
              </a:rPr>
              <a:t>, giving a name to each intermediate relation:</a:t>
            </a:r>
            <a:endParaRPr dirty="0"/>
          </a:p>
          <a:p>
            <a:pPr marL="742950" lvl="1" indent="-285750" algn="l" rtl="0">
              <a:lnSpc>
                <a:spcPct val="100000"/>
              </a:lnSpc>
              <a:spcBef>
                <a:spcPts val="480"/>
              </a:spcBef>
              <a:spcAft>
                <a:spcPts val="0"/>
              </a:spcAft>
              <a:buClr>
                <a:schemeClr val="dk2"/>
              </a:buClr>
              <a:buSzPts val="1320"/>
              <a:buFont typeface="Noto Sans Symbols"/>
              <a:buChar char="■"/>
            </a:pPr>
            <a:r>
              <a:rPr lang="en-US" sz="2400" b="0" i="0" u="none" dirty="0">
                <a:solidFill>
                  <a:srgbClr val="800000"/>
                </a:solidFill>
                <a:latin typeface="Arial"/>
                <a:ea typeface="Arial"/>
                <a:cs typeface="Arial"/>
                <a:sym typeface="Arial"/>
              </a:rPr>
              <a:t>DEP5_EMPS ← </a:t>
            </a:r>
            <a:r>
              <a:rPr lang="en-US" sz="2400" b="1" i="0" u="none" dirty="0">
                <a:solidFill>
                  <a:srgbClr val="800000"/>
                </a:solidFill>
                <a:latin typeface="Noto Sans Symbols"/>
                <a:ea typeface="Noto Sans Symbols"/>
                <a:cs typeface="Noto Sans Symbols"/>
                <a:sym typeface="Noto Sans Symbols"/>
              </a:rPr>
              <a:t>σ</a:t>
            </a:r>
            <a:r>
              <a:rPr lang="en-US" sz="2400" b="0" i="0" u="none" dirty="0">
                <a:solidFill>
                  <a:srgbClr val="800000"/>
                </a:solidFill>
                <a:latin typeface="Arial"/>
                <a:ea typeface="Arial"/>
                <a:cs typeface="Arial"/>
                <a:sym typeface="Arial"/>
              </a:rPr>
              <a:t> </a:t>
            </a:r>
            <a:r>
              <a:rPr lang="en-US" sz="2400" b="0" i="0" u="none" baseline="-25000" dirty="0">
                <a:solidFill>
                  <a:srgbClr val="800000"/>
                </a:solidFill>
                <a:latin typeface="Arial"/>
                <a:ea typeface="Arial"/>
                <a:cs typeface="Arial"/>
                <a:sym typeface="Arial"/>
              </a:rPr>
              <a:t>DNO=5</a:t>
            </a:r>
            <a:r>
              <a:rPr lang="en-US" sz="2400" b="0" i="0" u="none" dirty="0">
                <a:solidFill>
                  <a:srgbClr val="800000"/>
                </a:solidFill>
                <a:latin typeface="Arial"/>
                <a:ea typeface="Arial"/>
                <a:cs typeface="Arial"/>
                <a:sym typeface="Arial"/>
              </a:rPr>
              <a:t>(EMPLOYEE)</a:t>
            </a:r>
            <a:endParaRPr dirty="0"/>
          </a:p>
          <a:p>
            <a:pPr marL="742950" lvl="1" indent="-285750" algn="l" rtl="0">
              <a:lnSpc>
                <a:spcPct val="100000"/>
              </a:lnSpc>
              <a:spcBef>
                <a:spcPts val="480"/>
              </a:spcBef>
              <a:spcAft>
                <a:spcPts val="0"/>
              </a:spcAft>
              <a:buClr>
                <a:schemeClr val="dk2"/>
              </a:buClr>
              <a:buSzPts val="1320"/>
              <a:buFont typeface="Noto Sans Symbols"/>
              <a:buChar char="■"/>
            </a:pPr>
            <a:r>
              <a:rPr lang="en-US" sz="2400" b="0" i="0" u="none" dirty="0">
                <a:solidFill>
                  <a:srgbClr val="800000"/>
                </a:solidFill>
                <a:latin typeface="Arial"/>
                <a:ea typeface="Arial"/>
                <a:cs typeface="Arial"/>
                <a:sym typeface="Arial"/>
              </a:rPr>
              <a:t>RESULT ← </a:t>
            </a:r>
            <a:r>
              <a:rPr lang="en-US" sz="2400" b="1" i="0" u="none" dirty="0">
                <a:solidFill>
                  <a:srgbClr val="800000"/>
                </a:solidFill>
                <a:latin typeface="Noto Sans Symbols"/>
                <a:ea typeface="Noto Sans Symbols"/>
                <a:cs typeface="Noto Sans Symbols"/>
                <a:sym typeface="Noto Sans Symbols"/>
              </a:rPr>
              <a:t>π</a:t>
            </a:r>
            <a:r>
              <a:rPr lang="en-US" sz="2400" b="0" i="0" u="none" dirty="0">
                <a:solidFill>
                  <a:srgbClr val="800000"/>
                </a:solidFill>
                <a:latin typeface="Arial"/>
                <a:ea typeface="Arial"/>
                <a:cs typeface="Arial"/>
                <a:sym typeface="Arial"/>
              </a:rPr>
              <a:t> </a:t>
            </a:r>
            <a:r>
              <a:rPr lang="en-US" sz="2400" b="0" i="0" u="none" baseline="-25000" dirty="0">
                <a:solidFill>
                  <a:srgbClr val="800000"/>
                </a:solidFill>
                <a:latin typeface="Arial"/>
                <a:ea typeface="Arial"/>
                <a:cs typeface="Arial"/>
                <a:sym typeface="Arial"/>
              </a:rPr>
              <a:t>FNAME, LNAME, SALARY</a:t>
            </a:r>
            <a:r>
              <a:rPr lang="en-US" sz="2400" b="0" i="0" u="none" dirty="0">
                <a:solidFill>
                  <a:srgbClr val="800000"/>
                </a:solidFill>
                <a:latin typeface="Arial"/>
                <a:ea typeface="Arial"/>
                <a:cs typeface="Arial"/>
                <a:sym typeface="Arial"/>
              </a:rPr>
              <a:t> (DEP5_EMPS)	</a:t>
            </a:r>
            <a:endParaRPr dirty="0"/>
          </a:p>
        </p:txBody>
      </p:sp>
      <p:sp>
        <p:nvSpPr>
          <p:cNvPr id="223" name="Google Shape;223;p31"/>
          <p:cNvSpPr txBox="1"/>
          <p:nvPr/>
        </p:nvSpPr>
        <p:spPr>
          <a:xfrm>
            <a:off x="990600" y="4914900"/>
            <a:ext cx="2057400" cy="381000"/>
          </a:xfrm>
          <a:prstGeom prst="rect">
            <a:avLst/>
          </a:prstGeom>
          <a:solidFill>
            <a:srgbClr val="FFFF00">
              <a:alpha val="24705"/>
            </a:srgbClr>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24" name="Google Shape;224;p31"/>
          <p:cNvSpPr txBox="1"/>
          <p:nvPr/>
        </p:nvSpPr>
        <p:spPr>
          <a:xfrm>
            <a:off x="5592762" y="5295900"/>
            <a:ext cx="1951037" cy="419100"/>
          </a:xfrm>
          <a:prstGeom prst="rect">
            <a:avLst/>
          </a:prstGeom>
          <a:solidFill>
            <a:srgbClr val="FFFF00">
              <a:alpha val="24705"/>
            </a:srgbClr>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1000"/>
                                        <p:tgtEl>
                                          <p:spTgt spid="222">
                                            <p:txEl>
                                              <p:pRg st="0" end="0"/>
                                            </p:txEl>
                                          </p:spTgt>
                                        </p:tgtEl>
                                      </p:cBhvr>
                                    </p:animEffect>
                                    <p:anim calcmode="lin" valueType="num">
                                      <p:cBhvr>
                                        <p:cTn id="8"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fade">
                                      <p:cBhvr>
                                        <p:cTn id="12" dur="1000"/>
                                        <p:tgtEl>
                                          <p:spTgt spid="222">
                                            <p:txEl>
                                              <p:pRg st="1" end="1"/>
                                            </p:txEl>
                                          </p:spTgt>
                                        </p:tgtEl>
                                      </p:cBhvr>
                                    </p:animEffect>
                                    <p:anim calcmode="lin" valueType="num">
                                      <p:cBhvr>
                                        <p:cTn id="13" dur="1000" fill="hold"/>
                                        <p:tgtEl>
                                          <p:spTgt spid="22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2">
                                            <p:txEl>
                                              <p:pRg st="2" end="2"/>
                                            </p:txEl>
                                          </p:spTgt>
                                        </p:tgtEl>
                                        <p:attrNameLst>
                                          <p:attrName>style.visibility</p:attrName>
                                        </p:attrNameLst>
                                      </p:cBhvr>
                                      <p:to>
                                        <p:strVal val="visible"/>
                                      </p:to>
                                    </p:set>
                                    <p:animEffect transition="in" filter="fade">
                                      <p:cBhvr>
                                        <p:cTn id="17" dur="1000"/>
                                        <p:tgtEl>
                                          <p:spTgt spid="222">
                                            <p:txEl>
                                              <p:pRg st="2" end="2"/>
                                            </p:txEl>
                                          </p:spTgt>
                                        </p:tgtEl>
                                      </p:cBhvr>
                                    </p:animEffect>
                                    <p:anim calcmode="lin" valueType="num">
                                      <p:cBhvr>
                                        <p:cTn id="18"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2">
                                            <p:txEl>
                                              <p:pRg st="3" end="3"/>
                                            </p:txEl>
                                          </p:spTgt>
                                        </p:tgtEl>
                                        <p:attrNameLst>
                                          <p:attrName>style.visibility</p:attrName>
                                        </p:attrNameLst>
                                      </p:cBhvr>
                                      <p:to>
                                        <p:strVal val="visible"/>
                                      </p:to>
                                    </p:set>
                                    <p:animEffect transition="in" filter="fade">
                                      <p:cBhvr>
                                        <p:cTn id="24" dur="1000"/>
                                        <p:tgtEl>
                                          <p:spTgt spid="222">
                                            <p:txEl>
                                              <p:pRg st="3" end="3"/>
                                            </p:txEl>
                                          </p:spTgt>
                                        </p:tgtEl>
                                      </p:cBhvr>
                                    </p:animEffect>
                                    <p:anim calcmode="lin" valueType="num">
                                      <p:cBhvr>
                                        <p:cTn id="25"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2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22">
                                            <p:txEl>
                                              <p:pRg st="4" end="4"/>
                                            </p:txEl>
                                          </p:spTgt>
                                        </p:tgtEl>
                                        <p:attrNameLst>
                                          <p:attrName>style.visibility</p:attrName>
                                        </p:attrNameLst>
                                      </p:cBhvr>
                                      <p:to>
                                        <p:strVal val="visible"/>
                                      </p:to>
                                    </p:set>
                                    <p:animEffect transition="in" filter="fade">
                                      <p:cBhvr>
                                        <p:cTn id="29" dur="1000"/>
                                        <p:tgtEl>
                                          <p:spTgt spid="222">
                                            <p:txEl>
                                              <p:pRg st="4" end="4"/>
                                            </p:txEl>
                                          </p:spTgt>
                                        </p:tgtEl>
                                      </p:cBhvr>
                                    </p:animEffect>
                                    <p:anim calcmode="lin" valueType="num">
                                      <p:cBhvr>
                                        <p:cTn id="30"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2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22">
                                            <p:txEl>
                                              <p:pRg st="5" end="5"/>
                                            </p:txEl>
                                          </p:spTgt>
                                        </p:tgtEl>
                                        <p:attrNameLst>
                                          <p:attrName>style.visibility</p:attrName>
                                        </p:attrNameLst>
                                      </p:cBhvr>
                                      <p:to>
                                        <p:strVal val="visible"/>
                                      </p:to>
                                    </p:set>
                                    <p:animEffect transition="in" filter="fade">
                                      <p:cBhvr>
                                        <p:cTn id="34" dur="1000"/>
                                        <p:tgtEl>
                                          <p:spTgt spid="222">
                                            <p:txEl>
                                              <p:pRg st="5" end="5"/>
                                            </p:txEl>
                                          </p:spTgt>
                                        </p:tgtEl>
                                      </p:cBhvr>
                                    </p:animEffect>
                                    <p:anim calcmode="lin" valueType="num">
                                      <p:cBhvr>
                                        <p:cTn id="35" dur="1000" fill="hold"/>
                                        <p:tgtEl>
                                          <p:spTgt spid="22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2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19</a:t>
            </a:fld>
            <a:endParaRPr/>
          </a:p>
        </p:txBody>
      </p:sp>
      <p:sp>
        <p:nvSpPr>
          <p:cNvPr id="231" name="Google Shape;231;p3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applying multiple operations and RENAME</a:t>
            </a:r>
            <a:endParaRPr/>
          </a:p>
        </p:txBody>
      </p:sp>
      <p:sp>
        <p:nvSpPr>
          <p:cNvPr id="232" name="Google Shape;232;p32"/>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233" name="Google Shape;233;p32" descr="fig06_02"/>
          <p:cNvPicPr preferRelativeResize="0"/>
          <p:nvPr/>
        </p:nvPicPr>
        <p:blipFill rotWithShape="1">
          <a:blip r:embed="rId3">
            <a:alphaModFix/>
          </a:blip>
          <a:srcRect/>
          <a:stretch/>
        </p:blipFill>
        <p:spPr>
          <a:xfrm>
            <a:off x="571500" y="1886564"/>
            <a:ext cx="8001000" cy="4643437"/>
          </a:xfrm>
          <a:prstGeom prst="rect">
            <a:avLst/>
          </a:prstGeom>
          <a:noFill/>
          <a:ln>
            <a:noFill/>
          </a:ln>
        </p:spPr>
      </p:pic>
      <p:pic>
        <p:nvPicPr>
          <p:cNvPr id="3" name="Picture 2">
            <a:extLst>
              <a:ext uri="{FF2B5EF4-FFF2-40B4-BE49-F238E27FC236}">
                <a16:creationId xmlns="" xmlns:a16="http://schemas.microsoft.com/office/drawing/2014/main" id="{DDCF70B3-5D62-08CF-0FA7-4E320B73A4C5}"/>
              </a:ext>
            </a:extLst>
          </p:cNvPr>
          <p:cNvPicPr>
            <a:picLocks noChangeAspect="1"/>
          </p:cNvPicPr>
          <p:nvPr/>
        </p:nvPicPr>
        <p:blipFill>
          <a:blip r:embed="rId4"/>
          <a:stretch>
            <a:fillRect/>
          </a:stretch>
        </p:blipFill>
        <p:spPr>
          <a:xfrm>
            <a:off x="1161016" y="1375040"/>
            <a:ext cx="7411484" cy="409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33"/>
                                        </p:tgtEl>
                                        <p:attrNameLst>
                                          <p:attrName>style.visibility</p:attrName>
                                        </p:attrNameLst>
                                      </p:cBhvr>
                                      <p:to>
                                        <p:strVal val="visible"/>
                                      </p:to>
                                    </p:set>
                                    <p:animEffect transition="in" filter="wipe(down)">
                                      <p:cBhvr>
                                        <p:cTn id="13"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
        <p:nvSpPr>
          <p:cNvPr id="90" name="Google Shape;90;p15"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90033"/>
              </a:buClr>
              <a:buSzPts val="6600"/>
              <a:buFont typeface="Arial"/>
              <a:buNone/>
            </a:pPr>
            <a:r>
              <a:rPr lang="en-US" sz="6600" b="0" i="0" u="none">
                <a:solidFill>
                  <a:srgbClr val="990033"/>
                </a:solidFill>
                <a:latin typeface="Arial"/>
                <a:ea typeface="Arial"/>
                <a:cs typeface="Arial"/>
                <a:sym typeface="Arial"/>
              </a:rPr>
              <a:t>Chapter 6</a:t>
            </a:r>
            <a:endParaRPr/>
          </a:p>
        </p:txBody>
      </p:sp>
      <p:sp>
        <p:nvSpPr>
          <p:cNvPr id="91" name="Google Shape;91;p15"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p>
            <a:pPr marL="0" lvl="0" indent="0" algn="l" rtl="0">
              <a:lnSpc>
                <a:spcPct val="100000"/>
              </a:lnSpc>
              <a:spcBef>
                <a:spcPts val="0"/>
              </a:spcBef>
              <a:spcAft>
                <a:spcPts val="0"/>
              </a:spcAft>
              <a:buSzPts val="1920"/>
              <a:buNone/>
            </a:pPr>
            <a:r>
              <a:rPr lang="en-US" sz="3200" b="0" i="0" u="none">
                <a:solidFill>
                  <a:schemeClr val="dk2"/>
                </a:solidFill>
                <a:latin typeface="Arial"/>
                <a:ea typeface="Arial"/>
                <a:cs typeface="Arial"/>
                <a:sym typeface="Arial"/>
              </a:rPr>
              <a:t>The Relational Algebra and Calculus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20</a:t>
            </a:fld>
            <a:endParaRPr/>
          </a:p>
        </p:txBody>
      </p:sp>
      <p:sp>
        <p:nvSpPr>
          <p:cNvPr id="240" name="Google Shape;240;p3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RENAME</a:t>
            </a:r>
            <a:endParaRPr/>
          </a:p>
        </p:txBody>
      </p:sp>
      <p:sp>
        <p:nvSpPr>
          <p:cNvPr id="241" name="Google Shape;241;p3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The RENAME operator is denoted by ρ (rho)</a:t>
            </a:r>
            <a:endParaRPr dirty="0"/>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In some cases, we may want to </a:t>
            </a:r>
            <a:r>
              <a:rPr lang="en-US" sz="2800" b="0" i="1" u="none" dirty="0">
                <a:solidFill>
                  <a:schemeClr val="dk2"/>
                </a:solidFill>
                <a:latin typeface="Arial"/>
                <a:ea typeface="Arial"/>
                <a:cs typeface="Arial"/>
                <a:sym typeface="Arial"/>
              </a:rPr>
              <a:t>rename </a:t>
            </a:r>
            <a:r>
              <a:rPr lang="en-US" sz="2800" b="0" i="0" u="none" dirty="0">
                <a:solidFill>
                  <a:schemeClr val="dk2"/>
                </a:solidFill>
                <a:latin typeface="Arial"/>
                <a:ea typeface="Arial"/>
                <a:cs typeface="Arial"/>
                <a:sym typeface="Arial"/>
              </a:rPr>
              <a:t>the attributes of a relation or the relation name or both</a:t>
            </a:r>
            <a:endParaRPr dirty="0"/>
          </a:p>
          <a:p>
            <a:pPr marL="742950" lvl="1" indent="-285750" algn="l" rtl="0">
              <a:lnSpc>
                <a:spcPct val="100000"/>
              </a:lnSpc>
              <a:spcBef>
                <a:spcPts val="560"/>
              </a:spcBef>
              <a:spcAft>
                <a:spcPts val="0"/>
              </a:spcAft>
              <a:buClr>
                <a:schemeClr val="dk2"/>
              </a:buClr>
              <a:buSzPts val="1540"/>
              <a:buFont typeface="Noto Sans Symbols"/>
              <a:buChar char="■"/>
            </a:pPr>
            <a:r>
              <a:rPr lang="en-US" sz="2800" b="0" i="0" u="none" dirty="0">
                <a:solidFill>
                  <a:srgbClr val="800000"/>
                </a:solidFill>
                <a:latin typeface="Arial"/>
                <a:ea typeface="Arial"/>
                <a:cs typeface="Arial"/>
                <a:sym typeface="Arial"/>
              </a:rPr>
              <a:t>Useful when a query requires multiple operations</a:t>
            </a:r>
            <a:endParaRPr dirty="0"/>
          </a:p>
          <a:p>
            <a:pPr marL="342900" lvl="0" indent="-236220" algn="l" rtl="0">
              <a:spcBef>
                <a:spcPts val="560"/>
              </a:spcBef>
              <a:spcAft>
                <a:spcPts val="0"/>
              </a:spcAft>
              <a:buSzPts val="1680"/>
              <a:buNone/>
            </a:pPr>
            <a:endParaRPr sz="2800" b="0" i="1" u="none" dirty="0">
              <a:solidFill>
                <a:srgbClr val="8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75" y="1585912"/>
            <a:ext cx="8080664" cy="405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5669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22</a:t>
            </a:fld>
            <a:endParaRPr/>
          </a:p>
        </p:txBody>
      </p:sp>
      <p:sp>
        <p:nvSpPr>
          <p:cNvPr id="248" name="Google Shape;248;p3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RENAME (contd.)</a:t>
            </a:r>
            <a:endParaRPr/>
          </a:p>
        </p:txBody>
      </p:sp>
      <p:sp>
        <p:nvSpPr>
          <p:cNvPr id="249" name="Google Shape;249;p3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The general RENAME operation ρ can be expressed by any of the following forms:</a:t>
            </a: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err="1">
                <a:solidFill>
                  <a:srgbClr val="800000"/>
                </a:solidFill>
                <a:latin typeface="Arial"/>
                <a:ea typeface="Arial"/>
                <a:cs typeface="Arial"/>
                <a:sym typeface="Arial"/>
              </a:rPr>
              <a:t>ρ</a:t>
            </a:r>
            <a:r>
              <a:rPr lang="en-US" sz="2600" b="0" i="0" u="none" baseline="-25000" dirty="0" err="1">
                <a:solidFill>
                  <a:srgbClr val="800000"/>
                </a:solidFill>
                <a:latin typeface="Arial"/>
                <a:ea typeface="Arial"/>
                <a:cs typeface="Arial"/>
                <a:sym typeface="Arial"/>
              </a:rPr>
              <a:t>S</a:t>
            </a:r>
            <a:r>
              <a:rPr lang="en-US" sz="2600" b="0" i="0" u="none" baseline="-25000" dirty="0">
                <a:solidFill>
                  <a:srgbClr val="800000"/>
                </a:solidFill>
                <a:latin typeface="Arial"/>
                <a:ea typeface="Arial"/>
                <a:cs typeface="Arial"/>
                <a:sym typeface="Arial"/>
              </a:rPr>
              <a:t> (B1, B2, …, Bn )</a:t>
            </a:r>
            <a:r>
              <a:rPr lang="en-US" sz="2600" b="0" i="0" u="none" dirty="0">
                <a:solidFill>
                  <a:srgbClr val="800000"/>
                </a:solidFill>
                <a:latin typeface="Arial"/>
                <a:ea typeface="Arial"/>
                <a:cs typeface="Arial"/>
                <a:sym typeface="Arial"/>
              </a:rPr>
              <a:t>(R) changes both:</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relation name to S, </a:t>
            </a:r>
            <a:r>
              <a:rPr lang="en-US" sz="2400" b="0" i="1" u="none" dirty="0">
                <a:solidFill>
                  <a:schemeClr val="dk2"/>
                </a:solidFill>
                <a:latin typeface="Arial"/>
                <a:ea typeface="Arial"/>
                <a:cs typeface="Arial"/>
                <a:sym typeface="Arial"/>
              </a:rPr>
              <a:t>and </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column (attribute) names to B1, B1, …..Bn</a:t>
            </a: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err="1">
                <a:solidFill>
                  <a:srgbClr val="800000"/>
                </a:solidFill>
                <a:latin typeface="Arial"/>
                <a:ea typeface="Arial"/>
                <a:cs typeface="Arial"/>
                <a:sym typeface="Arial"/>
              </a:rPr>
              <a:t>ρ</a:t>
            </a:r>
            <a:r>
              <a:rPr lang="en-US" sz="2600" b="0" i="0" u="none" baseline="-25000" dirty="0" err="1">
                <a:solidFill>
                  <a:srgbClr val="800000"/>
                </a:solidFill>
                <a:latin typeface="Arial"/>
                <a:ea typeface="Arial"/>
                <a:cs typeface="Arial"/>
                <a:sym typeface="Arial"/>
              </a:rPr>
              <a:t>S</a:t>
            </a:r>
            <a:r>
              <a:rPr lang="en-US" sz="2600" b="0" i="0" u="none" dirty="0">
                <a:solidFill>
                  <a:srgbClr val="800000"/>
                </a:solidFill>
                <a:latin typeface="Arial"/>
                <a:ea typeface="Arial"/>
                <a:cs typeface="Arial"/>
                <a:sym typeface="Arial"/>
              </a:rPr>
              <a:t>(R) changes:</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a:t>
            </a:r>
            <a:r>
              <a:rPr lang="en-US" sz="2400" b="0" i="1" u="none" dirty="0">
                <a:solidFill>
                  <a:schemeClr val="dk2"/>
                </a:solidFill>
                <a:latin typeface="Arial"/>
                <a:ea typeface="Arial"/>
                <a:cs typeface="Arial"/>
                <a:sym typeface="Arial"/>
              </a:rPr>
              <a:t>relation name</a:t>
            </a:r>
            <a:r>
              <a:rPr lang="en-US" sz="2400" b="0" i="0" u="none" dirty="0">
                <a:solidFill>
                  <a:schemeClr val="dk2"/>
                </a:solidFill>
                <a:latin typeface="Arial"/>
                <a:ea typeface="Arial"/>
                <a:cs typeface="Arial"/>
                <a:sym typeface="Arial"/>
              </a:rPr>
              <a:t> only to S</a:t>
            </a:r>
            <a:endParaRPr sz="2400" b="0" i="0" u="none" dirty="0">
              <a:solidFill>
                <a:schemeClr val="dk2"/>
              </a:solidFill>
              <a:latin typeface="Arial"/>
              <a:ea typeface="Arial"/>
              <a:cs typeface="Arial"/>
              <a:sym typeface="Arial"/>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ρ</a:t>
            </a:r>
            <a:r>
              <a:rPr lang="en-US" sz="2600" b="0" i="0" u="none" baseline="-25000" dirty="0">
                <a:solidFill>
                  <a:srgbClr val="800000"/>
                </a:solidFill>
                <a:latin typeface="Arial"/>
                <a:ea typeface="Arial"/>
                <a:cs typeface="Arial"/>
                <a:sym typeface="Arial"/>
              </a:rPr>
              <a:t>(B1, B2, …, Bn )</a:t>
            </a:r>
            <a:r>
              <a:rPr lang="en-US" sz="2600" b="0" i="0" u="none" dirty="0">
                <a:solidFill>
                  <a:srgbClr val="800000"/>
                </a:solidFill>
                <a:latin typeface="Arial"/>
                <a:ea typeface="Arial"/>
                <a:cs typeface="Arial"/>
                <a:sym typeface="Arial"/>
              </a:rPr>
              <a:t>(R) changes:</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a:t>
            </a:r>
            <a:r>
              <a:rPr lang="en-US" sz="2400" b="0" i="1" u="none" dirty="0">
                <a:solidFill>
                  <a:schemeClr val="dk2"/>
                </a:solidFill>
                <a:latin typeface="Arial"/>
                <a:ea typeface="Arial"/>
                <a:cs typeface="Arial"/>
                <a:sym typeface="Arial"/>
              </a:rPr>
              <a:t>column (attribute) names</a:t>
            </a:r>
            <a:r>
              <a:rPr lang="en-US" sz="2400" b="0" i="0" u="none" dirty="0">
                <a:solidFill>
                  <a:schemeClr val="dk2"/>
                </a:solidFill>
                <a:latin typeface="Arial"/>
                <a:ea typeface="Arial"/>
                <a:cs typeface="Arial"/>
                <a:sym typeface="Arial"/>
              </a:rPr>
              <a:t> only to B1, B1, …..Bn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anim calcmode="lin" valueType="num">
                                      <p:cBhvr additive="base">
                                        <p:cTn id="7" dur="500" fill="hold"/>
                                        <p:tgtEl>
                                          <p:spTgt spid="2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9">
                                            <p:txEl>
                                              <p:pRg st="2" end="2"/>
                                            </p:txEl>
                                          </p:spTgt>
                                        </p:tgtEl>
                                        <p:attrNameLst>
                                          <p:attrName>style.visibility</p:attrName>
                                        </p:attrNameLst>
                                      </p:cBhvr>
                                      <p:to>
                                        <p:strVal val="visible"/>
                                      </p:to>
                                    </p:set>
                                    <p:anim calcmode="lin" valueType="num">
                                      <p:cBhvr additive="base">
                                        <p:cTn id="11" dur="500" fill="hold"/>
                                        <p:tgtEl>
                                          <p:spTgt spid="24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9">
                                            <p:txEl>
                                              <p:pRg st="3" end="3"/>
                                            </p:txEl>
                                          </p:spTgt>
                                        </p:tgtEl>
                                        <p:attrNameLst>
                                          <p:attrName>style.visibility</p:attrName>
                                        </p:attrNameLst>
                                      </p:cBhvr>
                                      <p:to>
                                        <p:strVal val="visible"/>
                                      </p:to>
                                    </p:set>
                                    <p:anim calcmode="lin" valueType="num">
                                      <p:cBhvr additive="base">
                                        <p:cTn id="15" dur="500" fill="hold"/>
                                        <p:tgtEl>
                                          <p:spTgt spid="24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49">
                                            <p:txEl>
                                              <p:pRg st="4" end="4"/>
                                            </p:txEl>
                                          </p:spTgt>
                                        </p:tgtEl>
                                        <p:attrNameLst>
                                          <p:attrName>style.visibility</p:attrName>
                                        </p:attrNameLst>
                                      </p:cBhvr>
                                      <p:to>
                                        <p:strVal val="visible"/>
                                      </p:to>
                                    </p:set>
                                    <p:anim calcmode="lin" valueType="num">
                                      <p:cBhvr additive="base">
                                        <p:cTn id="21" dur="500" fill="hold"/>
                                        <p:tgtEl>
                                          <p:spTgt spid="24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9">
                                            <p:txEl>
                                              <p:pRg st="5" end="5"/>
                                            </p:txEl>
                                          </p:spTgt>
                                        </p:tgtEl>
                                        <p:attrNameLst>
                                          <p:attrName>style.visibility</p:attrName>
                                        </p:attrNameLst>
                                      </p:cBhvr>
                                      <p:to>
                                        <p:strVal val="visible"/>
                                      </p:to>
                                    </p:set>
                                    <p:anim calcmode="lin" valueType="num">
                                      <p:cBhvr additive="base">
                                        <p:cTn id="25" dur="500" fill="hold"/>
                                        <p:tgtEl>
                                          <p:spTgt spid="24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anim calcmode="lin" valueType="num">
                                      <p:cBhvr additive="base">
                                        <p:cTn id="31" dur="500" fill="hold"/>
                                        <p:tgtEl>
                                          <p:spTgt spid="24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anim calcmode="lin" valueType="num">
                                      <p:cBhvr additive="base">
                                        <p:cTn id="35" dur="500" fill="hold"/>
                                        <p:tgtEl>
                                          <p:spTgt spid="24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23</a:t>
            </a:fld>
            <a:endParaRPr/>
          </a:p>
        </p:txBody>
      </p:sp>
      <p:sp>
        <p:nvSpPr>
          <p:cNvPr id="256" name="Google Shape;256;p3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RENAME (contd.)</a:t>
            </a:r>
            <a:endParaRPr/>
          </a:p>
        </p:txBody>
      </p:sp>
      <p:sp>
        <p:nvSpPr>
          <p:cNvPr id="257" name="Google Shape;257;p3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For convenience, we also use a </a:t>
            </a:r>
            <a:r>
              <a:rPr lang="en-US" sz="2800" b="0" i="1" u="none" dirty="0">
                <a:solidFill>
                  <a:schemeClr val="dk2"/>
                </a:solidFill>
                <a:latin typeface="Arial"/>
                <a:ea typeface="Arial"/>
                <a:cs typeface="Arial"/>
                <a:sym typeface="Arial"/>
              </a:rPr>
              <a:t>shorthand</a:t>
            </a:r>
            <a:r>
              <a:rPr lang="en-US" sz="2800" b="0" i="0" u="none" dirty="0">
                <a:solidFill>
                  <a:schemeClr val="dk2"/>
                </a:solidFill>
                <a:latin typeface="Arial"/>
                <a:ea typeface="Arial"/>
                <a:cs typeface="Arial"/>
                <a:sym typeface="Arial"/>
              </a:rPr>
              <a:t> for renaming attributes in an intermediate relation:</a:t>
            </a: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If we write:</a:t>
            </a:r>
            <a:endParaRPr dirty="0"/>
          </a:p>
          <a:p>
            <a:pPr marL="1143000" lvl="2" indent="-228600" algn="l" rtl="0">
              <a:lnSpc>
                <a:spcPct val="100000"/>
              </a:lnSpc>
              <a:spcBef>
                <a:spcPts val="0"/>
              </a:spcBef>
              <a:spcAft>
                <a:spcPts val="0"/>
              </a:spcAft>
              <a:buSzPts val="1250"/>
              <a:buChar char="•"/>
            </a:pPr>
            <a:r>
              <a:rPr lang="en-US" sz="2500" b="0" i="0" u="none" dirty="0">
                <a:solidFill>
                  <a:schemeClr val="dk2"/>
                </a:solidFill>
                <a:latin typeface="Arial"/>
                <a:ea typeface="Arial"/>
                <a:cs typeface="Arial"/>
                <a:sym typeface="Arial"/>
              </a:rPr>
              <a:t>RESULT ← </a:t>
            </a:r>
            <a:r>
              <a:rPr lang="en-US" sz="2500" b="1" i="0" u="none" dirty="0">
                <a:solidFill>
                  <a:schemeClr val="dk2"/>
                </a:solidFill>
                <a:latin typeface="Noto Sans Symbols"/>
                <a:ea typeface="Noto Sans Symbols"/>
                <a:cs typeface="Noto Sans Symbols"/>
                <a:sym typeface="Noto Sans Symbols"/>
              </a:rPr>
              <a:t>π</a:t>
            </a:r>
            <a:r>
              <a:rPr lang="en-US" sz="2500" b="0" i="0" u="none" dirty="0">
                <a:solidFill>
                  <a:schemeClr val="dk2"/>
                </a:solidFill>
                <a:latin typeface="Arial"/>
                <a:ea typeface="Arial"/>
                <a:cs typeface="Arial"/>
                <a:sym typeface="Arial"/>
              </a:rPr>
              <a:t> </a:t>
            </a:r>
            <a:r>
              <a:rPr lang="en-US" sz="2500" b="0" i="0" u="none" baseline="-25000" dirty="0">
                <a:solidFill>
                  <a:schemeClr val="dk2"/>
                </a:solidFill>
                <a:latin typeface="Arial"/>
                <a:ea typeface="Arial"/>
                <a:cs typeface="Arial"/>
                <a:sym typeface="Arial"/>
              </a:rPr>
              <a:t>FNAME, LNAME, SALARY</a:t>
            </a:r>
            <a:r>
              <a:rPr lang="en-US" sz="2500" b="0" i="0" u="none" dirty="0">
                <a:solidFill>
                  <a:schemeClr val="dk2"/>
                </a:solidFill>
                <a:latin typeface="Arial"/>
                <a:ea typeface="Arial"/>
                <a:cs typeface="Arial"/>
                <a:sym typeface="Arial"/>
              </a:rPr>
              <a:t> (DEP5_EMPS)</a:t>
            </a:r>
            <a:endParaRPr dirty="0"/>
          </a:p>
          <a:p>
            <a:pPr marL="1143000" lvl="2" indent="-228600" algn="l" rtl="0">
              <a:lnSpc>
                <a:spcPct val="100000"/>
              </a:lnSpc>
              <a:spcBef>
                <a:spcPts val="0"/>
              </a:spcBef>
              <a:spcAft>
                <a:spcPts val="0"/>
              </a:spcAft>
              <a:buSzPts val="1250"/>
              <a:buChar char="•"/>
            </a:pPr>
            <a:r>
              <a:rPr lang="en-US" sz="2500" b="0" i="0" u="none" dirty="0">
                <a:solidFill>
                  <a:schemeClr val="dk2"/>
                </a:solidFill>
                <a:latin typeface="Arial"/>
                <a:ea typeface="Arial"/>
                <a:cs typeface="Arial"/>
                <a:sym typeface="Arial"/>
              </a:rPr>
              <a:t>RESULT will have the </a:t>
            </a:r>
            <a:r>
              <a:rPr lang="en-US" sz="2500" b="0" i="1" u="none" dirty="0">
                <a:solidFill>
                  <a:schemeClr val="dk2"/>
                </a:solidFill>
                <a:latin typeface="Arial"/>
                <a:ea typeface="Arial"/>
                <a:cs typeface="Arial"/>
                <a:sym typeface="Arial"/>
              </a:rPr>
              <a:t>same attribute names</a:t>
            </a:r>
            <a:r>
              <a:rPr lang="en-US" sz="2500" b="0" i="0" u="none" dirty="0">
                <a:solidFill>
                  <a:schemeClr val="dk2"/>
                </a:solidFill>
                <a:latin typeface="Arial"/>
                <a:ea typeface="Arial"/>
                <a:cs typeface="Arial"/>
                <a:sym typeface="Arial"/>
              </a:rPr>
              <a:t> as DEP5_EMPS (same attributes as EMPLOYEE)</a:t>
            </a:r>
            <a:endParaRPr dirty="0"/>
          </a:p>
          <a:p>
            <a:pPr marL="742950" lvl="1" indent="-285750" algn="l" rtl="0">
              <a:lnSpc>
                <a:spcPct val="100000"/>
              </a:lnSpc>
              <a:spcBef>
                <a:spcPts val="0"/>
              </a:spcBef>
              <a:spcAft>
                <a:spcPts val="0"/>
              </a:spcAft>
              <a:buSzPts val="1540"/>
              <a:buChar char="•"/>
            </a:pPr>
            <a:r>
              <a:rPr lang="en-US" sz="2800" b="0" i="0" u="none" dirty="0">
                <a:solidFill>
                  <a:srgbClr val="800000"/>
                </a:solidFill>
                <a:latin typeface="Arial"/>
                <a:ea typeface="Arial"/>
                <a:cs typeface="Arial"/>
                <a:sym typeface="Arial"/>
              </a:rPr>
              <a:t>If we write:</a:t>
            </a:r>
            <a:endParaRPr dirty="0"/>
          </a:p>
          <a:p>
            <a:pPr marL="1143000" lvl="2" indent="-228600" algn="l" rtl="0">
              <a:lnSpc>
                <a:spcPct val="100000"/>
              </a:lnSpc>
              <a:spcBef>
                <a:spcPts val="0"/>
              </a:spcBef>
              <a:spcAft>
                <a:spcPts val="0"/>
              </a:spcAft>
              <a:buSzPts val="1250"/>
              <a:buChar char="•"/>
            </a:pPr>
            <a:r>
              <a:rPr lang="en-US" sz="2500" b="0" i="0" u="none" dirty="0">
                <a:solidFill>
                  <a:schemeClr val="dk2"/>
                </a:solidFill>
                <a:latin typeface="Arial"/>
                <a:ea typeface="Arial"/>
                <a:cs typeface="Arial"/>
                <a:sym typeface="Arial"/>
              </a:rPr>
              <a:t>RESULT (FN, LN, Sal,)← </a:t>
            </a:r>
            <a:r>
              <a:rPr lang="en-US" sz="2500" b="1" i="0" u="none" dirty="0">
                <a:solidFill>
                  <a:schemeClr val="dk2"/>
                </a:solidFill>
                <a:latin typeface="Noto Sans Symbols"/>
                <a:ea typeface="Noto Sans Symbols"/>
                <a:cs typeface="Noto Sans Symbols"/>
                <a:sym typeface="Noto Sans Symbols"/>
              </a:rPr>
              <a:t>π</a:t>
            </a:r>
            <a:r>
              <a:rPr lang="en-US" sz="2500" b="0" i="0" u="none" dirty="0">
                <a:solidFill>
                  <a:schemeClr val="dk2"/>
                </a:solidFill>
                <a:latin typeface="Arial"/>
                <a:ea typeface="Arial"/>
                <a:cs typeface="Arial"/>
                <a:sym typeface="Arial"/>
              </a:rPr>
              <a:t> </a:t>
            </a:r>
            <a:r>
              <a:rPr lang="en-US" sz="2500" b="0" i="0" u="none" baseline="-25000" dirty="0">
                <a:solidFill>
                  <a:schemeClr val="dk2"/>
                </a:solidFill>
                <a:latin typeface="Arial"/>
                <a:ea typeface="Arial"/>
                <a:cs typeface="Arial"/>
                <a:sym typeface="Arial"/>
              </a:rPr>
              <a:t>FNAME, LNAME, SALARY</a:t>
            </a:r>
            <a:r>
              <a:rPr lang="en-US" sz="2500" b="0" i="0" u="none" dirty="0">
                <a:solidFill>
                  <a:schemeClr val="dk2"/>
                </a:solidFill>
                <a:latin typeface="Arial"/>
                <a:ea typeface="Arial"/>
                <a:cs typeface="Arial"/>
                <a:sym typeface="Arial"/>
              </a:rPr>
              <a:t> (DEP5_EMPS)</a:t>
            </a:r>
            <a:endParaRPr dirty="0"/>
          </a:p>
          <a:p>
            <a:pPr marL="1143000" lvl="2" indent="-228600" algn="l" rtl="0">
              <a:lnSpc>
                <a:spcPct val="100000"/>
              </a:lnSpc>
              <a:spcBef>
                <a:spcPts val="0"/>
              </a:spcBef>
              <a:spcAft>
                <a:spcPts val="0"/>
              </a:spcAft>
              <a:buSzPts val="1250"/>
              <a:buChar char="•"/>
            </a:pPr>
            <a:r>
              <a:rPr lang="en-US" sz="2500" b="0" i="0" u="none" dirty="0">
                <a:solidFill>
                  <a:schemeClr val="dk2"/>
                </a:solidFill>
                <a:latin typeface="Arial"/>
                <a:ea typeface="Arial"/>
                <a:cs typeface="Arial"/>
                <a:sym typeface="Arial"/>
              </a:rPr>
              <a:t>3 attributes of RESULT are </a:t>
            </a:r>
            <a:r>
              <a:rPr lang="en-US" sz="2500" b="0" i="1" u="none" dirty="0">
                <a:solidFill>
                  <a:schemeClr val="dk2"/>
                </a:solidFill>
                <a:latin typeface="Arial"/>
                <a:ea typeface="Arial"/>
                <a:cs typeface="Arial"/>
                <a:sym typeface="Arial"/>
              </a:rPr>
              <a:t>renamed</a:t>
            </a:r>
            <a:r>
              <a:rPr lang="en-US" sz="2500" b="0" i="0" u="none" dirty="0">
                <a:solidFill>
                  <a:schemeClr val="dk2"/>
                </a:solidFill>
                <a:latin typeface="Arial"/>
                <a:ea typeface="Arial"/>
                <a:cs typeface="Arial"/>
                <a:sym typeface="Arial"/>
              </a:rPr>
              <a:t> to FN, LN, Sal respectively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7">
                                            <p:txEl>
                                              <p:pRg st="1" end="1"/>
                                            </p:txEl>
                                          </p:spTgt>
                                        </p:tgtEl>
                                        <p:attrNameLst>
                                          <p:attrName>style.visibility</p:attrName>
                                        </p:attrNameLst>
                                      </p:cBhvr>
                                      <p:to>
                                        <p:strVal val="visible"/>
                                      </p:to>
                                    </p:set>
                                    <p:anim calcmode="lin" valueType="num">
                                      <p:cBhvr additive="base">
                                        <p:cTn id="7" dur="500" fill="hold"/>
                                        <p:tgtEl>
                                          <p:spTgt spid="25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7">
                                            <p:txEl>
                                              <p:pRg st="2" end="2"/>
                                            </p:txEl>
                                          </p:spTgt>
                                        </p:tgtEl>
                                        <p:attrNameLst>
                                          <p:attrName>style.visibility</p:attrName>
                                        </p:attrNameLst>
                                      </p:cBhvr>
                                      <p:to>
                                        <p:strVal val="visible"/>
                                      </p:to>
                                    </p:set>
                                    <p:anim calcmode="lin" valueType="num">
                                      <p:cBhvr additive="base">
                                        <p:cTn id="11" dur="500" fill="hold"/>
                                        <p:tgtEl>
                                          <p:spTgt spid="25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7">
                                            <p:txEl>
                                              <p:pRg st="3" end="3"/>
                                            </p:txEl>
                                          </p:spTgt>
                                        </p:tgtEl>
                                        <p:attrNameLst>
                                          <p:attrName>style.visibility</p:attrName>
                                        </p:attrNameLst>
                                      </p:cBhvr>
                                      <p:to>
                                        <p:strVal val="visible"/>
                                      </p:to>
                                    </p:set>
                                    <p:anim calcmode="lin" valueType="num">
                                      <p:cBhvr additive="base">
                                        <p:cTn id="15" dur="500" fill="hold"/>
                                        <p:tgtEl>
                                          <p:spTgt spid="25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57">
                                            <p:txEl>
                                              <p:pRg st="4" end="4"/>
                                            </p:txEl>
                                          </p:spTgt>
                                        </p:tgtEl>
                                        <p:attrNameLst>
                                          <p:attrName>style.visibility</p:attrName>
                                        </p:attrNameLst>
                                      </p:cBhvr>
                                      <p:to>
                                        <p:strVal val="visible"/>
                                      </p:to>
                                    </p:set>
                                    <p:anim calcmode="lin" valueType="num">
                                      <p:cBhvr additive="base">
                                        <p:cTn id="21" dur="500" fill="hold"/>
                                        <p:tgtEl>
                                          <p:spTgt spid="25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7">
                                            <p:txEl>
                                              <p:pRg st="5" end="5"/>
                                            </p:txEl>
                                          </p:spTgt>
                                        </p:tgtEl>
                                        <p:attrNameLst>
                                          <p:attrName>style.visibility</p:attrName>
                                        </p:attrNameLst>
                                      </p:cBhvr>
                                      <p:to>
                                        <p:strVal val="visible"/>
                                      </p:to>
                                    </p:set>
                                    <p:anim calcmode="lin" valueType="num">
                                      <p:cBhvr additive="base">
                                        <p:cTn id="25" dur="500" fill="hold"/>
                                        <p:tgtEl>
                                          <p:spTgt spid="25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7">
                                            <p:txEl>
                                              <p:pRg st="6" end="6"/>
                                            </p:txEl>
                                          </p:spTgt>
                                        </p:tgtEl>
                                        <p:attrNameLst>
                                          <p:attrName>style.visibility</p:attrName>
                                        </p:attrNameLst>
                                      </p:cBhvr>
                                      <p:to>
                                        <p:strVal val="visible"/>
                                      </p:to>
                                    </p:set>
                                    <p:anim calcmode="lin" valueType="num">
                                      <p:cBhvr additive="base">
                                        <p:cTn id="29" dur="500" fill="hold"/>
                                        <p:tgtEl>
                                          <p:spTgt spid="25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24</a:t>
            </a:fld>
            <a:endParaRPr/>
          </a:p>
        </p:txBody>
      </p:sp>
      <p:sp>
        <p:nvSpPr>
          <p:cNvPr id="264" name="Google Shape;264;p3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Set Theory </a:t>
            </a:r>
            <a:endParaRPr/>
          </a:p>
        </p:txBody>
      </p:sp>
      <p:sp>
        <p:nvSpPr>
          <p:cNvPr id="265" name="Google Shape;265;p3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Type Compatibility of operands is required for the binary set operation UNION </a:t>
            </a:r>
            <a:r>
              <a:rPr lang="en-US" sz="2400" b="0" i="0" u="none" dirty="0">
                <a:solidFill>
                  <a:schemeClr val="dk2"/>
                </a:solidFill>
                <a:latin typeface="Noto Sans Symbols"/>
                <a:ea typeface="Noto Sans Symbols"/>
                <a:cs typeface="Noto Sans Symbols"/>
                <a:sym typeface="Noto Sans Symbols"/>
              </a:rPr>
              <a:t>∪</a:t>
            </a:r>
            <a:r>
              <a:rPr lang="en-US" sz="2400" b="0" i="0" u="none" dirty="0">
                <a:solidFill>
                  <a:schemeClr val="dk2"/>
                </a:solidFill>
                <a:latin typeface="Arial"/>
                <a:ea typeface="Arial"/>
                <a:cs typeface="Arial"/>
                <a:sym typeface="Arial"/>
              </a:rPr>
              <a:t>, INTERSECTION </a:t>
            </a:r>
            <a:r>
              <a:rPr lang="en-US" sz="2400" b="0" i="0" u="none" dirty="0">
                <a:solidFill>
                  <a:schemeClr val="dk2"/>
                </a:solidFill>
                <a:latin typeface="Noto Sans Symbols"/>
                <a:ea typeface="Noto Sans Symbols"/>
                <a:cs typeface="Noto Sans Symbols"/>
                <a:sym typeface="Noto Sans Symbols"/>
              </a:rPr>
              <a:t>∩</a:t>
            </a:r>
            <a:r>
              <a:rPr lang="en-US" sz="2400" b="0" i="0" u="none" dirty="0">
                <a:solidFill>
                  <a:schemeClr val="dk2"/>
                </a:solidFill>
                <a:latin typeface="Arial"/>
                <a:ea typeface="Arial"/>
                <a:cs typeface="Arial"/>
                <a:sym typeface="Arial"/>
              </a:rPr>
              <a:t>, and SET DIFFERENCE –, </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R1(A1, A2, ..., An) and R2(B1, B2, ..., Bn) are type compatible if:</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they have the same number of attributes, and</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domains of corresponding attributes are type compatible (i.e. </a:t>
            </a:r>
            <a:r>
              <a:rPr lang="en-US" sz="2200" b="0" i="0" u="none" dirty="0" err="1">
                <a:solidFill>
                  <a:srgbClr val="800000"/>
                </a:solidFill>
                <a:latin typeface="Arial"/>
                <a:ea typeface="Arial"/>
                <a:cs typeface="Arial"/>
                <a:sym typeface="Arial"/>
              </a:rPr>
              <a:t>dom</a:t>
            </a:r>
            <a:r>
              <a:rPr lang="en-US" sz="2200" b="0" i="0" u="none" dirty="0">
                <a:solidFill>
                  <a:srgbClr val="800000"/>
                </a:solidFill>
                <a:latin typeface="Arial"/>
                <a:ea typeface="Arial"/>
                <a:cs typeface="Arial"/>
                <a:sym typeface="Arial"/>
              </a:rPr>
              <a:t>(Ai)=</a:t>
            </a:r>
            <a:r>
              <a:rPr lang="en-US" sz="2200" b="0" i="0" u="none" dirty="0" err="1">
                <a:solidFill>
                  <a:srgbClr val="800000"/>
                </a:solidFill>
                <a:latin typeface="Arial"/>
                <a:ea typeface="Arial"/>
                <a:cs typeface="Arial"/>
                <a:sym typeface="Arial"/>
              </a:rPr>
              <a:t>dom</a:t>
            </a:r>
            <a:r>
              <a:rPr lang="en-US" sz="2200" b="0" i="0" u="none" dirty="0">
                <a:solidFill>
                  <a:srgbClr val="800000"/>
                </a:solidFill>
                <a:latin typeface="Arial"/>
                <a:ea typeface="Arial"/>
                <a:cs typeface="Arial"/>
                <a:sym typeface="Arial"/>
              </a:rPr>
              <a:t>(Bi) for </a:t>
            </a:r>
            <a:r>
              <a:rPr lang="en-US" sz="2200" b="0" i="0" u="none" dirty="0" err="1">
                <a:solidFill>
                  <a:srgbClr val="800000"/>
                </a:solidFill>
                <a:latin typeface="Arial"/>
                <a:ea typeface="Arial"/>
                <a:cs typeface="Arial"/>
                <a:sym typeface="Arial"/>
              </a:rPr>
              <a:t>i</a:t>
            </a:r>
            <a:r>
              <a:rPr lang="en-US" sz="2200" b="0" i="0" u="none" dirty="0">
                <a:solidFill>
                  <a:srgbClr val="800000"/>
                </a:solidFill>
                <a:latin typeface="Arial"/>
                <a:ea typeface="Arial"/>
                <a:cs typeface="Arial"/>
                <a:sym typeface="Arial"/>
              </a:rPr>
              <a:t>=1, 2, ..., n). </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resulting relation for R1</a:t>
            </a:r>
            <a:r>
              <a:rPr lang="en-US" sz="2400" b="0" i="0" u="none" dirty="0">
                <a:solidFill>
                  <a:schemeClr val="dk2"/>
                </a:solidFill>
                <a:latin typeface="Noto Sans Symbols"/>
                <a:ea typeface="Noto Sans Symbols"/>
                <a:cs typeface="Noto Sans Symbols"/>
                <a:sym typeface="Noto Sans Symbols"/>
              </a:rPr>
              <a:t>∪</a:t>
            </a:r>
            <a:r>
              <a:rPr lang="en-US" sz="2400" b="0" i="0" u="none" dirty="0">
                <a:solidFill>
                  <a:schemeClr val="dk2"/>
                </a:solidFill>
                <a:latin typeface="Arial"/>
                <a:ea typeface="Arial"/>
                <a:cs typeface="Arial"/>
                <a:sym typeface="Arial"/>
              </a:rPr>
              <a:t>R2 (also for R1</a:t>
            </a:r>
            <a:r>
              <a:rPr lang="en-US" sz="2400" b="0" i="0" u="none" dirty="0">
                <a:solidFill>
                  <a:schemeClr val="dk2"/>
                </a:solidFill>
                <a:latin typeface="Noto Sans Symbols"/>
                <a:ea typeface="Noto Sans Symbols"/>
                <a:cs typeface="Noto Sans Symbols"/>
                <a:sym typeface="Noto Sans Symbols"/>
              </a:rPr>
              <a:t>∩</a:t>
            </a:r>
            <a:r>
              <a:rPr lang="en-US" sz="2400" b="0" i="0" u="none" dirty="0">
                <a:solidFill>
                  <a:schemeClr val="dk2"/>
                </a:solidFill>
                <a:latin typeface="Arial"/>
                <a:ea typeface="Arial"/>
                <a:cs typeface="Arial"/>
                <a:sym typeface="Arial"/>
              </a:rPr>
              <a:t>R2, or R1–R2, see next slides) has the same attribute names as the </a:t>
            </a:r>
            <a:r>
              <a:rPr lang="en-US" sz="2400" b="0" i="1" u="none" dirty="0">
                <a:solidFill>
                  <a:schemeClr val="dk2"/>
                </a:solidFill>
                <a:latin typeface="Arial"/>
                <a:ea typeface="Arial"/>
                <a:cs typeface="Arial"/>
                <a:sym typeface="Arial"/>
              </a:rPr>
              <a:t>first</a:t>
            </a:r>
            <a:r>
              <a:rPr lang="en-US" sz="2400" b="0" i="0" u="none" dirty="0">
                <a:solidFill>
                  <a:schemeClr val="dk2"/>
                </a:solidFill>
                <a:latin typeface="Arial"/>
                <a:ea typeface="Arial"/>
                <a:cs typeface="Arial"/>
                <a:sym typeface="Arial"/>
              </a:rPr>
              <a:t> operand relation R1 (by convention)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 calcmode="lin" valueType="num">
                                      <p:cBhvr additive="base">
                                        <p:cTn id="7" dur="500" fill="hold"/>
                                        <p:tgtEl>
                                          <p:spTgt spid="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5">
                                            <p:txEl>
                                              <p:pRg st="1" end="1"/>
                                            </p:txEl>
                                          </p:spTgt>
                                        </p:tgtEl>
                                        <p:attrNameLst>
                                          <p:attrName>style.visibility</p:attrName>
                                        </p:attrNameLst>
                                      </p:cBhvr>
                                      <p:to>
                                        <p:strVal val="visible"/>
                                      </p:to>
                                    </p:set>
                                    <p:anim calcmode="lin" valueType="num">
                                      <p:cBhvr additive="base">
                                        <p:cTn id="13" dur="500" fill="hold"/>
                                        <p:tgtEl>
                                          <p:spTgt spid="2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5">
                                            <p:txEl>
                                              <p:pRg st="2" end="2"/>
                                            </p:txEl>
                                          </p:spTgt>
                                        </p:tgtEl>
                                        <p:attrNameLst>
                                          <p:attrName>style.visibility</p:attrName>
                                        </p:attrNameLst>
                                      </p:cBhvr>
                                      <p:to>
                                        <p:strVal val="visible"/>
                                      </p:to>
                                    </p:set>
                                    <p:anim calcmode="lin" valueType="num">
                                      <p:cBhvr additive="base">
                                        <p:cTn id="17" dur="500" fill="hold"/>
                                        <p:tgtEl>
                                          <p:spTgt spid="26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5">
                                            <p:txEl>
                                              <p:pRg st="3" end="3"/>
                                            </p:txEl>
                                          </p:spTgt>
                                        </p:tgtEl>
                                        <p:attrNameLst>
                                          <p:attrName>style.visibility</p:attrName>
                                        </p:attrNameLst>
                                      </p:cBhvr>
                                      <p:to>
                                        <p:strVal val="visible"/>
                                      </p:to>
                                    </p:set>
                                    <p:anim calcmode="lin" valueType="num">
                                      <p:cBhvr additive="base">
                                        <p:cTn id="21" dur="500" fill="hold"/>
                                        <p:tgtEl>
                                          <p:spTgt spid="26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500" fill="hold"/>
                                        <p:tgtEl>
                                          <p:spTgt spid="26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25</a:t>
            </a:fld>
            <a:endParaRPr/>
          </a:p>
        </p:txBody>
      </p:sp>
      <p:sp>
        <p:nvSpPr>
          <p:cNvPr id="290" name="Google Shape;290;p3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Set Theory: </a:t>
            </a:r>
            <a:endParaRPr/>
          </a:p>
        </p:txBody>
      </p:sp>
      <p:sp>
        <p:nvSpPr>
          <p:cNvPr id="291" name="Google Shape;291;p3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UNION Operation</a:t>
            </a:r>
            <a:endParaRPr dirty="0"/>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Binary operation, denoted by </a:t>
            </a:r>
            <a:r>
              <a:rPr lang="en-US" sz="2600" b="0" i="0" u="none" dirty="0">
                <a:solidFill>
                  <a:srgbClr val="800000"/>
                </a:solidFill>
                <a:latin typeface="Noto Sans Symbols"/>
                <a:ea typeface="Noto Sans Symbols"/>
                <a:cs typeface="Noto Sans Symbols"/>
                <a:sym typeface="Noto Sans Symbols"/>
              </a:rPr>
              <a:t>∪</a:t>
            </a:r>
            <a:r>
              <a:rPr lang="en-US" sz="2600" b="0" i="0" u="none" dirty="0">
                <a:solidFill>
                  <a:srgbClr val="800000"/>
                </a:solidFill>
                <a:latin typeface="Arial"/>
                <a:ea typeface="Arial"/>
                <a:cs typeface="Arial"/>
                <a:sym typeface="Arial"/>
              </a:rPr>
              <a:t> </a:t>
            </a:r>
            <a:endParaRPr dirty="0"/>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The result of R </a:t>
            </a:r>
            <a:r>
              <a:rPr lang="en-US" sz="2600" b="0" i="0" u="none" dirty="0">
                <a:solidFill>
                  <a:srgbClr val="800000"/>
                </a:solidFill>
                <a:latin typeface="Noto Sans Symbols"/>
                <a:ea typeface="Noto Sans Symbols"/>
                <a:cs typeface="Noto Sans Symbols"/>
                <a:sym typeface="Noto Sans Symbols"/>
              </a:rPr>
              <a:t>∪</a:t>
            </a:r>
            <a:r>
              <a:rPr lang="en-US" sz="2600" b="0" i="0" u="none" dirty="0">
                <a:solidFill>
                  <a:srgbClr val="800000"/>
                </a:solidFill>
                <a:latin typeface="Arial"/>
                <a:ea typeface="Arial"/>
                <a:cs typeface="Arial"/>
                <a:sym typeface="Arial"/>
              </a:rPr>
              <a:t> S, is a relation that includes all tuples that are either in R or in S or in both R and S</a:t>
            </a:r>
            <a:endParaRPr dirty="0"/>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Duplicate tuples are eliminated</a:t>
            </a:r>
            <a:endParaRPr dirty="0"/>
          </a:p>
          <a:p>
            <a:pPr marL="742950" lvl="1" indent="-285750" algn="l" rtl="0">
              <a:lnSpc>
                <a:spcPct val="90000"/>
              </a:lnSpc>
              <a:spcBef>
                <a:spcPts val="500"/>
              </a:spcBef>
              <a:spcAft>
                <a:spcPts val="0"/>
              </a:spcAft>
              <a:buClr>
                <a:schemeClr val="dk2"/>
              </a:buClr>
              <a:buSzPts val="1375"/>
              <a:buFont typeface="Noto Sans Symbols"/>
              <a:buChar char="■"/>
            </a:pPr>
            <a:r>
              <a:rPr lang="en-US" sz="2500" b="0" i="0" u="none" dirty="0">
                <a:solidFill>
                  <a:srgbClr val="800000"/>
                </a:solidFill>
                <a:latin typeface="Arial"/>
                <a:ea typeface="Arial"/>
                <a:cs typeface="Arial"/>
                <a:sym typeface="Arial"/>
              </a:rPr>
              <a:t>The two operand relations R and S must be “type compatible” (or UNION compatible)</a:t>
            </a:r>
            <a:endParaRPr dirty="0"/>
          </a:p>
          <a:p>
            <a:pPr marL="1143000" lvl="2" indent="-228600" algn="l" rtl="0">
              <a:lnSpc>
                <a:spcPct val="90000"/>
              </a:lnSpc>
              <a:spcBef>
                <a:spcPts val="460"/>
              </a:spcBef>
              <a:spcAft>
                <a:spcPts val="0"/>
              </a:spcAft>
              <a:buClr>
                <a:srgbClr val="990033"/>
              </a:buClr>
              <a:buSzPts val="1150"/>
              <a:buFont typeface="Noto Sans Symbols"/>
              <a:buChar char="■"/>
            </a:pPr>
            <a:r>
              <a:rPr lang="en-US" sz="2300" b="0" i="0" u="none" dirty="0">
                <a:solidFill>
                  <a:schemeClr val="dk2"/>
                </a:solidFill>
                <a:latin typeface="Arial"/>
                <a:ea typeface="Arial"/>
                <a:cs typeface="Arial"/>
                <a:sym typeface="Arial"/>
              </a:rPr>
              <a:t>R and S must have same number of attributes</a:t>
            </a:r>
            <a:endParaRPr dirty="0"/>
          </a:p>
          <a:p>
            <a:pPr marL="1143000" lvl="2" indent="-228600" algn="l" rtl="0">
              <a:lnSpc>
                <a:spcPct val="90000"/>
              </a:lnSpc>
              <a:spcBef>
                <a:spcPts val="460"/>
              </a:spcBef>
              <a:spcAft>
                <a:spcPts val="0"/>
              </a:spcAft>
              <a:buClr>
                <a:srgbClr val="990033"/>
              </a:buClr>
              <a:buSzPts val="1150"/>
              <a:buFont typeface="Noto Sans Symbols"/>
              <a:buChar char="■"/>
            </a:pPr>
            <a:r>
              <a:rPr lang="en-US" sz="2300" b="0" i="0" u="none" dirty="0">
                <a:solidFill>
                  <a:schemeClr val="dk2"/>
                </a:solidFill>
                <a:latin typeface="Arial"/>
                <a:ea typeface="Arial"/>
                <a:cs typeface="Arial"/>
                <a:sym typeface="Arial"/>
              </a:rPr>
              <a:t>Each pair of corresponding attributes must be type compatible (have same or compatible domains)</a:t>
            </a:r>
            <a:endParaRPr dirty="0"/>
          </a:p>
          <a:p>
            <a:pPr marL="342900" lvl="0" indent="-255270" algn="l" rtl="0">
              <a:spcBef>
                <a:spcPts val="460"/>
              </a:spcBef>
              <a:spcAft>
                <a:spcPts val="0"/>
              </a:spcAft>
              <a:buSzPts val="1380"/>
              <a:buNone/>
            </a:pPr>
            <a:endParaRPr sz="2300" b="0" i="0" u="none" dirty="0">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 calcmode="lin" valueType="num">
                                      <p:cBhvr additive="base">
                                        <p:cTn id="7" dur="500" fill="hold"/>
                                        <p:tgtEl>
                                          <p:spTgt spid="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1">
                                            <p:txEl>
                                              <p:pRg st="1" end="1"/>
                                            </p:txEl>
                                          </p:spTgt>
                                        </p:tgtEl>
                                        <p:attrNameLst>
                                          <p:attrName>style.visibility</p:attrName>
                                        </p:attrNameLst>
                                      </p:cBhvr>
                                      <p:to>
                                        <p:strVal val="visible"/>
                                      </p:to>
                                    </p:set>
                                    <p:anim calcmode="lin" valueType="num">
                                      <p:cBhvr additive="base">
                                        <p:cTn id="11" dur="500" fill="hold"/>
                                        <p:tgtEl>
                                          <p:spTgt spid="2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1">
                                            <p:txEl>
                                              <p:pRg st="2" end="2"/>
                                            </p:txEl>
                                          </p:spTgt>
                                        </p:tgtEl>
                                        <p:attrNameLst>
                                          <p:attrName>style.visibility</p:attrName>
                                        </p:attrNameLst>
                                      </p:cBhvr>
                                      <p:to>
                                        <p:strVal val="visible"/>
                                      </p:to>
                                    </p:set>
                                    <p:anim calcmode="lin" valueType="num">
                                      <p:cBhvr additive="base">
                                        <p:cTn id="15" dur="500" fill="hold"/>
                                        <p:tgtEl>
                                          <p:spTgt spid="2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1">
                                            <p:txEl>
                                              <p:pRg st="3" end="3"/>
                                            </p:txEl>
                                          </p:spTgt>
                                        </p:tgtEl>
                                        <p:attrNameLst>
                                          <p:attrName>style.visibility</p:attrName>
                                        </p:attrNameLst>
                                      </p:cBhvr>
                                      <p:to>
                                        <p:strVal val="visible"/>
                                      </p:to>
                                    </p:set>
                                    <p:anim calcmode="lin" valueType="num">
                                      <p:cBhvr additive="base">
                                        <p:cTn id="19" dur="500" fill="hold"/>
                                        <p:tgtEl>
                                          <p:spTgt spid="2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1">
                                            <p:txEl>
                                              <p:pRg st="4" end="4"/>
                                            </p:txEl>
                                          </p:spTgt>
                                        </p:tgtEl>
                                        <p:attrNameLst>
                                          <p:attrName>style.visibility</p:attrName>
                                        </p:attrNameLst>
                                      </p:cBhvr>
                                      <p:to>
                                        <p:strVal val="visible"/>
                                      </p:to>
                                    </p:set>
                                    <p:anim calcmode="lin" valueType="num">
                                      <p:cBhvr additive="base">
                                        <p:cTn id="23" dur="500" fill="hold"/>
                                        <p:tgtEl>
                                          <p:spTgt spid="2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1">
                                            <p:txEl>
                                              <p:pRg st="5" end="5"/>
                                            </p:txEl>
                                          </p:spTgt>
                                        </p:tgtEl>
                                        <p:attrNameLst>
                                          <p:attrName>style.visibility</p:attrName>
                                        </p:attrNameLst>
                                      </p:cBhvr>
                                      <p:to>
                                        <p:strVal val="visible"/>
                                      </p:to>
                                    </p:set>
                                    <p:anim calcmode="lin" valueType="num">
                                      <p:cBhvr additive="base">
                                        <p:cTn id="27" dur="500" fill="hold"/>
                                        <p:tgtEl>
                                          <p:spTgt spid="2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1">
                                            <p:txEl>
                                              <p:pRg st="6" end="6"/>
                                            </p:txEl>
                                          </p:spTgt>
                                        </p:tgtEl>
                                        <p:attrNameLst>
                                          <p:attrName>style.visibility</p:attrName>
                                        </p:attrNameLst>
                                      </p:cBhvr>
                                      <p:to>
                                        <p:strVal val="visible"/>
                                      </p:to>
                                    </p:set>
                                    <p:anim calcmode="lin" valueType="num">
                                      <p:cBhvr additive="base">
                                        <p:cTn id="31" dur="500" fill="hold"/>
                                        <p:tgtEl>
                                          <p:spTgt spid="2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26</a:t>
            </a:fld>
            <a:endParaRPr/>
          </a:p>
        </p:txBody>
      </p:sp>
      <p:sp>
        <p:nvSpPr>
          <p:cNvPr id="272" name="Google Shape;272;p3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the result of a UNION operation</a:t>
            </a:r>
            <a:endParaRPr/>
          </a:p>
        </p:txBody>
      </p:sp>
      <p:sp>
        <p:nvSpPr>
          <p:cNvPr id="273" name="Google Shape;273;p3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UNION Example</a:t>
            </a:r>
            <a:endParaRPr/>
          </a:p>
          <a:p>
            <a:pPr marL="342900" lvl="0" indent="-236220" algn="l" rtl="0">
              <a:spcBef>
                <a:spcPts val="560"/>
              </a:spcBef>
              <a:spcAft>
                <a:spcPts val="0"/>
              </a:spcAft>
              <a:buSzPts val="1680"/>
              <a:buNone/>
            </a:pPr>
            <a:endParaRPr sz="2800" b="0" i="0" u="none">
              <a:solidFill>
                <a:schemeClr val="dk2"/>
              </a:solidFill>
              <a:latin typeface="Arial"/>
              <a:ea typeface="Arial"/>
              <a:cs typeface="Arial"/>
              <a:sym typeface="Arial"/>
            </a:endParaRPr>
          </a:p>
        </p:txBody>
      </p:sp>
      <p:sp>
        <p:nvSpPr>
          <p:cNvPr id="274" name="Google Shape;274;p37"/>
          <p:cNvSpPr txBox="1"/>
          <p:nvPr/>
        </p:nvSpPr>
        <p:spPr>
          <a:xfrm>
            <a:off x="6516687" y="2166937"/>
            <a:ext cx="460375" cy="57626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275" name="Google Shape;275;p37" descr="fig06_03"/>
          <p:cNvPicPr preferRelativeResize="0"/>
          <p:nvPr/>
        </p:nvPicPr>
        <p:blipFill rotWithShape="1">
          <a:blip r:embed="rId3">
            <a:alphaModFix/>
          </a:blip>
          <a:srcRect/>
          <a:stretch/>
        </p:blipFill>
        <p:spPr>
          <a:xfrm>
            <a:off x="315912" y="2971800"/>
            <a:ext cx="8294687" cy="21955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barn(inVertical)">
                                      <p:cBhvr>
                                        <p:cTn id="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27</a:t>
            </a:fld>
            <a:endParaRPr/>
          </a:p>
        </p:txBody>
      </p:sp>
      <p:sp>
        <p:nvSpPr>
          <p:cNvPr id="282" name="Google Shape;282;p3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Set Theory: UNION </a:t>
            </a:r>
            <a:endParaRPr/>
          </a:p>
        </p:txBody>
      </p:sp>
      <p:sp>
        <p:nvSpPr>
          <p:cNvPr id="283" name="Google Shape;283;p38"/>
          <p:cNvSpPr txBox="1">
            <a:spLocks noGrp="1"/>
          </p:cNvSpPr>
          <p:nvPr>
            <p:ph type="body" idx="1"/>
          </p:nvPr>
        </p:nvSpPr>
        <p:spPr>
          <a:xfrm>
            <a:off x="239712" y="1600200"/>
            <a:ext cx="87518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To retrieve the social security numbers of all employees who either </a:t>
            </a:r>
            <a:r>
              <a:rPr lang="en-US" sz="2100" b="0" i="1" u="none" dirty="0">
                <a:solidFill>
                  <a:srgbClr val="800000"/>
                </a:solidFill>
                <a:latin typeface="Arial"/>
                <a:ea typeface="Arial"/>
                <a:cs typeface="Arial"/>
                <a:sym typeface="Arial"/>
              </a:rPr>
              <a:t>work in department 5</a:t>
            </a:r>
            <a:r>
              <a:rPr lang="en-US" sz="2100" b="0" i="0" u="none" dirty="0">
                <a:solidFill>
                  <a:srgbClr val="800000"/>
                </a:solidFill>
                <a:latin typeface="Arial"/>
                <a:ea typeface="Arial"/>
                <a:cs typeface="Arial"/>
                <a:sym typeface="Arial"/>
              </a:rPr>
              <a:t> (RESULT1 below) or </a:t>
            </a:r>
            <a:r>
              <a:rPr lang="en-US" sz="2100" b="0" i="1" u="none" dirty="0">
                <a:solidFill>
                  <a:srgbClr val="800000"/>
                </a:solidFill>
                <a:latin typeface="Arial"/>
                <a:ea typeface="Arial"/>
                <a:cs typeface="Arial"/>
                <a:sym typeface="Arial"/>
              </a:rPr>
              <a:t>directly supervise an employee who works in department 5</a:t>
            </a:r>
            <a:r>
              <a:rPr lang="en-US" sz="2100" b="0" i="0" u="none" dirty="0">
                <a:solidFill>
                  <a:srgbClr val="800000"/>
                </a:solidFill>
                <a:latin typeface="Arial"/>
                <a:ea typeface="Arial"/>
                <a:cs typeface="Arial"/>
                <a:sym typeface="Arial"/>
              </a:rPr>
              <a:t> (RESULT2 below)</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We can use the UNION operation as follows:</a:t>
            </a:r>
            <a:endParaRPr dirty="0"/>
          </a:p>
          <a:p>
            <a:pPr marL="342900" lvl="0" indent="-342900" algn="ctr" rtl="0">
              <a:lnSpc>
                <a:spcPct val="80000"/>
              </a:lnSpc>
              <a:spcBef>
                <a:spcPts val="480"/>
              </a:spcBef>
              <a:spcAft>
                <a:spcPts val="0"/>
              </a:spcAft>
              <a:buSzPts val="1440"/>
              <a:buNone/>
            </a:pPr>
            <a:r>
              <a:rPr lang="en-US" sz="2400" b="0" i="0" u="none" dirty="0">
                <a:solidFill>
                  <a:schemeClr val="dk2"/>
                </a:solidFill>
                <a:latin typeface="Arial"/>
                <a:ea typeface="Arial"/>
                <a:cs typeface="Arial"/>
                <a:sym typeface="Arial"/>
              </a:rPr>
              <a:t>DEP5_EMPS ← </a:t>
            </a:r>
            <a:r>
              <a:rPr lang="en-US" sz="2400" b="0" i="0" u="none" dirty="0" err="1">
                <a:solidFill>
                  <a:schemeClr val="dk2"/>
                </a:solidFill>
                <a:latin typeface="Noto Sans Symbols"/>
                <a:ea typeface="Noto Sans Symbols"/>
                <a:cs typeface="Noto Sans Symbols"/>
                <a:sym typeface="Noto Sans Symbols"/>
              </a:rPr>
              <a:t>σ</a:t>
            </a:r>
            <a:r>
              <a:rPr lang="en-US" sz="2400" b="0" i="0" u="none" baseline="-25000" dirty="0" err="1">
                <a:solidFill>
                  <a:schemeClr val="dk2"/>
                </a:solidFill>
                <a:latin typeface="Arial"/>
                <a:ea typeface="Arial"/>
                <a:cs typeface="Arial"/>
                <a:sym typeface="Arial"/>
              </a:rPr>
              <a:t>DNO</a:t>
            </a:r>
            <a:r>
              <a:rPr lang="en-US" sz="2400" b="0" i="0" u="none" baseline="-25000" dirty="0">
                <a:solidFill>
                  <a:schemeClr val="dk2"/>
                </a:solidFill>
                <a:latin typeface="Arial"/>
                <a:ea typeface="Arial"/>
                <a:cs typeface="Arial"/>
                <a:sym typeface="Arial"/>
              </a:rPr>
              <a:t>=5</a:t>
            </a:r>
            <a:r>
              <a:rPr lang="en-US" sz="2400" b="0" i="0" u="none" dirty="0">
                <a:solidFill>
                  <a:schemeClr val="dk2"/>
                </a:solidFill>
                <a:latin typeface="Arial"/>
                <a:ea typeface="Arial"/>
                <a:cs typeface="Arial"/>
                <a:sym typeface="Arial"/>
              </a:rPr>
              <a:t> (EMPLOYEE)</a:t>
            </a:r>
            <a:endParaRPr dirty="0"/>
          </a:p>
          <a:p>
            <a:pPr marL="342900" lvl="0" indent="-342900" algn="ctr" rtl="0">
              <a:lnSpc>
                <a:spcPct val="80000"/>
              </a:lnSpc>
              <a:spcBef>
                <a:spcPts val="480"/>
              </a:spcBef>
              <a:spcAft>
                <a:spcPts val="0"/>
              </a:spcAft>
              <a:buSzPts val="1440"/>
              <a:buNone/>
            </a:pPr>
            <a:r>
              <a:rPr lang="en-US" sz="2400" b="0" i="0" u="none" dirty="0">
                <a:solidFill>
                  <a:schemeClr val="dk2"/>
                </a:solidFill>
                <a:latin typeface="Arial"/>
                <a:ea typeface="Arial"/>
                <a:cs typeface="Arial"/>
                <a:sym typeface="Arial"/>
              </a:rPr>
              <a:t>RESULT1 ← </a:t>
            </a:r>
            <a:r>
              <a:rPr lang="en-US" sz="2400" b="0" i="0" u="none" dirty="0">
                <a:solidFill>
                  <a:schemeClr val="dk2"/>
                </a:solidFill>
                <a:latin typeface="Noto Sans Symbols"/>
                <a:ea typeface="Noto Sans Symbols"/>
                <a:cs typeface="Noto Sans Symbols"/>
                <a:sym typeface="Noto Sans Symbols"/>
              </a:rPr>
              <a:t>π</a:t>
            </a:r>
            <a:r>
              <a:rPr lang="en-US" sz="2400" b="0" i="0" u="none" dirty="0">
                <a:solidFill>
                  <a:schemeClr val="dk2"/>
                </a:solidFill>
                <a:latin typeface="Arial"/>
                <a:ea typeface="Arial"/>
                <a:cs typeface="Arial"/>
                <a:sym typeface="Arial"/>
              </a:rPr>
              <a:t> </a:t>
            </a:r>
            <a:r>
              <a:rPr lang="en-US" sz="2400" b="0" i="0" u="none" baseline="-25000" dirty="0">
                <a:solidFill>
                  <a:schemeClr val="dk2"/>
                </a:solidFill>
                <a:latin typeface="Arial"/>
                <a:ea typeface="Arial"/>
                <a:cs typeface="Arial"/>
                <a:sym typeface="Arial"/>
              </a:rPr>
              <a:t>SSN</a:t>
            </a:r>
            <a:r>
              <a:rPr lang="en-US" sz="2400" b="0" i="0" u="none" dirty="0">
                <a:solidFill>
                  <a:schemeClr val="dk2"/>
                </a:solidFill>
                <a:latin typeface="Arial"/>
                <a:ea typeface="Arial"/>
                <a:cs typeface="Arial"/>
                <a:sym typeface="Arial"/>
              </a:rPr>
              <a:t>(DEP5_EMPS)</a:t>
            </a:r>
            <a:endParaRPr dirty="0"/>
          </a:p>
          <a:p>
            <a:pPr marL="342900" lvl="0" indent="-342900" algn="ctr" rtl="0">
              <a:lnSpc>
                <a:spcPct val="80000"/>
              </a:lnSpc>
              <a:spcBef>
                <a:spcPts val="480"/>
              </a:spcBef>
              <a:spcAft>
                <a:spcPts val="0"/>
              </a:spcAft>
              <a:buSzPts val="1440"/>
              <a:buNone/>
            </a:pPr>
            <a:r>
              <a:rPr lang="en-US" sz="2400" b="0" i="0" u="none" dirty="0">
                <a:solidFill>
                  <a:schemeClr val="dk2"/>
                </a:solidFill>
                <a:latin typeface="Arial"/>
                <a:ea typeface="Arial"/>
                <a:cs typeface="Arial"/>
                <a:sym typeface="Arial"/>
              </a:rPr>
              <a:t>RESULT2(SSN) ← </a:t>
            </a:r>
            <a:r>
              <a:rPr lang="en-US" sz="2400" b="0" i="0" u="none" dirty="0">
                <a:solidFill>
                  <a:schemeClr val="dk2"/>
                </a:solidFill>
                <a:latin typeface="Noto Sans Symbols"/>
                <a:ea typeface="Noto Sans Symbols"/>
                <a:cs typeface="Noto Sans Symbols"/>
                <a:sym typeface="Noto Sans Symbols"/>
              </a:rPr>
              <a:t>π</a:t>
            </a:r>
            <a:r>
              <a:rPr lang="en-US" sz="2400" b="0" i="0" u="none" baseline="-25000" dirty="0">
                <a:solidFill>
                  <a:schemeClr val="dk2"/>
                </a:solidFill>
                <a:latin typeface="Arial"/>
                <a:ea typeface="Arial"/>
                <a:cs typeface="Arial"/>
                <a:sym typeface="Arial"/>
              </a:rPr>
              <a:t>SUPERSSN</a:t>
            </a:r>
            <a:r>
              <a:rPr lang="en-US" sz="2400" b="0" i="0" u="none" dirty="0">
                <a:solidFill>
                  <a:schemeClr val="dk2"/>
                </a:solidFill>
                <a:latin typeface="Arial"/>
                <a:ea typeface="Arial"/>
                <a:cs typeface="Arial"/>
                <a:sym typeface="Arial"/>
              </a:rPr>
              <a:t>(DEP5_EMPS)</a:t>
            </a:r>
            <a:endParaRPr dirty="0"/>
          </a:p>
          <a:p>
            <a:pPr marL="342900" lvl="0" indent="-342900" algn="ctr" rtl="0">
              <a:lnSpc>
                <a:spcPct val="80000"/>
              </a:lnSpc>
              <a:spcBef>
                <a:spcPts val="480"/>
              </a:spcBef>
              <a:spcAft>
                <a:spcPts val="0"/>
              </a:spcAft>
              <a:buSzPts val="1440"/>
              <a:buNone/>
            </a:pPr>
            <a:endParaRPr sz="2400" b="0" i="0" u="none" dirty="0">
              <a:solidFill>
                <a:schemeClr val="dk2"/>
              </a:solidFill>
              <a:latin typeface="Arial"/>
              <a:ea typeface="Arial"/>
              <a:cs typeface="Arial"/>
              <a:sym typeface="Arial"/>
            </a:endParaRPr>
          </a:p>
          <a:p>
            <a:pPr marL="342900" lvl="0" indent="-342900" algn="ctr" rtl="0">
              <a:lnSpc>
                <a:spcPct val="80000"/>
              </a:lnSpc>
              <a:spcBef>
                <a:spcPts val="480"/>
              </a:spcBef>
              <a:spcAft>
                <a:spcPts val="0"/>
              </a:spcAft>
              <a:buSzPts val="1440"/>
              <a:buNone/>
            </a:pPr>
            <a:r>
              <a:rPr lang="en-US" sz="2400" b="0" i="0" u="none" dirty="0">
                <a:solidFill>
                  <a:srgbClr val="FF0000"/>
                </a:solidFill>
                <a:latin typeface="Arial"/>
                <a:ea typeface="Arial"/>
                <a:cs typeface="Arial"/>
                <a:sym typeface="Arial"/>
              </a:rPr>
              <a:t>RESULT ← RESULT1 </a:t>
            </a:r>
            <a:r>
              <a:rPr lang="en-US" sz="2400" b="0" i="0" u="none" dirty="0">
                <a:solidFill>
                  <a:srgbClr val="FF0000"/>
                </a:solidFill>
                <a:latin typeface="Noto Sans Symbols"/>
                <a:ea typeface="Noto Sans Symbols"/>
                <a:cs typeface="Noto Sans Symbols"/>
                <a:sym typeface="Noto Sans Symbols"/>
              </a:rPr>
              <a:t>∪</a:t>
            </a:r>
            <a:r>
              <a:rPr lang="en-US" sz="2400" b="0" i="0" u="none" dirty="0">
                <a:solidFill>
                  <a:srgbClr val="FF0000"/>
                </a:solidFill>
                <a:latin typeface="Arial"/>
                <a:ea typeface="Arial"/>
                <a:cs typeface="Arial"/>
                <a:sym typeface="Arial"/>
              </a:rPr>
              <a:t> RESULT2</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FF0000"/>
                </a:solidFill>
                <a:latin typeface="Arial"/>
                <a:ea typeface="Arial"/>
                <a:cs typeface="Arial"/>
                <a:sym typeface="Arial"/>
              </a:rPr>
              <a:t>The union operation produces the tuples that are in either RESULT1 or RESULT2 or both</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anim calcmode="lin" valueType="num">
                                      <p:cBhvr additive="base">
                                        <p:cTn id="7" dur="500" fill="hold"/>
                                        <p:tgtEl>
                                          <p:spTgt spid="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anim calcmode="lin" valueType="num">
                                      <p:cBhvr additive="base">
                                        <p:cTn id="11" dur="500" fill="hold"/>
                                        <p:tgtEl>
                                          <p:spTgt spid="2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3">
                                            <p:txEl>
                                              <p:pRg st="2" end="2"/>
                                            </p:txEl>
                                          </p:spTgt>
                                        </p:tgtEl>
                                        <p:attrNameLst>
                                          <p:attrName>style.visibility</p:attrName>
                                        </p:attrNameLst>
                                      </p:cBhvr>
                                      <p:to>
                                        <p:strVal val="visible"/>
                                      </p:to>
                                    </p:set>
                                    <p:anim calcmode="lin" valueType="num">
                                      <p:cBhvr additive="base">
                                        <p:cTn id="15" dur="500" fill="hold"/>
                                        <p:tgtEl>
                                          <p:spTgt spid="2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3">
                                            <p:txEl>
                                              <p:pRg st="3" end="3"/>
                                            </p:txEl>
                                          </p:spTgt>
                                        </p:tgtEl>
                                        <p:attrNameLst>
                                          <p:attrName>style.visibility</p:attrName>
                                        </p:attrNameLst>
                                      </p:cBhvr>
                                      <p:to>
                                        <p:strVal val="visible"/>
                                      </p:to>
                                    </p:set>
                                    <p:anim calcmode="lin" valueType="num">
                                      <p:cBhvr additive="base">
                                        <p:cTn id="21" dur="500" fill="hold"/>
                                        <p:tgtEl>
                                          <p:spTgt spid="2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3">
                                            <p:txEl>
                                              <p:pRg st="4" end="4"/>
                                            </p:txEl>
                                          </p:spTgt>
                                        </p:tgtEl>
                                        <p:attrNameLst>
                                          <p:attrName>style.visibility</p:attrName>
                                        </p:attrNameLst>
                                      </p:cBhvr>
                                      <p:to>
                                        <p:strVal val="visible"/>
                                      </p:to>
                                    </p:set>
                                    <p:anim calcmode="lin" valueType="num">
                                      <p:cBhvr additive="base">
                                        <p:cTn id="27" dur="500" fill="hold"/>
                                        <p:tgtEl>
                                          <p:spTgt spid="2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3">
                                            <p:txEl>
                                              <p:pRg st="5" end="5"/>
                                            </p:txEl>
                                          </p:spTgt>
                                        </p:tgtEl>
                                        <p:attrNameLst>
                                          <p:attrName>style.visibility</p:attrName>
                                        </p:attrNameLst>
                                      </p:cBhvr>
                                      <p:to>
                                        <p:strVal val="visible"/>
                                      </p:to>
                                    </p:set>
                                    <p:anim calcmode="lin" valueType="num">
                                      <p:cBhvr additive="base">
                                        <p:cTn id="33" dur="500" fill="hold"/>
                                        <p:tgtEl>
                                          <p:spTgt spid="28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3">
                                            <p:txEl>
                                              <p:pRg st="7" end="7"/>
                                            </p:txEl>
                                          </p:spTgt>
                                        </p:tgtEl>
                                        <p:attrNameLst>
                                          <p:attrName>style.visibility</p:attrName>
                                        </p:attrNameLst>
                                      </p:cBhvr>
                                      <p:to>
                                        <p:strVal val="visible"/>
                                      </p:to>
                                    </p:set>
                                    <p:anim calcmode="lin" valueType="num">
                                      <p:cBhvr additive="base">
                                        <p:cTn id="39" dur="500" fill="hold"/>
                                        <p:tgtEl>
                                          <p:spTgt spid="28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3">
                                            <p:txEl>
                                              <p:pRg st="8" end="8"/>
                                            </p:txEl>
                                          </p:spTgt>
                                        </p:tgtEl>
                                        <p:attrNameLst>
                                          <p:attrName>style.visibility</p:attrName>
                                        </p:attrNameLst>
                                      </p:cBhvr>
                                      <p:to>
                                        <p:strVal val="visible"/>
                                      </p:to>
                                    </p:set>
                                    <p:anim calcmode="lin" valueType="num">
                                      <p:cBhvr additive="base">
                                        <p:cTn id="43" dur="500" fill="hold"/>
                                        <p:tgtEl>
                                          <p:spTgt spid="2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28</a:t>
            </a:fld>
            <a:endParaRPr/>
          </a:p>
        </p:txBody>
      </p:sp>
      <p:sp>
        <p:nvSpPr>
          <p:cNvPr id="307" name="Google Shape;307;p4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 Set Theory: INTERSECTION</a:t>
            </a:r>
            <a:endParaRPr/>
          </a:p>
        </p:txBody>
      </p:sp>
      <p:sp>
        <p:nvSpPr>
          <p:cNvPr id="308" name="Google Shape;308;p41"/>
          <p:cNvSpPr txBox="1">
            <a:spLocks noGrp="1"/>
          </p:cNvSpPr>
          <p:nvPr>
            <p:ph type="body" idx="1"/>
          </p:nvPr>
        </p:nvSpPr>
        <p:spPr>
          <a:xfrm>
            <a:off x="239712" y="1600200"/>
            <a:ext cx="8294687" cy="46482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INTERSECTION is denoted by </a:t>
            </a:r>
            <a:r>
              <a:rPr lang="en-US" sz="3200" b="0" i="0" u="none">
                <a:solidFill>
                  <a:schemeClr val="dk2"/>
                </a:solidFill>
                <a:latin typeface="Noto Sans Symbols"/>
                <a:ea typeface="Noto Sans Symbols"/>
                <a:cs typeface="Noto Sans Symbols"/>
                <a:sym typeface="Noto Sans Symbols"/>
              </a:rPr>
              <a:t>∩</a:t>
            </a:r>
            <a:endParaRPr/>
          </a:p>
          <a:p>
            <a:pPr marL="342900" lvl="0" indent="-342900" algn="l" rtl="0">
              <a:lnSpc>
                <a:spcPct val="100000"/>
              </a:lnSpc>
              <a:spcBef>
                <a:spcPts val="64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The result of the operation R </a:t>
            </a:r>
            <a:r>
              <a:rPr lang="en-US" sz="3200" b="0" i="0" u="none">
                <a:solidFill>
                  <a:schemeClr val="dk2"/>
                </a:solidFill>
                <a:latin typeface="Noto Sans Symbols"/>
                <a:ea typeface="Noto Sans Symbols"/>
                <a:cs typeface="Noto Sans Symbols"/>
                <a:sym typeface="Noto Sans Symbols"/>
              </a:rPr>
              <a:t>∩</a:t>
            </a:r>
            <a:r>
              <a:rPr lang="en-US" sz="3200" b="0" i="0" u="none">
                <a:solidFill>
                  <a:schemeClr val="dk2"/>
                </a:solidFill>
                <a:latin typeface="Arial"/>
                <a:ea typeface="Arial"/>
                <a:cs typeface="Arial"/>
                <a:sym typeface="Arial"/>
              </a:rPr>
              <a:t> S, is a relation that includes all tuples that are in both R and S</a:t>
            </a:r>
            <a:endParaRPr/>
          </a:p>
          <a:p>
            <a:pPr marL="742950" lvl="1" indent="-285750" algn="l" rtl="0">
              <a:lnSpc>
                <a:spcPct val="100000"/>
              </a:lnSpc>
              <a:spcBef>
                <a:spcPts val="600"/>
              </a:spcBef>
              <a:spcAft>
                <a:spcPts val="0"/>
              </a:spcAft>
              <a:buClr>
                <a:schemeClr val="dk2"/>
              </a:buClr>
              <a:buSzPts val="1650"/>
              <a:buFont typeface="Noto Sans Symbols"/>
              <a:buChar char="■"/>
            </a:pPr>
            <a:r>
              <a:rPr lang="en-US" sz="3000" b="0" i="0" u="none">
                <a:solidFill>
                  <a:srgbClr val="800000"/>
                </a:solidFill>
                <a:latin typeface="Arial"/>
                <a:ea typeface="Arial"/>
                <a:cs typeface="Arial"/>
                <a:sym typeface="Arial"/>
              </a:rPr>
              <a:t>The attribute names in the result will be the same as the attribute names in R</a:t>
            </a:r>
            <a:endParaRPr/>
          </a:p>
          <a:p>
            <a:pPr marL="342900" lvl="0" indent="-342900" algn="l" rtl="0">
              <a:lnSpc>
                <a:spcPct val="100000"/>
              </a:lnSpc>
              <a:spcBef>
                <a:spcPts val="64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The two operand relations R and S must be “type compatible”</a:t>
            </a:r>
            <a:endParaRPr/>
          </a:p>
          <a:p>
            <a:pPr marL="342900" lvl="0" indent="-220980" algn="l" rtl="0">
              <a:spcBef>
                <a:spcPts val="640"/>
              </a:spcBef>
              <a:spcAft>
                <a:spcPts val="0"/>
              </a:spcAft>
              <a:buSzPts val="1920"/>
              <a:buNone/>
            </a:pPr>
            <a:endParaRPr sz="3200" b="0" i="0" u="none">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29</a:t>
            </a:fld>
            <a:endParaRPr/>
          </a:p>
        </p:txBody>
      </p:sp>
      <p:sp>
        <p:nvSpPr>
          <p:cNvPr id="315" name="Google Shape;315;p4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 Set Theory: SET DIFFERENCE (cont.) </a:t>
            </a:r>
            <a:endParaRPr/>
          </a:p>
        </p:txBody>
      </p:sp>
      <p:sp>
        <p:nvSpPr>
          <p:cNvPr id="316" name="Google Shape;316;p42"/>
          <p:cNvSpPr txBox="1">
            <a:spLocks noGrp="1"/>
          </p:cNvSpPr>
          <p:nvPr>
            <p:ph type="body" idx="1"/>
          </p:nvPr>
        </p:nvSpPr>
        <p:spPr>
          <a:xfrm>
            <a:off x="239712" y="1600200"/>
            <a:ext cx="8294687" cy="44958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SET DIFFERENCE (also called MINUS or EXCEPT) is denoted by – </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result of R – S, is a relation that includes all tuples that are in R but not in S</a:t>
            </a:r>
            <a:endParaRPr/>
          </a:p>
          <a:p>
            <a:pPr marL="742950" lvl="1" indent="-285750" algn="l" rtl="0">
              <a:lnSpc>
                <a:spcPct val="100000"/>
              </a:lnSpc>
              <a:spcBef>
                <a:spcPts val="600"/>
              </a:spcBef>
              <a:spcAft>
                <a:spcPts val="0"/>
              </a:spcAft>
              <a:buClr>
                <a:schemeClr val="dk2"/>
              </a:buClr>
              <a:buSzPts val="1650"/>
              <a:buFont typeface="Noto Sans Symbols"/>
              <a:buChar char="■"/>
            </a:pPr>
            <a:r>
              <a:rPr lang="en-US" sz="3000" b="0" i="0" u="none">
                <a:solidFill>
                  <a:srgbClr val="800000"/>
                </a:solidFill>
                <a:latin typeface="Arial"/>
                <a:ea typeface="Arial"/>
                <a:cs typeface="Arial"/>
                <a:sym typeface="Arial"/>
              </a:rPr>
              <a:t>The attribute names in the result will be the same as the attribute names in R</a:t>
            </a:r>
            <a:endParaRPr/>
          </a:p>
          <a:p>
            <a:pPr marL="342900" lvl="0" indent="-342900" algn="l" rtl="0">
              <a:lnSpc>
                <a:spcPct val="100000"/>
              </a:lnSpc>
              <a:spcBef>
                <a:spcPts val="64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The two operand relations R and S must be “type compatible”</a:t>
            </a:r>
            <a:endParaRPr sz="2800" b="0" i="0" u="none">
              <a:solidFill>
                <a:schemeClr val="dk2"/>
              </a:solidFill>
              <a:latin typeface="Arial"/>
              <a:ea typeface="Arial"/>
              <a:cs typeface="Arial"/>
              <a:sym typeface="Arial"/>
            </a:endParaRPr>
          </a:p>
          <a:p>
            <a:pPr marL="342900" lvl="0" indent="-236220" algn="l" rtl="0">
              <a:spcBef>
                <a:spcPts val="560"/>
              </a:spcBef>
              <a:spcAft>
                <a:spcPts val="0"/>
              </a:spcAft>
              <a:buSzPts val="1680"/>
              <a:buNone/>
            </a:pPr>
            <a:endParaRPr sz="2800" b="0" i="0" u="none">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a:t>
            </a:fld>
            <a:endParaRPr/>
          </a:p>
        </p:txBody>
      </p:sp>
      <p:sp>
        <p:nvSpPr>
          <p:cNvPr id="98" name="Google Shape;98;p1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Chapter Outline</a:t>
            </a:r>
            <a:endParaRPr/>
          </a:p>
        </p:txBody>
      </p:sp>
      <p:sp>
        <p:nvSpPr>
          <p:cNvPr id="99" name="Google Shape;99;p1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Relational Algebra</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Unary Relational Operations </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Relational Algebra Operations From Set Theory</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Binary Relational Operations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Additional Relational Operations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Examples of Queries in Relational Algebra</a:t>
            </a:r>
            <a:endParaRPr dirty="0"/>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Relational Calculus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Tuple Relational Calculus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Domain Relational Calculus</a:t>
            </a:r>
            <a:endParaRPr dirty="0"/>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Database Application (COMPANY</a:t>
            </a:r>
            <a:r>
              <a:rPr lang="en-US" sz="2400" b="0" i="0" u="none" dirty="0" smtClean="0">
                <a:solidFill>
                  <a:schemeClr val="dk2"/>
                </a:solidFill>
                <a:latin typeface="Arial"/>
                <a:ea typeface="Arial"/>
                <a:cs typeface="Arial"/>
                <a:sym typeface="Arial"/>
              </a:rPr>
              <a:t>)</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30</a:t>
            </a:fld>
            <a:endParaRPr/>
          </a:p>
        </p:txBody>
      </p:sp>
      <p:sp>
        <p:nvSpPr>
          <p:cNvPr id="323" name="Google Shape;323;p4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Some properties of UNION, INTERSECT, and DIFFERENCE</a:t>
            </a:r>
            <a:endParaRPr/>
          </a:p>
        </p:txBody>
      </p:sp>
      <p:sp>
        <p:nvSpPr>
          <p:cNvPr id="324" name="Google Shape;324;p4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Notice that both union and intersection are </a:t>
            </a:r>
            <a:r>
              <a:rPr lang="en-US" sz="2400" b="0" i="1" u="none" dirty="0">
                <a:solidFill>
                  <a:schemeClr val="dk2"/>
                </a:solidFill>
                <a:latin typeface="Arial"/>
                <a:ea typeface="Arial"/>
                <a:cs typeface="Arial"/>
                <a:sym typeface="Arial"/>
              </a:rPr>
              <a:t>commutative</a:t>
            </a:r>
            <a:r>
              <a:rPr lang="en-US" sz="2400" b="0" i="0" u="none" dirty="0">
                <a:solidFill>
                  <a:schemeClr val="dk2"/>
                </a:solidFill>
                <a:latin typeface="Arial"/>
                <a:ea typeface="Arial"/>
                <a:cs typeface="Arial"/>
                <a:sym typeface="Arial"/>
              </a:rPr>
              <a:t> operations; that is</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R, and 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R</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Both union and intersection can be treated as n-</a:t>
            </a:r>
            <a:r>
              <a:rPr lang="en-US" sz="2400" b="0" i="0" u="none" dirty="0" err="1">
                <a:solidFill>
                  <a:schemeClr val="dk2"/>
                </a:solidFill>
                <a:latin typeface="Arial"/>
                <a:ea typeface="Arial"/>
                <a:cs typeface="Arial"/>
                <a:sym typeface="Arial"/>
              </a:rPr>
              <a:t>ary</a:t>
            </a:r>
            <a:r>
              <a:rPr lang="en-US" sz="2400" b="0" i="0" u="none" dirty="0">
                <a:solidFill>
                  <a:schemeClr val="dk2"/>
                </a:solidFill>
                <a:latin typeface="Arial"/>
                <a:ea typeface="Arial"/>
                <a:cs typeface="Arial"/>
                <a:sym typeface="Arial"/>
              </a:rPr>
              <a:t> operations applicable to any number of relations as both are </a:t>
            </a:r>
            <a:r>
              <a:rPr lang="en-US" sz="2400" b="0" i="1" u="none" dirty="0">
                <a:solidFill>
                  <a:schemeClr val="dk2"/>
                </a:solidFill>
                <a:latin typeface="Arial"/>
                <a:ea typeface="Arial"/>
                <a:cs typeface="Arial"/>
                <a:sym typeface="Arial"/>
              </a:rPr>
              <a:t>associative</a:t>
            </a:r>
            <a:r>
              <a:rPr lang="en-US" sz="2400" b="0" i="0" u="none" dirty="0">
                <a:solidFill>
                  <a:schemeClr val="dk2"/>
                </a:solidFill>
                <a:latin typeface="Arial"/>
                <a:ea typeface="Arial"/>
                <a:cs typeface="Arial"/>
                <a:sym typeface="Arial"/>
              </a:rPr>
              <a:t> operations; that is</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T) = (R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T</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T = 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T)</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minus operation is not commutative; that is, in general</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 – S ≠ S – 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4">
                                            <p:txEl>
                                              <p:pRg st="1" end="1"/>
                                            </p:txEl>
                                          </p:spTgt>
                                        </p:tgtEl>
                                        <p:attrNameLst>
                                          <p:attrName>style.visibility</p:attrName>
                                        </p:attrNameLst>
                                      </p:cBhvr>
                                      <p:to>
                                        <p:strVal val="visible"/>
                                      </p:to>
                                    </p:set>
                                    <p:anim calcmode="lin" valueType="num">
                                      <p:cBhvr additive="base">
                                        <p:cTn id="11"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4">
                                            <p:txEl>
                                              <p:pRg st="2" end="2"/>
                                            </p:txEl>
                                          </p:spTgt>
                                        </p:tgtEl>
                                        <p:attrNameLst>
                                          <p:attrName>style.visibility</p:attrName>
                                        </p:attrNameLst>
                                      </p:cBhvr>
                                      <p:to>
                                        <p:strVal val="visible"/>
                                      </p:to>
                                    </p:set>
                                    <p:anim calcmode="lin" valueType="num">
                                      <p:cBhvr additive="base">
                                        <p:cTn id="17"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4">
                                            <p:txEl>
                                              <p:pRg st="3" end="3"/>
                                            </p:txEl>
                                          </p:spTgt>
                                        </p:tgtEl>
                                        <p:attrNameLst>
                                          <p:attrName>style.visibility</p:attrName>
                                        </p:attrNameLst>
                                      </p:cBhvr>
                                      <p:to>
                                        <p:strVal val="visible"/>
                                      </p:to>
                                    </p:set>
                                    <p:anim calcmode="lin" valueType="num">
                                      <p:cBhvr additive="base">
                                        <p:cTn id="23" dur="500" fill="hold"/>
                                        <p:tgtEl>
                                          <p:spTgt spid="32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4">
                                            <p:txEl>
                                              <p:pRg st="4" end="4"/>
                                            </p:txEl>
                                          </p:spTgt>
                                        </p:tgtEl>
                                        <p:attrNameLst>
                                          <p:attrName>style.visibility</p:attrName>
                                        </p:attrNameLst>
                                      </p:cBhvr>
                                      <p:to>
                                        <p:strVal val="visible"/>
                                      </p:to>
                                    </p:set>
                                    <p:anim calcmode="lin" valueType="num">
                                      <p:cBhvr additive="base">
                                        <p:cTn id="27" dur="500" fill="hold"/>
                                        <p:tgtEl>
                                          <p:spTgt spid="32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4">
                                            <p:txEl>
                                              <p:pRg st="5" end="5"/>
                                            </p:txEl>
                                          </p:spTgt>
                                        </p:tgtEl>
                                        <p:attrNameLst>
                                          <p:attrName>style.visibility</p:attrName>
                                        </p:attrNameLst>
                                      </p:cBhvr>
                                      <p:to>
                                        <p:strVal val="visible"/>
                                      </p:to>
                                    </p:set>
                                    <p:anim calcmode="lin" valueType="num">
                                      <p:cBhvr additive="base">
                                        <p:cTn id="33" dur="500" fill="hold"/>
                                        <p:tgtEl>
                                          <p:spTgt spid="32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4">
                                            <p:txEl>
                                              <p:pRg st="6" end="6"/>
                                            </p:txEl>
                                          </p:spTgt>
                                        </p:tgtEl>
                                        <p:attrNameLst>
                                          <p:attrName>style.visibility</p:attrName>
                                        </p:attrNameLst>
                                      </p:cBhvr>
                                      <p:to>
                                        <p:strVal val="visible"/>
                                      </p:to>
                                    </p:set>
                                    <p:anim calcmode="lin" valueType="num">
                                      <p:cBhvr additive="base">
                                        <p:cTn id="39" dur="500" fill="hold"/>
                                        <p:tgtEl>
                                          <p:spTgt spid="32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A8DAD9E-B3E5-D9F3-6008-579083ADA5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9945851C-6E68-A1B8-79AA-0300AD444155}"/>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31</a:t>
            </a:fld>
            <a:endParaRPr/>
          </a:p>
        </p:txBody>
      </p:sp>
      <p:sp>
        <p:nvSpPr>
          <p:cNvPr id="5" name="Google Shape;298;p40">
            <a:extLst>
              <a:ext uri="{FF2B5EF4-FFF2-40B4-BE49-F238E27FC236}">
                <a16:creationId xmlns="" xmlns:a16="http://schemas.microsoft.com/office/drawing/2014/main" id="{896247BB-D7BD-CBDC-6532-7541D3C7E962}"/>
              </a:ext>
            </a:extLst>
          </p:cNvPr>
          <p:cNvSpPr txBox="1">
            <a:spLocks/>
          </p:cNvSpPr>
          <p:nvPr/>
        </p:nvSpPr>
        <p:spPr>
          <a:xfrm>
            <a:off x="363511" y="317500"/>
            <a:ext cx="7796212" cy="99218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9pPr>
          </a:lstStyle>
          <a:p>
            <a:pPr>
              <a:buClr>
                <a:srgbClr val="800000"/>
              </a:buClr>
              <a:buSzPts val="3200"/>
            </a:pPr>
            <a:r>
              <a:rPr lang="en-US" sz="3200"/>
              <a:t>Example to illustrate the result of UNION, INTERSECT, and DIFFERENCE</a:t>
            </a:r>
            <a:endParaRPr lang="en-US" dirty="0"/>
          </a:p>
        </p:txBody>
      </p:sp>
      <p:pic>
        <p:nvPicPr>
          <p:cNvPr id="7" name="Picture 6">
            <a:extLst>
              <a:ext uri="{FF2B5EF4-FFF2-40B4-BE49-F238E27FC236}">
                <a16:creationId xmlns="" xmlns:a16="http://schemas.microsoft.com/office/drawing/2014/main" id="{BF3C06EE-89B5-F123-D598-5E3314ECF5E8}"/>
              </a:ext>
            </a:extLst>
          </p:cNvPr>
          <p:cNvPicPr>
            <a:picLocks noChangeAspect="1"/>
          </p:cNvPicPr>
          <p:nvPr/>
        </p:nvPicPr>
        <p:blipFill>
          <a:blip r:embed="rId2"/>
          <a:stretch>
            <a:fillRect/>
          </a:stretch>
        </p:blipFill>
        <p:spPr>
          <a:xfrm>
            <a:off x="482656" y="1600200"/>
            <a:ext cx="6679277" cy="1373444"/>
          </a:xfrm>
          <a:prstGeom prst="rect">
            <a:avLst/>
          </a:prstGeom>
        </p:spPr>
      </p:pic>
      <p:pic>
        <p:nvPicPr>
          <p:cNvPr id="9" name="Picture 8">
            <a:extLst>
              <a:ext uri="{FF2B5EF4-FFF2-40B4-BE49-F238E27FC236}">
                <a16:creationId xmlns="" xmlns:a16="http://schemas.microsoft.com/office/drawing/2014/main" id="{9EFB053D-5DB0-E447-63FC-76743BE60144}"/>
              </a:ext>
            </a:extLst>
          </p:cNvPr>
          <p:cNvPicPr>
            <a:picLocks noChangeAspect="1"/>
          </p:cNvPicPr>
          <p:nvPr/>
        </p:nvPicPr>
        <p:blipFill>
          <a:blip r:embed="rId3"/>
          <a:stretch>
            <a:fillRect/>
          </a:stretch>
        </p:blipFill>
        <p:spPr>
          <a:xfrm>
            <a:off x="1231827" y="3264157"/>
            <a:ext cx="3340173" cy="2247026"/>
          </a:xfrm>
          <a:prstGeom prst="rect">
            <a:avLst/>
          </a:prstGeom>
        </p:spPr>
      </p:pic>
    </p:spTree>
    <p:extLst>
      <p:ext uri="{BB962C8B-B14F-4D97-AF65-F5344CB8AC3E}">
        <p14:creationId xmlns:p14="http://schemas.microsoft.com/office/powerpoint/2010/main" val="40377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32</a:t>
            </a:fld>
            <a:endParaRPr/>
          </a:p>
        </p:txBody>
      </p:sp>
      <p:sp>
        <p:nvSpPr>
          <p:cNvPr id="298" name="Google Shape;298;p40"/>
          <p:cNvSpPr txBox="1">
            <a:spLocks noGrp="1"/>
          </p:cNvSpPr>
          <p:nvPr>
            <p:ph type="title"/>
          </p:nvPr>
        </p:nvSpPr>
        <p:spPr>
          <a:xfrm>
            <a:off x="363511" y="317500"/>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dirty="0">
                <a:solidFill>
                  <a:srgbClr val="800000"/>
                </a:solidFill>
                <a:latin typeface="Arial"/>
                <a:ea typeface="Arial"/>
                <a:cs typeface="Arial"/>
                <a:sym typeface="Arial"/>
              </a:rPr>
              <a:t>Example to illustrate the result of UNION, INTERSECT, and DIFFERENCE</a:t>
            </a:r>
            <a:endParaRPr dirty="0"/>
          </a:p>
        </p:txBody>
      </p:sp>
      <p:sp>
        <p:nvSpPr>
          <p:cNvPr id="299" name="Google Shape;299;p40"/>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00" name="Google Shape;300;p40" descr="fig06_04"/>
          <p:cNvPicPr preferRelativeResize="0"/>
          <p:nvPr/>
        </p:nvPicPr>
        <p:blipFill rotWithShape="1">
          <a:blip r:embed="rId3">
            <a:alphaModFix/>
          </a:blip>
          <a:srcRect/>
          <a:stretch/>
        </p:blipFill>
        <p:spPr>
          <a:xfrm>
            <a:off x="1833562" y="1576387"/>
            <a:ext cx="5486400" cy="47498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33</a:t>
            </a:fld>
            <a:endParaRPr/>
          </a:p>
        </p:txBody>
      </p:sp>
      <p:sp>
        <p:nvSpPr>
          <p:cNvPr id="331" name="Google Shape;331;p4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 Set Theory: CARTESIAN PRODUCT</a:t>
            </a:r>
            <a:endParaRPr/>
          </a:p>
        </p:txBody>
      </p:sp>
      <p:sp>
        <p:nvSpPr>
          <p:cNvPr id="332" name="Google Shape;332;p4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CARTESIAN (or CROSS) PRODUCT Operation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This operation is used to combine tuples from two relations in a combinatorial fashion.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Denoted by R(A1, A2, . . ., An) x S(B1, B2, . . ., Bm)</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Result is a relation Q with degree n + m attributes:</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Q(A1, A2, . . ., An, B1, B2, . . ., Bm), in that order.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resulting relation state has one tuple for each combination of tuples—one from R and one from S. </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Hence, if R has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tuples (denoted as |R| =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 and S has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 then R x S will have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00B050"/>
                </a:solidFill>
                <a:latin typeface="Arial"/>
                <a:ea typeface="Arial"/>
                <a:cs typeface="Arial"/>
                <a:sym typeface="Arial"/>
              </a:rPr>
              <a:t>The two operands do NOT have to be "type compatible</a:t>
            </a:r>
            <a:r>
              <a:rPr lang="en-US" sz="2200" b="0" i="0" u="none">
                <a:solidFill>
                  <a:srgbClr val="800000"/>
                </a:solidFill>
                <a:latin typeface="Arial"/>
                <a:ea typeface="Arial"/>
                <a:cs typeface="Arial"/>
                <a:sym typeface="Arial"/>
              </a:rPr>
              <a:t>”</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34</a:t>
            </a:fld>
            <a:endParaRPr/>
          </a:p>
        </p:txBody>
      </p:sp>
      <p:sp>
        <p:nvSpPr>
          <p:cNvPr id="347" name="Google Shape;347;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The following query results refer to this database state</a:t>
            </a:r>
            <a:endParaRPr/>
          </a:p>
        </p:txBody>
      </p:sp>
      <p:sp>
        <p:nvSpPr>
          <p:cNvPr id="348" name="Google Shape;348;p46"/>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49" name="Google Shape;349;p46"/>
          <p:cNvSpPr txBox="1"/>
          <p:nvPr/>
        </p:nvSpPr>
        <p:spPr>
          <a:xfrm>
            <a:off x="1066800" y="2286000"/>
            <a:ext cx="7239000" cy="533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50" name="Google Shape;350;p46" descr="fig05_06"/>
          <p:cNvPicPr preferRelativeResize="0"/>
          <p:nvPr/>
        </p:nvPicPr>
        <p:blipFill rotWithShape="1">
          <a:blip r:embed="rId3">
            <a:alphaModFix/>
          </a:blip>
          <a:srcRect/>
          <a:stretch/>
        </p:blipFill>
        <p:spPr>
          <a:xfrm>
            <a:off x="0" y="-76200"/>
            <a:ext cx="9144000" cy="69342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35</a:t>
            </a:fld>
            <a:endParaRPr/>
          </a:p>
        </p:txBody>
      </p:sp>
      <p:sp>
        <p:nvSpPr>
          <p:cNvPr id="365" name="Google Shape;365;p4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applying CARTESIAN PRODUCT</a:t>
            </a:r>
            <a:endParaRPr/>
          </a:p>
        </p:txBody>
      </p:sp>
      <p:sp>
        <p:nvSpPr>
          <p:cNvPr id="366" name="Google Shape;366;p48"/>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67" name="Google Shape;367;p48" descr="fig06_05"/>
          <p:cNvPicPr preferRelativeResize="0"/>
          <p:nvPr/>
        </p:nvPicPr>
        <p:blipFill rotWithShape="1">
          <a:blip r:embed="rId3">
            <a:alphaModFix/>
          </a:blip>
          <a:srcRect/>
          <a:stretch/>
        </p:blipFill>
        <p:spPr>
          <a:xfrm>
            <a:off x="403225" y="1652588"/>
            <a:ext cx="7621587" cy="49022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Department X Employee</a:t>
            </a:r>
            <a:endParaRPr lang="en-IN" sz="3200"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36</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74" y="1590805"/>
            <a:ext cx="5371454" cy="1258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855482846"/>
              </p:ext>
            </p:extLst>
          </p:nvPr>
        </p:nvGraphicFramePr>
        <p:xfrm>
          <a:off x="306889" y="2997827"/>
          <a:ext cx="8022919" cy="3385437"/>
        </p:xfrm>
        <a:graphic>
          <a:graphicData uri="http://schemas.openxmlformats.org/drawingml/2006/table">
            <a:tbl>
              <a:tblPr firstRow="1" bandRow="1">
                <a:tableStyleId>{5C22544A-7EE6-4342-B048-85BDC9FD1C3A}</a:tableStyleId>
              </a:tblPr>
              <a:tblGrid>
                <a:gridCol w="1421703"/>
                <a:gridCol w="1390389"/>
                <a:gridCol w="1465546"/>
                <a:gridCol w="1240076"/>
                <a:gridCol w="1168052"/>
                <a:gridCol w="1337153"/>
              </a:tblGrid>
              <a:tr h="619922">
                <a:tc>
                  <a:txBody>
                    <a:bodyPr/>
                    <a:lstStyle/>
                    <a:p>
                      <a:r>
                        <a:rPr lang="en-US" sz="1800" dirty="0" err="1" smtClean="0"/>
                        <a:t>Dname</a:t>
                      </a:r>
                      <a:endParaRPr lang="en-IN" sz="1800" dirty="0"/>
                    </a:p>
                  </a:txBody>
                  <a:tcPr/>
                </a:tc>
                <a:tc>
                  <a:txBody>
                    <a:bodyPr/>
                    <a:lstStyle/>
                    <a:p>
                      <a:r>
                        <a:rPr lang="en-US" sz="1800" dirty="0" err="1" smtClean="0"/>
                        <a:t>Dnumber</a:t>
                      </a:r>
                      <a:endParaRPr lang="en-IN" sz="1800" dirty="0"/>
                    </a:p>
                  </a:txBody>
                  <a:tcPr/>
                </a:tc>
                <a:tc>
                  <a:txBody>
                    <a:bodyPr/>
                    <a:lstStyle/>
                    <a:p>
                      <a:r>
                        <a:rPr lang="en-US" sz="1800" dirty="0" err="1" smtClean="0"/>
                        <a:t>Mgr_ssn</a:t>
                      </a:r>
                      <a:endParaRPr lang="en-IN" sz="1800" dirty="0"/>
                    </a:p>
                  </a:txBody>
                  <a:tcPr/>
                </a:tc>
                <a:tc>
                  <a:txBody>
                    <a:bodyPr/>
                    <a:lstStyle/>
                    <a:p>
                      <a:r>
                        <a:rPr lang="en-US" sz="1800" dirty="0" err="1" smtClean="0"/>
                        <a:t>Fname</a:t>
                      </a:r>
                      <a:endParaRPr lang="en-IN" sz="1800" dirty="0"/>
                    </a:p>
                  </a:txBody>
                  <a:tcPr/>
                </a:tc>
                <a:tc>
                  <a:txBody>
                    <a:bodyPr/>
                    <a:lstStyle/>
                    <a:p>
                      <a:r>
                        <a:rPr lang="en-US" sz="1800" dirty="0" err="1" smtClean="0"/>
                        <a:t>Lname</a:t>
                      </a:r>
                      <a:endParaRPr lang="en-IN" sz="1800" dirty="0"/>
                    </a:p>
                  </a:txBody>
                  <a:tcPr/>
                </a:tc>
                <a:tc>
                  <a:txBody>
                    <a:bodyPr/>
                    <a:lstStyle/>
                    <a:p>
                      <a:r>
                        <a:rPr lang="en-US" sz="1800" dirty="0" err="1" smtClean="0"/>
                        <a:t>Ssn</a:t>
                      </a:r>
                      <a:endParaRPr lang="en-IN" sz="1800" dirty="0"/>
                    </a:p>
                  </a:txBody>
                  <a:tcPr/>
                </a:tc>
              </a:tr>
              <a:tr h="388075">
                <a:tc>
                  <a:txBody>
                    <a:bodyPr/>
                    <a:lstStyle/>
                    <a:p>
                      <a:r>
                        <a:rPr lang="en-US" sz="1800" dirty="0" smtClean="0"/>
                        <a:t>Research</a:t>
                      </a:r>
                      <a:endParaRPr lang="en-IN" sz="1800" dirty="0"/>
                    </a:p>
                  </a:txBody>
                  <a:tcPr/>
                </a:tc>
                <a:tc>
                  <a:txBody>
                    <a:bodyPr/>
                    <a:lstStyle/>
                    <a:p>
                      <a:r>
                        <a:rPr lang="en-US" sz="1800" dirty="0" smtClean="0"/>
                        <a:t>5</a:t>
                      </a:r>
                      <a:endParaRPr lang="en-IN" sz="1800" dirty="0"/>
                    </a:p>
                  </a:txBody>
                  <a:tcPr/>
                </a:tc>
                <a:tc>
                  <a:txBody>
                    <a:bodyPr/>
                    <a:lstStyle/>
                    <a:p>
                      <a:r>
                        <a:rPr lang="en-US" sz="1800" dirty="0" smtClean="0"/>
                        <a:t>333445555</a:t>
                      </a:r>
                      <a:endParaRPr lang="en-IN" sz="1800" dirty="0"/>
                    </a:p>
                  </a:txBody>
                  <a:tcPr/>
                </a:tc>
                <a:tc>
                  <a:txBody>
                    <a:bodyPr/>
                    <a:lstStyle/>
                    <a:p>
                      <a:r>
                        <a:rPr lang="en-US" sz="1800" dirty="0" smtClean="0"/>
                        <a:t>John</a:t>
                      </a:r>
                      <a:endParaRPr lang="en-IN" sz="1800" dirty="0"/>
                    </a:p>
                  </a:txBody>
                  <a:tcPr/>
                </a:tc>
                <a:tc>
                  <a:txBody>
                    <a:bodyPr/>
                    <a:lstStyle/>
                    <a:p>
                      <a:r>
                        <a:rPr lang="en-US" sz="1800" dirty="0" smtClean="0"/>
                        <a:t>Smith</a:t>
                      </a:r>
                      <a:endParaRPr lang="en-IN" sz="1800" dirty="0"/>
                    </a:p>
                  </a:txBody>
                  <a:tcPr/>
                </a:tc>
                <a:tc>
                  <a:txBody>
                    <a:bodyPr/>
                    <a:lstStyle/>
                    <a:p>
                      <a:r>
                        <a:rPr lang="en-US" sz="1800" dirty="0" smtClean="0"/>
                        <a:t>123456789</a:t>
                      </a:r>
                      <a:endParaRPr lang="en-IN" sz="1800" dirty="0"/>
                    </a:p>
                  </a:txBody>
                  <a:tcPr/>
                </a:tc>
              </a:tr>
              <a:tr h="338203">
                <a:tc>
                  <a:txBody>
                    <a:bodyPr/>
                    <a:lstStyle/>
                    <a:p>
                      <a:r>
                        <a:rPr lang="en-US" sz="1800" dirty="0" smtClean="0"/>
                        <a:t>Research</a:t>
                      </a:r>
                      <a:endParaRPr lang="en-IN" sz="1800" dirty="0"/>
                    </a:p>
                  </a:txBody>
                  <a:tcPr/>
                </a:tc>
                <a:tc>
                  <a:txBody>
                    <a:bodyPr/>
                    <a:lstStyle/>
                    <a:p>
                      <a:r>
                        <a:rPr lang="en-US" sz="1800" dirty="0" smtClean="0"/>
                        <a:t>5</a:t>
                      </a:r>
                      <a:endParaRPr lang="en-IN" sz="1800" dirty="0"/>
                    </a:p>
                  </a:txBody>
                  <a:tcPr/>
                </a:tc>
                <a:tc>
                  <a:txBody>
                    <a:bodyPr/>
                    <a:lstStyle/>
                    <a:p>
                      <a:r>
                        <a:rPr lang="en-US" sz="1800" dirty="0" smtClean="0"/>
                        <a:t>333445555</a:t>
                      </a:r>
                      <a:endParaRPr lang="en-IN" sz="1800" dirty="0"/>
                    </a:p>
                  </a:txBody>
                  <a:tcPr/>
                </a:tc>
                <a:tc>
                  <a:txBody>
                    <a:bodyPr/>
                    <a:lstStyle/>
                    <a:p>
                      <a:r>
                        <a:rPr lang="en-US" sz="1800" dirty="0" smtClean="0"/>
                        <a:t>Franklin</a:t>
                      </a:r>
                      <a:endParaRPr lang="en-IN" sz="1800" dirty="0"/>
                    </a:p>
                  </a:txBody>
                  <a:tcPr/>
                </a:tc>
                <a:tc>
                  <a:txBody>
                    <a:bodyPr/>
                    <a:lstStyle/>
                    <a:p>
                      <a:r>
                        <a:rPr lang="en-US" sz="1800" dirty="0" smtClean="0"/>
                        <a:t>Wong</a:t>
                      </a:r>
                      <a:endParaRPr lang="en-IN" sz="1800" dirty="0"/>
                    </a:p>
                  </a:txBody>
                  <a:tcPr/>
                </a:tc>
                <a:tc>
                  <a:txBody>
                    <a:bodyPr/>
                    <a:lstStyle/>
                    <a:p>
                      <a:r>
                        <a:rPr lang="en-US" sz="1800" dirty="0" smtClean="0"/>
                        <a:t>333344555</a:t>
                      </a:r>
                      <a:endParaRPr lang="en-IN" sz="1800" dirty="0"/>
                    </a:p>
                  </a:txBody>
                  <a:tcPr/>
                </a:tc>
              </a:tr>
              <a:tr h="338203">
                <a:tc>
                  <a:txBody>
                    <a:bodyPr/>
                    <a:lstStyle/>
                    <a:p>
                      <a:r>
                        <a:rPr lang="en-US" sz="1800" dirty="0" smtClean="0"/>
                        <a:t>Administration</a:t>
                      </a:r>
                      <a:endParaRPr lang="en-IN" sz="1800" dirty="0"/>
                    </a:p>
                  </a:txBody>
                  <a:tcPr/>
                </a:tc>
                <a:tc>
                  <a:txBody>
                    <a:bodyPr/>
                    <a:lstStyle/>
                    <a:p>
                      <a:r>
                        <a:rPr lang="en-US" sz="1800" dirty="0" smtClean="0"/>
                        <a:t>4</a:t>
                      </a:r>
                      <a:endParaRPr lang="en-IN" sz="1800" dirty="0"/>
                    </a:p>
                  </a:txBody>
                  <a:tcPr/>
                </a:tc>
                <a:tc>
                  <a:txBody>
                    <a:bodyPr/>
                    <a:lstStyle/>
                    <a:p>
                      <a:r>
                        <a:rPr lang="en-US" sz="1800" dirty="0" smtClean="0"/>
                        <a:t>987565757</a:t>
                      </a:r>
                      <a:endParaRPr lang="en-IN" sz="1800" dirty="0"/>
                    </a:p>
                  </a:txBody>
                  <a:tcPr/>
                </a:tc>
                <a:tc>
                  <a:txBody>
                    <a:bodyPr/>
                    <a:lstStyle/>
                    <a:p>
                      <a:r>
                        <a:rPr lang="en-US" sz="1800" dirty="0" smtClean="0"/>
                        <a:t>John</a:t>
                      </a:r>
                      <a:endParaRPr lang="en-IN" sz="1800" dirty="0"/>
                    </a:p>
                  </a:txBody>
                  <a:tcPr/>
                </a:tc>
                <a:tc>
                  <a:txBody>
                    <a:bodyPr/>
                    <a:lstStyle/>
                    <a:p>
                      <a:r>
                        <a:rPr lang="en-US" sz="1800" dirty="0" smtClean="0"/>
                        <a:t>Smith</a:t>
                      </a:r>
                      <a:endParaRPr lang="en-IN" sz="1800" dirty="0"/>
                    </a:p>
                  </a:txBody>
                  <a:tcPr/>
                </a:tc>
                <a:tc>
                  <a:txBody>
                    <a:bodyPr/>
                    <a:lstStyle/>
                    <a:p>
                      <a:r>
                        <a:rPr lang="en-US" sz="1800" dirty="0" smtClean="0"/>
                        <a:t>123456789</a:t>
                      </a:r>
                      <a:endParaRPr lang="en-IN" sz="1800" dirty="0"/>
                    </a:p>
                  </a:txBody>
                  <a:tcPr/>
                </a:tc>
              </a:tr>
              <a:tr h="338203">
                <a:tc>
                  <a:txBody>
                    <a:bodyPr/>
                    <a:lstStyle/>
                    <a:p>
                      <a:r>
                        <a:rPr lang="en-US" sz="1800" dirty="0" smtClean="0"/>
                        <a:t>Administration</a:t>
                      </a:r>
                      <a:endParaRPr lang="en-IN" sz="1800" dirty="0"/>
                    </a:p>
                  </a:txBody>
                  <a:tcPr/>
                </a:tc>
                <a:tc>
                  <a:txBody>
                    <a:bodyPr/>
                    <a:lstStyle/>
                    <a:p>
                      <a:r>
                        <a:rPr lang="en-US" sz="1800" dirty="0" smtClean="0"/>
                        <a:t>4</a:t>
                      </a:r>
                      <a:endParaRPr lang="en-IN" sz="1800" dirty="0"/>
                    </a:p>
                  </a:txBody>
                  <a:tcPr/>
                </a:tc>
                <a:tc>
                  <a:txBody>
                    <a:bodyPr/>
                    <a:lstStyle/>
                    <a:p>
                      <a:r>
                        <a:rPr lang="en-US" sz="1800" dirty="0" smtClean="0"/>
                        <a:t>987565757</a:t>
                      </a:r>
                      <a:endParaRPr lang="en-IN" sz="1800" dirty="0"/>
                    </a:p>
                  </a:txBody>
                  <a:tcPr/>
                </a:tc>
                <a:tc>
                  <a:txBody>
                    <a:bodyPr/>
                    <a:lstStyle/>
                    <a:p>
                      <a:r>
                        <a:rPr lang="en-US" sz="1800" dirty="0" smtClean="0"/>
                        <a:t>Franklin</a:t>
                      </a:r>
                      <a:endParaRPr lang="en-IN" sz="1800" dirty="0"/>
                    </a:p>
                  </a:txBody>
                  <a:tcPr/>
                </a:tc>
                <a:tc>
                  <a:txBody>
                    <a:bodyPr/>
                    <a:lstStyle/>
                    <a:p>
                      <a:r>
                        <a:rPr lang="en-US" sz="1800" dirty="0" smtClean="0"/>
                        <a:t>Wong</a:t>
                      </a:r>
                      <a:endParaRPr lang="en-IN" sz="1800" dirty="0"/>
                    </a:p>
                  </a:txBody>
                  <a:tcPr/>
                </a:tc>
                <a:tc>
                  <a:txBody>
                    <a:bodyPr/>
                    <a:lstStyle/>
                    <a:p>
                      <a:r>
                        <a:rPr lang="en-US" sz="1800" dirty="0" smtClean="0"/>
                        <a:t>333344555</a:t>
                      </a:r>
                      <a:endParaRPr lang="en-IN" sz="1800" dirty="0"/>
                    </a:p>
                  </a:txBody>
                  <a:tcPr/>
                </a:tc>
              </a:tr>
              <a:tr h="338203">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r>
              <a:tr h="338203">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r>
            </a:tbl>
          </a:graphicData>
        </a:graphic>
      </p:graphicFrame>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28" y="1886507"/>
            <a:ext cx="3236543" cy="543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115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arn(inVertic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7"/>
                                        </p:tgtEl>
                                        <p:attrNameLst>
                                          <p:attrName>style.visibility</p:attrName>
                                        </p:attrNameLst>
                                      </p:cBhvr>
                                      <p:to>
                                        <p:strVal val="visible"/>
                                      </p:to>
                                    </p:set>
                                    <p:animEffect transition="in" filter="barn(inVertical)">
                                      <p:cBhvr>
                                        <p:cTn id="12" dur="500"/>
                                        <p:tgtEl>
                                          <p:spTgt spid="20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37</a:t>
            </a:fld>
            <a:endParaRPr/>
          </a:p>
        </p:txBody>
      </p:sp>
      <p:sp>
        <p:nvSpPr>
          <p:cNvPr id="374" name="Google Shape;374;p4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Binary Relational Operations: JOIN</a:t>
            </a:r>
            <a:endParaRPr/>
          </a:p>
        </p:txBody>
      </p:sp>
      <p:sp>
        <p:nvSpPr>
          <p:cNvPr id="375" name="Google Shape;375;p4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JOIN Operation (denoted by     )</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sequence of CARTESIAN PRODECT followed by SELECT is used quite commonly to identify and select related tuples from two relations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 special operation, called JOIN combines this sequence into a single operation</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This operation is very important for any relational database with more than a single relation, because it allows us </a:t>
            </a:r>
            <a:r>
              <a:rPr lang="en-US" sz="2200" b="0" i="1" u="none" dirty="0">
                <a:solidFill>
                  <a:srgbClr val="800000"/>
                </a:solidFill>
                <a:latin typeface="Arial"/>
                <a:ea typeface="Arial"/>
                <a:cs typeface="Arial"/>
                <a:sym typeface="Arial"/>
              </a:rPr>
              <a:t>combine related tuples</a:t>
            </a:r>
            <a:r>
              <a:rPr lang="en-US" sz="2200" b="0" i="0" u="none" dirty="0">
                <a:solidFill>
                  <a:srgbClr val="800000"/>
                </a:solidFill>
                <a:latin typeface="Arial"/>
                <a:ea typeface="Arial"/>
                <a:cs typeface="Arial"/>
                <a:sym typeface="Arial"/>
              </a:rPr>
              <a:t> from various relations </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general form of a join operation on two relations R(A1, A2, . . ., An) and S(B1, B2, . . ., Bm) is:</a:t>
            </a:r>
            <a:endParaRPr dirty="0"/>
          </a:p>
          <a:p>
            <a:pPr marL="742950" lvl="1" indent="-285750" algn="l" rtl="0">
              <a:lnSpc>
                <a:spcPct val="80000"/>
              </a:lnSpc>
              <a:spcBef>
                <a:spcPts val="440"/>
              </a:spcBef>
              <a:spcAft>
                <a:spcPts val="0"/>
              </a:spcAft>
              <a:buClr>
                <a:schemeClr val="dk2"/>
              </a:buClr>
              <a:buSzPts val="1210"/>
              <a:buFont typeface="Noto Sans Symbols"/>
              <a:buChar char="■"/>
            </a:pPr>
            <a:endParaRPr lang="en-US"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Clr>
                <a:schemeClr val="dk2"/>
              </a:buClr>
              <a:buSzPts val="1210"/>
              <a:buFont typeface="Noto Sans Symbols"/>
              <a:buChar char="■"/>
            </a:pPr>
            <a:endParaRPr lang="en-US"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where R and S can be any relations that result from general </a:t>
            </a:r>
            <a:r>
              <a:rPr lang="en-US" sz="2200" b="0" i="1" u="none" dirty="0">
                <a:solidFill>
                  <a:srgbClr val="800000"/>
                </a:solidFill>
                <a:latin typeface="Arial"/>
                <a:ea typeface="Arial"/>
                <a:cs typeface="Arial"/>
                <a:sym typeface="Arial"/>
              </a:rPr>
              <a:t>relational algebra expressions</a:t>
            </a:r>
            <a:r>
              <a:rPr lang="en-US" sz="2200" b="0" i="0" u="none" dirty="0">
                <a:solidFill>
                  <a:srgbClr val="800000"/>
                </a:solidFill>
                <a:latin typeface="Arial"/>
                <a:ea typeface="Arial"/>
                <a:cs typeface="Arial"/>
                <a:sym typeface="Arial"/>
              </a:rPr>
              <a:t>.</a:t>
            </a:r>
            <a:endParaRPr dirty="0"/>
          </a:p>
          <a:p>
            <a:pPr marL="342900" lvl="0" indent="-259080" algn="l" rtl="0">
              <a:spcBef>
                <a:spcPts val="440"/>
              </a:spcBef>
              <a:spcAft>
                <a:spcPts val="0"/>
              </a:spcAft>
              <a:buSzPts val="1320"/>
              <a:buNone/>
            </a:pPr>
            <a:endParaRPr sz="2200" b="0" i="0" u="none" dirty="0">
              <a:solidFill>
                <a:srgbClr val="800000"/>
              </a:solidFill>
              <a:latin typeface="Arial"/>
              <a:ea typeface="Arial"/>
              <a:cs typeface="Arial"/>
              <a:sym typeface="Arial"/>
            </a:endParaRPr>
          </a:p>
        </p:txBody>
      </p:sp>
      <p:grpSp>
        <p:nvGrpSpPr>
          <p:cNvPr id="376" name="Google Shape;376;p49"/>
          <p:cNvGrpSpPr/>
          <p:nvPr/>
        </p:nvGrpSpPr>
        <p:grpSpPr>
          <a:xfrm>
            <a:off x="4648200" y="1687512"/>
            <a:ext cx="219075" cy="174625"/>
            <a:chOff x="377" y="2904"/>
            <a:chExt cx="154" cy="110"/>
          </a:xfrm>
        </p:grpSpPr>
        <p:cxnSp>
          <p:nvCxnSpPr>
            <p:cNvPr id="377" name="Google Shape;377;p49"/>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378" name="Google Shape;378;p49"/>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379" name="Google Shape;379;p49"/>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380" name="Google Shape;380;p49"/>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pic>
        <p:nvPicPr>
          <p:cNvPr id="3" name="Picture 2">
            <a:extLst>
              <a:ext uri="{FF2B5EF4-FFF2-40B4-BE49-F238E27FC236}">
                <a16:creationId xmlns="" xmlns:a16="http://schemas.microsoft.com/office/drawing/2014/main" id="{D9C88310-3B5C-D6BB-5479-6402691ED671}"/>
              </a:ext>
            </a:extLst>
          </p:cNvPr>
          <p:cNvPicPr>
            <a:picLocks noChangeAspect="1"/>
          </p:cNvPicPr>
          <p:nvPr/>
        </p:nvPicPr>
        <p:blipFill>
          <a:blip r:embed="rId3"/>
          <a:stretch>
            <a:fillRect/>
          </a:stretch>
        </p:blipFill>
        <p:spPr>
          <a:xfrm>
            <a:off x="2769204" y="4965672"/>
            <a:ext cx="2715004" cy="409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5">
                                            <p:txEl>
                                              <p:pRg st="1" end="1"/>
                                            </p:txEl>
                                          </p:spTgt>
                                        </p:tgtEl>
                                        <p:attrNameLst>
                                          <p:attrName>style.visibility</p:attrName>
                                        </p:attrNameLst>
                                      </p:cBhvr>
                                      <p:to>
                                        <p:strVal val="visible"/>
                                      </p:to>
                                    </p:set>
                                    <p:anim calcmode="lin" valueType="num">
                                      <p:cBhvr additive="base">
                                        <p:cTn id="7" dur="500" fill="hold"/>
                                        <p:tgtEl>
                                          <p:spTgt spid="3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5">
                                            <p:txEl>
                                              <p:pRg st="2" end="2"/>
                                            </p:txEl>
                                          </p:spTgt>
                                        </p:tgtEl>
                                        <p:attrNameLst>
                                          <p:attrName>style.visibility</p:attrName>
                                        </p:attrNameLst>
                                      </p:cBhvr>
                                      <p:to>
                                        <p:strVal val="visible"/>
                                      </p:to>
                                    </p:set>
                                    <p:anim calcmode="lin" valueType="num">
                                      <p:cBhvr additive="base">
                                        <p:cTn id="13" dur="500" fill="hold"/>
                                        <p:tgtEl>
                                          <p:spTgt spid="3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5">
                                            <p:txEl>
                                              <p:pRg st="3" end="3"/>
                                            </p:txEl>
                                          </p:spTgt>
                                        </p:tgtEl>
                                        <p:attrNameLst>
                                          <p:attrName>style.visibility</p:attrName>
                                        </p:attrNameLst>
                                      </p:cBhvr>
                                      <p:to>
                                        <p:strVal val="visible"/>
                                      </p:to>
                                    </p:set>
                                    <p:anim calcmode="lin" valueType="num">
                                      <p:cBhvr additive="base">
                                        <p:cTn id="19" dur="500" fill="hold"/>
                                        <p:tgtEl>
                                          <p:spTgt spid="3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5">
                                            <p:txEl>
                                              <p:pRg st="4" end="4"/>
                                            </p:txEl>
                                          </p:spTgt>
                                        </p:tgtEl>
                                        <p:attrNameLst>
                                          <p:attrName>style.visibility</p:attrName>
                                        </p:attrNameLst>
                                      </p:cBhvr>
                                      <p:to>
                                        <p:strVal val="visible"/>
                                      </p:to>
                                    </p:set>
                                    <p:anim calcmode="lin" valueType="num">
                                      <p:cBhvr additive="base">
                                        <p:cTn id="25" dur="500" fill="hold"/>
                                        <p:tgtEl>
                                          <p:spTgt spid="3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75">
                                            <p:txEl>
                                              <p:pRg st="7" end="7"/>
                                            </p:txEl>
                                          </p:spTgt>
                                        </p:tgtEl>
                                        <p:attrNameLst>
                                          <p:attrName>style.visibility</p:attrName>
                                        </p:attrNameLst>
                                      </p:cBhvr>
                                      <p:to>
                                        <p:strVal val="visible"/>
                                      </p:to>
                                    </p:set>
                                    <p:anim calcmode="lin" valueType="num">
                                      <p:cBhvr additive="base">
                                        <p:cTn id="38" dur="500" fill="hold"/>
                                        <p:tgtEl>
                                          <p:spTgt spid="375">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38</a:t>
            </a:fld>
            <a:endParaRPr/>
          </a:p>
        </p:txBody>
      </p:sp>
      <p:sp>
        <p:nvSpPr>
          <p:cNvPr id="392" name="Google Shape;392;p5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JOIN (cont.)</a:t>
            </a:r>
            <a:endParaRPr/>
          </a:p>
        </p:txBody>
      </p:sp>
      <p:sp>
        <p:nvSpPr>
          <p:cNvPr id="393" name="Google Shape;393;p50"/>
          <p:cNvSpPr txBox="1">
            <a:spLocks noGrp="1"/>
          </p:cNvSpPr>
          <p:nvPr>
            <p:ph type="body" idx="1"/>
          </p:nvPr>
        </p:nvSpPr>
        <p:spPr>
          <a:xfrm>
            <a:off x="239712" y="1600200"/>
            <a:ext cx="8447087" cy="42672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Suppose that we want to retrieve the name of the manager of each department.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To get the manager’s name, we need to combine each DEPARTMENT tuple with the EMPLOYEE tuple whose SSN value matches the MGRSSN value in the department tuple. </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We do this by using the join           operation.</a:t>
            </a:r>
            <a:endParaRPr dirty="0"/>
          </a:p>
          <a:p>
            <a:pPr marL="742950" lvl="1" indent="-208915" algn="l" rtl="0">
              <a:lnSpc>
                <a:spcPct val="80000"/>
              </a:lnSpc>
              <a:spcBef>
                <a:spcPts val="440"/>
              </a:spcBef>
              <a:spcAft>
                <a:spcPts val="0"/>
              </a:spcAft>
              <a:buClr>
                <a:schemeClr val="dk2"/>
              </a:buClr>
              <a:buSzPts val="1210"/>
              <a:buFont typeface="Noto Sans Symbols"/>
              <a:buNone/>
            </a:pPr>
            <a:endParaRPr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DEPT_MGR ← DEPARTMENT         </a:t>
            </a:r>
            <a:r>
              <a:rPr lang="en-US" sz="2200" b="0" i="0" u="none" baseline="-25000" dirty="0">
                <a:solidFill>
                  <a:srgbClr val="800000"/>
                </a:solidFill>
                <a:latin typeface="Arial"/>
                <a:ea typeface="Arial"/>
                <a:cs typeface="Arial"/>
                <a:sym typeface="Arial"/>
              </a:rPr>
              <a:t>MGRSSN=SSN </a:t>
            </a:r>
            <a:r>
              <a:rPr lang="en-US" sz="2200" b="0" i="0" u="none" dirty="0">
                <a:solidFill>
                  <a:srgbClr val="800000"/>
                </a:solidFill>
                <a:latin typeface="Arial"/>
                <a:ea typeface="Arial"/>
                <a:cs typeface="Arial"/>
                <a:sym typeface="Arial"/>
              </a:rPr>
              <a:t>EMPLOYEE</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MGRSSN=SSN is the join condition</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Combines each department record with the employee who manages the department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join condition can also be specified as DEPARTMENT.MGRSSN= EMPLOYEE.SSN</a:t>
            </a:r>
            <a:endParaRPr dirty="0"/>
          </a:p>
          <a:p>
            <a:pPr marL="342900" lvl="0" indent="-342900" algn="l" rtl="0">
              <a:lnSpc>
                <a:spcPct val="80000"/>
              </a:lnSpc>
              <a:spcBef>
                <a:spcPts val="480"/>
              </a:spcBef>
              <a:spcAft>
                <a:spcPts val="0"/>
              </a:spcAft>
              <a:buSzPts val="1440"/>
              <a:buNone/>
            </a:pPr>
            <a:endParaRPr sz="2400" b="0" i="0" u="none" dirty="0">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dirty="0">
              <a:solidFill>
                <a:schemeClr val="dk2"/>
              </a:solidFill>
              <a:latin typeface="Arial"/>
              <a:ea typeface="Arial"/>
              <a:cs typeface="Arial"/>
              <a:sym typeface="Arial"/>
            </a:endParaRPr>
          </a:p>
        </p:txBody>
      </p:sp>
      <p:grpSp>
        <p:nvGrpSpPr>
          <p:cNvPr id="394" name="Google Shape;394;p50"/>
          <p:cNvGrpSpPr/>
          <p:nvPr/>
        </p:nvGrpSpPr>
        <p:grpSpPr>
          <a:xfrm>
            <a:off x="4660900" y="3200400"/>
            <a:ext cx="487362" cy="174625"/>
            <a:chOff x="377" y="2904"/>
            <a:chExt cx="154" cy="110"/>
          </a:xfrm>
        </p:grpSpPr>
        <p:cxnSp>
          <p:nvCxnSpPr>
            <p:cNvPr id="395" name="Google Shape;395;p50"/>
            <p:cNvCxnSpPr/>
            <p:nvPr/>
          </p:nvCxnSpPr>
          <p:spPr>
            <a:xfrm>
              <a:off x="381"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6" name="Google Shape;396;p50"/>
            <p:cNvCxnSpPr/>
            <p:nvPr/>
          </p:nvCxnSpPr>
          <p:spPr>
            <a:xfrm>
              <a:off x="527"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7" name="Google Shape;397;p50"/>
            <p:cNvCxnSpPr/>
            <p:nvPr/>
          </p:nvCxnSpPr>
          <p:spPr>
            <a:xfrm>
              <a:off x="385" y="2904"/>
              <a:ext cx="138"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8" name="Google Shape;398;p50"/>
            <p:cNvCxnSpPr/>
            <p:nvPr/>
          </p:nvCxnSpPr>
          <p:spPr>
            <a:xfrm flipH="1">
              <a:off x="377" y="2904"/>
              <a:ext cx="154" cy="110"/>
            </a:xfrm>
            <a:prstGeom prst="straightConnector1">
              <a:avLst/>
            </a:prstGeom>
            <a:noFill/>
            <a:ln w="22225" cap="flat" cmpd="sng">
              <a:solidFill>
                <a:schemeClr val="lt2"/>
              </a:solidFill>
              <a:prstDash val="solid"/>
              <a:miter lim="800000"/>
              <a:headEnd type="none" w="med" len="med"/>
              <a:tailEnd type="none" w="med" len="med"/>
            </a:ln>
          </p:spPr>
        </p:cxnSp>
      </p:grpSp>
      <p:grpSp>
        <p:nvGrpSpPr>
          <p:cNvPr id="399" name="Google Shape;399;p50"/>
          <p:cNvGrpSpPr/>
          <p:nvPr/>
        </p:nvGrpSpPr>
        <p:grpSpPr>
          <a:xfrm>
            <a:off x="5148262" y="3679826"/>
            <a:ext cx="415925" cy="325436"/>
            <a:chOff x="377" y="2904"/>
            <a:chExt cx="154" cy="110"/>
          </a:xfrm>
        </p:grpSpPr>
        <p:cxnSp>
          <p:nvCxnSpPr>
            <p:cNvPr id="400" name="Google Shape;400;p50"/>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1" name="Google Shape;401;p50"/>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2" name="Google Shape;402;p50"/>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3" name="Google Shape;403;p50"/>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39</a:t>
            </a:fld>
            <a:endParaRPr/>
          </a:p>
        </p:txBody>
      </p:sp>
      <p:sp>
        <p:nvSpPr>
          <p:cNvPr id="410" name="Google Shape;410;p5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applying the JOIN operation</a:t>
            </a:r>
            <a:endParaRPr/>
          </a:p>
        </p:txBody>
      </p:sp>
      <p:sp>
        <p:nvSpPr>
          <p:cNvPr id="411" name="Google Shape;411;p51"/>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 name="Picture 2">
            <a:extLst>
              <a:ext uri="{FF2B5EF4-FFF2-40B4-BE49-F238E27FC236}">
                <a16:creationId xmlns="" xmlns:a16="http://schemas.microsoft.com/office/drawing/2014/main" id="{AB54AFF1-6A53-F3A9-124D-FD2D1055FC7B}"/>
              </a:ext>
            </a:extLst>
          </p:cNvPr>
          <p:cNvPicPr>
            <a:picLocks noChangeAspect="1"/>
          </p:cNvPicPr>
          <p:nvPr/>
        </p:nvPicPr>
        <p:blipFill>
          <a:blip r:embed="rId3"/>
          <a:stretch>
            <a:fillRect/>
          </a:stretch>
        </p:blipFill>
        <p:spPr>
          <a:xfrm>
            <a:off x="732860" y="1688407"/>
            <a:ext cx="3600953" cy="1257475"/>
          </a:xfrm>
          <a:prstGeom prst="rect">
            <a:avLst/>
          </a:prstGeom>
        </p:spPr>
      </p:pic>
      <p:pic>
        <p:nvPicPr>
          <p:cNvPr id="5" name="Picture 4">
            <a:extLst>
              <a:ext uri="{FF2B5EF4-FFF2-40B4-BE49-F238E27FC236}">
                <a16:creationId xmlns="" xmlns:a16="http://schemas.microsoft.com/office/drawing/2014/main" id="{857EEB93-03C5-DEC5-7A66-8260F2DD1E08}"/>
              </a:ext>
            </a:extLst>
          </p:cNvPr>
          <p:cNvPicPr>
            <a:picLocks noChangeAspect="1"/>
          </p:cNvPicPr>
          <p:nvPr/>
        </p:nvPicPr>
        <p:blipFill>
          <a:blip r:embed="rId4"/>
          <a:stretch>
            <a:fillRect/>
          </a:stretch>
        </p:blipFill>
        <p:spPr>
          <a:xfrm>
            <a:off x="4733379" y="1582106"/>
            <a:ext cx="3915321" cy="1810003"/>
          </a:xfrm>
          <a:prstGeom prst="rect">
            <a:avLst/>
          </a:prstGeom>
        </p:spPr>
      </p:pic>
      <p:pic>
        <p:nvPicPr>
          <p:cNvPr id="7" name="Picture 6">
            <a:extLst>
              <a:ext uri="{FF2B5EF4-FFF2-40B4-BE49-F238E27FC236}">
                <a16:creationId xmlns="" xmlns:a16="http://schemas.microsoft.com/office/drawing/2014/main" id="{0522BEC4-79D0-8FBD-5B87-950E33A28AA9}"/>
              </a:ext>
            </a:extLst>
          </p:cNvPr>
          <p:cNvPicPr>
            <a:picLocks noChangeAspect="1"/>
          </p:cNvPicPr>
          <p:nvPr/>
        </p:nvPicPr>
        <p:blipFill>
          <a:blip r:embed="rId5"/>
          <a:stretch>
            <a:fillRect/>
          </a:stretch>
        </p:blipFill>
        <p:spPr>
          <a:xfrm>
            <a:off x="594111" y="3532833"/>
            <a:ext cx="4305901" cy="962159"/>
          </a:xfrm>
          <a:prstGeom prst="rect">
            <a:avLst/>
          </a:prstGeom>
        </p:spPr>
      </p:pic>
      <p:pic>
        <p:nvPicPr>
          <p:cNvPr id="9" name="Picture 8">
            <a:extLst>
              <a:ext uri="{FF2B5EF4-FFF2-40B4-BE49-F238E27FC236}">
                <a16:creationId xmlns="" xmlns:a16="http://schemas.microsoft.com/office/drawing/2014/main" id="{0D94EDC3-1A62-ED84-4330-103907BE378F}"/>
              </a:ext>
            </a:extLst>
          </p:cNvPr>
          <p:cNvPicPr>
            <a:picLocks noChangeAspect="1"/>
          </p:cNvPicPr>
          <p:nvPr/>
        </p:nvPicPr>
        <p:blipFill>
          <a:blip r:embed="rId6"/>
          <a:stretch>
            <a:fillRect/>
          </a:stretch>
        </p:blipFill>
        <p:spPr>
          <a:xfrm>
            <a:off x="594112" y="4857937"/>
            <a:ext cx="7430700" cy="15428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a:t>
            </a:fld>
            <a:endParaRPr/>
          </a:p>
        </p:txBody>
      </p:sp>
      <p:sp>
        <p:nvSpPr>
          <p:cNvPr id="106" name="Google Shape;106;p17"/>
          <p:cNvSpPr txBox="1">
            <a:spLocks noGrp="1"/>
          </p:cNvSpPr>
          <p:nvPr>
            <p:ph type="title"/>
          </p:nvPr>
        </p:nvSpPr>
        <p:spPr>
          <a:xfrm>
            <a:off x="228600" y="303212"/>
            <a:ext cx="7791138" cy="6873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dirty="0">
                <a:solidFill>
                  <a:srgbClr val="800000"/>
                </a:solidFill>
                <a:latin typeface="Arial"/>
                <a:ea typeface="Arial"/>
                <a:cs typeface="Arial"/>
                <a:sym typeface="Arial"/>
              </a:rPr>
              <a:t>Relational Algebra Overview</a:t>
            </a:r>
            <a:endParaRPr dirty="0"/>
          </a:p>
        </p:txBody>
      </p:sp>
      <p:sp>
        <p:nvSpPr>
          <p:cNvPr id="107" name="Google Shape;107;p17"/>
          <p:cNvSpPr txBox="1">
            <a:spLocks noGrp="1"/>
          </p:cNvSpPr>
          <p:nvPr>
            <p:ph type="body" idx="1"/>
          </p:nvPr>
        </p:nvSpPr>
        <p:spPr>
          <a:xfrm>
            <a:off x="228600" y="1872520"/>
            <a:ext cx="8150902" cy="3726306"/>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Relational algebra is the basic set of operations for the relational model</a:t>
            </a:r>
          </a:p>
          <a:p>
            <a:pPr marL="342900" lvl="0" indent="-342900" algn="l" rtl="0">
              <a:lnSpc>
                <a:spcPct val="100000"/>
              </a:lnSpc>
              <a:spcBef>
                <a:spcPts val="0"/>
              </a:spcBef>
              <a:spcAft>
                <a:spcPts val="0"/>
              </a:spcAft>
              <a:buClr>
                <a:srgbClr val="990033"/>
              </a:buClr>
              <a:buSzPts val="1680"/>
              <a:buFont typeface="Noto Sans Symbols"/>
              <a:buChar char="■"/>
            </a:pPr>
            <a:endParaRPr dirty="0"/>
          </a:p>
          <a:p>
            <a:pPr marL="342900" lvl="0" indent="-342900" algn="l" rtl="0">
              <a:lnSpc>
                <a:spcPct val="100000"/>
              </a:lnSpc>
              <a:spcBef>
                <a:spcPts val="540"/>
              </a:spcBef>
              <a:spcAft>
                <a:spcPts val="0"/>
              </a:spcAft>
              <a:buClr>
                <a:srgbClr val="990033"/>
              </a:buClr>
              <a:buSzPts val="1620"/>
              <a:buFont typeface="Noto Sans Symbols"/>
              <a:buChar char="■"/>
            </a:pPr>
            <a:r>
              <a:rPr lang="en-US" sz="2700" b="0" i="0" u="none" dirty="0">
                <a:solidFill>
                  <a:schemeClr val="dk2"/>
                </a:solidFill>
                <a:latin typeface="Arial"/>
                <a:ea typeface="Arial"/>
                <a:cs typeface="Arial"/>
                <a:sym typeface="Arial"/>
              </a:rPr>
              <a:t>These operations enable a user to specify </a:t>
            </a:r>
            <a:r>
              <a:rPr lang="en-US" sz="2700" b="1" i="0" u="none" dirty="0">
                <a:solidFill>
                  <a:schemeClr val="dk2"/>
                </a:solidFill>
                <a:latin typeface="Arial"/>
                <a:ea typeface="Arial"/>
                <a:cs typeface="Arial"/>
                <a:sym typeface="Arial"/>
              </a:rPr>
              <a:t>basic retrieval requests</a:t>
            </a:r>
            <a:r>
              <a:rPr lang="en-US" sz="2700" b="0" i="0" u="none" dirty="0">
                <a:solidFill>
                  <a:schemeClr val="dk2"/>
                </a:solidFill>
                <a:latin typeface="Arial"/>
                <a:ea typeface="Arial"/>
                <a:cs typeface="Arial"/>
                <a:sym typeface="Arial"/>
              </a:rPr>
              <a:t> (or </a:t>
            </a:r>
            <a:r>
              <a:rPr lang="en-US" sz="2700" b="1" i="0" u="none" dirty="0">
                <a:solidFill>
                  <a:schemeClr val="dk2"/>
                </a:solidFill>
                <a:latin typeface="Arial"/>
                <a:ea typeface="Arial"/>
                <a:cs typeface="Arial"/>
                <a:sym typeface="Arial"/>
              </a:rPr>
              <a:t>queries</a:t>
            </a:r>
            <a:r>
              <a:rPr lang="en-US" sz="2700" b="0" i="0" u="none" dirty="0">
                <a:solidFill>
                  <a:schemeClr val="dk2"/>
                </a:solidFill>
                <a:latin typeface="Arial"/>
                <a:ea typeface="Arial"/>
                <a:cs typeface="Arial"/>
                <a:sym typeface="Arial"/>
              </a:rPr>
              <a:t>)</a:t>
            </a:r>
            <a:endParaRPr dirty="0"/>
          </a:p>
          <a:p>
            <a:pPr marL="342900" lvl="0" indent="-342900" algn="l" rtl="0">
              <a:lnSpc>
                <a:spcPct val="100000"/>
              </a:lnSpc>
              <a:spcBef>
                <a:spcPts val="560"/>
              </a:spcBef>
              <a:spcAft>
                <a:spcPts val="0"/>
              </a:spcAft>
              <a:buClr>
                <a:srgbClr val="990033"/>
              </a:buClr>
              <a:buSzPts val="1680"/>
              <a:buFont typeface="Noto Sans Symbols"/>
              <a:buChar char="■"/>
            </a:pPr>
            <a:endParaRPr lang="en-US" sz="2800" b="0" i="0" u="none" dirty="0">
              <a:solidFill>
                <a:schemeClr val="dk2"/>
              </a:solidFill>
              <a:latin typeface="Arial"/>
              <a:ea typeface="Arial"/>
              <a:cs typeface="Arial"/>
              <a:sym typeface="Arial"/>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The result of an operation is a </a:t>
            </a:r>
            <a:r>
              <a:rPr lang="en-US" sz="2800" b="0" i="1" u="none" dirty="0">
                <a:solidFill>
                  <a:schemeClr val="dk2"/>
                </a:solidFill>
                <a:latin typeface="Arial"/>
                <a:ea typeface="Arial"/>
                <a:cs typeface="Arial"/>
                <a:sym typeface="Arial"/>
              </a:rPr>
              <a:t>new relation</a:t>
            </a:r>
            <a:r>
              <a:rPr lang="en-US" sz="2800" b="0" i="0" u="none" dirty="0">
                <a:solidFill>
                  <a:schemeClr val="dk2"/>
                </a:solidFill>
                <a:latin typeface="Arial"/>
                <a:ea typeface="Arial"/>
                <a:cs typeface="Arial"/>
                <a:sym typeface="Arial"/>
              </a:rPr>
              <a:t>, which may have been formed from one or more </a:t>
            </a:r>
            <a:r>
              <a:rPr lang="en-US" sz="2800" b="0" i="1" u="none" dirty="0">
                <a:solidFill>
                  <a:schemeClr val="dk2"/>
                </a:solidFill>
                <a:latin typeface="Arial"/>
                <a:ea typeface="Arial"/>
                <a:cs typeface="Arial"/>
                <a:sym typeface="Arial"/>
              </a:rPr>
              <a:t>input</a:t>
            </a:r>
            <a:r>
              <a:rPr lang="en-US" sz="2800" b="0" i="0" u="none" dirty="0">
                <a:solidFill>
                  <a:schemeClr val="dk2"/>
                </a:solidFill>
                <a:latin typeface="Arial"/>
                <a:ea typeface="Arial"/>
                <a:cs typeface="Arial"/>
                <a:sym typeface="Arial"/>
              </a:rPr>
              <a:t> relations.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40</a:t>
            </a:fld>
            <a:endParaRPr/>
          </a:p>
        </p:txBody>
      </p:sp>
      <p:sp>
        <p:nvSpPr>
          <p:cNvPr id="419" name="Google Shape;419;p5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Some properties of JOIN</a:t>
            </a:r>
            <a:endParaRPr/>
          </a:p>
        </p:txBody>
      </p:sp>
      <p:sp>
        <p:nvSpPr>
          <p:cNvPr id="420" name="Google Shape;420;p5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Consider the following JOIN operation: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R(A1, A2, . . ., An)                   S(B1, B2, . . ., Bm)</a:t>
            </a:r>
            <a:endParaRPr/>
          </a:p>
          <a:p>
            <a:pPr marL="1143000" lvl="2" indent="-228600" algn="l" rtl="0">
              <a:lnSpc>
                <a:spcPct val="100000"/>
              </a:lnSpc>
              <a:spcBef>
                <a:spcPts val="400"/>
              </a:spcBef>
              <a:spcAft>
                <a:spcPts val="0"/>
              </a:spcAft>
              <a:buSzPts val="1000"/>
              <a:buNone/>
            </a:pPr>
            <a:r>
              <a:rPr lang="en-US" sz="2000" b="0" i="0" u="none">
                <a:solidFill>
                  <a:schemeClr val="dk2"/>
                </a:solidFill>
                <a:latin typeface="Arial"/>
                <a:ea typeface="Arial"/>
                <a:cs typeface="Arial"/>
                <a:sym typeface="Arial"/>
              </a:rPr>
              <a:t>                                       R.Ai=S.Bj</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Result is a relation Q with degree n + m attributes:</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Q(A1, A2, . . ., An, B1, B2, . . ., Bm), in that order.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resulting relation state has one tuple for each combination of tuples—r from R and s from S, but </a:t>
            </a:r>
            <a:r>
              <a:rPr lang="en-US" sz="2200" b="0" i="1" u="none">
                <a:solidFill>
                  <a:srgbClr val="800000"/>
                </a:solidFill>
                <a:latin typeface="Arial"/>
                <a:ea typeface="Arial"/>
                <a:cs typeface="Arial"/>
                <a:sym typeface="Arial"/>
              </a:rPr>
              <a:t>only if they satisfy the join condition</a:t>
            </a:r>
            <a:r>
              <a:rPr lang="en-US" sz="2200" b="0" i="0" u="none">
                <a:solidFill>
                  <a:srgbClr val="800000"/>
                </a:solidFill>
                <a:latin typeface="Arial"/>
                <a:ea typeface="Arial"/>
                <a:cs typeface="Arial"/>
                <a:sym typeface="Arial"/>
              </a:rPr>
              <a:t> r[Ai]=s[Bj]</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Hence, if R has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tuples, and S has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 then the join result will generally have </a:t>
            </a:r>
            <a:r>
              <a:rPr lang="en-US" sz="2200" b="0" i="1" u="none">
                <a:solidFill>
                  <a:srgbClr val="800000"/>
                </a:solidFill>
                <a:latin typeface="Arial"/>
                <a:ea typeface="Arial"/>
                <a:cs typeface="Arial"/>
                <a:sym typeface="Arial"/>
              </a:rPr>
              <a:t>less than</a:t>
            </a:r>
            <a:r>
              <a:rPr lang="en-US" sz="2200" b="0" i="0" u="none">
                <a:solidFill>
                  <a:srgbClr val="800000"/>
                </a:solidFill>
                <a:latin typeface="Arial"/>
                <a:ea typeface="Arial"/>
                <a:cs typeface="Arial"/>
                <a:sym typeface="Arial"/>
              </a:rPr>
              <a:t>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Only related tuples (based on the join condition) will appear in the result</a:t>
            </a:r>
            <a:endParaRPr/>
          </a:p>
        </p:txBody>
      </p:sp>
      <p:grpSp>
        <p:nvGrpSpPr>
          <p:cNvPr id="421" name="Google Shape;421;p52"/>
          <p:cNvGrpSpPr/>
          <p:nvPr/>
        </p:nvGrpSpPr>
        <p:grpSpPr>
          <a:xfrm>
            <a:off x="3810000" y="2133600"/>
            <a:ext cx="441325" cy="347662"/>
            <a:chOff x="377" y="2904"/>
            <a:chExt cx="154" cy="110"/>
          </a:xfrm>
        </p:grpSpPr>
        <p:cxnSp>
          <p:nvCxnSpPr>
            <p:cNvPr id="422" name="Google Shape;422;p52"/>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3" name="Google Shape;423;p52"/>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4" name="Google Shape;424;p52"/>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5" name="Google Shape;425;p52"/>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41</a:t>
            </a:fld>
            <a:endParaRPr/>
          </a:p>
        </p:txBody>
      </p:sp>
      <p:sp>
        <p:nvSpPr>
          <p:cNvPr id="432" name="Google Shape;432;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a:solidFill>
                  <a:srgbClr val="800000"/>
                </a:solidFill>
                <a:latin typeface="Arial"/>
                <a:ea typeface="Arial"/>
                <a:cs typeface="Arial"/>
                <a:sym typeface="Arial"/>
              </a:rPr>
              <a:t>Theta JOIN</a:t>
            </a:r>
            <a:endParaRPr dirty="0"/>
          </a:p>
        </p:txBody>
      </p:sp>
      <p:sp>
        <p:nvSpPr>
          <p:cNvPr id="433" name="Google Shape;433;p5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general case of JOIN operation is called a Theta-join: R              S</a:t>
            </a:r>
            <a:endParaRPr/>
          </a:p>
          <a:p>
            <a:pPr marL="1143000" lvl="2" indent="-228600" algn="l" rtl="0">
              <a:lnSpc>
                <a:spcPct val="90000"/>
              </a:lnSpc>
              <a:spcBef>
                <a:spcPts val="480"/>
              </a:spcBef>
              <a:spcAft>
                <a:spcPts val="0"/>
              </a:spcAft>
              <a:buSzPts val="1200"/>
              <a:buNone/>
            </a:pPr>
            <a:r>
              <a:rPr lang="en-US" sz="2400" b="0" i="0" u="none">
                <a:solidFill>
                  <a:schemeClr val="dk2"/>
                </a:solidFill>
                <a:latin typeface="Arial"/>
                <a:ea typeface="Arial"/>
                <a:cs typeface="Arial"/>
                <a:sym typeface="Arial"/>
              </a:rPr>
              <a:t>                        </a:t>
            </a:r>
            <a:r>
              <a:rPr lang="en-US" sz="24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join condition is called </a:t>
            </a:r>
            <a:r>
              <a:rPr lang="en-US" sz="28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1" u="none">
                <a:solidFill>
                  <a:schemeClr val="dk2"/>
                </a:solidFill>
                <a:latin typeface="Arial"/>
                <a:ea typeface="Arial"/>
                <a:cs typeface="Arial"/>
                <a:sym typeface="Arial"/>
              </a:rPr>
              <a:t>Theta</a:t>
            </a:r>
            <a:r>
              <a:rPr lang="en-US" sz="2800" b="0" i="0" u="none">
                <a:solidFill>
                  <a:schemeClr val="dk2"/>
                </a:solidFill>
                <a:latin typeface="Arial"/>
                <a:ea typeface="Arial"/>
                <a:cs typeface="Arial"/>
                <a:sym typeface="Arial"/>
              </a:rPr>
              <a:t> can be any general boolean expression on the attributes of R and S;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R.Ai&lt;S.Bj AND (R.Ak=S.Bl OR R.Ap&lt;S.Bq)</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Most join conditions involve one or more equality conditions “AND”ed together;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R.Ai=S.Bj AND R.Ak=S.Bl AND R.Ap=S.Bq</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grpSp>
        <p:nvGrpSpPr>
          <p:cNvPr id="434" name="Google Shape;434;p53"/>
          <p:cNvGrpSpPr/>
          <p:nvPr/>
        </p:nvGrpSpPr>
        <p:grpSpPr>
          <a:xfrm>
            <a:off x="3124200" y="2133600"/>
            <a:ext cx="441325" cy="347662"/>
            <a:chOff x="377" y="2904"/>
            <a:chExt cx="154" cy="110"/>
          </a:xfrm>
        </p:grpSpPr>
        <p:cxnSp>
          <p:nvCxnSpPr>
            <p:cNvPr id="435" name="Google Shape;435;p53"/>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6" name="Google Shape;436;p53"/>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7" name="Google Shape;437;p53"/>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8" name="Google Shape;438;p53"/>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867013-714E-3780-41B6-6124027E61A6}"/>
              </a:ext>
            </a:extLst>
          </p:cNvPr>
          <p:cNvSpPr>
            <a:spLocks noGrp="1"/>
          </p:cNvSpPr>
          <p:nvPr>
            <p:ph type="title"/>
          </p:nvPr>
        </p:nvSpPr>
        <p:spPr/>
        <p:txBody>
          <a:bodyPr/>
          <a:lstStyle/>
          <a:p>
            <a:r>
              <a:rPr lang="en-US" dirty="0" smtClean="0"/>
              <a:t>Example </a:t>
            </a:r>
            <a:endParaRPr lang="en-US" dirty="0"/>
          </a:p>
        </p:txBody>
      </p:sp>
      <p:sp>
        <p:nvSpPr>
          <p:cNvPr id="3" name="Text Placeholder 2">
            <a:extLst>
              <a:ext uri="{FF2B5EF4-FFF2-40B4-BE49-F238E27FC236}">
                <a16:creationId xmlns="" xmlns:a16="http://schemas.microsoft.com/office/drawing/2014/main" id="{F78C5983-6E98-68D5-9D11-1378DE3960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AE635F68-34B6-A917-27F0-D4610FB40561}"/>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42</a:t>
            </a:fld>
            <a:endParaRPr/>
          </a:p>
        </p:txBody>
      </p:sp>
      <p:pic>
        <p:nvPicPr>
          <p:cNvPr id="6" name="Picture 5">
            <a:extLst>
              <a:ext uri="{FF2B5EF4-FFF2-40B4-BE49-F238E27FC236}">
                <a16:creationId xmlns="" xmlns:a16="http://schemas.microsoft.com/office/drawing/2014/main" id="{9EA038A7-1B64-1CD6-89CC-9A33CA9264EA}"/>
              </a:ext>
            </a:extLst>
          </p:cNvPr>
          <p:cNvPicPr>
            <a:picLocks noChangeAspect="1"/>
          </p:cNvPicPr>
          <p:nvPr/>
        </p:nvPicPr>
        <p:blipFill>
          <a:blip r:embed="rId2"/>
          <a:stretch>
            <a:fillRect/>
          </a:stretch>
        </p:blipFill>
        <p:spPr>
          <a:xfrm>
            <a:off x="441029" y="1419318"/>
            <a:ext cx="2648320" cy="419158"/>
          </a:xfrm>
          <a:prstGeom prst="rect">
            <a:avLst/>
          </a:prstGeom>
        </p:spPr>
      </p:pic>
      <p:pic>
        <p:nvPicPr>
          <p:cNvPr id="8" name="Picture 7">
            <a:extLst>
              <a:ext uri="{FF2B5EF4-FFF2-40B4-BE49-F238E27FC236}">
                <a16:creationId xmlns="" xmlns:a16="http://schemas.microsoft.com/office/drawing/2014/main" id="{ADF90566-C693-96B2-6C41-C5B2010B7684}"/>
              </a:ext>
            </a:extLst>
          </p:cNvPr>
          <p:cNvPicPr>
            <a:picLocks noChangeAspect="1"/>
          </p:cNvPicPr>
          <p:nvPr/>
        </p:nvPicPr>
        <p:blipFill>
          <a:blip r:embed="rId3"/>
          <a:stretch>
            <a:fillRect/>
          </a:stretch>
        </p:blipFill>
        <p:spPr>
          <a:xfrm>
            <a:off x="441029" y="2296486"/>
            <a:ext cx="2534004" cy="485843"/>
          </a:xfrm>
          <a:prstGeom prst="rect">
            <a:avLst/>
          </a:prstGeom>
        </p:spPr>
      </p:pic>
      <p:pic>
        <p:nvPicPr>
          <p:cNvPr id="10" name="Picture 9">
            <a:extLst>
              <a:ext uri="{FF2B5EF4-FFF2-40B4-BE49-F238E27FC236}">
                <a16:creationId xmlns="" xmlns:a16="http://schemas.microsoft.com/office/drawing/2014/main" id="{4E3FBEAE-07B6-8099-E85F-F472DDA96DAE}"/>
              </a:ext>
            </a:extLst>
          </p:cNvPr>
          <p:cNvPicPr>
            <a:picLocks noChangeAspect="1"/>
          </p:cNvPicPr>
          <p:nvPr/>
        </p:nvPicPr>
        <p:blipFill>
          <a:blip r:embed="rId4"/>
          <a:stretch>
            <a:fillRect/>
          </a:stretch>
        </p:blipFill>
        <p:spPr>
          <a:xfrm>
            <a:off x="3706123" y="1215248"/>
            <a:ext cx="3238952" cy="1324160"/>
          </a:xfrm>
          <a:prstGeom prst="rect">
            <a:avLst/>
          </a:prstGeom>
        </p:spPr>
      </p:pic>
      <p:pic>
        <p:nvPicPr>
          <p:cNvPr id="12" name="Picture 11">
            <a:extLst>
              <a:ext uri="{FF2B5EF4-FFF2-40B4-BE49-F238E27FC236}">
                <a16:creationId xmlns="" xmlns:a16="http://schemas.microsoft.com/office/drawing/2014/main" id="{DB77EF5D-C3A4-0E2E-DA01-C7D18724C08B}"/>
              </a:ext>
            </a:extLst>
          </p:cNvPr>
          <p:cNvPicPr>
            <a:picLocks noChangeAspect="1"/>
          </p:cNvPicPr>
          <p:nvPr/>
        </p:nvPicPr>
        <p:blipFill>
          <a:blip r:embed="rId5"/>
          <a:stretch>
            <a:fillRect/>
          </a:stretch>
        </p:blipFill>
        <p:spPr>
          <a:xfrm>
            <a:off x="441029" y="3237392"/>
            <a:ext cx="3124636" cy="1171739"/>
          </a:xfrm>
          <a:prstGeom prst="rect">
            <a:avLst/>
          </a:prstGeom>
        </p:spPr>
      </p:pic>
      <p:pic>
        <p:nvPicPr>
          <p:cNvPr id="14" name="Picture 13">
            <a:extLst>
              <a:ext uri="{FF2B5EF4-FFF2-40B4-BE49-F238E27FC236}">
                <a16:creationId xmlns="" xmlns:a16="http://schemas.microsoft.com/office/drawing/2014/main" id="{D8A24DBA-B1B2-C007-E8B6-01827A43BACB}"/>
              </a:ext>
            </a:extLst>
          </p:cNvPr>
          <p:cNvPicPr>
            <a:picLocks noChangeAspect="1"/>
          </p:cNvPicPr>
          <p:nvPr/>
        </p:nvPicPr>
        <p:blipFill>
          <a:blip r:embed="rId6"/>
          <a:stretch>
            <a:fillRect/>
          </a:stretch>
        </p:blipFill>
        <p:spPr>
          <a:xfrm>
            <a:off x="4966524" y="2782329"/>
            <a:ext cx="3458058" cy="1476581"/>
          </a:xfrm>
          <a:prstGeom prst="rect">
            <a:avLst/>
          </a:prstGeom>
        </p:spPr>
      </p:pic>
      <p:pic>
        <p:nvPicPr>
          <p:cNvPr id="16" name="Picture 15">
            <a:extLst>
              <a:ext uri="{FF2B5EF4-FFF2-40B4-BE49-F238E27FC236}">
                <a16:creationId xmlns="" xmlns:a16="http://schemas.microsoft.com/office/drawing/2014/main" id="{7DA0B932-E62A-4B96-23D8-567AFD1991B4}"/>
              </a:ext>
            </a:extLst>
          </p:cNvPr>
          <p:cNvPicPr>
            <a:picLocks noChangeAspect="1"/>
          </p:cNvPicPr>
          <p:nvPr/>
        </p:nvPicPr>
        <p:blipFill>
          <a:blip r:embed="rId7"/>
          <a:stretch>
            <a:fillRect/>
          </a:stretch>
        </p:blipFill>
        <p:spPr>
          <a:xfrm>
            <a:off x="845934" y="4733852"/>
            <a:ext cx="1648055" cy="523948"/>
          </a:xfrm>
          <a:prstGeom prst="rect">
            <a:avLst/>
          </a:prstGeom>
        </p:spPr>
      </p:pic>
      <p:pic>
        <p:nvPicPr>
          <p:cNvPr id="18" name="Picture 17">
            <a:extLst>
              <a:ext uri="{FF2B5EF4-FFF2-40B4-BE49-F238E27FC236}">
                <a16:creationId xmlns="" xmlns:a16="http://schemas.microsoft.com/office/drawing/2014/main" id="{8AC45400-5C0F-3A5E-BC2D-C7C6A0ECDA8A}"/>
              </a:ext>
            </a:extLst>
          </p:cNvPr>
          <p:cNvPicPr>
            <a:picLocks noChangeAspect="1"/>
          </p:cNvPicPr>
          <p:nvPr/>
        </p:nvPicPr>
        <p:blipFill>
          <a:blip r:embed="rId8"/>
          <a:stretch>
            <a:fillRect/>
          </a:stretch>
        </p:blipFill>
        <p:spPr>
          <a:xfrm>
            <a:off x="5036791" y="4695033"/>
            <a:ext cx="2715004" cy="1848108"/>
          </a:xfrm>
          <a:prstGeom prst="rect">
            <a:avLst/>
          </a:prstGeom>
        </p:spPr>
      </p:pic>
      <p:pic>
        <p:nvPicPr>
          <p:cNvPr id="20" name="Picture 19">
            <a:extLst>
              <a:ext uri="{FF2B5EF4-FFF2-40B4-BE49-F238E27FC236}">
                <a16:creationId xmlns="" xmlns:a16="http://schemas.microsoft.com/office/drawing/2014/main" id="{E783315B-B23F-6B76-A06F-79000B483E4E}"/>
              </a:ext>
            </a:extLst>
          </p:cNvPr>
          <p:cNvPicPr>
            <a:picLocks noChangeAspect="1"/>
          </p:cNvPicPr>
          <p:nvPr/>
        </p:nvPicPr>
        <p:blipFill>
          <a:blip r:embed="rId9"/>
          <a:stretch>
            <a:fillRect/>
          </a:stretch>
        </p:blipFill>
        <p:spPr>
          <a:xfrm>
            <a:off x="781540" y="5431923"/>
            <a:ext cx="2924583" cy="800212"/>
          </a:xfrm>
          <a:prstGeom prst="rect">
            <a:avLst/>
          </a:prstGeom>
        </p:spPr>
      </p:pic>
    </p:spTree>
    <p:extLst>
      <p:ext uri="{BB962C8B-B14F-4D97-AF65-F5344CB8AC3E}">
        <p14:creationId xmlns:p14="http://schemas.microsoft.com/office/powerpoint/2010/main" val="368329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43</a:t>
            </a:fld>
            <a:endParaRPr/>
          </a:p>
        </p:txBody>
      </p:sp>
      <p:sp>
        <p:nvSpPr>
          <p:cNvPr id="445" name="Google Shape;445;p5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EQUIJOIN</a:t>
            </a:r>
            <a:endParaRPr/>
          </a:p>
        </p:txBody>
      </p:sp>
      <p:sp>
        <p:nvSpPr>
          <p:cNvPr id="446" name="Google Shape;446;p5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EQUIJOIN Operation</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most common use of join involves join conditions with </a:t>
            </a:r>
            <a:r>
              <a:rPr lang="en-US" sz="2800" b="0" i="1" u="none">
                <a:solidFill>
                  <a:schemeClr val="dk2"/>
                </a:solidFill>
                <a:latin typeface="Arial"/>
                <a:ea typeface="Arial"/>
                <a:cs typeface="Arial"/>
                <a:sym typeface="Arial"/>
              </a:rPr>
              <a:t>equality comparisons</a:t>
            </a:r>
            <a:r>
              <a:rPr lang="en-US" sz="2800" b="0" i="0" u="none">
                <a:solidFill>
                  <a:schemeClr val="dk2"/>
                </a:solidFill>
                <a:latin typeface="Arial"/>
                <a:ea typeface="Arial"/>
                <a:cs typeface="Arial"/>
                <a:sym typeface="Arial"/>
              </a:rPr>
              <a:t> only</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Such a join, where the only comparison operator used is =, is called an EQUIJOIN.</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In the result of an EQUIJOIN we always have one or more pairs of attributes (whose names need not be  identical) that have identical values in every tuple. </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JOIN seen in the previous example was an EQUIJOIN.</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44</a:t>
            </a:fld>
            <a:endParaRPr/>
          </a:p>
        </p:txBody>
      </p:sp>
      <p:sp>
        <p:nvSpPr>
          <p:cNvPr id="453" name="Google Shape;453;p5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NATURAL JOIN Operation</a:t>
            </a:r>
            <a:endParaRPr/>
          </a:p>
        </p:txBody>
      </p:sp>
      <p:sp>
        <p:nvSpPr>
          <p:cNvPr id="454" name="Google Shape;454;p5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NATURAL JOIN Operation </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Another variation of JOIN called NATURAL JOIN — denoted by * — was created to get rid of the second (superfluous) attribute in an EQUIJOIN condition.</a:t>
            </a:r>
            <a:endParaRPr dirty="0"/>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dirty="0">
                <a:solidFill>
                  <a:schemeClr val="dk2"/>
                </a:solidFill>
                <a:latin typeface="Arial"/>
                <a:ea typeface="Arial"/>
                <a:cs typeface="Arial"/>
                <a:sym typeface="Arial"/>
              </a:rPr>
              <a:t>because one of each pair of attributes with identical values is superfluous</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standard definition of natural join requires that the two join attributes, or each pair of corresponding join attributes, </a:t>
            </a:r>
            <a:r>
              <a:rPr lang="en-US" sz="2200" b="0" i="1" u="none" dirty="0">
                <a:solidFill>
                  <a:srgbClr val="800000"/>
                </a:solidFill>
                <a:latin typeface="Arial"/>
                <a:ea typeface="Arial"/>
                <a:cs typeface="Arial"/>
                <a:sym typeface="Arial"/>
              </a:rPr>
              <a:t>have the same name</a:t>
            </a:r>
            <a:r>
              <a:rPr lang="en-US" sz="2200" b="0" i="0" u="none" dirty="0">
                <a:solidFill>
                  <a:srgbClr val="800000"/>
                </a:solidFill>
                <a:latin typeface="Arial"/>
                <a:ea typeface="Arial"/>
                <a:cs typeface="Arial"/>
                <a:sym typeface="Arial"/>
              </a:rPr>
              <a:t> in both relations</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If this is not the case, a renaming operation is applied first.	                    	</a:t>
            </a:r>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45</a:t>
            </a:fld>
            <a:endParaRPr/>
          </a:p>
        </p:txBody>
      </p:sp>
      <p:sp>
        <p:nvSpPr>
          <p:cNvPr id="461" name="Google Shape;461;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Binary Relational Operations </a:t>
            </a:r>
            <a:r>
              <a:rPr lang="en-US" sz="3200" b="0" i="0" u="none">
                <a:solidFill>
                  <a:srgbClr val="800000"/>
                </a:solidFill>
                <a:latin typeface="Arial"/>
                <a:ea typeface="Arial"/>
                <a:cs typeface="Arial"/>
                <a:sym typeface="Arial"/>
              </a:rPr>
              <a:t>NATURAL JOIN </a:t>
            </a:r>
            <a:r>
              <a:rPr lang="en-US" sz="3600" b="0" i="0" u="none">
                <a:solidFill>
                  <a:srgbClr val="800000"/>
                </a:solidFill>
                <a:latin typeface="Arial"/>
                <a:ea typeface="Arial"/>
                <a:cs typeface="Arial"/>
                <a:sym typeface="Arial"/>
              </a:rPr>
              <a:t>(contd.)</a:t>
            </a:r>
            <a:endParaRPr/>
          </a:p>
        </p:txBody>
      </p:sp>
      <p:sp>
        <p:nvSpPr>
          <p:cNvPr id="462" name="Google Shape;462;p56"/>
          <p:cNvSpPr txBox="1">
            <a:spLocks noGrp="1"/>
          </p:cNvSpPr>
          <p:nvPr>
            <p:ph type="body" idx="1"/>
          </p:nvPr>
        </p:nvSpPr>
        <p:spPr>
          <a:xfrm>
            <a:off x="239712" y="1600200"/>
            <a:ext cx="8294687" cy="44958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Example:</a:t>
            </a:r>
          </a:p>
          <a:p>
            <a:pPr marL="342900" lvl="0" indent="-342900" algn="l" rtl="0">
              <a:lnSpc>
                <a:spcPct val="90000"/>
              </a:lnSpc>
              <a:spcBef>
                <a:spcPts val="0"/>
              </a:spcBef>
              <a:spcAft>
                <a:spcPts val="0"/>
              </a:spcAft>
              <a:buClr>
                <a:srgbClr val="990033"/>
              </a:buClr>
              <a:buSzPts val="1200"/>
              <a:buFont typeface="Noto Sans Symbols"/>
              <a:buChar char="■"/>
            </a:pPr>
            <a:endParaRPr dirty="0"/>
          </a:p>
        </p:txBody>
      </p:sp>
      <p:pic>
        <p:nvPicPr>
          <p:cNvPr id="3" name="Picture 2">
            <a:extLst>
              <a:ext uri="{FF2B5EF4-FFF2-40B4-BE49-F238E27FC236}">
                <a16:creationId xmlns="" xmlns:a16="http://schemas.microsoft.com/office/drawing/2014/main" id="{6C51D22A-C926-EB18-08A7-4C7D48AA9418}"/>
              </a:ext>
            </a:extLst>
          </p:cNvPr>
          <p:cNvPicPr>
            <a:picLocks noChangeAspect="1"/>
          </p:cNvPicPr>
          <p:nvPr/>
        </p:nvPicPr>
        <p:blipFill>
          <a:blip r:embed="rId3"/>
          <a:stretch>
            <a:fillRect/>
          </a:stretch>
        </p:blipFill>
        <p:spPr>
          <a:xfrm>
            <a:off x="1736943" y="1378196"/>
            <a:ext cx="3277057" cy="1486107"/>
          </a:xfrm>
          <a:prstGeom prst="rect">
            <a:avLst/>
          </a:prstGeom>
        </p:spPr>
      </p:pic>
      <p:pic>
        <p:nvPicPr>
          <p:cNvPr id="5" name="Picture 4">
            <a:extLst>
              <a:ext uri="{FF2B5EF4-FFF2-40B4-BE49-F238E27FC236}">
                <a16:creationId xmlns="" xmlns:a16="http://schemas.microsoft.com/office/drawing/2014/main" id="{EDC41FB6-B052-CD6E-E452-29E6E4BE24B0}"/>
              </a:ext>
            </a:extLst>
          </p:cNvPr>
          <p:cNvPicPr>
            <a:picLocks noChangeAspect="1"/>
          </p:cNvPicPr>
          <p:nvPr/>
        </p:nvPicPr>
        <p:blipFill>
          <a:blip r:embed="rId4"/>
          <a:stretch>
            <a:fillRect/>
          </a:stretch>
        </p:blipFill>
        <p:spPr>
          <a:xfrm>
            <a:off x="5260802" y="1378196"/>
            <a:ext cx="2800741" cy="1133633"/>
          </a:xfrm>
          <a:prstGeom prst="rect">
            <a:avLst/>
          </a:prstGeom>
        </p:spPr>
      </p:pic>
      <p:pic>
        <p:nvPicPr>
          <p:cNvPr id="7" name="Picture 6">
            <a:extLst>
              <a:ext uri="{FF2B5EF4-FFF2-40B4-BE49-F238E27FC236}">
                <a16:creationId xmlns="" xmlns:a16="http://schemas.microsoft.com/office/drawing/2014/main" id="{17E2908C-48ED-FDD0-12C3-50E5F4E464F2}"/>
              </a:ext>
            </a:extLst>
          </p:cNvPr>
          <p:cNvPicPr>
            <a:picLocks noChangeAspect="1"/>
          </p:cNvPicPr>
          <p:nvPr/>
        </p:nvPicPr>
        <p:blipFill>
          <a:blip r:embed="rId5"/>
          <a:stretch>
            <a:fillRect/>
          </a:stretch>
        </p:blipFill>
        <p:spPr>
          <a:xfrm>
            <a:off x="1232051" y="4914693"/>
            <a:ext cx="5382376" cy="1486107"/>
          </a:xfrm>
          <a:prstGeom prst="rect">
            <a:avLst/>
          </a:prstGeom>
        </p:spPr>
      </p:pic>
      <p:pic>
        <p:nvPicPr>
          <p:cNvPr id="9" name="Picture 8">
            <a:extLst>
              <a:ext uri="{FF2B5EF4-FFF2-40B4-BE49-F238E27FC236}">
                <a16:creationId xmlns="" xmlns:a16="http://schemas.microsoft.com/office/drawing/2014/main" id="{65E936EA-7872-395D-37D9-8D2E9AF7B77B}"/>
              </a:ext>
            </a:extLst>
          </p:cNvPr>
          <p:cNvPicPr>
            <a:picLocks noChangeAspect="1"/>
          </p:cNvPicPr>
          <p:nvPr/>
        </p:nvPicPr>
        <p:blipFill>
          <a:blip r:embed="rId6"/>
          <a:stretch>
            <a:fillRect/>
          </a:stretch>
        </p:blipFill>
        <p:spPr>
          <a:xfrm>
            <a:off x="779550" y="2925948"/>
            <a:ext cx="6182588" cy="752580"/>
          </a:xfrm>
          <a:prstGeom prst="rect">
            <a:avLst/>
          </a:prstGeom>
        </p:spPr>
      </p:pic>
      <p:pic>
        <p:nvPicPr>
          <p:cNvPr id="11" name="Picture 10">
            <a:extLst>
              <a:ext uri="{FF2B5EF4-FFF2-40B4-BE49-F238E27FC236}">
                <a16:creationId xmlns="" xmlns:a16="http://schemas.microsoft.com/office/drawing/2014/main" id="{91CF8A13-8FD9-7684-94BF-A5D23DE7C9F0}"/>
              </a:ext>
            </a:extLst>
          </p:cNvPr>
          <p:cNvPicPr>
            <a:picLocks noChangeAspect="1"/>
          </p:cNvPicPr>
          <p:nvPr/>
        </p:nvPicPr>
        <p:blipFill>
          <a:blip r:embed="rId7"/>
          <a:stretch>
            <a:fillRect/>
          </a:stretch>
        </p:blipFill>
        <p:spPr>
          <a:xfrm>
            <a:off x="884340" y="3791262"/>
            <a:ext cx="6077798" cy="914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IN" dirty="0"/>
              <a:t>Operation: (EMPLOYEE </a:t>
            </a:r>
            <a:r>
              <a:rPr lang="en-IN" dirty="0" smtClean="0"/>
              <a:t>*</a:t>
            </a:r>
            <a:r>
              <a:rPr lang="en-IN" dirty="0"/>
              <a:t> SALARY</a:t>
            </a:r>
            <a:r>
              <a:rPr lang="en-IN" dirty="0" smtClean="0"/>
              <a:t>)</a:t>
            </a:r>
            <a:r>
              <a:rPr lang="en-US" dirty="0" smtClean="0"/>
              <a:t> </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46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95" y="1670986"/>
            <a:ext cx="321945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3678" y="1670986"/>
            <a:ext cx="241935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555" y="4324350"/>
            <a:ext cx="34480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65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barn(inVertical)">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wipe(down)">
                                      <p:cBhvr>
                                        <p:cTn id="1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47</a:t>
            </a:fld>
            <a:endParaRPr/>
          </a:p>
        </p:txBody>
      </p:sp>
      <p:sp>
        <p:nvSpPr>
          <p:cNvPr id="469" name="Google Shape;469;p5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NATURAL JOIN operation</a:t>
            </a:r>
            <a:endParaRPr/>
          </a:p>
        </p:txBody>
      </p:sp>
      <p:sp>
        <p:nvSpPr>
          <p:cNvPr id="470" name="Google Shape;470;p57"/>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471" name="Google Shape;471;p57" descr="fig06_07"/>
          <p:cNvPicPr preferRelativeResize="0"/>
          <p:nvPr/>
        </p:nvPicPr>
        <p:blipFill rotWithShape="1">
          <a:blip r:embed="rId3">
            <a:alphaModFix/>
          </a:blip>
          <a:srcRect/>
          <a:stretch/>
        </p:blipFill>
        <p:spPr>
          <a:xfrm>
            <a:off x="1066800" y="1598612"/>
            <a:ext cx="7086600" cy="4802187"/>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48</a:t>
            </a:fld>
            <a:endParaRPr/>
          </a:p>
        </p:txBody>
      </p:sp>
      <p:sp>
        <p:nvSpPr>
          <p:cNvPr id="478" name="Google Shape;478;p5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Complete Set of Relational Operations</a:t>
            </a:r>
            <a:endParaRPr/>
          </a:p>
        </p:txBody>
      </p:sp>
      <p:sp>
        <p:nvSpPr>
          <p:cNvPr id="479" name="Google Shape;479;p5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set of operations including SELECT </a:t>
            </a:r>
            <a:r>
              <a:rPr lang="en-US" sz="2800" b="0" i="0" u="none">
                <a:solidFill>
                  <a:schemeClr val="dk2"/>
                </a:solidFill>
                <a:latin typeface="Noto Sans Symbols"/>
                <a:ea typeface="Noto Sans Symbols"/>
                <a:cs typeface="Noto Sans Symbols"/>
                <a:sym typeface="Noto Sans Symbols"/>
              </a:rPr>
              <a:t>σ</a:t>
            </a:r>
            <a:r>
              <a:rPr lang="en-US" sz="2800" b="0" i="0" u="none">
                <a:solidFill>
                  <a:schemeClr val="dk2"/>
                </a:solidFill>
                <a:latin typeface="Arial"/>
                <a:ea typeface="Arial"/>
                <a:cs typeface="Arial"/>
                <a:sym typeface="Arial"/>
              </a:rPr>
              <a:t>, PROJECT </a:t>
            </a:r>
            <a:r>
              <a:rPr lang="en-US" sz="2800" b="0" i="0" u="none">
                <a:solidFill>
                  <a:schemeClr val="dk2"/>
                </a:solidFill>
                <a:latin typeface="Noto Sans Symbols"/>
                <a:ea typeface="Noto Sans Symbols"/>
                <a:cs typeface="Noto Sans Symbols"/>
                <a:sym typeface="Noto Sans Symbols"/>
              </a:rPr>
              <a:t>π</a:t>
            </a:r>
            <a:r>
              <a:rPr lang="en-US" sz="2800" b="0" i="0" u="none">
                <a:solidFill>
                  <a:schemeClr val="dk2"/>
                </a:solidFill>
                <a:latin typeface="Arial"/>
                <a:ea typeface="Arial"/>
                <a:cs typeface="Arial"/>
                <a:sym typeface="Arial"/>
              </a:rPr>
              <a:t> , UNION </a:t>
            </a:r>
            <a:r>
              <a:rPr lang="en-US" sz="2800" b="0" i="0" u="none">
                <a:solidFill>
                  <a:schemeClr val="dk2"/>
                </a:solidFill>
                <a:latin typeface="Noto Sans Symbols"/>
                <a:ea typeface="Noto Sans Symbols"/>
                <a:cs typeface="Noto Sans Symbols"/>
                <a:sym typeface="Noto Sans Symbols"/>
              </a:rPr>
              <a:t>∪</a:t>
            </a:r>
            <a:r>
              <a:rPr lang="en-US" sz="2800" b="0" i="0" u="none">
                <a:solidFill>
                  <a:schemeClr val="dk2"/>
                </a:solidFill>
                <a:latin typeface="Arial"/>
                <a:ea typeface="Arial"/>
                <a:cs typeface="Arial"/>
                <a:sym typeface="Arial"/>
              </a:rPr>
              <a:t>, DIFFERENCE </a:t>
            </a:r>
            <a:r>
              <a:rPr lang="en-US" sz="2800" b="0" i="0" u="none">
                <a:solidFill>
                  <a:schemeClr val="dk2"/>
                </a:solidFill>
                <a:latin typeface="Noto Sans Symbols"/>
                <a:ea typeface="Noto Sans Symbols"/>
                <a:cs typeface="Noto Sans Symbols"/>
                <a:sym typeface="Noto Sans Symbols"/>
              </a:rPr>
              <a:t>−</a:t>
            </a:r>
            <a:r>
              <a:rPr lang="en-US" sz="2800" b="0" i="0" u="none">
                <a:solidFill>
                  <a:schemeClr val="dk2"/>
                </a:solidFill>
                <a:latin typeface="Arial"/>
                <a:ea typeface="Arial"/>
                <a:cs typeface="Arial"/>
                <a:sym typeface="Arial"/>
              </a:rPr>
              <a:t> , RENAME ρ, and CARTESIAN PRODUCT X is called a </a:t>
            </a:r>
            <a:r>
              <a:rPr lang="en-US" sz="2800" b="0" i="1" u="none">
                <a:solidFill>
                  <a:schemeClr val="dk2"/>
                </a:solidFill>
                <a:latin typeface="Arial"/>
                <a:ea typeface="Arial"/>
                <a:cs typeface="Arial"/>
                <a:sym typeface="Arial"/>
              </a:rPr>
              <a:t>complete set</a:t>
            </a:r>
            <a:r>
              <a:rPr lang="en-US" sz="2800" b="0" i="0" u="none">
                <a:solidFill>
                  <a:schemeClr val="dk2"/>
                </a:solidFill>
                <a:latin typeface="Arial"/>
                <a:ea typeface="Arial"/>
                <a:cs typeface="Arial"/>
                <a:sym typeface="Arial"/>
              </a:rPr>
              <a:t> because any other relational algebra expression can be expressed by a combination of these five operations.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For example: </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S = (R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S ) – ((R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S)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(S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R))</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       </a:t>
            </a:r>
            <a:r>
              <a:rPr lang="en-US" sz="2600" b="0" i="0" u="none" baseline="-25000">
                <a:solidFill>
                  <a:srgbClr val="800000"/>
                </a:solidFill>
                <a:latin typeface="Arial"/>
                <a:ea typeface="Arial"/>
                <a:cs typeface="Arial"/>
                <a:sym typeface="Arial"/>
              </a:rPr>
              <a:t>&lt;join condition&gt;</a:t>
            </a:r>
            <a:r>
              <a:rPr lang="en-US" sz="2600" b="0" i="0" u="none">
                <a:solidFill>
                  <a:srgbClr val="800000"/>
                </a:solidFill>
                <a:latin typeface="Arial"/>
                <a:ea typeface="Arial"/>
                <a:cs typeface="Arial"/>
                <a:sym typeface="Arial"/>
              </a:rPr>
              <a:t>S = </a:t>
            </a:r>
            <a:r>
              <a:rPr lang="en-US" sz="2600" b="0" i="0" u="none">
                <a:solidFill>
                  <a:srgbClr val="800000"/>
                </a:solidFill>
                <a:latin typeface="Noto Sans Symbols"/>
                <a:ea typeface="Noto Sans Symbols"/>
                <a:cs typeface="Noto Sans Symbols"/>
                <a:sym typeface="Noto Sans Symbols"/>
              </a:rPr>
              <a:t>σ</a:t>
            </a:r>
            <a:r>
              <a:rPr lang="en-US" sz="2600" b="0" i="0" u="none">
                <a:solidFill>
                  <a:srgbClr val="800000"/>
                </a:solidFill>
                <a:latin typeface="Arial"/>
                <a:ea typeface="Arial"/>
                <a:cs typeface="Arial"/>
                <a:sym typeface="Arial"/>
              </a:rPr>
              <a:t> </a:t>
            </a:r>
            <a:r>
              <a:rPr lang="en-US" sz="2600" b="0" i="0" u="none" baseline="-25000">
                <a:solidFill>
                  <a:srgbClr val="800000"/>
                </a:solidFill>
                <a:latin typeface="Arial"/>
                <a:ea typeface="Arial"/>
                <a:cs typeface="Arial"/>
                <a:sym typeface="Arial"/>
              </a:rPr>
              <a:t>&lt;join condition&gt;</a:t>
            </a:r>
            <a:r>
              <a:rPr lang="en-US" sz="2600" b="0" i="0" u="none">
                <a:solidFill>
                  <a:srgbClr val="800000"/>
                </a:solidFill>
                <a:latin typeface="Arial"/>
                <a:ea typeface="Arial"/>
                <a:cs typeface="Arial"/>
                <a:sym typeface="Arial"/>
              </a:rPr>
              <a:t> (R X S)</a:t>
            </a:r>
            <a:endParaRPr/>
          </a:p>
        </p:txBody>
      </p:sp>
      <p:grpSp>
        <p:nvGrpSpPr>
          <p:cNvPr id="480" name="Google Shape;480;p58"/>
          <p:cNvGrpSpPr/>
          <p:nvPr/>
        </p:nvGrpSpPr>
        <p:grpSpPr>
          <a:xfrm>
            <a:off x="1417637" y="5410200"/>
            <a:ext cx="487362" cy="174625"/>
            <a:chOff x="377" y="2904"/>
            <a:chExt cx="154" cy="110"/>
          </a:xfrm>
        </p:grpSpPr>
        <p:cxnSp>
          <p:nvCxnSpPr>
            <p:cNvPr id="481" name="Google Shape;481;p58"/>
            <p:cNvCxnSpPr/>
            <p:nvPr/>
          </p:nvCxnSpPr>
          <p:spPr>
            <a:xfrm>
              <a:off x="381"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482" name="Google Shape;482;p58"/>
            <p:cNvCxnSpPr/>
            <p:nvPr/>
          </p:nvCxnSpPr>
          <p:spPr>
            <a:xfrm>
              <a:off x="527"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483" name="Google Shape;483;p58"/>
            <p:cNvCxnSpPr/>
            <p:nvPr/>
          </p:nvCxnSpPr>
          <p:spPr>
            <a:xfrm>
              <a:off x="385" y="2904"/>
              <a:ext cx="138" cy="110"/>
            </a:xfrm>
            <a:prstGeom prst="straightConnector1">
              <a:avLst/>
            </a:prstGeom>
            <a:noFill/>
            <a:ln w="22225" cap="flat" cmpd="sng">
              <a:solidFill>
                <a:schemeClr val="lt2"/>
              </a:solidFill>
              <a:prstDash val="solid"/>
              <a:miter lim="800000"/>
              <a:headEnd type="none" w="med" len="med"/>
              <a:tailEnd type="none" w="med" len="med"/>
            </a:ln>
          </p:spPr>
        </p:cxnSp>
        <p:cxnSp>
          <p:nvCxnSpPr>
            <p:cNvPr id="484" name="Google Shape;484;p58"/>
            <p:cNvCxnSpPr/>
            <p:nvPr/>
          </p:nvCxnSpPr>
          <p:spPr>
            <a:xfrm flipH="1">
              <a:off x="377" y="2904"/>
              <a:ext cx="154" cy="110"/>
            </a:xfrm>
            <a:prstGeom prst="straightConnector1">
              <a:avLst/>
            </a:prstGeom>
            <a:noFill/>
            <a:ln w="2222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49</a:t>
            </a:fld>
            <a:endParaRPr/>
          </a:p>
        </p:txBody>
      </p:sp>
      <p:sp>
        <p:nvSpPr>
          <p:cNvPr id="491" name="Google Shape;491;p5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DIVISION</a:t>
            </a:r>
            <a:endParaRPr/>
          </a:p>
        </p:txBody>
      </p:sp>
      <p:sp>
        <p:nvSpPr>
          <p:cNvPr id="492" name="Google Shape;492;p5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DIVISION Operation</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division operation is applied to two relations </a:t>
            </a:r>
            <a:r>
              <a:rPr lang="en-US" sz="2200" b="0" i="0" u="none" dirty="0" smtClean="0">
                <a:solidFill>
                  <a:srgbClr val="800000"/>
                </a:solidFill>
                <a:latin typeface="Arial"/>
                <a:ea typeface="Arial"/>
                <a:cs typeface="Arial"/>
                <a:sym typeface="Arial"/>
              </a:rPr>
              <a:t>R and 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smtClean="0">
                <a:solidFill>
                  <a:srgbClr val="800000"/>
                </a:solidFill>
                <a:latin typeface="Arial"/>
                <a:ea typeface="Arial"/>
                <a:cs typeface="Arial"/>
                <a:sym typeface="Arial"/>
              </a:rPr>
              <a:t>R(Z</a:t>
            </a:r>
            <a:r>
              <a:rPr lang="en-US" sz="2200" b="0" i="0" u="none" dirty="0">
                <a:solidFill>
                  <a:srgbClr val="800000"/>
                </a:solidFill>
                <a:latin typeface="Arial"/>
                <a:ea typeface="Arial"/>
                <a:cs typeface="Arial"/>
                <a:sym typeface="Arial"/>
              </a:rPr>
              <a:t>)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S(X), </a:t>
            </a:r>
            <a:r>
              <a:rPr lang="en-US" sz="2200" b="0" i="0" u="none" dirty="0" smtClean="0">
                <a:solidFill>
                  <a:srgbClr val="800000"/>
                </a:solidFill>
                <a:latin typeface="Arial"/>
                <a:ea typeface="Arial"/>
                <a:cs typeface="Arial"/>
                <a:sym typeface="Arial"/>
              </a:rPr>
              <a:t>where X is subset of </a:t>
            </a:r>
            <a:r>
              <a:rPr lang="en-US" sz="2200" b="0" i="0" u="none" dirty="0">
                <a:solidFill>
                  <a:srgbClr val="800000"/>
                </a:solidFill>
                <a:latin typeface="Arial"/>
                <a:ea typeface="Arial"/>
                <a:cs typeface="Arial"/>
                <a:sym typeface="Arial"/>
              </a:rPr>
              <a:t>Z. </a:t>
            </a:r>
            <a:endParaRPr lang="en-US" sz="2200" b="0" i="0" u="none" dirty="0" smtClean="0">
              <a:solidFill>
                <a:srgbClr val="800000"/>
              </a:solidFill>
              <a:latin typeface="Arial"/>
              <a:ea typeface="Arial"/>
              <a:cs typeface="Arial"/>
              <a:sym typeface="Arial"/>
            </a:endParaRPr>
          </a:p>
          <a:p>
            <a:pPr marL="742950" lvl="1" indent="-208915" algn="l" rtl="0">
              <a:lnSpc>
                <a:spcPct val="90000"/>
              </a:lnSpc>
              <a:spcBef>
                <a:spcPts val="440"/>
              </a:spcBef>
              <a:spcAft>
                <a:spcPts val="0"/>
              </a:spcAft>
              <a:buClr>
                <a:schemeClr val="dk2"/>
              </a:buClr>
              <a:buSzPts val="1210"/>
              <a:buFont typeface="Noto Sans Symbols"/>
              <a:buNone/>
            </a:pPr>
            <a:endParaRPr sz="2200" b="0" i="0" u="none" dirty="0">
              <a:solidFill>
                <a:srgbClr val="800000"/>
              </a:solidFill>
              <a:latin typeface="Arial"/>
              <a:ea typeface="Arial"/>
              <a:cs typeface="Arial"/>
              <a:sym typeface="Arial"/>
            </a:endParaRPr>
          </a:p>
          <a:p>
            <a:r>
              <a:rPr lang="en-US" dirty="0" smtClean="0"/>
              <a:t>The </a:t>
            </a:r>
            <a:r>
              <a:rPr lang="en-US" dirty="0"/>
              <a:t>division operator is used for queries which involve the 'all'.</a:t>
            </a:r>
          </a:p>
          <a:p>
            <a:pPr lvl="1"/>
            <a:r>
              <a:rPr lang="en-US" dirty="0"/>
              <a:t>R1 ÷ R2 = tuples of R1 associated with all tuples of R2</a:t>
            </a:r>
            <a:r>
              <a:rPr lang="en-US" dirty="0" smtClean="0"/>
              <a:t>.</a:t>
            </a:r>
            <a:endParaRPr lang="en-US" dirty="0"/>
          </a:p>
          <a:p>
            <a:r>
              <a:rPr lang="en-US" dirty="0"/>
              <a:t>Example</a:t>
            </a:r>
          </a:p>
          <a:p>
            <a:pPr lvl="1"/>
            <a:r>
              <a:rPr lang="en-US" dirty="0"/>
              <a:t>Retrieve the name of the subject that is taught in all courses.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a:t>
            </a:fld>
            <a:endParaRPr/>
          </a:p>
        </p:txBody>
      </p:sp>
      <p:sp>
        <p:nvSpPr>
          <p:cNvPr id="114" name="Google Shape;114;p1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Overview (continued)</a:t>
            </a:r>
            <a:endParaRPr/>
          </a:p>
        </p:txBody>
      </p:sp>
      <p:sp>
        <p:nvSpPr>
          <p:cNvPr id="115" name="Google Shape;115;p1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a:t>
            </a:r>
            <a:r>
              <a:rPr lang="en-US" sz="2800" b="1" i="0" u="none">
                <a:solidFill>
                  <a:schemeClr val="dk2"/>
                </a:solidFill>
                <a:latin typeface="Arial"/>
                <a:ea typeface="Arial"/>
                <a:cs typeface="Arial"/>
                <a:sym typeface="Arial"/>
              </a:rPr>
              <a:t>algebra operations</a:t>
            </a:r>
            <a:r>
              <a:rPr lang="en-US" sz="2800" b="0" i="0" u="none">
                <a:solidFill>
                  <a:schemeClr val="dk2"/>
                </a:solidFill>
                <a:latin typeface="Arial"/>
                <a:ea typeface="Arial"/>
                <a:cs typeface="Arial"/>
                <a:sym typeface="Arial"/>
              </a:rPr>
              <a:t> thus produce new relations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These can be further manipulated using operations of the same algebra</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sequence of relational algebra operations forms a </a:t>
            </a:r>
            <a:r>
              <a:rPr lang="en-US" sz="2800" b="1" i="0" u="none">
                <a:solidFill>
                  <a:schemeClr val="dk2"/>
                </a:solidFill>
                <a:latin typeface="Arial"/>
                <a:ea typeface="Arial"/>
                <a:cs typeface="Arial"/>
                <a:sym typeface="Arial"/>
              </a:rPr>
              <a:t>relational algebra expression</a:t>
            </a:r>
            <a:endParaRPr/>
          </a:p>
          <a:p>
            <a:pPr marL="742950" lvl="1" indent="-285750" algn="l" rtl="0">
              <a:lnSpc>
                <a:spcPct val="100000"/>
              </a:lnSpc>
              <a:spcBef>
                <a:spcPts val="500"/>
              </a:spcBef>
              <a:spcAft>
                <a:spcPts val="0"/>
              </a:spcAft>
              <a:buClr>
                <a:schemeClr val="dk2"/>
              </a:buClr>
              <a:buSzPts val="1375"/>
              <a:buFont typeface="Noto Sans Symbols"/>
              <a:buChar char="■"/>
            </a:pPr>
            <a:r>
              <a:rPr lang="en-US" sz="2500" b="0" i="0" u="none">
                <a:solidFill>
                  <a:srgbClr val="800000"/>
                </a:solidFill>
                <a:latin typeface="Arial"/>
                <a:ea typeface="Arial"/>
                <a:cs typeface="Arial"/>
                <a:sym typeface="Arial"/>
              </a:rPr>
              <a:t>The result of a relational algebra expression is also a relation that represents the result of a database query (or retrieval request)</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50</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41" y="2183925"/>
            <a:ext cx="2188206" cy="164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1" y="3997497"/>
            <a:ext cx="1264150" cy="1420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190" y="3401868"/>
            <a:ext cx="1428945" cy="137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36277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E58CB0-145C-544E-D3C2-E20432323864}"/>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11199E04-358A-3E6B-8FF1-C14546913B66}"/>
              </a:ext>
            </a:extLst>
          </p:cNvPr>
          <p:cNvSpPr>
            <a:spLocks noGrp="1"/>
          </p:cNvSpPr>
          <p:nvPr>
            <p:ph type="body" idx="1"/>
          </p:nvPr>
        </p:nvSpPr>
        <p:spPr/>
        <p:txBody>
          <a:bodyPr/>
          <a:lstStyle/>
          <a:p>
            <a:r>
              <a:rPr lang="en-US" dirty="0"/>
              <a:t>To retrieve the Employee ID(EID) of all employees works on all projects. </a:t>
            </a:r>
          </a:p>
        </p:txBody>
      </p:sp>
      <p:sp>
        <p:nvSpPr>
          <p:cNvPr id="4" name="Slide Number Placeholder 3">
            <a:extLst>
              <a:ext uri="{FF2B5EF4-FFF2-40B4-BE49-F238E27FC236}">
                <a16:creationId xmlns="" xmlns:a16="http://schemas.microsoft.com/office/drawing/2014/main" id="{50AB4010-5CC3-91FE-2239-A209E657A187}"/>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51</a:t>
            </a:fld>
            <a:endParaRPr/>
          </a:p>
        </p:txBody>
      </p:sp>
      <p:pic>
        <p:nvPicPr>
          <p:cNvPr id="6" name="Picture 5">
            <a:extLst>
              <a:ext uri="{FF2B5EF4-FFF2-40B4-BE49-F238E27FC236}">
                <a16:creationId xmlns="" xmlns:a16="http://schemas.microsoft.com/office/drawing/2014/main" id="{37F3B535-B3BB-EEB8-8502-C5B6C9A04698}"/>
              </a:ext>
            </a:extLst>
          </p:cNvPr>
          <p:cNvPicPr>
            <a:picLocks noChangeAspect="1"/>
          </p:cNvPicPr>
          <p:nvPr/>
        </p:nvPicPr>
        <p:blipFill>
          <a:blip r:embed="rId2"/>
          <a:stretch>
            <a:fillRect/>
          </a:stretch>
        </p:blipFill>
        <p:spPr>
          <a:xfrm>
            <a:off x="459289" y="2630928"/>
            <a:ext cx="2638793" cy="1829055"/>
          </a:xfrm>
          <a:prstGeom prst="rect">
            <a:avLst/>
          </a:prstGeom>
        </p:spPr>
      </p:pic>
      <p:pic>
        <p:nvPicPr>
          <p:cNvPr id="8" name="Picture 7">
            <a:extLst>
              <a:ext uri="{FF2B5EF4-FFF2-40B4-BE49-F238E27FC236}">
                <a16:creationId xmlns="" xmlns:a16="http://schemas.microsoft.com/office/drawing/2014/main" id="{19614902-364C-EC4A-5FE1-928F567A6172}"/>
              </a:ext>
            </a:extLst>
          </p:cNvPr>
          <p:cNvPicPr>
            <a:picLocks noChangeAspect="1"/>
          </p:cNvPicPr>
          <p:nvPr/>
        </p:nvPicPr>
        <p:blipFill>
          <a:blip r:embed="rId3"/>
          <a:stretch>
            <a:fillRect/>
          </a:stretch>
        </p:blipFill>
        <p:spPr>
          <a:xfrm>
            <a:off x="3510632" y="2630928"/>
            <a:ext cx="1752845" cy="1114581"/>
          </a:xfrm>
          <a:prstGeom prst="rect">
            <a:avLst/>
          </a:prstGeom>
        </p:spPr>
      </p:pic>
      <p:pic>
        <p:nvPicPr>
          <p:cNvPr id="10" name="Picture 9">
            <a:extLst>
              <a:ext uri="{FF2B5EF4-FFF2-40B4-BE49-F238E27FC236}">
                <a16:creationId xmlns="" xmlns:a16="http://schemas.microsoft.com/office/drawing/2014/main" id="{38FD310D-ACA3-76AD-7ACB-9D8C5E31AAC0}"/>
              </a:ext>
            </a:extLst>
          </p:cNvPr>
          <p:cNvPicPr>
            <a:picLocks noChangeAspect="1"/>
          </p:cNvPicPr>
          <p:nvPr/>
        </p:nvPicPr>
        <p:blipFill>
          <a:blip r:embed="rId4"/>
          <a:stretch>
            <a:fillRect/>
          </a:stretch>
        </p:blipFill>
        <p:spPr>
          <a:xfrm>
            <a:off x="3510632" y="4302798"/>
            <a:ext cx="3524742" cy="314369"/>
          </a:xfrm>
          <a:prstGeom prst="rect">
            <a:avLst/>
          </a:prstGeom>
        </p:spPr>
      </p:pic>
      <p:pic>
        <p:nvPicPr>
          <p:cNvPr id="12" name="Picture 11">
            <a:extLst>
              <a:ext uri="{FF2B5EF4-FFF2-40B4-BE49-F238E27FC236}">
                <a16:creationId xmlns="" xmlns:a16="http://schemas.microsoft.com/office/drawing/2014/main" id="{D873EEA1-D995-C57C-A4B1-D1986D480C3C}"/>
              </a:ext>
            </a:extLst>
          </p:cNvPr>
          <p:cNvPicPr>
            <a:picLocks noChangeAspect="1"/>
          </p:cNvPicPr>
          <p:nvPr/>
        </p:nvPicPr>
        <p:blipFill>
          <a:blip r:embed="rId5"/>
          <a:stretch>
            <a:fillRect/>
          </a:stretch>
        </p:blipFill>
        <p:spPr>
          <a:xfrm>
            <a:off x="534390" y="4805378"/>
            <a:ext cx="2629267" cy="819264"/>
          </a:xfrm>
          <a:prstGeom prst="rect">
            <a:avLst/>
          </a:prstGeom>
        </p:spPr>
      </p:pic>
    </p:spTree>
    <p:extLst>
      <p:ext uri="{BB962C8B-B14F-4D97-AF65-F5344CB8AC3E}">
        <p14:creationId xmlns:p14="http://schemas.microsoft.com/office/powerpoint/2010/main" val="6879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C9EB6F-D9BD-8A06-BA2D-D27925FD295C}"/>
              </a:ext>
            </a:extLst>
          </p:cNvPr>
          <p:cNvSpPr>
            <a:spLocks noGrp="1"/>
          </p:cNvSpPr>
          <p:nvPr>
            <p:ph type="title"/>
          </p:nvPr>
        </p:nvSpPr>
        <p:spPr/>
        <p:txBody>
          <a:bodyPr/>
          <a:lstStyle/>
          <a:p>
            <a:r>
              <a:rPr lang="en-US" dirty="0" smtClean="0"/>
              <a:t>Example: R and S Relation</a:t>
            </a:r>
            <a:endParaRPr lang="en-US" dirty="0"/>
          </a:p>
        </p:txBody>
      </p:sp>
      <p:sp>
        <p:nvSpPr>
          <p:cNvPr id="3" name="Text Placeholder 2">
            <a:extLst>
              <a:ext uri="{FF2B5EF4-FFF2-40B4-BE49-F238E27FC236}">
                <a16:creationId xmlns="" xmlns:a16="http://schemas.microsoft.com/office/drawing/2014/main" id="{EF8DAF72-7F3E-7A3F-EF88-8ADAD4216D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A5AEDCD8-C3E2-5C05-70F8-819B9529D8A7}"/>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52</a:t>
            </a:fld>
            <a:endParaRPr/>
          </a:p>
        </p:txBody>
      </p:sp>
      <p:pic>
        <p:nvPicPr>
          <p:cNvPr id="6" name="Picture 5">
            <a:extLst>
              <a:ext uri="{FF2B5EF4-FFF2-40B4-BE49-F238E27FC236}">
                <a16:creationId xmlns="" xmlns:a16="http://schemas.microsoft.com/office/drawing/2014/main" id="{80C20BD6-92B9-DB7F-E7F4-B6011133572D}"/>
              </a:ext>
            </a:extLst>
          </p:cNvPr>
          <p:cNvPicPr>
            <a:picLocks noChangeAspect="1"/>
          </p:cNvPicPr>
          <p:nvPr/>
        </p:nvPicPr>
        <p:blipFill>
          <a:blip r:embed="rId2"/>
          <a:stretch>
            <a:fillRect/>
          </a:stretch>
        </p:blipFill>
        <p:spPr>
          <a:xfrm>
            <a:off x="308977" y="1598922"/>
            <a:ext cx="2610214" cy="2124371"/>
          </a:xfrm>
          <a:prstGeom prst="rect">
            <a:avLst/>
          </a:prstGeom>
        </p:spPr>
      </p:pic>
      <p:pic>
        <p:nvPicPr>
          <p:cNvPr id="8" name="Picture 7">
            <a:extLst>
              <a:ext uri="{FF2B5EF4-FFF2-40B4-BE49-F238E27FC236}">
                <a16:creationId xmlns="" xmlns:a16="http://schemas.microsoft.com/office/drawing/2014/main" id="{A56D9692-9666-1599-0497-49481284A08A}"/>
              </a:ext>
            </a:extLst>
          </p:cNvPr>
          <p:cNvPicPr>
            <a:picLocks noChangeAspect="1"/>
          </p:cNvPicPr>
          <p:nvPr/>
        </p:nvPicPr>
        <p:blipFill>
          <a:blip r:embed="rId3"/>
          <a:stretch>
            <a:fillRect/>
          </a:stretch>
        </p:blipFill>
        <p:spPr>
          <a:xfrm>
            <a:off x="3115799" y="1598922"/>
            <a:ext cx="1790950" cy="1143160"/>
          </a:xfrm>
          <a:prstGeom prst="rect">
            <a:avLst/>
          </a:prstGeom>
        </p:spPr>
      </p:pic>
      <p:pic>
        <p:nvPicPr>
          <p:cNvPr id="10" name="Picture 9">
            <a:extLst>
              <a:ext uri="{FF2B5EF4-FFF2-40B4-BE49-F238E27FC236}">
                <a16:creationId xmlns="" xmlns:a16="http://schemas.microsoft.com/office/drawing/2014/main" id="{6D72097C-BFCC-3B3F-EC11-82EB38C8486E}"/>
              </a:ext>
            </a:extLst>
          </p:cNvPr>
          <p:cNvPicPr>
            <a:picLocks noChangeAspect="1"/>
          </p:cNvPicPr>
          <p:nvPr/>
        </p:nvPicPr>
        <p:blipFill>
          <a:blip r:embed="rId4"/>
          <a:stretch>
            <a:fillRect/>
          </a:stretch>
        </p:blipFill>
        <p:spPr>
          <a:xfrm>
            <a:off x="442345" y="3964601"/>
            <a:ext cx="1171739" cy="1467055"/>
          </a:xfrm>
          <a:prstGeom prst="rect">
            <a:avLst/>
          </a:prstGeom>
        </p:spPr>
      </p:pic>
      <p:pic>
        <p:nvPicPr>
          <p:cNvPr id="12" name="Picture 11">
            <a:extLst>
              <a:ext uri="{FF2B5EF4-FFF2-40B4-BE49-F238E27FC236}">
                <a16:creationId xmlns="" xmlns:a16="http://schemas.microsoft.com/office/drawing/2014/main" id="{99E3FDEC-591D-207E-45E7-4C88ED19B1DC}"/>
              </a:ext>
            </a:extLst>
          </p:cNvPr>
          <p:cNvPicPr>
            <a:picLocks noChangeAspect="1"/>
          </p:cNvPicPr>
          <p:nvPr/>
        </p:nvPicPr>
        <p:blipFill>
          <a:blip r:embed="rId5"/>
          <a:stretch>
            <a:fillRect/>
          </a:stretch>
        </p:blipFill>
        <p:spPr>
          <a:xfrm>
            <a:off x="1899313" y="3852666"/>
            <a:ext cx="1381318" cy="2810267"/>
          </a:xfrm>
          <a:prstGeom prst="rect">
            <a:avLst/>
          </a:prstGeom>
        </p:spPr>
      </p:pic>
      <p:pic>
        <p:nvPicPr>
          <p:cNvPr id="14" name="Picture 13">
            <a:extLst>
              <a:ext uri="{FF2B5EF4-FFF2-40B4-BE49-F238E27FC236}">
                <a16:creationId xmlns="" xmlns:a16="http://schemas.microsoft.com/office/drawing/2014/main" id="{93A50CB2-51B7-9601-3AC0-5B6953CE0C30}"/>
              </a:ext>
            </a:extLst>
          </p:cNvPr>
          <p:cNvPicPr>
            <a:picLocks noChangeAspect="1"/>
          </p:cNvPicPr>
          <p:nvPr/>
        </p:nvPicPr>
        <p:blipFill>
          <a:blip r:embed="rId6"/>
          <a:stretch>
            <a:fillRect/>
          </a:stretch>
        </p:blipFill>
        <p:spPr>
          <a:xfrm>
            <a:off x="5083964" y="1598922"/>
            <a:ext cx="2676899" cy="1000265"/>
          </a:xfrm>
          <a:prstGeom prst="rect">
            <a:avLst/>
          </a:prstGeom>
        </p:spPr>
      </p:pic>
      <p:pic>
        <p:nvPicPr>
          <p:cNvPr id="16" name="Picture 15">
            <a:extLst>
              <a:ext uri="{FF2B5EF4-FFF2-40B4-BE49-F238E27FC236}">
                <a16:creationId xmlns="" xmlns:a16="http://schemas.microsoft.com/office/drawing/2014/main" id="{B1C97AAD-6EAB-9196-B5CA-E841A2025077}"/>
              </a:ext>
            </a:extLst>
          </p:cNvPr>
          <p:cNvPicPr>
            <a:picLocks noChangeAspect="1"/>
          </p:cNvPicPr>
          <p:nvPr/>
        </p:nvPicPr>
        <p:blipFill>
          <a:blip r:embed="rId7"/>
          <a:stretch>
            <a:fillRect/>
          </a:stretch>
        </p:blipFill>
        <p:spPr>
          <a:xfrm>
            <a:off x="3393549" y="3852666"/>
            <a:ext cx="2743583" cy="1143160"/>
          </a:xfrm>
          <a:prstGeom prst="rect">
            <a:avLst/>
          </a:prstGeom>
        </p:spPr>
      </p:pic>
      <p:pic>
        <p:nvPicPr>
          <p:cNvPr id="18" name="Picture 17">
            <a:extLst>
              <a:ext uri="{FF2B5EF4-FFF2-40B4-BE49-F238E27FC236}">
                <a16:creationId xmlns="" xmlns:a16="http://schemas.microsoft.com/office/drawing/2014/main" id="{AFBD77CD-FB63-943F-97C1-CEFCA0288BD4}"/>
              </a:ext>
            </a:extLst>
          </p:cNvPr>
          <p:cNvPicPr>
            <a:picLocks noChangeAspect="1"/>
          </p:cNvPicPr>
          <p:nvPr/>
        </p:nvPicPr>
        <p:blipFill>
          <a:blip r:embed="rId8"/>
          <a:stretch>
            <a:fillRect/>
          </a:stretch>
        </p:blipFill>
        <p:spPr>
          <a:xfrm>
            <a:off x="6512913" y="3852666"/>
            <a:ext cx="1362265" cy="1162212"/>
          </a:xfrm>
          <a:prstGeom prst="rect">
            <a:avLst/>
          </a:prstGeom>
        </p:spPr>
      </p:pic>
      <p:pic>
        <p:nvPicPr>
          <p:cNvPr id="20" name="Picture 19">
            <a:extLst>
              <a:ext uri="{FF2B5EF4-FFF2-40B4-BE49-F238E27FC236}">
                <a16:creationId xmlns="" xmlns:a16="http://schemas.microsoft.com/office/drawing/2014/main" id="{A0E367E5-4C10-1285-0C30-9A813C2F1987}"/>
              </a:ext>
            </a:extLst>
          </p:cNvPr>
          <p:cNvPicPr>
            <a:picLocks noChangeAspect="1"/>
          </p:cNvPicPr>
          <p:nvPr/>
        </p:nvPicPr>
        <p:blipFill>
          <a:blip r:embed="rId9"/>
          <a:stretch>
            <a:fillRect/>
          </a:stretch>
        </p:blipFill>
        <p:spPr>
          <a:xfrm>
            <a:off x="3830379" y="5487428"/>
            <a:ext cx="1428949" cy="819264"/>
          </a:xfrm>
          <a:prstGeom prst="rect">
            <a:avLst/>
          </a:prstGeom>
        </p:spPr>
      </p:pic>
    </p:spTree>
    <p:extLst>
      <p:ext uri="{BB962C8B-B14F-4D97-AF65-F5344CB8AC3E}">
        <p14:creationId xmlns:p14="http://schemas.microsoft.com/office/powerpoint/2010/main" val="336224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arn(inVertic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53</a:t>
            </a:fld>
            <a:endParaRPr/>
          </a:p>
        </p:txBody>
      </p:sp>
      <p:sp>
        <p:nvSpPr>
          <p:cNvPr id="504" name="Google Shape;504;p6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DIVISION</a:t>
            </a:r>
            <a:endParaRPr/>
          </a:p>
        </p:txBody>
      </p:sp>
      <p:pic>
        <p:nvPicPr>
          <p:cNvPr id="505" name="Google Shape;505;p60" descr="fig06_08"/>
          <p:cNvPicPr preferRelativeResize="0"/>
          <p:nvPr/>
        </p:nvPicPr>
        <p:blipFill rotWithShape="1">
          <a:blip r:embed="rId3">
            <a:alphaModFix/>
          </a:blip>
          <a:srcRect/>
          <a:stretch/>
        </p:blipFill>
        <p:spPr>
          <a:xfrm>
            <a:off x="1295400" y="1660525"/>
            <a:ext cx="6400800" cy="4740275"/>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54</a:t>
            </a:fld>
            <a:endParaRPr/>
          </a:p>
        </p:txBody>
      </p:sp>
      <p:sp>
        <p:nvSpPr>
          <p:cNvPr id="512" name="Google Shape;512;p6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Recap of Relational Algebra Operations</a:t>
            </a:r>
            <a:endParaRPr/>
          </a:p>
        </p:txBody>
      </p:sp>
      <p:pic>
        <p:nvPicPr>
          <p:cNvPr id="513" name="Google Shape;513;p61" descr="tbl06_01"/>
          <p:cNvPicPr preferRelativeResize="0"/>
          <p:nvPr/>
        </p:nvPicPr>
        <p:blipFill rotWithShape="1">
          <a:blip r:embed="rId3">
            <a:alphaModFix/>
          </a:blip>
          <a:srcRect/>
          <a:stretch/>
        </p:blipFill>
        <p:spPr>
          <a:xfrm>
            <a:off x="2057400" y="1600200"/>
            <a:ext cx="4876800" cy="487680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55</a:t>
            </a:fld>
            <a:endParaRPr/>
          </a:p>
        </p:txBody>
      </p:sp>
      <p:sp>
        <p:nvSpPr>
          <p:cNvPr id="520" name="Google Shape;520;p6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Additional Relational Operations: Aggregate Functions and Grouping</a:t>
            </a:r>
            <a:endParaRPr/>
          </a:p>
        </p:txBody>
      </p:sp>
      <p:sp>
        <p:nvSpPr>
          <p:cNvPr id="521" name="Google Shape;521;p6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type of request that cannot be expressed in the basic relational algebra is to specify mathematical </a:t>
            </a:r>
            <a:r>
              <a:rPr lang="en-US" sz="2400" b="1" i="0" u="none">
                <a:solidFill>
                  <a:schemeClr val="dk2"/>
                </a:solidFill>
                <a:latin typeface="Arial"/>
                <a:ea typeface="Arial"/>
                <a:cs typeface="Arial"/>
                <a:sym typeface="Arial"/>
              </a:rPr>
              <a:t>aggregate functions</a:t>
            </a:r>
            <a:r>
              <a:rPr lang="en-US" sz="2400" b="0" i="0" u="none">
                <a:solidFill>
                  <a:schemeClr val="dk2"/>
                </a:solidFill>
                <a:latin typeface="Arial"/>
                <a:ea typeface="Arial"/>
                <a:cs typeface="Arial"/>
                <a:sym typeface="Arial"/>
              </a:rPr>
              <a:t> on collections of values from the database. </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Examples of such functions include retrieving the average or total salary of all employees or the total number of employee tuples.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These functions are used in simple statistical queries that summarize information from the database tuples.</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Common functions applied to collections of numeric values include</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SUM, AVERAGE, MAXIMUM, and MINIMUM.</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COUNT function is used for counting tuples or values.</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56</a:t>
            </a:fld>
            <a:endParaRPr/>
          </a:p>
        </p:txBody>
      </p:sp>
      <p:sp>
        <p:nvSpPr>
          <p:cNvPr id="528" name="Google Shape;528;p6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Aggregate Function Operation</a:t>
            </a:r>
            <a:endParaRPr/>
          </a:p>
        </p:txBody>
      </p:sp>
      <p:sp>
        <p:nvSpPr>
          <p:cNvPr id="529" name="Google Shape;529;p6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Use of the Aggregate Functional operation ℱ</a:t>
            </a:r>
            <a:endParaRPr sz="2400" b="0" i="0" u="none">
              <a:solidFill>
                <a:schemeClr val="dk2"/>
              </a:solidFill>
              <a:latin typeface="Arial"/>
              <a:ea typeface="Arial"/>
              <a:cs typeface="Arial"/>
              <a:sym typeface="Arial"/>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MAX Salary</a:t>
            </a:r>
            <a:r>
              <a:rPr lang="en-US" sz="2200" b="0" i="0" u="none">
                <a:solidFill>
                  <a:srgbClr val="800000"/>
                </a:solidFill>
                <a:latin typeface="Arial"/>
                <a:ea typeface="Arial"/>
                <a:cs typeface="Arial"/>
                <a:sym typeface="Arial"/>
              </a:rPr>
              <a:t> (EMPLOYEE) retrieves the maximum salary value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MIN Salary</a:t>
            </a:r>
            <a:r>
              <a:rPr lang="en-US" sz="2200" b="0" i="0" u="none">
                <a:solidFill>
                  <a:srgbClr val="800000"/>
                </a:solidFill>
                <a:latin typeface="Arial"/>
                <a:ea typeface="Arial"/>
                <a:cs typeface="Arial"/>
                <a:sym typeface="Arial"/>
              </a:rPr>
              <a:t> (EMPLOYEE) retrieves the minimum Salary value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SUM Salary</a:t>
            </a:r>
            <a:r>
              <a:rPr lang="en-US" sz="2200" b="0" i="0" u="none">
                <a:solidFill>
                  <a:srgbClr val="800000"/>
                </a:solidFill>
                <a:latin typeface="Arial"/>
                <a:ea typeface="Arial"/>
                <a:cs typeface="Arial"/>
                <a:sym typeface="Arial"/>
              </a:rPr>
              <a:t> (EMPLOYEE) retrieves the sum of the Salary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ℱ</a:t>
            </a:r>
            <a:r>
              <a:rPr lang="en-US" sz="2200" b="0" i="0" u="none" baseline="-25000">
                <a:solidFill>
                  <a:srgbClr val="800000"/>
                </a:solidFill>
                <a:latin typeface="Arial"/>
                <a:ea typeface="Arial"/>
                <a:cs typeface="Arial"/>
                <a:sym typeface="Arial"/>
              </a:rPr>
              <a:t>COUNT SSN, AVERAGE Salary</a:t>
            </a:r>
            <a:r>
              <a:rPr lang="en-US" sz="2200" b="0" i="0" u="none">
                <a:solidFill>
                  <a:srgbClr val="800000"/>
                </a:solidFill>
                <a:latin typeface="Arial"/>
                <a:ea typeface="Arial"/>
                <a:cs typeface="Arial"/>
                <a:sym typeface="Arial"/>
              </a:rPr>
              <a:t> (EMPLOYEE) computes the count (number) of employees and their average salary</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Note: count just counts the number of rows, without removing duplicates</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57</a:t>
            </a:fld>
            <a:endParaRPr/>
          </a:p>
        </p:txBody>
      </p:sp>
      <p:sp>
        <p:nvSpPr>
          <p:cNvPr id="536" name="Google Shape;536;p6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Using Grouping with Aggregation</a:t>
            </a:r>
            <a:endParaRPr/>
          </a:p>
        </p:txBody>
      </p:sp>
      <p:sp>
        <p:nvSpPr>
          <p:cNvPr id="537" name="Google Shape;537;p6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previous examples all summarized one or more attributes for a set of tuples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Maximum Salary or Count (number of) </a:t>
            </a:r>
            <a:r>
              <a:rPr lang="en-US" sz="2200" b="0" i="0" u="none" dirty="0" err="1">
                <a:solidFill>
                  <a:srgbClr val="800000"/>
                </a:solidFill>
                <a:latin typeface="Arial"/>
                <a:ea typeface="Arial"/>
                <a:cs typeface="Arial"/>
                <a:sym typeface="Arial"/>
              </a:rPr>
              <a:t>Ssn</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Grouping can be combined with Aggregate Functions</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For each department, retrieve the DNO, COUNT SSN, and AVERAGE SALARY</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A variation of aggregate operation ℱ allows this: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Grouping attribute placed to left of symbol</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Aggregate functions to right of symbol</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baseline="-25000" dirty="0">
                <a:solidFill>
                  <a:srgbClr val="800000"/>
                </a:solidFill>
                <a:latin typeface="Arial"/>
                <a:ea typeface="Arial"/>
                <a:cs typeface="Arial"/>
                <a:sym typeface="Arial"/>
              </a:rPr>
              <a:t>DNO</a:t>
            </a:r>
            <a:r>
              <a:rPr lang="en-US" sz="2200" b="0" i="0" u="none" dirty="0">
                <a:solidFill>
                  <a:srgbClr val="800000"/>
                </a:solidFill>
                <a:latin typeface="Arial"/>
                <a:ea typeface="Arial"/>
                <a:cs typeface="Arial"/>
                <a:sym typeface="Arial"/>
              </a:rPr>
              <a:t> ℱ</a:t>
            </a:r>
            <a:r>
              <a:rPr lang="en-US" sz="2200" b="0" i="0" u="none" baseline="-25000" dirty="0">
                <a:solidFill>
                  <a:srgbClr val="800000"/>
                </a:solidFill>
                <a:latin typeface="Arial"/>
                <a:ea typeface="Arial"/>
                <a:cs typeface="Arial"/>
                <a:sym typeface="Arial"/>
              </a:rPr>
              <a:t>COUNT SSN, AVERAGE Salary</a:t>
            </a:r>
            <a:r>
              <a:rPr lang="en-US" sz="2200" b="0" i="0" u="none" dirty="0">
                <a:solidFill>
                  <a:srgbClr val="800000"/>
                </a:solidFill>
                <a:latin typeface="Arial"/>
                <a:ea typeface="Arial"/>
                <a:cs typeface="Arial"/>
                <a:sym typeface="Arial"/>
              </a:rPr>
              <a:t> (EMPLOYEE)</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Above operation groups employees by DNO (department number) and computes the count of employees and average salary per department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
                                            <p:txEl>
                                              <p:pRg st="0" end="0"/>
                                            </p:txEl>
                                          </p:spTgt>
                                        </p:tgtEl>
                                        <p:attrNameLst>
                                          <p:attrName>style.visibility</p:attrName>
                                        </p:attrNameLst>
                                      </p:cBhvr>
                                      <p:to>
                                        <p:strVal val="visible"/>
                                      </p:to>
                                    </p:set>
                                    <p:anim calcmode="lin" valueType="num">
                                      <p:cBhvr additive="base">
                                        <p:cTn id="7" dur="500" fill="hold"/>
                                        <p:tgtEl>
                                          <p:spTgt spid="5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7">
                                            <p:txEl>
                                              <p:pRg st="1" end="1"/>
                                            </p:txEl>
                                          </p:spTgt>
                                        </p:tgtEl>
                                        <p:attrNameLst>
                                          <p:attrName>style.visibility</p:attrName>
                                        </p:attrNameLst>
                                      </p:cBhvr>
                                      <p:to>
                                        <p:strVal val="visible"/>
                                      </p:to>
                                    </p:set>
                                    <p:anim calcmode="lin" valueType="num">
                                      <p:cBhvr additive="base">
                                        <p:cTn id="11" dur="500" fill="hold"/>
                                        <p:tgtEl>
                                          <p:spTgt spid="53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7">
                                            <p:txEl>
                                              <p:pRg st="2" end="2"/>
                                            </p:txEl>
                                          </p:spTgt>
                                        </p:tgtEl>
                                        <p:attrNameLst>
                                          <p:attrName>style.visibility</p:attrName>
                                        </p:attrNameLst>
                                      </p:cBhvr>
                                      <p:to>
                                        <p:strVal val="visible"/>
                                      </p:to>
                                    </p:set>
                                    <p:anim calcmode="lin" valueType="num">
                                      <p:cBhvr additive="base">
                                        <p:cTn id="17" dur="500" fill="hold"/>
                                        <p:tgtEl>
                                          <p:spTgt spid="53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7">
                                            <p:txEl>
                                              <p:pRg st="3" end="3"/>
                                            </p:txEl>
                                          </p:spTgt>
                                        </p:tgtEl>
                                        <p:attrNameLst>
                                          <p:attrName>style.visibility</p:attrName>
                                        </p:attrNameLst>
                                      </p:cBhvr>
                                      <p:to>
                                        <p:strVal val="visible"/>
                                      </p:to>
                                    </p:set>
                                    <p:anim calcmode="lin" valueType="num">
                                      <p:cBhvr additive="base">
                                        <p:cTn id="23" dur="500" fill="hold"/>
                                        <p:tgtEl>
                                          <p:spTgt spid="53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37">
                                            <p:txEl>
                                              <p:pRg st="4" end="4"/>
                                            </p:txEl>
                                          </p:spTgt>
                                        </p:tgtEl>
                                        <p:attrNameLst>
                                          <p:attrName>style.visibility</p:attrName>
                                        </p:attrNameLst>
                                      </p:cBhvr>
                                      <p:to>
                                        <p:strVal val="visible"/>
                                      </p:to>
                                    </p:set>
                                    <p:anim calcmode="lin" valueType="num">
                                      <p:cBhvr additive="base">
                                        <p:cTn id="29" dur="500" fill="hold"/>
                                        <p:tgtEl>
                                          <p:spTgt spid="53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3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37">
                                            <p:txEl>
                                              <p:pRg st="5" end="5"/>
                                            </p:txEl>
                                          </p:spTgt>
                                        </p:tgtEl>
                                        <p:attrNameLst>
                                          <p:attrName>style.visibility</p:attrName>
                                        </p:attrNameLst>
                                      </p:cBhvr>
                                      <p:to>
                                        <p:strVal val="visible"/>
                                      </p:to>
                                    </p:set>
                                    <p:anim calcmode="lin" valueType="num">
                                      <p:cBhvr additive="base">
                                        <p:cTn id="33" dur="500" fill="hold"/>
                                        <p:tgtEl>
                                          <p:spTgt spid="53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3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37">
                                            <p:txEl>
                                              <p:pRg st="6" end="6"/>
                                            </p:txEl>
                                          </p:spTgt>
                                        </p:tgtEl>
                                        <p:attrNameLst>
                                          <p:attrName>style.visibility</p:attrName>
                                        </p:attrNameLst>
                                      </p:cBhvr>
                                      <p:to>
                                        <p:strVal val="visible"/>
                                      </p:to>
                                    </p:set>
                                    <p:anim calcmode="lin" valueType="num">
                                      <p:cBhvr additive="base">
                                        <p:cTn id="37" dur="500" fill="hold"/>
                                        <p:tgtEl>
                                          <p:spTgt spid="53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7">
                                            <p:txEl>
                                              <p:pRg st="7" end="7"/>
                                            </p:txEl>
                                          </p:spTgt>
                                        </p:tgtEl>
                                        <p:attrNameLst>
                                          <p:attrName>style.visibility</p:attrName>
                                        </p:attrNameLst>
                                      </p:cBhvr>
                                      <p:to>
                                        <p:strVal val="visible"/>
                                      </p:to>
                                    </p:set>
                                    <p:anim calcmode="lin" valueType="num">
                                      <p:cBhvr additive="base">
                                        <p:cTn id="41" dur="500" fill="hold"/>
                                        <p:tgtEl>
                                          <p:spTgt spid="53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3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37">
                                            <p:txEl>
                                              <p:pRg st="8" end="8"/>
                                            </p:txEl>
                                          </p:spTgt>
                                        </p:tgtEl>
                                        <p:attrNameLst>
                                          <p:attrName>style.visibility</p:attrName>
                                        </p:attrNameLst>
                                      </p:cBhvr>
                                      <p:to>
                                        <p:strVal val="visible"/>
                                      </p:to>
                                    </p:set>
                                    <p:anim calcmode="lin" valueType="num">
                                      <p:cBhvr additive="base">
                                        <p:cTn id="47" dur="500" fill="hold"/>
                                        <p:tgtEl>
                                          <p:spTgt spid="53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3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58</a:t>
            </a:fld>
            <a:endParaRPr/>
          </a:p>
        </p:txBody>
      </p:sp>
      <p:sp>
        <p:nvSpPr>
          <p:cNvPr id="347" name="Google Shape;347;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The following query results refer to this database state</a:t>
            </a:r>
            <a:endParaRPr/>
          </a:p>
        </p:txBody>
      </p:sp>
      <p:sp>
        <p:nvSpPr>
          <p:cNvPr id="348" name="Google Shape;348;p46"/>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49" name="Google Shape;349;p46"/>
          <p:cNvSpPr txBox="1"/>
          <p:nvPr/>
        </p:nvSpPr>
        <p:spPr>
          <a:xfrm>
            <a:off x="1066800" y="2286000"/>
            <a:ext cx="7239000" cy="533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50" name="Google Shape;350;p46" descr="fig05_06"/>
          <p:cNvPicPr preferRelativeResize="0"/>
          <p:nvPr/>
        </p:nvPicPr>
        <p:blipFill rotWithShape="1">
          <a:blip r:embed="rId3">
            <a:alphaModFix/>
          </a:blip>
          <a:srcRect/>
          <a:stretch/>
        </p:blipFill>
        <p:spPr>
          <a:xfrm>
            <a:off x="0" y="-76200"/>
            <a:ext cx="9144000" cy="6934200"/>
          </a:xfrm>
          <a:prstGeom prst="rect">
            <a:avLst/>
          </a:prstGeom>
          <a:noFill/>
          <a:ln>
            <a:noFill/>
          </a:ln>
        </p:spPr>
      </p:pic>
    </p:spTree>
    <p:extLst>
      <p:ext uri="{BB962C8B-B14F-4D97-AF65-F5344CB8AC3E}">
        <p14:creationId xmlns:p14="http://schemas.microsoft.com/office/powerpoint/2010/main" val="11702128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59</a:t>
            </a:fld>
            <a:endParaRPr/>
          </a:p>
        </p:txBody>
      </p:sp>
      <p:sp>
        <p:nvSpPr>
          <p:cNvPr id="544" name="Google Shape;544;p6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applying aggregate functions and grouping</a:t>
            </a:r>
            <a:endParaRPr/>
          </a:p>
        </p:txBody>
      </p:sp>
      <p:sp>
        <p:nvSpPr>
          <p:cNvPr id="545" name="Google Shape;545;p6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1143000" lvl="2" indent="-152400" algn="l" rtl="0">
              <a:lnSpc>
                <a:spcPct val="100000"/>
              </a:lnSpc>
              <a:spcBef>
                <a:spcPts val="0"/>
              </a:spcBef>
              <a:spcAft>
                <a:spcPts val="0"/>
              </a:spcAft>
              <a:buClr>
                <a:srgbClr val="990033"/>
              </a:buClr>
              <a:buSzPts val="1200"/>
              <a:buFont typeface="Noto Sans Symbols"/>
              <a:buNone/>
            </a:pPr>
            <a:endParaRPr sz="2400" b="0" i="0" u="none">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a:solidFill>
                <a:schemeClr val="dk2"/>
              </a:solidFill>
              <a:latin typeface="Arial"/>
              <a:ea typeface="Arial"/>
              <a:cs typeface="Arial"/>
              <a:sym typeface="Aria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62" y="1599416"/>
            <a:ext cx="6715451" cy="121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208" y="5290673"/>
            <a:ext cx="4166992" cy="95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762" y="4859836"/>
            <a:ext cx="40386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548" y="3259408"/>
            <a:ext cx="3651175" cy="1361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Vertical)">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barn(inVertical)">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barn(inVertical)">
                                      <p:cBhvr>
                                        <p:cTn id="1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a:t>
            </a:fld>
            <a:endParaRPr/>
          </a:p>
        </p:txBody>
      </p:sp>
      <p:sp>
        <p:nvSpPr>
          <p:cNvPr id="122" name="Google Shape;122;p1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Brief History of Origins of Algebra</a:t>
            </a:r>
            <a:endParaRPr/>
          </a:p>
        </p:txBody>
      </p:sp>
      <p:sp>
        <p:nvSpPr>
          <p:cNvPr id="123" name="Google Shape;123;p1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Muhammad ibn Musa al-Khwarizmi (800-847 CE) wrote a book titled al-jabr about arithmetic of variables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Book was translated into Latin.</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Its title (al-jabr) gave Algebra its name.</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Al-Khwarizmi called variables “shay”</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“Shay” is Arabic for “thing”.</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Spanish transliterated “shay” as “xay” (“x” was “sh” in Spain).</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In time this word was abbreviated as x.</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Where does the word Algorithm come from?</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Algorithm originates from “al-Khwarizmi"</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Reference: PBS (</a:t>
            </a:r>
            <a:r>
              <a:rPr lang="en-US" sz="1700" b="0" i="0" u="sng">
                <a:solidFill>
                  <a:schemeClr val="hlink"/>
                </a:solidFill>
                <a:hlinkClick r:id="rId3"/>
              </a:rPr>
              <a:t>http://www.pbs.org/empires/islam/innoalgebra.html</a:t>
            </a:r>
            <a:r>
              <a:rPr lang="en-US" sz="2100" b="0" i="0" u="none">
                <a:solidFill>
                  <a:srgbClr val="800000"/>
                </a:solidFill>
                <a:latin typeface="Arial"/>
                <a:ea typeface="Arial"/>
                <a:cs typeface="Arial"/>
                <a:sym typeface="Arial"/>
              </a:rPr>
              <a:t>)</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60</a:t>
            </a:fld>
            <a:endParaRPr/>
          </a:p>
        </p:txBody>
      </p:sp>
      <p:sp>
        <p:nvSpPr>
          <p:cNvPr id="586" name="Google Shape;586;p7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Additional Relational Operations (cont.)</a:t>
            </a:r>
            <a:endParaRPr/>
          </a:p>
        </p:txBody>
      </p:sp>
      <p:sp>
        <p:nvSpPr>
          <p:cNvPr id="587" name="Google Shape;587;p7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OUTER JOIN Operation</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smtClean="0">
                <a:solidFill>
                  <a:srgbClr val="800000"/>
                </a:solidFill>
                <a:latin typeface="Arial"/>
                <a:ea typeface="Arial"/>
                <a:cs typeface="Arial"/>
                <a:sym typeface="Arial"/>
              </a:rPr>
              <a:t>In </a:t>
            </a:r>
            <a:r>
              <a:rPr lang="en-US" sz="2200" b="0" i="0" u="none" dirty="0">
                <a:solidFill>
                  <a:srgbClr val="800000"/>
                </a:solidFill>
                <a:latin typeface="Arial"/>
                <a:ea typeface="Arial"/>
                <a:cs typeface="Arial"/>
                <a:sym typeface="Arial"/>
              </a:rPr>
              <a:t>EQUIJOIN, tuples without a </a:t>
            </a:r>
            <a:r>
              <a:rPr lang="en-US" sz="2200" b="0" i="1" u="none" dirty="0">
                <a:solidFill>
                  <a:srgbClr val="800000"/>
                </a:solidFill>
                <a:latin typeface="Arial"/>
                <a:ea typeface="Arial"/>
                <a:cs typeface="Arial"/>
                <a:sym typeface="Arial"/>
              </a:rPr>
              <a:t>matching</a:t>
            </a:r>
            <a:r>
              <a:rPr lang="en-US" sz="2200" b="0" i="0" u="none" dirty="0">
                <a:solidFill>
                  <a:srgbClr val="800000"/>
                </a:solidFill>
                <a:latin typeface="Arial"/>
                <a:ea typeface="Arial"/>
                <a:cs typeface="Arial"/>
                <a:sym typeface="Arial"/>
              </a:rPr>
              <a:t> (or </a:t>
            </a:r>
            <a:r>
              <a:rPr lang="en-US" sz="2200" b="0" i="1" u="none" dirty="0">
                <a:solidFill>
                  <a:srgbClr val="800000"/>
                </a:solidFill>
                <a:latin typeface="Arial"/>
                <a:ea typeface="Arial"/>
                <a:cs typeface="Arial"/>
                <a:sym typeface="Arial"/>
              </a:rPr>
              <a:t>related</a:t>
            </a:r>
            <a:r>
              <a:rPr lang="en-US" sz="2200" b="0" i="0" u="none" dirty="0">
                <a:solidFill>
                  <a:srgbClr val="800000"/>
                </a:solidFill>
                <a:latin typeface="Arial"/>
                <a:ea typeface="Arial"/>
                <a:cs typeface="Arial"/>
                <a:sym typeface="Arial"/>
              </a:rPr>
              <a:t>) tuple are eliminated from the join result</a:t>
            </a:r>
            <a:endParaRPr dirty="0"/>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dirty="0">
                <a:solidFill>
                  <a:schemeClr val="dk2"/>
                </a:solidFill>
                <a:latin typeface="Arial"/>
                <a:ea typeface="Arial"/>
                <a:cs typeface="Arial"/>
                <a:sym typeface="Arial"/>
              </a:rPr>
              <a:t>Tuples with null in the join attributes are also eliminated</a:t>
            </a:r>
            <a:endParaRPr dirty="0"/>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dirty="0">
                <a:solidFill>
                  <a:schemeClr val="dk2"/>
                </a:solidFill>
                <a:latin typeface="Arial"/>
                <a:ea typeface="Arial"/>
                <a:cs typeface="Arial"/>
                <a:sym typeface="Arial"/>
              </a:rPr>
              <a:t>This amounts to loss of information.</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 set of operations, called OUTER joins, can be used when we want to keep all the tuples in R, or all those in S, or all those in both relations in the result of the join, regardless of whether or not they have matching tuples in the other relation.</a:t>
            </a:r>
            <a:endParaRPr dirty="0"/>
          </a:p>
        </p:txBody>
      </p:sp>
      <p:cxnSp>
        <p:nvCxnSpPr>
          <p:cNvPr id="588" name="Google Shape;588;p70"/>
          <p:cNvCxnSpPr/>
          <p:nvPr/>
        </p:nvCxnSpPr>
        <p:spPr>
          <a:xfrm>
            <a:off x="6157912" y="52451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589" name="Google Shape;589;p70"/>
          <p:cNvCxnSpPr/>
          <p:nvPr/>
        </p:nvCxnSpPr>
        <p:spPr>
          <a:xfrm>
            <a:off x="6157912" y="55118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590" name="Google Shape;590;p70"/>
          <p:cNvCxnSpPr/>
          <p:nvPr/>
        </p:nvCxnSpPr>
        <p:spPr>
          <a:xfrm>
            <a:off x="5664200" y="52578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591" name="Google Shape;591;p70"/>
          <p:cNvCxnSpPr/>
          <p:nvPr/>
        </p:nvCxnSpPr>
        <p:spPr>
          <a:xfrm>
            <a:off x="5664200" y="5511800"/>
            <a:ext cx="203200" cy="0"/>
          </a:xfrm>
          <a:prstGeom prst="straightConnector1">
            <a:avLst/>
          </a:prstGeom>
          <a:noFill/>
          <a:ln w="9525" cap="flat" cmpd="sng">
            <a:solidFill>
              <a:schemeClr val="lt2"/>
            </a:solidFill>
            <a:prstDash val="solid"/>
            <a:miter lim="800000"/>
            <a:headEnd type="none" w="med" len="med"/>
            <a:tailEnd type="none" w="med" len="med"/>
          </a:ln>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61</a:t>
            </a:fld>
            <a:endParaRPr/>
          </a:p>
        </p:txBody>
      </p:sp>
      <p:sp>
        <p:nvSpPr>
          <p:cNvPr id="598" name="Google Shape;598;p7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Additional Relational Operations (cont.)</a:t>
            </a:r>
            <a:endParaRPr/>
          </a:p>
        </p:txBody>
      </p:sp>
      <p:sp>
        <p:nvSpPr>
          <p:cNvPr id="599" name="Google Shape;599;p7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left outer join operation keeps every tuple in the first or left relation R in R      S; if no matching tuple is found in S, then the attributes of S in the join result are filled or “padded” with null values.</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similar operation, right outer join, keeps every tuple in the second or right relation S in the result of R       S.</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third operation, full outer join, denoted by               keeps all tuples in both the left and the right relations when no matching tuples are found, padding them with null values as needed. </a:t>
            </a:r>
            <a:endParaRPr/>
          </a:p>
        </p:txBody>
      </p:sp>
      <p:grpSp>
        <p:nvGrpSpPr>
          <p:cNvPr id="600" name="Google Shape;600;p71"/>
          <p:cNvGrpSpPr/>
          <p:nvPr/>
        </p:nvGrpSpPr>
        <p:grpSpPr>
          <a:xfrm>
            <a:off x="5321300" y="2095500"/>
            <a:ext cx="393700" cy="266700"/>
            <a:chOff x="2672" y="1534"/>
            <a:chExt cx="1670" cy="666"/>
          </a:xfrm>
        </p:grpSpPr>
        <p:grpSp>
          <p:nvGrpSpPr>
            <p:cNvPr id="601" name="Google Shape;601;p71"/>
            <p:cNvGrpSpPr/>
            <p:nvPr/>
          </p:nvGrpSpPr>
          <p:grpSpPr>
            <a:xfrm>
              <a:off x="3112" y="1534"/>
              <a:ext cx="1230" cy="666"/>
              <a:chOff x="377" y="2904"/>
              <a:chExt cx="154" cy="110"/>
            </a:xfrm>
          </p:grpSpPr>
          <p:cxnSp>
            <p:nvCxnSpPr>
              <p:cNvPr id="602" name="Google Shape;602;p71"/>
              <p:cNvCxnSpPr/>
              <p:nvPr/>
            </p:nvCxnSpPr>
            <p:spPr>
              <a:xfrm>
                <a:off x="381"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03" name="Google Shape;603;p71"/>
              <p:cNvCxnSpPr/>
              <p:nvPr/>
            </p:nvCxnSpPr>
            <p:spPr>
              <a:xfrm>
                <a:off x="527"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04" name="Google Shape;604;p71"/>
              <p:cNvCxnSpPr/>
              <p:nvPr/>
            </p:nvCxnSpPr>
            <p:spPr>
              <a:xfrm>
                <a:off x="385" y="2904"/>
                <a:ext cx="138" cy="110"/>
              </a:xfrm>
              <a:prstGeom prst="straightConnector1">
                <a:avLst/>
              </a:prstGeom>
              <a:noFill/>
              <a:ln w="9525" cap="flat" cmpd="sng">
                <a:solidFill>
                  <a:schemeClr val="lt2"/>
                </a:solidFill>
                <a:prstDash val="solid"/>
                <a:miter lim="800000"/>
                <a:headEnd type="none" w="med" len="med"/>
                <a:tailEnd type="none" w="med" len="med"/>
              </a:ln>
            </p:spPr>
          </p:cxnSp>
          <p:cxnSp>
            <p:nvCxnSpPr>
              <p:cNvPr id="605" name="Google Shape;605;p71"/>
              <p:cNvCxnSpPr/>
              <p:nvPr/>
            </p:nvCxnSpPr>
            <p:spPr>
              <a:xfrm flipH="1">
                <a:off x="377" y="2904"/>
                <a:ext cx="154" cy="110"/>
              </a:xfrm>
              <a:prstGeom prst="straightConnector1">
                <a:avLst/>
              </a:prstGeom>
              <a:noFill/>
              <a:ln w="9525" cap="flat" cmpd="sng">
                <a:solidFill>
                  <a:schemeClr val="lt2"/>
                </a:solidFill>
                <a:prstDash val="solid"/>
                <a:miter lim="800000"/>
                <a:headEnd type="none" w="med" len="med"/>
                <a:tailEnd type="none" w="med" len="med"/>
              </a:ln>
            </p:spPr>
          </p:cxnSp>
        </p:grpSp>
        <p:cxnSp>
          <p:nvCxnSpPr>
            <p:cNvPr id="606" name="Google Shape;606;p71"/>
            <p:cNvCxnSpPr/>
            <p:nvPr/>
          </p:nvCxnSpPr>
          <p:spPr>
            <a:xfrm rot="10800000">
              <a:off x="2672" y="2200"/>
              <a:ext cx="440" cy="0"/>
            </a:xfrm>
            <a:prstGeom prst="straightConnector1">
              <a:avLst/>
            </a:prstGeom>
            <a:noFill/>
            <a:ln w="9525" cap="flat" cmpd="sng">
              <a:solidFill>
                <a:schemeClr val="lt2"/>
              </a:solidFill>
              <a:prstDash val="solid"/>
              <a:miter lim="800000"/>
              <a:headEnd type="none" w="med" len="med"/>
              <a:tailEnd type="none" w="med" len="med"/>
            </a:ln>
          </p:spPr>
        </p:cxnSp>
        <p:cxnSp>
          <p:nvCxnSpPr>
            <p:cNvPr id="607" name="Google Shape;607;p71"/>
            <p:cNvCxnSpPr/>
            <p:nvPr/>
          </p:nvCxnSpPr>
          <p:spPr>
            <a:xfrm rot="10800000">
              <a:off x="2672" y="1534"/>
              <a:ext cx="440" cy="0"/>
            </a:xfrm>
            <a:prstGeom prst="straightConnector1">
              <a:avLst/>
            </a:prstGeom>
            <a:noFill/>
            <a:ln w="9525" cap="flat" cmpd="sng">
              <a:solidFill>
                <a:schemeClr val="lt2"/>
              </a:solidFill>
              <a:prstDash val="solid"/>
              <a:miter lim="800000"/>
              <a:headEnd type="none" w="med" len="med"/>
              <a:tailEnd type="none" w="med" len="med"/>
            </a:ln>
          </p:spPr>
        </p:cxnSp>
      </p:grpSp>
      <p:grpSp>
        <p:nvGrpSpPr>
          <p:cNvPr id="608" name="Google Shape;608;p71"/>
          <p:cNvGrpSpPr/>
          <p:nvPr/>
        </p:nvGrpSpPr>
        <p:grpSpPr>
          <a:xfrm>
            <a:off x="1447800" y="4114800"/>
            <a:ext cx="493712" cy="266700"/>
            <a:chOff x="2537" y="3040"/>
            <a:chExt cx="311" cy="168"/>
          </a:xfrm>
        </p:grpSpPr>
        <p:grpSp>
          <p:nvGrpSpPr>
            <p:cNvPr id="609" name="Google Shape;609;p71"/>
            <p:cNvGrpSpPr/>
            <p:nvPr/>
          </p:nvGrpSpPr>
          <p:grpSpPr>
            <a:xfrm>
              <a:off x="2537" y="3040"/>
              <a:ext cx="183" cy="168"/>
              <a:chOff x="377" y="2904"/>
              <a:chExt cx="154" cy="110"/>
            </a:xfrm>
          </p:grpSpPr>
          <p:cxnSp>
            <p:nvCxnSpPr>
              <p:cNvPr id="610" name="Google Shape;610;p71"/>
              <p:cNvCxnSpPr/>
              <p:nvPr/>
            </p:nvCxnSpPr>
            <p:spPr>
              <a:xfrm>
                <a:off x="381"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11" name="Google Shape;611;p71"/>
              <p:cNvCxnSpPr/>
              <p:nvPr/>
            </p:nvCxnSpPr>
            <p:spPr>
              <a:xfrm>
                <a:off x="527"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12" name="Google Shape;612;p71"/>
              <p:cNvCxnSpPr/>
              <p:nvPr/>
            </p:nvCxnSpPr>
            <p:spPr>
              <a:xfrm>
                <a:off x="385" y="2904"/>
                <a:ext cx="138" cy="110"/>
              </a:xfrm>
              <a:prstGeom prst="straightConnector1">
                <a:avLst/>
              </a:prstGeom>
              <a:noFill/>
              <a:ln w="9525" cap="flat" cmpd="sng">
                <a:solidFill>
                  <a:schemeClr val="lt2"/>
                </a:solidFill>
                <a:prstDash val="solid"/>
                <a:miter lim="800000"/>
                <a:headEnd type="none" w="med" len="med"/>
                <a:tailEnd type="none" w="med" len="med"/>
              </a:ln>
            </p:spPr>
          </p:cxnSp>
          <p:cxnSp>
            <p:nvCxnSpPr>
              <p:cNvPr id="613" name="Google Shape;613;p71"/>
              <p:cNvCxnSpPr/>
              <p:nvPr/>
            </p:nvCxnSpPr>
            <p:spPr>
              <a:xfrm flipH="1">
                <a:off x="377" y="2904"/>
                <a:ext cx="154" cy="110"/>
              </a:xfrm>
              <a:prstGeom prst="straightConnector1">
                <a:avLst/>
              </a:prstGeom>
              <a:noFill/>
              <a:ln w="9525" cap="flat" cmpd="sng">
                <a:solidFill>
                  <a:schemeClr val="lt2"/>
                </a:solidFill>
                <a:prstDash val="solid"/>
                <a:miter lim="800000"/>
                <a:headEnd type="none" w="med" len="med"/>
                <a:tailEnd type="none" w="med" len="med"/>
              </a:ln>
            </p:spPr>
          </p:cxnSp>
        </p:grpSp>
        <p:cxnSp>
          <p:nvCxnSpPr>
            <p:cNvPr id="614" name="Google Shape;614;p71"/>
            <p:cNvCxnSpPr/>
            <p:nvPr/>
          </p:nvCxnSpPr>
          <p:spPr>
            <a:xfrm>
              <a:off x="2720" y="3040"/>
              <a:ext cx="128" cy="0"/>
            </a:xfrm>
            <a:prstGeom prst="straightConnector1">
              <a:avLst/>
            </a:prstGeom>
            <a:noFill/>
            <a:ln w="9525" cap="flat" cmpd="sng">
              <a:solidFill>
                <a:schemeClr val="lt2"/>
              </a:solidFill>
              <a:prstDash val="solid"/>
              <a:miter lim="800000"/>
              <a:headEnd type="none" w="med" len="med"/>
              <a:tailEnd type="none" w="med" len="med"/>
            </a:ln>
          </p:spPr>
        </p:cxnSp>
        <p:cxnSp>
          <p:nvCxnSpPr>
            <p:cNvPr id="615" name="Google Shape;615;p71"/>
            <p:cNvCxnSpPr/>
            <p:nvPr/>
          </p:nvCxnSpPr>
          <p:spPr>
            <a:xfrm>
              <a:off x="2720" y="3208"/>
              <a:ext cx="128" cy="0"/>
            </a:xfrm>
            <a:prstGeom prst="straightConnector1">
              <a:avLst/>
            </a:prstGeom>
            <a:noFill/>
            <a:ln w="9525" cap="flat" cmpd="sng">
              <a:solidFill>
                <a:schemeClr val="lt2"/>
              </a:solidFill>
              <a:prstDash val="solid"/>
              <a:miter lim="800000"/>
              <a:headEnd type="none" w="med" len="med"/>
              <a:tailEnd type="none" w="med" len="med"/>
            </a:ln>
          </p:spPr>
        </p:cxnSp>
      </p:grpSp>
      <p:grpSp>
        <p:nvGrpSpPr>
          <p:cNvPr id="616" name="Google Shape;616;p71"/>
          <p:cNvGrpSpPr/>
          <p:nvPr/>
        </p:nvGrpSpPr>
        <p:grpSpPr>
          <a:xfrm>
            <a:off x="7913687" y="4572000"/>
            <a:ext cx="290512" cy="266700"/>
            <a:chOff x="377" y="2904"/>
            <a:chExt cx="154" cy="110"/>
          </a:xfrm>
        </p:grpSpPr>
        <p:cxnSp>
          <p:nvCxnSpPr>
            <p:cNvPr id="617" name="Google Shape;617;p71"/>
            <p:cNvCxnSpPr/>
            <p:nvPr/>
          </p:nvCxnSpPr>
          <p:spPr>
            <a:xfrm>
              <a:off x="381"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18" name="Google Shape;618;p71"/>
            <p:cNvCxnSpPr/>
            <p:nvPr/>
          </p:nvCxnSpPr>
          <p:spPr>
            <a:xfrm>
              <a:off x="527"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19" name="Google Shape;619;p71"/>
            <p:cNvCxnSpPr/>
            <p:nvPr/>
          </p:nvCxnSpPr>
          <p:spPr>
            <a:xfrm>
              <a:off x="385" y="2904"/>
              <a:ext cx="138" cy="110"/>
            </a:xfrm>
            <a:prstGeom prst="straightConnector1">
              <a:avLst/>
            </a:prstGeom>
            <a:noFill/>
            <a:ln w="9525" cap="flat" cmpd="sng">
              <a:solidFill>
                <a:schemeClr val="lt2"/>
              </a:solidFill>
              <a:prstDash val="solid"/>
              <a:miter lim="800000"/>
              <a:headEnd type="none" w="med" len="med"/>
              <a:tailEnd type="none" w="med" len="med"/>
            </a:ln>
          </p:spPr>
        </p:cxnSp>
        <p:cxnSp>
          <p:nvCxnSpPr>
            <p:cNvPr id="620" name="Google Shape;620;p71"/>
            <p:cNvCxnSpPr/>
            <p:nvPr/>
          </p:nvCxnSpPr>
          <p:spPr>
            <a:xfrm flipH="1">
              <a:off x="377" y="2904"/>
              <a:ext cx="154" cy="110"/>
            </a:xfrm>
            <a:prstGeom prst="straightConnector1">
              <a:avLst/>
            </a:prstGeom>
            <a:noFill/>
            <a:ln w="9525" cap="flat" cmpd="sng">
              <a:solidFill>
                <a:schemeClr val="lt2"/>
              </a:solidFill>
              <a:prstDash val="solid"/>
              <a:miter lim="800000"/>
              <a:headEnd type="none" w="med" len="med"/>
              <a:tailEnd type="none" w="med" len="med"/>
            </a:ln>
          </p:spPr>
        </p:cxnSp>
      </p:grpSp>
      <p:cxnSp>
        <p:nvCxnSpPr>
          <p:cNvPr id="621" name="Google Shape;621;p71"/>
          <p:cNvCxnSpPr/>
          <p:nvPr/>
        </p:nvCxnSpPr>
        <p:spPr>
          <a:xfrm>
            <a:off x="8189912" y="45720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622" name="Google Shape;622;p71"/>
          <p:cNvCxnSpPr/>
          <p:nvPr/>
        </p:nvCxnSpPr>
        <p:spPr>
          <a:xfrm>
            <a:off x="8189912" y="48387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623" name="Google Shape;623;p71"/>
          <p:cNvCxnSpPr/>
          <p:nvPr/>
        </p:nvCxnSpPr>
        <p:spPr>
          <a:xfrm>
            <a:off x="7696200" y="45847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624" name="Google Shape;624;p71"/>
          <p:cNvCxnSpPr/>
          <p:nvPr/>
        </p:nvCxnSpPr>
        <p:spPr>
          <a:xfrm>
            <a:off x="7696200" y="4838700"/>
            <a:ext cx="203200" cy="0"/>
          </a:xfrm>
          <a:prstGeom prst="straightConnector1">
            <a:avLst/>
          </a:prstGeom>
          <a:noFill/>
          <a:ln w="9525" cap="flat" cmpd="sng">
            <a:solidFill>
              <a:schemeClr val="lt2"/>
            </a:solidFill>
            <a:prstDash val="solid"/>
            <a:miter lim="800000"/>
            <a:headEnd type="none" w="med" len="med"/>
            <a:tailEnd type="none" w="med" len="med"/>
          </a:ln>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A4334-87D9-91C7-7976-CBBB181A7AE3}"/>
              </a:ext>
            </a:extLst>
          </p:cNvPr>
          <p:cNvSpPr>
            <a:spLocks noGrp="1"/>
          </p:cNvSpPr>
          <p:nvPr>
            <p:ph type="title"/>
          </p:nvPr>
        </p:nvSpPr>
        <p:spPr/>
        <p:txBody>
          <a:bodyPr/>
          <a:lstStyle/>
          <a:p>
            <a:r>
              <a:rPr lang="en-US" dirty="0"/>
              <a:t>Outer join operations</a:t>
            </a:r>
          </a:p>
        </p:txBody>
      </p:sp>
      <p:sp>
        <p:nvSpPr>
          <p:cNvPr id="3" name="Text Placeholder 2">
            <a:extLst>
              <a:ext uri="{FF2B5EF4-FFF2-40B4-BE49-F238E27FC236}">
                <a16:creationId xmlns="" xmlns:a16="http://schemas.microsoft.com/office/drawing/2014/main" id="{EC5DA3F6-5D89-6B37-E527-A2F0DB035BC8}"/>
              </a:ext>
            </a:extLst>
          </p:cNvPr>
          <p:cNvSpPr>
            <a:spLocks noGrp="1"/>
          </p:cNvSpPr>
          <p:nvPr>
            <p:ph type="body" idx="1"/>
          </p:nvPr>
        </p:nvSpPr>
        <p:spPr/>
        <p:txBody>
          <a:bodyPr/>
          <a:lstStyle/>
          <a:p>
            <a:r>
              <a:rPr lang="en-US" dirty="0" smtClean="0"/>
              <a:t>Example:</a:t>
            </a:r>
            <a:endParaRPr lang="en-US" dirty="0"/>
          </a:p>
        </p:txBody>
      </p:sp>
      <p:sp>
        <p:nvSpPr>
          <p:cNvPr id="4" name="Slide Number Placeholder 3">
            <a:extLst>
              <a:ext uri="{FF2B5EF4-FFF2-40B4-BE49-F238E27FC236}">
                <a16:creationId xmlns="" xmlns:a16="http://schemas.microsoft.com/office/drawing/2014/main" id="{D44A1EF4-49D2-ED91-287A-312EA6E5BB73}"/>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62</a:t>
            </a:fld>
            <a:endParaRPr/>
          </a:p>
        </p:txBody>
      </p:sp>
      <p:pic>
        <p:nvPicPr>
          <p:cNvPr id="6" name="Picture 5">
            <a:extLst>
              <a:ext uri="{FF2B5EF4-FFF2-40B4-BE49-F238E27FC236}">
                <a16:creationId xmlns="" xmlns:a16="http://schemas.microsoft.com/office/drawing/2014/main" id="{2F5205F7-21E6-882B-891A-C1414E463F65}"/>
              </a:ext>
            </a:extLst>
          </p:cNvPr>
          <p:cNvPicPr>
            <a:picLocks noChangeAspect="1"/>
          </p:cNvPicPr>
          <p:nvPr/>
        </p:nvPicPr>
        <p:blipFill>
          <a:blip r:embed="rId2"/>
          <a:stretch>
            <a:fillRect/>
          </a:stretch>
        </p:blipFill>
        <p:spPr>
          <a:xfrm>
            <a:off x="477238" y="2173200"/>
            <a:ext cx="1571844" cy="1171739"/>
          </a:xfrm>
          <a:prstGeom prst="rect">
            <a:avLst/>
          </a:prstGeom>
        </p:spPr>
      </p:pic>
      <p:pic>
        <p:nvPicPr>
          <p:cNvPr id="8" name="Picture 7">
            <a:extLst>
              <a:ext uri="{FF2B5EF4-FFF2-40B4-BE49-F238E27FC236}">
                <a16:creationId xmlns="" xmlns:a16="http://schemas.microsoft.com/office/drawing/2014/main" id="{325711F9-AB36-3D9E-7601-57CCC8556703}"/>
              </a:ext>
            </a:extLst>
          </p:cNvPr>
          <p:cNvPicPr>
            <a:picLocks noChangeAspect="1"/>
          </p:cNvPicPr>
          <p:nvPr/>
        </p:nvPicPr>
        <p:blipFill>
          <a:blip r:embed="rId3"/>
          <a:stretch>
            <a:fillRect/>
          </a:stretch>
        </p:blipFill>
        <p:spPr>
          <a:xfrm>
            <a:off x="2101520" y="2197016"/>
            <a:ext cx="1657581" cy="1124107"/>
          </a:xfrm>
          <a:prstGeom prst="rect">
            <a:avLst/>
          </a:prstGeom>
        </p:spPr>
      </p:pic>
      <p:pic>
        <p:nvPicPr>
          <p:cNvPr id="10" name="Picture 9">
            <a:extLst>
              <a:ext uri="{FF2B5EF4-FFF2-40B4-BE49-F238E27FC236}">
                <a16:creationId xmlns="" xmlns:a16="http://schemas.microsoft.com/office/drawing/2014/main" id="{BC168525-9804-13CC-EAB8-B84502478486}"/>
              </a:ext>
            </a:extLst>
          </p:cNvPr>
          <p:cNvPicPr>
            <a:picLocks noChangeAspect="1"/>
          </p:cNvPicPr>
          <p:nvPr/>
        </p:nvPicPr>
        <p:blipFill>
          <a:blip r:embed="rId4"/>
          <a:stretch>
            <a:fillRect/>
          </a:stretch>
        </p:blipFill>
        <p:spPr>
          <a:xfrm>
            <a:off x="4378234" y="4070563"/>
            <a:ext cx="2238687" cy="352474"/>
          </a:xfrm>
          <a:prstGeom prst="rect">
            <a:avLst/>
          </a:prstGeom>
        </p:spPr>
      </p:pic>
      <p:pic>
        <p:nvPicPr>
          <p:cNvPr id="12" name="Picture 11">
            <a:extLst>
              <a:ext uri="{FF2B5EF4-FFF2-40B4-BE49-F238E27FC236}">
                <a16:creationId xmlns="" xmlns:a16="http://schemas.microsoft.com/office/drawing/2014/main" id="{7D4C3346-283D-9804-88FD-B98CF11B8331}"/>
              </a:ext>
            </a:extLst>
          </p:cNvPr>
          <p:cNvPicPr>
            <a:picLocks noChangeAspect="1"/>
          </p:cNvPicPr>
          <p:nvPr/>
        </p:nvPicPr>
        <p:blipFill>
          <a:blip r:embed="rId5"/>
          <a:stretch>
            <a:fillRect/>
          </a:stretch>
        </p:blipFill>
        <p:spPr>
          <a:xfrm>
            <a:off x="4293082" y="4604402"/>
            <a:ext cx="3372321" cy="1152686"/>
          </a:xfrm>
          <a:prstGeom prst="rect">
            <a:avLst/>
          </a:prstGeom>
        </p:spPr>
      </p:pic>
      <p:pic>
        <p:nvPicPr>
          <p:cNvPr id="14" name="Picture 13">
            <a:extLst>
              <a:ext uri="{FF2B5EF4-FFF2-40B4-BE49-F238E27FC236}">
                <a16:creationId xmlns="" xmlns:a16="http://schemas.microsoft.com/office/drawing/2014/main" id="{8252D9EB-5498-373D-C8B6-041A5768DBF4}"/>
              </a:ext>
            </a:extLst>
          </p:cNvPr>
          <p:cNvPicPr>
            <a:picLocks noChangeAspect="1"/>
          </p:cNvPicPr>
          <p:nvPr/>
        </p:nvPicPr>
        <p:blipFill>
          <a:blip r:embed="rId6"/>
          <a:stretch>
            <a:fillRect/>
          </a:stretch>
        </p:blipFill>
        <p:spPr>
          <a:xfrm>
            <a:off x="477238" y="3865747"/>
            <a:ext cx="2200582" cy="409632"/>
          </a:xfrm>
          <a:prstGeom prst="rect">
            <a:avLst/>
          </a:prstGeom>
        </p:spPr>
      </p:pic>
      <p:pic>
        <p:nvPicPr>
          <p:cNvPr id="16" name="Picture 15">
            <a:extLst>
              <a:ext uri="{FF2B5EF4-FFF2-40B4-BE49-F238E27FC236}">
                <a16:creationId xmlns="" xmlns:a16="http://schemas.microsoft.com/office/drawing/2014/main" id="{FEFE6638-488D-E36C-E590-F0C6FB65BA57}"/>
              </a:ext>
            </a:extLst>
          </p:cNvPr>
          <p:cNvPicPr>
            <a:picLocks noChangeAspect="1"/>
          </p:cNvPicPr>
          <p:nvPr/>
        </p:nvPicPr>
        <p:blipFill>
          <a:blip r:embed="rId7"/>
          <a:stretch>
            <a:fillRect/>
          </a:stretch>
        </p:blipFill>
        <p:spPr>
          <a:xfrm>
            <a:off x="329622" y="4604402"/>
            <a:ext cx="3429479" cy="1114581"/>
          </a:xfrm>
          <a:prstGeom prst="rect">
            <a:avLst/>
          </a:prstGeom>
        </p:spPr>
      </p:pic>
      <p:pic>
        <p:nvPicPr>
          <p:cNvPr id="18" name="Picture 17">
            <a:extLst>
              <a:ext uri="{FF2B5EF4-FFF2-40B4-BE49-F238E27FC236}">
                <a16:creationId xmlns="" xmlns:a16="http://schemas.microsoft.com/office/drawing/2014/main" id="{EEA614C8-60A5-07FF-2DCA-D3F0ADAE3B33}"/>
              </a:ext>
            </a:extLst>
          </p:cNvPr>
          <p:cNvPicPr>
            <a:picLocks noChangeAspect="1"/>
          </p:cNvPicPr>
          <p:nvPr/>
        </p:nvPicPr>
        <p:blipFill>
          <a:blip r:embed="rId8"/>
          <a:stretch>
            <a:fillRect/>
          </a:stretch>
        </p:blipFill>
        <p:spPr>
          <a:xfrm>
            <a:off x="4642459" y="1592699"/>
            <a:ext cx="2229161" cy="409632"/>
          </a:xfrm>
          <a:prstGeom prst="rect">
            <a:avLst/>
          </a:prstGeom>
        </p:spPr>
      </p:pic>
      <p:pic>
        <p:nvPicPr>
          <p:cNvPr id="20" name="Picture 19">
            <a:extLst>
              <a:ext uri="{FF2B5EF4-FFF2-40B4-BE49-F238E27FC236}">
                <a16:creationId xmlns="" xmlns:a16="http://schemas.microsoft.com/office/drawing/2014/main" id="{41490C9B-034C-EB66-F624-E2A00C9077D0}"/>
              </a:ext>
            </a:extLst>
          </p:cNvPr>
          <p:cNvPicPr>
            <a:picLocks noChangeAspect="1"/>
          </p:cNvPicPr>
          <p:nvPr/>
        </p:nvPicPr>
        <p:blipFill>
          <a:blip r:embed="rId9"/>
          <a:stretch>
            <a:fillRect/>
          </a:stretch>
        </p:blipFill>
        <p:spPr>
          <a:xfrm>
            <a:off x="4321004" y="2155262"/>
            <a:ext cx="3400900" cy="1457528"/>
          </a:xfrm>
          <a:prstGeom prst="rect">
            <a:avLst/>
          </a:prstGeom>
        </p:spPr>
      </p:pic>
      <p:pic>
        <p:nvPicPr>
          <p:cNvPr id="24" name="Picture 23">
            <a:extLst>
              <a:ext uri="{FF2B5EF4-FFF2-40B4-BE49-F238E27FC236}">
                <a16:creationId xmlns="" xmlns:a16="http://schemas.microsoft.com/office/drawing/2014/main" id="{C205D5C7-A51C-CE57-B9E2-F8118EF4E62E}"/>
              </a:ext>
            </a:extLst>
          </p:cNvPr>
          <p:cNvPicPr>
            <a:picLocks noChangeAspect="1"/>
          </p:cNvPicPr>
          <p:nvPr/>
        </p:nvPicPr>
        <p:blipFill>
          <a:blip r:embed="rId10"/>
          <a:stretch>
            <a:fillRect/>
          </a:stretch>
        </p:blipFill>
        <p:spPr>
          <a:xfrm>
            <a:off x="6426980" y="544664"/>
            <a:ext cx="1238423" cy="809738"/>
          </a:xfrm>
          <a:prstGeom prst="rect">
            <a:avLst/>
          </a:prstGeom>
        </p:spPr>
      </p:pic>
      <p:pic>
        <p:nvPicPr>
          <p:cNvPr id="26" name="Picture 25">
            <a:extLst>
              <a:ext uri="{FF2B5EF4-FFF2-40B4-BE49-F238E27FC236}">
                <a16:creationId xmlns="" xmlns:a16="http://schemas.microsoft.com/office/drawing/2014/main" id="{D17E76B3-489E-30D4-A985-749149081262}"/>
              </a:ext>
            </a:extLst>
          </p:cNvPr>
          <p:cNvPicPr>
            <a:picLocks noChangeAspect="1"/>
          </p:cNvPicPr>
          <p:nvPr/>
        </p:nvPicPr>
        <p:blipFill>
          <a:blip r:embed="rId11"/>
          <a:stretch>
            <a:fillRect/>
          </a:stretch>
        </p:blipFill>
        <p:spPr>
          <a:xfrm>
            <a:off x="7886700" y="544664"/>
            <a:ext cx="1038370" cy="800212"/>
          </a:xfrm>
          <a:prstGeom prst="rect">
            <a:avLst/>
          </a:prstGeom>
        </p:spPr>
      </p:pic>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3704" y="573352"/>
            <a:ext cx="10477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40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circle(in)">
                                      <p:cBhvr>
                                        <p:cTn id="53"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63</a:t>
            </a:fld>
            <a:endParaRPr/>
          </a:p>
        </p:txBody>
      </p:sp>
      <p:sp>
        <p:nvSpPr>
          <p:cNvPr id="656" name="Google Shape;656;p7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Queries in Relational Algebra</a:t>
            </a:r>
            <a:endParaRPr/>
          </a:p>
        </p:txBody>
      </p:sp>
      <p:sp>
        <p:nvSpPr>
          <p:cNvPr id="657" name="Google Shape;657;p75"/>
          <p:cNvSpPr txBox="1"/>
          <p:nvPr/>
        </p:nvSpPr>
        <p:spPr>
          <a:xfrm>
            <a:off x="228600" y="1652587"/>
            <a:ext cx="8547100" cy="44434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200"/>
              <a:buFont typeface="Noto Sans Symbols"/>
              <a:buChar char="■"/>
            </a:pPr>
            <a:r>
              <a:rPr lang="en-US" sz="2000" b="1" i="0" u="none" dirty="0">
                <a:solidFill>
                  <a:schemeClr val="dk2"/>
                </a:solidFill>
                <a:latin typeface="Times New Roman"/>
                <a:ea typeface="Times New Roman"/>
                <a:cs typeface="Times New Roman"/>
                <a:sym typeface="Times New Roman"/>
              </a:rPr>
              <a:t>Q1: Retrieve the name and address of all employees who work for the ‘Research’ department.</a:t>
            </a:r>
            <a:endParaRPr dirty="0"/>
          </a:p>
          <a:p>
            <a:pPr marL="342900" marR="0" lvl="0" indent="-342900" algn="l" rtl="0">
              <a:lnSpc>
                <a:spcPct val="100000"/>
              </a:lnSpc>
              <a:spcBef>
                <a:spcPts val="400"/>
              </a:spcBef>
              <a:spcAft>
                <a:spcPts val="0"/>
              </a:spcAft>
              <a:buClr>
                <a:schemeClr val="dk2"/>
              </a:buClr>
              <a:buSzPts val="1800"/>
              <a:buFont typeface="Times New Roman"/>
              <a:buNone/>
            </a:pPr>
            <a:r>
              <a:rPr lang="en-US" sz="1800" b="0" i="0" u="none" dirty="0">
                <a:solidFill>
                  <a:schemeClr val="dk2"/>
                </a:solidFill>
                <a:latin typeface="Times New Roman"/>
                <a:ea typeface="Times New Roman"/>
                <a:cs typeface="Times New Roman"/>
                <a:sym typeface="Times New Roman"/>
              </a:rPr>
              <a:t>	RESEARCH_DEPT ← </a:t>
            </a:r>
            <a:r>
              <a:rPr lang="en-US" sz="2000" b="1" i="0" u="none" dirty="0">
                <a:solidFill>
                  <a:schemeClr val="dk2"/>
                </a:solidFill>
                <a:latin typeface="Noto Sans Symbols"/>
                <a:ea typeface="Noto Sans Symbols"/>
                <a:cs typeface="Noto Sans Symbols"/>
                <a:sym typeface="Noto Sans Symbols"/>
              </a:rPr>
              <a:t>σ</a:t>
            </a:r>
            <a:r>
              <a:rPr lang="en-US" sz="1800" b="0" i="0" u="none" dirty="0">
                <a:solidFill>
                  <a:schemeClr val="dk2"/>
                </a:solidFill>
                <a:latin typeface="Times New Roman"/>
                <a:ea typeface="Times New Roman"/>
                <a:cs typeface="Times New Roman"/>
                <a:sym typeface="Times New Roman"/>
              </a:rPr>
              <a:t> </a:t>
            </a:r>
            <a:r>
              <a:rPr lang="en-US" sz="1200" b="0" i="0" u="none" dirty="0">
                <a:solidFill>
                  <a:schemeClr val="dk2"/>
                </a:solidFill>
                <a:latin typeface="Times New Roman"/>
                <a:ea typeface="Times New Roman"/>
                <a:cs typeface="Times New Roman"/>
                <a:sym typeface="Times New Roman"/>
              </a:rPr>
              <a:t>DNAME=’Research’ </a:t>
            </a:r>
            <a:r>
              <a:rPr lang="en-US" sz="1800" b="0" i="0" u="none" dirty="0">
                <a:solidFill>
                  <a:schemeClr val="dk2"/>
                </a:solidFill>
                <a:latin typeface="Times New Roman"/>
                <a:ea typeface="Times New Roman"/>
                <a:cs typeface="Times New Roman"/>
                <a:sym typeface="Times New Roman"/>
              </a:rPr>
              <a:t>(DEPARTMENT)</a:t>
            </a:r>
            <a:endParaRPr dirty="0"/>
          </a:p>
          <a:p>
            <a:pPr marL="342900" marR="0" lvl="0" indent="-342900" algn="l" rtl="0">
              <a:lnSpc>
                <a:spcPct val="100000"/>
              </a:lnSpc>
              <a:spcBef>
                <a:spcPts val="360"/>
              </a:spcBef>
              <a:spcAft>
                <a:spcPts val="0"/>
              </a:spcAft>
              <a:buClr>
                <a:schemeClr val="dk2"/>
              </a:buClr>
              <a:buSzPts val="1800"/>
              <a:buFont typeface="Times New Roman"/>
              <a:buNone/>
            </a:pPr>
            <a:r>
              <a:rPr lang="en-US" sz="1800" b="0" i="0" u="none" dirty="0">
                <a:solidFill>
                  <a:schemeClr val="dk2"/>
                </a:solidFill>
                <a:latin typeface="Times New Roman"/>
                <a:ea typeface="Times New Roman"/>
                <a:cs typeface="Times New Roman"/>
                <a:sym typeface="Times New Roman"/>
              </a:rPr>
              <a:t>	RESEARCH_EMPS ← (RESEARCH_DEPT        </a:t>
            </a:r>
            <a:r>
              <a:rPr lang="en-US" sz="1200" b="0" i="0" u="none" baseline="-25000" dirty="0">
                <a:solidFill>
                  <a:schemeClr val="dk2"/>
                </a:solidFill>
                <a:latin typeface="Times New Roman"/>
                <a:ea typeface="Times New Roman"/>
                <a:cs typeface="Times New Roman"/>
                <a:sym typeface="Times New Roman"/>
              </a:rPr>
              <a:t>DNUMBER= DNOEMPLOYEE</a:t>
            </a:r>
            <a:r>
              <a:rPr lang="en-US" sz="1800" b="0" i="0" u="none" dirty="0">
                <a:solidFill>
                  <a:schemeClr val="dk2"/>
                </a:solidFill>
                <a:latin typeface="Times New Roman"/>
                <a:ea typeface="Times New Roman"/>
                <a:cs typeface="Times New Roman"/>
                <a:sym typeface="Times New Roman"/>
              </a:rPr>
              <a:t>EMPLOYEE)</a:t>
            </a:r>
            <a:endParaRPr dirty="0"/>
          </a:p>
          <a:p>
            <a:pPr marL="342900" marR="0" lvl="0" indent="-342900" algn="l" rtl="0">
              <a:lnSpc>
                <a:spcPct val="100000"/>
              </a:lnSpc>
              <a:spcBef>
                <a:spcPts val="480"/>
              </a:spcBef>
              <a:spcAft>
                <a:spcPts val="0"/>
              </a:spcAft>
              <a:buClr>
                <a:schemeClr val="dk2"/>
              </a:buClr>
              <a:buSzPts val="1800"/>
              <a:buFont typeface="Times New Roman"/>
              <a:buNone/>
            </a:pPr>
            <a:r>
              <a:rPr lang="en-US" sz="1800" b="0" i="0" u="none" dirty="0">
                <a:solidFill>
                  <a:schemeClr val="dk2"/>
                </a:solidFill>
                <a:latin typeface="Times New Roman"/>
                <a:ea typeface="Times New Roman"/>
                <a:cs typeface="Times New Roman"/>
                <a:sym typeface="Times New Roman"/>
              </a:rPr>
              <a:t>	RESULT ← </a:t>
            </a:r>
            <a:r>
              <a:rPr lang="en-US" sz="2400" b="0" i="0" u="none" dirty="0">
                <a:solidFill>
                  <a:schemeClr val="dk2"/>
                </a:solidFill>
                <a:latin typeface="Noto Sans Symbols"/>
                <a:ea typeface="Noto Sans Symbols"/>
                <a:cs typeface="Noto Sans Symbols"/>
                <a:sym typeface="Noto Sans Symbols"/>
              </a:rPr>
              <a:t>π</a:t>
            </a:r>
            <a:r>
              <a:rPr lang="en-US" sz="1800" b="0" i="0" u="none" dirty="0">
                <a:solidFill>
                  <a:schemeClr val="dk2"/>
                </a:solidFill>
                <a:latin typeface="Times New Roman"/>
                <a:ea typeface="Times New Roman"/>
                <a:cs typeface="Times New Roman"/>
                <a:sym typeface="Times New Roman"/>
              </a:rPr>
              <a:t> </a:t>
            </a:r>
            <a:r>
              <a:rPr lang="en-US" sz="1200" b="0" i="0" u="none" dirty="0">
                <a:solidFill>
                  <a:schemeClr val="dk2"/>
                </a:solidFill>
                <a:latin typeface="Times New Roman"/>
                <a:ea typeface="Times New Roman"/>
                <a:cs typeface="Times New Roman"/>
                <a:sym typeface="Times New Roman"/>
              </a:rPr>
              <a:t>FNAME, LNAME, ADDRESS</a:t>
            </a:r>
            <a:r>
              <a:rPr lang="en-US" sz="1800" b="0" i="0" u="none" dirty="0">
                <a:solidFill>
                  <a:schemeClr val="dk2"/>
                </a:solidFill>
                <a:latin typeface="Times New Roman"/>
                <a:ea typeface="Times New Roman"/>
                <a:cs typeface="Times New Roman"/>
                <a:sym typeface="Times New Roman"/>
              </a:rPr>
              <a:t> (RESEARCH_EMPS)</a:t>
            </a:r>
            <a:endParaRPr dirty="0"/>
          </a:p>
          <a:p>
            <a:pPr marL="342900" marR="0" lvl="0" indent="-342900" algn="l" rtl="0">
              <a:lnSpc>
                <a:spcPct val="100000"/>
              </a:lnSpc>
              <a:spcBef>
                <a:spcPts val="180"/>
              </a:spcBef>
              <a:spcAft>
                <a:spcPts val="0"/>
              </a:spcAft>
              <a:buClr>
                <a:schemeClr val="dk1"/>
              </a:buClr>
              <a:buSzPts val="900"/>
              <a:buFont typeface="Arial"/>
              <a:buNone/>
            </a:pPr>
            <a:endParaRPr sz="900" b="0" i="0" u="none" dirty="0">
              <a:solidFill>
                <a:schemeClr val="dk2"/>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rgbClr val="990033"/>
              </a:buClr>
              <a:buSzPts val="1200"/>
              <a:buFont typeface="Noto Sans Symbols"/>
              <a:buChar char="■"/>
            </a:pPr>
            <a:r>
              <a:rPr lang="en-US" sz="2000" b="1" i="0" u="none" dirty="0" smtClean="0">
                <a:solidFill>
                  <a:schemeClr val="dk2"/>
                </a:solidFill>
                <a:latin typeface="Times New Roman"/>
                <a:ea typeface="Times New Roman"/>
                <a:cs typeface="Times New Roman"/>
                <a:sym typeface="Times New Roman"/>
              </a:rPr>
              <a:t>Q2: </a:t>
            </a:r>
            <a:r>
              <a:rPr lang="en-US" sz="2000" b="1" i="0" u="none" dirty="0">
                <a:solidFill>
                  <a:schemeClr val="dk2"/>
                </a:solidFill>
                <a:latin typeface="Times New Roman"/>
                <a:ea typeface="Times New Roman"/>
                <a:cs typeface="Times New Roman"/>
                <a:sym typeface="Times New Roman"/>
              </a:rPr>
              <a:t>Retrieve the names of employees who have no dependents.</a:t>
            </a:r>
            <a:endParaRPr dirty="0"/>
          </a:p>
          <a:p>
            <a:pPr marL="342900" marR="0" lvl="0" indent="-342900" algn="l" rtl="0">
              <a:lnSpc>
                <a:spcPct val="100000"/>
              </a:lnSpc>
              <a:spcBef>
                <a:spcPts val="480"/>
              </a:spcBef>
              <a:spcAft>
                <a:spcPts val="0"/>
              </a:spcAft>
              <a:buClr>
                <a:schemeClr val="dk2"/>
              </a:buClr>
              <a:buSzPts val="1600"/>
              <a:buFont typeface="Times New Roman"/>
              <a:buNone/>
            </a:pPr>
            <a:r>
              <a:rPr lang="en-US" sz="1600" b="0" i="0" u="none" dirty="0">
                <a:solidFill>
                  <a:schemeClr val="dk2"/>
                </a:solidFill>
                <a:latin typeface="Times New Roman"/>
                <a:ea typeface="Times New Roman"/>
                <a:cs typeface="Times New Roman"/>
                <a:sym typeface="Times New Roman"/>
              </a:rPr>
              <a:t>	</a:t>
            </a:r>
            <a:r>
              <a:rPr lang="en-US" sz="1800" b="0" i="0" u="none" dirty="0">
                <a:solidFill>
                  <a:schemeClr val="dk2"/>
                </a:solidFill>
                <a:latin typeface="Times New Roman"/>
                <a:ea typeface="Times New Roman"/>
                <a:cs typeface="Times New Roman"/>
                <a:sym typeface="Times New Roman"/>
              </a:rPr>
              <a:t>ALL_EMPS ←</a:t>
            </a:r>
            <a:r>
              <a:rPr lang="en-US" sz="1600" b="0" i="0" u="none" dirty="0">
                <a:solidFill>
                  <a:schemeClr val="dk2"/>
                </a:solidFill>
                <a:latin typeface="Times New Roman"/>
                <a:ea typeface="Times New Roman"/>
                <a:cs typeface="Times New Roman"/>
                <a:sym typeface="Times New Roman"/>
              </a:rPr>
              <a:t> </a:t>
            </a:r>
            <a:r>
              <a:rPr lang="en-US" sz="2400" b="0" i="0" u="none" dirty="0">
                <a:solidFill>
                  <a:schemeClr val="dk2"/>
                </a:solidFill>
                <a:latin typeface="Noto Sans Symbols"/>
                <a:ea typeface="Noto Sans Symbols"/>
                <a:cs typeface="Noto Sans Symbols"/>
                <a:sym typeface="Noto Sans Symbols"/>
              </a:rPr>
              <a:t>π</a:t>
            </a:r>
            <a:r>
              <a:rPr lang="en-US" sz="1600" b="0" i="0" u="none" dirty="0">
                <a:solidFill>
                  <a:schemeClr val="dk2"/>
                </a:solidFill>
                <a:latin typeface="Times New Roman"/>
                <a:ea typeface="Times New Roman"/>
                <a:cs typeface="Times New Roman"/>
                <a:sym typeface="Times New Roman"/>
              </a:rPr>
              <a:t> </a:t>
            </a:r>
            <a:r>
              <a:rPr lang="en-US" sz="1200" b="0" i="0" u="none" dirty="0">
                <a:solidFill>
                  <a:schemeClr val="dk2"/>
                </a:solidFill>
                <a:latin typeface="Times New Roman"/>
                <a:ea typeface="Times New Roman"/>
                <a:cs typeface="Times New Roman"/>
                <a:sym typeface="Times New Roman"/>
              </a:rPr>
              <a:t>SSN</a:t>
            </a:r>
            <a:r>
              <a:rPr lang="en-US" sz="1800" b="0" i="0" u="none" dirty="0">
                <a:solidFill>
                  <a:schemeClr val="dk2"/>
                </a:solidFill>
                <a:latin typeface="Times New Roman"/>
                <a:ea typeface="Times New Roman"/>
                <a:cs typeface="Times New Roman"/>
                <a:sym typeface="Times New Roman"/>
              </a:rPr>
              <a:t>(EMPLOYEE)</a:t>
            </a:r>
            <a:endParaRPr dirty="0"/>
          </a:p>
          <a:p>
            <a:pPr marL="342900" marR="0" lvl="0" indent="-342900" algn="l" rtl="0">
              <a:lnSpc>
                <a:spcPct val="100000"/>
              </a:lnSpc>
              <a:spcBef>
                <a:spcPts val="480"/>
              </a:spcBef>
              <a:spcAft>
                <a:spcPts val="0"/>
              </a:spcAft>
              <a:buClr>
                <a:schemeClr val="dk2"/>
              </a:buClr>
              <a:buSzPts val="1800"/>
              <a:buFont typeface="Times New Roman"/>
              <a:buNone/>
            </a:pPr>
            <a:r>
              <a:rPr lang="en-US" sz="1800" b="0" i="0" u="none" dirty="0">
                <a:solidFill>
                  <a:schemeClr val="dk2"/>
                </a:solidFill>
                <a:latin typeface="Times New Roman"/>
                <a:ea typeface="Times New Roman"/>
                <a:cs typeface="Times New Roman"/>
                <a:sym typeface="Times New Roman"/>
              </a:rPr>
              <a:t>	EMPS_WITH_DEPS</a:t>
            </a:r>
            <a:r>
              <a:rPr lang="en-US" sz="2000" b="0" i="0" u="none" dirty="0">
                <a:solidFill>
                  <a:schemeClr val="dk2"/>
                </a:solidFill>
                <a:latin typeface="Times New Roman"/>
                <a:ea typeface="Times New Roman"/>
                <a:cs typeface="Times New Roman"/>
                <a:sym typeface="Times New Roman"/>
              </a:rPr>
              <a:t>(</a:t>
            </a:r>
            <a:r>
              <a:rPr lang="en-US" sz="1800" b="0" i="0" u="none" dirty="0">
                <a:solidFill>
                  <a:schemeClr val="dk2"/>
                </a:solidFill>
                <a:latin typeface="Times New Roman"/>
                <a:ea typeface="Times New Roman"/>
                <a:cs typeface="Times New Roman"/>
                <a:sym typeface="Times New Roman"/>
              </a:rPr>
              <a:t>SSN</a:t>
            </a:r>
            <a:r>
              <a:rPr lang="en-US" sz="2000" b="0" i="0" u="none" dirty="0">
                <a:solidFill>
                  <a:schemeClr val="dk2"/>
                </a:solidFill>
                <a:latin typeface="Times New Roman"/>
                <a:ea typeface="Times New Roman"/>
                <a:cs typeface="Times New Roman"/>
                <a:sym typeface="Times New Roman"/>
              </a:rPr>
              <a:t>) ←</a:t>
            </a:r>
            <a:r>
              <a:rPr lang="en-US" sz="1600" b="0" i="0" u="none" dirty="0">
                <a:solidFill>
                  <a:schemeClr val="dk2"/>
                </a:solidFill>
                <a:latin typeface="Times New Roman"/>
                <a:ea typeface="Times New Roman"/>
                <a:cs typeface="Times New Roman"/>
                <a:sym typeface="Times New Roman"/>
              </a:rPr>
              <a:t> </a:t>
            </a:r>
            <a:r>
              <a:rPr lang="en-US" sz="2400" b="0" i="0" u="none" dirty="0">
                <a:solidFill>
                  <a:schemeClr val="dk2"/>
                </a:solidFill>
                <a:latin typeface="Noto Sans Symbols"/>
                <a:ea typeface="Noto Sans Symbols"/>
                <a:cs typeface="Noto Sans Symbols"/>
                <a:sym typeface="Noto Sans Symbols"/>
              </a:rPr>
              <a:t>π</a:t>
            </a:r>
            <a:r>
              <a:rPr lang="en-US" sz="1600" b="0" i="0" u="none" dirty="0">
                <a:solidFill>
                  <a:schemeClr val="dk2"/>
                </a:solidFill>
                <a:latin typeface="Times New Roman"/>
                <a:ea typeface="Times New Roman"/>
                <a:cs typeface="Times New Roman"/>
                <a:sym typeface="Times New Roman"/>
              </a:rPr>
              <a:t> </a:t>
            </a:r>
            <a:r>
              <a:rPr lang="en-US" sz="1200" b="0" i="0" u="none" dirty="0">
                <a:solidFill>
                  <a:schemeClr val="dk2"/>
                </a:solidFill>
                <a:latin typeface="Times New Roman"/>
                <a:ea typeface="Times New Roman"/>
                <a:cs typeface="Times New Roman"/>
                <a:sym typeface="Times New Roman"/>
              </a:rPr>
              <a:t>ESSN</a:t>
            </a:r>
            <a:r>
              <a:rPr lang="en-US" sz="2000" b="0" i="0" u="none" dirty="0">
                <a:solidFill>
                  <a:schemeClr val="dk2"/>
                </a:solidFill>
                <a:latin typeface="Times New Roman"/>
                <a:ea typeface="Times New Roman"/>
                <a:cs typeface="Times New Roman"/>
                <a:sym typeface="Times New Roman"/>
              </a:rPr>
              <a:t>(</a:t>
            </a:r>
            <a:r>
              <a:rPr lang="en-US" sz="1800" b="0" i="0" u="none" dirty="0">
                <a:solidFill>
                  <a:schemeClr val="dk2"/>
                </a:solidFill>
                <a:latin typeface="Times New Roman"/>
                <a:ea typeface="Times New Roman"/>
                <a:cs typeface="Times New Roman"/>
                <a:sym typeface="Times New Roman"/>
              </a:rPr>
              <a:t>DEPENDENT</a:t>
            </a:r>
            <a:r>
              <a:rPr lang="en-US" sz="2000" b="0" i="0" u="none" dirty="0">
                <a:solidFill>
                  <a:schemeClr val="dk2"/>
                </a:solidFill>
                <a:latin typeface="Times New Roman"/>
                <a:ea typeface="Times New Roman"/>
                <a:cs typeface="Times New Roman"/>
                <a:sym typeface="Times New Roman"/>
              </a:rPr>
              <a:t>)</a:t>
            </a:r>
            <a:endParaRPr dirty="0"/>
          </a:p>
          <a:p>
            <a:pPr marL="342900" marR="0" lvl="0" indent="-342900" algn="l" rtl="0">
              <a:lnSpc>
                <a:spcPct val="100000"/>
              </a:lnSpc>
              <a:spcBef>
                <a:spcPts val="400"/>
              </a:spcBef>
              <a:spcAft>
                <a:spcPts val="0"/>
              </a:spcAft>
              <a:buClr>
                <a:schemeClr val="dk2"/>
              </a:buClr>
              <a:buSzPts val="2000"/>
              <a:buFont typeface="Times New Roman"/>
              <a:buNone/>
            </a:pPr>
            <a:r>
              <a:rPr lang="en-US" sz="2000" b="0" i="0" u="none" dirty="0">
                <a:solidFill>
                  <a:schemeClr val="dk2"/>
                </a:solidFill>
                <a:latin typeface="Times New Roman"/>
                <a:ea typeface="Times New Roman"/>
                <a:cs typeface="Times New Roman"/>
                <a:sym typeface="Times New Roman"/>
              </a:rPr>
              <a:t>	</a:t>
            </a:r>
            <a:r>
              <a:rPr lang="en-US" sz="1800" b="0" i="0" u="none" dirty="0">
                <a:solidFill>
                  <a:schemeClr val="dk2"/>
                </a:solidFill>
                <a:latin typeface="Times New Roman"/>
                <a:ea typeface="Times New Roman"/>
                <a:cs typeface="Times New Roman"/>
                <a:sym typeface="Times New Roman"/>
              </a:rPr>
              <a:t>EMPS_WITHOUT_DEPS ← (ALL_EMPS </a:t>
            </a:r>
            <a:r>
              <a:rPr lang="en-US" sz="1800" b="0" i="0" u="none" dirty="0">
                <a:solidFill>
                  <a:schemeClr val="dk2"/>
                </a:solidFill>
                <a:latin typeface="Arial"/>
                <a:ea typeface="Arial"/>
                <a:cs typeface="Arial"/>
                <a:sym typeface="Arial"/>
              </a:rPr>
              <a:t>-</a:t>
            </a:r>
            <a:r>
              <a:rPr lang="en-US" sz="1800" b="0" i="0" u="none" dirty="0">
                <a:solidFill>
                  <a:schemeClr val="dk2"/>
                </a:solidFill>
                <a:latin typeface="Times New Roman"/>
                <a:ea typeface="Times New Roman"/>
                <a:cs typeface="Times New Roman"/>
                <a:sym typeface="Times New Roman"/>
              </a:rPr>
              <a:t> EMPS_WITH_DEPS)</a:t>
            </a:r>
            <a:endParaRPr dirty="0"/>
          </a:p>
          <a:p>
            <a:pPr marL="342900" marR="0" lvl="0" indent="-342900" algn="l" rtl="0">
              <a:lnSpc>
                <a:spcPct val="100000"/>
              </a:lnSpc>
              <a:spcBef>
                <a:spcPts val="480"/>
              </a:spcBef>
              <a:spcAft>
                <a:spcPts val="0"/>
              </a:spcAft>
              <a:buClr>
                <a:schemeClr val="dk2"/>
              </a:buClr>
              <a:buSzPts val="2000"/>
              <a:buFont typeface="Times New Roman"/>
              <a:buNone/>
            </a:pPr>
            <a:r>
              <a:rPr lang="en-US" sz="2000" b="0" i="0" u="none" dirty="0">
                <a:solidFill>
                  <a:schemeClr val="dk2"/>
                </a:solidFill>
                <a:latin typeface="Times New Roman"/>
                <a:ea typeface="Times New Roman"/>
                <a:cs typeface="Times New Roman"/>
                <a:sym typeface="Times New Roman"/>
              </a:rPr>
              <a:t>	</a:t>
            </a:r>
            <a:r>
              <a:rPr lang="en-US" sz="1800" b="0" i="0" u="none" dirty="0">
                <a:solidFill>
                  <a:schemeClr val="dk2"/>
                </a:solidFill>
                <a:latin typeface="Times New Roman"/>
                <a:ea typeface="Times New Roman"/>
                <a:cs typeface="Times New Roman"/>
                <a:sym typeface="Times New Roman"/>
              </a:rPr>
              <a:t>RESULT ← </a:t>
            </a:r>
            <a:r>
              <a:rPr lang="en-US" sz="2400" b="0" i="0" u="none" dirty="0">
                <a:solidFill>
                  <a:schemeClr val="dk2"/>
                </a:solidFill>
                <a:latin typeface="Noto Sans Symbols"/>
                <a:ea typeface="Noto Sans Symbols"/>
                <a:cs typeface="Noto Sans Symbols"/>
                <a:sym typeface="Noto Sans Symbols"/>
              </a:rPr>
              <a:t>π</a:t>
            </a:r>
            <a:r>
              <a:rPr lang="en-US" sz="1800" b="0" i="0" u="none" dirty="0">
                <a:solidFill>
                  <a:schemeClr val="dk2"/>
                </a:solidFill>
                <a:latin typeface="Times New Roman"/>
                <a:ea typeface="Times New Roman"/>
                <a:cs typeface="Times New Roman"/>
                <a:sym typeface="Times New Roman"/>
              </a:rPr>
              <a:t> </a:t>
            </a:r>
            <a:r>
              <a:rPr lang="en-US" sz="1400" b="0" i="0" u="none" dirty="0">
                <a:solidFill>
                  <a:schemeClr val="dk2"/>
                </a:solidFill>
                <a:latin typeface="Times New Roman"/>
                <a:ea typeface="Times New Roman"/>
                <a:cs typeface="Times New Roman"/>
                <a:sym typeface="Times New Roman"/>
              </a:rPr>
              <a:t>LNAME, FNAME</a:t>
            </a:r>
            <a:r>
              <a:rPr lang="en-US" sz="1800" b="0" i="0" u="none" dirty="0">
                <a:solidFill>
                  <a:schemeClr val="dk2"/>
                </a:solidFill>
                <a:latin typeface="Times New Roman"/>
                <a:ea typeface="Times New Roman"/>
                <a:cs typeface="Times New Roman"/>
                <a:sym typeface="Times New Roman"/>
              </a:rPr>
              <a:t> (EMPS_WITHOUT_DEPS * EMPLOYEE)</a:t>
            </a:r>
            <a:endParaRPr dirty="0"/>
          </a:p>
        </p:txBody>
      </p:sp>
      <p:grpSp>
        <p:nvGrpSpPr>
          <p:cNvPr id="658" name="Google Shape;658;p75"/>
          <p:cNvGrpSpPr/>
          <p:nvPr/>
        </p:nvGrpSpPr>
        <p:grpSpPr>
          <a:xfrm>
            <a:off x="4953000" y="2720975"/>
            <a:ext cx="374650" cy="174625"/>
            <a:chOff x="377" y="2904"/>
            <a:chExt cx="154" cy="110"/>
          </a:xfrm>
        </p:grpSpPr>
        <p:cxnSp>
          <p:nvCxnSpPr>
            <p:cNvPr id="659" name="Google Shape;659;p75"/>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0" name="Google Shape;660;p75"/>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1" name="Google Shape;661;p75"/>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2" name="Google Shape;662;p75"/>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64</a:t>
            </a:fld>
            <a:endParaRPr/>
          </a:p>
        </p:txBody>
      </p:sp>
      <p:sp>
        <p:nvSpPr>
          <p:cNvPr id="669" name="Google Shape;669;p7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Chapter Summary</a:t>
            </a:r>
            <a:endParaRPr/>
          </a:p>
        </p:txBody>
      </p:sp>
      <p:sp>
        <p:nvSpPr>
          <p:cNvPr id="670" name="Google Shape;670;p7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Relational Algebra</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Unary Relational Operations </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Relational Algebra Operations From Set Theory</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Binary Relational Operations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Additional Relational Operations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Examples of Queries in Relational Algebra</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7</a:t>
            </a:fld>
            <a:endParaRPr/>
          </a:p>
        </p:txBody>
      </p:sp>
      <p:sp>
        <p:nvSpPr>
          <p:cNvPr id="130" name="Google Shape;130;p2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Overview</a:t>
            </a:r>
            <a:endParaRPr/>
          </a:p>
        </p:txBody>
      </p:sp>
      <p:sp>
        <p:nvSpPr>
          <p:cNvPr id="131" name="Google Shape;131;p2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Relational Algebra consists of several groups of operations</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Unary Relational Operations</a:t>
            </a:r>
            <a:endParaRPr/>
          </a:p>
          <a:p>
            <a:pPr marL="1143000" lvl="2" indent="-228600" algn="l" rtl="0">
              <a:lnSpc>
                <a:spcPct val="80000"/>
              </a:lnSpc>
              <a:spcBef>
                <a:spcPts val="48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SELECT (symbol: </a:t>
            </a:r>
            <a:r>
              <a:rPr lang="en-US" sz="2400" b="1" i="0" u="none">
                <a:solidFill>
                  <a:schemeClr val="dk2"/>
                </a:solidFill>
                <a:latin typeface="Noto Sans Symbols"/>
                <a:ea typeface="Noto Sans Symbols"/>
                <a:cs typeface="Noto Sans Symbols"/>
                <a:sym typeface="Noto Sans Symbols"/>
              </a:rPr>
              <a:t>σ</a:t>
            </a:r>
            <a:r>
              <a:rPr lang="en-US" sz="1800" b="0" i="0" u="none">
                <a:solidFill>
                  <a:schemeClr val="dk2"/>
                </a:solidFill>
                <a:latin typeface="Arial"/>
                <a:ea typeface="Arial"/>
                <a:cs typeface="Arial"/>
                <a:sym typeface="Arial"/>
              </a:rPr>
              <a:t> (sigma))</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PROJECT (symbol: </a:t>
            </a:r>
            <a:r>
              <a:rPr lang="en-US" sz="1800" b="1" i="0" u="none">
                <a:solidFill>
                  <a:schemeClr val="dk2"/>
                </a:solidFill>
                <a:latin typeface="Noto Sans Symbols"/>
                <a:ea typeface="Noto Sans Symbols"/>
                <a:cs typeface="Noto Sans Symbols"/>
                <a:sym typeface="Noto Sans Symbols"/>
              </a:rPr>
              <a:t>π </a:t>
            </a:r>
            <a:r>
              <a:rPr lang="en-US" sz="1800" b="0" i="0" u="none">
                <a:solidFill>
                  <a:schemeClr val="dk2"/>
                </a:solidFill>
                <a:latin typeface="Arial"/>
                <a:ea typeface="Arial"/>
                <a:cs typeface="Arial"/>
                <a:sym typeface="Arial"/>
              </a:rPr>
              <a:t>(pi))</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RENAME (symbol: </a:t>
            </a:r>
            <a:r>
              <a:rPr lang="en-US" sz="1800" b="1" i="0" u="none">
                <a:solidFill>
                  <a:schemeClr val="dk2"/>
                </a:solidFill>
                <a:latin typeface="Arial"/>
                <a:ea typeface="Arial"/>
                <a:cs typeface="Arial"/>
                <a:sym typeface="Arial"/>
              </a:rPr>
              <a:t>ρ</a:t>
            </a:r>
            <a:r>
              <a:rPr lang="en-US" sz="1800" b="0" i="0" u="none">
                <a:solidFill>
                  <a:schemeClr val="dk2"/>
                </a:solidFill>
                <a:latin typeface="Arial"/>
                <a:ea typeface="Arial"/>
                <a:cs typeface="Arial"/>
                <a:sym typeface="Arial"/>
              </a:rPr>
              <a:t> (rho))</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Relational Algebra Operations From Set Theory</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UNION ( </a:t>
            </a:r>
            <a:r>
              <a:rPr lang="en-US" sz="1800" b="1" i="0" u="none">
                <a:solidFill>
                  <a:schemeClr val="dk2"/>
                </a:solidFill>
                <a:latin typeface="Noto Sans Symbols"/>
                <a:ea typeface="Noto Sans Symbols"/>
                <a:cs typeface="Noto Sans Symbols"/>
                <a:sym typeface="Noto Sans Symbols"/>
              </a:rPr>
              <a:t>∪</a:t>
            </a:r>
            <a:r>
              <a:rPr lang="en-US" sz="1800" b="0" i="0" u="none">
                <a:solidFill>
                  <a:schemeClr val="dk2"/>
                </a:solidFill>
                <a:latin typeface="Arial"/>
                <a:ea typeface="Arial"/>
                <a:cs typeface="Arial"/>
                <a:sym typeface="Arial"/>
              </a:rPr>
              <a:t> ), INTERSECTION ( </a:t>
            </a:r>
            <a:r>
              <a:rPr lang="en-US" sz="1800" b="1" i="0" u="none">
                <a:solidFill>
                  <a:schemeClr val="dk2"/>
                </a:solidFill>
                <a:latin typeface="Noto Sans Symbols"/>
                <a:ea typeface="Noto Sans Symbols"/>
                <a:cs typeface="Noto Sans Symbols"/>
                <a:sym typeface="Noto Sans Symbols"/>
              </a:rPr>
              <a:t>∩</a:t>
            </a:r>
            <a:r>
              <a:rPr lang="en-US" sz="1800" b="0" i="0" u="none">
                <a:solidFill>
                  <a:schemeClr val="dk2"/>
                </a:solidFill>
                <a:latin typeface="Noto Sans Symbols"/>
                <a:ea typeface="Noto Sans Symbols"/>
                <a:cs typeface="Noto Sans Symbols"/>
                <a:sym typeface="Noto Sans Symbols"/>
              </a:rPr>
              <a:t> </a:t>
            </a:r>
            <a:r>
              <a:rPr lang="en-US" sz="1800" b="0" i="0" u="none">
                <a:solidFill>
                  <a:schemeClr val="dk2"/>
                </a:solidFill>
                <a:latin typeface="Arial"/>
                <a:ea typeface="Arial"/>
                <a:cs typeface="Arial"/>
                <a:sym typeface="Arial"/>
              </a:rPr>
              <a:t>), DIFFERENCE (or MINUS, </a:t>
            </a:r>
            <a:r>
              <a:rPr lang="en-US" sz="1800" b="1" i="0" u="none">
                <a:solidFill>
                  <a:schemeClr val="dk2"/>
                </a:solidFill>
                <a:latin typeface="Arial"/>
                <a:ea typeface="Arial"/>
                <a:cs typeface="Arial"/>
                <a:sym typeface="Arial"/>
              </a:rPr>
              <a:t>–</a:t>
            </a:r>
            <a:r>
              <a:rPr lang="en-US" sz="1800" b="0" i="0" u="none">
                <a:solidFill>
                  <a:schemeClr val="dk2"/>
                </a:solidFill>
                <a:latin typeface="Arial"/>
                <a:ea typeface="Arial"/>
                <a:cs typeface="Arial"/>
                <a:sym typeface="Arial"/>
              </a:rPr>
              <a:t> )</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CARTESIAN PRODUCT ( </a:t>
            </a:r>
            <a:r>
              <a:rPr lang="en-US" sz="1800" b="1" i="0" u="none">
                <a:solidFill>
                  <a:schemeClr val="dk2"/>
                </a:solidFill>
                <a:latin typeface="Arial"/>
                <a:ea typeface="Arial"/>
                <a:cs typeface="Arial"/>
                <a:sym typeface="Arial"/>
              </a:rPr>
              <a:t>x</a:t>
            </a:r>
            <a:r>
              <a:rPr lang="en-US" sz="1800" b="0" i="0" u="none">
                <a:solidFill>
                  <a:schemeClr val="dk2"/>
                </a:solidFill>
                <a:latin typeface="Arial"/>
                <a:ea typeface="Arial"/>
                <a:cs typeface="Arial"/>
                <a:sym typeface="Arial"/>
              </a:rPr>
              <a:t> )</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Binary Relational Operations</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JOIN (several variations of JOIN exist)</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DIVISION</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Additional Relational Operations</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OUTER JOINS, OUTER UNION</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AGGREGATE FUNCTIONS (These compute summary of information: for example, SUM, COUNT, AVG, MIN, MAX)</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8</a:t>
            </a:fld>
            <a:endParaRPr/>
          </a:p>
        </p:txBody>
      </p:sp>
      <p:sp>
        <p:nvSpPr>
          <p:cNvPr id="138" name="Google Shape;138;p2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Database State for COMPANY</a:t>
            </a:r>
            <a:endParaRPr/>
          </a:p>
        </p:txBody>
      </p:sp>
      <p:sp>
        <p:nvSpPr>
          <p:cNvPr id="139" name="Google Shape;139;p2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All examples discussed below refer to the COMPANY database shown here.</a:t>
            </a:r>
            <a:endParaRPr/>
          </a:p>
          <a:p>
            <a:pPr marL="342900" lvl="0" indent="-266700" algn="l" rtl="0">
              <a:spcBef>
                <a:spcPts val="400"/>
              </a:spcBef>
              <a:spcAft>
                <a:spcPts val="0"/>
              </a:spcAft>
              <a:buSzPts val="1200"/>
              <a:buNone/>
            </a:pPr>
            <a:endParaRPr sz="2000" b="0" i="0" u="none">
              <a:solidFill>
                <a:schemeClr val="dk2"/>
              </a:solidFill>
              <a:latin typeface="Arial"/>
              <a:ea typeface="Arial"/>
              <a:cs typeface="Arial"/>
              <a:sym typeface="Arial"/>
            </a:endParaRPr>
          </a:p>
        </p:txBody>
      </p:sp>
      <p:pic>
        <p:nvPicPr>
          <p:cNvPr id="140" name="Google Shape;140;p21" descr="fig05_07"/>
          <p:cNvPicPr preferRelativeResize="0"/>
          <p:nvPr/>
        </p:nvPicPr>
        <p:blipFill rotWithShape="1">
          <a:blip r:embed="rId3">
            <a:alphaModFix/>
          </a:blip>
          <a:srcRect/>
          <a:stretch/>
        </p:blipFill>
        <p:spPr>
          <a:xfrm>
            <a:off x="2538412" y="2057400"/>
            <a:ext cx="5995987" cy="44513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9</a:t>
            </a:fld>
            <a:endParaRPr/>
          </a:p>
        </p:txBody>
      </p:sp>
      <p:sp>
        <p:nvSpPr>
          <p:cNvPr id="147" name="Google Shape;147;p2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SELECT</a:t>
            </a:r>
            <a:endParaRPr/>
          </a:p>
        </p:txBody>
      </p:sp>
      <p:sp>
        <p:nvSpPr>
          <p:cNvPr id="148" name="Google Shape;148;p2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The SELECT operation (denoted by </a:t>
            </a:r>
            <a:r>
              <a:rPr lang="en-US" sz="2800" b="1"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(sigma)) is used to select a </a:t>
            </a:r>
            <a:r>
              <a:rPr lang="en-US" sz="2000" b="0" i="1" u="none" dirty="0">
                <a:solidFill>
                  <a:schemeClr val="dk2"/>
                </a:solidFill>
                <a:latin typeface="Arial"/>
                <a:ea typeface="Arial"/>
                <a:cs typeface="Arial"/>
                <a:sym typeface="Arial"/>
              </a:rPr>
              <a:t>subset</a:t>
            </a:r>
            <a:r>
              <a:rPr lang="en-US" sz="2000" b="0" i="0" u="none" dirty="0">
                <a:solidFill>
                  <a:schemeClr val="dk2"/>
                </a:solidFill>
                <a:latin typeface="Arial"/>
                <a:ea typeface="Arial"/>
                <a:cs typeface="Arial"/>
                <a:sym typeface="Arial"/>
              </a:rPr>
              <a:t> of the tuples from a relation based on a </a:t>
            </a:r>
            <a:r>
              <a:rPr lang="en-US" sz="2000" b="1" i="0" u="none" dirty="0">
                <a:solidFill>
                  <a:schemeClr val="dk2"/>
                </a:solidFill>
                <a:latin typeface="Arial"/>
                <a:ea typeface="Arial"/>
                <a:cs typeface="Arial"/>
                <a:sym typeface="Arial"/>
              </a:rPr>
              <a:t>selection condition</a:t>
            </a:r>
            <a:r>
              <a:rPr lang="en-US" sz="2000" b="0" i="0" u="none" dirty="0">
                <a:solidFill>
                  <a:schemeClr val="dk2"/>
                </a:solidFill>
                <a:latin typeface="Arial"/>
                <a:ea typeface="Arial"/>
                <a:cs typeface="Arial"/>
                <a:sym typeface="Arial"/>
              </a:rPr>
              <a:t>.</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selection condition acts as a </a:t>
            </a:r>
            <a:r>
              <a:rPr lang="en-US" sz="2200" b="1" i="0" u="none" dirty="0">
                <a:solidFill>
                  <a:srgbClr val="800000"/>
                </a:solidFill>
                <a:latin typeface="Arial"/>
                <a:ea typeface="Arial"/>
                <a:cs typeface="Arial"/>
                <a:sym typeface="Arial"/>
              </a:rPr>
              <a:t>filter</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Keeps only those tuples that satisfy the qualifying condition</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Tuples satisfying the condition are </a:t>
            </a:r>
            <a:r>
              <a:rPr lang="en-US" sz="2200" b="0" i="1" u="none" dirty="0">
                <a:solidFill>
                  <a:srgbClr val="800000"/>
                </a:solidFill>
                <a:latin typeface="Arial"/>
                <a:ea typeface="Arial"/>
                <a:cs typeface="Arial"/>
                <a:sym typeface="Arial"/>
              </a:rPr>
              <a:t>selected</a:t>
            </a:r>
            <a:r>
              <a:rPr lang="en-US" sz="2200" b="0" i="0" u="none" dirty="0">
                <a:solidFill>
                  <a:srgbClr val="800000"/>
                </a:solidFill>
                <a:latin typeface="Arial"/>
                <a:ea typeface="Arial"/>
                <a:cs typeface="Arial"/>
                <a:sym typeface="Arial"/>
              </a:rPr>
              <a:t> whereas the other tuples are discarded (</a:t>
            </a:r>
            <a:r>
              <a:rPr lang="en-US" sz="2200" b="0" i="1" u="none" dirty="0">
                <a:solidFill>
                  <a:srgbClr val="800000"/>
                </a:solidFill>
                <a:latin typeface="Arial"/>
                <a:ea typeface="Arial"/>
                <a:cs typeface="Arial"/>
                <a:sym typeface="Arial"/>
              </a:rPr>
              <a:t>filtered out</a:t>
            </a:r>
            <a:r>
              <a:rPr lang="en-US" sz="2200" b="0" i="0" u="none" dirty="0">
                <a:solidFill>
                  <a:srgbClr val="800000"/>
                </a:solidFill>
                <a:latin typeface="Arial"/>
                <a:ea typeface="Arial"/>
                <a:cs typeface="Arial"/>
                <a:sym typeface="Arial"/>
              </a:rPr>
              <a:t>)</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Examples: </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Select the EMPLOYEE tuples whose department number is 4:</a:t>
            </a:r>
            <a:endParaRPr dirty="0"/>
          </a:p>
          <a:p>
            <a:pPr marL="342900" lvl="0" indent="-342900" algn="ctr" rtl="0">
              <a:lnSpc>
                <a:spcPct val="90000"/>
              </a:lnSpc>
              <a:spcBef>
                <a:spcPts val="560"/>
              </a:spcBef>
              <a:spcAft>
                <a:spcPts val="0"/>
              </a:spcAft>
              <a:buSzPts val="1680"/>
              <a:buNone/>
            </a:pPr>
            <a:r>
              <a:rPr lang="en-US" sz="2800" b="1"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000" b="0" i="0" u="none" baseline="-25000" dirty="0">
                <a:solidFill>
                  <a:schemeClr val="dk2"/>
                </a:solidFill>
                <a:latin typeface="Arial"/>
                <a:ea typeface="Arial"/>
                <a:cs typeface="Arial"/>
                <a:sym typeface="Arial"/>
              </a:rPr>
              <a:t>DNO = 4</a:t>
            </a:r>
            <a:r>
              <a:rPr lang="en-US" sz="2000" b="0" i="0" u="none" dirty="0">
                <a:solidFill>
                  <a:schemeClr val="dk2"/>
                </a:solidFill>
                <a:latin typeface="Arial"/>
                <a:ea typeface="Arial"/>
                <a:cs typeface="Arial"/>
                <a:sym typeface="Arial"/>
              </a:rPr>
              <a:t> (EMPLOYEE)</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Select the employee tuples whose salary is greater than $30,000:</a:t>
            </a:r>
            <a:endParaRPr dirty="0"/>
          </a:p>
          <a:p>
            <a:pPr marL="342900" lvl="0" indent="-342900" algn="ctr" rtl="0">
              <a:lnSpc>
                <a:spcPct val="90000"/>
              </a:lnSpc>
              <a:spcBef>
                <a:spcPts val="560"/>
              </a:spcBef>
              <a:spcAft>
                <a:spcPts val="0"/>
              </a:spcAft>
              <a:buSzPts val="1680"/>
              <a:buNone/>
            </a:pPr>
            <a:r>
              <a:rPr lang="en-US" sz="2800" b="1"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000" b="0" i="0" u="none" baseline="-25000" dirty="0">
                <a:solidFill>
                  <a:schemeClr val="dk2"/>
                </a:solidFill>
                <a:latin typeface="Arial"/>
                <a:ea typeface="Arial"/>
                <a:cs typeface="Arial"/>
                <a:sym typeface="Arial"/>
              </a:rPr>
              <a:t>SALARY &gt; 30,000</a:t>
            </a:r>
            <a:r>
              <a:rPr lang="en-US" sz="2000" b="0" i="0" u="none" dirty="0">
                <a:solidFill>
                  <a:schemeClr val="dk2"/>
                </a:solidFill>
                <a:latin typeface="Arial"/>
                <a:ea typeface="Arial"/>
                <a:cs typeface="Arial"/>
                <a:sym typeface="Arial"/>
              </a:rPr>
              <a:t> (EMPLOYEE)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1000"/>
                                        <p:tgtEl>
                                          <p:spTgt spid="148">
                                            <p:txEl>
                                              <p:pRg st="0" end="0"/>
                                            </p:txEl>
                                          </p:spTgt>
                                        </p:tgtEl>
                                      </p:cBhvr>
                                    </p:animEffect>
                                    <p:anim calcmode="lin" valueType="num">
                                      <p:cBhvr>
                                        <p:cTn id="8" dur="1000" fill="hold"/>
                                        <p:tgtEl>
                                          <p:spTgt spid="14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1000"/>
                                        <p:tgtEl>
                                          <p:spTgt spid="148">
                                            <p:txEl>
                                              <p:pRg st="1" end="1"/>
                                            </p:txEl>
                                          </p:spTgt>
                                        </p:tgtEl>
                                      </p:cBhvr>
                                    </p:animEffect>
                                    <p:anim calcmode="lin" valueType="num">
                                      <p:cBhvr>
                                        <p:cTn id="13" dur="1000" fill="hold"/>
                                        <p:tgtEl>
                                          <p:spTgt spid="14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Effect transition="in" filter="fade">
                                      <p:cBhvr>
                                        <p:cTn id="17" dur="1000"/>
                                        <p:tgtEl>
                                          <p:spTgt spid="148">
                                            <p:txEl>
                                              <p:pRg st="2" end="2"/>
                                            </p:txEl>
                                          </p:spTgt>
                                        </p:tgtEl>
                                      </p:cBhvr>
                                    </p:animEffect>
                                    <p:anim calcmode="lin" valueType="num">
                                      <p:cBhvr>
                                        <p:cTn id="18" dur="1000" fill="hold"/>
                                        <p:tgtEl>
                                          <p:spTgt spid="14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8">
                                            <p:txEl>
                                              <p:pRg st="3" end="3"/>
                                            </p:txEl>
                                          </p:spTgt>
                                        </p:tgtEl>
                                        <p:attrNameLst>
                                          <p:attrName>style.visibility</p:attrName>
                                        </p:attrNameLst>
                                      </p:cBhvr>
                                      <p:to>
                                        <p:strVal val="visible"/>
                                      </p:to>
                                    </p:set>
                                    <p:animEffect transition="in" filter="fade">
                                      <p:cBhvr>
                                        <p:cTn id="22" dur="1000"/>
                                        <p:tgtEl>
                                          <p:spTgt spid="148">
                                            <p:txEl>
                                              <p:pRg st="3" end="3"/>
                                            </p:txEl>
                                          </p:spTgt>
                                        </p:tgtEl>
                                      </p:cBhvr>
                                    </p:animEffect>
                                    <p:anim calcmode="lin" valueType="num">
                                      <p:cBhvr>
                                        <p:cTn id="23" dur="1000" fill="hold"/>
                                        <p:tgtEl>
                                          <p:spTgt spid="14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8">
                                            <p:txEl>
                                              <p:pRg st="4" end="4"/>
                                            </p:txEl>
                                          </p:spTgt>
                                        </p:tgtEl>
                                        <p:attrNameLst>
                                          <p:attrName>style.visibility</p:attrName>
                                        </p:attrNameLst>
                                      </p:cBhvr>
                                      <p:to>
                                        <p:strVal val="visible"/>
                                      </p:to>
                                    </p:set>
                                    <p:animEffect transition="in" filter="fade">
                                      <p:cBhvr>
                                        <p:cTn id="29" dur="1000"/>
                                        <p:tgtEl>
                                          <p:spTgt spid="148">
                                            <p:txEl>
                                              <p:pRg st="4" end="4"/>
                                            </p:txEl>
                                          </p:spTgt>
                                        </p:tgtEl>
                                      </p:cBhvr>
                                    </p:animEffect>
                                    <p:anim calcmode="lin" valueType="num">
                                      <p:cBhvr>
                                        <p:cTn id="30" dur="1000" fill="hold"/>
                                        <p:tgtEl>
                                          <p:spTgt spid="148">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48">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8">
                                            <p:txEl>
                                              <p:pRg st="5" end="5"/>
                                            </p:txEl>
                                          </p:spTgt>
                                        </p:tgtEl>
                                        <p:attrNameLst>
                                          <p:attrName>style.visibility</p:attrName>
                                        </p:attrNameLst>
                                      </p:cBhvr>
                                      <p:to>
                                        <p:strVal val="visible"/>
                                      </p:to>
                                    </p:set>
                                    <p:animEffect transition="in" filter="fade">
                                      <p:cBhvr>
                                        <p:cTn id="34" dur="1000"/>
                                        <p:tgtEl>
                                          <p:spTgt spid="148">
                                            <p:txEl>
                                              <p:pRg st="5" end="5"/>
                                            </p:txEl>
                                          </p:spTgt>
                                        </p:tgtEl>
                                      </p:cBhvr>
                                    </p:animEffect>
                                    <p:anim calcmode="lin" valueType="num">
                                      <p:cBhvr>
                                        <p:cTn id="35" dur="1000" fill="hold"/>
                                        <p:tgtEl>
                                          <p:spTgt spid="14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4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8">
                                            <p:txEl>
                                              <p:pRg st="6" end="6"/>
                                            </p:txEl>
                                          </p:spTgt>
                                        </p:tgtEl>
                                        <p:attrNameLst>
                                          <p:attrName>style.visibility</p:attrName>
                                        </p:attrNameLst>
                                      </p:cBhvr>
                                      <p:to>
                                        <p:strVal val="visible"/>
                                      </p:to>
                                    </p:set>
                                    <p:animEffect transition="in" filter="fade">
                                      <p:cBhvr>
                                        <p:cTn id="41" dur="1000"/>
                                        <p:tgtEl>
                                          <p:spTgt spid="148">
                                            <p:txEl>
                                              <p:pRg st="6" end="6"/>
                                            </p:txEl>
                                          </p:spTgt>
                                        </p:tgtEl>
                                      </p:cBhvr>
                                    </p:animEffect>
                                    <p:anim calcmode="lin" valueType="num">
                                      <p:cBhvr>
                                        <p:cTn id="42" dur="1000" fill="hold"/>
                                        <p:tgtEl>
                                          <p:spTgt spid="14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48">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48">
                                            <p:txEl>
                                              <p:pRg st="7" end="7"/>
                                            </p:txEl>
                                          </p:spTgt>
                                        </p:tgtEl>
                                        <p:attrNameLst>
                                          <p:attrName>style.visibility</p:attrName>
                                        </p:attrNameLst>
                                      </p:cBhvr>
                                      <p:to>
                                        <p:strVal val="visible"/>
                                      </p:to>
                                    </p:set>
                                    <p:animEffect transition="in" filter="fade">
                                      <p:cBhvr>
                                        <p:cTn id="46" dur="1000"/>
                                        <p:tgtEl>
                                          <p:spTgt spid="148">
                                            <p:txEl>
                                              <p:pRg st="7" end="7"/>
                                            </p:txEl>
                                          </p:spTgt>
                                        </p:tgtEl>
                                      </p:cBhvr>
                                    </p:animEffect>
                                    <p:anim calcmode="lin" valueType="num">
                                      <p:cBhvr>
                                        <p:cTn id="47" dur="1000" fill="hold"/>
                                        <p:tgtEl>
                                          <p:spTgt spid="14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4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48">
                                            <p:txEl>
                                              <p:pRg st="8" end="8"/>
                                            </p:txEl>
                                          </p:spTgt>
                                        </p:tgtEl>
                                        <p:attrNameLst>
                                          <p:attrName>style.visibility</p:attrName>
                                        </p:attrNameLst>
                                      </p:cBhvr>
                                      <p:to>
                                        <p:strVal val="visible"/>
                                      </p:to>
                                    </p:set>
                                    <p:animEffect transition="in" filter="fade">
                                      <p:cBhvr>
                                        <p:cTn id="53" dur="1000"/>
                                        <p:tgtEl>
                                          <p:spTgt spid="148">
                                            <p:txEl>
                                              <p:pRg st="8" end="8"/>
                                            </p:txEl>
                                          </p:spTgt>
                                        </p:tgtEl>
                                      </p:cBhvr>
                                    </p:animEffect>
                                    <p:anim calcmode="lin" valueType="num">
                                      <p:cBhvr>
                                        <p:cTn id="54" dur="1000" fill="hold"/>
                                        <p:tgtEl>
                                          <p:spTgt spid="148">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14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build="p"/>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5020</TotalTime>
  <Words>3766</Words>
  <Application>Microsoft Office PowerPoint</Application>
  <PresentationFormat>On-screen Show (4:3)</PresentationFormat>
  <Paragraphs>483</Paragraphs>
  <Slides>64</Slides>
  <Notes>55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64</vt:i4>
      </vt:variant>
    </vt:vector>
  </HeadingPairs>
  <TitlesOfParts>
    <vt:vector size="70" baseType="lpstr">
      <vt:lpstr>Arial</vt:lpstr>
      <vt:lpstr>Times New Roman</vt:lpstr>
      <vt:lpstr>Tahoma</vt:lpstr>
      <vt:lpstr>Noto Sans Symbols</vt:lpstr>
      <vt:lpstr>Blends</vt:lpstr>
      <vt:lpstr>1_Blends</vt:lpstr>
      <vt:lpstr>PowerPoint Presentation</vt:lpstr>
      <vt:lpstr>Chapter 6</vt:lpstr>
      <vt:lpstr>Chapter Outline</vt:lpstr>
      <vt:lpstr>Relational Algebra Overview</vt:lpstr>
      <vt:lpstr>Relational Algebra Overview (continued)</vt:lpstr>
      <vt:lpstr>Brief History of Origins of Algebra</vt:lpstr>
      <vt:lpstr>Relational Algebra Overview</vt:lpstr>
      <vt:lpstr>Database State for COMPANY</vt:lpstr>
      <vt:lpstr>Unary Relational Operations: SELECT</vt:lpstr>
      <vt:lpstr>Unary Relational Operations: SELECT</vt:lpstr>
      <vt:lpstr>Unary Relational Operations: SELECT (contd.)</vt:lpstr>
      <vt:lpstr>Unary Relational Operations: PROJECT</vt:lpstr>
      <vt:lpstr>Unary Relational Operations: PROJECT (cont.)</vt:lpstr>
      <vt:lpstr>Unary Relational Operations: PROJECT (contd.)</vt:lpstr>
      <vt:lpstr>The following query results refer to this database state</vt:lpstr>
      <vt:lpstr>Examples of applying SELECT and PROJECT operations</vt:lpstr>
      <vt:lpstr>Relational Algebra Expressions</vt:lpstr>
      <vt:lpstr>Single expression versus sequence of relational operations (Example)</vt:lpstr>
      <vt:lpstr>Example of applying multiple operations and RENAME</vt:lpstr>
      <vt:lpstr>Unary Relational Operations: RENAME</vt:lpstr>
      <vt:lpstr>Example </vt:lpstr>
      <vt:lpstr>Unary Relational Operations: RENAME (contd.)</vt:lpstr>
      <vt:lpstr>Unary Relational Operations: RENAME (contd.)</vt:lpstr>
      <vt:lpstr>Relational Algebra Operations from Set Theory </vt:lpstr>
      <vt:lpstr>Relational Algebra Operations from Set Theory: </vt:lpstr>
      <vt:lpstr>Example of the result of a UNION operation</vt:lpstr>
      <vt:lpstr>Relational Algebra Operations from Set Theory: UNION </vt:lpstr>
      <vt:lpstr>Relational Algebra Operations from Set Theory: INTERSECTION</vt:lpstr>
      <vt:lpstr>Relational Algebra Operations from Set Theory: SET DIFFERENCE (cont.) </vt:lpstr>
      <vt:lpstr>Some properties of UNION, INTERSECT, and DIFFERENCE</vt:lpstr>
      <vt:lpstr>PowerPoint Presentation</vt:lpstr>
      <vt:lpstr>Example to illustrate the result of UNION, INTERSECT, and DIFFERENCE</vt:lpstr>
      <vt:lpstr>Relational Algebra Operations from Set Theory: CARTESIAN PRODUCT</vt:lpstr>
      <vt:lpstr>The following query results refer to this database state</vt:lpstr>
      <vt:lpstr>Example of applying CARTESIAN PRODUCT</vt:lpstr>
      <vt:lpstr>Example: Department X Employee</vt:lpstr>
      <vt:lpstr>Binary Relational Operations: JOIN</vt:lpstr>
      <vt:lpstr>Binary Relational Operations: JOIN (cont.)</vt:lpstr>
      <vt:lpstr>Example of applying the JOIN operation</vt:lpstr>
      <vt:lpstr>Some properties of JOIN</vt:lpstr>
      <vt:lpstr>Theta JOIN</vt:lpstr>
      <vt:lpstr>Example </vt:lpstr>
      <vt:lpstr>Binary Relational Operations: EQUIJOIN</vt:lpstr>
      <vt:lpstr>Binary Relational Operations:  NATURAL JOIN Operation</vt:lpstr>
      <vt:lpstr>Binary Relational Operations NATURAL JOIN (contd.)</vt:lpstr>
      <vt:lpstr>Example: Operation: (EMPLOYEE * SALARY) </vt:lpstr>
      <vt:lpstr>Example of NATURAL JOIN operation</vt:lpstr>
      <vt:lpstr>Complete Set of Relational Operations</vt:lpstr>
      <vt:lpstr>Binary Relational Operations: DIVISION</vt:lpstr>
      <vt:lpstr>PowerPoint Presentation</vt:lpstr>
      <vt:lpstr>PowerPoint Presentation</vt:lpstr>
      <vt:lpstr>Example: R and S Relation</vt:lpstr>
      <vt:lpstr>Example of DIVISION</vt:lpstr>
      <vt:lpstr>Recap of Relational Algebra Operations</vt:lpstr>
      <vt:lpstr>Additional Relational Operations: Aggregate Functions and Grouping</vt:lpstr>
      <vt:lpstr>Aggregate Function Operation</vt:lpstr>
      <vt:lpstr>Using Grouping with Aggregation</vt:lpstr>
      <vt:lpstr>The following query results refer to this database state</vt:lpstr>
      <vt:lpstr>Examples of applying aggregate functions and grouping</vt:lpstr>
      <vt:lpstr>Additional Relational Operations (cont.)</vt:lpstr>
      <vt:lpstr>Additional Relational Operations (cont.)</vt:lpstr>
      <vt:lpstr>Outer join operations</vt:lpstr>
      <vt:lpstr>Examples of Queries in Relational Algebra</vt:lpstr>
      <vt:lpstr>Chapter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kjscecomp</cp:lastModifiedBy>
  <cp:revision>28</cp:revision>
  <dcterms:modified xsi:type="dcterms:W3CDTF">2024-02-07T03:58:09Z</dcterms:modified>
</cp:coreProperties>
</file>