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331" r:id="rId5"/>
    <p:sldId id="332" r:id="rId6"/>
    <p:sldId id="333" r:id="rId7"/>
    <p:sldId id="337" r:id="rId8"/>
    <p:sldId id="338" r:id="rId9"/>
    <p:sldId id="339" r:id="rId10"/>
    <p:sldId id="340" r:id="rId11"/>
    <p:sldId id="259" r:id="rId12"/>
    <p:sldId id="260" r:id="rId13"/>
    <p:sldId id="262" r:id="rId14"/>
    <p:sldId id="263" r:id="rId15"/>
    <p:sldId id="354" r:id="rId16"/>
    <p:sldId id="408" r:id="rId17"/>
    <p:sldId id="409" r:id="rId18"/>
    <p:sldId id="307" r:id="rId19"/>
    <p:sldId id="305" r:id="rId20"/>
    <p:sldId id="343" r:id="rId21"/>
    <p:sldId id="346" r:id="rId22"/>
    <p:sldId id="308" r:id="rId23"/>
    <p:sldId id="349" r:id="rId24"/>
    <p:sldId id="350" r:id="rId25"/>
    <p:sldId id="342" r:id="rId26"/>
    <p:sldId id="347" r:id="rId27"/>
    <p:sldId id="344" r:id="rId28"/>
    <p:sldId id="345" r:id="rId29"/>
    <p:sldId id="348" r:id="rId30"/>
    <p:sldId id="322" r:id="rId31"/>
    <p:sldId id="264" r:id="rId32"/>
    <p:sldId id="272" r:id="rId33"/>
    <p:sldId id="274" r:id="rId34"/>
    <p:sldId id="275" r:id="rId35"/>
    <p:sldId id="276" r:id="rId36"/>
    <p:sldId id="407" r:id="rId37"/>
    <p:sldId id="321" r:id="rId38"/>
    <p:sldId id="268" r:id="rId39"/>
    <p:sldId id="269" r:id="rId40"/>
    <p:sldId id="270" r:id="rId41"/>
    <p:sldId id="341" r:id="rId42"/>
    <p:sldId id="278" r:id="rId43"/>
    <p:sldId id="279" r:id="rId44"/>
    <p:sldId id="351" r:id="rId45"/>
    <p:sldId id="352" r:id="rId46"/>
    <p:sldId id="353" r:id="rId47"/>
    <p:sldId id="355" r:id="rId48"/>
    <p:sldId id="356" r:id="rId49"/>
    <p:sldId id="357" r:id="rId50"/>
    <p:sldId id="358" r:id="rId51"/>
    <p:sldId id="359" r:id="rId52"/>
    <p:sldId id="360" r:id="rId53"/>
    <p:sldId id="368" r:id="rId54"/>
    <p:sldId id="369" r:id="rId55"/>
    <p:sldId id="370" r:id="rId56"/>
    <p:sldId id="371" r:id="rId57"/>
    <p:sldId id="373" r:id="rId58"/>
    <p:sldId id="374" r:id="rId59"/>
    <p:sldId id="372" r:id="rId60"/>
    <p:sldId id="381" r:id="rId61"/>
    <p:sldId id="382" r:id="rId62"/>
    <p:sldId id="383" r:id="rId63"/>
    <p:sldId id="384" r:id="rId64"/>
    <p:sldId id="385" r:id="rId65"/>
    <p:sldId id="386" r:id="rId66"/>
    <p:sldId id="387" r:id="rId67"/>
    <p:sldId id="388" r:id="rId68"/>
    <p:sldId id="389" r:id="rId69"/>
    <p:sldId id="390" r:id="rId70"/>
    <p:sldId id="402" r:id="rId71"/>
    <p:sldId id="395" r:id="rId72"/>
    <p:sldId id="392" r:id="rId73"/>
    <p:sldId id="396" r:id="rId74"/>
    <p:sldId id="393" r:id="rId75"/>
    <p:sldId id="394" r:id="rId76"/>
    <p:sldId id="397" r:id="rId77"/>
    <p:sldId id="398" r:id="rId78"/>
    <p:sldId id="399" r:id="rId79"/>
    <p:sldId id="400" r:id="rId80"/>
    <p:sldId id="401" r:id="rId81"/>
    <p:sldId id="375" r:id="rId82"/>
    <p:sldId id="376" r:id="rId83"/>
    <p:sldId id="377" r:id="rId84"/>
    <p:sldId id="378" r:id="rId85"/>
    <p:sldId id="410" r:id="rId86"/>
    <p:sldId id="405" r:id="rId87"/>
    <p:sldId id="380" r:id="rId88"/>
    <p:sldId id="40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p:cViewPr>
        <p:scale>
          <a:sx n="81" d="100"/>
          <a:sy n="81" d="100"/>
        </p:scale>
        <p:origin x="-1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11DEF6-AAF7-48B4-AA7C-0C4B001502B2}" type="datetimeFigureOut">
              <a:rPr lang="en-US" smtClean="0"/>
              <a:t>2/12/2024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8E072-E0B1-43A5-986B-33D8DC50DDD6}" type="slidenum">
              <a:rPr lang="en-US" smtClean="0"/>
              <a:t>‹#›</a:t>
            </a:fld>
            <a:endParaRPr lang="en-US"/>
          </a:p>
        </p:txBody>
      </p:sp>
    </p:spTree>
    <p:extLst>
      <p:ext uri="{BB962C8B-B14F-4D97-AF65-F5344CB8AC3E}">
        <p14:creationId xmlns:p14="http://schemas.microsoft.com/office/powerpoint/2010/main" val="404606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16</a:t>
            </a:fld>
            <a:endParaRPr/>
          </a:p>
        </p:txBody>
      </p:sp>
      <p:sp>
        <p:nvSpPr>
          <p:cNvPr id="330" name="Google Shape;3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17</a:t>
            </a:fld>
            <a:endParaRPr/>
          </a:p>
        </p:txBody>
      </p:sp>
      <p:sp>
        <p:nvSpPr>
          <p:cNvPr id="330" name="Google Shape;3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C1923-9ACD-46E6-B356-350463833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83B1064-31C7-4ECA-A918-6F7ED7C0D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F435DD-C3AB-472D-B067-C0B3280AC54A}"/>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404B7E3D-FAC1-49C3-AE6B-74DE6719E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EF3894C-C04C-4C32-AC6B-836A736C602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413978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874AC-8E84-4E1A-9C3D-6A10A66ED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3B0356D-86BF-4C32-8B95-98C76F755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9CDDA9-5478-4BDD-9345-75345B843D92}"/>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7D026CAE-FE05-4893-B8B1-4D773CDB8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C189F3-EEEA-4E96-9068-872988D6CA8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40638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CAE258-2C00-4D47-913A-AAC1D4C5D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FCBB8D-3D43-41D6-B0F1-3A21F9EAE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7BC4CB-4E37-4CA6-AFD0-63AED4AA90B6}"/>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74A1B413-A5F0-4C55-81A9-9B05CE76E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A5426F-2777-4E66-B79F-4B30A0EDBF39}"/>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414611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70C2D-4AD4-4965-9DC2-C91581111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9A823AF-1E17-4CFA-A49B-360F7A43E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8E7A30F-A3E3-4FF4-B2F3-E96388737B84}"/>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E2205C1D-F506-4E1A-9DF7-BBF39A2E1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6177E-F9AF-4A85-A507-74FE94601249}"/>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12536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1B4B3-CC61-4217-A0DB-8885CED53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3AB3217-124A-43BB-88FC-262F9F688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7B82C3-1614-4016-BD91-F80624F9338D}"/>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9C5C603A-6D30-4F1E-833A-18AC2B853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77A2EF-7148-452F-9770-10F615D66824}"/>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0082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AE20B-0A2A-46B2-8C71-B766AD4C7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4F368B-BD2E-491B-9270-99F7DE52BB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3DF7443-3448-401E-A654-E6F49C1B1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9788A2B-FC04-4BFC-8057-7C5EEF6A6D02}"/>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6" name="Footer Placeholder 5">
            <a:extLst>
              <a:ext uri="{FF2B5EF4-FFF2-40B4-BE49-F238E27FC236}">
                <a16:creationId xmlns:a16="http://schemas.microsoft.com/office/drawing/2014/main" xmlns="" id="{6049DC6E-37E9-47CF-954B-E11B0513D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E4D8781-E92B-42FE-BB7C-E060B1FF744C}"/>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40670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8C31D-6CA5-4E1B-AB3B-B8C93B8642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418BE0-029E-4B29-A028-C44F5EC235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26C7C86-D03E-4372-8AE7-1E2DB2DE0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26BD4F-727E-4F3A-8AD0-812EDCAA2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4B63BAF-80FF-41D7-8F07-3A2AA5721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6188F3F-7B9B-446F-84BF-0CB83EEB8960}"/>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8" name="Footer Placeholder 7">
            <a:extLst>
              <a:ext uri="{FF2B5EF4-FFF2-40B4-BE49-F238E27FC236}">
                <a16:creationId xmlns:a16="http://schemas.microsoft.com/office/drawing/2014/main" xmlns="" id="{DDC7E223-AB40-4CF4-9066-67DE0BF238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6E647AA-98BD-4979-883E-642766425CC7}"/>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02600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57D63-FCA0-4300-A033-BFE9CB02BB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669BAE-2524-4FA4-ABAA-3882EB374B96}"/>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4" name="Footer Placeholder 3">
            <a:extLst>
              <a:ext uri="{FF2B5EF4-FFF2-40B4-BE49-F238E27FC236}">
                <a16:creationId xmlns:a16="http://schemas.microsoft.com/office/drawing/2014/main" xmlns="" id="{A1612128-9E64-4A88-9B61-FBA3B6257D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6C5265E-D4DC-40B6-BD0D-67C7F520215B}"/>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61275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AFF076-D66E-439B-8D06-27E4DCB1003B}"/>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3" name="Footer Placeholder 2">
            <a:extLst>
              <a:ext uri="{FF2B5EF4-FFF2-40B4-BE49-F238E27FC236}">
                <a16:creationId xmlns:a16="http://schemas.microsoft.com/office/drawing/2014/main" xmlns="" id="{FF5B473C-71C5-4D1A-AE2B-46746754F1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43280CF-3B7D-43CB-872B-AA48F7107F9B}"/>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2615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7975A-6AAA-4AF2-9D2B-EB2BC3E10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D594A3-823E-4BC9-BD1C-8C43DE68F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8B4867C-40C5-469F-BDB1-723E8761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849D9A-8229-44B2-9AE5-FE5E92FE13B7}"/>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6" name="Footer Placeholder 5">
            <a:extLst>
              <a:ext uri="{FF2B5EF4-FFF2-40B4-BE49-F238E27FC236}">
                <a16:creationId xmlns:a16="http://schemas.microsoft.com/office/drawing/2014/main" xmlns="" id="{29EDEB44-F02F-476B-9E6A-9604375759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3771771-7D4C-443C-A4D8-1A39870A4F8F}"/>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262153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E1DD7-CA2C-46C1-876A-3D17FEE3C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89E9093-AD76-4C2B-BC9B-75DB89A52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750BA3-F98B-42FB-97C0-510CB30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FEA90E-D8D8-40C9-ACC1-94130AB07787}"/>
              </a:ext>
            </a:extLst>
          </p:cNvPr>
          <p:cNvSpPr>
            <a:spLocks noGrp="1"/>
          </p:cNvSpPr>
          <p:nvPr>
            <p:ph type="dt" sz="half" idx="10"/>
          </p:nvPr>
        </p:nvSpPr>
        <p:spPr/>
        <p:txBody>
          <a:bodyPr/>
          <a:lstStyle/>
          <a:p>
            <a:fld id="{A48A7E41-F773-4138-B00A-95C99F36A8DE}" type="datetimeFigureOut">
              <a:rPr lang="en-IN" smtClean="0"/>
              <a:t>12-02-2024</a:t>
            </a:fld>
            <a:endParaRPr lang="en-IN"/>
          </a:p>
        </p:txBody>
      </p:sp>
      <p:sp>
        <p:nvSpPr>
          <p:cNvPr id="6" name="Footer Placeholder 5">
            <a:extLst>
              <a:ext uri="{FF2B5EF4-FFF2-40B4-BE49-F238E27FC236}">
                <a16:creationId xmlns:a16="http://schemas.microsoft.com/office/drawing/2014/main" xmlns="" id="{405FD675-D727-483E-A386-CCB46F3F74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B36F168-9613-4783-9086-C7249DEF3C43}"/>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5170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A2A870-CF0F-4B6B-9B89-890BDF726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CC03B3-738B-4E4E-8B13-E55CEC0CC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C439E9-EC1B-4C25-B410-C9577D572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A7E41-F773-4138-B00A-95C99F36A8DE}" type="datetimeFigureOut">
              <a:rPr lang="en-IN" smtClean="0"/>
              <a:t>12-02-2024</a:t>
            </a:fld>
            <a:endParaRPr lang="en-IN"/>
          </a:p>
        </p:txBody>
      </p:sp>
      <p:sp>
        <p:nvSpPr>
          <p:cNvPr id="5" name="Footer Placeholder 4">
            <a:extLst>
              <a:ext uri="{FF2B5EF4-FFF2-40B4-BE49-F238E27FC236}">
                <a16:creationId xmlns:a16="http://schemas.microsoft.com/office/drawing/2014/main" xmlns="" id="{549EFA26-32B1-4255-92F8-C3F55BB9C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2C0A8A3-B3ED-4DB7-B4DA-E10DD2057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2D4A8-DF34-48C5-AC26-E328A852D76B}" type="slidenum">
              <a:rPr lang="en-IN" smtClean="0"/>
              <a:t>‹#›</a:t>
            </a:fld>
            <a:endParaRPr lang="en-IN"/>
          </a:p>
        </p:txBody>
      </p:sp>
    </p:spTree>
    <p:extLst>
      <p:ext uri="{BB962C8B-B14F-4D97-AF65-F5344CB8AC3E}">
        <p14:creationId xmlns:p14="http://schemas.microsoft.com/office/powerpoint/2010/main" val="397171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06478-07B2-4AE3-A0FA-E223519A3640}"/>
              </a:ext>
            </a:extLst>
          </p:cNvPr>
          <p:cNvSpPr>
            <a:spLocks noGrp="1"/>
          </p:cNvSpPr>
          <p:nvPr>
            <p:ph type="ctrTitle"/>
          </p:nvPr>
        </p:nvSpPr>
        <p:spPr>
          <a:xfrm>
            <a:off x="1286493" y="1600200"/>
            <a:ext cx="9144000" cy="2387600"/>
          </a:xfrm>
        </p:spPr>
        <p:txBody>
          <a:bodyPr>
            <a:normAutofit fontScale="90000"/>
          </a:bodyPr>
          <a:lstStyle/>
          <a:p>
            <a:r>
              <a:rPr lang="en-IN" b="1" dirty="0"/>
              <a:t>Structured Query</a:t>
            </a:r>
            <a:br>
              <a:rPr lang="en-IN" b="1" dirty="0"/>
            </a:br>
            <a:r>
              <a:rPr lang="en-IN" b="1" dirty="0"/>
              <a:t>Language (SQL)</a:t>
            </a:r>
            <a:br>
              <a:rPr lang="en-IN" b="1" dirty="0"/>
            </a:br>
            <a:r>
              <a:rPr lang="en-IN" b="1" dirty="0"/>
              <a:t>&amp; Indexing</a:t>
            </a:r>
            <a:endParaRPr lang="en-IN" dirty="0"/>
          </a:p>
        </p:txBody>
      </p:sp>
      <p:sp>
        <p:nvSpPr>
          <p:cNvPr id="3" name="Subtitle 2">
            <a:extLst>
              <a:ext uri="{FF2B5EF4-FFF2-40B4-BE49-F238E27FC236}">
                <a16:creationId xmlns:a16="http://schemas.microsoft.com/office/drawing/2014/main" xmlns="" id="{A07A0339-5D04-40AE-9210-88C905B8FE52}"/>
              </a:ext>
            </a:extLst>
          </p:cNvPr>
          <p:cNvSpPr>
            <a:spLocks noGrp="1"/>
          </p:cNvSpPr>
          <p:nvPr>
            <p:ph type="subTitle" idx="1"/>
          </p:nvPr>
        </p:nvSpPr>
        <p:spPr>
          <a:xfrm>
            <a:off x="1286493" y="4393870"/>
            <a:ext cx="9144000" cy="1505197"/>
          </a:xfrm>
        </p:spPr>
        <p:txBody>
          <a:bodyPr/>
          <a:lstStyle/>
          <a:p>
            <a:r>
              <a:rPr lang="en-IN" dirty="0"/>
              <a:t>						-Unit 4</a:t>
            </a:r>
          </a:p>
        </p:txBody>
      </p:sp>
    </p:spTree>
    <p:extLst>
      <p:ext uri="{BB962C8B-B14F-4D97-AF65-F5344CB8AC3E}">
        <p14:creationId xmlns:p14="http://schemas.microsoft.com/office/powerpoint/2010/main" val="281808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40A6BE-DFC9-413C-B20C-15A36EF32C31}"/>
              </a:ext>
            </a:extLst>
          </p:cNvPr>
          <p:cNvSpPr>
            <a:spLocks noGrp="1"/>
          </p:cNvSpPr>
          <p:nvPr>
            <p:ph type="title"/>
          </p:nvPr>
        </p:nvSpPr>
        <p:spPr/>
        <p:txBody>
          <a:bodyPr/>
          <a:lstStyle/>
          <a:p>
            <a:r>
              <a:rPr lang="en-IN" dirty="0"/>
              <a:t>Logical Operators</a:t>
            </a:r>
            <a:br>
              <a:rPr lang="en-IN" dirty="0"/>
            </a:br>
            <a:endParaRPr lang="en-IN" dirty="0"/>
          </a:p>
        </p:txBody>
      </p:sp>
      <p:sp>
        <p:nvSpPr>
          <p:cNvPr id="6" name="Content Placeholder 5">
            <a:extLst>
              <a:ext uri="{FF2B5EF4-FFF2-40B4-BE49-F238E27FC236}">
                <a16:creationId xmlns:a16="http://schemas.microsoft.com/office/drawing/2014/main" xmlns="" id="{6A662A52-1D67-4C7E-B7A9-D8D00ED78FC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1422658A-F482-45E3-8E8D-30FDE33CC83F}"/>
              </a:ext>
            </a:extLst>
          </p:cNvPr>
          <p:cNvPicPr>
            <a:picLocks noChangeAspect="1"/>
          </p:cNvPicPr>
          <p:nvPr/>
        </p:nvPicPr>
        <p:blipFill>
          <a:blip r:embed="rId2"/>
          <a:stretch>
            <a:fillRect/>
          </a:stretch>
        </p:blipFill>
        <p:spPr>
          <a:xfrm>
            <a:off x="1184225" y="1218498"/>
            <a:ext cx="7185052" cy="5274378"/>
          </a:xfrm>
          <a:prstGeom prst="rect">
            <a:avLst/>
          </a:prstGeom>
        </p:spPr>
      </p:pic>
    </p:spTree>
    <p:extLst>
      <p:ext uri="{BB962C8B-B14F-4D97-AF65-F5344CB8AC3E}">
        <p14:creationId xmlns:p14="http://schemas.microsoft.com/office/powerpoint/2010/main" val="12312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2B54A-6FF8-4D6E-938F-D064B5F86B06}"/>
              </a:ext>
            </a:extLst>
          </p:cNvPr>
          <p:cNvSpPr>
            <a:spLocks noGrp="1"/>
          </p:cNvSpPr>
          <p:nvPr>
            <p:ph type="title"/>
          </p:nvPr>
        </p:nvSpPr>
        <p:spPr/>
        <p:txBody>
          <a:bodyPr/>
          <a:lstStyle/>
          <a:p>
            <a:r>
              <a:rPr lang="en-IN" b="1" dirty="0"/>
              <a:t>What is Relational Database?</a:t>
            </a:r>
            <a:endParaRPr lang="en-IN" dirty="0"/>
          </a:p>
        </p:txBody>
      </p:sp>
      <p:sp>
        <p:nvSpPr>
          <p:cNvPr id="3" name="Content Placeholder 2">
            <a:extLst>
              <a:ext uri="{FF2B5EF4-FFF2-40B4-BE49-F238E27FC236}">
                <a16:creationId xmlns:a16="http://schemas.microsoft.com/office/drawing/2014/main" xmlns="" id="{A5D49EF9-85FB-487F-A1EA-04D0634D014F}"/>
              </a:ext>
            </a:extLst>
          </p:cNvPr>
          <p:cNvSpPr>
            <a:spLocks noGrp="1"/>
          </p:cNvSpPr>
          <p:nvPr>
            <p:ph idx="1"/>
          </p:nvPr>
        </p:nvSpPr>
        <p:spPr/>
        <p:txBody>
          <a:bodyPr/>
          <a:lstStyle/>
          <a:p>
            <a:pPr fontAlgn="base"/>
            <a:r>
              <a:rPr lang="en-IN" dirty="0"/>
              <a:t>Relational database means the data is stored as well as retrieved in the form of relations (tables). </a:t>
            </a:r>
          </a:p>
          <a:p>
            <a:pPr fontAlgn="base"/>
            <a:r>
              <a:rPr lang="en-IN" dirty="0"/>
              <a:t>Table 1 shows the relational database with only one relation called </a:t>
            </a:r>
            <a:r>
              <a:rPr lang="en-IN" b="1" dirty="0"/>
              <a:t>STUDENT,</a:t>
            </a:r>
          </a:p>
          <a:p>
            <a:pPr fontAlgn="base"/>
            <a:r>
              <a:rPr lang="en-IN" dirty="0"/>
              <a:t>which stores ROLL_NO, NAME, ADDRESS, PHONE and AGE of students.</a:t>
            </a:r>
          </a:p>
          <a:p>
            <a:r>
              <a:rPr lang="en-IN" b="1" dirty="0"/>
              <a:t>STUDENT</a:t>
            </a:r>
          </a:p>
          <a:p>
            <a:endParaRPr lang="en-IN" dirty="0"/>
          </a:p>
        </p:txBody>
      </p:sp>
      <p:pic>
        <p:nvPicPr>
          <p:cNvPr id="4" name="Picture 3">
            <a:extLst>
              <a:ext uri="{FF2B5EF4-FFF2-40B4-BE49-F238E27FC236}">
                <a16:creationId xmlns:a16="http://schemas.microsoft.com/office/drawing/2014/main" xmlns="" id="{886A8BBF-6894-4265-9794-FB6945F3420A}"/>
              </a:ext>
            </a:extLst>
          </p:cNvPr>
          <p:cNvPicPr>
            <a:picLocks noChangeAspect="1"/>
          </p:cNvPicPr>
          <p:nvPr/>
        </p:nvPicPr>
        <p:blipFill>
          <a:blip r:embed="rId2"/>
          <a:stretch>
            <a:fillRect/>
          </a:stretch>
        </p:blipFill>
        <p:spPr>
          <a:xfrm>
            <a:off x="2555112" y="4892016"/>
            <a:ext cx="5229225" cy="1847850"/>
          </a:xfrm>
          <a:prstGeom prst="rect">
            <a:avLst/>
          </a:prstGeom>
        </p:spPr>
      </p:pic>
    </p:spTree>
    <p:extLst>
      <p:ext uri="{BB962C8B-B14F-4D97-AF65-F5344CB8AC3E}">
        <p14:creationId xmlns:p14="http://schemas.microsoft.com/office/powerpoint/2010/main" val="38930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A982D-1164-4C37-9E57-969F22323FFD}"/>
              </a:ext>
            </a:extLst>
          </p:cNvPr>
          <p:cNvSpPr>
            <a:spLocks noGrp="1"/>
          </p:cNvSpPr>
          <p:nvPr>
            <p:ph type="title"/>
          </p:nvPr>
        </p:nvSpPr>
        <p:spPr/>
        <p:txBody>
          <a:bodyPr/>
          <a:lstStyle/>
          <a:p>
            <a:r>
              <a:rPr lang="en-IN" dirty="0"/>
              <a:t>Important terminologies that are used in terms of relation.</a:t>
            </a:r>
          </a:p>
        </p:txBody>
      </p:sp>
      <p:sp>
        <p:nvSpPr>
          <p:cNvPr id="3" name="Content Placeholder 2">
            <a:extLst>
              <a:ext uri="{FF2B5EF4-FFF2-40B4-BE49-F238E27FC236}">
                <a16:creationId xmlns:a16="http://schemas.microsoft.com/office/drawing/2014/main" xmlns="" id="{38A781D5-82F4-49AE-8496-D71EB2253A79}"/>
              </a:ext>
            </a:extLst>
          </p:cNvPr>
          <p:cNvSpPr>
            <a:spLocks noGrp="1"/>
          </p:cNvSpPr>
          <p:nvPr>
            <p:ph idx="1"/>
          </p:nvPr>
        </p:nvSpPr>
        <p:spPr/>
        <p:txBody>
          <a:bodyPr>
            <a:normAutofit fontScale="70000" lnSpcReduction="20000"/>
          </a:bodyPr>
          <a:lstStyle/>
          <a:p>
            <a:pPr fontAlgn="base"/>
            <a:r>
              <a:rPr lang="en-IN" b="1" dirty="0"/>
              <a:t>Attribute (field):</a:t>
            </a:r>
            <a:r>
              <a:rPr lang="en-IN" dirty="0"/>
              <a:t> Attributes are the properties that define a relation. e.g.;</a:t>
            </a:r>
            <a:r>
              <a:rPr lang="en-IN" b="1" dirty="0"/>
              <a:t> ROLL_NO, NAME </a:t>
            </a:r>
            <a:r>
              <a:rPr lang="en-IN" dirty="0"/>
              <a:t>etc.</a:t>
            </a:r>
          </a:p>
          <a:p>
            <a:pPr fontAlgn="base"/>
            <a:endParaRPr lang="en-IN" dirty="0"/>
          </a:p>
          <a:p>
            <a:pPr fontAlgn="base"/>
            <a:r>
              <a:rPr lang="en-IN" b="1" dirty="0"/>
              <a:t>Tuple:</a:t>
            </a:r>
            <a:r>
              <a:rPr lang="en-IN" dirty="0"/>
              <a:t> Each row in the relation is known as tuple.</a:t>
            </a:r>
          </a:p>
          <a:p>
            <a:pPr fontAlgn="base"/>
            <a:endParaRPr lang="en-IN" dirty="0"/>
          </a:p>
          <a:p>
            <a:pPr fontAlgn="base"/>
            <a:r>
              <a:rPr lang="en-IN" dirty="0"/>
              <a:t> </a:t>
            </a:r>
            <a:r>
              <a:rPr lang="en-IN" b="1" dirty="0"/>
              <a:t>Degree:</a:t>
            </a:r>
            <a:r>
              <a:rPr lang="en-IN" dirty="0"/>
              <a:t> The number of attributes in the relation is known as degree of the relation. </a:t>
            </a:r>
          </a:p>
          <a:p>
            <a:pPr marL="0" indent="0" fontAlgn="base">
              <a:buNone/>
            </a:pPr>
            <a:r>
              <a:rPr lang="en-IN" dirty="0"/>
              <a:t>      </a:t>
            </a:r>
            <a:r>
              <a:rPr lang="en-IN" dirty="0" err="1"/>
              <a:t>Ex.The</a:t>
            </a:r>
            <a:r>
              <a:rPr lang="en-IN" dirty="0"/>
              <a:t> </a:t>
            </a:r>
            <a:r>
              <a:rPr lang="en-IN" b="1" dirty="0"/>
              <a:t>STUDENT</a:t>
            </a:r>
            <a:r>
              <a:rPr lang="en-IN" dirty="0"/>
              <a:t> relation defined above has degree 5.</a:t>
            </a:r>
          </a:p>
          <a:p>
            <a:pPr fontAlgn="base"/>
            <a:endParaRPr lang="en-IN" dirty="0"/>
          </a:p>
          <a:p>
            <a:pPr fontAlgn="base"/>
            <a:r>
              <a:rPr lang="en-IN" b="1" dirty="0"/>
              <a:t>Cardinality: </a:t>
            </a:r>
            <a:r>
              <a:rPr lang="en-IN" dirty="0"/>
              <a:t>The number of tuples in a relation is known as cardinality. </a:t>
            </a:r>
            <a:r>
              <a:rPr lang="en-IN" dirty="0" err="1"/>
              <a:t>Ex.The</a:t>
            </a:r>
            <a:r>
              <a:rPr lang="en-IN" dirty="0"/>
              <a:t> </a:t>
            </a:r>
            <a:r>
              <a:rPr lang="en-IN" b="1" dirty="0"/>
              <a:t>STUDENT</a:t>
            </a:r>
            <a:r>
              <a:rPr lang="en-IN" dirty="0"/>
              <a:t> relation defined above has cardinality 3.</a:t>
            </a:r>
          </a:p>
          <a:p>
            <a:pPr fontAlgn="base"/>
            <a:endParaRPr lang="en-IN" dirty="0"/>
          </a:p>
          <a:p>
            <a:pPr fontAlgn="base"/>
            <a:r>
              <a:rPr lang="en-IN" b="1" dirty="0"/>
              <a:t>Column:</a:t>
            </a:r>
            <a:r>
              <a:rPr lang="en-IN" dirty="0"/>
              <a:t> Column represents the set of values for a particular attribute. </a:t>
            </a:r>
          </a:p>
          <a:p>
            <a:pPr fontAlgn="base"/>
            <a:endParaRPr lang="en-IN" dirty="0"/>
          </a:p>
          <a:p>
            <a:pPr fontAlgn="base"/>
            <a:r>
              <a:rPr lang="en-IN" b="1" dirty="0"/>
              <a:t>A </a:t>
            </a:r>
            <a:r>
              <a:rPr lang="en-IN" b="1" i="1" dirty="0"/>
              <a:t>query: </a:t>
            </a:r>
            <a:r>
              <a:rPr lang="en-IN" i="1" dirty="0"/>
              <a:t>It</a:t>
            </a:r>
            <a:r>
              <a:rPr lang="en-IN" dirty="0"/>
              <a:t> is an inquiry to the database for information.</a:t>
            </a:r>
          </a:p>
          <a:p>
            <a:endParaRPr lang="en-IN" dirty="0"/>
          </a:p>
        </p:txBody>
      </p:sp>
    </p:spTree>
    <p:extLst>
      <p:ext uri="{BB962C8B-B14F-4D97-AF65-F5344CB8AC3E}">
        <p14:creationId xmlns:p14="http://schemas.microsoft.com/office/powerpoint/2010/main" val="689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038025-A1B4-40A6-9CE4-3F6146B1578F}"/>
              </a:ext>
            </a:extLst>
          </p:cNvPr>
          <p:cNvSpPr>
            <a:spLocks noGrp="1"/>
          </p:cNvSpPr>
          <p:nvPr>
            <p:ph type="title"/>
          </p:nvPr>
        </p:nvSpPr>
        <p:spPr>
          <a:xfrm>
            <a:off x="630936" y="639520"/>
            <a:ext cx="3429000" cy="1719072"/>
          </a:xfrm>
        </p:spPr>
        <p:txBody>
          <a:bodyPr anchor="b">
            <a:normAutofit/>
          </a:bodyPr>
          <a:lstStyle/>
          <a:p>
            <a:r>
              <a:rPr lang="en-IN" sz="3800"/>
              <a:t>Classification of SQL commands</a:t>
            </a:r>
          </a:p>
        </p:txBody>
      </p:sp>
      <p:sp>
        <p:nvSpPr>
          <p:cNvPr id="1033"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879BE39-9A08-4017-999A-1578D7C8ED73}"/>
              </a:ext>
            </a:extLst>
          </p:cNvPr>
          <p:cNvSpPr>
            <a:spLocks noGrp="1"/>
          </p:cNvSpPr>
          <p:nvPr>
            <p:ph idx="1"/>
          </p:nvPr>
        </p:nvSpPr>
        <p:spPr>
          <a:xfrm>
            <a:off x="630936" y="2807208"/>
            <a:ext cx="3429000" cy="3410712"/>
          </a:xfrm>
        </p:spPr>
        <p:txBody>
          <a:bodyPr anchor="t">
            <a:normAutofit/>
          </a:bodyPr>
          <a:lstStyle/>
          <a:p>
            <a:r>
              <a:rPr lang="en-IN" sz="1600" dirty="0"/>
              <a:t>DDL (Data Definition Language)</a:t>
            </a:r>
          </a:p>
          <a:p>
            <a:endParaRPr lang="en-IN" sz="1600" dirty="0"/>
          </a:p>
          <a:p>
            <a:r>
              <a:rPr lang="en-IN" sz="1600" dirty="0"/>
              <a:t>DML (Data Manipulation Language)</a:t>
            </a:r>
          </a:p>
          <a:p>
            <a:endParaRPr lang="en-IN" sz="1600" dirty="0"/>
          </a:p>
          <a:p>
            <a:r>
              <a:rPr lang="en-IN" sz="1600" dirty="0"/>
              <a:t>DCL (Data Control Language)</a:t>
            </a:r>
          </a:p>
          <a:p>
            <a:endParaRPr lang="en-IN" sz="1600" dirty="0"/>
          </a:p>
          <a:p>
            <a:r>
              <a:rPr lang="en-IN" sz="1600" dirty="0"/>
              <a:t>DQL (Data Query Language)</a:t>
            </a:r>
          </a:p>
          <a:p>
            <a:endParaRPr lang="en-IN" sz="1600" dirty="0"/>
          </a:p>
          <a:p>
            <a:r>
              <a:rPr lang="en-IN" sz="1600" dirty="0"/>
              <a:t>Transactional control commands</a:t>
            </a:r>
          </a:p>
          <a:p>
            <a:endParaRPr lang="en-IN" sz="1200" dirty="0"/>
          </a:p>
        </p:txBody>
      </p:sp>
      <p:pic>
        <p:nvPicPr>
          <p:cNvPr id="1026" name="Picture 2" descr="Lightbox">
            <a:extLst>
              <a:ext uri="{FF2B5EF4-FFF2-40B4-BE49-F238E27FC236}">
                <a16:creationId xmlns:a16="http://schemas.microsoft.com/office/drawing/2014/main" xmlns="" id="{674E1B51-D393-493A-910D-2C446CE4C1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8103" y="495785"/>
            <a:ext cx="7527925" cy="63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ECEDA-4BD6-4D2D-8A6A-FFD628B0C20B}"/>
              </a:ext>
            </a:extLst>
          </p:cNvPr>
          <p:cNvSpPr>
            <a:spLocks noGrp="1"/>
          </p:cNvSpPr>
          <p:nvPr>
            <p:ph type="title"/>
          </p:nvPr>
        </p:nvSpPr>
        <p:spPr/>
        <p:txBody>
          <a:bodyPr/>
          <a:lstStyle/>
          <a:p>
            <a:r>
              <a:rPr lang="en-IN" b="1" dirty="0"/>
              <a:t>DQL (Data Query Language):</a:t>
            </a:r>
            <a:br>
              <a:rPr lang="en-IN" b="1" dirty="0"/>
            </a:br>
            <a:endParaRPr lang="en-IN" dirty="0"/>
          </a:p>
        </p:txBody>
      </p:sp>
      <p:sp>
        <p:nvSpPr>
          <p:cNvPr id="3" name="Content Placeholder 2">
            <a:extLst>
              <a:ext uri="{FF2B5EF4-FFF2-40B4-BE49-F238E27FC236}">
                <a16:creationId xmlns:a16="http://schemas.microsoft.com/office/drawing/2014/main" xmlns="" id="{9D35BA5E-A58C-4EB2-ABF7-DAECD1036BD4}"/>
              </a:ext>
            </a:extLst>
          </p:cNvPr>
          <p:cNvSpPr>
            <a:spLocks noGrp="1"/>
          </p:cNvSpPr>
          <p:nvPr>
            <p:ph idx="1"/>
          </p:nvPr>
        </p:nvSpPr>
        <p:spPr/>
        <p:txBody>
          <a:bodyPr>
            <a:normAutofit fontScale="92500" lnSpcReduction="10000"/>
          </a:bodyPr>
          <a:lstStyle/>
          <a:p>
            <a:r>
              <a:rPr lang="en-IN" dirty="0"/>
              <a:t>It allows getting data from the database and imposing order upon it. </a:t>
            </a:r>
          </a:p>
          <a:p>
            <a:r>
              <a:rPr lang="en-IN" dirty="0"/>
              <a:t>It includes the SELECT statement. </a:t>
            </a:r>
          </a:p>
          <a:p>
            <a:r>
              <a:rPr lang="en-IN" dirty="0"/>
              <a:t>This command allows getting the data out of the database to perform operations with it.</a:t>
            </a:r>
          </a:p>
          <a:p>
            <a:pPr fontAlgn="base"/>
            <a:endParaRPr lang="en-IN" dirty="0"/>
          </a:p>
          <a:p>
            <a:pPr marL="0" indent="0" fontAlgn="base">
              <a:buNone/>
            </a:pPr>
            <a:r>
              <a:rPr lang="en-IN" dirty="0"/>
              <a:t>List of DQL: </a:t>
            </a:r>
          </a:p>
          <a:p>
            <a:pPr fontAlgn="base"/>
            <a:r>
              <a:rPr lang="en-IN" b="1" u="sng" dirty="0"/>
              <a:t>SELECT</a:t>
            </a:r>
            <a:r>
              <a:rPr lang="en-IN" b="1" dirty="0"/>
              <a:t>: </a:t>
            </a:r>
            <a:r>
              <a:rPr lang="en-IN" dirty="0"/>
              <a:t>It is used to retrieve data from the database.</a:t>
            </a:r>
          </a:p>
          <a:p>
            <a:pPr fontAlgn="base"/>
            <a:r>
              <a:rPr lang="en-IN" dirty="0"/>
              <a:t>It is also can be used with where clause to retrieve specific record.</a:t>
            </a:r>
          </a:p>
          <a:p>
            <a:pPr fontAlgn="base"/>
            <a:r>
              <a:rPr lang="en-IN" dirty="0"/>
              <a:t>Syntax: Select column from &lt;</a:t>
            </a:r>
            <a:r>
              <a:rPr lang="en-IN" dirty="0" err="1"/>
              <a:t>table_name</a:t>
            </a:r>
            <a:r>
              <a:rPr lang="en-IN" dirty="0"/>
              <a:t>&gt; where &lt;condition&gt;;</a:t>
            </a:r>
          </a:p>
          <a:p>
            <a:pPr fontAlgn="base"/>
            <a:r>
              <a:rPr lang="en-IN" dirty="0"/>
              <a:t>Ex. Select * from students where </a:t>
            </a:r>
            <a:r>
              <a:rPr lang="en-IN" dirty="0" err="1"/>
              <a:t>rno</a:t>
            </a:r>
            <a:r>
              <a:rPr lang="en-IN" dirty="0"/>
              <a:t>=5;</a:t>
            </a:r>
          </a:p>
          <a:p>
            <a:pPr fontAlgn="base"/>
            <a:endParaRPr lang="en-IN" dirty="0"/>
          </a:p>
          <a:p>
            <a:endParaRPr lang="en-IN" dirty="0"/>
          </a:p>
        </p:txBody>
      </p:sp>
    </p:spTree>
    <p:extLst>
      <p:ext uri="{BB962C8B-B14F-4D97-AF65-F5344CB8AC3E}">
        <p14:creationId xmlns:p14="http://schemas.microsoft.com/office/powerpoint/2010/main" val="75881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4CFAB-B182-43E4-B9C5-2BA0A40F38DD}"/>
              </a:ext>
            </a:extLst>
          </p:cNvPr>
          <p:cNvSpPr>
            <a:spLocks noGrp="1"/>
          </p:cNvSpPr>
          <p:nvPr>
            <p:ph type="title"/>
          </p:nvPr>
        </p:nvSpPr>
        <p:spPr/>
        <p:txBody>
          <a:bodyPr/>
          <a:lstStyle/>
          <a:p>
            <a:r>
              <a:rPr lang="en-IN"/>
              <a:t>SELECT Command</a:t>
            </a:r>
            <a:endParaRPr lang="en-IN" dirty="0"/>
          </a:p>
        </p:txBody>
      </p:sp>
      <p:sp>
        <p:nvSpPr>
          <p:cNvPr id="3" name="Content Placeholder 2">
            <a:extLst>
              <a:ext uri="{FF2B5EF4-FFF2-40B4-BE49-F238E27FC236}">
                <a16:creationId xmlns:a16="http://schemas.microsoft.com/office/drawing/2014/main" xmlns="" id="{24650441-C3C1-4F6E-A576-0724D475B32D}"/>
              </a:ext>
            </a:extLst>
          </p:cNvPr>
          <p:cNvSpPr>
            <a:spLocks noGrp="1"/>
          </p:cNvSpPr>
          <p:nvPr>
            <p:ph idx="1"/>
          </p:nvPr>
        </p:nvSpPr>
        <p:spPr>
          <a:xfrm>
            <a:off x="706582" y="1690687"/>
            <a:ext cx="10778836" cy="4802188"/>
          </a:xfrm>
        </p:spPr>
        <p:txBody>
          <a:bodyPr>
            <a:normAutofit fontScale="77500" lnSpcReduction="20000"/>
          </a:bodyPr>
          <a:lstStyle/>
          <a:p>
            <a:r>
              <a:rPr lang="en-IN" dirty="0"/>
              <a:t>The SELECT command shows the records of the specified table. </a:t>
            </a:r>
          </a:p>
          <a:p>
            <a:r>
              <a:rPr lang="en-IN" dirty="0"/>
              <a:t>It also shows the particular record of a particular column by using the WHERE clause.</a:t>
            </a:r>
          </a:p>
          <a:p>
            <a:r>
              <a:rPr lang="en-IN" dirty="0"/>
              <a:t>Select statement retrieves the data from database according to the constraints specifies alongside.</a:t>
            </a:r>
          </a:p>
          <a:p>
            <a:r>
              <a:rPr lang="en-IN" b="1" dirty="0"/>
              <a:t>Syntax:</a:t>
            </a:r>
          </a:p>
          <a:p>
            <a:r>
              <a:rPr lang="en-IN" dirty="0"/>
              <a:t>SELECT &lt;Col1 , col2 , col3 … , col N&gt; FROM &lt;TABLE NAME&gt;</a:t>
            </a:r>
          </a:p>
          <a:p>
            <a:r>
              <a:rPr lang="en-IN" dirty="0"/>
              <a:t>Here, </a:t>
            </a:r>
            <a:r>
              <a:rPr lang="en-IN" b="1" dirty="0"/>
              <a:t>column_Name_1, column_Name_2, ….., </a:t>
            </a:r>
            <a:r>
              <a:rPr lang="en-IN" b="1" dirty="0" err="1"/>
              <a:t>column_Name_N</a:t>
            </a:r>
            <a:r>
              <a:rPr lang="en-IN" dirty="0"/>
              <a:t> are the names of those columns whose data we want to retrieve from the table.</a:t>
            </a:r>
          </a:p>
          <a:p>
            <a:r>
              <a:rPr lang="en-IN" dirty="0"/>
              <a:t>If we want to retrieve the data from all the columns of the table, we have to use the following SELECT command:</a:t>
            </a:r>
          </a:p>
          <a:p>
            <a:r>
              <a:rPr lang="en-IN" b="1" dirty="0"/>
              <a:t>SELECT</a:t>
            </a:r>
            <a:r>
              <a:rPr lang="en-IN" dirty="0"/>
              <a:t> * </a:t>
            </a:r>
            <a:r>
              <a:rPr lang="en-IN" b="1" dirty="0"/>
              <a:t>FROM</a:t>
            </a:r>
            <a:r>
              <a:rPr lang="en-IN" dirty="0"/>
              <a:t> </a:t>
            </a:r>
            <a:r>
              <a:rPr lang="en-IN" dirty="0" err="1"/>
              <a:t>table_name</a:t>
            </a:r>
            <a:r>
              <a:rPr lang="en-IN" dirty="0"/>
              <a:t>;  </a:t>
            </a:r>
          </a:p>
          <a:p>
            <a:r>
              <a:rPr lang="en-IN" dirty="0"/>
              <a:t>Example: </a:t>
            </a:r>
          </a:p>
          <a:p>
            <a:r>
              <a:rPr lang="en-IN" dirty="0"/>
              <a:t>Select * from students;</a:t>
            </a:r>
          </a:p>
          <a:p>
            <a:endParaRPr lang="en-IN" dirty="0"/>
          </a:p>
        </p:txBody>
      </p:sp>
      <p:pic>
        <p:nvPicPr>
          <p:cNvPr id="5" name="Picture 4">
            <a:extLst>
              <a:ext uri="{FF2B5EF4-FFF2-40B4-BE49-F238E27FC236}">
                <a16:creationId xmlns:a16="http://schemas.microsoft.com/office/drawing/2014/main" xmlns="" id="{671BECEC-866F-4E32-BD08-4A85DEFD1F61}"/>
              </a:ext>
            </a:extLst>
          </p:cNvPr>
          <p:cNvPicPr>
            <a:picLocks noChangeAspect="1"/>
          </p:cNvPicPr>
          <p:nvPr/>
        </p:nvPicPr>
        <p:blipFill>
          <a:blip r:embed="rId2"/>
          <a:stretch>
            <a:fillRect/>
          </a:stretch>
        </p:blipFill>
        <p:spPr>
          <a:xfrm>
            <a:off x="6096000" y="4774909"/>
            <a:ext cx="3914328" cy="1847563"/>
          </a:xfrm>
          <a:prstGeom prst="rect">
            <a:avLst/>
          </a:prstGeom>
        </p:spPr>
      </p:pic>
    </p:spTree>
    <p:extLst>
      <p:ext uri="{BB962C8B-B14F-4D97-AF65-F5344CB8AC3E}">
        <p14:creationId xmlns:p14="http://schemas.microsoft.com/office/powerpoint/2010/main" val="2703578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16</a:t>
            </a:fld>
            <a:endParaRPr/>
          </a:p>
        </p:txBody>
      </p:sp>
      <p:sp>
        <p:nvSpPr>
          <p:cNvPr id="334" name="Google Shape;334;p46"/>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SQL does not treat a relation as a set; duplicate tuples can appear</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eliminate duplicate tuples in a query result, the keyword </a:t>
            </a:r>
            <a:r>
              <a:rPr lang="en-US" sz="2400" b="1" i="0" u="none">
                <a:solidFill>
                  <a:schemeClr val="dk2"/>
                </a:solidFill>
                <a:latin typeface="Arial"/>
                <a:ea typeface="Arial"/>
                <a:cs typeface="Arial"/>
                <a:sym typeface="Arial"/>
              </a:rPr>
              <a:t>DISTINCT</a:t>
            </a:r>
            <a:r>
              <a:rPr lang="en-US" sz="2400" b="0" i="0" u="none">
                <a:solidFill>
                  <a:schemeClr val="dk2"/>
                </a:solidFill>
                <a:latin typeface="Arial"/>
                <a:ea typeface="Arial"/>
                <a:cs typeface="Arial"/>
                <a:sym typeface="Arial"/>
              </a:rPr>
              <a:t> is used</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For example, the result of Q11 may have duplicate SALARY values whereas Q11A does not have any duplicate values</a:t>
            </a:r>
            <a:br>
              <a:rPr lang="en-US" sz="2400" b="0" i="0" u="none">
                <a:solidFill>
                  <a:schemeClr val="dk2"/>
                </a:solidFill>
                <a:latin typeface="Arial"/>
                <a:ea typeface="Arial"/>
                <a:cs typeface="Arial"/>
                <a:sym typeface="Arial"/>
              </a:rPr>
            </a:b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	Q11:	SELECT 	SALARY</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Q11A: 	SELECT 	</a:t>
            </a:r>
            <a:r>
              <a:rPr lang="en-US" sz="2200" b="1" i="0" u="none">
                <a:solidFill>
                  <a:srgbClr val="800000"/>
                </a:solidFill>
                <a:latin typeface="Arial"/>
                <a:ea typeface="Arial"/>
                <a:cs typeface="Arial"/>
                <a:sym typeface="Arial"/>
              </a:rPr>
              <a:t>DISTINCT</a:t>
            </a:r>
            <a:r>
              <a:rPr lang="en-US" sz="2200" b="0" i="0" u="none">
                <a:solidFill>
                  <a:srgbClr val="800000"/>
                </a:solidFill>
                <a:latin typeface="Arial"/>
                <a:ea typeface="Arial"/>
                <a:cs typeface="Arial"/>
                <a:sym typeface="Arial"/>
              </a:rPr>
              <a:t> SALARY</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endParaRPr/>
          </a:p>
        </p:txBody>
      </p:sp>
    </p:spTree>
    <p:extLst>
      <p:ext uri="{BB962C8B-B14F-4D97-AF65-F5344CB8AC3E}">
        <p14:creationId xmlns:p14="http://schemas.microsoft.com/office/powerpoint/2010/main" val="1692654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17</a:t>
            </a:fld>
            <a:endParaRPr/>
          </a:p>
        </p:txBody>
      </p:sp>
      <p:sp>
        <p:nvSpPr>
          <p:cNvPr id="334" name="Google Shape;334;p46"/>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SQL does not treat a relation as a set; duplicate tuples can appear</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To eliminate duplicate tuples in a query result, the keyword </a:t>
            </a:r>
            <a:r>
              <a:rPr lang="en-US" sz="2400" b="1" i="0" u="none">
                <a:solidFill>
                  <a:schemeClr val="dk2"/>
                </a:solidFill>
                <a:latin typeface="Arial"/>
                <a:ea typeface="Arial"/>
                <a:cs typeface="Arial"/>
                <a:sym typeface="Arial"/>
              </a:rPr>
              <a:t>DISTINCT</a:t>
            </a:r>
            <a:r>
              <a:rPr lang="en-US" sz="2400" b="0" i="0" u="none">
                <a:solidFill>
                  <a:schemeClr val="dk2"/>
                </a:solidFill>
                <a:latin typeface="Arial"/>
                <a:ea typeface="Arial"/>
                <a:cs typeface="Arial"/>
                <a:sym typeface="Arial"/>
              </a:rPr>
              <a:t> is used</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For example, the result of Q11 may have duplicate SALARY values whereas Q11A does not have any duplicate values</a:t>
            </a:r>
            <a:br>
              <a:rPr lang="en-US" sz="2400" b="0" i="0" u="none">
                <a:solidFill>
                  <a:schemeClr val="dk2"/>
                </a:solidFill>
                <a:latin typeface="Arial"/>
                <a:ea typeface="Arial"/>
                <a:cs typeface="Arial"/>
                <a:sym typeface="Arial"/>
              </a:rPr>
            </a:b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	Q11:	SELECT 	SALARY</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Q11A: 	SELECT 	</a:t>
            </a:r>
            <a:r>
              <a:rPr lang="en-US" sz="2200" b="1" i="0" u="none">
                <a:solidFill>
                  <a:srgbClr val="800000"/>
                </a:solidFill>
                <a:latin typeface="Arial"/>
                <a:ea typeface="Arial"/>
                <a:cs typeface="Arial"/>
                <a:sym typeface="Arial"/>
              </a:rPr>
              <a:t>DISTINCT</a:t>
            </a:r>
            <a:r>
              <a:rPr lang="en-US" sz="2200" b="0" i="0" u="none">
                <a:solidFill>
                  <a:srgbClr val="800000"/>
                </a:solidFill>
                <a:latin typeface="Arial"/>
                <a:ea typeface="Arial"/>
                <a:cs typeface="Arial"/>
                <a:sym typeface="Arial"/>
              </a:rPr>
              <a:t> SALARY</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endParaRPr/>
          </a:p>
        </p:txBody>
      </p:sp>
    </p:spTree>
    <p:extLst>
      <p:ext uri="{BB962C8B-B14F-4D97-AF65-F5344CB8AC3E}">
        <p14:creationId xmlns:p14="http://schemas.microsoft.com/office/powerpoint/2010/main" val="3979866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D8A457-A6D9-4120-84C8-A2A4779685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Classification of constraints</a:t>
            </a:r>
          </a:p>
        </p:txBody>
      </p:sp>
      <p:pic>
        <p:nvPicPr>
          <p:cNvPr id="4" name="Picture 2" descr="Data Integrity In SQL Server">
            <a:extLst>
              <a:ext uri="{FF2B5EF4-FFF2-40B4-BE49-F238E27FC236}">
                <a16:creationId xmlns:a16="http://schemas.microsoft.com/office/drawing/2014/main" xmlns="" id="{E156CB7D-BFEA-4ED8-8A42-2C90CBD80F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4346" y="1675227"/>
            <a:ext cx="1078330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02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2A400-2FF0-4AE7-A5BE-EEEA8EA5CCE4}"/>
              </a:ext>
            </a:extLst>
          </p:cNvPr>
          <p:cNvSpPr>
            <a:spLocks noGrp="1"/>
          </p:cNvSpPr>
          <p:nvPr>
            <p:ph type="title"/>
          </p:nvPr>
        </p:nvSpPr>
        <p:spPr/>
        <p:txBody>
          <a:bodyPr/>
          <a:lstStyle/>
          <a:p>
            <a:r>
              <a:rPr lang="en-IN" dirty="0"/>
              <a:t>SQL  constraints </a:t>
            </a:r>
          </a:p>
        </p:txBody>
      </p:sp>
      <p:sp>
        <p:nvSpPr>
          <p:cNvPr id="3" name="Content Placeholder 2">
            <a:extLst>
              <a:ext uri="{FF2B5EF4-FFF2-40B4-BE49-F238E27FC236}">
                <a16:creationId xmlns:a16="http://schemas.microsoft.com/office/drawing/2014/main" xmlns="" id="{DF95EBB2-B905-411F-BF40-D1D7EC68B009}"/>
              </a:ext>
            </a:extLst>
          </p:cNvPr>
          <p:cNvSpPr>
            <a:spLocks noGrp="1"/>
          </p:cNvSpPr>
          <p:nvPr>
            <p:ph idx="1"/>
          </p:nvPr>
        </p:nvSpPr>
        <p:spPr>
          <a:xfrm>
            <a:off x="921327" y="1690688"/>
            <a:ext cx="10515600" cy="4351338"/>
          </a:xfrm>
        </p:spPr>
        <p:txBody>
          <a:bodyPr>
            <a:normAutofit fontScale="85000" lnSpcReduction="20000"/>
          </a:bodyPr>
          <a:lstStyle/>
          <a:p>
            <a:r>
              <a:rPr lang="en-IN" dirty="0"/>
              <a:t>Integrity constraints are a set of rules. It is used to maintain the quality of information.</a:t>
            </a:r>
          </a:p>
          <a:p>
            <a:r>
              <a:rPr lang="en-IN" dirty="0"/>
              <a:t>Integrity constraints ensure that changes made to the database by authorized users do not result in a loss of data consistency. </a:t>
            </a:r>
          </a:p>
          <a:p>
            <a:r>
              <a:rPr lang="en-IN" dirty="0"/>
              <a:t>Thus, integrity constraints guard against accidental damage to the database.</a:t>
            </a:r>
          </a:p>
          <a:p>
            <a:r>
              <a:rPr lang="en-IN" dirty="0"/>
              <a:t>Constraints can be specified when a table is created with the CREATE TABLE statement. </a:t>
            </a:r>
          </a:p>
          <a:p>
            <a:r>
              <a:rPr lang="en-IN" dirty="0"/>
              <a:t>you can use the ALTER TABLE statement to create constraints even after the table is created.</a:t>
            </a:r>
          </a:p>
          <a:p>
            <a:r>
              <a:rPr lang="en-IN" u="sng" dirty="0"/>
              <a:t>Constraints can be defined in two ways</a:t>
            </a:r>
          </a:p>
          <a:p>
            <a:pPr lvl="1"/>
            <a:r>
              <a:rPr lang="en-IN" b="1" dirty="0"/>
              <a:t>column-level definition </a:t>
            </a:r>
            <a:r>
              <a:rPr lang="en-IN" dirty="0"/>
              <a:t>The constraints can be specified immediately after the column definition.</a:t>
            </a:r>
          </a:p>
          <a:p>
            <a:pPr lvl="1"/>
            <a:r>
              <a:rPr lang="en-IN" b="1" dirty="0"/>
              <a:t>table-level definition</a:t>
            </a:r>
            <a:r>
              <a:rPr lang="en-IN" dirty="0"/>
              <a:t> The constraints can be specified after all the columns are defined. </a:t>
            </a:r>
          </a:p>
        </p:txBody>
      </p:sp>
    </p:spTree>
    <p:extLst>
      <p:ext uri="{BB962C8B-B14F-4D97-AF65-F5344CB8AC3E}">
        <p14:creationId xmlns:p14="http://schemas.microsoft.com/office/powerpoint/2010/main" val="4528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FAEDD-43B2-43BC-8412-CA8B9E5C8F53}"/>
              </a:ext>
            </a:extLst>
          </p:cNvPr>
          <p:cNvSpPr>
            <a:spLocks noGrp="1"/>
          </p:cNvSpPr>
          <p:nvPr>
            <p:ph type="title"/>
          </p:nvPr>
        </p:nvSpPr>
        <p:spPr/>
        <p:txBody>
          <a:bodyPr/>
          <a:lstStyle/>
          <a:p>
            <a:r>
              <a:rPr lang="en-IN" dirty="0"/>
              <a:t>Overview of SQL</a:t>
            </a:r>
          </a:p>
        </p:txBody>
      </p:sp>
      <p:sp>
        <p:nvSpPr>
          <p:cNvPr id="3" name="Content Placeholder 2">
            <a:extLst>
              <a:ext uri="{FF2B5EF4-FFF2-40B4-BE49-F238E27FC236}">
                <a16:creationId xmlns:a16="http://schemas.microsoft.com/office/drawing/2014/main" xmlns="" id="{D670867D-C573-4721-8FC9-8A1EC4671FA9}"/>
              </a:ext>
            </a:extLst>
          </p:cNvPr>
          <p:cNvSpPr>
            <a:spLocks noGrp="1"/>
          </p:cNvSpPr>
          <p:nvPr>
            <p:ph idx="1"/>
          </p:nvPr>
        </p:nvSpPr>
        <p:spPr/>
        <p:txBody>
          <a:bodyPr>
            <a:normAutofit lnSpcReduction="10000"/>
          </a:bodyPr>
          <a:lstStyle/>
          <a:p>
            <a:r>
              <a:rPr lang="en-IN" b="1" dirty="0"/>
              <a:t>S</a:t>
            </a:r>
            <a:r>
              <a:rPr lang="en-IN" dirty="0"/>
              <a:t>tructured </a:t>
            </a:r>
            <a:r>
              <a:rPr lang="en-IN" b="1" dirty="0"/>
              <a:t>Q</a:t>
            </a:r>
            <a:r>
              <a:rPr lang="en-IN" dirty="0"/>
              <a:t>uery </a:t>
            </a:r>
            <a:r>
              <a:rPr lang="en-IN" b="1" dirty="0"/>
              <a:t>L</a:t>
            </a:r>
            <a:r>
              <a:rPr lang="en-IN" dirty="0"/>
              <a:t>anguage or </a:t>
            </a:r>
            <a:r>
              <a:rPr lang="en-IN" b="1" dirty="0"/>
              <a:t>SQL</a:t>
            </a:r>
            <a:r>
              <a:rPr lang="en-IN" dirty="0"/>
              <a:t> is a standard Database language which is used to create, maintain and retrieve the data from </a:t>
            </a:r>
            <a:r>
              <a:rPr lang="en-IN" b="1" dirty="0"/>
              <a:t>relational databases.</a:t>
            </a:r>
          </a:p>
          <a:p>
            <a:r>
              <a:rPr lang="en-IN" dirty="0"/>
              <a:t>Examples of databases are MySQL, Oracle, SQL Server, </a:t>
            </a:r>
            <a:r>
              <a:rPr lang="en-IN" dirty="0" err="1"/>
              <a:t>PostGre</a:t>
            </a:r>
            <a:r>
              <a:rPr lang="en-IN" dirty="0"/>
              <a:t>, etc. The recent ISO standard version of SQL is SQL:2019.</a:t>
            </a:r>
          </a:p>
          <a:p>
            <a:r>
              <a:rPr lang="en-IN" dirty="0"/>
              <a:t>As the name suggests, it is used when we have structured data (in the form of tables). </a:t>
            </a:r>
          </a:p>
          <a:p>
            <a:pPr fontAlgn="base"/>
            <a:r>
              <a:rPr lang="en-IN" dirty="0"/>
              <a:t>All databases that are not relational (or do not use fixed structure tables to store data) and therefore do not use SQL, are called NoSQL databases. Examples of NoSQL are MongoDB, DynamoDB, Cassandra, etc.</a:t>
            </a:r>
          </a:p>
          <a:p>
            <a:endParaRPr lang="en-IN" dirty="0"/>
          </a:p>
        </p:txBody>
      </p:sp>
    </p:spTree>
    <p:extLst>
      <p:ext uri="{BB962C8B-B14F-4D97-AF65-F5344CB8AC3E}">
        <p14:creationId xmlns:p14="http://schemas.microsoft.com/office/powerpoint/2010/main" val="7987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4DE4F-1347-43EC-8E50-F09814D9D7D3}"/>
              </a:ext>
            </a:extLst>
          </p:cNvPr>
          <p:cNvSpPr>
            <a:spLocks noGrp="1"/>
          </p:cNvSpPr>
          <p:nvPr>
            <p:ph type="title"/>
          </p:nvPr>
        </p:nvSpPr>
        <p:spPr/>
        <p:txBody>
          <a:bodyPr/>
          <a:lstStyle/>
          <a:p>
            <a:r>
              <a:rPr lang="en-IN" b="1" dirty="0"/>
              <a:t>NOT NULL Constraints</a:t>
            </a:r>
            <a:endParaRPr lang="en-IN" dirty="0"/>
          </a:p>
        </p:txBody>
      </p:sp>
      <p:sp>
        <p:nvSpPr>
          <p:cNvPr id="3" name="Content Placeholder 2">
            <a:extLst>
              <a:ext uri="{FF2B5EF4-FFF2-40B4-BE49-F238E27FC236}">
                <a16:creationId xmlns:a16="http://schemas.microsoft.com/office/drawing/2014/main" xmlns="" id="{EE300430-926E-48F3-BF4A-836B45355912}"/>
              </a:ext>
            </a:extLst>
          </p:cNvPr>
          <p:cNvSpPr>
            <a:spLocks noGrp="1"/>
          </p:cNvSpPr>
          <p:nvPr>
            <p:ph idx="1"/>
          </p:nvPr>
        </p:nvSpPr>
        <p:spPr/>
        <p:txBody>
          <a:bodyPr/>
          <a:lstStyle/>
          <a:p>
            <a:r>
              <a:rPr lang="en-IN" dirty="0"/>
              <a:t>The NOT NULL constraint in a column means that the column cannot store NULL values.</a:t>
            </a:r>
          </a:p>
          <a:p>
            <a:r>
              <a:rPr lang="en-IN" dirty="0"/>
              <a:t> That is, you will be not allowed to insert a new row in the table without specifying any value to this field. </a:t>
            </a:r>
          </a:p>
        </p:txBody>
      </p:sp>
      <p:pic>
        <p:nvPicPr>
          <p:cNvPr id="4" name="Picture 3">
            <a:extLst>
              <a:ext uri="{FF2B5EF4-FFF2-40B4-BE49-F238E27FC236}">
                <a16:creationId xmlns:a16="http://schemas.microsoft.com/office/drawing/2014/main" xmlns="" id="{6912D38F-9278-40FD-AFE3-93C90E4A3C85}"/>
              </a:ext>
            </a:extLst>
          </p:cNvPr>
          <p:cNvPicPr>
            <a:picLocks noChangeAspect="1"/>
          </p:cNvPicPr>
          <p:nvPr/>
        </p:nvPicPr>
        <p:blipFill>
          <a:blip r:embed="rId2"/>
          <a:stretch>
            <a:fillRect/>
          </a:stretch>
        </p:blipFill>
        <p:spPr>
          <a:xfrm>
            <a:off x="2426676" y="3798126"/>
            <a:ext cx="3864465" cy="2561119"/>
          </a:xfrm>
          <a:prstGeom prst="rect">
            <a:avLst/>
          </a:prstGeom>
        </p:spPr>
      </p:pic>
    </p:spTree>
    <p:extLst>
      <p:ext uri="{BB962C8B-B14F-4D97-AF65-F5344CB8AC3E}">
        <p14:creationId xmlns:p14="http://schemas.microsoft.com/office/powerpoint/2010/main" val="20564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65" y="844060"/>
            <a:ext cx="3800484" cy="445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202" y="2028459"/>
            <a:ext cx="22669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325" y="2028459"/>
            <a:ext cx="63817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36254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a:t>
            </a:r>
          </a:p>
        </p:txBody>
      </p:sp>
      <p:sp>
        <p:nvSpPr>
          <p:cNvPr id="2" name="Title 1">
            <a:extLst>
              <a:ext uri="{FF2B5EF4-FFF2-40B4-BE49-F238E27FC236}">
                <a16:creationId xmlns:a16="http://schemas.microsoft.com/office/drawing/2014/main" xmlns="" id="{748659BC-E2DE-449A-B3BC-D7F7A5678AF7}"/>
              </a:ext>
            </a:extLst>
          </p:cNvPr>
          <p:cNvSpPr>
            <a:spLocks noGrp="1"/>
          </p:cNvSpPr>
          <p:nvPr>
            <p:ph type="title"/>
          </p:nvPr>
        </p:nvSpPr>
        <p:spPr>
          <a:xfrm>
            <a:off x="643467" y="321734"/>
            <a:ext cx="10905066" cy="1135737"/>
          </a:xfrm>
        </p:spPr>
        <p:txBody>
          <a:bodyPr>
            <a:normAutofit/>
          </a:bodyPr>
          <a:lstStyle/>
          <a:p>
            <a:r>
              <a:rPr lang="en-IN" sz="3600" b="1"/>
              <a:t>Primary key constraints</a:t>
            </a:r>
            <a:endParaRPr lang="en-IN" sz="3600"/>
          </a:p>
        </p:txBody>
      </p:sp>
      <p:sp>
        <p:nvSpPr>
          <p:cNvPr id="3" name="Content Placeholder 2">
            <a:extLst>
              <a:ext uri="{FF2B5EF4-FFF2-40B4-BE49-F238E27FC236}">
                <a16:creationId xmlns:a16="http://schemas.microsoft.com/office/drawing/2014/main" xmlns="" id="{84D12DE6-DF8C-4341-B685-37556C3FF66D}"/>
              </a:ext>
            </a:extLst>
          </p:cNvPr>
          <p:cNvSpPr>
            <a:spLocks noGrp="1"/>
          </p:cNvSpPr>
          <p:nvPr>
            <p:ph idx="1"/>
          </p:nvPr>
        </p:nvSpPr>
        <p:spPr>
          <a:xfrm>
            <a:off x="643468" y="1782981"/>
            <a:ext cx="5452531" cy="4836096"/>
          </a:xfrm>
        </p:spPr>
        <p:txBody>
          <a:bodyPr>
            <a:normAutofit/>
          </a:bodyPr>
          <a:lstStyle/>
          <a:p>
            <a:r>
              <a:rPr lang="en-IN" sz="1700" dirty="0"/>
              <a:t>This constraint defines a column or combination of columns which uniquely identifies each row in the table.</a:t>
            </a:r>
          </a:p>
          <a:p>
            <a:endParaRPr lang="en-IN" sz="1700" dirty="0"/>
          </a:p>
          <a:p>
            <a:r>
              <a:rPr lang="en-IN" sz="1700" dirty="0"/>
              <a:t>Primary keys must contain UNIQUE values, and cannot contain NULL values.</a:t>
            </a:r>
          </a:p>
          <a:p>
            <a:endParaRPr lang="en-IN" sz="1700" dirty="0"/>
          </a:p>
          <a:p>
            <a:r>
              <a:rPr lang="en-IN" sz="1700" dirty="0"/>
              <a:t>A table can have only ONE primary key; and in the table, this primary key can consist of single or multiple columns (fields).</a:t>
            </a:r>
          </a:p>
          <a:p>
            <a:endParaRPr lang="en-IN" sz="1700" dirty="0"/>
          </a:p>
          <a:p>
            <a:r>
              <a:rPr lang="en-IN" sz="1700" dirty="0"/>
              <a:t>Syntax:</a:t>
            </a:r>
          </a:p>
          <a:p>
            <a:r>
              <a:rPr lang="en-IN" sz="1700" dirty="0"/>
              <a:t>It creates a PRIMARY KEY on the "ID" column when the "Persons" table is created:</a:t>
            </a:r>
          </a:p>
        </p:txBody>
      </p:sp>
      <p:grpSp>
        <p:nvGrpSpPr>
          <p:cNvPr id="27"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30"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xmlns="" id="{6912D38F-9278-40FD-AFE3-93C90E4A3C85}"/>
              </a:ext>
            </a:extLst>
          </p:cNvPr>
          <p:cNvPicPr>
            <a:picLocks noChangeAspect="1"/>
          </p:cNvPicPr>
          <p:nvPr/>
        </p:nvPicPr>
        <p:blipFill>
          <a:blip r:embed="rId2"/>
          <a:stretch>
            <a:fillRect/>
          </a:stretch>
        </p:blipFill>
        <p:spPr>
          <a:xfrm>
            <a:off x="6966369" y="3598984"/>
            <a:ext cx="3864465" cy="256111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285" y="3294184"/>
            <a:ext cx="26003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55167" y="2943043"/>
            <a:ext cx="2074985" cy="369332"/>
          </a:xfrm>
          <a:prstGeom prst="rect">
            <a:avLst/>
          </a:prstGeom>
          <a:noFill/>
        </p:spPr>
        <p:txBody>
          <a:bodyPr wrap="square" rtlCol="0">
            <a:spAutoFit/>
          </a:bodyPr>
          <a:lstStyle/>
          <a:p>
            <a:r>
              <a:rPr lang="en-US" dirty="0"/>
              <a:t>Column Level</a:t>
            </a:r>
          </a:p>
        </p:txBody>
      </p:sp>
      <p:sp>
        <p:nvSpPr>
          <p:cNvPr id="7" name="TextBox 6"/>
          <p:cNvSpPr txBox="1"/>
          <p:nvPr/>
        </p:nvSpPr>
        <p:spPr>
          <a:xfrm>
            <a:off x="7653745" y="5786831"/>
            <a:ext cx="1222835" cy="369332"/>
          </a:xfrm>
          <a:prstGeom prst="rect">
            <a:avLst/>
          </a:prstGeom>
          <a:noFill/>
        </p:spPr>
        <p:txBody>
          <a:bodyPr wrap="none" rtlCol="0">
            <a:spAutoFit/>
          </a:bodyPr>
          <a:lstStyle/>
          <a:p>
            <a:r>
              <a:rPr lang="en-US" dirty="0"/>
              <a:t>Table  level</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2634" y="854220"/>
            <a:ext cx="19526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9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constraints</a:t>
            </a:r>
          </a:p>
        </p:txBody>
      </p:sp>
      <p:sp>
        <p:nvSpPr>
          <p:cNvPr id="3" name="Content Placeholder 2"/>
          <p:cNvSpPr>
            <a:spLocks noGrp="1"/>
          </p:cNvSpPr>
          <p:nvPr>
            <p:ph idx="1"/>
          </p:nvPr>
        </p:nvSpPr>
        <p:spPr>
          <a:xfrm>
            <a:off x="668215" y="1524000"/>
            <a:ext cx="10685585" cy="4652963"/>
          </a:xfrm>
        </p:spPr>
        <p:txBody>
          <a:bodyPr>
            <a:normAutofit/>
          </a:bodyPr>
          <a:lstStyle/>
          <a:p>
            <a:r>
              <a:rPr lang="en-US" sz="2000" dirty="0"/>
              <a:t>The FOREIGN KEY constraint is used to prevent actions that would destroy links between tables.</a:t>
            </a:r>
          </a:p>
          <a:p>
            <a:r>
              <a:rPr lang="en-US" sz="2000" dirty="0"/>
              <a:t>A FOREIGN KEY is a field (or collection of fields) in one table, that refers to the PRIMARY KEY in another table.</a:t>
            </a:r>
          </a:p>
          <a:p>
            <a:r>
              <a:rPr lang="en-US" sz="2000" dirty="0"/>
              <a:t>The table with the foreign key is called the child table, and the table with the primary key is called the referenced or parent table.</a:t>
            </a:r>
          </a:p>
          <a:p>
            <a:endParaRPr lang="en-US" sz="20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22" y="3494826"/>
            <a:ext cx="2126639" cy="235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565" y="3354150"/>
            <a:ext cx="3297482" cy="234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SQL FOREIGN KEY on CREATE TABLE</a:t>
            </a:r>
          </a:p>
          <a:p>
            <a:pPr marL="457200" lvl="1" indent="0">
              <a:buNone/>
            </a:pPr>
            <a:r>
              <a:rPr lang="en-US" dirty="0"/>
              <a:t>CREATE TABLE customer (</a:t>
            </a:r>
          </a:p>
          <a:p>
            <a:pPr marL="457200" lvl="1" indent="0">
              <a:buNone/>
            </a:pPr>
            <a:r>
              <a:rPr lang="en-US" dirty="0"/>
              <a:t>    </a:t>
            </a:r>
            <a:r>
              <a:rPr lang="en-US" dirty="0" err="1"/>
              <a:t>customerID</a:t>
            </a:r>
            <a:r>
              <a:rPr lang="en-US" dirty="0"/>
              <a:t> </a:t>
            </a:r>
            <a:r>
              <a:rPr lang="en-US" dirty="0" err="1"/>
              <a:t>int</a:t>
            </a:r>
            <a:r>
              <a:rPr lang="en-US" dirty="0"/>
              <a:t> NOT NULL,</a:t>
            </a:r>
          </a:p>
          <a:p>
            <a:pPr marL="457200" lvl="1" indent="0">
              <a:buNone/>
            </a:pPr>
            <a:r>
              <a:rPr lang="en-US" dirty="0"/>
              <a:t>    </a:t>
            </a:r>
            <a:r>
              <a:rPr lang="en-US" dirty="0" err="1"/>
              <a:t>FirstName</a:t>
            </a:r>
            <a:r>
              <a:rPr lang="en-US" dirty="0"/>
              <a:t> varchar(20),</a:t>
            </a:r>
          </a:p>
          <a:p>
            <a:pPr marL="457200" lvl="1" indent="0">
              <a:buNone/>
            </a:pPr>
            <a:r>
              <a:rPr lang="en-US" dirty="0"/>
              <a:t>    </a:t>
            </a:r>
            <a:r>
              <a:rPr lang="en-US" dirty="0" err="1"/>
              <a:t>LastName</a:t>
            </a:r>
            <a:r>
              <a:rPr lang="en-US" dirty="0"/>
              <a:t> varchar(20)</a:t>
            </a:r>
          </a:p>
          <a:p>
            <a:pPr marL="457200" lvl="1" indent="0">
              <a:buNone/>
            </a:pPr>
            <a:r>
              <a:rPr lang="en-US" dirty="0"/>
              <a:t>    City </a:t>
            </a:r>
            <a:r>
              <a:rPr lang="en-US" dirty="0" err="1"/>
              <a:t>int</a:t>
            </a:r>
            <a:r>
              <a:rPr lang="en-US" dirty="0"/>
              <a:t>,</a:t>
            </a:r>
          </a:p>
          <a:p>
            <a:pPr marL="457200" lvl="1" indent="0">
              <a:buNone/>
            </a:pPr>
            <a:r>
              <a:rPr lang="en-US" dirty="0"/>
              <a:t>    PRIMARY KEY (</a:t>
            </a:r>
            <a:r>
              <a:rPr lang="en-US" dirty="0" err="1"/>
              <a:t>customerID</a:t>
            </a:r>
            <a:r>
              <a:rPr lang="en-US" dirty="0"/>
              <a:t>),</a:t>
            </a:r>
          </a:p>
          <a:p>
            <a:pPr marL="457200" lvl="1" indent="0">
              <a:buNone/>
            </a:pPr>
            <a:r>
              <a:rPr lang="en-US" dirty="0"/>
              <a:t>    FOREIGN KEY (city) REFERENCES City(</a:t>
            </a:r>
            <a:r>
              <a:rPr lang="en-US" dirty="0" err="1"/>
              <a:t>CityID</a:t>
            </a:r>
            <a:r>
              <a:rPr lang="en-US" dirty="0"/>
              <a:t>)</a:t>
            </a:r>
          </a:p>
          <a:p>
            <a:pPr marL="457200" lvl="1" indent="0">
              <a:buNone/>
            </a:pPr>
            <a:r>
              <a:rPr lang="en-US" dirty="0"/>
              <a:t>);</a:t>
            </a:r>
          </a:p>
        </p:txBody>
      </p:sp>
    </p:spTree>
    <p:extLst>
      <p:ext uri="{BB962C8B-B14F-4D97-AF65-F5344CB8AC3E}">
        <p14:creationId xmlns:p14="http://schemas.microsoft.com/office/powerpoint/2010/main" val="382906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5033B-96DF-4865-BA8E-B7C10EB7F15F}"/>
              </a:ext>
            </a:extLst>
          </p:cNvPr>
          <p:cNvSpPr>
            <a:spLocks noGrp="1"/>
          </p:cNvSpPr>
          <p:nvPr>
            <p:ph type="title"/>
          </p:nvPr>
        </p:nvSpPr>
        <p:spPr/>
        <p:txBody>
          <a:bodyPr/>
          <a:lstStyle/>
          <a:p>
            <a:r>
              <a:rPr lang="en-IN" dirty="0"/>
              <a:t>Unique constraints</a:t>
            </a:r>
          </a:p>
        </p:txBody>
      </p:sp>
      <p:sp>
        <p:nvSpPr>
          <p:cNvPr id="3" name="Content Placeholder 2">
            <a:extLst>
              <a:ext uri="{FF2B5EF4-FFF2-40B4-BE49-F238E27FC236}">
                <a16:creationId xmlns:a16="http://schemas.microsoft.com/office/drawing/2014/main" xmlns="" id="{38D987FF-198F-48A8-BF9B-C0B8E21D09AE}"/>
              </a:ext>
            </a:extLst>
          </p:cNvPr>
          <p:cNvSpPr>
            <a:spLocks noGrp="1"/>
          </p:cNvSpPr>
          <p:nvPr>
            <p:ph idx="1"/>
          </p:nvPr>
        </p:nvSpPr>
        <p:spPr/>
        <p:txBody>
          <a:bodyPr/>
          <a:lstStyle/>
          <a:p>
            <a:r>
              <a:rPr lang="en-US" dirty="0"/>
              <a:t>The UNIQUE constraint ensures that all values in a column are different.</a:t>
            </a:r>
          </a:p>
          <a:p>
            <a:r>
              <a:rPr lang="en-US" dirty="0"/>
              <a:t>Both the UNIQUE and PRIMARY KEY constraints provide a guarantee for uniqueness for a column or set of columns.</a:t>
            </a:r>
          </a:p>
          <a:p>
            <a:r>
              <a:rPr lang="en-US" dirty="0"/>
              <a:t>A PRIMARY KEY constraint automatically has a UNIQUE constraint.</a:t>
            </a:r>
          </a:p>
          <a:p>
            <a:r>
              <a:rPr lang="en-US" dirty="0"/>
              <a:t>However, you can have many UNIQUE constraints per table, but only one PRIMARY KEY constraint per table.</a:t>
            </a:r>
          </a:p>
          <a:p>
            <a:endParaRPr lang="en-IN" dirty="0"/>
          </a:p>
        </p:txBody>
      </p:sp>
    </p:spTree>
    <p:extLst>
      <p:ext uri="{BB962C8B-B14F-4D97-AF65-F5344CB8AC3E}">
        <p14:creationId xmlns:p14="http://schemas.microsoft.com/office/powerpoint/2010/main" val="36207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UNIQUE Constraint on CREATE TABLE</a:t>
            </a:r>
          </a:p>
        </p:txBody>
      </p:sp>
      <p:sp>
        <p:nvSpPr>
          <p:cNvPr id="3" name="Content Placeholder 2"/>
          <p:cNvSpPr>
            <a:spLocks noGrp="1"/>
          </p:cNvSpPr>
          <p:nvPr>
            <p:ph idx="1"/>
          </p:nvPr>
        </p:nvSpPr>
        <p:spPr/>
        <p:txBody>
          <a:bodyPr/>
          <a:lstStyle/>
          <a:p>
            <a:r>
              <a:rPr lang="en-US" dirty="0"/>
              <a:t>The following SQL creates a UNIQUE constraint on the "ID" column when the "Persons" table is created:</a:t>
            </a:r>
            <a:br>
              <a:rPr lang="en-US" dirty="0"/>
            </a:b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281" y="2949819"/>
            <a:ext cx="3879554" cy="1833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55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4E86E-49E6-4EC4-B994-1938B6982629}"/>
              </a:ext>
            </a:extLst>
          </p:cNvPr>
          <p:cNvSpPr>
            <a:spLocks noGrp="1"/>
          </p:cNvSpPr>
          <p:nvPr>
            <p:ph type="title"/>
          </p:nvPr>
        </p:nvSpPr>
        <p:spPr/>
        <p:txBody>
          <a:bodyPr/>
          <a:lstStyle/>
          <a:p>
            <a:r>
              <a:rPr lang="en-IN" dirty="0"/>
              <a:t>Check constraints</a:t>
            </a:r>
          </a:p>
        </p:txBody>
      </p:sp>
      <p:sp>
        <p:nvSpPr>
          <p:cNvPr id="3" name="Content Placeholder 2">
            <a:extLst>
              <a:ext uri="{FF2B5EF4-FFF2-40B4-BE49-F238E27FC236}">
                <a16:creationId xmlns:a16="http://schemas.microsoft.com/office/drawing/2014/main" xmlns="" id="{F5A06008-7850-47B6-A170-530F3C330AFD}"/>
              </a:ext>
            </a:extLst>
          </p:cNvPr>
          <p:cNvSpPr>
            <a:spLocks noGrp="1"/>
          </p:cNvSpPr>
          <p:nvPr>
            <p:ph idx="1"/>
          </p:nvPr>
        </p:nvSpPr>
        <p:spPr/>
        <p:txBody>
          <a:bodyPr/>
          <a:lstStyle/>
          <a:p>
            <a:r>
              <a:rPr lang="en-US" dirty="0"/>
              <a:t>The CHECK constraint is used to limit the value range that can be placed in a column.</a:t>
            </a:r>
          </a:p>
          <a:p>
            <a:r>
              <a:rPr lang="en-US" dirty="0"/>
              <a:t>If you define a CHECK constraint on a column it will allow only certain values for this column.</a:t>
            </a:r>
          </a:p>
          <a:p>
            <a:r>
              <a:rPr lang="en-US" b="1" dirty="0"/>
              <a:t>SQL CHECK on CREATE TABLE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309" y="4358787"/>
            <a:ext cx="37242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0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DB123-0F35-45DC-BD93-D338894110C8}"/>
              </a:ext>
            </a:extLst>
          </p:cNvPr>
          <p:cNvSpPr>
            <a:spLocks noGrp="1"/>
          </p:cNvSpPr>
          <p:nvPr>
            <p:ph type="title"/>
          </p:nvPr>
        </p:nvSpPr>
        <p:spPr/>
        <p:txBody>
          <a:bodyPr/>
          <a:lstStyle/>
          <a:p>
            <a:r>
              <a:rPr lang="en-IN" dirty="0"/>
              <a:t>Default constraints</a:t>
            </a:r>
          </a:p>
        </p:txBody>
      </p:sp>
      <p:sp>
        <p:nvSpPr>
          <p:cNvPr id="3" name="Content Placeholder 2">
            <a:extLst>
              <a:ext uri="{FF2B5EF4-FFF2-40B4-BE49-F238E27FC236}">
                <a16:creationId xmlns:a16="http://schemas.microsoft.com/office/drawing/2014/main" xmlns="" id="{90B9872C-F65B-4E2D-907D-303327999169}"/>
              </a:ext>
            </a:extLst>
          </p:cNvPr>
          <p:cNvSpPr>
            <a:spLocks noGrp="1"/>
          </p:cNvSpPr>
          <p:nvPr>
            <p:ph idx="1"/>
          </p:nvPr>
        </p:nvSpPr>
        <p:spPr/>
        <p:txBody>
          <a:bodyPr/>
          <a:lstStyle/>
          <a:p>
            <a:r>
              <a:rPr lang="en-US" dirty="0"/>
              <a:t>The DEFAULT constraint is used to set a default value for a column.</a:t>
            </a:r>
          </a:p>
          <a:p>
            <a:r>
              <a:rPr lang="en-US" dirty="0"/>
              <a:t>The default value will be added to all new records, if no other value is specified.</a:t>
            </a:r>
          </a:p>
          <a:p>
            <a:r>
              <a:rPr lang="en-US" dirty="0"/>
              <a:t>SQL DEFAULT on CREATE TABLE</a:t>
            </a:r>
          </a:p>
          <a:p>
            <a:pPr fontAlgn="base"/>
            <a:r>
              <a:rPr lang="en-US" dirty="0"/>
              <a:t>To set a DEFAULT value for the “Location” column when the “Venue” table is created –</a:t>
            </a:r>
          </a:p>
          <a:p>
            <a:r>
              <a:rPr lang="en-US" dirty="0"/>
              <a:t>CREATE TABLE Venue ( ID </a:t>
            </a:r>
            <a:r>
              <a:rPr lang="en-US" dirty="0" err="1"/>
              <a:t>int</a:t>
            </a:r>
            <a:r>
              <a:rPr lang="en-US" dirty="0"/>
              <a:t> NOT NULL, Name varchar(255), Age </a:t>
            </a:r>
            <a:r>
              <a:rPr lang="en-US" dirty="0" err="1"/>
              <a:t>int</a:t>
            </a:r>
            <a:r>
              <a:rPr lang="en-US" dirty="0"/>
              <a:t>, Location varchar(255) DEFAULT ‘Mumbai');</a:t>
            </a:r>
            <a:endParaRPr lang="en-IN" dirty="0"/>
          </a:p>
        </p:txBody>
      </p:sp>
    </p:spTree>
    <p:extLst>
      <p:ext uri="{BB962C8B-B14F-4D97-AF65-F5344CB8AC3E}">
        <p14:creationId xmlns:p14="http://schemas.microsoft.com/office/powerpoint/2010/main" val="36766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938" y="410308"/>
            <a:ext cx="10673862" cy="5766655"/>
          </a:xfrm>
        </p:spPr>
        <p:txBody>
          <a:bodyPr/>
          <a:lstStyle/>
          <a:p>
            <a:pPr marL="0" indent="0">
              <a:buNone/>
            </a:pPr>
            <a:r>
              <a:rPr lang="en-US" dirty="0"/>
              <a:t>INSERT INTO Venue VALUES (4, 'Mira', 23, 'Delhi'); </a:t>
            </a:r>
          </a:p>
          <a:p>
            <a:pPr marL="0" indent="0">
              <a:buNone/>
            </a:pPr>
            <a:r>
              <a:rPr lang="en-US" dirty="0"/>
              <a:t>INSERT INTO Venue VALUES (5, '</a:t>
            </a:r>
            <a:r>
              <a:rPr lang="en-US" dirty="0" err="1"/>
              <a:t>Hema</a:t>
            </a:r>
            <a:r>
              <a:rPr lang="en-US" dirty="0"/>
              <a:t>', 27); </a:t>
            </a:r>
          </a:p>
          <a:p>
            <a:pPr marL="0" indent="0">
              <a:buNone/>
            </a:pPr>
            <a:r>
              <a:rPr lang="en-US" dirty="0"/>
              <a:t>INSERT INTO Venue VALUES (6, 'Neha', 25, 'Delhi'); </a:t>
            </a:r>
          </a:p>
          <a:p>
            <a:pPr marL="0" indent="0">
              <a:buNone/>
            </a:pPr>
            <a:r>
              <a:rPr lang="en-US" dirty="0"/>
              <a:t>INSERT INTO Venue VALUES (7, '</a:t>
            </a:r>
            <a:r>
              <a:rPr lang="en-US" dirty="0" err="1"/>
              <a:t>Khushi</a:t>
            </a:r>
            <a:r>
              <a:rPr lang="en-US" dirty="0"/>
              <a:t>', 26);</a:t>
            </a:r>
          </a:p>
          <a:p>
            <a:endParaRPr lang="en-US" dirty="0"/>
          </a:p>
          <a:p>
            <a:r>
              <a:rPr lang="en-US" dirty="0"/>
              <a:t>select * from Venue;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2" y="3555755"/>
            <a:ext cx="2672861" cy="2651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9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barn(inVertical)">
                                      <p:cBhvr>
                                        <p:cTn id="3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B52A9-33D7-4454-AAFE-8C9AEDDA00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963F52B-851B-486F-9A5E-A73498427992}"/>
              </a:ext>
            </a:extLst>
          </p:cNvPr>
          <p:cNvSpPr>
            <a:spLocks noGrp="1"/>
          </p:cNvSpPr>
          <p:nvPr>
            <p:ph idx="1"/>
          </p:nvPr>
        </p:nvSpPr>
        <p:spPr/>
        <p:txBody>
          <a:bodyPr>
            <a:normAutofit fontScale="92500"/>
          </a:bodyPr>
          <a:lstStyle/>
          <a:p>
            <a:r>
              <a:rPr lang="en-IN" dirty="0"/>
              <a:t>SQL is used to perform operations on the records stored in the database, such as </a:t>
            </a:r>
          </a:p>
          <a:p>
            <a:pPr lvl="1"/>
            <a:r>
              <a:rPr lang="en-IN" dirty="0"/>
              <a:t>updating records, </a:t>
            </a:r>
          </a:p>
          <a:p>
            <a:pPr lvl="1"/>
            <a:r>
              <a:rPr lang="en-IN" dirty="0"/>
              <a:t>inserting records, </a:t>
            </a:r>
          </a:p>
          <a:p>
            <a:pPr lvl="1"/>
            <a:r>
              <a:rPr lang="en-IN" dirty="0"/>
              <a:t>deleting records, </a:t>
            </a:r>
          </a:p>
          <a:p>
            <a:pPr lvl="1"/>
            <a:r>
              <a:rPr lang="en-IN" dirty="0"/>
              <a:t>creating and </a:t>
            </a:r>
          </a:p>
          <a:p>
            <a:pPr lvl="1"/>
            <a:r>
              <a:rPr lang="en-IN" dirty="0"/>
              <a:t>modifying database tables, </a:t>
            </a:r>
          </a:p>
          <a:p>
            <a:pPr lvl="1"/>
            <a:r>
              <a:rPr lang="en-IN" dirty="0"/>
              <a:t>views, etc.</a:t>
            </a:r>
          </a:p>
          <a:p>
            <a:r>
              <a:rPr lang="en-IN" dirty="0"/>
              <a:t>SQL is not case sensitive. But it is a recommended practice to use keywords (like SELECT, UPDATE, CREATE, etc) in capital letters and use user defined things (liked table name, column name, etc) in small letters.</a:t>
            </a:r>
          </a:p>
          <a:p>
            <a:endParaRPr lang="en-IN" dirty="0"/>
          </a:p>
        </p:txBody>
      </p:sp>
    </p:spTree>
    <p:extLst>
      <p:ext uri="{BB962C8B-B14F-4D97-AF65-F5344CB8AC3E}">
        <p14:creationId xmlns:p14="http://schemas.microsoft.com/office/powerpoint/2010/main" val="3181594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A5EA8-97A1-46CD-B798-EE004F5A2A09}"/>
              </a:ext>
            </a:extLst>
          </p:cNvPr>
          <p:cNvSpPr>
            <a:spLocks noGrp="1"/>
          </p:cNvSpPr>
          <p:nvPr>
            <p:ph type="ctrTitle"/>
          </p:nvPr>
        </p:nvSpPr>
        <p:spPr/>
        <p:txBody>
          <a:bodyPr/>
          <a:lstStyle/>
          <a:p>
            <a:r>
              <a:rPr lang="en-IN" dirty="0"/>
              <a:t>DDL COMMANDS</a:t>
            </a:r>
          </a:p>
        </p:txBody>
      </p:sp>
      <p:sp>
        <p:nvSpPr>
          <p:cNvPr id="3" name="Subtitle 2">
            <a:extLst>
              <a:ext uri="{FF2B5EF4-FFF2-40B4-BE49-F238E27FC236}">
                <a16:creationId xmlns:a16="http://schemas.microsoft.com/office/drawing/2014/main" xmlns="" id="{11362BA7-A68A-4776-8B39-411B2A89B86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05439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DCBD4-97EF-48D2-8815-9130CB634635}"/>
              </a:ext>
            </a:extLst>
          </p:cNvPr>
          <p:cNvSpPr>
            <a:spLocks noGrp="1"/>
          </p:cNvSpPr>
          <p:nvPr>
            <p:ph type="title"/>
          </p:nvPr>
        </p:nvSpPr>
        <p:spPr/>
        <p:txBody>
          <a:bodyPr/>
          <a:lstStyle/>
          <a:p>
            <a:r>
              <a:rPr lang="en-IN" b="1" dirty="0"/>
              <a:t>DDL (Data Definition Language): </a:t>
            </a:r>
            <a:endParaRPr lang="en-IN" dirty="0"/>
          </a:p>
        </p:txBody>
      </p:sp>
      <p:sp>
        <p:nvSpPr>
          <p:cNvPr id="3" name="Content Placeholder 2">
            <a:extLst>
              <a:ext uri="{FF2B5EF4-FFF2-40B4-BE49-F238E27FC236}">
                <a16:creationId xmlns:a16="http://schemas.microsoft.com/office/drawing/2014/main" xmlns="" id="{8AD419B7-F12A-401E-A528-FA87CC1A9602}"/>
              </a:ext>
            </a:extLst>
          </p:cNvPr>
          <p:cNvSpPr>
            <a:spLocks noGrp="1"/>
          </p:cNvSpPr>
          <p:nvPr>
            <p:ph idx="1"/>
          </p:nvPr>
        </p:nvSpPr>
        <p:spPr/>
        <p:txBody>
          <a:bodyPr>
            <a:normAutofit fontScale="70000" lnSpcReduction="20000"/>
          </a:bodyPr>
          <a:lstStyle/>
          <a:p>
            <a:r>
              <a:rPr lang="en-IN" dirty="0"/>
              <a:t>It is used to define the structure of the database .</a:t>
            </a:r>
          </a:p>
          <a:p>
            <a:r>
              <a:rPr lang="en-IN" dirty="0"/>
              <a:t>DDL actually consists of the SQL commands that can be used to define the database schema. (A schema is a collection of database objects like tables, triggers, stored procedures, etc. )</a:t>
            </a:r>
          </a:p>
          <a:p>
            <a:r>
              <a:rPr lang="en-IN" i="1" dirty="0"/>
              <a:t>Data Definition Language, DDL</a:t>
            </a:r>
            <a:r>
              <a:rPr lang="en-IN" dirty="0"/>
              <a:t>, is the part of SQL that allows a database user to create and restructure database objects, such as the creation or the deletion of a table.</a:t>
            </a:r>
          </a:p>
          <a:p>
            <a:r>
              <a:rPr lang="en-IN" dirty="0"/>
              <a:t>DDL commands :</a:t>
            </a:r>
          </a:p>
          <a:p>
            <a:pPr lvl="1"/>
            <a:r>
              <a:rPr lang="en-IN" b="1" dirty="0"/>
              <a:t>CREATE</a:t>
            </a:r>
          </a:p>
          <a:p>
            <a:pPr lvl="1"/>
            <a:r>
              <a:rPr lang="en-IN" b="1" dirty="0"/>
              <a:t>ALTER TABLE</a:t>
            </a:r>
          </a:p>
          <a:p>
            <a:pPr lvl="1"/>
            <a:r>
              <a:rPr lang="en-IN" b="1" dirty="0"/>
              <a:t>DROP TABLE</a:t>
            </a:r>
          </a:p>
          <a:p>
            <a:pPr lvl="1"/>
            <a:r>
              <a:rPr lang="en-IN" b="1" dirty="0"/>
              <a:t>TRUNCATE TABLE</a:t>
            </a:r>
          </a:p>
          <a:p>
            <a:pPr lvl="1"/>
            <a:r>
              <a:rPr lang="en-IN" b="1" dirty="0"/>
              <a:t>RENAME TABLE</a:t>
            </a:r>
          </a:p>
          <a:p>
            <a:pPr lvl="1"/>
            <a:r>
              <a:rPr lang="en-IN" dirty="0"/>
              <a:t>CREATE INDEX</a:t>
            </a:r>
          </a:p>
          <a:p>
            <a:pPr lvl="1"/>
            <a:r>
              <a:rPr lang="en-IN" dirty="0"/>
              <a:t>ALTER INDEX</a:t>
            </a:r>
          </a:p>
          <a:p>
            <a:pPr lvl="1"/>
            <a:r>
              <a:rPr lang="en-IN" dirty="0"/>
              <a:t>DROP INDEX</a:t>
            </a:r>
          </a:p>
          <a:p>
            <a:pPr lvl="1"/>
            <a:r>
              <a:rPr lang="en-IN" dirty="0"/>
              <a:t>CREATE VIEW</a:t>
            </a:r>
          </a:p>
          <a:p>
            <a:pPr lvl="1"/>
            <a:r>
              <a:rPr lang="en-IN" dirty="0"/>
              <a:t>DROP VIEW</a:t>
            </a:r>
          </a:p>
        </p:txBody>
      </p:sp>
    </p:spTree>
    <p:extLst>
      <p:ext uri="{BB962C8B-B14F-4D97-AF65-F5344CB8AC3E}">
        <p14:creationId xmlns:p14="http://schemas.microsoft.com/office/powerpoint/2010/main" val="101297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BB2C9-819C-414D-9C24-387310A76A33}"/>
              </a:ext>
            </a:extLst>
          </p:cNvPr>
          <p:cNvSpPr>
            <a:spLocks noGrp="1"/>
          </p:cNvSpPr>
          <p:nvPr>
            <p:ph type="title"/>
          </p:nvPr>
        </p:nvSpPr>
        <p:spPr>
          <a:xfrm>
            <a:off x="838200" y="365125"/>
            <a:ext cx="10515600" cy="834283"/>
          </a:xfrm>
        </p:spPr>
        <p:txBody>
          <a:bodyPr/>
          <a:lstStyle/>
          <a:p>
            <a:r>
              <a:rPr lang="en-IN" b="1" dirty="0"/>
              <a:t>CREATE, SHOW &amp; DROP DATABASE</a:t>
            </a:r>
            <a:r>
              <a:rPr lang="en-IN" dirty="0"/>
              <a:t> </a:t>
            </a:r>
          </a:p>
        </p:txBody>
      </p:sp>
      <p:sp>
        <p:nvSpPr>
          <p:cNvPr id="3" name="Content Placeholder 2">
            <a:extLst>
              <a:ext uri="{FF2B5EF4-FFF2-40B4-BE49-F238E27FC236}">
                <a16:creationId xmlns:a16="http://schemas.microsoft.com/office/drawing/2014/main" xmlns="" id="{A984D974-8661-42AD-A5BC-4BA62F8F5183}"/>
              </a:ext>
            </a:extLst>
          </p:cNvPr>
          <p:cNvSpPr>
            <a:spLocks noGrp="1"/>
          </p:cNvSpPr>
          <p:nvPr>
            <p:ph idx="1"/>
          </p:nvPr>
        </p:nvSpPr>
        <p:spPr>
          <a:xfrm>
            <a:off x="736270" y="1448790"/>
            <a:ext cx="10617530" cy="4728173"/>
          </a:xfrm>
        </p:spPr>
        <p:txBody>
          <a:bodyPr>
            <a:normAutofit fontScale="77500" lnSpcReduction="20000"/>
          </a:bodyPr>
          <a:lstStyle/>
          <a:p>
            <a:r>
              <a:rPr lang="en-IN" dirty="0"/>
              <a:t>The SQL CREATE DATABASE statement is used to create a new SQL database.</a:t>
            </a:r>
          </a:p>
          <a:p>
            <a:r>
              <a:rPr lang="en-IN" dirty="0"/>
              <a:t>Syntax:</a:t>
            </a:r>
          </a:p>
          <a:p>
            <a:r>
              <a:rPr lang="en-IN" dirty="0"/>
              <a:t>Example</a:t>
            </a:r>
          </a:p>
          <a:p>
            <a:r>
              <a:rPr lang="en-IN" dirty="0"/>
              <a:t>If you want to create a new database &lt;college&gt;, </a:t>
            </a:r>
          </a:p>
          <a:p>
            <a:pPr lvl="1"/>
            <a:r>
              <a:rPr lang="en-IN" dirty="0" err="1" smtClean="0"/>
              <a:t>Posgres</a:t>
            </a:r>
            <a:r>
              <a:rPr lang="en-IN" dirty="0" smtClean="0"/>
              <a:t>&gt; </a:t>
            </a:r>
            <a:r>
              <a:rPr lang="en-IN" dirty="0"/>
              <a:t>CREATE DATABASE college;</a:t>
            </a:r>
          </a:p>
          <a:p>
            <a:r>
              <a:rPr lang="en-IN" dirty="0"/>
              <a:t>Once a database is created, you can check it in the list:</a:t>
            </a:r>
          </a:p>
          <a:p>
            <a:pPr lvl="1"/>
            <a:r>
              <a:rPr lang="en-IN" dirty="0" smtClean="0"/>
              <a:t>Postgres&gt; \list;</a:t>
            </a:r>
            <a:endParaRPr lang="en-IN" dirty="0"/>
          </a:p>
          <a:p>
            <a:pPr marL="0" indent="0">
              <a:buNone/>
            </a:pPr>
            <a:endParaRPr lang="en-IN" b="1" dirty="0"/>
          </a:p>
          <a:p>
            <a:pPr marL="0" indent="0">
              <a:buNone/>
            </a:pPr>
            <a:r>
              <a:rPr lang="en-IN" b="1" dirty="0"/>
              <a:t>DROP DATABASE</a:t>
            </a:r>
          </a:p>
          <a:p>
            <a:r>
              <a:rPr lang="en-IN" dirty="0"/>
              <a:t>The SQL DROP DATABASE statement is used to drop an existing database in SQL schema.</a:t>
            </a:r>
          </a:p>
          <a:p>
            <a:r>
              <a:rPr lang="en-IN" dirty="0"/>
              <a:t>Syntax: DROP DATABASE </a:t>
            </a:r>
            <a:r>
              <a:rPr lang="en-IN" b="1" dirty="0" err="1"/>
              <a:t>DatabaseName</a:t>
            </a:r>
            <a:r>
              <a:rPr lang="en-IN" dirty="0"/>
              <a:t>;</a:t>
            </a:r>
          </a:p>
          <a:p>
            <a:r>
              <a:rPr lang="en-IN" dirty="0"/>
              <a:t>Example: </a:t>
            </a:r>
          </a:p>
          <a:p>
            <a:pPr lvl="1"/>
            <a:r>
              <a:rPr lang="en-IN" dirty="0"/>
              <a:t>SQL&gt; DROP DATABASE college;</a:t>
            </a:r>
          </a:p>
          <a:p>
            <a:pPr lvl="1"/>
            <a:endParaRPr lang="en-IN" dirty="0"/>
          </a:p>
        </p:txBody>
      </p:sp>
      <p:pic>
        <p:nvPicPr>
          <p:cNvPr id="4" name="Picture 3">
            <a:extLst>
              <a:ext uri="{FF2B5EF4-FFF2-40B4-BE49-F238E27FC236}">
                <a16:creationId xmlns:a16="http://schemas.microsoft.com/office/drawing/2014/main" xmlns="" id="{BDD49B08-3C2B-4188-9C00-02CDACCD25ED}"/>
              </a:ext>
            </a:extLst>
          </p:cNvPr>
          <p:cNvPicPr>
            <a:picLocks noChangeAspect="1"/>
          </p:cNvPicPr>
          <p:nvPr/>
        </p:nvPicPr>
        <p:blipFill>
          <a:blip r:embed="rId2"/>
          <a:stretch>
            <a:fillRect/>
          </a:stretch>
        </p:blipFill>
        <p:spPr>
          <a:xfrm>
            <a:off x="2149931" y="1816925"/>
            <a:ext cx="3895104" cy="486888"/>
          </a:xfrm>
          <a:prstGeom prst="rect">
            <a:avLst/>
          </a:prstGeom>
        </p:spPr>
      </p:pic>
    </p:spTree>
    <p:extLst>
      <p:ext uri="{BB962C8B-B14F-4D97-AF65-F5344CB8AC3E}">
        <p14:creationId xmlns:p14="http://schemas.microsoft.com/office/powerpoint/2010/main" val="22176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B2517-0D9D-49B8-B083-EAEC6F42B934}"/>
              </a:ext>
            </a:extLst>
          </p:cNvPr>
          <p:cNvSpPr>
            <a:spLocks noGrp="1"/>
          </p:cNvSpPr>
          <p:nvPr>
            <p:ph type="title"/>
          </p:nvPr>
        </p:nvSpPr>
        <p:spPr/>
        <p:txBody>
          <a:bodyPr/>
          <a:lstStyle/>
          <a:p>
            <a:r>
              <a:rPr lang="en-IN" dirty="0"/>
              <a:t>CREATE Table</a:t>
            </a:r>
          </a:p>
        </p:txBody>
      </p:sp>
      <p:sp>
        <p:nvSpPr>
          <p:cNvPr id="3" name="Content Placeholder 2">
            <a:extLst>
              <a:ext uri="{FF2B5EF4-FFF2-40B4-BE49-F238E27FC236}">
                <a16:creationId xmlns:a16="http://schemas.microsoft.com/office/drawing/2014/main" xmlns="" id="{3D9D0DBC-42CF-4B35-9F96-947164A418E3}"/>
              </a:ext>
            </a:extLst>
          </p:cNvPr>
          <p:cNvSpPr>
            <a:spLocks noGrp="1"/>
          </p:cNvSpPr>
          <p:nvPr>
            <p:ph idx="1"/>
          </p:nvPr>
        </p:nvSpPr>
        <p:spPr>
          <a:xfrm>
            <a:off x="644577" y="1514007"/>
            <a:ext cx="10912839" cy="4811842"/>
          </a:xfrm>
        </p:spPr>
        <p:txBody>
          <a:bodyPr>
            <a:normAutofit fontScale="92500" lnSpcReduction="10000"/>
          </a:bodyPr>
          <a:lstStyle/>
          <a:p>
            <a:r>
              <a:rPr lang="en-IN" dirty="0"/>
              <a:t>Creating a basic table involves naming the table and defining its columns and each column's data type.</a:t>
            </a:r>
          </a:p>
          <a:p>
            <a:r>
              <a:rPr lang="en-IN" dirty="0"/>
              <a:t> Syntax :</a:t>
            </a:r>
          </a:p>
          <a:p>
            <a:endParaRPr lang="en-IN" dirty="0"/>
          </a:p>
          <a:p>
            <a:endParaRPr lang="en-IN" dirty="0"/>
          </a:p>
          <a:p>
            <a:endParaRPr lang="en-IN" dirty="0"/>
          </a:p>
          <a:p>
            <a:endParaRPr lang="en-IN" dirty="0"/>
          </a:p>
          <a:p>
            <a:endParaRPr lang="en-IN" sz="2000" dirty="0"/>
          </a:p>
          <a:p>
            <a:pPr marL="0" indent="0">
              <a:buNone/>
            </a:pPr>
            <a:r>
              <a:rPr lang="en-IN" sz="2000" dirty="0"/>
              <a:t>Note: </a:t>
            </a:r>
          </a:p>
          <a:p>
            <a:r>
              <a:rPr lang="en-IN" sz="2000" dirty="0"/>
              <a:t>The data type of the columns may vary from one database to another. </a:t>
            </a:r>
          </a:p>
          <a:p>
            <a:r>
              <a:rPr lang="en-IN" sz="2000" dirty="0"/>
              <a:t>For example, NUMBER is supported in Oracle database for integer value whereas INT is supported in MySQL.</a:t>
            </a:r>
          </a:p>
        </p:txBody>
      </p:sp>
      <p:pic>
        <p:nvPicPr>
          <p:cNvPr id="4" name="Picture 3">
            <a:extLst>
              <a:ext uri="{FF2B5EF4-FFF2-40B4-BE49-F238E27FC236}">
                <a16:creationId xmlns:a16="http://schemas.microsoft.com/office/drawing/2014/main" xmlns="" id="{0F56DCA8-7F8B-4318-AB08-53F0FA87DC34}"/>
              </a:ext>
            </a:extLst>
          </p:cNvPr>
          <p:cNvPicPr>
            <a:picLocks noChangeAspect="1"/>
          </p:cNvPicPr>
          <p:nvPr/>
        </p:nvPicPr>
        <p:blipFill>
          <a:blip r:embed="rId2"/>
          <a:stretch>
            <a:fillRect/>
          </a:stretch>
        </p:blipFill>
        <p:spPr>
          <a:xfrm>
            <a:off x="2479154" y="2530949"/>
            <a:ext cx="3906655" cy="2476350"/>
          </a:xfrm>
          <a:prstGeom prst="rect">
            <a:avLst/>
          </a:prstGeom>
        </p:spPr>
      </p:pic>
    </p:spTree>
    <p:extLst>
      <p:ext uri="{BB962C8B-B14F-4D97-AF65-F5344CB8AC3E}">
        <p14:creationId xmlns:p14="http://schemas.microsoft.com/office/powerpoint/2010/main" val="31971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calcmode="lin" valueType="num">
                                      <p:cBhvr additive="base">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B7FE2E5-F6C4-4124-B50B-D415D3E6093D}"/>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xmlns="" id="{3EC71DDC-D972-4484-BAD4-C64FB34F2C6A}"/>
              </a:ext>
            </a:extLst>
          </p:cNvPr>
          <p:cNvSpPr>
            <a:spLocks noGrp="1"/>
          </p:cNvSpPr>
          <p:nvPr>
            <p:ph idx="1"/>
          </p:nvPr>
        </p:nvSpPr>
        <p:spPr>
          <a:xfrm>
            <a:off x="643469" y="1782981"/>
            <a:ext cx="4008384" cy="4393982"/>
          </a:xfrm>
        </p:spPr>
        <p:txBody>
          <a:bodyPr>
            <a:normAutofit/>
          </a:bodyPr>
          <a:lstStyle/>
          <a:p>
            <a:r>
              <a:rPr lang="en-IN" sz="2000" dirty="0"/>
              <a:t>Example: </a:t>
            </a:r>
          </a:p>
          <a:p>
            <a:r>
              <a:rPr lang="en-IN" sz="2000" dirty="0"/>
              <a:t>SQL&gt; </a:t>
            </a:r>
            <a:r>
              <a:rPr lang="en-IN" sz="2000" b="1" dirty="0"/>
              <a:t>CREATE</a:t>
            </a:r>
            <a:r>
              <a:rPr lang="en-IN" sz="2000" dirty="0"/>
              <a:t> </a:t>
            </a:r>
            <a:r>
              <a:rPr lang="en-IN" sz="2000" b="1" dirty="0"/>
              <a:t>TABLE</a:t>
            </a:r>
            <a:r>
              <a:rPr lang="en-IN" sz="2000" dirty="0"/>
              <a:t> STUDENTS      (  </a:t>
            </a:r>
          </a:p>
          <a:p>
            <a:pPr marL="0" indent="0">
              <a:buNone/>
            </a:pPr>
            <a:r>
              <a:rPr lang="en-IN" sz="2000" dirty="0"/>
              <a:t>        ID </a:t>
            </a:r>
            <a:r>
              <a:rPr lang="en-IN" sz="2000" b="1" dirty="0"/>
              <a:t>INT</a:t>
            </a:r>
            <a:r>
              <a:rPr lang="en-IN" sz="2000" dirty="0"/>
              <a:t> NOT NULL, </a:t>
            </a:r>
          </a:p>
          <a:p>
            <a:pPr marL="0" indent="0">
              <a:buNone/>
            </a:pPr>
            <a:r>
              <a:rPr lang="en-IN" sz="2000" dirty="0"/>
              <a:t>     NAME </a:t>
            </a:r>
            <a:r>
              <a:rPr lang="en-IN" sz="2000" b="1" dirty="0"/>
              <a:t>VARCHAR</a:t>
            </a:r>
            <a:r>
              <a:rPr lang="en-IN" sz="2000" dirty="0"/>
              <a:t> (20) NOT NULL,  </a:t>
            </a:r>
          </a:p>
          <a:p>
            <a:pPr marL="457200" lvl="1" indent="0">
              <a:buNone/>
            </a:pPr>
            <a:r>
              <a:rPr lang="en-IN" sz="2000" dirty="0"/>
              <a:t>AGE </a:t>
            </a:r>
            <a:r>
              <a:rPr lang="en-IN" sz="2000" b="1" dirty="0"/>
              <a:t>INT</a:t>
            </a:r>
            <a:r>
              <a:rPr lang="en-IN" sz="2000" dirty="0"/>
              <a:t>  NOT NULL,  </a:t>
            </a:r>
          </a:p>
          <a:p>
            <a:pPr marL="457200" lvl="1" indent="0">
              <a:buNone/>
            </a:pPr>
            <a:r>
              <a:rPr lang="en-IN" sz="2000" dirty="0"/>
              <a:t>ADDRESS VAR</a:t>
            </a:r>
            <a:r>
              <a:rPr lang="en-IN" sz="2000" b="1" dirty="0"/>
              <a:t>CHAR</a:t>
            </a:r>
            <a:r>
              <a:rPr lang="en-IN" sz="2000" dirty="0"/>
              <a:t> (25),  </a:t>
            </a:r>
          </a:p>
          <a:p>
            <a:pPr marL="457200" lvl="1" indent="0">
              <a:buNone/>
            </a:pPr>
            <a:r>
              <a:rPr lang="en-IN" sz="2000" b="1" dirty="0"/>
              <a:t>PRIMARY</a:t>
            </a:r>
            <a:r>
              <a:rPr lang="en-IN" sz="2000" dirty="0"/>
              <a:t> </a:t>
            </a:r>
            <a:r>
              <a:rPr lang="en-IN" sz="2000" b="1" dirty="0"/>
              <a:t>KEY</a:t>
            </a:r>
            <a:r>
              <a:rPr lang="en-IN" sz="2000" dirty="0"/>
              <a:t> (ID)  </a:t>
            </a:r>
          </a:p>
          <a:p>
            <a:pPr marL="457200" lvl="1" indent="0">
              <a:buNone/>
            </a:pPr>
            <a:r>
              <a:rPr lang="en-IN" sz="2000" dirty="0"/>
              <a:t>);  </a:t>
            </a:r>
          </a:p>
          <a:p>
            <a:r>
              <a:rPr lang="en-IN" sz="2000" dirty="0"/>
              <a:t>You can see the structure of your table by using disc command.</a:t>
            </a:r>
          </a:p>
          <a:p>
            <a:r>
              <a:rPr lang="en-IN" sz="2000" dirty="0"/>
              <a:t>Example: </a:t>
            </a:r>
            <a:r>
              <a:rPr lang="en-IN" sz="2000" dirty="0" smtClean="0"/>
              <a:t>Postgres&gt; \d </a:t>
            </a:r>
            <a:r>
              <a:rPr lang="en-IN" sz="2000" dirty="0"/>
              <a:t>STUDENTS;</a:t>
            </a:r>
          </a:p>
        </p:txBody>
      </p:sp>
      <p:grpSp>
        <p:nvGrpSpPr>
          <p:cNvPr id="23" name="Group 10">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7874F868-B014-4D3F-83FF-C6106F731A19}"/>
              </a:ext>
            </a:extLst>
          </p:cNvPr>
          <p:cNvPicPr>
            <a:picLocks noChangeAspect="1"/>
          </p:cNvPicPr>
          <p:nvPr/>
        </p:nvPicPr>
        <p:blipFill>
          <a:blip r:embed="rId2"/>
          <a:stretch>
            <a:fillRect/>
          </a:stretch>
        </p:blipFill>
        <p:spPr>
          <a:xfrm>
            <a:off x="5354740" y="2347605"/>
            <a:ext cx="6253212" cy="1922863"/>
          </a:xfrm>
          <a:prstGeom prst="rect">
            <a:avLst/>
          </a:prstGeom>
        </p:spPr>
      </p:pic>
      <p:grpSp>
        <p:nvGrpSpPr>
          <p:cNvPr id="15" name="Group 14">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812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ircle(in)">
                                      <p:cBhvr>
                                        <p:cTn id="5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6006A-A6B2-4EAD-999A-072312D54E74}"/>
              </a:ext>
            </a:extLst>
          </p:cNvPr>
          <p:cNvSpPr>
            <a:spLocks noGrp="1"/>
          </p:cNvSpPr>
          <p:nvPr>
            <p:ph type="title"/>
          </p:nvPr>
        </p:nvSpPr>
        <p:spPr/>
        <p:txBody>
          <a:bodyPr/>
          <a:lstStyle/>
          <a:p>
            <a:r>
              <a:rPr lang="en-IN" dirty="0"/>
              <a:t>DROP , TRUNCATE </a:t>
            </a:r>
            <a:r>
              <a:rPr lang="en-IN" dirty="0" smtClean="0"/>
              <a:t>table command</a:t>
            </a:r>
            <a:endParaRPr lang="en-IN" dirty="0"/>
          </a:p>
        </p:txBody>
      </p:sp>
      <p:sp>
        <p:nvSpPr>
          <p:cNvPr id="3" name="Content Placeholder 2">
            <a:extLst>
              <a:ext uri="{FF2B5EF4-FFF2-40B4-BE49-F238E27FC236}">
                <a16:creationId xmlns:a16="http://schemas.microsoft.com/office/drawing/2014/main" xmlns="" id="{54EB58B5-E274-4D09-8433-2D2237AD39C6}"/>
              </a:ext>
            </a:extLst>
          </p:cNvPr>
          <p:cNvSpPr>
            <a:spLocks noGrp="1"/>
          </p:cNvSpPr>
          <p:nvPr>
            <p:ph idx="1"/>
          </p:nvPr>
        </p:nvSpPr>
        <p:spPr>
          <a:xfrm>
            <a:off x="704538" y="1499016"/>
            <a:ext cx="10649262" cy="4677947"/>
          </a:xfrm>
        </p:spPr>
        <p:txBody>
          <a:bodyPr>
            <a:normAutofit lnSpcReduction="10000"/>
          </a:bodyPr>
          <a:lstStyle/>
          <a:p>
            <a:r>
              <a:rPr lang="en-IN" b="1" dirty="0"/>
              <a:t>DROP:</a:t>
            </a:r>
          </a:p>
          <a:p>
            <a:r>
              <a:rPr lang="en-IN" dirty="0"/>
              <a:t>It is used to delete a table definition and all data from a table.</a:t>
            </a:r>
          </a:p>
          <a:p>
            <a:r>
              <a:rPr lang="en-IN" dirty="0"/>
              <a:t>This is very important to know that once a table is deleted all the information available in the table is lost forever, so we have to be very careful when using this command.</a:t>
            </a:r>
          </a:p>
          <a:p>
            <a:pPr marL="0" indent="0">
              <a:buNone/>
            </a:pPr>
            <a:r>
              <a:rPr lang="en-IN" dirty="0"/>
              <a:t>	Syntax: </a:t>
            </a:r>
            <a:r>
              <a:rPr lang="en-IN" b="1" dirty="0"/>
              <a:t>DROP</a:t>
            </a:r>
            <a:r>
              <a:rPr lang="en-IN" dirty="0"/>
              <a:t> </a:t>
            </a:r>
            <a:r>
              <a:rPr lang="en-IN" b="1" dirty="0"/>
              <a:t>TABLE</a:t>
            </a:r>
            <a:r>
              <a:rPr lang="en-IN" dirty="0"/>
              <a:t> &lt;</a:t>
            </a:r>
            <a:r>
              <a:rPr lang="en-IN" dirty="0" err="1"/>
              <a:t>table_name</a:t>
            </a:r>
            <a:r>
              <a:rPr lang="en-IN" dirty="0"/>
              <a:t>&gt;;  </a:t>
            </a:r>
          </a:p>
          <a:p>
            <a:r>
              <a:rPr lang="en-IN" b="1" dirty="0"/>
              <a:t>Truncate:</a:t>
            </a:r>
          </a:p>
          <a:p>
            <a:r>
              <a:rPr lang="en-IN" dirty="0"/>
              <a:t>It is used to delete all the rows from the table and free the containing space.</a:t>
            </a:r>
          </a:p>
          <a:p>
            <a:pPr marL="0" indent="0">
              <a:buNone/>
            </a:pPr>
            <a:r>
              <a:rPr lang="en-IN" dirty="0"/>
              <a:t>   	Syntax: </a:t>
            </a:r>
            <a:r>
              <a:rPr lang="en-IN" b="1" dirty="0"/>
              <a:t>TRUNCATE</a:t>
            </a:r>
            <a:r>
              <a:rPr lang="en-IN" dirty="0"/>
              <a:t> </a:t>
            </a:r>
            <a:r>
              <a:rPr lang="en-IN" b="1" dirty="0"/>
              <a:t>TABLE</a:t>
            </a:r>
            <a:r>
              <a:rPr lang="en-IN" dirty="0"/>
              <a:t> &lt;</a:t>
            </a:r>
            <a:r>
              <a:rPr lang="en-IN" dirty="0" err="1"/>
              <a:t>table_name</a:t>
            </a:r>
            <a:r>
              <a:rPr lang="en-IN" dirty="0"/>
              <a:t>&gt;;  </a:t>
            </a:r>
          </a:p>
          <a:p>
            <a:pPr marL="0" indent="0">
              <a:buNone/>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3516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command</a:t>
            </a:r>
            <a:endParaRPr lang="en-IN" dirty="0"/>
          </a:p>
        </p:txBody>
      </p:sp>
      <p:sp>
        <p:nvSpPr>
          <p:cNvPr id="3" name="Content Placeholder 2"/>
          <p:cNvSpPr>
            <a:spLocks noGrp="1"/>
          </p:cNvSpPr>
          <p:nvPr>
            <p:ph idx="1"/>
          </p:nvPr>
        </p:nvSpPr>
        <p:spPr>
          <a:xfrm>
            <a:off x="797169" y="1477108"/>
            <a:ext cx="10556631" cy="4699855"/>
          </a:xfrm>
        </p:spPr>
        <p:txBody>
          <a:bodyPr>
            <a:normAutofit/>
          </a:bodyPr>
          <a:lstStyle/>
          <a:p>
            <a:r>
              <a:rPr lang="en-US" dirty="0" smtClean="0"/>
              <a:t>syntax:</a:t>
            </a:r>
          </a:p>
          <a:p>
            <a:r>
              <a:rPr lang="en-US" dirty="0"/>
              <a:t>To add new column:</a:t>
            </a:r>
          </a:p>
          <a:p>
            <a:pPr lvl="1"/>
            <a:r>
              <a:rPr lang="en-US" dirty="0"/>
              <a:t>ALTER TABLE </a:t>
            </a:r>
            <a:r>
              <a:rPr lang="en-US" dirty="0" err="1"/>
              <a:t>table_name</a:t>
            </a:r>
            <a:r>
              <a:rPr lang="en-US" dirty="0"/>
              <a:t> ADD </a:t>
            </a:r>
            <a:r>
              <a:rPr lang="en-US" dirty="0" err="1"/>
              <a:t>column_name</a:t>
            </a:r>
            <a:r>
              <a:rPr lang="en-US" dirty="0"/>
              <a:t> datatype;</a:t>
            </a:r>
          </a:p>
          <a:p>
            <a:r>
              <a:rPr lang="en-US" dirty="0"/>
              <a:t>To delete existing column:</a:t>
            </a:r>
          </a:p>
          <a:p>
            <a:pPr lvl="1"/>
            <a:r>
              <a:rPr lang="en-US" dirty="0"/>
              <a:t>ALTER TABLE </a:t>
            </a:r>
            <a:r>
              <a:rPr lang="en-US" dirty="0" err="1"/>
              <a:t>table_name</a:t>
            </a:r>
            <a:r>
              <a:rPr lang="en-US" dirty="0"/>
              <a:t> DROP COLUMN </a:t>
            </a:r>
            <a:r>
              <a:rPr lang="en-US" dirty="0" err="1"/>
              <a:t>column_name</a:t>
            </a:r>
            <a:r>
              <a:rPr lang="en-US" dirty="0"/>
              <a:t>;</a:t>
            </a:r>
          </a:p>
          <a:p>
            <a:r>
              <a:rPr lang="en-US" dirty="0"/>
              <a:t>To change column data type:</a:t>
            </a:r>
          </a:p>
          <a:p>
            <a:pPr lvl="1"/>
            <a:r>
              <a:rPr lang="en-US" dirty="0"/>
              <a:t>ALTER TABLE </a:t>
            </a:r>
            <a:r>
              <a:rPr lang="en-US" dirty="0" err="1"/>
              <a:t>table_name</a:t>
            </a:r>
            <a:r>
              <a:rPr lang="en-US" dirty="0"/>
              <a:t> ALTER COLUMN </a:t>
            </a:r>
            <a:r>
              <a:rPr lang="en-US" dirty="0" err="1"/>
              <a:t>column_name</a:t>
            </a:r>
            <a:r>
              <a:rPr lang="en-US" dirty="0"/>
              <a:t> TYPE datatype;</a:t>
            </a:r>
          </a:p>
          <a:p>
            <a:r>
              <a:rPr lang="en-US" dirty="0"/>
              <a:t>ALTER TABLE to </a:t>
            </a:r>
            <a:r>
              <a:rPr lang="en-US" b="1" dirty="0"/>
              <a:t>ADD PRIMARY KEY</a:t>
            </a:r>
            <a:r>
              <a:rPr lang="en-US" dirty="0"/>
              <a:t> constraint to a table</a:t>
            </a:r>
          </a:p>
          <a:p>
            <a:pPr lvl="1"/>
            <a:r>
              <a:rPr lang="en-US" dirty="0"/>
              <a:t>ALTER TABLE </a:t>
            </a:r>
            <a:r>
              <a:rPr lang="en-US" dirty="0" err="1"/>
              <a:t>table_name</a:t>
            </a:r>
            <a:r>
              <a:rPr lang="en-US" dirty="0"/>
              <a:t> ADD CONSTRAINT </a:t>
            </a:r>
            <a:r>
              <a:rPr lang="en-US" b="1" dirty="0" err="1"/>
              <a:t>MyPrimaryKey</a:t>
            </a:r>
            <a:r>
              <a:rPr lang="en-US" dirty="0"/>
              <a:t> PRIMARY KEY (</a:t>
            </a:r>
            <a:r>
              <a:rPr lang="en-US" dirty="0" err="1"/>
              <a:t>column_name</a:t>
            </a:r>
            <a:r>
              <a:rPr lang="en-US" dirty="0"/>
              <a:t>);</a:t>
            </a:r>
            <a:endParaRPr lang="en-IN" dirty="0"/>
          </a:p>
        </p:txBody>
      </p:sp>
    </p:spTree>
    <p:extLst>
      <p:ext uri="{BB962C8B-B14F-4D97-AF65-F5344CB8AC3E}">
        <p14:creationId xmlns:p14="http://schemas.microsoft.com/office/powerpoint/2010/main" val="406464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35C40-5229-42C4-9EFE-22641E1342DA}"/>
              </a:ext>
            </a:extLst>
          </p:cNvPr>
          <p:cNvSpPr>
            <a:spLocks noGrp="1"/>
          </p:cNvSpPr>
          <p:nvPr>
            <p:ph type="ctrTitle"/>
          </p:nvPr>
        </p:nvSpPr>
        <p:spPr/>
        <p:txBody>
          <a:bodyPr/>
          <a:lstStyle/>
          <a:p>
            <a:r>
              <a:rPr lang="en-IN" b="1" dirty="0"/>
              <a:t>AGGRATION FUNCTIONS</a:t>
            </a:r>
            <a:endParaRPr lang="en-IN" dirty="0"/>
          </a:p>
        </p:txBody>
      </p:sp>
      <p:sp>
        <p:nvSpPr>
          <p:cNvPr id="3" name="Subtitle 2">
            <a:extLst>
              <a:ext uri="{FF2B5EF4-FFF2-40B4-BE49-F238E27FC236}">
                <a16:creationId xmlns:a16="http://schemas.microsoft.com/office/drawing/2014/main" xmlns="" id="{E97E580D-D887-49C5-BF13-955E24FD3E6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1823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3B2C2-15A4-419C-A77A-8F579690D1C1}"/>
              </a:ext>
            </a:extLst>
          </p:cNvPr>
          <p:cNvSpPr>
            <a:spLocks noGrp="1"/>
          </p:cNvSpPr>
          <p:nvPr>
            <p:ph type="title"/>
          </p:nvPr>
        </p:nvSpPr>
        <p:spPr/>
        <p:txBody>
          <a:bodyPr/>
          <a:lstStyle/>
          <a:p>
            <a:r>
              <a:rPr lang="en-IN" b="1" dirty="0"/>
              <a:t>AGGRATION FUNCTIONS:</a:t>
            </a:r>
            <a:endParaRPr lang="en-IN" dirty="0"/>
          </a:p>
        </p:txBody>
      </p:sp>
      <p:sp>
        <p:nvSpPr>
          <p:cNvPr id="3" name="Content Placeholder 2">
            <a:extLst>
              <a:ext uri="{FF2B5EF4-FFF2-40B4-BE49-F238E27FC236}">
                <a16:creationId xmlns:a16="http://schemas.microsoft.com/office/drawing/2014/main" xmlns="" id="{93D5A21C-9FED-4819-B087-9F5D4DC9826C}"/>
              </a:ext>
            </a:extLst>
          </p:cNvPr>
          <p:cNvSpPr>
            <a:spLocks noGrp="1"/>
          </p:cNvSpPr>
          <p:nvPr>
            <p:ph idx="1"/>
          </p:nvPr>
        </p:nvSpPr>
        <p:spPr/>
        <p:txBody>
          <a:bodyPr>
            <a:normAutofit/>
          </a:bodyPr>
          <a:lstStyle/>
          <a:p>
            <a:r>
              <a:rPr lang="en-IN" dirty="0"/>
              <a:t>Aggregation functions are used to perform mathematical operations on data values of a relation. </a:t>
            </a:r>
          </a:p>
          <a:p>
            <a:r>
              <a:rPr lang="en-IN" dirty="0"/>
              <a:t>take a collection (a set or multiset) of values as input and return a single value.</a:t>
            </a:r>
          </a:p>
          <a:p>
            <a:r>
              <a:rPr lang="en-IN" dirty="0"/>
              <a:t>Some of the common aggregation functions used in SQL are:</a:t>
            </a:r>
          </a:p>
          <a:p>
            <a:pPr lvl="1"/>
            <a:r>
              <a:rPr lang="en-IN" dirty="0"/>
              <a:t>Average: </a:t>
            </a:r>
            <a:r>
              <a:rPr lang="en-IN" b="1" dirty="0" err="1"/>
              <a:t>avg</a:t>
            </a:r>
            <a:endParaRPr lang="en-IN" b="1" dirty="0"/>
          </a:p>
          <a:p>
            <a:pPr lvl="1"/>
            <a:r>
              <a:rPr lang="en-IN" dirty="0"/>
              <a:t>Minimum: </a:t>
            </a:r>
            <a:r>
              <a:rPr lang="en-IN" b="1" dirty="0"/>
              <a:t>min</a:t>
            </a:r>
          </a:p>
          <a:p>
            <a:pPr lvl="1"/>
            <a:r>
              <a:rPr lang="en-IN" dirty="0"/>
              <a:t>Maximum: </a:t>
            </a:r>
            <a:r>
              <a:rPr lang="en-IN" b="1" dirty="0"/>
              <a:t>max</a:t>
            </a:r>
          </a:p>
          <a:p>
            <a:pPr lvl="1"/>
            <a:r>
              <a:rPr lang="en-IN" dirty="0"/>
              <a:t>Total: </a:t>
            </a:r>
            <a:r>
              <a:rPr lang="en-IN" b="1" dirty="0"/>
              <a:t>sum</a:t>
            </a:r>
          </a:p>
          <a:p>
            <a:pPr lvl="1"/>
            <a:r>
              <a:rPr lang="en-IN" dirty="0"/>
              <a:t>Count: </a:t>
            </a:r>
            <a:r>
              <a:rPr lang="en-IN" b="1" dirty="0"/>
              <a:t>count</a:t>
            </a:r>
            <a:endParaRPr lang="en-IN" dirty="0"/>
          </a:p>
        </p:txBody>
      </p:sp>
    </p:spTree>
    <p:extLst>
      <p:ext uri="{BB962C8B-B14F-4D97-AF65-F5344CB8AC3E}">
        <p14:creationId xmlns:p14="http://schemas.microsoft.com/office/powerpoint/2010/main" val="27365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1E7B15-2029-40E7-B2A6-8AE1C8F962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Example Table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“Student”</a:t>
            </a:r>
          </a:p>
        </p:txBody>
      </p:sp>
      <p:sp>
        <p:nvSpPr>
          <p:cNvPr id="8" name="Content Placeholder 7">
            <a:extLst>
              <a:ext uri="{FF2B5EF4-FFF2-40B4-BE49-F238E27FC236}">
                <a16:creationId xmlns:a16="http://schemas.microsoft.com/office/drawing/2014/main" xmlns="" id="{DEDC1899-EBC5-4B0C-893F-A1683145E47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xmlns="" id="{D4445408-CE6D-46CD-BA93-8CA12D696933}"/>
              </a:ext>
            </a:extLst>
          </p:cNvPr>
          <p:cNvPicPr>
            <a:picLocks noChangeAspect="1"/>
          </p:cNvPicPr>
          <p:nvPr/>
        </p:nvPicPr>
        <p:blipFill>
          <a:blip r:embed="rId2"/>
          <a:stretch>
            <a:fillRect/>
          </a:stretch>
        </p:blipFill>
        <p:spPr>
          <a:xfrm>
            <a:off x="4742749" y="1574019"/>
            <a:ext cx="6465453" cy="3333749"/>
          </a:xfrm>
          <a:prstGeom prst="rect">
            <a:avLst/>
          </a:prstGeom>
        </p:spPr>
      </p:pic>
    </p:spTree>
    <p:extLst>
      <p:ext uri="{BB962C8B-B14F-4D97-AF65-F5344CB8AC3E}">
        <p14:creationId xmlns:p14="http://schemas.microsoft.com/office/powerpoint/2010/main" val="428756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r>
              <a:rPr lang="en-IN" b="1" dirty="0"/>
              <a:t>Advantages of SQL</a:t>
            </a:r>
            <a:br>
              <a:rPr lang="en-IN" b="1" dirty="0"/>
            </a:br>
            <a:endParaRPr lang="en-IN" dirty="0"/>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normAutofit/>
          </a:bodyPr>
          <a:lstStyle/>
          <a:p>
            <a:r>
              <a:rPr lang="en-IN" b="1" dirty="0"/>
              <a:t>Faster Query Processing </a:t>
            </a:r>
            <a:r>
              <a:rPr lang="en-IN" dirty="0"/>
              <a:t>(High speed)</a:t>
            </a:r>
            <a:r>
              <a:rPr lang="en-IN" b="1" dirty="0"/>
              <a:t>–</a:t>
            </a:r>
            <a:r>
              <a:rPr lang="en-IN" dirty="0"/>
              <a:t> </a:t>
            </a:r>
          </a:p>
          <a:p>
            <a:pPr lvl="1"/>
            <a:r>
              <a:rPr lang="en-IN" dirty="0"/>
              <a:t>Large amount of data is retrieved quickly and efficiently. </a:t>
            </a:r>
          </a:p>
          <a:p>
            <a:pPr lvl="1"/>
            <a:r>
              <a:rPr lang="en-IN" dirty="0"/>
              <a:t>Operations like Insertion, deletion, manipulation of data is also done in almost no time. </a:t>
            </a:r>
          </a:p>
          <a:p>
            <a:r>
              <a:rPr lang="en-IN" b="1" dirty="0"/>
              <a:t>No Coding Skills –</a:t>
            </a:r>
          </a:p>
          <a:p>
            <a:pPr lvl="1"/>
            <a:r>
              <a:rPr lang="en-IN" dirty="0"/>
              <a:t>For data retrieval, large number of lines of code is not required. </a:t>
            </a:r>
          </a:p>
          <a:p>
            <a:pPr lvl="1"/>
            <a:r>
              <a:rPr lang="en-IN" dirty="0"/>
              <a:t>All basic keywords such as SELECT, INSERT INTO, UPDATE, etc are used </a:t>
            </a:r>
          </a:p>
          <a:p>
            <a:r>
              <a:rPr lang="en-IN" b="1" dirty="0"/>
              <a:t>Standardized Language –</a:t>
            </a:r>
          </a:p>
          <a:p>
            <a:pPr lvl="1"/>
            <a:r>
              <a:rPr lang="en-IN" dirty="0"/>
              <a:t>Due to documentation and long establishment over years, it provides a uniform platform worldwide to all its users. </a:t>
            </a:r>
          </a:p>
        </p:txBody>
      </p:sp>
    </p:spTree>
    <p:extLst>
      <p:ext uri="{BB962C8B-B14F-4D97-AF65-F5344CB8AC3E}">
        <p14:creationId xmlns:p14="http://schemas.microsoft.com/office/powerpoint/2010/main" val="983252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05112-3041-49B0-B566-524E0C033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53838B6-B739-4592-A3DE-E1DA8B3680C3}"/>
              </a:ext>
            </a:extLst>
          </p:cNvPr>
          <p:cNvSpPr>
            <a:spLocks noGrp="1"/>
          </p:cNvSpPr>
          <p:nvPr>
            <p:ph idx="1"/>
          </p:nvPr>
        </p:nvSpPr>
        <p:spPr/>
        <p:txBody>
          <a:bodyPr>
            <a:normAutofit fontScale="70000" lnSpcReduction="20000"/>
          </a:bodyPr>
          <a:lstStyle/>
          <a:p>
            <a:r>
              <a:rPr lang="en-IN" dirty="0"/>
              <a:t>Count: </a:t>
            </a:r>
          </a:p>
          <a:p>
            <a:pPr lvl="1"/>
            <a:r>
              <a:rPr lang="en-IN" dirty="0"/>
              <a:t>Query: SELECT COUNT (PHONE) FROM STUDENT;</a:t>
            </a:r>
          </a:p>
          <a:p>
            <a:pPr lvl="1"/>
            <a:r>
              <a:rPr lang="en-IN" dirty="0"/>
              <a:t>Output: 8</a:t>
            </a:r>
          </a:p>
          <a:p>
            <a:r>
              <a:rPr lang="en-IN" dirty="0"/>
              <a:t>SUM:</a:t>
            </a:r>
          </a:p>
          <a:p>
            <a:pPr lvl="1"/>
            <a:r>
              <a:rPr lang="en-IN" dirty="0"/>
              <a:t>Query: SELECT SUM (AGE) FROM STUDENT;</a:t>
            </a:r>
          </a:p>
          <a:p>
            <a:pPr lvl="1"/>
            <a:r>
              <a:rPr lang="en-IN" dirty="0"/>
              <a:t>163</a:t>
            </a:r>
          </a:p>
          <a:p>
            <a:r>
              <a:rPr lang="en-IN" dirty="0"/>
              <a:t>AVG:</a:t>
            </a:r>
          </a:p>
          <a:p>
            <a:pPr lvl="1"/>
            <a:r>
              <a:rPr lang="en-IN" dirty="0"/>
              <a:t>Query: SELECT AVG (AGE) FROM STUDENT;</a:t>
            </a:r>
          </a:p>
          <a:p>
            <a:pPr lvl="1"/>
            <a:r>
              <a:rPr lang="en-IN" dirty="0"/>
              <a:t>20.37</a:t>
            </a:r>
          </a:p>
          <a:p>
            <a:r>
              <a:rPr lang="en-IN" dirty="0"/>
              <a:t>MAX:</a:t>
            </a:r>
          </a:p>
          <a:p>
            <a:pPr lvl="1"/>
            <a:r>
              <a:rPr lang="en-IN" dirty="0"/>
              <a:t>Query: SELECT MAX (AGE) FROM STUDENT;</a:t>
            </a:r>
          </a:p>
          <a:p>
            <a:pPr lvl="1"/>
            <a:r>
              <a:rPr lang="en-IN" dirty="0"/>
              <a:t>25</a:t>
            </a:r>
          </a:p>
          <a:p>
            <a:r>
              <a:rPr lang="en-IN" dirty="0"/>
              <a:t>MIN:</a:t>
            </a:r>
          </a:p>
          <a:p>
            <a:pPr lvl="1"/>
            <a:r>
              <a:rPr lang="en-IN" dirty="0"/>
              <a:t>Query: SELECT MIN (AGE) FROM STUDENT;</a:t>
            </a:r>
          </a:p>
          <a:p>
            <a:pPr lvl="1"/>
            <a:r>
              <a:rPr lang="en-IN" dirty="0"/>
              <a:t>18</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5582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F12D0-6E5D-4C08-9419-304601FDDEC9}"/>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xmlns="" id="{F2A0B0E1-99C7-4EB2-BB20-EE8C89EB0876}"/>
              </a:ext>
            </a:extLst>
          </p:cNvPr>
          <p:cNvSpPr>
            <a:spLocks noGrp="1"/>
          </p:cNvSpPr>
          <p:nvPr>
            <p:ph idx="1"/>
          </p:nvPr>
        </p:nvSpPr>
        <p:spPr/>
        <p:txBody>
          <a:bodyPr/>
          <a:lstStyle/>
          <a:p>
            <a:pPr marL="0" indent="0">
              <a:buNone/>
            </a:pPr>
            <a:r>
              <a:rPr lang="en-IN" dirty="0"/>
              <a:t>1. Consider following relational tables:</a:t>
            </a:r>
          </a:p>
          <a:p>
            <a:pPr marL="971550" lvl="1" indent="-514350">
              <a:buAutoNum type="arabicPeriod"/>
            </a:pPr>
            <a:r>
              <a:rPr lang="en-IN" dirty="0"/>
              <a:t>Student (S_ID, Name, </a:t>
            </a:r>
            <a:r>
              <a:rPr lang="en-IN" dirty="0" err="1"/>
              <a:t>Dept_name</a:t>
            </a:r>
            <a:r>
              <a:rPr lang="en-IN" dirty="0"/>
              <a:t>)</a:t>
            </a:r>
          </a:p>
          <a:p>
            <a:pPr marL="971550" lvl="1" indent="-514350">
              <a:buAutoNum type="arabicPeriod"/>
            </a:pPr>
            <a:r>
              <a:rPr lang="en-IN" dirty="0"/>
              <a:t>Course ( </a:t>
            </a:r>
            <a:r>
              <a:rPr lang="en-IN" dirty="0" err="1"/>
              <a:t>course_ID</a:t>
            </a:r>
            <a:r>
              <a:rPr lang="en-IN" dirty="0"/>
              <a:t>, </a:t>
            </a:r>
            <a:r>
              <a:rPr lang="en-IN" dirty="0" err="1"/>
              <a:t>c_name</a:t>
            </a:r>
            <a:r>
              <a:rPr lang="en-IN" dirty="0"/>
              <a:t>, </a:t>
            </a:r>
            <a:r>
              <a:rPr lang="en-IN" dirty="0" err="1"/>
              <a:t>Dept_name</a:t>
            </a:r>
            <a:r>
              <a:rPr lang="en-IN" dirty="0"/>
              <a:t>)</a:t>
            </a:r>
          </a:p>
          <a:p>
            <a:pPr marL="971550" lvl="1" indent="-514350">
              <a:buAutoNum type="arabicPeriod"/>
            </a:pPr>
            <a:r>
              <a:rPr lang="en-IN" dirty="0"/>
              <a:t>Trainer (ID, name, </a:t>
            </a:r>
            <a:r>
              <a:rPr lang="en-IN" dirty="0" err="1"/>
              <a:t>dept_name</a:t>
            </a:r>
            <a:r>
              <a:rPr lang="en-IN" dirty="0"/>
              <a:t>)</a:t>
            </a:r>
          </a:p>
          <a:p>
            <a:pPr marL="971550" lvl="1" indent="-514350">
              <a:buAutoNum type="arabicPeriod"/>
            </a:pPr>
            <a:r>
              <a:rPr lang="en-IN" dirty="0"/>
              <a:t>Dept (</a:t>
            </a:r>
            <a:r>
              <a:rPr lang="en-IN" dirty="0" err="1"/>
              <a:t>Dept_ID</a:t>
            </a:r>
            <a:r>
              <a:rPr lang="en-IN" dirty="0"/>
              <a:t>, </a:t>
            </a:r>
            <a:r>
              <a:rPr lang="en-IN" dirty="0" err="1"/>
              <a:t>dept_name</a:t>
            </a:r>
            <a:r>
              <a:rPr lang="en-IN" dirty="0"/>
              <a:t>)</a:t>
            </a:r>
          </a:p>
          <a:p>
            <a:pPr marL="0" indent="0">
              <a:buNone/>
            </a:pPr>
            <a:r>
              <a:rPr lang="en-IN" dirty="0"/>
              <a:t>Solve  above relation using DDL statements with primary key and Foreign key.</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4082857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97140-889F-4A97-96BD-8132118C3896}"/>
              </a:ext>
            </a:extLst>
          </p:cNvPr>
          <p:cNvSpPr>
            <a:spLocks noGrp="1"/>
          </p:cNvSpPr>
          <p:nvPr>
            <p:ph type="title"/>
          </p:nvPr>
        </p:nvSpPr>
        <p:spPr/>
        <p:txBody>
          <a:bodyPr/>
          <a:lstStyle/>
          <a:p>
            <a:r>
              <a:rPr lang="en-IN" dirty="0"/>
              <a:t>NULL Value</a:t>
            </a:r>
          </a:p>
        </p:txBody>
      </p:sp>
      <p:sp>
        <p:nvSpPr>
          <p:cNvPr id="3" name="Content Placeholder 2">
            <a:extLst>
              <a:ext uri="{FF2B5EF4-FFF2-40B4-BE49-F238E27FC236}">
                <a16:creationId xmlns:a16="http://schemas.microsoft.com/office/drawing/2014/main" xmlns="" id="{344B00D9-BDBB-408C-B7C7-193E58E48307}"/>
              </a:ext>
            </a:extLst>
          </p:cNvPr>
          <p:cNvSpPr>
            <a:spLocks noGrp="1"/>
          </p:cNvSpPr>
          <p:nvPr>
            <p:ph idx="1"/>
          </p:nvPr>
        </p:nvSpPr>
        <p:spPr/>
        <p:txBody>
          <a:bodyPr/>
          <a:lstStyle/>
          <a:p>
            <a:r>
              <a:rPr lang="en-IN" dirty="0"/>
              <a:t>A field with a NULL value is a field with no value.</a:t>
            </a:r>
          </a:p>
          <a:p>
            <a:r>
              <a:rPr lang="en-IN" dirty="0"/>
              <a:t>If a field in a table is optional, it is possible to insert a new record or update a record without adding a value to this field. </a:t>
            </a:r>
          </a:p>
          <a:p>
            <a:r>
              <a:rPr lang="en-IN" dirty="0"/>
              <a:t>Then, the field will be saved with a NULL value.</a:t>
            </a:r>
          </a:p>
          <a:p>
            <a:r>
              <a:rPr lang="en-IN" dirty="0"/>
              <a:t>It is not possible to test for NULL values with comparison operators, such as =, &lt;, or &lt;&gt;.</a:t>
            </a:r>
          </a:p>
          <a:p>
            <a:r>
              <a:rPr lang="en-IN" dirty="0"/>
              <a:t>We will have to use the IS NULL and IS NOT NULL operators instead.</a:t>
            </a:r>
          </a:p>
        </p:txBody>
      </p:sp>
    </p:spTree>
    <p:extLst>
      <p:ext uri="{BB962C8B-B14F-4D97-AF65-F5344CB8AC3E}">
        <p14:creationId xmlns:p14="http://schemas.microsoft.com/office/powerpoint/2010/main" val="2087074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45CE8-04C7-4D3D-B260-3B2F373DBC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86AE2BC-2702-4A2B-BFD8-053E6E1F359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xmlns="" id="{1BBBB817-BAE7-4A11-81A5-F8274B1F7D81}"/>
              </a:ext>
            </a:extLst>
          </p:cNvPr>
          <p:cNvPicPr>
            <a:picLocks noChangeAspect="1"/>
          </p:cNvPicPr>
          <p:nvPr/>
        </p:nvPicPr>
        <p:blipFill>
          <a:blip r:embed="rId2"/>
          <a:stretch>
            <a:fillRect/>
          </a:stretch>
        </p:blipFill>
        <p:spPr>
          <a:xfrm>
            <a:off x="1496851" y="2152649"/>
            <a:ext cx="7892705" cy="3274373"/>
          </a:xfrm>
          <a:prstGeom prst="rect">
            <a:avLst/>
          </a:prstGeom>
        </p:spPr>
      </p:pic>
    </p:spTree>
    <p:extLst>
      <p:ext uri="{BB962C8B-B14F-4D97-AF65-F5344CB8AC3E}">
        <p14:creationId xmlns:p14="http://schemas.microsoft.com/office/powerpoint/2010/main" val="1601310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46B6C-16E9-4576-9F47-91A4A1B4CB03}"/>
              </a:ext>
            </a:extLst>
          </p:cNvPr>
          <p:cNvSpPr>
            <a:spLocks noGrp="1"/>
          </p:cNvSpPr>
          <p:nvPr>
            <p:ph type="ctrTitle"/>
          </p:nvPr>
        </p:nvSpPr>
        <p:spPr/>
        <p:txBody>
          <a:bodyPr/>
          <a:lstStyle/>
          <a:p>
            <a:r>
              <a:rPr lang="en-IN" dirty="0"/>
              <a:t>DML COMMANDS</a:t>
            </a:r>
          </a:p>
        </p:txBody>
      </p:sp>
      <p:sp>
        <p:nvSpPr>
          <p:cNvPr id="3" name="Subtitle 2">
            <a:extLst>
              <a:ext uri="{FF2B5EF4-FFF2-40B4-BE49-F238E27FC236}">
                <a16:creationId xmlns:a16="http://schemas.microsoft.com/office/drawing/2014/main" xmlns="" id="{AD0665CA-5FA5-43C4-98DC-93CB02B7D3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539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B483E-9BDB-451C-97F8-5A29FCA923C7}"/>
              </a:ext>
            </a:extLst>
          </p:cNvPr>
          <p:cNvSpPr>
            <a:spLocks noGrp="1"/>
          </p:cNvSpPr>
          <p:nvPr>
            <p:ph type="title"/>
          </p:nvPr>
        </p:nvSpPr>
        <p:spPr/>
        <p:txBody>
          <a:bodyPr/>
          <a:lstStyle/>
          <a:p>
            <a:r>
              <a:rPr lang="en-IN" dirty="0"/>
              <a:t>DML(Data Manipulation Language)</a:t>
            </a:r>
          </a:p>
        </p:txBody>
      </p:sp>
      <p:sp>
        <p:nvSpPr>
          <p:cNvPr id="3" name="Content Placeholder 2">
            <a:extLst>
              <a:ext uri="{FF2B5EF4-FFF2-40B4-BE49-F238E27FC236}">
                <a16:creationId xmlns:a16="http://schemas.microsoft.com/office/drawing/2014/main" xmlns="" id="{925BEE4B-1D26-4BF8-AD0A-053892339DAE}"/>
              </a:ext>
            </a:extLst>
          </p:cNvPr>
          <p:cNvSpPr>
            <a:spLocks noGrp="1"/>
          </p:cNvSpPr>
          <p:nvPr>
            <p:ph idx="1"/>
          </p:nvPr>
        </p:nvSpPr>
        <p:spPr/>
        <p:txBody>
          <a:bodyPr>
            <a:normAutofit/>
          </a:bodyPr>
          <a:lstStyle/>
          <a:p>
            <a:r>
              <a:rPr lang="en-IN" dirty="0"/>
              <a:t>Data Manipulation Language, DML, is the part of SQL used to manipulate data within objects of a relational database.</a:t>
            </a:r>
          </a:p>
          <a:p>
            <a:r>
              <a:rPr lang="en-IN" dirty="0"/>
              <a:t>There are three basic DML commands:</a:t>
            </a:r>
          </a:p>
          <a:p>
            <a:pPr lvl="1"/>
            <a:r>
              <a:rPr lang="en-IN" dirty="0"/>
              <a:t>INSERT</a:t>
            </a:r>
          </a:p>
          <a:p>
            <a:pPr lvl="1"/>
            <a:r>
              <a:rPr lang="en-IN" dirty="0"/>
              <a:t>UPDATE</a:t>
            </a:r>
          </a:p>
          <a:p>
            <a:pPr lvl="1"/>
            <a:r>
              <a:rPr lang="en-IN" dirty="0"/>
              <a:t>DELETE</a:t>
            </a:r>
          </a:p>
          <a:p>
            <a:endParaRPr lang="en-IN" dirty="0"/>
          </a:p>
          <a:p>
            <a:pPr marL="457200" lvl="1" indent="0">
              <a:buNone/>
            </a:pPr>
            <a:endParaRPr lang="en-IN" dirty="0"/>
          </a:p>
        </p:txBody>
      </p:sp>
    </p:spTree>
    <p:extLst>
      <p:ext uri="{BB962C8B-B14F-4D97-AF65-F5344CB8AC3E}">
        <p14:creationId xmlns:p14="http://schemas.microsoft.com/office/powerpoint/2010/main" val="3303726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A18BA-30DF-4DEB-9F6F-CF5B37CC62F3}"/>
              </a:ext>
            </a:extLst>
          </p:cNvPr>
          <p:cNvSpPr>
            <a:spLocks noGrp="1"/>
          </p:cNvSpPr>
          <p:nvPr>
            <p:ph type="title"/>
          </p:nvPr>
        </p:nvSpPr>
        <p:spPr/>
        <p:txBody>
          <a:bodyPr/>
          <a:lstStyle/>
          <a:p>
            <a:r>
              <a:rPr lang="en-IN" dirty="0"/>
              <a:t>Data Manipulation commands</a:t>
            </a:r>
          </a:p>
        </p:txBody>
      </p:sp>
      <p:sp>
        <p:nvSpPr>
          <p:cNvPr id="3" name="Content Placeholder 2">
            <a:extLst>
              <a:ext uri="{FF2B5EF4-FFF2-40B4-BE49-F238E27FC236}">
                <a16:creationId xmlns:a16="http://schemas.microsoft.com/office/drawing/2014/main" xmlns="" id="{7F7D7A4C-AF69-4F87-966D-6C13B793D133}"/>
              </a:ext>
            </a:extLst>
          </p:cNvPr>
          <p:cNvSpPr>
            <a:spLocks noGrp="1"/>
          </p:cNvSpPr>
          <p:nvPr>
            <p:ph idx="1"/>
          </p:nvPr>
        </p:nvSpPr>
        <p:spPr/>
        <p:txBody>
          <a:bodyPr>
            <a:normAutofit/>
          </a:bodyPr>
          <a:lstStyle/>
          <a:p>
            <a:r>
              <a:rPr lang="en-IN" dirty="0"/>
              <a:t>A </a:t>
            </a:r>
            <a:r>
              <a:rPr lang="en-IN" b="1" dirty="0"/>
              <a:t>DML </a:t>
            </a:r>
            <a:r>
              <a:rPr lang="en-IN" dirty="0"/>
              <a:t>is a language that enables users to access or manipulate data as organized by the appropriate data model. </a:t>
            </a:r>
          </a:p>
          <a:p>
            <a:r>
              <a:rPr lang="en-IN" dirty="0"/>
              <a:t>The types of access are</a:t>
            </a:r>
            <a:r>
              <a:rPr lang="en-IN" b="1" dirty="0"/>
              <a:t>:</a:t>
            </a:r>
          </a:p>
          <a:p>
            <a:pPr lvl="1"/>
            <a:r>
              <a:rPr lang="en-IN" dirty="0"/>
              <a:t>Retrieval of information stored in the database</a:t>
            </a:r>
          </a:p>
          <a:p>
            <a:pPr lvl="1"/>
            <a:r>
              <a:rPr lang="en-IN" dirty="0"/>
              <a:t>Insertion of new information into the database</a:t>
            </a:r>
          </a:p>
          <a:p>
            <a:pPr lvl="1"/>
            <a:r>
              <a:rPr lang="en-IN" dirty="0"/>
              <a:t>Deletion of information from the database</a:t>
            </a:r>
          </a:p>
          <a:p>
            <a:pPr lvl="1"/>
            <a:r>
              <a:rPr lang="en-IN" dirty="0"/>
              <a:t>Modification of information stored in the database</a:t>
            </a:r>
          </a:p>
          <a:p>
            <a:endParaRPr lang="en-IN" dirty="0"/>
          </a:p>
        </p:txBody>
      </p:sp>
    </p:spTree>
    <p:extLst>
      <p:ext uri="{BB962C8B-B14F-4D97-AF65-F5344CB8AC3E}">
        <p14:creationId xmlns:p14="http://schemas.microsoft.com/office/powerpoint/2010/main" val="10027800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9BA22-70FF-424E-ADE3-999E63FB9221}"/>
              </a:ext>
            </a:extLst>
          </p:cNvPr>
          <p:cNvSpPr>
            <a:spLocks noGrp="1"/>
          </p:cNvSpPr>
          <p:nvPr>
            <p:ph type="title"/>
          </p:nvPr>
        </p:nvSpPr>
        <p:spPr/>
        <p:txBody>
          <a:bodyPr/>
          <a:lstStyle/>
          <a:p>
            <a:r>
              <a:rPr lang="en-IN" dirty="0"/>
              <a:t>INSERT Command</a:t>
            </a:r>
          </a:p>
        </p:txBody>
      </p:sp>
      <p:sp>
        <p:nvSpPr>
          <p:cNvPr id="3" name="Content Placeholder 2">
            <a:extLst>
              <a:ext uri="{FF2B5EF4-FFF2-40B4-BE49-F238E27FC236}">
                <a16:creationId xmlns:a16="http://schemas.microsoft.com/office/drawing/2014/main" xmlns="" id="{9FD38EFA-2436-4AB4-86B2-01663C67A83D}"/>
              </a:ext>
            </a:extLst>
          </p:cNvPr>
          <p:cNvSpPr>
            <a:spLocks noGrp="1"/>
          </p:cNvSpPr>
          <p:nvPr>
            <p:ph idx="1"/>
          </p:nvPr>
        </p:nvSpPr>
        <p:spPr/>
        <p:txBody>
          <a:bodyPr/>
          <a:lstStyle/>
          <a:p>
            <a:r>
              <a:rPr lang="en-IN" dirty="0"/>
              <a:t>Insert statement is used to insert data into database tables.</a:t>
            </a:r>
          </a:p>
          <a:p>
            <a:r>
              <a:rPr lang="en-IN" dirty="0"/>
              <a:t>Syntax:</a:t>
            </a:r>
          </a:p>
          <a:p>
            <a:pPr marL="0" indent="0">
              <a:buNone/>
            </a:pPr>
            <a:r>
              <a:rPr lang="en-IN" dirty="0"/>
              <a:t>INSERT INTO &lt;TABLE NAME&gt; ( &lt;COLUMNS TO INSERT&gt;  ) VALUES </a:t>
            </a:r>
          </a:p>
          <a:p>
            <a:pPr marL="0" indent="0">
              <a:buNone/>
            </a:pPr>
            <a:r>
              <a:rPr lang="en-IN" dirty="0"/>
              <a:t>( &lt;VALUES TO INSERT&gt; )</a:t>
            </a:r>
          </a:p>
          <a:p>
            <a:pPr marL="0" indent="0">
              <a:buNone/>
            </a:pPr>
            <a:r>
              <a:rPr lang="en-IN" dirty="0"/>
              <a:t>OR</a:t>
            </a:r>
          </a:p>
          <a:p>
            <a:pPr marL="0" indent="0">
              <a:buNone/>
            </a:pPr>
            <a:r>
              <a:rPr lang="en-IN" dirty="0"/>
              <a:t>INSERT INTO &lt;TABLE NAME&gt; VALUES </a:t>
            </a:r>
          </a:p>
          <a:p>
            <a:pPr marL="0" indent="0">
              <a:buNone/>
            </a:pPr>
            <a:r>
              <a:rPr lang="en-IN"/>
              <a:t>( &lt;VALUES </a:t>
            </a:r>
            <a:r>
              <a:rPr lang="en-IN" dirty="0"/>
              <a:t>TO INSERT&gt; )</a:t>
            </a:r>
          </a:p>
          <a:p>
            <a:pPr marL="0" indent="0">
              <a:buNone/>
            </a:pPr>
            <a:endParaRPr lang="en-IN" dirty="0"/>
          </a:p>
        </p:txBody>
      </p:sp>
    </p:spTree>
    <p:extLst>
      <p:ext uri="{BB962C8B-B14F-4D97-AF65-F5344CB8AC3E}">
        <p14:creationId xmlns:p14="http://schemas.microsoft.com/office/powerpoint/2010/main" val="4019628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53C26-F9D7-48A8-B833-D56CC2C0EF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DA368B3-BECA-4BD9-A997-03BF76CFFF2D}"/>
              </a:ext>
            </a:extLst>
          </p:cNvPr>
          <p:cNvSpPr>
            <a:spLocks noGrp="1"/>
          </p:cNvSpPr>
          <p:nvPr>
            <p:ph idx="1"/>
          </p:nvPr>
        </p:nvSpPr>
        <p:spPr/>
        <p:txBody>
          <a:bodyPr/>
          <a:lstStyle/>
          <a:p>
            <a:r>
              <a:rPr lang="en-IN" dirty="0"/>
              <a:t>Insert  into students (ID, NAME, AGE, ADDRESS)values (1,’Rakesh’,20,’Pune’);</a:t>
            </a:r>
          </a:p>
          <a:p>
            <a:r>
              <a:rPr lang="en-IN" dirty="0"/>
              <a:t>Or</a:t>
            </a:r>
          </a:p>
          <a:p>
            <a:r>
              <a:rPr lang="en-IN" dirty="0"/>
              <a:t>Insert  into students values (1,’Rakesh’,20,’Pune’);</a:t>
            </a:r>
          </a:p>
          <a:p>
            <a:r>
              <a:rPr lang="en-IN" dirty="0"/>
              <a:t>Output:</a:t>
            </a:r>
          </a:p>
        </p:txBody>
      </p:sp>
      <p:pic>
        <p:nvPicPr>
          <p:cNvPr id="5" name="Picture 4">
            <a:extLst>
              <a:ext uri="{FF2B5EF4-FFF2-40B4-BE49-F238E27FC236}">
                <a16:creationId xmlns:a16="http://schemas.microsoft.com/office/drawing/2014/main" xmlns="" id="{AF2EA834-E452-4265-84D1-694EF4606934}"/>
              </a:ext>
            </a:extLst>
          </p:cNvPr>
          <p:cNvPicPr>
            <a:picLocks noChangeAspect="1"/>
          </p:cNvPicPr>
          <p:nvPr/>
        </p:nvPicPr>
        <p:blipFill>
          <a:blip r:embed="rId2"/>
          <a:stretch>
            <a:fillRect/>
          </a:stretch>
        </p:blipFill>
        <p:spPr>
          <a:xfrm>
            <a:off x="2495116" y="3954463"/>
            <a:ext cx="4400788" cy="2077172"/>
          </a:xfrm>
          <a:prstGeom prst="rect">
            <a:avLst/>
          </a:prstGeom>
        </p:spPr>
      </p:pic>
    </p:spTree>
    <p:extLst>
      <p:ext uri="{BB962C8B-B14F-4D97-AF65-F5344CB8AC3E}">
        <p14:creationId xmlns:p14="http://schemas.microsoft.com/office/powerpoint/2010/main" val="1668412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469CB-D3C9-431F-8661-0674849BF75D}"/>
              </a:ext>
            </a:extLst>
          </p:cNvPr>
          <p:cNvSpPr>
            <a:spLocks noGrp="1"/>
          </p:cNvSpPr>
          <p:nvPr>
            <p:ph type="title"/>
          </p:nvPr>
        </p:nvSpPr>
        <p:spPr/>
        <p:txBody>
          <a:bodyPr/>
          <a:lstStyle/>
          <a:p>
            <a:r>
              <a:rPr lang="en-IN" dirty="0"/>
              <a:t>UPDATE command</a:t>
            </a:r>
          </a:p>
        </p:txBody>
      </p:sp>
      <p:sp>
        <p:nvSpPr>
          <p:cNvPr id="3" name="Content Placeholder 2">
            <a:extLst>
              <a:ext uri="{FF2B5EF4-FFF2-40B4-BE49-F238E27FC236}">
                <a16:creationId xmlns:a16="http://schemas.microsoft.com/office/drawing/2014/main" xmlns="" id="{984C7FBB-C608-4A96-B72B-798866DEDAD2}"/>
              </a:ext>
            </a:extLst>
          </p:cNvPr>
          <p:cNvSpPr>
            <a:spLocks noGrp="1"/>
          </p:cNvSpPr>
          <p:nvPr>
            <p:ph idx="1"/>
          </p:nvPr>
        </p:nvSpPr>
        <p:spPr/>
        <p:txBody>
          <a:bodyPr>
            <a:normAutofit fontScale="92500" lnSpcReduction="20000"/>
          </a:bodyPr>
          <a:lstStyle/>
          <a:p>
            <a:r>
              <a:rPr lang="en-IN" dirty="0"/>
              <a:t>The SQL commands (</a:t>
            </a:r>
            <a:r>
              <a:rPr lang="en-IN" i="1" dirty="0"/>
              <a:t>UPDATE</a:t>
            </a:r>
            <a:r>
              <a:rPr lang="en-IN" dirty="0"/>
              <a:t> and </a:t>
            </a:r>
            <a:r>
              <a:rPr lang="en-IN" i="1" dirty="0"/>
              <a:t>DELETE</a:t>
            </a:r>
            <a:r>
              <a:rPr lang="en-IN" dirty="0"/>
              <a:t>) are used to modify the data that is already in the database. </a:t>
            </a:r>
          </a:p>
          <a:p>
            <a:r>
              <a:rPr lang="en-IN" dirty="0"/>
              <a:t>`The SQL DELETE command uses a WHERE clause.</a:t>
            </a:r>
          </a:p>
          <a:p>
            <a:r>
              <a:rPr lang="en-IN" b="1" dirty="0"/>
              <a:t>SQL UPDATE</a:t>
            </a:r>
            <a:r>
              <a:rPr lang="en-IN" dirty="0"/>
              <a:t> statement is used to change the data of the records held by tables. </a:t>
            </a:r>
          </a:p>
          <a:p>
            <a:r>
              <a:rPr lang="en-IN" dirty="0"/>
              <a:t>Which rows is to be update, it is decided by a condition. To specify condition, we use WHERE clause.</a:t>
            </a:r>
          </a:p>
          <a:p>
            <a:r>
              <a:rPr lang="en-IN" dirty="0"/>
              <a:t>Syntax: </a:t>
            </a:r>
            <a:r>
              <a:rPr lang="en-IN" b="1" dirty="0"/>
              <a:t>UPDATE</a:t>
            </a:r>
            <a:r>
              <a:rPr lang="en-IN" dirty="0"/>
              <a:t> </a:t>
            </a:r>
            <a:r>
              <a:rPr lang="en-IN" dirty="0" err="1"/>
              <a:t>table_name</a:t>
            </a:r>
            <a:r>
              <a:rPr lang="en-IN" dirty="0"/>
              <a:t> </a:t>
            </a:r>
            <a:r>
              <a:rPr lang="en-IN" b="1" dirty="0"/>
              <a:t>SET</a:t>
            </a:r>
            <a:r>
              <a:rPr lang="en-IN" dirty="0"/>
              <a:t> [column_name1= value1,... </a:t>
            </a:r>
            <a:r>
              <a:rPr lang="en-IN" dirty="0" err="1"/>
              <a:t>column_nameN</a:t>
            </a:r>
            <a:r>
              <a:rPr lang="en-IN" dirty="0"/>
              <a:t> = </a:t>
            </a:r>
            <a:r>
              <a:rPr lang="en-IN" dirty="0" err="1"/>
              <a:t>valueN</a:t>
            </a:r>
            <a:r>
              <a:rPr lang="en-IN" dirty="0"/>
              <a:t>] [</a:t>
            </a:r>
            <a:r>
              <a:rPr lang="en-IN" b="1" dirty="0"/>
              <a:t>WHERE</a:t>
            </a:r>
            <a:r>
              <a:rPr lang="en-IN" dirty="0"/>
              <a:t> condition]  </a:t>
            </a:r>
          </a:p>
          <a:p>
            <a:pPr marL="0" indent="0">
              <a:buNone/>
            </a:pPr>
            <a:r>
              <a:rPr lang="en-IN" dirty="0"/>
              <a:t> </a:t>
            </a:r>
            <a:br>
              <a:rPr lang="en-IN" dirty="0"/>
            </a:br>
            <a:endParaRPr lang="en-IN" dirty="0"/>
          </a:p>
          <a:p>
            <a:endParaRPr lang="en-IN" dirty="0"/>
          </a:p>
        </p:txBody>
      </p:sp>
      <p:pic>
        <p:nvPicPr>
          <p:cNvPr id="4" name="Picture 3">
            <a:extLst>
              <a:ext uri="{FF2B5EF4-FFF2-40B4-BE49-F238E27FC236}">
                <a16:creationId xmlns:a16="http://schemas.microsoft.com/office/drawing/2014/main" xmlns="" id="{237FD941-0AF7-4D67-A543-988E7FA75351}"/>
              </a:ext>
            </a:extLst>
          </p:cNvPr>
          <p:cNvPicPr>
            <a:picLocks noChangeAspect="1"/>
          </p:cNvPicPr>
          <p:nvPr/>
        </p:nvPicPr>
        <p:blipFill>
          <a:blip r:embed="rId2"/>
          <a:stretch>
            <a:fillRect/>
          </a:stretch>
        </p:blipFill>
        <p:spPr>
          <a:xfrm>
            <a:off x="1573789" y="5337609"/>
            <a:ext cx="3236685" cy="1074304"/>
          </a:xfrm>
          <a:prstGeom prst="rect">
            <a:avLst/>
          </a:prstGeom>
        </p:spPr>
      </p:pic>
    </p:spTree>
    <p:extLst>
      <p:ext uri="{BB962C8B-B14F-4D97-AF65-F5344CB8AC3E}">
        <p14:creationId xmlns:p14="http://schemas.microsoft.com/office/powerpoint/2010/main" val="306270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normAutofit fontScale="92500" lnSpcReduction="10000"/>
          </a:bodyPr>
          <a:lstStyle/>
          <a:p>
            <a:pPr fontAlgn="base"/>
            <a:r>
              <a:rPr lang="en-IN" b="1" dirty="0"/>
              <a:t>Portable –</a:t>
            </a:r>
            <a:r>
              <a:rPr lang="en-IN" dirty="0"/>
              <a:t> </a:t>
            </a:r>
          </a:p>
          <a:p>
            <a:pPr lvl="1" fontAlgn="base"/>
            <a:r>
              <a:rPr lang="en-IN" dirty="0"/>
              <a:t>It can be used in programs in PCs, server, laptops independent of any platform (Operating System, etc). </a:t>
            </a:r>
          </a:p>
          <a:p>
            <a:pPr lvl="1" fontAlgn="base"/>
            <a:r>
              <a:rPr lang="en-IN" dirty="0"/>
              <a:t>Also, it can be embedded with other applications as per need/requirement/use. </a:t>
            </a:r>
            <a:br>
              <a:rPr lang="en-IN" dirty="0"/>
            </a:br>
            <a:r>
              <a:rPr lang="en-IN" dirty="0"/>
              <a:t> </a:t>
            </a:r>
          </a:p>
          <a:p>
            <a:pPr fontAlgn="base"/>
            <a:r>
              <a:rPr lang="en-IN" b="1" dirty="0"/>
              <a:t>Interactive Language –</a:t>
            </a:r>
            <a:r>
              <a:rPr lang="en-IN" dirty="0"/>
              <a:t> </a:t>
            </a:r>
          </a:p>
          <a:p>
            <a:pPr lvl="1" fontAlgn="base"/>
            <a:r>
              <a:rPr lang="en-IN" dirty="0"/>
              <a:t>Easy to learn and understand, answers to complex queries can be received in seconds. </a:t>
            </a:r>
          </a:p>
          <a:p>
            <a:endParaRPr lang="en-IN" b="1" dirty="0"/>
          </a:p>
          <a:p>
            <a:r>
              <a:rPr lang="en-IN" b="1" dirty="0"/>
              <a:t>Multiple data view</a:t>
            </a:r>
          </a:p>
          <a:p>
            <a:pPr lvl="1"/>
            <a:r>
              <a:rPr lang="en-IN" dirty="0"/>
              <a:t>Using the SQL language, the users can make different views of the database structure.</a:t>
            </a:r>
          </a:p>
          <a:p>
            <a:pPr fontAlgn="base"/>
            <a:endParaRPr lang="en-IN" dirty="0"/>
          </a:p>
          <a:p>
            <a:endParaRPr lang="en-IN" dirty="0"/>
          </a:p>
        </p:txBody>
      </p:sp>
    </p:spTree>
    <p:extLst>
      <p:ext uri="{BB962C8B-B14F-4D97-AF65-F5344CB8AC3E}">
        <p14:creationId xmlns:p14="http://schemas.microsoft.com/office/powerpoint/2010/main" val="35111813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0DB1A-4D90-4718-BABE-977AD17A21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89623F2-AC85-4039-865D-344C57267536}"/>
              </a:ext>
            </a:extLst>
          </p:cNvPr>
          <p:cNvSpPr>
            <a:spLocks noGrp="1"/>
          </p:cNvSpPr>
          <p:nvPr>
            <p:ph idx="1"/>
          </p:nvPr>
        </p:nvSpPr>
        <p:spPr/>
        <p:txBody>
          <a:bodyPr/>
          <a:lstStyle/>
          <a:p>
            <a:pPr marL="0" indent="0">
              <a:buNone/>
            </a:pPr>
            <a:r>
              <a:rPr lang="en-IN" b="1"/>
              <a:t>Example:</a:t>
            </a:r>
          </a:p>
          <a:p>
            <a:r>
              <a:rPr lang="en-IN" b="1"/>
              <a:t>UPDATE</a:t>
            </a:r>
            <a:r>
              <a:rPr lang="en-IN"/>
              <a:t> students  </a:t>
            </a:r>
          </a:p>
          <a:p>
            <a:r>
              <a:rPr lang="en-IN" b="1"/>
              <a:t>SET</a:t>
            </a:r>
            <a:r>
              <a:rPr lang="en-IN"/>
              <a:t> Name = ’Yogesh'  </a:t>
            </a:r>
          </a:p>
          <a:p>
            <a:r>
              <a:rPr lang="en-IN" b="1"/>
              <a:t>WHERE</a:t>
            </a:r>
            <a:r>
              <a:rPr lang="en-IN"/>
              <a:t> Student_Id = ’5’  </a:t>
            </a:r>
          </a:p>
          <a:p>
            <a:endParaRPr lang="en-IN"/>
          </a:p>
          <a:p>
            <a:endParaRPr lang="en-IN"/>
          </a:p>
          <a:p>
            <a:endParaRPr lang="en-IN" dirty="0"/>
          </a:p>
        </p:txBody>
      </p:sp>
      <p:pic>
        <p:nvPicPr>
          <p:cNvPr id="4" name="Picture 3">
            <a:extLst>
              <a:ext uri="{FF2B5EF4-FFF2-40B4-BE49-F238E27FC236}">
                <a16:creationId xmlns:a16="http://schemas.microsoft.com/office/drawing/2014/main" xmlns="" id="{4926C6BE-9F64-4E23-88F7-2E0139A66F2D}"/>
              </a:ext>
            </a:extLst>
          </p:cNvPr>
          <p:cNvPicPr>
            <a:picLocks noChangeAspect="1"/>
          </p:cNvPicPr>
          <p:nvPr/>
        </p:nvPicPr>
        <p:blipFill>
          <a:blip r:embed="rId2"/>
          <a:stretch>
            <a:fillRect/>
          </a:stretch>
        </p:blipFill>
        <p:spPr>
          <a:xfrm>
            <a:off x="5510645" y="2174731"/>
            <a:ext cx="4628173" cy="2203306"/>
          </a:xfrm>
          <a:prstGeom prst="rect">
            <a:avLst/>
          </a:prstGeom>
        </p:spPr>
      </p:pic>
    </p:spTree>
    <p:extLst>
      <p:ext uri="{BB962C8B-B14F-4D97-AF65-F5344CB8AC3E}">
        <p14:creationId xmlns:p14="http://schemas.microsoft.com/office/powerpoint/2010/main" val="3533346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61B88-7E6E-473F-BA64-79FE63AEE73A}"/>
              </a:ext>
            </a:extLst>
          </p:cNvPr>
          <p:cNvSpPr>
            <a:spLocks noGrp="1"/>
          </p:cNvSpPr>
          <p:nvPr>
            <p:ph type="title"/>
          </p:nvPr>
        </p:nvSpPr>
        <p:spPr/>
        <p:txBody>
          <a:bodyPr/>
          <a:lstStyle/>
          <a:p>
            <a:r>
              <a:rPr lang="en-IN" dirty="0"/>
              <a:t>DELETE command</a:t>
            </a:r>
          </a:p>
        </p:txBody>
      </p:sp>
      <p:sp>
        <p:nvSpPr>
          <p:cNvPr id="3" name="Content Placeholder 2">
            <a:extLst>
              <a:ext uri="{FF2B5EF4-FFF2-40B4-BE49-F238E27FC236}">
                <a16:creationId xmlns:a16="http://schemas.microsoft.com/office/drawing/2014/main" xmlns="" id="{B8D4966A-35A5-4AE9-87AC-8AFDC2E83945}"/>
              </a:ext>
            </a:extLst>
          </p:cNvPr>
          <p:cNvSpPr>
            <a:spLocks noGrp="1"/>
          </p:cNvSpPr>
          <p:nvPr>
            <p:ph idx="1"/>
          </p:nvPr>
        </p:nvSpPr>
        <p:spPr/>
        <p:txBody>
          <a:bodyPr/>
          <a:lstStyle/>
          <a:p>
            <a:r>
              <a:rPr lang="en-IN" b="1" dirty="0"/>
              <a:t>DELETE:</a:t>
            </a:r>
          </a:p>
          <a:p>
            <a:r>
              <a:rPr lang="en-IN" dirty="0"/>
              <a:t>The DELETE statement is used to delete rows from a table. </a:t>
            </a:r>
          </a:p>
          <a:p>
            <a:r>
              <a:rPr lang="en-IN" dirty="0"/>
              <a:t>If you want to remove a specific row from a table you should use WHERE condition.</a:t>
            </a:r>
          </a:p>
          <a:p>
            <a:r>
              <a:rPr lang="en-IN" dirty="0"/>
              <a:t>Syntax: </a:t>
            </a:r>
            <a:r>
              <a:rPr lang="en-IN" b="1" dirty="0"/>
              <a:t>DELETE</a:t>
            </a:r>
            <a:r>
              <a:rPr lang="en-IN" dirty="0"/>
              <a:t> </a:t>
            </a:r>
            <a:r>
              <a:rPr lang="en-IN" b="1" dirty="0"/>
              <a:t>FROM</a:t>
            </a:r>
            <a:r>
              <a:rPr lang="en-IN" dirty="0"/>
              <a:t> </a:t>
            </a:r>
            <a:r>
              <a:rPr lang="en-IN" dirty="0" err="1"/>
              <a:t>table_name</a:t>
            </a:r>
            <a:r>
              <a:rPr lang="en-IN" dirty="0"/>
              <a:t> [</a:t>
            </a:r>
            <a:r>
              <a:rPr lang="en-IN" b="1" dirty="0"/>
              <a:t>WHERE</a:t>
            </a:r>
            <a:r>
              <a:rPr lang="en-IN" dirty="0"/>
              <a:t> condition];  </a:t>
            </a:r>
          </a:p>
          <a:p>
            <a:r>
              <a:rPr lang="en-IN" dirty="0"/>
              <a:t>OR</a:t>
            </a:r>
          </a:p>
          <a:p>
            <a:r>
              <a:rPr lang="en-IN" b="1" dirty="0"/>
              <a:t>DELETE</a:t>
            </a:r>
            <a:r>
              <a:rPr lang="en-IN" dirty="0"/>
              <a:t> </a:t>
            </a:r>
            <a:r>
              <a:rPr lang="en-IN" b="1" dirty="0"/>
              <a:t>FROM</a:t>
            </a:r>
            <a:r>
              <a:rPr lang="en-IN" dirty="0"/>
              <a:t> </a:t>
            </a:r>
            <a:r>
              <a:rPr lang="en-IN" dirty="0" err="1"/>
              <a:t>table_name</a:t>
            </a:r>
            <a:r>
              <a:rPr lang="en-IN" dirty="0"/>
              <a:t>;  </a:t>
            </a:r>
          </a:p>
          <a:p>
            <a:pPr marL="0" indent="0">
              <a:buNone/>
            </a:pPr>
            <a:endParaRPr lang="en-IN" dirty="0"/>
          </a:p>
          <a:p>
            <a:endParaRPr lang="en-IN" dirty="0"/>
          </a:p>
        </p:txBody>
      </p:sp>
    </p:spTree>
    <p:extLst>
      <p:ext uri="{BB962C8B-B14F-4D97-AF65-F5344CB8AC3E}">
        <p14:creationId xmlns:p14="http://schemas.microsoft.com/office/powerpoint/2010/main" val="3866614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F3B1A-8856-4F46-A35A-E5C2B8A53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F935E2E-D3A1-43C8-B74A-9FDE67EEBC1D}"/>
              </a:ext>
            </a:extLst>
          </p:cNvPr>
          <p:cNvSpPr>
            <a:spLocks noGrp="1"/>
          </p:cNvSpPr>
          <p:nvPr>
            <p:ph idx="1"/>
          </p:nvPr>
        </p:nvSpPr>
        <p:spPr/>
        <p:txBody>
          <a:bodyPr/>
          <a:lstStyle/>
          <a:p>
            <a:r>
              <a:rPr lang="en-IN" dirty="0"/>
              <a:t>Example:</a:t>
            </a:r>
          </a:p>
          <a:p>
            <a:r>
              <a:rPr lang="en-IN" dirty="0"/>
              <a:t>Delete * from students;</a:t>
            </a:r>
          </a:p>
          <a:p>
            <a:r>
              <a:rPr lang="en-IN" b="1" dirty="0"/>
              <a:t>DELETE</a:t>
            </a:r>
            <a:r>
              <a:rPr lang="en-IN" dirty="0"/>
              <a:t> </a:t>
            </a:r>
            <a:r>
              <a:rPr lang="en-IN" b="1" dirty="0"/>
              <a:t>FROM</a:t>
            </a:r>
            <a:r>
              <a:rPr lang="en-IN" dirty="0"/>
              <a:t> students where age=“22”;</a:t>
            </a:r>
          </a:p>
          <a:p>
            <a:endParaRPr lang="en-IN" dirty="0"/>
          </a:p>
        </p:txBody>
      </p:sp>
      <p:pic>
        <p:nvPicPr>
          <p:cNvPr id="5" name="Picture 4">
            <a:extLst>
              <a:ext uri="{FF2B5EF4-FFF2-40B4-BE49-F238E27FC236}">
                <a16:creationId xmlns:a16="http://schemas.microsoft.com/office/drawing/2014/main" xmlns="" id="{A434488D-667F-4CEB-B1A4-215644030204}"/>
              </a:ext>
            </a:extLst>
          </p:cNvPr>
          <p:cNvPicPr>
            <a:picLocks noChangeAspect="1"/>
          </p:cNvPicPr>
          <p:nvPr/>
        </p:nvPicPr>
        <p:blipFill>
          <a:blip r:embed="rId2"/>
          <a:stretch>
            <a:fillRect/>
          </a:stretch>
        </p:blipFill>
        <p:spPr>
          <a:xfrm>
            <a:off x="1470313" y="3434556"/>
            <a:ext cx="6652373" cy="2128044"/>
          </a:xfrm>
          <a:prstGeom prst="rect">
            <a:avLst/>
          </a:prstGeom>
        </p:spPr>
      </p:pic>
    </p:spTree>
    <p:extLst>
      <p:ext uri="{BB962C8B-B14F-4D97-AF65-F5344CB8AC3E}">
        <p14:creationId xmlns:p14="http://schemas.microsoft.com/office/powerpoint/2010/main" val="1418888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Complex Retrieval Queries</a:t>
            </a:r>
            <a:br>
              <a:rPr lang="en-IN"/>
            </a:br>
            <a:r>
              <a:rPr lang="en-IN"/>
              <a:t>using Group By</a:t>
            </a:r>
            <a:endParaRPr/>
          </a:p>
        </p:txBody>
      </p:sp>
      <p:sp>
        <p:nvSpPr>
          <p:cNvPr id="502" name="Google Shape;502;p6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566848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GROUP BY and HAVING Clause</a:t>
            </a:r>
            <a:endParaRPr/>
          </a:p>
        </p:txBody>
      </p:sp>
      <p:sp>
        <p:nvSpPr>
          <p:cNvPr id="508" name="Google Shape;508;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The GROUP BY clause is a SQL command that is used to </a:t>
            </a:r>
            <a:r>
              <a:rPr lang="en-IN" b="1" dirty="0"/>
              <a:t>group rows that have the same values</a:t>
            </a:r>
            <a:r>
              <a:rPr lang="en-IN" dirty="0"/>
              <a:t>. </a:t>
            </a:r>
            <a:endParaRPr dirty="0"/>
          </a:p>
          <a:p>
            <a:pPr marL="228600" lvl="0" indent="-228600" algn="l" rtl="0">
              <a:lnSpc>
                <a:spcPct val="90000"/>
              </a:lnSpc>
              <a:spcBef>
                <a:spcPts val="1000"/>
              </a:spcBef>
              <a:spcAft>
                <a:spcPts val="0"/>
              </a:spcAft>
              <a:buClr>
                <a:schemeClr val="dk1"/>
              </a:buClr>
              <a:buSzPts val="2800"/>
              <a:buChar char="•"/>
            </a:pPr>
            <a:r>
              <a:rPr lang="en-IN" dirty="0"/>
              <a:t>The GROUP BY clause is used in the </a:t>
            </a:r>
            <a:r>
              <a:rPr lang="en-IN" b="1" dirty="0"/>
              <a:t>SELECT statement</a:t>
            </a:r>
            <a:r>
              <a:rPr lang="en-IN" dirty="0"/>
              <a:t>. </a:t>
            </a:r>
            <a:endParaRPr dirty="0"/>
          </a:p>
          <a:p>
            <a:pPr marL="228600" lvl="0" indent="-228600" algn="l" rtl="0">
              <a:lnSpc>
                <a:spcPct val="90000"/>
              </a:lnSpc>
              <a:spcBef>
                <a:spcPts val="1000"/>
              </a:spcBef>
              <a:spcAft>
                <a:spcPts val="0"/>
              </a:spcAft>
              <a:buClr>
                <a:schemeClr val="dk1"/>
              </a:buClr>
              <a:buSzPts val="2800"/>
              <a:buChar char="•"/>
            </a:pPr>
            <a:r>
              <a:rPr lang="en-IN" dirty="0"/>
              <a:t>Optionally it is used in conjunction </a:t>
            </a:r>
            <a:r>
              <a:rPr lang="en-IN" b="1" dirty="0"/>
              <a:t>with aggregate functions </a:t>
            </a:r>
            <a:r>
              <a:rPr lang="en-IN" dirty="0"/>
              <a:t>to produce summary reports from the database.</a:t>
            </a:r>
            <a:endParaRPr dirty="0"/>
          </a:p>
          <a:p>
            <a:pPr marL="228600" lvl="0" indent="-228600" algn="l" rtl="0">
              <a:lnSpc>
                <a:spcPct val="90000"/>
              </a:lnSpc>
              <a:spcBef>
                <a:spcPts val="1000"/>
              </a:spcBef>
              <a:spcAft>
                <a:spcPts val="0"/>
              </a:spcAft>
              <a:buClr>
                <a:schemeClr val="dk1"/>
              </a:buClr>
              <a:buSzPts val="2800"/>
              <a:buChar char="•"/>
            </a:pPr>
            <a:r>
              <a:rPr lang="en-IN" dirty="0"/>
              <a:t>That’s what it does, </a:t>
            </a:r>
            <a:r>
              <a:rPr lang="en-IN" b="1" dirty="0"/>
              <a:t>summarizing data</a:t>
            </a:r>
            <a:r>
              <a:rPr lang="en-IN" dirty="0"/>
              <a:t> from the database.</a:t>
            </a:r>
            <a:endParaRPr dirty="0"/>
          </a:p>
          <a:p>
            <a:pPr marL="228600" lvl="0" indent="-228600" algn="l" rtl="0">
              <a:lnSpc>
                <a:spcPct val="90000"/>
              </a:lnSpc>
              <a:spcBef>
                <a:spcPts val="1000"/>
              </a:spcBef>
              <a:spcAft>
                <a:spcPts val="0"/>
              </a:spcAft>
              <a:buClr>
                <a:schemeClr val="dk1"/>
              </a:buClr>
              <a:buSzPts val="2800"/>
              <a:buChar char="•"/>
            </a:pPr>
            <a:r>
              <a:rPr lang="en-IN" dirty="0"/>
              <a:t>The queries that contain the GROUP BY clause are called grouped queries and only return a single row for every grouped item.</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8612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8">
                                            <p:txEl>
                                              <p:pRg st="0" end="0"/>
                                            </p:txEl>
                                          </p:spTgt>
                                        </p:tgtEl>
                                        <p:attrNameLst>
                                          <p:attrName>style.visibility</p:attrName>
                                        </p:attrNameLst>
                                      </p:cBhvr>
                                      <p:to>
                                        <p:strVal val="visible"/>
                                      </p:to>
                                    </p:set>
                                    <p:anim calcmode="lin" valueType="num">
                                      <p:cBhvr additive="base">
                                        <p:cTn id="7" dur="500" fill="hold"/>
                                        <p:tgtEl>
                                          <p:spTgt spid="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8">
                                            <p:txEl>
                                              <p:pRg st="1" end="1"/>
                                            </p:txEl>
                                          </p:spTgt>
                                        </p:tgtEl>
                                        <p:attrNameLst>
                                          <p:attrName>style.visibility</p:attrName>
                                        </p:attrNameLst>
                                      </p:cBhvr>
                                      <p:to>
                                        <p:strVal val="visible"/>
                                      </p:to>
                                    </p:set>
                                    <p:anim calcmode="lin" valueType="num">
                                      <p:cBhvr additive="base">
                                        <p:cTn id="13" dur="500" fill="hold"/>
                                        <p:tgtEl>
                                          <p:spTgt spid="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8">
                                            <p:txEl>
                                              <p:pRg st="2" end="2"/>
                                            </p:txEl>
                                          </p:spTgt>
                                        </p:tgtEl>
                                        <p:attrNameLst>
                                          <p:attrName>style.visibility</p:attrName>
                                        </p:attrNameLst>
                                      </p:cBhvr>
                                      <p:to>
                                        <p:strVal val="visible"/>
                                      </p:to>
                                    </p:set>
                                    <p:anim calcmode="lin" valueType="num">
                                      <p:cBhvr additive="base">
                                        <p:cTn id="19" dur="500" fill="hold"/>
                                        <p:tgtEl>
                                          <p:spTgt spid="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8">
                                            <p:txEl>
                                              <p:pRg st="3" end="3"/>
                                            </p:txEl>
                                          </p:spTgt>
                                        </p:tgtEl>
                                        <p:attrNameLst>
                                          <p:attrName>style.visibility</p:attrName>
                                        </p:attrNameLst>
                                      </p:cBhvr>
                                      <p:to>
                                        <p:strVal val="visible"/>
                                      </p:to>
                                    </p:set>
                                    <p:anim calcmode="lin" valueType="num">
                                      <p:cBhvr additive="base">
                                        <p:cTn id="25" dur="500" fill="hold"/>
                                        <p:tgtEl>
                                          <p:spTgt spid="5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8">
                                            <p:txEl>
                                              <p:pRg st="4" end="4"/>
                                            </p:txEl>
                                          </p:spTgt>
                                        </p:tgtEl>
                                        <p:attrNameLst>
                                          <p:attrName>style.visibility</p:attrName>
                                        </p:attrNameLst>
                                      </p:cBhvr>
                                      <p:to>
                                        <p:strVal val="visible"/>
                                      </p:to>
                                    </p:set>
                                    <p:anim calcmode="lin" valueType="num">
                                      <p:cBhvr additive="base">
                                        <p:cTn id="31" dur="500" fill="hold"/>
                                        <p:tgtEl>
                                          <p:spTgt spid="5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14" name="Google Shape;51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Examples:</a:t>
            </a:r>
            <a:endParaRPr dirty="0"/>
          </a:p>
          <a:p>
            <a:pPr marL="685800" lvl="1" indent="-228600" algn="l" rtl="0">
              <a:lnSpc>
                <a:spcPct val="90000"/>
              </a:lnSpc>
              <a:spcBef>
                <a:spcPts val="500"/>
              </a:spcBef>
              <a:spcAft>
                <a:spcPts val="0"/>
              </a:spcAft>
              <a:buClr>
                <a:schemeClr val="dk1"/>
              </a:buClr>
              <a:buSzPts val="2400"/>
              <a:buChar char="•"/>
            </a:pPr>
            <a:r>
              <a:rPr lang="en-IN" dirty="0"/>
              <a:t>Use GROUP BY on single column</a:t>
            </a:r>
            <a:endParaRPr dirty="0"/>
          </a:p>
          <a:p>
            <a:pPr marL="685800" lvl="1" indent="-228600" algn="l" rtl="0">
              <a:lnSpc>
                <a:spcPct val="90000"/>
              </a:lnSpc>
              <a:spcBef>
                <a:spcPts val="500"/>
              </a:spcBef>
              <a:spcAft>
                <a:spcPts val="0"/>
              </a:spcAft>
              <a:buClr>
                <a:schemeClr val="dk1"/>
              </a:buClr>
              <a:buSzPts val="2400"/>
              <a:buChar char="•"/>
            </a:pPr>
            <a:r>
              <a:rPr lang="en-IN" dirty="0"/>
              <a:t>GROUP BY on multiple columns</a:t>
            </a:r>
            <a:endParaRPr dirty="0"/>
          </a:p>
          <a:p>
            <a:pPr marL="685800" lvl="1" indent="-228600" algn="l" rtl="0">
              <a:lnSpc>
                <a:spcPct val="90000"/>
              </a:lnSpc>
              <a:spcBef>
                <a:spcPts val="500"/>
              </a:spcBef>
              <a:spcAft>
                <a:spcPts val="0"/>
              </a:spcAft>
              <a:buClr>
                <a:schemeClr val="dk1"/>
              </a:buClr>
              <a:buSzPts val="2400"/>
              <a:buChar char="•"/>
            </a:pPr>
            <a:r>
              <a:rPr lang="en-IN" dirty="0"/>
              <a:t>Use GROUP BY with ORDER BY</a:t>
            </a:r>
            <a:endParaRPr dirty="0"/>
          </a:p>
          <a:p>
            <a:pPr marL="685800" lvl="1" indent="-228600" algn="l" rtl="0">
              <a:lnSpc>
                <a:spcPct val="90000"/>
              </a:lnSpc>
              <a:spcBef>
                <a:spcPts val="500"/>
              </a:spcBef>
              <a:spcAft>
                <a:spcPts val="0"/>
              </a:spcAft>
              <a:buClr>
                <a:schemeClr val="dk1"/>
              </a:buClr>
              <a:buSzPts val="2400"/>
              <a:buChar char="•"/>
            </a:pPr>
            <a:r>
              <a:rPr lang="en-IN" dirty="0"/>
              <a:t>GROUP BY with HAVING clause</a:t>
            </a:r>
            <a:endParaRPr dirty="0"/>
          </a:p>
          <a:p>
            <a:pPr marL="685800" lvl="1" indent="-228600" algn="l" rtl="0">
              <a:lnSpc>
                <a:spcPct val="90000"/>
              </a:lnSpc>
              <a:spcBef>
                <a:spcPts val="500"/>
              </a:spcBef>
              <a:spcAft>
                <a:spcPts val="0"/>
              </a:spcAft>
              <a:buClr>
                <a:schemeClr val="dk1"/>
              </a:buClr>
              <a:buSzPts val="2400"/>
              <a:buChar char="•"/>
            </a:pPr>
            <a:r>
              <a:rPr lang="en-IN" dirty="0"/>
              <a:t>Use GROUP BY with JOINS</a:t>
            </a:r>
            <a:endParaRPr dirty="0"/>
          </a:p>
          <a:p>
            <a:pPr marL="228600" lvl="0" indent="-50800" algn="l" rtl="0">
              <a:lnSpc>
                <a:spcPct val="90000"/>
              </a:lnSpc>
              <a:spcBef>
                <a:spcPts val="1000"/>
              </a:spcBef>
              <a:spcAft>
                <a:spcPts val="0"/>
              </a:spcAft>
              <a:buClr>
                <a:schemeClr val="dk1"/>
              </a:buClr>
              <a:buSzPts val="2800"/>
              <a:buNone/>
            </a:pPr>
            <a:endParaRPr dirty="0"/>
          </a:p>
          <a:p>
            <a:pPr marL="685800" lvl="1" indent="-76200" algn="l" rtl="0">
              <a:lnSpc>
                <a:spcPct val="90000"/>
              </a:lnSpc>
              <a:spcBef>
                <a:spcPts val="500"/>
              </a:spcBef>
              <a:spcAft>
                <a:spcPts val="0"/>
              </a:spcAft>
              <a:buClr>
                <a:schemeClr val="dk1"/>
              </a:buClr>
              <a:buSzPts val="2400"/>
              <a:buNone/>
            </a:pPr>
            <a:endParaRPr dirty="0"/>
          </a:p>
        </p:txBody>
      </p:sp>
      <p:pic>
        <p:nvPicPr>
          <p:cNvPr id="515" name="Google Shape;515;p69"/>
          <p:cNvPicPr preferRelativeResize="0"/>
          <p:nvPr/>
        </p:nvPicPr>
        <p:blipFill rotWithShape="1">
          <a:blip r:embed="rId3">
            <a:alphaModFix/>
          </a:blip>
          <a:srcRect/>
          <a:stretch/>
        </p:blipFill>
        <p:spPr>
          <a:xfrm>
            <a:off x="5767387" y="1934873"/>
            <a:ext cx="5838825" cy="3819525"/>
          </a:xfrm>
          <a:prstGeom prst="rect">
            <a:avLst/>
          </a:prstGeom>
          <a:noFill/>
          <a:ln>
            <a:noFill/>
          </a:ln>
        </p:spPr>
      </p:pic>
    </p:spTree>
    <p:extLst>
      <p:ext uri="{BB962C8B-B14F-4D97-AF65-F5344CB8AC3E}">
        <p14:creationId xmlns:p14="http://schemas.microsoft.com/office/powerpoint/2010/main" val="27643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anim calcmode="lin" valueType="num">
                                      <p:cBhvr additive="base">
                                        <p:cTn id="7" dur="500" fill="hold"/>
                                        <p:tgtEl>
                                          <p:spTgt spid="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4">
                                            <p:txEl>
                                              <p:pRg st="1" end="1"/>
                                            </p:txEl>
                                          </p:spTgt>
                                        </p:tgtEl>
                                        <p:attrNameLst>
                                          <p:attrName>style.visibility</p:attrName>
                                        </p:attrNameLst>
                                      </p:cBhvr>
                                      <p:to>
                                        <p:strVal val="visible"/>
                                      </p:to>
                                    </p:set>
                                    <p:anim calcmode="lin" valueType="num">
                                      <p:cBhvr additive="base">
                                        <p:cTn id="11" dur="500" fill="hold"/>
                                        <p:tgtEl>
                                          <p:spTgt spid="5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4">
                                            <p:txEl>
                                              <p:pRg st="2" end="2"/>
                                            </p:txEl>
                                          </p:spTgt>
                                        </p:tgtEl>
                                        <p:attrNameLst>
                                          <p:attrName>style.visibility</p:attrName>
                                        </p:attrNameLst>
                                      </p:cBhvr>
                                      <p:to>
                                        <p:strVal val="visible"/>
                                      </p:to>
                                    </p:set>
                                    <p:anim calcmode="lin" valueType="num">
                                      <p:cBhvr additive="base">
                                        <p:cTn id="15" dur="500" fill="hold"/>
                                        <p:tgtEl>
                                          <p:spTgt spid="5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4">
                                            <p:txEl>
                                              <p:pRg st="3" end="3"/>
                                            </p:txEl>
                                          </p:spTgt>
                                        </p:tgtEl>
                                        <p:attrNameLst>
                                          <p:attrName>style.visibility</p:attrName>
                                        </p:attrNameLst>
                                      </p:cBhvr>
                                      <p:to>
                                        <p:strVal val="visible"/>
                                      </p:to>
                                    </p:set>
                                    <p:anim calcmode="lin" valueType="num">
                                      <p:cBhvr additive="base">
                                        <p:cTn id="19" dur="500" fill="hold"/>
                                        <p:tgtEl>
                                          <p:spTgt spid="5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4">
                                            <p:txEl>
                                              <p:pRg st="4" end="4"/>
                                            </p:txEl>
                                          </p:spTgt>
                                        </p:tgtEl>
                                        <p:attrNameLst>
                                          <p:attrName>style.visibility</p:attrName>
                                        </p:attrNameLst>
                                      </p:cBhvr>
                                      <p:to>
                                        <p:strVal val="visible"/>
                                      </p:to>
                                    </p:set>
                                    <p:anim calcmode="lin" valueType="num">
                                      <p:cBhvr additive="base">
                                        <p:cTn id="23" dur="500" fill="hold"/>
                                        <p:tgtEl>
                                          <p:spTgt spid="5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4">
                                            <p:txEl>
                                              <p:pRg st="5" end="5"/>
                                            </p:txEl>
                                          </p:spTgt>
                                        </p:tgtEl>
                                        <p:attrNameLst>
                                          <p:attrName>style.visibility</p:attrName>
                                        </p:attrNameLst>
                                      </p:cBhvr>
                                      <p:to>
                                        <p:strVal val="visible"/>
                                      </p:to>
                                    </p:set>
                                    <p:anim calcmode="lin" valueType="num">
                                      <p:cBhvr additive="base">
                                        <p:cTn id="27" dur="500" fill="hold"/>
                                        <p:tgtEl>
                                          <p:spTgt spid="5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15"/>
                                        </p:tgtEl>
                                        <p:attrNameLst>
                                          <p:attrName>style.visibility</p:attrName>
                                        </p:attrNameLst>
                                      </p:cBhvr>
                                      <p:to>
                                        <p:strVal val="visible"/>
                                      </p:to>
                                    </p:set>
                                    <p:animEffect transition="in" filter="barn(inVertical)">
                                      <p:cBhvr>
                                        <p:cTn id="33" dur="500"/>
                                        <p:tgtEl>
                                          <p:spTgt spid="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 name="Google Shape;521;p70"/>
          <p:cNvSpPr txBox="1">
            <a:spLocks noGrp="1"/>
          </p:cNvSpPr>
          <p:nvPr>
            <p:ph type="title"/>
          </p:nvPr>
        </p:nvSpPr>
        <p:spPr>
          <a:xfrm>
            <a:off x="643467" y="321734"/>
            <a:ext cx="10905066" cy="1135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3600"/>
              <a:t>GROUP BY on single column</a:t>
            </a:r>
            <a:endParaRPr/>
          </a:p>
        </p:txBody>
      </p:sp>
      <p:sp>
        <p:nvSpPr>
          <p:cNvPr id="522" name="Google Shape;522;p70"/>
          <p:cNvSpPr txBox="1">
            <a:spLocks noGrp="1"/>
          </p:cNvSpPr>
          <p:nvPr>
            <p:ph type="body" idx="1"/>
          </p:nvPr>
        </p:nvSpPr>
        <p:spPr>
          <a:xfrm>
            <a:off x="643469" y="1782981"/>
            <a:ext cx="4008384" cy="43939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b="1" dirty="0"/>
              <a:t>Example: </a:t>
            </a:r>
          </a:p>
          <a:p>
            <a:pPr marL="228600" lvl="0" indent="-228600" algn="l" rtl="0">
              <a:lnSpc>
                <a:spcPct val="90000"/>
              </a:lnSpc>
              <a:spcBef>
                <a:spcPts val="0"/>
              </a:spcBef>
              <a:spcAft>
                <a:spcPts val="0"/>
              </a:spcAft>
              <a:buClr>
                <a:schemeClr val="dk1"/>
              </a:buClr>
              <a:buSzPts val="2000"/>
              <a:buChar char="•"/>
            </a:pPr>
            <a:r>
              <a:rPr lang="en-IN" sz="2000" b="1" dirty="0"/>
              <a:t>Find no. of employees per city.</a:t>
            </a:r>
          </a:p>
          <a:p>
            <a:pPr marL="228600" lvl="0" indent="-228600" algn="l" rtl="0">
              <a:lnSpc>
                <a:spcPct val="90000"/>
              </a:lnSpc>
              <a:spcBef>
                <a:spcPts val="0"/>
              </a:spcBef>
              <a:spcAft>
                <a:spcPts val="0"/>
              </a:spcAft>
              <a:buClr>
                <a:schemeClr val="dk1"/>
              </a:buClr>
              <a:buSzPts val="2000"/>
              <a:buChar char="•"/>
            </a:pPr>
            <a:endParaRPr lang="en-US" sz="2000" dirty="0"/>
          </a:p>
          <a:p>
            <a:pPr marL="228600" lvl="0" indent="-228600" algn="l" rtl="0">
              <a:lnSpc>
                <a:spcPct val="90000"/>
              </a:lnSpc>
              <a:spcBef>
                <a:spcPts val="0"/>
              </a:spcBef>
              <a:spcAft>
                <a:spcPts val="0"/>
              </a:spcAft>
              <a:buClr>
                <a:schemeClr val="dk1"/>
              </a:buClr>
              <a:buSzPts val="2000"/>
              <a:buChar char="•"/>
            </a:pPr>
            <a:r>
              <a:rPr lang="en-US" sz="2000" dirty="0"/>
              <a:t>Query:</a:t>
            </a:r>
            <a:endParaRPr sz="2000" dirty="0"/>
          </a:p>
          <a:p>
            <a:pPr marL="457200" lvl="1" indent="0" algn="l" rtl="0">
              <a:lnSpc>
                <a:spcPct val="90000"/>
              </a:lnSpc>
              <a:spcBef>
                <a:spcPts val="500"/>
              </a:spcBef>
              <a:spcAft>
                <a:spcPts val="0"/>
              </a:spcAft>
              <a:buClr>
                <a:schemeClr val="dk1"/>
              </a:buClr>
              <a:buSzPts val="2000"/>
              <a:buNone/>
            </a:pPr>
            <a:r>
              <a:rPr lang="en-IN" sz="2000" dirty="0"/>
              <a:t>SELECT COUNT(</a:t>
            </a:r>
            <a:r>
              <a:rPr lang="en-IN" sz="2000" dirty="0" err="1"/>
              <a:t>EmpID</a:t>
            </a:r>
            <a:r>
              <a:rPr lang="en-IN" sz="2000" dirty="0"/>
              <a:t>), City</a:t>
            </a:r>
            <a:endParaRPr dirty="0"/>
          </a:p>
          <a:p>
            <a:pPr marL="457200" lvl="1" indent="0" algn="l" rtl="0">
              <a:lnSpc>
                <a:spcPct val="90000"/>
              </a:lnSpc>
              <a:spcBef>
                <a:spcPts val="500"/>
              </a:spcBef>
              <a:spcAft>
                <a:spcPts val="0"/>
              </a:spcAft>
              <a:buClr>
                <a:schemeClr val="dk1"/>
              </a:buClr>
              <a:buSzPts val="2000"/>
              <a:buNone/>
            </a:pPr>
            <a:r>
              <a:rPr lang="en-IN" sz="2000" dirty="0"/>
              <a:t>FROM Employees</a:t>
            </a:r>
            <a:endParaRPr dirty="0"/>
          </a:p>
          <a:p>
            <a:pPr marL="457200" lvl="1" indent="0" algn="l" rtl="0">
              <a:lnSpc>
                <a:spcPct val="90000"/>
              </a:lnSpc>
              <a:spcBef>
                <a:spcPts val="500"/>
              </a:spcBef>
              <a:spcAft>
                <a:spcPts val="0"/>
              </a:spcAft>
              <a:buClr>
                <a:schemeClr val="dk1"/>
              </a:buClr>
              <a:buSzPts val="2000"/>
              <a:buNone/>
            </a:pPr>
            <a:r>
              <a:rPr lang="en-IN" sz="2000" dirty="0"/>
              <a:t>GROUP BY City;</a:t>
            </a:r>
            <a:endParaRPr dirty="0"/>
          </a:p>
          <a:p>
            <a:pPr marL="457200" lvl="1" indent="0" algn="l" rtl="0">
              <a:lnSpc>
                <a:spcPct val="90000"/>
              </a:lnSpc>
              <a:spcBef>
                <a:spcPts val="500"/>
              </a:spcBef>
              <a:spcAft>
                <a:spcPts val="0"/>
              </a:spcAft>
              <a:buClr>
                <a:schemeClr val="dk1"/>
              </a:buClr>
              <a:buSzPts val="2000"/>
              <a:buNone/>
            </a:pPr>
            <a:endParaRPr sz="2000" dirty="0"/>
          </a:p>
          <a:p>
            <a:pPr marL="457200" lvl="1" indent="0" algn="l" rtl="0">
              <a:lnSpc>
                <a:spcPct val="90000"/>
              </a:lnSpc>
              <a:spcBef>
                <a:spcPts val="500"/>
              </a:spcBef>
              <a:spcAft>
                <a:spcPts val="0"/>
              </a:spcAft>
              <a:buClr>
                <a:schemeClr val="dk1"/>
              </a:buClr>
              <a:buSzPts val="2000"/>
              <a:buNone/>
            </a:pPr>
            <a:endParaRPr sz="2000" dirty="0"/>
          </a:p>
        </p:txBody>
      </p:sp>
      <p:grpSp>
        <p:nvGrpSpPr>
          <p:cNvPr id="523" name="Google Shape;523;p70"/>
          <p:cNvGrpSpPr/>
          <p:nvPr/>
        </p:nvGrpSpPr>
        <p:grpSpPr>
          <a:xfrm>
            <a:off x="0" y="4601497"/>
            <a:ext cx="1014060" cy="2017580"/>
            <a:chOff x="0" y="4601497"/>
            <a:chExt cx="1014060" cy="2017580"/>
          </a:xfrm>
        </p:grpSpPr>
        <p:sp>
          <p:nvSpPr>
            <p:cNvPr id="524" name="Google Shape;524;p70"/>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 name="Google Shape;525;p70"/>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526" name="Google Shape;526;p70"/>
          <p:cNvPicPr preferRelativeResize="0"/>
          <p:nvPr/>
        </p:nvPicPr>
        <p:blipFill rotWithShape="1">
          <a:blip r:embed="rId3">
            <a:alphaModFix/>
          </a:blip>
          <a:srcRect/>
          <a:stretch/>
        </p:blipFill>
        <p:spPr>
          <a:xfrm>
            <a:off x="5826369" y="1935308"/>
            <a:ext cx="5117587" cy="3821246"/>
          </a:xfrm>
          <a:prstGeom prst="rect">
            <a:avLst/>
          </a:prstGeom>
          <a:noFill/>
          <a:ln>
            <a:noFill/>
          </a:ln>
        </p:spPr>
      </p:pic>
      <p:grpSp>
        <p:nvGrpSpPr>
          <p:cNvPr id="527" name="Google Shape;527;p70"/>
          <p:cNvGrpSpPr/>
          <p:nvPr/>
        </p:nvGrpSpPr>
        <p:grpSpPr>
          <a:xfrm>
            <a:off x="11219290" y="1"/>
            <a:ext cx="972709" cy="1935307"/>
            <a:chOff x="10918968" y="713127"/>
            <a:chExt cx="1273032" cy="2532832"/>
          </a:xfrm>
        </p:grpSpPr>
        <p:sp>
          <p:nvSpPr>
            <p:cNvPr id="528" name="Google Shape;528;p70"/>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 name="Google Shape;529;p70"/>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7872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 calcmode="lin" valueType="num">
                                      <p:cBhvr additive="base">
                                        <p:cTn id="7" dur="500" fill="hold"/>
                                        <p:tgtEl>
                                          <p:spTgt spid="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
                                            <p:txEl>
                                              <p:pRg st="1" end="1"/>
                                            </p:txEl>
                                          </p:spTgt>
                                        </p:tgtEl>
                                        <p:attrNameLst>
                                          <p:attrName>style.visibility</p:attrName>
                                        </p:attrNameLst>
                                      </p:cBhvr>
                                      <p:to>
                                        <p:strVal val="visible"/>
                                      </p:to>
                                    </p:set>
                                    <p:anim calcmode="lin" valueType="num">
                                      <p:cBhvr additive="base">
                                        <p:cTn id="13" dur="500" fill="hold"/>
                                        <p:tgtEl>
                                          <p:spTgt spid="5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
                                            <p:txEl>
                                              <p:pRg st="3" end="3"/>
                                            </p:txEl>
                                          </p:spTgt>
                                        </p:tgtEl>
                                        <p:attrNameLst>
                                          <p:attrName>style.visibility</p:attrName>
                                        </p:attrNameLst>
                                      </p:cBhvr>
                                      <p:to>
                                        <p:strVal val="visible"/>
                                      </p:to>
                                    </p:set>
                                    <p:anim calcmode="lin" valueType="num">
                                      <p:cBhvr additive="base">
                                        <p:cTn id="19" dur="500" fill="hold"/>
                                        <p:tgtEl>
                                          <p:spTgt spid="5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2">
                                            <p:txEl>
                                              <p:pRg st="4" end="4"/>
                                            </p:txEl>
                                          </p:spTgt>
                                        </p:tgtEl>
                                        <p:attrNameLst>
                                          <p:attrName>style.visibility</p:attrName>
                                        </p:attrNameLst>
                                      </p:cBhvr>
                                      <p:to>
                                        <p:strVal val="visible"/>
                                      </p:to>
                                    </p:set>
                                    <p:anim calcmode="lin" valueType="num">
                                      <p:cBhvr additive="base">
                                        <p:cTn id="23" dur="500" fill="hold"/>
                                        <p:tgtEl>
                                          <p:spTgt spid="5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2">
                                            <p:txEl>
                                              <p:pRg st="5" end="5"/>
                                            </p:txEl>
                                          </p:spTgt>
                                        </p:tgtEl>
                                        <p:attrNameLst>
                                          <p:attrName>style.visibility</p:attrName>
                                        </p:attrNameLst>
                                      </p:cBhvr>
                                      <p:to>
                                        <p:strVal val="visible"/>
                                      </p:to>
                                    </p:set>
                                    <p:anim calcmode="lin" valueType="num">
                                      <p:cBhvr additive="base">
                                        <p:cTn id="27" dur="500" fill="hold"/>
                                        <p:tgtEl>
                                          <p:spTgt spid="52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2">
                                            <p:txEl>
                                              <p:pRg st="6" end="6"/>
                                            </p:txEl>
                                          </p:spTgt>
                                        </p:tgtEl>
                                        <p:attrNameLst>
                                          <p:attrName>style.visibility</p:attrName>
                                        </p:attrNameLst>
                                      </p:cBhvr>
                                      <p:to>
                                        <p:strVal val="visible"/>
                                      </p:to>
                                    </p:set>
                                    <p:anim calcmode="lin" valueType="num">
                                      <p:cBhvr additive="base">
                                        <p:cTn id="31" dur="500" fill="hold"/>
                                        <p:tgtEl>
                                          <p:spTgt spid="52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26"/>
                                        </p:tgtEl>
                                        <p:attrNameLst>
                                          <p:attrName>style.visibility</p:attrName>
                                        </p:attrNameLst>
                                      </p:cBhvr>
                                      <p:to>
                                        <p:strVal val="visible"/>
                                      </p:to>
                                    </p:set>
                                    <p:animEffect transition="in" filter="barn(inVertical)">
                                      <p:cBhvr>
                                        <p:cTn id="37" dur="500"/>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GROUP BY with ORDER BY</a:t>
            </a:r>
            <a:endParaRPr/>
          </a:p>
        </p:txBody>
      </p:sp>
      <p:sp>
        <p:nvSpPr>
          <p:cNvPr id="542" name="Google Shape;542;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When we use the SQL GROUP BY statement with the ORDER BY clause, the values get sorted either in ascending or descending order.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Example: </a:t>
            </a:r>
            <a:endParaRPr/>
          </a:p>
          <a:p>
            <a:pPr marL="228600" lvl="0" indent="-228600" algn="l" rtl="0">
              <a:lnSpc>
                <a:spcPct val="90000"/>
              </a:lnSpc>
              <a:spcBef>
                <a:spcPts val="1000"/>
              </a:spcBef>
              <a:spcAft>
                <a:spcPts val="0"/>
              </a:spcAft>
              <a:buClr>
                <a:schemeClr val="dk1"/>
              </a:buClr>
              <a:buSzPts val="2800"/>
              <a:buChar char="•"/>
            </a:pPr>
            <a:r>
              <a:rPr lang="en-IN"/>
              <a:t>Write a query to retrieve the number of employees in each city, sorted in descending order.</a:t>
            </a:r>
            <a:endParaRPr/>
          </a:p>
          <a:p>
            <a:pPr marL="457200" lvl="1" indent="0" algn="l" rtl="0">
              <a:lnSpc>
                <a:spcPct val="90000"/>
              </a:lnSpc>
              <a:spcBef>
                <a:spcPts val="500"/>
              </a:spcBef>
              <a:spcAft>
                <a:spcPts val="0"/>
              </a:spcAft>
              <a:buClr>
                <a:schemeClr val="dk1"/>
              </a:buClr>
              <a:buSzPts val="2400"/>
              <a:buNone/>
            </a:pPr>
            <a:r>
              <a:rPr lang="en-IN"/>
              <a:t>SELECT COUNT(EmpID), City</a:t>
            </a:r>
            <a:endParaRPr/>
          </a:p>
          <a:p>
            <a:pPr marL="457200" lvl="1" indent="0" algn="l" rtl="0">
              <a:lnSpc>
                <a:spcPct val="90000"/>
              </a:lnSpc>
              <a:spcBef>
                <a:spcPts val="500"/>
              </a:spcBef>
              <a:spcAft>
                <a:spcPts val="0"/>
              </a:spcAft>
              <a:buClr>
                <a:schemeClr val="dk1"/>
              </a:buClr>
              <a:buSzPts val="2400"/>
              <a:buNone/>
            </a:pPr>
            <a:r>
              <a:rPr lang="en-IN"/>
              <a:t>FROM Employees</a:t>
            </a:r>
            <a:endParaRPr/>
          </a:p>
          <a:p>
            <a:pPr marL="457200" lvl="1" indent="0" algn="l" rtl="0">
              <a:lnSpc>
                <a:spcPct val="90000"/>
              </a:lnSpc>
              <a:spcBef>
                <a:spcPts val="500"/>
              </a:spcBef>
              <a:spcAft>
                <a:spcPts val="0"/>
              </a:spcAft>
              <a:buClr>
                <a:schemeClr val="dk1"/>
              </a:buClr>
              <a:buSzPts val="2400"/>
              <a:buNone/>
            </a:pPr>
            <a:r>
              <a:rPr lang="en-IN"/>
              <a:t>GROUP BY City</a:t>
            </a:r>
            <a:endParaRPr/>
          </a:p>
          <a:p>
            <a:pPr marL="457200" lvl="1" indent="0" algn="l" rtl="0">
              <a:lnSpc>
                <a:spcPct val="90000"/>
              </a:lnSpc>
              <a:spcBef>
                <a:spcPts val="500"/>
              </a:spcBef>
              <a:spcAft>
                <a:spcPts val="0"/>
              </a:spcAft>
              <a:buClr>
                <a:schemeClr val="dk1"/>
              </a:buClr>
              <a:buSzPts val="2400"/>
              <a:buNone/>
            </a:pPr>
            <a:r>
              <a:rPr lang="en-IN"/>
              <a:t>ORDER BY COUNT(EmpID) DESC;</a:t>
            </a:r>
            <a:endParaRPr/>
          </a:p>
        </p:txBody>
      </p:sp>
      <p:pic>
        <p:nvPicPr>
          <p:cNvPr id="543" name="Google Shape;543;p72"/>
          <p:cNvPicPr preferRelativeResize="0"/>
          <p:nvPr/>
        </p:nvPicPr>
        <p:blipFill rotWithShape="1">
          <a:blip r:embed="rId3">
            <a:alphaModFix/>
          </a:blip>
          <a:srcRect/>
          <a:stretch/>
        </p:blipFill>
        <p:spPr>
          <a:xfrm>
            <a:off x="5953558" y="4392323"/>
            <a:ext cx="2429985" cy="1919577"/>
          </a:xfrm>
          <a:prstGeom prst="rect">
            <a:avLst/>
          </a:prstGeom>
          <a:noFill/>
          <a:ln>
            <a:noFill/>
          </a:ln>
        </p:spPr>
      </p:pic>
    </p:spTree>
    <p:extLst>
      <p:ext uri="{BB962C8B-B14F-4D97-AF65-F5344CB8AC3E}">
        <p14:creationId xmlns:p14="http://schemas.microsoft.com/office/powerpoint/2010/main" val="11856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
                                            <p:txEl>
                                              <p:pRg st="0" end="0"/>
                                            </p:txEl>
                                          </p:spTgt>
                                        </p:tgtEl>
                                        <p:attrNameLst>
                                          <p:attrName>style.visibility</p:attrName>
                                        </p:attrNameLst>
                                      </p:cBhvr>
                                      <p:to>
                                        <p:strVal val="visible"/>
                                      </p:to>
                                    </p:set>
                                    <p:anim calcmode="lin" valueType="num">
                                      <p:cBhvr additive="base">
                                        <p:cTn id="7" dur="500"/>
                                        <p:tgtEl>
                                          <p:spTgt spid="5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2">
                                            <p:txEl>
                                              <p:pRg st="1" end="1"/>
                                            </p:txEl>
                                          </p:spTgt>
                                        </p:tgtEl>
                                        <p:attrNameLst>
                                          <p:attrName>style.visibility</p:attrName>
                                        </p:attrNameLst>
                                      </p:cBhvr>
                                      <p:to>
                                        <p:strVal val="visible"/>
                                      </p:to>
                                    </p:set>
                                    <p:anim calcmode="lin" valueType="num">
                                      <p:cBhvr additive="base">
                                        <p:cTn id="12" dur="500"/>
                                        <p:tgtEl>
                                          <p:spTgt spid="5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2">
                                            <p:txEl>
                                              <p:pRg st="2" end="2"/>
                                            </p:txEl>
                                          </p:spTgt>
                                        </p:tgtEl>
                                        <p:attrNameLst>
                                          <p:attrName>style.visibility</p:attrName>
                                        </p:attrNameLst>
                                      </p:cBhvr>
                                      <p:to>
                                        <p:strVal val="visible"/>
                                      </p:to>
                                    </p:set>
                                    <p:anim calcmode="lin" valueType="num">
                                      <p:cBhvr additive="base">
                                        <p:cTn id="17" dur="500"/>
                                        <p:tgtEl>
                                          <p:spTgt spid="5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42">
                                            <p:txEl>
                                              <p:pRg st="3" end="3"/>
                                            </p:txEl>
                                          </p:spTgt>
                                        </p:tgtEl>
                                        <p:attrNameLst>
                                          <p:attrName>style.visibility</p:attrName>
                                        </p:attrNameLst>
                                      </p:cBhvr>
                                      <p:to>
                                        <p:strVal val="visible"/>
                                      </p:to>
                                    </p:set>
                                    <p:anim calcmode="lin" valueType="num">
                                      <p:cBhvr additive="base">
                                        <p:cTn id="22" dur="500"/>
                                        <p:tgtEl>
                                          <p:spTgt spid="5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42">
                                            <p:txEl>
                                              <p:pRg st="4" end="4"/>
                                            </p:txEl>
                                          </p:spTgt>
                                        </p:tgtEl>
                                        <p:attrNameLst>
                                          <p:attrName>style.visibility</p:attrName>
                                        </p:attrNameLst>
                                      </p:cBhvr>
                                      <p:to>
                                        <p:strVal val="visible"/>
                                      </p:to>
                                    </p:set>
                                    <p:anim calcmode="lin" valueType="num">
                                      <p:cBhvr additive="base">
                                        <p:cTn id="27" dur="500"/>
                                        <p:tgtEl>
                                          <p:spTgt spid="5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2">
                                            <p:txEl>
                                              <p:pRg st="5" end="5"/>
                                            </p:txEl>
                                          </p:spTgt>
                                        </p:tgtEl>
                                        <p:attrNameLst>
                                          <p:attrName>style.visibility</p:attrName>
                                        </p:attrNameLst>
                                      </p:cBhvr>
                                      <p:to>
                                        <p:strVal val="visible"/>
                                      </p:to>
                                    </p:set>
                                    <p:anim calcmode="lin" valueType="num">
                                      <p:cBhvr additive="base">
                                        <p:cTn id="32" dur="500"/>
                                        <p:tgtEl>
                                          <p:spTgt spid="54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
                                            <p:txEl>
                                              <p:pRg st="6" end="6"/>
                                            </p:txEl>
                                          </p:spTgt>
                                        </p:tgtEl>
                                        <p:attrNameLst>
                                          <p:attrName>style.visibility</p:attrName>
                                        </p:attrNameLst>
                                      </p:cBhvr>
                                      <p:to>
                                        <p:strVal val="visible"/>
                                      </p:to>
                                    </p:set>
                                    <p:anim calcmode="lin" valueType="num">
                                      <p:cBhvr additive="base">
                                        <p:cTn id="37" dur="500"/>
                                        <p:tgtEl>
                                          <p:spTgt spid="54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42">
                                            <p:txEl>
                                              <p:pRg st="7" end="7"/>
                                            </p:txEl>
                                          </p:spTgt>
                                        </p:tgtEl>
                                        <p:attrNameLst>
                                          <p:attrName>style.visibility</p:attrName>
                                        </p:attrNameLst>
                                      </p:cBhvr>
                                      <p:to>
                                        <p:strVal val="visible"/>
                                      </p:to>
                                    </p:set>
                                    <p:anim calcmode="lin" valueType="num">
                                      <p:cBhvr additive="base">
                                        <p:cTn id="42" dur="500"/>
                                        <p:tgtEl>
                                          <p:spTgt spid="54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 GROUP BY with HAVING clause</a:t>
            </a:r>
            <a:endParaRPr/>
          </a:p>
        </p:txBody>
      </p:sp>
      <p:sp>
        <p:nvSpPr>
          <p:cNvPr id="549" name="Google Shape;549;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a:t>The SQL GROUP BY statement is used with ‘HAVING’ clause to mention conditions on groups. </a:t>
            </a:r>
            <a:endParaRPr/>
          </a:p>
          <a:p>
            <a:pPr marL="228600" lvl="0" indent="-228600" algn="l" rtl="0">
              <a:lnSpc>
                <a:spcPct val="90000"/>
              </a:lnSpc>
              <a:spcBef>
                <a:spcPts val="1000"/>
              </a:spcBef>
              <a:spcAft>
                <a:spcPts val="0"/>
              </a:spcAft>
              <a:buClr>
                <a:schemeClr val="dk1"/>
              </a:buClr>
              <a:buSzPct val="100000"/>
              <a:buChar char="•"/>
            </a:pPr>
            <a:r>
              <a:rPr lang="en-IN"/>
              <a:t>Also, since we cannot use the aggregate functions with the WHERE clause, we have to use the ‘HAVING’ clause to use the aggregate functions with GROUP BY.</a:t>
            </a:r>
            <a:endParaRPr/>
          </a:p>
          <a:p>
            <a:pPr marL="228600" lvl="0" indent="-7747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IN"/>
              <a:t> Example: </a:t>
            </a:r>
            <a:endParaRPr/>
          </a:p>
          <a:p>
            <a:pPr marL="228600" lvl="0" indent="-228600" algn="l" rtl="0">
              <a:lnSpc>
                <a:spcPct val="90000"/>
              </a:lnSpc>
              <a:spcBef>
                <a:spcPts val="1000"/>
              </a:spcBef>
              <a:spcAft>
                <a:spcPts val="0"/>
              </a:spcAft>
              <a:buClr>
                <a:schemeClr val="dk1"/>
              </a:buClr>
              <a:buSzPct val="100000"/>
              <a:buChar char="•"/>
            </a:pPr>
            <a:r>
              <a:rPr lang="en-IN"/>
              <a:t>Write a query to retrieve the number of employees in each city, having salary &gt; 15000</a:t>
            </a:r>
            <a:endParaRPr/>
          </a:p>
          <a:p>
            <a:pPr marL="457200" lvl="1" indent="0" algn="l" rtl="0">
              <a:lnSpc>
                <a:spcPct val="90000"/>
              </a:lnSpc>
              <a:spcBef>
                <a:spcPts val="500"/>
              </a:spcBef>
              <a:spcAft>
                <a:spcPts val="0"/>
              </a:spcAft>
              <a:buClr>
                <a:schemeClr val="dk1"/>
              </a:buClr>
              <a:buSzPct val="100000"/>
              <a:buNone/>
            </a:pPr>
            <a:r>
              <a:rPr lang="en-IN"/>
              <a:t>SELECT COUNT(EmpID), City</a:t>
            </a:r>
            <a:endParaRPr/>
          </a:p>
          <a:p>
            <a:pPr marL="457200" lvl="1" indent="0" algn="l" rtl="0">
              <a:lnSpc>
                <a:spcPct val="90000"/>
              </a:lnSpc>
              <a:spcBef>
                <a:spcPts val="500"/>
              </a:spcBef>
              <a:spcAft>
                <a:spcPts val="0"/>
              </a:spcAft>
              <a:buClr>
                <a:schemeClr val="dk1"/>
              </a:buClr>
              <a:buSzPct val="100000"/>
              <a:buNone/>
            </a:pPr>
            <a:r>
              <a:rPr lang="en-IN"/>
              <a:t>FROM Employees</a:t>
            </a:r>
            <a:endParaRPr/>
          </a:p>
          <a:p>
            <a:pPr marL="457200" lvl="1" indent="0" algn="l" rtl="0">
              <a:lnSpc>
                <a:spcPct val="90000"/>
              </a:lnSpc>
              <a:spcBef>
                <a:spcPts val="500"/>
              </a:spcBef>
              <a:spcAft>
                <a:spcPts val="0"/>
              </a:spcAft>
              <a:buClr>
                <a:schemeClr val="dk1"/>
              </a:buClr>
              <a:buSzPct val="100000"/>
              <a:buNone/>
            </a:pPr>
            <a:r>
              <a:rPr lang="en-IN"/>
              <a:t>GROUP BY City</a:t>
            </a:r>
            <a:endParaRPr/>
          </a:p>
          <a:p>
            <a:pPr marL="457200" lvl="1" indent="0" algn="l" rtl="0">
              <a:lnSpc>
                <a:spcPct val="90000"/>
              </a:lnSpc>
              <a:spcBef>
                <a:spcPts val="500"/>
              </a:spcBef>
              <a:spcAft>
                <a:spcPts val="0"/>
              </a:spcAft>
              <a:buClr>
                <a:schemeClr val="dk1"/>
              </a:buClr>
              <a:buSzPct val="100000"/>
              <a:buNone/>
            </a:pPr>
            <a:r>
              <a:rPr lang="en-IN"/>
              <a:t>HAVING SALARY &gt; 15000;</a:t>
            </a:r>
            <a:endParaRPr/>
          </a:p>
          <a:p>
            <a:pPr marL="457200" lvl="1" indent="0" algn="l" rtl="0">
              <a:lnSpc>
                <a:spcPct val="90000"/>
              </a:lnSpc>
              <a:spcBef>
                <a:spcPts val="500"/>
              </a:spcBef>
              <a:spcAft>
                <a:spcPts val="0"/>
              </a:spcAft>
              <a:buClr>
                <a:schemeClr val="dk1"/>
              </a:buClr>
              <a:buSzPct val="100000"/>
              <a:buNone/>
            </a:pPr>
            <a:r>
              <a:rPr lang="en-IN" sz="1900"/>
              <a:t>(Since all are records in the Employee table have a salary &gt; 15000, </a:t>
            </a:r>
            <a:endParaRPr/>
          </a:p>
          <a:p>
            <a:pPr marL="457200" lvl="1" indent="0" algn="l" rtl="0">
              <a:lnSpc>
                <a:spcPct val="90000"/>
              </a:lnSpc>
              <a:spcBef>
                <a:spcPts val="500"/>
              </a:spcBef>
              <a:spcAft>
                <a:spcPts val="0"/>
              </a:spcAft>
              <a:buClr>
                <a:schemeClr val="dk1"/>
              </a:buClr>
              <a:buSzPct val="100000"/>
              <a:buNone/>
            </a:pPr>
            <a:r>
              <a:rPr lang="en-IN" sz="1900"/>
              <a:t>we will see the following table as output)</a:t>
            </a:r>
            <a:endParaRPr/>
          </a:p>
        </p:txBody>
      </p:sp>
      <p:pic>
        <p:nvPicPr>
          <p:cNvPr id="550" name="Google Shape;550;p73"/>
          <p:cNvPicPr preferRelativeResize="0"/>
          <p:nvPr/>
        </p:nvPicPr>
        <p:blipFill rotWithShape="1">
          <a:blip r:embed="rId3">
            <a:alphaModFix/>
          </a:blip>
          <a:srcRect/>
          <a:stretch/>
        </p:blipFill>
        <p:spPr>
          <a:xfrm>
            <a:off x="7380576" y="4392323"/>
            <a:ext cx="2429985" cy="1919577"/>
          </a:xfrm>
          <a:prstGeom prst="rect">
            <a:avLst/>
          </a:prstGeom>
          <a:noFill/>
          <a:ln>
            <a:noFill/>
          </a:ln>
        </p:spPr>
      </p:pic>
    </p:spTree>
    <p:extLst>
      <p:ext uri="{BB962C8B-B14F-4D97-AF65-F5344CB8AC3E}">
        <p14:creationId xmlns:p14="http://schemas.microsoft.com/office/powerpoint/2010/main" val="395233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 calcmode="lin" valueType="num">
                                      <p:cBhvr additive="base">
                                        <p:cTn id="7" dur="500"/>
                                        <p:tgtEl>
                                          <p:spTgt spid="5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 calcmode="lin" valueType="num">
                                      <p:cBhvr additive="base">
                                        <p:cTn id="12" dur="500"/>
                                        <p:tgtEl>
                                          <p:spTgt spid="5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 calcmode="lin" valueType="num">
                                      <p:cBhvr additive="base">
                                        <p:cTn id="17" dur="500"/>
                                        <p:tgtEl>
                                          <p:spTgt spid="54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 calcmode="lin" valueType="num">
                                      <p:cBhvr additive="base">
                                        <p:cTn id="22" dur="500"/>
                                        <p:tgtEl>
                                          <p:spTgt spid="5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49">
                                            <p:txEl>
                                              <p:pRg st="4" end="4"/>
                                            </p:txEl>
                                          </p:spTgt>
                                        </p:tgtEl>
                                        <p:attrNameLst>
                                          <p:attrName>style.visibility</p:attrName>
                                        </p:attrNameLst>
                                      </p:cBhvr>
                                      <p:to>
                                        <p:strVal val="visible"/>
                                      </p:to>
                                    </p:set>
                                    <p:anim calcmode="lin" valueType="num">
                                      <p:cBhvr additive="base">
                                        <p:cTn id="27" dur="500"/>
                                        <p:tgtEl>
                                          <p:spTgt spid="5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9">
                                            <p:txEl>
                                              <p:pRg st="5" end="5"/>
                                            </p:txEl>
                                          </p:spTgt>
                                        </p:tgtEl>
                                        <p:attrNameLst>
                                          <p:attrName>style.visibility</p:attrName>
                                        </p:attrNameLst>
                                      </p:cBhvr>
                                      <p:to>
                                        <p:strVal val="visible"/>
                                      </p:to>
                                    </p:set>
                                    <p:anim calcmode="lin" valueType="num">
                                      <p:cBhvr additive="base">
                                        <p:cTn id="32" dur="500"/>
                                        <p:tgtEl>
                                          <p:spTgt spid="5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9">
                                            <p:txEl>
                                              <p:pRg st="6" end="6"/>
                                            </p:txEl>
                                          </p:spTgt>
                                        </p:tgtEl>
                                        <p:attrNameLst>
                                          <p:attrName>style.visibility</p:attrName>
                                        </p:attrNameLst>
                                      </p:cBhvr>
                                      <p:to>
                                        <p:strVal val="visible"/>
                                      </p:to>
                                    </p:set>
                                    <p:anim calcmode="lin" valueType="num">
                                      <p:cBhvr additive="base">
                                        <p:cTn id="37" dur="500"/>
                                        <p:tgtEl>
                                          <p:spTgt spid="54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49">
                                            <p:txEl>
                                              <p:pRg st="7" end="7"/>
                                            </p:txEl>
                                          </p:spTgt>
                                        </p:tgtEl>
                                        <p:attrNameLst>
                                          <p:attrName>style.visibility</p:attrName>
                                        </p:attrNameLst>
                                      </p:cBhvr>
                                      <p:to>
                                        <p:strVal val="visible"/>
                                      </p:to>
                                    </p:set>
                                    <p:anim calcmode="lin" valueType="num">
                                      <p:cBhvr additive="base">
                                        <p:cTn id="42" dur="500"/>
                                        <p:tgtEl>
                                          <p:spTgt spid="54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49">
                                            <p:txEl>
                                              <p:pRg st="8" end="8"/>
                                            </p:txEl>
                                          </p:spTgt>
                                        </p:tgtEl>
                                        <p:attrNameLst>
                                          <p:attrName>style.visibility</p:attrName>
                                        </p:attrNameLst>
                                      </p:cBhvr>
                                      <p:to>
                                        <p:strVal val="visible"/>
                                      </p:to>
                                    </p:set>
                                    <p:anim calcmode="lin" valueType="num">
                                      <p:cBhvr additive="base">
                                        <p:cTn id="47" dur="500"/>
                                        <p:tgtEl>
                                          <p:spTgt spid="54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49">
                                            <p:txEl>
                                              <p:pRg st="9" end="9"/>
                                            </p:txEl>
                                          </p:spTgt>
                                        </p:tgtEl>
                                        <p:attrNameLst>
                                          <p:attrName>style.visibility</p:attrName>
                                        </p:attrNameLst>
                                      </p:cBhvr>
                                      <p:to>
                                        <p:strVal val="visible"/>
                                      </p:to>
                                    </p:set>
                                    <p:anim calcmode="lin" valueType="num">
                                      <p:cBhvr additive="base">
                                        <p:cTn id="52" dur="500"/>
                                        <p:tgtEl>
                                          <p:spTgt spid="54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9">
                                            <p:txEl>
                                              <p:pRg st="10" end="10"/>
                                            </p:txEl>
                                          </p:spTgt>
                                        </p:tgtEl>
                                        <p:attrNameLst>
                                          <p:attrName>style.visibility</p:attrName>
                                        </p:attrNameLst>
                                      </p:cBhvr>
                                      <p:to>
                                        <p:strVal val="visible"/>
                                      </p:to>
                                    </p:set>
                                    <p:anim calcmode="lin" valueType="num">
                                      <p:cBhvr additive="base">
                                        <p:cTn id="57" dur="500"/>
                                        <p:tgtEl>
                                          <p:spTgt spid="54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50"/>
                                        </p:tgtEl>
                                        <p:attrNameLst>
                                          <p:attrName>style.visibility</p:attrName>
                                        </p:attrNameLst>
                                      </p:cBhvr>
                                      <p:to>
                                        <p:strVal val="visible"/>
                                      </p:to>
                                    </p:set>
                                    <p:animEffect transition="in" filter="fade">
                                      <p:cBhvr>
                                        <p:cTn id="62"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GROUP BY on multiple columns</a:t>
            </a:r>
            <a:endParaRPr/>
          </a:p>
        </p:txBody>
      </p:sp>
      <p:sp>
        <p:nvSpPr>
          <p:cNvPr id="535" name="Google Shape;535;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Example: </a:t>
            </a:r>
            <a:endParaRPr dirty="0"/>
          </a:p>
          <a:p>
            <a:pPr marL="228600" lvl="0" indent="-228600" algn="l" rtl="0">
              <a:lnSpc>
                <a:spcPct val="90000"/>
              </a:lnSpc>
              <a:spcBef>
                <a:spcPts val="1000"/>
              </a:spcBef>
              <a:spcAft>
                <a:spcPts val="0"/>
              </a:spcAft>
              <a:buClr>
                <a:schemeClr val="dk1"/>
              </a:buClr>
              <a:buSzPts val="2800"/>
              <a:buChar char="•"/>
            </a:pPr>
            <a:r>
              <a:rPr lang="en-IN" dirty="0"/>
              <a:t>Write a query to retrieve the number of employees having different salaries in each city.</a:t>
            </a:r>
            <a:endParaRPr dirty="0"/>
          </a:p>
          <a:p>
            <a:pPr marL="228600" lvl="0" indent="-50800" algn="l" rtl="0">
              <a:lnSpc>
                <a:spcPct val="90000"/>
              </a:lnSpc>
              <a:spcBef>
                <a:spcPts val="1000"/>
              </a:spcBef>
              <a:spcAft>
                <a:spcPts val="0"/>
              </a:spcAft>
              <a:buClr>
                <a:schemeClr val="dk1"/>
              </a:buClr>
              <a:buSzPts val="2800"/>
              <a:buNone/>
            </a:pPr>
            <a:endParaRPr dirty="0"/>
          </a:p>
          <a:p>
            <a:pPr marL="457200" lvl="1" indent="0" algn="l" rtl="0">
              <a:lnSpc>
                <a:spcPct val="90000"/>
              </a:lnSpc>
              <a:spcBef>
                <a:spcPts val="500"/>
              </a:spcBef>
              <a:spcAft>
                <a:spcPts val="0"/>
              </a:spcAft>
              <a:buClr>
                <a:schemeClr val="dk1"/>
              </a:buClr>
              <a:buSzPts val="2400"/>
              <a:buNone/>
            </a:pPr>
            <a:r>
              <a:rPr lang="en-IN" dirty="0"/>
              <a:t>SELECT City, Salary, Count(*)</a:t>
            </a:r>
            <a:endParaRPr dirty="0"/>
          </a:p>
          <a:p>
            <a:pPr marL="457200" lvl="1" indent="0" algn="l" rtl="0">
              <a:lnSpc>
                <a:spcPct val="90000"/>
              </a:lnSpc>
              <a:spcBef>
                <a:spcPts val="500"/>
              </a:spcBef>
              <a:spcAft>
                <a:spcPts val="0"/>
              </a:spcAft>
              <a:buClr>
                <a:schemeClr val="dk1"/>
              </a:buClr>
              <a:buSzPts val="2400"/>
              <a:buNone/>
            </a:pPr>
            <a:r>
              <a:rPr lang="en-IN" dirty="0"/>
              <a:t>FROM Employees</a:t>
            </a:r>
            <a:endParaRPr dirty="0"/>
          </a:p>
          <a:p>
            <a:pPr marL="457200" lvl="1" indent="0" algn="l" rtl="0">
              <a:lnSpc>
                <a:spcPct val="90000"/>
              </a:lnSpc>
              <a:spcBef>
                <a:spcPts val="500"/>
              </a:spcBef>
              <a:spcAft>
                <a:spcPts val="0"/>
              </a:spcAft>
              <a:buClr>
                <a:schemeClr val="dk1"/>
              </a:buClr>
              <a:buSzPts val="2400"/>
              <a:buNone/>
            </a:pPr>
            <a:r>
              <a:rPr lang="en-IN" dirty="0"/>
              <a:t>GROUP BY City, Salary;</a:t>
            </a:r>
            <a:endParaRPr dirty="0"/>
          </a:p>
        </p:txBody>
      </p:sp>
      <p:pic>
        <p:nvPicPr>
          <p:cNvPr id="536" name="Google Shape;536;p71"/>
          <p:cNvPicPr preferRelativeResize="0"/>
          <p:nvPr/>
        </p:nvPicPr>
        <p:blipFill rotWithShape="1">
          <a:blip r:embed="rId3">
            <a:alphaModFix/>
          </a:blip>
          <a:srcRect/>
          <a:stretch/>
        </p:blipFill>
        <p:spPr>
          <a:xfrm>
            <a:off x="5941434" y="3057957"/>
            <a:ext cx="3228927" cy="3119006"/>
          </a:xfrm>
          <a:prstGeom prst="rect">
            <a:avLst/>
          </a:prstGeom>
          <a:noFill/>
          <a:ln>
            <a:noFill/>
          </a:ln>
        </p:spPr>
      </p:pic>
    </p:spTree>
    <p:extLst>
      <p:ext uri="{BB962C8B-B14F-4D97-AF65-F5344CB8AC3E}">
        <p14:creationId xmlns:p14="http://schemas.microsoft.com/office/powerpoint/2010/main" val="15622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anim calcmode="lin" valueType="num">
                                      <p:cBhvr additive="base">
                                        <p:cTn id="7" dur="500" fill="hold"/>
                                        <p:tgtEl>
                                          <p:spTgt spid="5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5">
                                            <p:txEl>
                                              <p:pRg st="1" end="1"/>
                                            </p:txEl>
                                          </p:spTgt>
                                        </p:tgtEl>
                                        <p:attrNameLst>
                                          <p:attrName>style.visibility</p:attrName>
                                        </p:attrNameLst>
                                      </p:cBhvr>
                                      <p:to>
                                        <p:strVal val="visible"/>
                                      </p:to>
                                    </p:set>
                                    <p:anim calcmode="lin" valueType="num">
                                      <p:cBhvr additive="base">
                                        <p:cTn id="13" dur="500" fill="hold"/>
                                        <p:tgtEl>
                                          <p:spTgt spid="5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35">
                                            <p:txEl>
                                              <p:pRg st="3" end="3"/>
                                            </p:txEl>
                                          </p:spTgt>
                                        </p:tgtEl>
                                        <p:attrNameLst>
                                          <p:attrName>style.visibility</p:attrName>
                                        </p:attrNameLst>
                                      </p:cBhvr>
                                      <p:to>
                                        <p:strVal val="visible"/>
                                      </p:to>
                                    </p:set>
                                    <p:anim calcmode="lin" valueType="num">
                                      <p:cBhvr additive="base">
                                        <p:cTn id="17" dur="500" fill="hold"/>
                                        <p:tgtEl>
                                          <p:spTgt spid="5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5">
                                            <p:txEl>
                                              <p:pRg st="4" end="4"/>
                                            </p:txEl>
                                          </p:spTgt>
                                        </p:tgtEl>
                                        <p:attrNameLst>
                                          <p:attrName>style.visibility</p:attrName>
                                        </p:attrNameLst>
                                      </p:cBhvr>
                                      <p:to>
                                        <p:strVal val="visible"/>
                                      </p:to>
                                    </p:set>
                                    <p:anim calcmode="lin" valueType="num">
                                      <p:cBhvr additive="base">
                                        <p:cTn id="21" dur="500" fill="hold"/>
                                        <p:tgtEl>
                                          <p:spTgt spid="5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3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35">
                                            <p:txEl>
                                              <p:pRg st="5" end="5"/>
                                            </p:txEl>
                                          </p:spTgt>
                                        </p:tgtEl>
                                        <p:attrNameLst>
                                          <p:attrName>style.visibility</p:attrName>
                                        </p:attrNameLst>
                                      </p:cBhvr>
                                      <p:to>
                                        <p:strVal val="visible"/>
                                      </p:to>
                                    </p:set>
                                    <p:anim calcmode="lin" valueType="num">
                                      <p:cBhvr additive="base">
                                        <p:cTn id="25" dur="500" fill="hold"/>
                                        <p:tgtEl>
                                          <p:spTgt spid="5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36"/>
                                        </p:tgtEl>
                                        <p:attrNameLst>
                                          <p:attrName>style.visibility</p:attrName>
                                        </p:attrNameLst>
                                      </p:cBhvr>
                                      <p:to>
                                        <p:strVal val="visible"/>
                                      </p:to>
                                    </p:set>
                                    <p:animEffect transition="in" filter="barn(inVertical)">
                                      <p:cBhvr>
                                        <p:cTn id="31"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r>
              <a:rPr lang="en-IN" dirty="0"/>
              <a:t>SQL Data types</a:t>
            </a:r>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lstStyle/>
          <a:p>
            <a:endParaRPr lang="en-IN" dirty="0"/>
          </a:p>
        </p:txBody>
      </p:sp>
      <p:pic>
        <p:nvPicPr>
          <p:cNvPr id="1026" name="Picture 2" descr="DBMS SQL Datatype">
            <a:extLst>
              <a:ext uri="{FF2B5EF4-FFF2-40B4-BE49-F238E27FC236}">
                <a16:creationId xmlns:a16="http://schemas.microsoft.com/office/drawing/2014/main" xmlns="" id="{A3152BEC-793A-4865-B498-01BCE3CE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403" y="2000373"/>
            <a:ext cx="7240455" cy="334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956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0"/>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80"/>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80"/>
          <p:cNvSpPr txBox="1">
            <a:spLocks noGrp="1"/>
          </p:cNvSpPr>
          <p:nvPr>
            <p:ph type="ctrTitle"/>
          </p:nvPr>
        </p:nvSpPr>
        <p:spPr>
          <a:xfrm>
            <a:off x="8709284" y="2638268"/>
            <a:ext cx="2687373" cy="292667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Calibri"/>
              <a:buNone/>
            </a:pPr>
            <a:r>
              <a:rPr lang="en-IN" sz="4000">
                <a:solidFill>
                  <a:schemeClr val="dk2"/>
                </a:solidFill>
              </a:rPr>
              <a:t>JOIN</a:t>
            </a:r>
            <a:endParaRPr/>
          </a:p>
        </p:txBody>
      </p:sp>
      <p:sp>
        <p:nvSpPr>
          <p:cNvPr id="620" name="Google Shape;620;p80"/>
          <p:cNvSpPr txBox="1">
            <a:spLocks noGrp="1"/>
          </p:cNvSpPr>
          <p:nvPr>
            <p:ph type="subTitle" idx="1"/>
          </p:nvPr>
        </p:nvSpPr>
        <p:spPr>
          <a:xfrm>
            <a:off x="6590966" y="3428999"/>
            <a:ext cx="4805691" cy="8388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endParaRPr sz="2000">
              <a:solidFill>
                <a:schemeClr val="dk2"/>
              </a:solidFill>
            </a:endParaRPr>
          </a:p>
        </p:txBody>
      </p:sp>
      <p:grpSp>
        <p:nvGrpSpPr>
          <p:cNvPr id="622" name="Google Shape;622;p80"/>
          <p:cNvGrpSpPr/>
          <p:nvPr/>
        </p:nvGrpSpPr>
        <p:grpSpPr>
          <a:xfrm>
            <a:off x="-4253" y="-5977"/>
            <a:ext cx="6238675" cy="6863979"/>
            <a:chOff x="305" y="-5977"/>
            <a:chExt cx="6238675" cy="6863979"/>
          </a:xfrm>
        </p:grpSpPr>
        <p:sp>
          <p:nvSpPr>
            <p:cNvPr id="623" name="Google Shape;623;p80"/>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 name="Google Shape;624;p80"/>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 name="Google Shape;625;p80"/>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xmlns="" id="{00495898-87AC-4F79-BD61-ADB3BFCE2374}"/>
              </a:ext>
            </a:extLst>
          </p:cNvPr>
          <p:cNvPicPr>
            <a:picLocks noChangeAspect="1"/>
          </p:cNvPicPr>
          <p:nvPr/>
        </p:nvPicPr>
        <p:blipFill>
          <a:blip r:embed="rId3"/>
          <a:stretch>
            <a:fillRect/>
          </a:stretch>
        </p:blipFill>
        <p:spPr>
          <a:xfrm>
            <a:off x="541321" y="852330"/>
            <a:ext cx="5793377" cy="4712617"/>
          </a:xfrm>
          <a:prstGeom prst="rect">
            <a:avLst/>
          </a:prstGeom>
        </p:spPr>
      </p:pic>
    </p:spTree>
    <p:extLst>
      <p:ext uri="{BB962C8B-B14F-4D97-AF65-F5344CB8AC3E}">
        <p14:creationId xmlns:p14="http://schemas.microsoft.com/office/powerpoint/2010/main" val="3278670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631" name="Google Shape;631;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1" dirty="0"/>
              <a:t>SQL Join</a:t>
            </a:r>
            <a:r>
              <a:rPr lang="en-IN" dirty="0"/>
              <a:t> statement is used to combine data or rows from two or more tables based on a common field between them. </a:t>
            </a:r>
            <a:endParaRPr dirty="0"/>
          </a:p>
          <a:p>
            <a:pPr marL="228600" lvl="0" indent="-228600" algn="l" rtl="0">
              <a:lnSpc>
                <a:spcPct val="90000"/>
              </a:lnSpc>
              <a:spcBef>
                <a:spcPts val="1000"/>
              </a:spcBef>
              <a:spcAft>
                <a:spcPts val="0"/>
              </a:spcAft>
              <a:buClr>
                <a:schemeClr val="dk1"/>
              </a:buClr>
              <a:buSzPts val="2800"/>
              <a:buChar char="•"/>
            </a:pPr>
            <a:r>
              <a:rPr lang="en-IN" dirty="0"/>
              <a:t>Different types of Joins are as follows: </a:t>
            </a:r>
            <a:endParaRPr dirty="0"/>
          </a:p>
          <a:p>
            <a:pPr marL="685800" lvl="1" indent="-228600" algn="l" rtl="0">
              <a:lnSpc>
                <a:spcPct val="90000"/>
              </a:lnSpc>
              <a:spcBef>
                <a:spcPts val="500"/>
              </a:spcBef>
              <a:spcAft>
                <a:spcPts val="0"/>
              </a:spcAft>
              <a:buClr>
                <a:schemeClr val="dk1"/>
              </a:buClr>
              <a:buSzPts val="2400"/>
              <a:buChar char="•"/>
            </a:pPr>
            <a:r>
              <a:rPr lang="en-IN" dirty="0"/>
              <a:t>INNER JOIN</a:t>
            </a:r>
            <a:endParaRPr dirty="0"/>
          </a:p>
          <a:p>
            <a:pPr marL="685800" lvl="1" indent="-228600" algn="l" rtl="0">
              <a:lnSpc>
                <a:spcPct val="90000"/>
              </a:lnSpc>
              <a:spcBef>
                <a:spcPts val="500"/>
              </a:spcBef>
              <a:spcAft>
                <a:spcPts val="0"/>
              </a:spcAft>
              <a:buClr>
                <a:schemeClr val="dk1"/>
              </a:buClr>
              <a:buSzPts val="2400"/>
              <a:buChar char="•"/>
            </a:pPr>
            <a:r>
              <a:rPr lang="en-IN" dirty="0"/>
              <a:t>LEFT JOIN</a:t>
            </a:r>
            <a:endParaRPr dirty="0"/>
          </a:p>
          <a:p>
            <a:pPr marL="685800" lvl="1" indent="-228600" algn="l" rtl="0">
              <a:lnSpc>
                <a:spcPct val="90000"/>
              </a:lnSpc>
              <a:spcBef>
                <a:spcPts val="500"/>
              </a:spcBef>
              <a:spcAft>
                <a:spcPts val="0"/>
              </a:spcAft>
              <a:buClr>
                <a:schemeClr val="dk1"/>
              </a:buClr>
              <a:buSzPts val="2400"/>
              <a:buChar char="•"/>
            </a:pPr>
            <a:r>
              <a:rPr lang="en-IN" dirty="0"/>
              <a:t>RIGHT JOIN</a:t>
            </a:r>
            <a:endParaRPr dirty="0"/>
          </a:p>
          <a:p>
            <a:pPr marL="685800" lvl="1" indent="-228600" algn="l" rtl="0">
              <a:lnSpc>
                <a:spcPct val="90000"/>
              </a:lnSpc>
              <a:spcBef>
                <a:spcPts val="500"/>
              </a:spcBef>
              <a:spcAft>
                <a:spcPts val="0"/>
              </a:spcAft>
              <a:buClr>
                <a:schemeClr val="dk1"/>
              </a:buClr>
              <a:buSzPts val="2400"/>
              <a:buChar char="•"/>
            </a:pPr>
            <a:r>
              <a:rPr lang="en-IN" dirty="0"/>
              <a:t>FULL JOIN</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2928650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INNER JOIN</a:t>
            </a:r>
            <a:endParaRPr/>
          </a:p>
        </p:txBody>
      </p:sp>
      <p:sp>
        <p:nvSpPr>
          <p:cNvPr id="637" name="Google Shape;637;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Returns records that have matching values in both tables.</a:t>
            </a:r>
            <a:endParaRPr i="1"/>
          </a:p>
          <a:p>
            <a:pPr marL="228600" lvl="0" indent="-228600" algn="l" rtl="0">
              <a:lnSpc>
                <a:spcPct val="90000"/>
              </a:lnSpc>
              <a:spcBef>
                <a:spcPts val="1000"/>
              </a:spcBef>
              <a:spcAft>
                <a:spcPts val="0"/>
              </a:spcAft>
              <a:buClr>
                <a:schemeClr val="dk1"/>
              </a:buClr>
              <a:buSzPts val="2800"/>
              <a:buChar char="•"/>
            </a:pPr>
            <a:r>
              <a:rPr lang="en-IN" i="1"/>
              <a:t>We can also write JOIN instead of INNER JOIN. JOIN is same as INNER JOIN. </a:t>
            </a:r>
            <a:endParaRPr/>
          </a:p>
          <a:p>
            <a:pPr marL="228600" lvl="0" indent="-228600" algn="l" rtl="0">
              <a:lnSpc>
                <a:spcPct val="90000"/>
              </a:lnSpc>
              <a:spcBef>
                <a:spcPts val="1000"/>
              </a:spcBef>
              <a:spcAft>
                <a:spcPts val="0"/>
              </a:spcAft>
              <a:buClr>
                <a:schemeClr val="dk1"/>
              </a:buClr>
              <a:buSzPts val="2800"/>
              <a:buChar char="•"/>
            </a:pPr>
            <a:r>
              <a:rPr lang="en-IN"/>
              <a:t> This keyword will create the result-set by combining all rows from both the tables where the condition satisfies </a:t>
            </a:r>
            <a:endParaRPr/>
          </a:p>
          <a:p>
            <a:pPr marL="228600" lvl="0" indent="-228600" algn="l" rtl="0">
              <a:lnSpc>
                <a:spcPct val="90000"/>
              </a:lnSpc>
              <a:spcBef>
                <a:spcPts val="1000"/>
              </a:spcBef>
              <a:spcAft>
                <a:spcPts val="0"/>
              </a:spcAft>
              <a:buClr>
                <a:schemeClr val="dk1"/>
              </a:buClr>
              <a:buSzPts val="2800"/>
              <a:buChar char="•"/>
            </a:pPr>
            <a:r>
              <a:rPr lang="en-IN"/>
              <a:t>i.e value of the common field will be the same. </a:t>
            </a:r>
            <a:endParaRPr/>
          </a:p>
          <a:p>
            <a:pPr marL="228600" lvl="0" indent="-228600" algn="l" rtl="0">
              <a:lnSpc>
                <a:spcPct val="90000"/>
              </a:lnSpc>
              <a:spcBef>
                <a:spcPts val="1000"/>
              </a:spcBef>
              <a:spcAft>
                <a:spcPts val="0"/>
              </a:spcAft>
              <a:buClr>
                <a:schemeClr val="dk1"/>
              </a:buClr>
              <a:buSzPts val="2800"/>
              <a:buChar char="•"/>
            </a:pPr>
            <a:r>
              <a:rPr lang="en-IN"/>
              <a:t>Syntax: </a:t>
            </a:r>
            <a:endParaRPr/>
          </a:p>
        </p:txBody>
      </p:sp>
      <p:pic>
        <p:nvPicPr>
          <p:cNvPr id="638" name="Google Shape;638;p82"/>
          <p:cNvPicPr preferRelativeResize="0"/>
          <p:nvPr/>
        </p:nvPicPr>
        <p:blipFill rotWithShape="1">
          <a:blip r:embed="rId3">
            <a:alphaModFix/>
          </a:blip>
          <a:srcRect/>
          <a:stretch/>
        </p:blipFill>
        <p:spPr>
          <a:xfrm>
            <a:off x="1156194" y="5195888"/>
            <a:ext cx="5406699" cy="1116012"/>
          </a:xfrm>
          <a:prstGeom prst="rect">
            <a:avLst/>
          </a:prstGeom>
          <a:noFill/>
          <a:ln>
            <a:noFill/>
          </a:ln>
        </p:spPr>
      </p:pic>
      <p:pic>
        <p:nvPicPr>
          <p:cNvPr id="639" name="Google Shape;639;p82"/>
          <p:cNvPicPr preferRelativeResize="0"/>
          <p:nvPr/>
        </p:nvPicPr>
        <p:blipFill rotWithShape="1">
          <a:blip r:embed="rId4">
            <a:alphaModFix/>
          </a:blip>
          <a:srcRect/>
          <a:stretch/>
        </p:blipFill>
        <p:spPr>
          <a:xfrm>
            <a:off x="6562893" y="5387181"/>
            <a:ext cx="5392193" cy="924719"/>
          </a:xfrm>
          <a:prstGeom prst="rect">
            <a:avLst/>
          </a:prstGeom>
          <a:noFill/>
          <a:ln>
            <a:noFill/>
          </a:ln>
        </p:spPr>
      </p:pic>
    </p:spTree>
    <p:extLst>
      <p:ext uri="{BB962C8B-B14F-4D97-AF65-F5344CB8AC3E}">
        <p14:creationId xmlns:p14="http://schemas.microsoft.com/office/powerpoint/2010/main" val="352154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7">
                                            <p:txEl>
                                              <p:pRg st="0" end="0"/>
                                            </p:txEl>
                                          </p:spTgt>
                                        </p:tgtEl>
                                        <p:attrNameLst>
                                          <p:attrName>style.visibility</p:attrName>
                                        </p:attrNameLst>
                                      </p:cBhvr>
                                      <p:to>
                                        <p:strVal val="visible"/>
                                      </p:to>
                                    </p:set>
                                    <p:anim calcmode="lin" valueType="num">
                                      <p:cBhvr additive="base">
                                        <p:cTn id="7" dur="500"/>
                                        <p:tgtEl>
                                          <p:spTgt spid="6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37">
                                            <p:txEl>
                                              <p:pRg st="1" end="1"/>
                                            </p:txEl>
                                          </p:spTgt>
                                        </p:tgtEl>
                                        <p:attrNameLst>
                                          <p:attrName>style.visibility</p:attrName>
                                        </p:attrNameLst>
                                      </p:cBhvr>
                                      <p:to>
                                        <p:strVal val="visible"/>
                                      </p:to>
                                    </p:set>
                                    <p:anim calcmode="lin" valueType="num">
                                      <p:cBhvr additive="base">
                                        <p:cTn id="12" dur="500"/>
                                        <p:tgtEl>
                                          <p:spTgt spid="6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7">
                                            <p:txEl>
                                              <p:pRg st="2" end="2"/>
                                            </p:txEl>
                                          </p:spTgt>
                                        </p:tgtEl>
                                        <p:attrNameLst>
                                          <p:attrName>style.visibility</p:attrName>
                                        </p:attrNameLst>
                                      </p:cBhvr>
                                      <p:to>
                                        <p:strVal val="visible"/>
                                      </p:to>
                                    </p:set>
                                    <p:anim calcmode="lin" valueType="num">
                                      <p:cBhvr additive="base">
                                        <p:cTn id="17" dur="500"/>
                                        <p:tgtEl>
                                          <p:spTgt spid="6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37">
                                            <p:txEl>
                                              <p:pRg st="3" end="3"/>
                                            </p:txEl>
                                          </p:spTgt>
                                        </p:tgtEl>
                                        <p:attrNameLst>
                                          <p:attrName>style.visibility</p:attrName>
                                        </p:attrNameLst>
                                      </p:cBhvr>
                                      <p:to>
                                        <p:strVal val="visible"/>
                                      </p:to>
                                    </p:set>
                                    <p:anim calcmode="lin" valueType="num">
                                      <p:cBhvr additive="base">
                                        <p:cTn id="22" dur="500"/>
                                        <p:tgtEl>
                                          <p:spTgt spid="6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37">
                                            <p:txEl>
                                              <p:pRg st="4" end="4"/>
                                            </p:txEl>
                                          </p:spTgt>
                                        </p:tgtEl>
                                        <p:attrNameLst>
                                          <p:attrName>style.visibility</p:attrName>
                                        </p:attrNameLst>
                                      </p:cBhvr>
                                      <p:to>
                                        <p:strVal val="visible"/>
                                      </p:to>
                                    </p:set>
                                    <p:anim calcmode="lin" valueType="num">
                                      <p:cBhvr additive="base">
                                        <p:cTn id="27" dur="500"/>
                                        <p:tgtEl>
                                          <p:spTgt spid="6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38"/>
                                        </p:tgtEl>
                                        <p:attrNameLst>
                                          <p:attrName>style.visibility</p:attrName>
                                        </p:attrNameLst>
                                      </p:cBhvr>
                                      <p:to>
                                        <p:strVal val="visible"/>
                                      </p:to>
                                    </p:set>
                                    <p:anim calcmode="lin" valueType="num">
                                      <p:cBhvr additive="base">
                                        <p:cTn id="32" dur="500"/>
                                        <p:tgtEl>
                                          <p:spTgt spid="63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39"/>
                                        </p:tgtEl>
                                        <p:attrNameLst>
                                          <p:attrName>style.visibility</p:attrName>
                                        </p:attrNameLst>
                                      </p:cBhvr>
                                      <p:to>
                                        <p:strVal val="visible"/>
                                      </p:to>
                                    </p:set>
                                    <p:anim calcmode="lin" valueType="num">
                                      <p:cBhvr additive="base">
                                        <p:cTn id="37" dur="500"/>
                                        <p:tgtEl>
                                          <p:spTgt spid="6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Student                                            Course</a:t>
            </a:r>
            <a:endParaRPr/>
          </a:p>
        </p:txBody>
      </p:sp>
      <p:sp>
        <p:nvSpPr>
          <p:cNvPr id="645" name="Google Shape;645;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64135" algn="l" rtl="0">
              <a:lnSpc>
                <a:spcPct val="90000"/>
              </a:lnSpc>
              <a:spcBef>
                <a:spcPts val="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IN" dirty="0"/>
              <a:t>SELECT </a:t>
            </a:r>
            <a:r>
              <a:rPr lang="en-IN" dirty="0" err="1"/>
              <a:t>Course.COURSE_ID</a:t>
            </a:r>
            <a:r>
              <a:rPr lang="en-IN" dirty="0"/>
              <a:t>, Student.NAME, </a:t>
            </a:r>
            <a:r>
              <a:rPr lang="en-IN" dirty="0" err="1"/>
              <a:t>Student.AGE</a:t>
            </a:r>
            <a:r>
              <a:rPr lang="en-IN" dirty="0"/>
              <a:t> FROM Student</a:t>
            </a:r>
            <a:endParaRPr dirty="0"/>
          </a:p>
          <a:p>
            <a:pPr marL="0" lvl="0" indent="0" algn="l" rtl="0">
              <a:lnSpc>
                <a:spcPct val="90000"/>
              </a:lnSpc>
              <a:spcBef>
                <a:spcPts val="1000"/>
              </a:spcBef>
              <a:spcAft>
                <a:spcPts val="0"/>
              </a:spcAft>
              <a:buClr>
                <a:schemeClr val="dk1"/>
              </a:buClr>
              <a:buSzPct val="100000"/>
              <a:buNone/>
            </a:pPr>
            <a:r>
              <a:rPr lang="en-IN" dirty="0"/>
              <a:t>INNER JOIN Course</a:t>
            </a:r>
            <a:endParaRPr dirty="0"/>
          </a:p>
          <a:p>
            <a:pPr marL="0" lvl="0" indent="0" algn="l" rtl="0">
              <a:lnSpc>
                <a:spcPct val="90000"/>
              </a:lnSpc>
              <a:spcBef>
                <a:spcPts val="1000"/>
              </a:spcBef>
              <a:spcAft>
                <a:spcPts val="0"/>
              </a:spcAft>
              <a:buClr>
                <a:schemeClr val="dk1"/>
              </a:buClr>
              <a:buSzPct val="100000"/>
              <a:buNone/>
            </a:pPr>
            <a:r>
              <a:rPr lang="en-IN" dirty="0"/>
              <a:t>ON </a:t>
            </a:r>
            <a:r>
              <a:rPr lang="en-IN" dirty="0" err="1"/>
              <a:t>Student.ROLL_NO</a:t>
            </a:r>
            <a:r>
              <a:rPr lang="en-IN" dirty="0"/>
              <a:t> = </a:t>
            </a:r>
            <a:r>
              <a:rPr lang="en-IN" dirty="0" err="1"/>
              <a:t>Course.ROLL_NO</a:t>
            </a:r>
            <a:r>
              <a:rPr lang="en-IN" dirty="0"/>
              <a:t>;</a:t>
            </a:r>
            <a:endParaRPr dirty="0"/>
          </a:p>
        </p:txBody>
      </p:sp>
      <p:pic>
        <p:nvPicPr>
          <p:cNvPr id="646" name="Google Shape;646;p83" descr="Screenshot from 2016-12-19 12-53-29"/>
          <p:cNvPicPr preferRelativeResize="0"/>
          <p:nvPr/>
        </p:nvPicPr>
        <p:blipFill rotWithShape="1">
          <a:blip r:embed="rId3">
            <a:alphaModFix/>
          </a:blip>
          <a:srcRect/>
          <a:stretch/>
        </p:blipFill>
        <p:spPr>
          <a:xfrm>
            <a:off x="838200" y="1244333"/>
            <a:ext cx="6096000" cy="3028950"/>
          </a:xfrm>
          <a:prstGeom prst="rect">
            <a:avLst/>
          </a:prstGeom>
          <a:noFill/>
          <a:ln>
            <a:noFill/>
          </a:ln>
        </p:spPr>
      </p:pic>
      <p:pic>
        <p:nvPicPr>
          <p:cNvPr id="647" name="Google Shape;647;p83" descr="table5"/>
          <p:cNvPicPr preferRelativeResize="0"/>
          <p:nvPr/>
        </p:nvPicPr>
        <p:blipFill rotWithShape="1">
          <a:blip r:embed="rId4">
            <a:alphaModFix/>
          </a:blip>
          <a:srcRect/>
          <a:stretch/>
        </p:blipFill>
        <p:spPr>
          <a:xfrm>
            <a:off x="7890944" y="1470272"/>
            <a:ext cx="3001043" cy="2577073"/>
          </a:xfrm>
          <a:prstGeom prst="rect">
            <a:avLst/>
          </a:prstGeom>
          <a:noFill/>
          <a:ln>
            <a:noFill/>
          </a:ln>
        </p:spPr>
      </p:pic>
      <p:pic>
        <p:nvPicPr>
          <p:cNvPr id="648" name="Google Shape;648;p83" descr="table2"/>
          <p:cNvPicPr preferRelativeResize="0"/>
          <p:nvPr/>
        </p:nvPicPr>
        <p:blipFill rotWithShape="1">
          <a:blip r:embed="rId5">
            <a:alphaModFix/>
          </a:blip>
          <a:srcRect/>
          <a:stretch/>
        </p:blipFill>
        <p:spPr>
          <a:xfrm>
            <a:off x="6907454" y="5257422"/>
            <a:ext cx="3810909" cy="1451775"/>
          </a:xfrm>
          <a:prstGeom prst="rect">
            <a:avLst/>
          </a:prstGeom>
          <a:noFill/>
          <a:ln>
            <a:noFill/>
          </a:ln>
        </p:spPr>
      </p:pic>
    </p:spTree>
    <p:extLst>
      <p:ext uri="{BB962C8B-B14F-4D97-AF65-F5344CB8AC3E}">
        <p14:creationId xmlns:p14="http://schemas.microsoft.com/office/powerpoint/2010/main" val="138220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1822"/>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LEFT JOIN</a:t>
            </a:r>
            <a:endParaRPr/>
          </a:p>
        </p:txBody>
      </p:sp>
      <p:sp>
        <p:nvSpPr>
          <p:cNvPr id="654" name="Google Shape;654;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This join returns all the rows of the table on the left side of the join and matches rows for the table on the right side of the join. </a:t>
            </a:r>
            <a:endParaRPr/>
          </a:p>
          <a:p>
            <a:pPr marL="228600" lvl="0" indent="-228600" algn="l" rtl="0">
              <a:lnSpc>
                <a:spcPct val="90000"/>
              </a:lnSpc>
              <a:spcBef>
                <a:spcPts val="1000"/>
              </a:spcBef>
              <a:spcAft>
                <a:spcPts val="0"/>
              </a:spcAft>
              <a:buClr>
                <a:schemeClr val="dk1"/>
              </a:buClr>
              <a:buSzPts val="2800"/>
              <a:buChar char="•"/>
            </a:pPr>
            <a:r>
              <a:rPr lang="en-IN"/>
              <a:t>For the rows for which there is no matching row on the right side, the result-set will contain </a:t>
            </a:r>
            <a:r>
              <a:rPr lang="en-IN" i="1"/>
              <a:t>null</a:t>
            </a:r>
            <a:r>
              <a:rPr lang="en-IN"/>
              <a:t>. </a:t>
            </a:r>
            <a:endParaRPr/>
          </a:p>
          <a:p>
            <a:pPr marL="228600" lvl="0" indent="-228600" algn="l" rtl="0">
              <a:lnSpc>
                <a:spcPct val="90000"/>
              </a:lnSpc>
              <a:spcBef>
                <a:spcPts val="1000"/>
              </a:spcBef>
              <a:spcAft>
                <a:spcPts val="0"/>
              </a:spcAft>
              <a:buClr>
                <a:schemeClr val="dk1"/>
              </a:buClr>
              <a:buSzPts val="2800"/>
              <a:buChar char="•"/>
            </a:pPr>
            <a:r>
              <a:rPr lang="en-IN"/>
              <a:t>LEFT JOIN is also known as LEFT OUTER JOIN.</a:t>
            </a:r>
            <a:endParaRPr/>
          </a:p>
          <a:p>
            <a:pPr marL="228600" lvl="0" indent="-228600" algn="l" rtl="0">
              <a:lnSpc>
                <a:spcPct val="90000"/>
              </a:lnSpc>
              <a:spcBef>
                <a:spcPts val="1000"/>
              </a:spcBef>
              <a:spcAft>
                <a:spcPts val="0"/>
              </a:spcAft>
              <a:buClr>
                <a:schemeClr val="dk1"/>
              </a:buClr>
              <a:buSzPts val="2800"/>
              <a:buChar char="•"/>
            </a:pPr>
            <a:r>
              <a:rPr lang="en-IN"/>
              <a:t>Syntax: </a:t>
            </a:r>
            <a:endParaRPr/>
          </a:p>
          <a:p>
            <a:pPr marL="228600" lvl="0" indent="-50800" algn="l" rtl="0">
              <a:lnSpc>
                <a:spcPct val="90000"/>
              </a:lnSpc>
              <a:spcBef>
                <a:spcPts val="1000"/>
              </a:spcBef>
              <a:spcAft>
                <a:spcPts val="0"/>
              </a:spcAft>
              <a:buClr>
                <a:schemeClr val="dk1"/>
              </a:buClr>
              <a:buSzPts val="2800"/>
              <a:buNone/>
            </a:pPr>
            <a:endParaRPr/>
          </a:p>
        </p:txBody>
      </p:sp>
      <p:pic>
        <p:nvPicPr>
          <p:cNvPr id="655" name="Google Shape;655;p84"/>
          <p:cNvPicPr preferRelativeResize="0"/>
          <p:nvPr/>
        </p:nvPicPr>
        <p:blipFill rotWithShape="1">
          <a:blip r:embed="rId3">
            <a:alphaModFix/>
          </a:blip>
          <a:srcRect/>
          <a:stretch/>
        </p:blipFill>
        <p:spPr>
          <a:xfrm>
            <a:off x="1002780" y="4762500"/>
            <a:ext cx="4610100" cy="990600"/>
          </a:xfrm>
          <a:prstGeom prst="rect">
            <a:avLst/>
          </a:prstGeom>
          <a:noFill/>
          <a:ln>
            <a:noFill/>
          </a:ln>
        </p:spPr>
      </p:pic>
    </p:spTree>
    <p:extLst>
      <p:ext uri="{BB962C8B-B14F-4D97-AF65-F5344CB8AC3E}">
        <p14:creationId xmlns:p14="http://schemas.microsoft.com/office/powerpoint/2010/main" val="18027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anim calcmode="lin" valueType="num">
                                      <p:cBhvr additive="base">
                                        <p:cTn id="7" dur="500"/>
                                        <p:tgtEl>
                                          <p:spTgt spid="6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4">
                                            <p:txEl>
                                              <p:pRg st="1" end="1"/>
                                            </p:txEl>
                                          </p:spTgt>
                                        </p:tgtEl>
                                        <p:attrNameLst>
                                          <p:attrName>style.visibility</p:attrName>
                                        </p:attrNameLst>
                                      </p:cBhvr>
                                      <p:to>
                                        <p:strVal val="visible"/>
                                      </p:to>
                                    </p:set>
                                    <p:anim calcmode="lin" valueType="num">
                                      <p:cBhvr additive="base">
                                        <p:cTn id="12" dur="500"/>
                                        <p:tgtEl>
                                          <p:spTgt spid="6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4">
                                            <p:txEl>
                                              <p:pRg st="2" end="2"/>
                                            </p:txEl>
                                          </p:spTgt>
                                        </p:tgtEl>
                                        <p:attrNameLst>
                                          <p:attrName>style.visibility</p:attrName>
                                        </p:attrNameLst>
                                      </p:cBhvr>
                                      <p:to>
                                        <p:strVal val="visible"/>
                                      </p:to>
                                    </p:set>
                                    <p:anim calcmode="lin" valueType="num">
                                      <p:cBhvr additive="base">
                                        <p:cTn id="17" dur="500"/>
                                        <p:tgtEl>
                                          <p:spTgt spid="6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54">
                                            <p:txEl>
                                              <p:pRg st="3" end="3"/>
                                            </p:txEl>
                                          </p:spTgt>
                                        </p:tgtEl>
                                        <p:attrNameLst>
                                          <p:attrName>style.visibility</p:attrName>
                                        </p:attrNameLst>
                                      </p:cBhvr>
                                      <p:to>
                                        <p:strVal val="visible"/>
                                      </p:to>
                                    </p:set>
                                    <p:anim calcmode="lin" valueType="num">
                                      <p:cBhvr additive="base">
                                        <p:cTn id="22" dur="500"/>
                                        <p:tgtEl>
                                          <p:spTgt spid="6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 calcmode="lin" valueType="num">
                                      <p:cBhvr additive="base">
                                        <p:cTn id="27" dur="500"/>
                                        <p:tgtEl>
                                          <p:spTgt spid="6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5"/>
                                        </p:tgtEl>
                                        <p:attrNameLst>
                                          <p:attrName>style.visibility</p:attrName>
                                        </p:attrNameLst>
                                      </p:cBhvr>
                                      <p:to>
                                        <p:strVal val="visible"/>
                                      </p:to>
                                    </p:set>
                                    <p:animEffect transition="in" filter="fade">
                                      <p:cBhvr>
                                        <p:cTn id="32"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 </a:t>
            </a:r>
            <a:endParaRPr/>
          </a:p>
        </p:txBody>
      </p:sp>
      <p:sp>
        <p:nvSpPr>
          <p:cNvPr id="661" name="Google Shape;661;p85"/>
          <p:cNvSpPr txBox="1">
            <a:spLocks noGrp="1"/>
          </p:cNvSpPr>
          <p:nvPr>
            <p:ph type="body" idx="1"/>
          </p:nvPr>
        </p:nvSpPr>
        <p:spPr>
          <a:xfrm>
            <a:off x="838200" y="145087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SELECT Student.NAME,Course.COURSE_ID FROM Student</a:t>
            </a:r>
            <a:endParaRPr/>
          </a:p>
          <a:p>
            <a:pPr marL="228600" lvl="0" indent="-228600" algn="l" rtl="0">
              <a:lnSpc>
                <a:spcPct val="90000"/>
              </a:lnSpc>
              <a:spcBef>
                <a:spcPts val="1000"/>
              </a:spcBef>
              <a:spcAft>
                <a:spcPts val="0"/>
              </a:spcAft>
              <a:buClr>
                <a:schemeClr val="dk1"/>
              </a:buClr>
              <a:buSzPts val="2800"/>
              <a:buChar char="•"/>
            </a:pPr>
            <a:r>
              <a:rPr lang="en-IN"/>
              <a:t>LEFT JOIN Course </a:t>
            </a:r>
            <a:endParaRPr/>
          </a:p>
          <a:p>
            <a:pPr marL="228600" lvl="0" indent="-228600" algn="l" rtl="0">
              <a:lnSpc>
                <a:spcPct val="90000"/>
              </a:lnSpc>
              <a:spcBef>
                <a:spcPts val="1000"/>
              </a:spcBef>
              <a:spcAft>
                <a:spcPts val="0"/>
              </a:spcAft>
              <a:buClr>
                <a:schemeClr val="dk1"/>
              </a:buClr>
              <a:buSzPts val="2800"/>
              <a:buChar char="•"/>
            </a:pPr>
            <a:r>
              <a:rPr lang="en-IN"/>
              <a:t>ON Course.ROLL_NO = Student.ROLL_NO;</a:t>
            </a:r>
            <a:endParaRPr/>
          </a:p>
        </p:txBody>
      </p:sp>
      <p:pic>
        <p:nvPicPr>
          <p:cNvPr id="662" name="Google Shape;662;p85" descr="table3"/>
          <p:cNvPicPr preferRelativeResize="0"/>
          <p:nvPr/>
        </p:nvPicPr>
        <p:blipFill rotWithShape="1">
          <a:blip r:embed="rId3">
            <a:alphaModFix/>
          </a:blip>
          <a:srcRect/>
          <a:stretch/>
        </p:blipFill>
        <p:spPr>
          <a:xfrm>
            <a:off x="7394523" y="2435641"/>
            <a:ext cx="3429000" cy="2952750"/>
          </a:xfrm>
          <a:prstGeom prst="rect">
            <a:avLst/>
          </a:prstGeom>
          <a:noFill/>
          <a:ln>
            <a:noFill/>
          </a:ln>
        </p:spPr>
      </p:pic>
    </p:spTree>
    <p:extLst>
      <p:ext uri="{BB962C8B-B14F-4D97-AF65-F5344CB8AC3E}">
        <p14:creationId xmlns:p14="http://schemas.microsoft.com/office/powerpoint/2010/main" val="7406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1822"/>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RIGHT JOIN</a:t>
            </a:r>
            <a:endParaRPr/>
          </a:p>
        </p:txBody>
      </p:sp>
      <p:sp>
        <p:nvSpPr>
          <p:cNvPr id="668" name="Google Shape;668;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This join returns all the rows of the table on the right side of the join and matching rows for the table on the left side of the join. </a:t>
            </a:r>
            <a:endParaRPr/>
          </a:p>
          <a:p>
            <a:pPr marL="228600" lvl="0" indent="-228600" algn="l" rtl="0">
              <a:lnSpc>
                <a:spcPct val="90000"/>
              </a:lnSpc>
              <a:spcBef>
                <a:spcPts val="1000"/>
              </a:spcBef>
              <a:spcAft>
                <a:spcPts val="0"/>
              </a:spcAft>
              <a:buClr>
                <a:schemeClr val="dk1"/>
              </a:buClr>
              <a:buSzPts val="2800"/>
              <a:buChar char="•"/>
            </a:pPr>
            <a:r>
              <a:rPr lang="en-IN"/>
              <a:t>For the rows for which there is no matching row on the left side, the result-set will contain </a:t>
            </a:r>
            <a:r>
              <a:rPr lang="en-IN" i="1"/>
              <a:t>null</a:t>
            </a:r>
            <a:r>
              <a:rPr lang="en-IN"/>
              <a:t>. </a:t>
            </a:r>
            <a:endParaRPr/>
          </a:p>
          <a:p>
            <a:pPr marL="228600" lvl="0" indent="-228600" algn="l" rtl="0">
              <a:lnSpc>
                <a:spcPct val="90000"/>
              </a:lnSpc>
              <a:spcBef>
                <a:spcPts val="1000"/>
              </a:spcBef>
              <a:spcAft>
                <a:spcPts val="0"/>
              </a:spcAft>
              <a:buClr>
                <a:schemeClr val="dk1"/>
              </a:buClr>
              <a:buSzPts val="2800"/>
              <a:buChar char="•"/>
            </a:pPr>
            <a:r>
              <a:rPr lang="en-IN"/>
              <a:t>RIGHT JOIN is also known as RIGHT OUTER JOIN. </a:t>
            </a:r>
            <a:endParaRPr/>
          </a:p>
          <a:p>
            <a:pPr marL="228600" lvl="0" indent="-228600" algn="l" rtl="0">
              <a:lnSpc>
                <a:spcPct val="90000"/>
              </a:lnSpc>
              <a:spcBef>
                <a:spcPts val="1000"/>
              </a:spcBef>
              <a:spcAft>
                <a:spcPts val="0"/>
              </a:spcAft>
              <a:buClr>
                <a:schemeClr val="dk1"/>
              </a:buClr>
              <a:buSzPts val="2800"/>
              <a:buChar char="•"/>
            </a:pPr>
            <a:r>
              <a:rPr lang="en-IN"/>
              <a:t>Syntax:</a:t>
            </a:r>
            <a:endParaRPr/>
          </a:p>
          <a:p>
            <a:pPr marL="228600" lvl="0" indent="-50800" algn="l" rtl="0">
              <a:lnSpc>
                <a:spcPct val="90000"/>
              </a:lnSpc>
              <a:spcBef>
                <a:spcPts val="1000"/>
              </a:spcBef>
              <a:spcAft>
                <a:spcPts val="0"/>
              </a:spcAft>
              <a:buClr>
                <a:schemeClr val="dk1"/>
              </a:buClr>
              <a:buSzPts val="2800"/>
              <a:buNone/>
            </a:pPr>
            <a:endParaRPr/>
          </a:p>
        </p:txBody>
      </p:sp>
      <p:pic>
        <p:nvPicPr>
          <p:cNvPr id="669" name="Google Shape;669;p86"/>
          <p:cNvPicPr preferRelativeResize="0"/>
          <p:nvPr/>
        </p:nvPicPr>
        <p:blipFill rotWithShape="1">
          <a:blip r:embed="rId3">
            <a:alphaModFix/>
          </a:blip>
          <a:srcRect/>
          <a:stretch/>
        </p:blipFill>
        <p:spPr>
          <a:xfrm>
            <a:off x="1660317" y="4697074"/>
            <a:ext cx="6368862" cy="1344977"/>
          </a:xfrm>
          <a:prstGeom prst="rect">
            <a:avLst/>
          </a:prstGeom>
          <a:noFill/>
          <a:ln>
            <a:noFill/>
          </a:ln>
        </p:spPr>
      </p:pic>
    </p:spTree>
    <p:extLst>
      <p:ext uri="{BB962C8B-B14F-4D97-AF65-F5344CB8AC3E}">
        <p14:creationId xmlns:p14="http://schemas.microsoft.com/office/powerpoint/2010/main" val="1385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8">
                                            <p:txEl>
                                              <p:pRg st="0" end="0"/>
                                            </p:txEl>
                                          </p:spTgt>
                                        </p:tgtEl>
                                        <p:attrNameLst>
                                          <p:attrName>style.visibility</p:attrName>
                                        </p:attrNameLst>
                                      </p:cBhvr>
                                      <p:to>
                                        <p:strVal val="visible"/>
                                      </p:to>
                                    </p:set>
                                    <p:anim calcmode="lin" valueType="num">
                                      <p:cBhvr additive="base">
                                        <p:cTn id="7" dur="500"/>
                                        <p:tgtEl>
                                          <p:spTgt spid="6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68">
                                            <p:txEl>
                                              <p:pRg st="1" end="1"/>
                                            </p:txEl>
                                          </p:spTgt>
                                        </p:tgtEl>
                                        <p:attrNameLst>
                                          <p:attrName>style.visibility</p:attrName>
                                        </p:attrNameLst>
                                      </p:cBhvr>
                                      <p:to>
                                        <p:strVal val="visible"/>
                                      </p:to>
                                    </p:set>
                                    <p:anim calcmode="lin" valueType="num">
                                      <p:cBhvr additive="base">
                                        <p:cTn id="12" dur="500"/>
                                        <p:tgtEl>
                                          <p:spTgt spid="6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68">
                                            <p:txEl>
                                              <p:pRg st="2" end="2"/>
                                            </p:txEl>
                                          </p:spTgt>
                                        </p:tgtEl>
                                        <p:attrNameLst>
                                          <p:attrName>style.visibility</p:attrName>
                                        </p:attrNameLst>
                                      </p:cBhvr>
                                      <p:to>
                                        <p:strVal val="visible"/>
                                      </p:to>
                                    </p:set>
                                    <p:anim calcmode="lin" valueType="num">
                                      <p:cBhvr additive="base">
                                        <p:cTn id="17" dur="500"/>
                                        <p:tgtEl>
                                          <p:spTgt spid="6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68">
                                            <p:txEl>
                                              <p:pRg st="3" end="3"/>
                                            </p:txEl>
                                          </p:spTgt>
                                        </p:tgtEl>
                                        <p:attrNameLst>
                                          <p:attrName>style.visibility</p:attrName>
                                        </p:attrNameLst>
                                      </p:cBhvr>
                                      <p:to>
                                        <p:strVal val="visible"/>
                                      </p:to>
                                    </p:set>
                                    <p:anim calcmode="lin" valueType="num">
                                      <p:cBhvr additive="base">
                                        <p:cTn id="22" dur="500"/>
                                        <p:tgtEl>
                                          <p:spTgt spid="6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68">
                                            <p:txEl>
                                              <p:pRg st="4" end="4"/>
                                            </p:txEl>
                                          </p:spTgt>
                                        </p:tgtEl>
                                        <p:attrNameLst>
                                          <p:attrName>style.visibility</p:attrName>
                                        </p:attrNameLst>
                                      </p:cBhvr>
                                      <p:to>
                                        <p:strVal val="visible"/>
                                      </p:to>
                                    </p:set>
                                    <p:anim calcmode="lin" valueType="num">
                                      <p:cBhvr additive="base">
                                        <p:cTn id="27" dur="500"/>
                                        <p:tgtEl>
                                          <p:spTgt spid="66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 </a:t>
            </a:r>
            <a:endParaRPr/>
          </a:p>
        </p:txBody>
      </p:sp>
      <p:sp>
        <p:nvSpPr>
          <p:cNvPr id="675" name="Google Shape;675;p87"/>
          <p:cNvSpPr txBox="1">
            <a:spLocks noGrp="1"/>
          </p:cNvSpPr>
          <p:nvPr>
            <p:ph type="body" idx="1"/>
          </p:nvPr>
        </p:nvSpPr>
        <p:spPr>
          <a:xfrm>
            <a:off x="838199" y="169068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SELECT Student.NAME, Course.COURSE_ID </a:t>
            </a:r>
            <a:endParaRPr/>
          </a:p>
          <a:p>
            <a:pPr marL="0" lvl="0" indent="0" algn="l" rtl="0">
              <a:lnSpc>
                <a:spcPct val="90000"/>
              </a:lnSpc>
              <a:spcBef>
                <a:spcPts val="1000"/>
              </a:spcBef>
              <a:spcAft>
                <a:spcPts val="0"/>
              </a:spcAft>
              <a:buClr>
                <a:schemeClr val="dk1"/>
              </a:buClr>
              <a:buSzPts val="2800"/>
              <a:buNone/>
            </a:pPr>
            <a:r>
              <a:rPr lang="en-IN"/>
              <a:t>FROM Student</a:t>
            </a:r>
            <a:endParaRPr/>
          </a:p>
          <a:p>
            <a:pPr marL="0" lvl="0" indent="0" algn="l" rtl="0">
              <a:lnSpc>
                <a:spcPct val="90000"/>
              </a:lnSpc>
              <a:spcBef>
                <a:spcPts val="1000"/>
              </a:spcBef>
              <a:spcAft>
                <a:spcPts val="0"/>
              </a:spcAft>
              <a:buClr>
                <a:schemeClr val="dk1"/>
              </a:buClr>
              <a:buSzPts val="2800"/>
              <a:buNone/>
            </a:pPr>
            <a:r>
              <a:rPr lang="en-IN"/>
              <a:t>RIGHT JOIN Course </a:t>
            </a:r>
            <a:endParaRPr/>
          </a:p>
          <a:p>
            <a:pPr marL="0" lvl="0" indent="0" algn="l" rtl="0">
              <a:lnSpc>
                <a:spcPct val="90000"/>
              </a:lnSpc>
              <a:spcBef>
                <a:spcPts val="1000"/>
              </a:spcBef>
              <a:spcAft>
                <a:spcPts val="0"/>
              </a:spcAft>
              <a:buClr>
                <a:schemeClr val="dk1"/>
              </a:buClr>
              <a:buSzPts val="2800"/>
              <a:buNone/>
            </a:pPr>
            <a:r>
              <a:rPr lang="en-IN"/>
              <a:t>ON Course.ROLL_NO = Student.ROLL_NO;</a:t>
            </a:r>
            <a:endParaRPr/>
          </a:p>
        </p:txBody>
      </p:sp>
      <p:pic>
        <p:nvPicPr>
          <p:cNvPr id="676" name="Google Shape;676;p87" descr="table6"/>
          <p:cNvPicPr preferRelativeResize="0"/>
          <p:nvPr/>
        </p:nvPicPr>
        <p:blipFill rotWithShape="1">
          <a:blip r:embed="rId3">
            <a:alphaModFix/>
          </a:blip>
          <a:srcRect/>
          <a:stretch/>
        </p:blipFill>
        <p:spPr>
          <a:xfrm>
            <a:off x="7238690" y="1690688"/>
            <a:ext cx="3438525" cy="3009900"/>
          </a:xfrm>
          <a:prstGeom prst="rect">
            <a:avLst/>
          </a:prstGeom>
          <a:noFill/>
          <a:ln>
            <a:noFill/>
          </a:ln>
        </p:spPr>
      </p:pic>
    </p:spTree>
    <p:extLst>
      <p:ext uri="{BB962C8B-B14F-4D97-AF65-F5344CB8AC3E}">
        <p14:creationId xmlns:p14="http://schemas.microsoft.com/office/powerpoint/2010/main" val="387139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1822"/>
                                        <p:tgtEl>
                                          <p:spTgt spid="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FULL JOIN</a:t>
            </a:r>
            <a:endParaRPr/>
          </a:p>
        </p:txBody>
      </p:sp>
      <p:sp>
        <p:nvSpPr>
          <p:cNvPr id="682" name="Google Shape;682;p8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FULL JOIN creates the result-set by combining results of both LEFT JOIN and RIGHT JOIN. </a:t>
            </a:r>
            <a:endParaRPr dirty="0"/>
          </a:p>
          <a:p>
            <a:pPr marL="228600" lvl="0" indent="-228600" algn="l" rtl="0">
              <a:lnSpc>
                <a:spcPct val="90000"/>
              </a:lnSpc>
              <a:spcBef>
                <a:spcPts val="1000"/>
              </a:spcBef>
              <a:spcAft>
                <a:spcPts val="0"/>
              </a:spcAft>
              <a:buClr>
                <a:schemeClr val="dk1"/>
              </a:buClr>
              <a:buSzPts val="2800"/>
              <a:buChar char="•"/>
            </a:pPr>
            <a:r>
              <a:rPr lang="en-IN" dirty="0"/>
              <a:t>The result-set will contain all the rows from both tables. </a:t>
            </a:r>
            <a:endParaRPr dirty="0"/>
          </a:p>
          <a:p>
            <a:pPr marL="228600" lvl="0" indent="-228600" algn="l" rtl="0">
              <a:lnSpc>
                <a:spcPct val="90000"/>
              </a:lnSpc>
              <a:spcBef>
                <a:spcPts val="1000"/>
              </a:spcBef>
              <a:spcAft>
                <a:spcPts val="0"/>
              </a:spcAft>
              <a:buClr>
                <a:schemeClr val="dk1"/>
              </a:buClr>
              <a:buSzPts val="2800"/>
              <a:buChar char="•"/>
            </a:pPr>
            <a:r>
              <a:rPr lang="en-IN" dirty="0"/>
              <a:t>For the rows for which there is no matching, the result-set will contain </a:t>
            </a:r>
            <a:r>
              <a:rPr lang="en-IN" i="1" dirty="0"/>
              <a:t>NULL</a:t>
            </a:r>
            <a:r>
              <a:rPr lang="en-IN" dirty="0"/>
              <a:t> values.</a:t>
            </a:r>
          </a:p>
          <a:p>
            <a:pPr marL="228600" lvl="0" indent="-228600" algn="l" rtl="0">
              <a:lnSpc>
                <a:spcPct val="90000"/>
              </a:lnSpc>
              <a:spcBef>
                <a:spcPts val="1000"/>
              </a:spcBef>
              <a:spcAft>
                <a:spcPts val="0"/>
              </a:spcAft>
              <a:buClr>
                <a:schemeClr val="dk1"/>
              </a:buClr>
              <a:buSzPts val="2800"/>
              <a:buChar char="•"/>
            </a:pPr>
            <a:endParaRPr lang="en-IN" dirty="0"/>
          </a:p>
          <a:p>
            <a:pPr marL="228600" lvl="0" indent="-228600" algn="l" rtl="0">
              <a:lnSpc>
                <a:spcPct val="90000"/>
              </a:lnSpc>
              <a:spcBef>
                <a:spcPts val="1000"/>
              </a:spcBef>
              <a:spcAft>
                <a:spcPts val="0"/>
              </a:spcAft>
              <a:buClr>
                <a:schemeClr val="dk1"/>
              </a:buClr>
              <a:buSzPts val="2800"/>
              <a:buChar char="•"/>
            </a:pPr>
            <a:endParaRPr lang="en-IN" dirty="0"/>
          </a:p>
          <a:p>
            <a:pPr marL="228600" lvl="0" indent="-228600" algn="l" rtl="0">
              <a:lnSpc>
                <a:spcPct val="90000"/>
              </a:lnSpc>
              <a:spcBef>
                <a:spcPts val="1000"/>
              </a:spcBef>
              <a:spcAft>
                <a:spcPts val="0"/>
              </a:spcAft>
              <a:buClr>
                <a:schemeClr val="dk1"/>
              </a:buClr>
              <a:buSzPts val="2800"/>
              <a:buChar char="•"/>
            </a:pPr>
            <a:r>
              <a:rPr lang="en-IN" dirty="0"/>
              <a:t>SELECT table1</a:t>
            </a:r>
            <a:endParaRPr dirty="0"/>
          </a:p>
        </p:txBody>
      </p:sp>
      <p:pic>
        <p:nvPicPr>
          <p:cNvPr id="683" name="Google Shape;683;p88"/>
          <p:cNvPicPr preferRelativeResize="0"/>
          <p:nvPr/>
        </p:nvPicPr>
        <p:blipFill rotWithShape="1">
          <a:blip r:embed="rId3">
            <a:alphaModFix/>
          </a:blip>
          <a:srcRect/>
          <a:stretch/>
        </p:blipFill>
        <p:spPr>
          <a:xfrm>
            <a:off x="1092529" y="4096986"/>
            <a:ext cx="5625902" cy="731553"/>
          </a:xfrm>
          <a:prstGeom prst="rect">
            <a:avLst/>
          </a:prstGeom>
          <a:noFill/>
          <a:ln>
            <a:noFill/>
          </a:ln>
        </p:spPr>
      </p:pic>
    </p:spTree>
    <p:extLst>
      <p:ext uri="{BB962C8B-B14F-4D97-AF65-F5344CB8AC3E}">
        <p14:creationId xmlns:p14="http://schemas.microsoft.com/office/powerpoint/2010/main" val="6099333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a:t>
            </a:r>
            <a:endParaRPr/>
          </a:p>
        </p:txBody>
      </p:sp>
      <p:sp>
        <p:nvSpPr>
          <p:cNvPr id="689" name="Google Shape;689;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dirty="0"/>
              <a:t>SELECT Student.NAME, </a:t>
            </a:r>
            <a:r>
              <a:rPr lang="en-IN" dirty="0" err="1"/>
              <a:t>Course.COURSE_ID</a:t>
            </a:r>
            <a:r>
              <a:rPr lang="en-IN" dirty="0"/>
              <a:t> </a:t>
            </a:r>
            <a:endParaRPr dirty="0"/>
          </a:p>
          <a:p>
            <a:pPr marL="0" lvl="0" indent="0" algn="l" rtl="0">
              <a:lnSpc>
                <a:spcPct val="90000"/>
              </a:lnSpc>
              <a:spcBef>
                <a:spcPts val="1000"/>
              </a:spcBef>
              <a:spcAft>
                <a:spcPts val="0"/>
              </a:spcAft>
              <a:buClr>
                <a:schemeClr val="dk1"/>
              </a:buClr>
              <a:buSzPts val="2800"/>
              <a:buNone/>
            </a:pPr>
            <a:r>
              <a:rPr lang="en-IN" dirty="0"/>
              <a:t>FROM Student</a:t>
            </a:r>
            <a:endParaRPr dirty="0"/>
          </a:p>
          <a:p>
            <a:pPr marL="0" lvl="0" indent="0" algn="l" rtl="0">
              <a:lnSpc>
                <a:spcPct val="90000"/>
              </a:lnSpc>
              <a:spcBef>
                <a:spcPts val="1000"/>
              </a:spcBef>
              <a:spcAft>
                <a:spcPts val="0"/>
              </a:spcAft>
              <a:buClr>
                <a:schemeClr val="dk1"/>
              </a:buClr>
              <a:buSzPts val="2800"/>
              <a:buNone/>
            </a:pPr>
            <a:r>
              <a:rPr lang="en-IN" dirty="0"/>
              <a:t>FULL JOIN Course </a:t>
            </a:r>
            <a:endParaRPr dirty="0"/>
          </a:p>
          <a:p>
            <a:pPr marL="0" lvl="0" indent="0" algn="l" rtl="0">
              <a:lnSpc>
                <a:spcPct val="90000"/>
              </a:lnSpc>
              <a:spcBef>
                <a:spcPts val="1000"/>
              </a:spcBef>
              <a:spcAft>
                <a:spcPts val="0"/>
              </a:spcAft>
              <a:buClr>
                <a:schemeClr val="dk1"/>
              </a:buClr>
              <a:buSzPts val="2800"/>
              <a:buNone/>
            </a:pPr>
            <a:r>
              <a:rPr lang="en-IN" dirty="0"/>
              <a:t>ON </a:t>
            </a:r>
            <a:r>
              <a:rPr lang="en-IN" dirty="0" err="1"/>
              <a:t>Course.ROLL_NO</a:t>
            </a:r>
            <a:r>
              <a:rPr lang="en-IN" dirty="0"/>
              <a:t> = </a:t>
            </a:r>
            <a:r>
              <a:rPr lang="en-IN" dirty="0" err="1"/>
              <a:t>Student.ROLL_NO</a:t>
            </a:r>
            <a:r>
              <a:rPr lang="en-IN" dirty="0"/>
              <a:t>;</a:t>
            </a:r>
            <a:endParaRPr dirty="0"/>
          </a:p>
        </p:txBody>
      </p:sp>
      <p:pic>
        <p:nvPicPr>
          <p:cNvPr id="690" name="Google Shape;690;p89"/>
          <p:cNvPicPr preferRelativeResize="0"/>
          <p:nvPr/>
        </p:nvPicPr>
        <p:blipFill rotWithShape="1">
          <a:blip r:embed="rId3">
            <a:alphaModFix/>
          </a:blip>
          <a:srcRect/>
          <a:stretch/>
        </p:blipFill>
        <p:spPr>
          <a:xfrm>
            <a:off x="7839856" y="638241"/>
            <a:ext cx="1602073" cy="5854634"/>
          </a:xfrm>
          <a:prstGeom prst="rect">
            <a:avLst/>
          </a:prstGeom>
          <a:noFill/>
          <a:ln>
            <a:noFill/>
          </a:ln>
        </p:spPr>
      </p:pic>
    </p:spTree>
    <p:extLst>
      <p:ext uri="{BB962C8B-B14F-4D97-AF65-F5344CB8AC3E}">
        <p14:creationId xmlns:p14="http://schemas.microsoft.com/office/powerpoint/2010/main" val="11991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6C5FA50-8D52-4617-AF91-5C7B1C835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57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CDAF08A-F8B0-46BE-B256-725AE1CB3F6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SQL Operators</a:t>
            </a:r>
          </a:p>
        </p:txBody>
      </p:sp>
      <p:sp>
        <p:nvSpPr>
          <p:cNvPr id="11" name="Rounded Rectangle 9">
            <a:extLst>
              <a:ext uri="{FF2B5EF4-FFF2-40B4-BE49-F238E27FC236}">
                <a16:creationId xmlns:a16="http://schemas.microsoft.com/office/drawing/2014/main" xmlns="" id="{E223798C-12AD-4B0C-A50C-D676347D67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E1AC3205-5E8F-4D1F-8350-64A83C6F5E0F}"/>
              </a:ext>
            </a:extLst>
          </p:cNvPr>
          <p:cNvPicPr>
            <a:picLocks noGrp="1" noChangeAspect="1"/>
          </p:cNvPicPr>
          <p:nvPr>
            <p:ph idx="1"/>
          </p:nvPr>
        </p:nvPicPr>
        <p:blipFill rotWithShape="1">
          <a:blip r:embed="rId2"/>
          <a:srcRect l="4789" r="16625" b="-1"/>
          <a:stretch/>
        </p:blipFill>
        <p:spPr>
          <a:xfrm>
            <a:off x="976251" y="942538"/>
            <a:ext cx="7163222" cy="4808332"/>
          </a:xfrm>
          <a:prstGeom prst="rect">
            <a:avLst/>
          </a:prstGeom>
          <a:effectLst/>
        </p:spPr>
      </p:pic>
    </p:spTree>
    <p:extLst>
      <p:ext uri="{BB962C8B-B14F-4D97-AF65-F5344CB8AC3E}">
        <p14:creationId xmlns:p14="http://schemas.microsoft.com/office/powerpoint/2010/main" val="294714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8A0B8-DC99-44A2-8B37-53E98382C4CB}"/>
              </a:ext>
            </a:extLst>
          </p:cNvPr>
          <p:cNvSpPr>
            <a:spLocks noGrp="1"/>
          </p:cNvSpPr>
          <p:nvPr>
            <p:ph type="title"/>
          </p:nvPr>
        </p:nvSpPr>
        <p:spPr/>
        <p:txBody>
          <a:bodyPr vert="horz" lIns="91440" tIns="45720" rIns="91440" bIns="45720" rtlCol="0">
            <a:normAutofit/>
          </a:bodyPr>
          <a:lstStyle/>
          <a:p>
            <a:r>
              <a:rPr lang="en-US" sz="2800" kern="1200">
                <a:latin typeface="+mj-lt"/>
                <a:ea typeface="+mj-ea"/>
                <a:cs typeface="+mj-cs"/>
              </a:rPr>
              <a:t>Example 2: full join</a:t>
            </a:r>
          </a:p>
        </p:txBody>
      </p:sp>
      <p:sp>
        <p:nvSpPr>
          <p:cNvPr id="8" name="Content Placeholder 7">
            <a:extLst>
              <a:ext uri="{FF2B5EF4-FFF2-40B4-BE49-F238E27FC236}">
                <a16:creationId xmlns:a16="http://schemas.microsoft.com/office/drawing/2014/main" xmlns="" id="{C783AF20-C340-46BB-A63F-84D1F1E1AE8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57F37A50-B144-449E-B4DC-C061226DA44C}"/>
              </a:ext>
            </a:extLst>
          </p:cNvPr>
          <p:cNvPicPr>
            <a:picLocks noChangeAspect="1"/>
          </p:cNvPicPr>
          <p:nvPr/>
        </p:nvPicPr>
        <p:blipFill>
          <a:blip r:embed="rId2"/>
          <a:stretch>
            <a:fillRect/>
          </a:stretch>
        </p:blipFill>
        <p:spPr>
          <a:xfrm>
            <a:off x="6345992" y="1397830"/>
            <a:ext cx="4728696" cy="4363983"/>
          </a:xfrm>
          <a:prstGeom prst="rect">
            <a:avLst/>
          </a:prstGeom>
        </p:spPr>
      </p:pic>
      <p:pic>
        <p:nvPicPr>
          <p:cNvPr id="9" name="Picture 8">
            <a:extLst>
              <a:ext uri="{FF2B5EF4-FFF2-40B4-BE49-F238E27FC236}">
                <a16:creationId xmlns:a16="http://schemas.microsoft.com/office/drawing/2014/main" xmlns="" id="{70ED41B8-C991-48DF-986B-246D287E8704}"/>
              </a:ext>
            </a:extLst>
          </p:cNvPr>
          <p:cNvPicPr>
            <a:picLocks noChangeAspect="1"/>
          </p:cNvPicPr>
          <p:nvPr/>
        </p:nvPicPr>
        <p:blipFill>
          <a:blip r:embed="rId3"/>
          <a:stretch>
            <a:fillRect/>
          </a:stretch>
        </p:blipFill>
        <p:spPr>
          <a:xfrm>
            <a:off x="1117312" y="4406900"/>
            <a:ext cx="4429245" cy="2165189"/>
          </a:xfrm>
          <a:prstGeom prst="rect">
            <a:avLst/>
          </a:prstGeom>
        </p:spPr>
      </p:pic>
      <p:pic>
        <p:nvPicPr>
          <p:cNvPr id="10" name="Picture 9">
            <a:extLst>
              <a:ext uri="{FF2B5EF4-FFF2-40B4-BE49-F238E27FC236}">
                <a16:creationId xmlns:a16="http://schemas.microsoft.com/office/drawing/2014/main" xmlns="" id="{56483816-7E8A-414C-8ABB-D7D73451A433}"/>
              </a:ext>
            </a:extLst>
          </p:cNvPr>
          <p:cNvPicPr>
            <a:picLocks noChangeAspect="1"/>
          </p:cNvPicPr>
          <p:nvPr/>
        </p:nvPicPr>
        <p:blipFill>
          <a:blip r:embed="rId4"/>
          <a:stretch>
            <a:fillRect/>
          </a:stretch>
        </p:blipFill>
        <p:spPr>
          <a:xfrm>
            <a:off x="1012382" y="1309687"/>
            <a:ext cx="4027477" cy="2962275"/>
          </a:xfrm>
          <a:prstGeom prst="rect">
            <a:avLst/>
          </a:prstGeom>
        </p:spPr>
      </p:pic>
    </p:spTree>
    <p:extLst>
      <p:ext uri="{BB962C8B-B14F-4D97-AF65-F5344CB8AC3E}">
        <p14:creationId xmlns:p14="http://schemas.microsoft.com/office/powerpoint/2010/main" val="219394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Logical Operators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7519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condition</a:t>
            </a:r>
          </a:p>
        </p:txBody>
      </p:sp>
      <p:sp>
        <p:nvSpPr>
          <p:cNvPr id="3" name="Content Placeholder 2"/>
          <p:cNvSpPr>
            <a:spLocks noGrp="1"/>
          </p:cNvSpPr>
          <p:nvPr>
            <p:ph idx="1"/>
          </p:nvPr>
        </p:nvSpPr>
        <p:spPr/>
        <p:txBody>
          <a:bodyPr>
            <a:normAutofit fontScale="92500" lnSpcReduction="20000"/>
          </a:bodyPr>
          <a:lstStyle/>
          <a:p>
            <a:r>
              <a:rPr lang="en-US" dirty="0"/>
              <a:t>LIKE condition is used to perform pattern matching to find the correct result. </a:t>
            </a:r>
          </a:p>
          <a:p>
            <a:r>
              <a:rPr lang="en-US" dirty="0"/>
              <a:t>It is used in SELECT, INSERT, UPDATE and DELETE statement with the combination of WHERE clause.</a:t>
            </a:r>
          </a:p>
          <a:p>
            <a:r>
              <a:rPr lang="en-US" b="1" dirty="0"/>
              <a:t>Syntax:</a:t>
            </a:r>
            <a:endParaRPr lang="en-US" dirty="0"/>
          </a:p>
          <a:p>
            <a:r>
              <a:rPr lang="en-US" dirty="0"/>
              <a:t>expression LIKE pattern [ </a:t>
            </a:r>
            <a:r>
              <a:rPr lang="en-US" b="1" dirty="0"/>
              <a:t>ESCAPE</a:t>
            </a:r>
            <a:r>
              <a:rPr lang="en-US" dirty="0"/>
              <a:t> '</a:t>
            </a:r>
            <a:r>
              <a:rPr lang="en-US" dirty="0" err="1"/>
              <a:t>escape_character</a:t>
            </a:r>
            <a:r>
              <a:rPr lang="en-US" dirty="0"/>
              <a:t>' ]  </a:t>
            </a:r>
          </a:p>
          <a:p>
            <a:r>
              <a:rPr lang="en-US" dirty="0"/>
              <a:t>Parameters</a:t>
            </a:r>
          </a:p>
          <a:p>
            <a:r>
              <a:rPr lang="en-US" b="1" dirty="0"/>
              <a:t>expression:</a:t>
            </a:r>
            <a:r>
              <a:rPr lang="en-US" dirty="0"/>
              <a:t> It specifies a column or field.</a:t>
            </a:r>
          </a:p>
          <a:p>
            <a:r>
              <a:rPr lang="en-US" b="1" dirty="0"/>
              <a:t>pattern:</a:t>
            </a:r>
            <a:r>
              <a:rPr lang="en-US" dirty="0"/>
              <a:t> It is a character expression that contains pattern matching.</a:t>
            </a:r>
          </a:p>
          <a:p>
            <a:r>
              <a:rPr lang="en-US" b="1" dirty="0" err="1"/>
              <a:t>escape_character</a:t>
            </a:r>
            <a:r>
              <a:rPr lang="en-US" b="1" dirty="0"/>
              <a:t>:</a:t>
            </a:r>
            <a:r>
              <a:rPr lang="en-US" dirty="0"/>
              <a:t> It is optional. It allows you to test for literal instances of a wildcard character such as % or _. If you do not provide the </a:t>
            </a:r>
            <a:r>
              <a:rPr lang="en-US" dirty="0" err="1"/>
              <a:t>escape_character</a:t>
            </a:r>
            <a:r>
              <a:rPr lang="en-US" dirty="0"/>
              <a:t>, MySQL assumes that "\" is the </a:t>
            </a:r>
            <a:r>
              <a:rPr lang="en-US" dirty="0" err="1"/>
              <a:t>escape_character</a:t>
            </a:r>
            <a:r>
              <a:rPr lang="en-US" dirty="0"/>
              <a:t>.</a:t>
            </a:r>
          </a:p>
          <a:p>
            <a:endParaRPr lang="en-US" dirty="0"/>
          </a:p>
        </p:txBody>
      </p:sp>
    </p:spTree>
    <p:extLst>
      <p:ext uri="{BB962C8B-B14F-4D97-AF65-F5344CB8AC3E}">
        <p14:creationId xmlns:p14="http://schemas.microsoft.com/office/powerpoint/2010/main" val="199526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LIKE operators with '%' and '_' wildcards: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9335" y="2240267"/>
            <a:ext cx="9476405" cy="318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8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r>
              <a:rPr lang="en-US" dirty="0"/>
              <a:t>1) Using % (percent) Wildcard:</a:t>
            </a:r>
          </a:p>
          <a:p>
            <a:endParaRPr lang="en-US" dirty="0"/>
          </a:p>
          <a:p>
            <a:endParaRPr lang="en-US" dirty="0"/>
          </a:p>
          <a:p>
            <a:endParaRPr lang="en-US" dirty="0"/>
          </a:p>
          <a:p>
            <a:r>
              <a:rPr lang="en-US" dirty="0"/>
              <a:t>2) Using _ (Underscore) Wildcard:</a:t>
            </a:r>
          </a:p>
          <a:p>
            <a:endParaRPr lang="en-US" dirty="0"/>
          </a:p>
          <a:p>
            <a:endParaRPr lang="en-US" dirty="0"/>
          </a:p>
          <a:p>
            <a:endParaRPr lang="en-US" dirty="0"/>
          </a:p>
          <a:p>
            <a:r>
              <a:rPr lang="en-US" dirty="0"/>
              <a:t>3) using not like:</a:t>
            </a:r>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473" y="1209675"/>
            <a:ext cx="33242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2312744"/>
            <a:ext cx="5188138" cy="1356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4" y="4232031"/>
            <a:ext cx="46577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5985" y="5085251"/>
            <a:ext cx="5029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5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down)">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Condition</a:t>
            </a:r>
          </a:p>
        </p:txBody>
      </p:sp>
      <p:sp>
        <p:nvSpPr>
          <p:cNvPr id="3" name="Content Placeholder 2"/>
          <p:cNvSpPr>
            <a:spLocks noGrp="1"/>
          </p:cNvSpPr>
          <p:nvPr>
            <p:ph idx="1"/>
          </p:nvPr>
        </p:nvSpPr>
        <p:spPr/>
        <p:txBody>
          <a:bodyPr>
            <a:normAutofit fontScale="92500"/>
          </a:bodyPr>
          <a:lstStyle/>
          <a:p>
            <a:r>
              <a:rPr lang="en-US" dirty="0"/>
              <a:t>The IN operator allows you to specify multiple values in a WHERE clause.</a:t>
            </a:r>
          </a:p>
          <a:p>
            <a:r>
              <a:rPr lang="en-US" dirty="0"/>
              <a:t>The IN operator is a shorthand for multiple OR conditions.</a:t>
            </a:r>
          </a:p>
          <a:p>
            <a:pPr marL="0" indent="0">
              <a:buNone/>
            </a:pPr>
            <a:r>
              <a:rPr lang="en-US" dirty="0"/>
              <a:t>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value1</a:t>
            </a:r>
            <a:r>
              <a:rPr lang="en-US" dirty="0"/>
              <a:t>,</a:t>
            </a:r>
            <a:r>
              <a:rPr lang="en-US" i="1" dirty="0"/>
              <a:t> value2</a:t>
            </a:r>
            <a:r>
              <a:rPr lang="en-US" dirty="0"/>
              <a:t>, ...);</a:t>
            </a:r>
          </a:p>
          <a:p>
            <a:pPr marL="0" indent="0">
              <a:buNone/>
            </a:pPr>
            <a:r>
              <a:rPr lang="en-US" dirty="0"/>
              <a:t>OR</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SELECT STATEMENT</a:t>
            </a:r>
            <a:r>
              <a:rPr lang="en-US" dirty="0"/>
              <a:t>);</a:t>
            </a:r>
          </a:p>
          <a:p>
            <a:endParaRPr lang="en-US" dirty="0"/>
          </a:p>
        </p:txBody>
      </p:sp>
    </p:spTree>
    <p:extLst>
      <p:ext uri="{BB962C8B-B14F-4D97-AF65-F5344CB8AC3E}">
        <p14:creationId xmlns:p14="http://schemas.microsoft.com/office/powerpoint/2010/main" val="7496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5" y="2206137"/>
            <a:ext cx="27432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523" y="2206137"/>
            <a:ext cx="48006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754" y="4411541"/>
            <a:ext cx="51911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415" y="4311528"/>
            <a:ext cx="22574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0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down)">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 calcmode="lin" valueType="num">
                                      <p:cBhvr additive="base">
                                        <p:cTn id="17" dur="500" fill="hold"/>
                                        <p:tgtEl>
                                          <p:spTgt spid="2055"/>
                                        </p:tgtEl>
                                        <p:attrNameLst>
                                          <p:attrName>ppt_x</p:attrName>
                                        </p:attrNameLst>
                                      </p:cBhvr>
                                      <p:tavLst>
                                        <p:tav tm="0">
                                          <p:val>
                                            <p:strVal val="#ppt_x"/>
                                          </p:val>
                                        </p:tav>
                                        <p:tav tm="100000">
                                          <p:val>
                                            <p:strVal val="#ppt_x"/>
                                          </p:val>
                                        </p:tav>
                                      </p:tavLst>
                                    </p:anim>
                                    <p:anim calcmode="lin" valueType="num">
                                      <p:cBhvr additive="base">
                                        <p:cTn id="18"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wipe(down)">
                                      <p:cBhvr>
                                        <p:cTn id="2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OR and NOT Operators</a:t>
            </a:r>
          </a:p>
        </p:txBody>
      </p:sp>
      <p:sp>
        <p:nvSpPr>
          <p:cNvPr id="3" name="Content Placeholder 2"/>
          <p:cNvSpPr>
            <a:spLocks noGrp="1"/>
          </p:cNvSpPr>
          <p:nvPr>
            <p:ph idx="1"/>
          </p:nvPr>
        </p:nvSpPr>
        <p:spPr/>
        <p:txBody>
          <a:bodyPr/>
          <a:lstStyle/>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pPr lvl="1"/>
            <a:r>
              <a:rPr lang="en-US" dirty="0"/>
              <a:t>The AND operator displays a record if all the conditions separated by AND are TRUE.</a:t>
            </a:r>
          </a:p>
          <a:p>
            <a:pPr lvl="1"/>
            <a:r>
              <a:rPr lang="en-US" dirty="0"/>
              <a:t>The OR operator displays a record if any of the conditions separated by OR is TRUE.</a:t>
            </a:r>
          </a:p>
          <a:p>
            <a:r>
              <a:rPr lang="en-US" dirty="0"/>
              <a:t>The NOT operator displays a record if the condition(s) is NOT TRUE.</a:t>
            </a:r>
          </a:p>
          <a:p>
            <a:endParaRPr lang="en-US" dirty="0"/>
          </a:p>
        </p:txBody>
      </p:sp>
    </p:spTree>
    <p:extLst>
      <p:ext uri="{BB962C8B-B14F-4D97-AF65-F5344CB8AC3E}">
        <p14:creationId xmlns:p14="http://schemas.microsoft.com/office/powerpoint/2010/main" val="3160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49" y="660704"/>
            <a:ext cx="4213495" cy="157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249" y="2370626"/>
            <a:ext cx="4166940" cy="165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127" y="4316035"/>
            <a:ext cx="3069614" cy="187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976" y="1748020"/>
            <a:ext cx="46767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3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500" fill="hold"/>
                                        <p:tgtEl>
                                          <p:spTgt spid="3076"/>
                                        </p:tgtEl>
                                        <p:attrNameLst>
                                          <p:attrName>ppt_x</p:attrName>
                                        </p:attrNameLst>
                                      </p:cBhvr>
                                      <p:tavLst>
                                        <p:tav tm="0">
                                          <p:val>
                                            <p:strVal val="#ppt_x"/>
                                          </p:val>
                                        </p:tav>
                                        <p:tav tm="100000">
                                          <p:val>
                                            <p:strVal val="#ppt_x"/>
                                          </p:val>
                                        </p:tav>
                                      </p:tavLst>
                                    </p:anim>
                                    <p:anim calcmode="lin" valueType="num">
                                      <p:cBhvr additive="base">
                                        <p:cTn id="2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99" y="494747"/>
            <a:ext cx="3857235" cy="227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951" y="812737"/>
            <a:ext cx="6087233" cy="1451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999" y="3443993"/>
            <a:ext cx="6624987" cy="22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6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6A5E1-B485-4DFC-8282-17B5D6F1EE91}"/>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xmlns="" id="{492DDA21-8DD9-4C03-BB5E-913BD38F05EC}"/>
              </a:ext>
            </a:extLst>
          </p:cNvPr>
          <p:cNvSpPr>
            <a:spLocks noGrp="1"/>
          </p:cNvSpPr>
          <p:nvPr>
            <p:ph sz="half" idx="1"/>
          </p:nvPr>
        </p:nvSpPr>
        <p:spPr>
          <a:xfrm>
            <a:off x="1033916" y="1909435"/>
            <a:ext cx="5051685" cy="4236532"/>
          </a:xfrm>
        </p:spPr>
        <p:txBody>
          <a:bodyPr/>
          <a:lstStyle/>
          <a:p>
            <a:r>
              <a:rPr lang="en-IN" dirty="0"/>
              <a:t>Arithmetic Operators</a:t>
            </a:r>
          </a:p>
        </p:txBody>
      </p:sp>
      <p:sp>
        <p:nvSpPr>
          <p:cNvPr id="6" name="Content Placeholder 5">
            <a:extLst>
              <a:ext uri="{FF2B5EF4-FFF2-40B4-BE49-F238E27FC236}">
                <a16:creationId xmlns:a16="http://schemas.microsoft.com/office/drawing/2014/main" xmlns="" id="{DF9A69CE-1947-41DA-B1F9-54CBFBA2B38E}"/>
              </a:ext>
            </a:extLst>
          </p:cNvPr>
          <p:cNvSpPr>
            <a:spLocks noGrp="1"/>
          </p:cNvSpPr>
          <p:nvPr>
            <p:ph sz="half" idx="2"/>
          </p:nvPr>
        </p:nvSpPr>
        <p:spPr>
          <a:xfrm>
            <a:off x="5711253" y="1909435"/>
            <a:ext cx="4946754" cy="4431404"/>
          </a:xfrm>
        </p:spPr>
        <p:txBody>
          <a:bodyPr/>
          <a:lstStyle/>
          <a:p>
            <a:r>
              <a:rPr lang="en-IN" dirty="0"/>
              <a:t>Comparison Operator</a:t>
            </a:r>
          </a:p>
        </p:txBody>
      </p:sp>
      <p:pic>
        <p:nvPicPr>
          <p:cNvPr id="4" name="Picture 3">
            <a:extLst>
              <a:ext uri="{FF2B5EF4-FFF2-40B4-BE49-F238E27FC236}">
                <a16:creationId xmlns:a16="http://schemas.microsoft.com/office/drawing/2014/main" xmlns="" id="{603B6AC7-F99F-4BCB-ABBF-503E5B4CEFAA}"/>
              </a:ext>
            </a:extLst>
          </p:cNvPr>
          <p:cNvPicPr>
            <a:picLocks noChangeAspect="1"/>
          </p:cNvPicPr>
          <p:nvPr/>
        </p:nvPicPr>
        <p:blipFill>
          <a:blip r:embed="rId2"/>
          <a:stretch>
            <a:fillRect/>
          </a:stretch>
        </p:blipFill>
        <p:spPr>
          <a:xfrm>
            <a:off x="1581712" y="2871783"/>
            <a:ext cx="2674683" cy="3124877"/>
          </a:xfrm>
          <a:prstGeom prst="rect">
            <a:avLst/>
          </a:prstGeom>
        </p:spPr>
      </p:pic>
      <p:pic>
        <p:nvPicPr>
          <p:cNvPr id="7" name="Picture 6">
            <a:extLst>
              <a:ext uri="{FF2B5EF4-FFF2-40B4-BE49-F238E27FC236}">
                <a16:creationId xmlns:a16="http://schemas.microsoft.com/office/drawing/2014/main" xmlns="" id="{5E3978C3-24B6-4825-995F-61F8BA553FF6}"/>
              </a:ext>
            </a:extLst>
          </p:cNvPr>
          <p:cNvPicPr>
            <a:picLocks noChangeAspect="1"/>
          </p:cNvPicPr>
          <p:nvPr/>
        </p:nvPicPr>
        <p:blipFill>
          <a:blip r:embed="rId3"/>
          <a:stretch>
            <a:fillRect/>
          </a:stretch>
        </p:blipFill>
        <p:spPr>
          <a:xfrm>
            <a:off x="6096000" y="3015663"/>
            <a:ext cx="3751945" cy="2980997"/>
          </a:xfrm>
          <a:prstGeom prst="rect">
            <a:avLst/>
          </a:prstGeom>
        </p:spPr>
      </p:pic>
      <p:sp>
        <p:nvSpPr>
          <p:cNvPr id="8" name="Content Placeholder 5">
            <a:extLst>
              <a:ext uri="{FF2B5EF4-FFF2-40B4-BE49-F238E27FC236}">
                <a16:creationId xmlns:a16="http://schemas.microsoft.com/office/drawing/2014/main" xmlns="" id="{DC0F03AA-08C1-4C4E-B917-89256AF8F1B9}"/>
              </a:ext>
            </a:extLst>
          </p:cNvPr>
          <p:cNvSpPr txBox="1">
            <a:spLocks/>
          </p:cNvSpPr>
          <p:nvPr/>
        </p:nvSpPr>
        <p:spPr>
          <a:xfrm>
            <a:off x="7715750" y="2156501"/>
            <a:ext cx="4476250" cy="374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8798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p>
        </p:txBody>
      </p:sp>
      <p:sp>
        <p:nvSpPr>
          <p:cNvPr id="3" name="Content Placeholder 2"/>
          <p:cNvSpPr>
            <a:spLocks noGrp="1"/>
          </p:cNvSpPr>
          <p:nvPr>
            <p:ph idx="1"/>
          </p:nvPr>
        </p:nvSpPr>
        <p:spPr/>
        <p:txBody>
          <a:bodyPr/>
          <a:lstStyle/>
          <a:p>
            <a:r>
              <a:rPr lang="en-US" dirty="0"/>
              <a:t>The BETWEEN operator selects values within a given range. The values can be numbers, text, or dates.</a:t>
            </a:r>
          </a:p>
          <a:p>
            <a:r>
              <a:rPr lang="en-US" dirty="0"/>
              <a:t>The BETWEEN operator is inclusive: begin and end values are included. </a:t>
            </a:r>
          </a:p>
          <a:p>
            <a:r>
              <a:rPr lang="en-US" dirty="0"/>
              <a:t>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i="1" dirty="0"/>
              <a:t> </a:t>
            </a:r>
            <a:r>
              <a:rPr lang="en-US" dirty="0"/>
              <a:t>BETWEEN </a:t>
            </a:r>
            <a:r>
              <a:rPr lang="en-US" i="1" dirty="0"/>
              <a:t>value1</a:t>
            </a:r>
            <a:r>
              <a:rPr lang="en-US" dirty="0"/>
              <a:t> AND </a:t>
            </a:r>
            <a:r>
              <a:rPr lang="en-US" i="1" dirty="0"/>
              <a:t>value2;</a:t>
            </a: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815" y="3174390"/>
            <a:ext cx="5511196" cy="1772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53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wipe(down)">
                                      <p:cBhvr>
                                        <p:cTn id="3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b="1"/>
              <a:t>Nested Queries in SQL</a:t>
            </a:r>
            <a:br>
              <a:rPr lang="en-IN" b="1"/>
            </a:br>
            <a:endParaRPr/>
          </a:p>
        </p:txBody>
      </p:sp>
      <p:sp>
        <p:nvSpPr>
          <p:cNvPr id="556" name="Google Shape;556;p7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5921129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Subqueries </a:t>
            </a:r>
            <a:endParaRPr dirty="0"/>
          </a:p>
        </p:txBody>
      </p:sp>
      <p:sp>
        <p:nvSpPr>
          <p:cNvPr id="562" name="Google Shape;562;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dirty="0"/>
              <a:t>Subqueries can be used with the SELECT, INSERT, UPDATE, and DELETE statements along with the operators like =, &lt;, &gt;, &gt;=, &lt;=, IN, BETWEEN, etc.</a:t>
            </a:r>
            <a:endParaRPr dirty="0"/>
          </a:p>
          <a:p>
            <a:pPr marL="228600" lvl="0" indent="-228600" algn="l" rtl="0">
              <a:lnSpc>
                <a:spcPct val="90000"/>
              </a:lnSpc>
              <a:spcBef>
                <a:spcPts val="1000"/>
              </a:spcBef>
              <a:spcAft>
                <a:spcPts val="0"/>
              </a:spcAft>
              <a:buClr>
                <a:schemeClr val="dk1"/>
              </a:buClr>
              <a:buSzPct val="100000"/>
              <a:buChar char="•"/>
            </a:pPr>
            <a:r>
              <a:rPr lang="en-IN" dirty="0"/>
              <a:t>There are a few rules that subqueries must follow −</a:t>
            </a:r>
            <a:endParaRPr dirty="0"/>
          </a:p>
          <a:p>
            <a:pPr marL="228600" lvl="0" indent="-228600" algn="l" rtl="0">
              <a:lnSpc>
                <a:spcPct val="90000"/>
              </a:lnSpc>
              <a:spcBef>
                <a:spcPts val="1000"/>
              </a:spcBef>
              <a:spcAft>
                <a:spcPts val="0"/>
              </a:spcAft>
              <a:buClr>
                <a:schemeClr val="dk1"/>
              </a:buClr>
              <a:buSzPct val="100000"/>
              <a:buChar char="•"/>
            </a:pPr>
            <a:r>
              <a:rPr lang="en-IN" dirty="0"/>
              <a:t>Subqueries must be enclosed within parentheses.</a:t>
            </a:r>
            <a:endParaRPr dirty="0"/>
          </a:p>
          <a:p>
            <a:pPr marL="228600" lvl="0" indent="-228600" algn="l" rtl="0">
              <a:lnSpc>
                <a:spcPct val="90000"/>
              </a:lnSpc>
              <a:spcBef>
                <a:spcPts val="1000"/>
              </a:spcBef>
              <a:spcAft>
                <a:spcPts val="0"/>
              </a:spcAft>
              <a:buClr>
                <a:schemeClr val="dk1"/>
              </a:buClr>
              <a:buSzPct val="100000"/>
              <a:buChar char="•"/>
            </a:pPr>
            <a:r>
              <a:rPr lang="en-IN" dirty="0"/>
              <a:t>A subquery can have only one column in the SELECT clause, unless multiple columns are in the main query for the subquery to compare its selected columns.</a:t>
            </a:r>
            <a:endParaRPr dirty="0"/>
          </a:p>
          <a:p>
            <a:pPr marL="228600" lvl="0" indent="-228600" algn="l" rtl="0">
              <a:lnSpc>
                <a:spcPct val="90000"/>
              </a:lnSpc>
              <a:spcBef>
                <a:spcPts val="1000"/>
              </a:spcBef>
              <a:spcAft>
                <a:spcPts val="0"/>
              </a:spcAft>
              <a:buClr>
                <a:schemeClr val="dk1"/>
              </a:buClr>
              <a:buSzPct val="100000"/>
              <a:buChar char="•"/>
            </a:pPr>
            <a:r>
              <a:rPr lang="en-IN" dirty="0"/>
              <a:t>An ORDER BY command cannot be used in a subquery, although the main query can use an ORDER BY. </a:t>
            </a:r>
          </a:p>
          <a:p>
            <a:pPr marL="228600" lvl="0" indent="-228600" algn="l" rtl="0">
              <a:lnSpc>
                <a:spcPct val="90000"/>
              </a:lnSpc>
              <a:spcBef>
                <a:spcPts val="1000"/>
              </a:spcBef>
              <a:spcAft>
                <a:spcPts val="0"/>
              </a:spcAft>
              <a:buClr>
                <a:schemeClr val="dk1"/>
              </a:buClr>
              <a:buSzPct val="100000"/>
              <a:buChar char="•"/>
            </a:pPr>
            <a:r>
              <a:rPr lang="en-IN" dirty="0" smtClean="0"/>
              <a:t>Subqueries </a:t>
            </a:r>
            <a:r>
              <a:rPr lang="en-IN" dirty="0"/>
              <a:t>that return more than one row can only be used with multiple value operators such as the IN operator.</a:t>
            </a:r>
            <a:endParaRPr dirty="0"/>
          </a:p>
          <a:p>
            <a:pPr marL="228600" lvl="0" indent="-228600" algn="l" rtl="0">
              <a:lnSpc>
                <a:spcPct val="90000"/>
              </a:lnSpc>
              <a:spcBef>
                <a:spcPts val="1000"/>
              </a:spcBef>
              <a:spcAft>
                <a:spcPts val="0"/>
              </a:spcAft>
              <a:buClr>
                <a:schemeClr val="dk1"/>
              </a:buClr>
              <a:buSzPct val="100000"/>
              <a:buChar char="•"/>
            </a:pPr>
            <a:r>
              <a:rPr lang="en-IN" dirty="0"/>
              <a:t>The BETWEEN operator cannot be used with a subquery. However, the BETWEEN operator can be used within the subquery.</a:t>
            </a:r>
            <a:endParaRPr dirty="0"/>
          </a:p>
          <a:p>
            <a:pPr marL="228600" lvl="0" indent="-117475"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87693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anim calcmode="lin" valueType="num">
                                      <p:cBhvr additive="base">
                                        <p:cTn id="7" dur="500" fill="hold"/>
                                        <p:tgtEl>
                                          <p:spTgt spid="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2">
                                            <p:txEl>
                                              <p:pRg st="1" end="1"/>
                                            </p:txEl>
                                          </p:spTgt>
                                        </p:tgtEl>
                                        <p:attrNameLst>
                                          <p:attrName>style.visibility</p:attrName>
                                        </p:attrNameLst>
                                      </p:cBhvr>
                                      <p:to>
                                        <p:strVal val="visible"/>
                                      </p:to>
                                    </p:set>
                                    <p:anim calcmode="lin" valueType="num">
                                      <p:cBhvr additive="base">
                                        <p:cTn id="13" dur="500" fill="hold"/>
                                        <p:tgtEl>
                                          <p:spTgt spid="5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2">
                                            <p:txEl>
                                              <p:pRg st="2" end="2"/>
                                            </p:txEl>
                                          </p:spTgt>
                                        </p:tgtEl>
                                        <p:attrNameLst>
                                          <p:attrName>style.visibility</p:attrName>
                                        </p:attrNameLst>
                                      </p:cBhvr>
                                      <p:to>
                                        <p:strVal val="visible"/>
                                      </p:to>
                                    </p:set>
                                    <p:anim calcmode="lin" valueType="num">
                                      <p:cBhvr additive="base">
                                        <p:cTn id="19" dur="500" fill="hold"/>
                                        <p:tgtEl>
                                          <p:spTgt spid="5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2">
                                            <p:txEl>
                                              <p:pRg st="3" end="3"/>
                                            </p:txEl>
                                          </p:spTgt>
                                        </p:tgtEl>
                                        <p:attrNameLst>
                                          <p:attrName>style.visibility</p:attrName>
                                        </p:attrNameLst>
                                      </p:cBhvr>
                                      <p:to>
                                        <p:strVal val="visible"/>
                                      </p:to>
                                    </p:set>
                                    <p:anim calcmode="lin" valueType="num">
                                      <p:cBhvr additive="base">
                                        <p:cTn id="25" dur="500" fill="hold"/>
                                        <p:tgtEl>
                                          <p:spTgt spid="5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2">
                                            <p:txEl>
                                              <p:pRg st="4" end="4"/>
                                            </p:txEl>
                                          </p:spTgt>
                                        </p:tgtEl>
                                        <p:attrNameLst>
                                          <p:attrName>style.visibility</p:attrName>
                                        </p:attrNameLst>
                                      </p:cBhvr>
                                      <p:to>
                                        <p:strVal val="visible"/>
                                      </p:to>
                                    </p:set>
                                    <p:anim calcmode="lin" valueType="num">
                                      <p:cBhvr additive="base">
                                        <p:cTn id="31" dur="500" fill="hold"/>
                                        <p:tgtEl>
                                          <p:spTgt spid="5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2">
                                            <p:txEl>
                                              <p:pRg st="5" end="5"/>
                                            </p:txEl>
                                          </p:spTgt>
                                        </p:tgtEl>
                                        <p:attrNameLst>
                                          <p:attrName>style.visibility</p:attrName>
                                        </p:attrNameLst>
                                      </p:cBhvr>
                                      <p:to>
                                        <p:strVal val="visible"/>
                                      </p:to>
                                    </p:set>
                                    <p:anim calcmode="lin" valueType="num">
                                      <p:cBhvr additive="base">
                                        <p:cTn id="37" dur="500" fill="hold"/>
                                        <p:tgtEl>
                                          <p:spTgt spid="5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2">
                                            <p:txEl>
                                              <p:pRg st="6" end="6"/>
                                            </p:txEl>
                                          </p:spTgt>
                                        </p:tgtEl>
                                        <p:attrNameLst>
                                          <p:attrName>style.visibility</p:attrName>
                                        </p:attrNameLst>
                                      </p:cBhvr>
                                      <p:to>
                                        <p:strVal val="visible"/>
                                      </p:to>
                                    </p:set>
                                    <p:anim calcmode="lin" valueType="num">
                                      <p:cBhvr additive="base">
                                        <p:cTn id="43" dur="500" fill="hold"/>
                                        <p:tgtEl>
                                          <p:spTgt spid="5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6"/>
          <p:cNvSpPr txBox="1">
            <a:spLocks noGrp="1"/>
          </p:cNvSpPr>
          <p:nvPr>
            <p:ph type="title"/>
          </p:nvPr>
        </p:nvSpPr>
        <p:spPr>
          <a:xfrm>
            <a:off x="648929" y="629266"/>
            <a:ext cx="3505495" cy="16223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Nested Queries</a:t>
            </a:r>
            <a:endParaRPr/>
          </a:p>
        </p:txBody>
      </p:sp>
      <p:sp>
        <p:nvSpPr>
          <p:cNvPr id="568" name="Google Shape;568;p76"/>
          <p:cNvSpPr txBox="1">
            <a:spLocks noGrp="1"/>
          </p:cNvSpPr>
          <p:nvPr>
            <p:ph type="body" idx="1"/>
          </p:nvPr>
        </p:nvSpPr>
        <p:spPr>
          <a:xfrm>
            <a:off x="648931" y="2438400"/>
            <a:ext cx="3505494" cy="37854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t>In nested queries, a query is written inside a query. The result of inner query is used in execution of outer query. </a:t>
            </a:r>
            <a:endParaRPr dirty="0"/>
          </a:p>
          <a:p>
            <a:pPr marL="228600" lvl="0" indent="-228600" algn="l" rtl="0">
              <a:lnSpc>
                <a:spcPct val="90000"/>
              </a:lnSpc>
              <a:spcBef>
                <a:spcPts val="1000"/>
              </a:spcBef>
              <a:spcAft>
                <a:spcPts val="0"/>
              </a:spcAft>
              <a:buClr>
                <a:schemeClr val="dk1"/>
              </a:buClr>
              <a:buSzPts val="2000"/>
              <a:buChar char="•"/>
            </a:pPr>
            <a:r>
              <a:rPr lang="en-IN" sz="2000" dirty="0"/>
              <a:t>Here we use </a:t>
            </a:r>
            <a:r>
              <a:rPr lang="en-IN" sz="2000" b="1" dirty="0"/>
              <a:t>STUDENT &amp; city</a:t>
            </a:r>
            <a:r>
              <a:rPr lang="en-IN" sz="2000" dirty="0"/>
              <a:t> tables for understanding nested queries.</a:t>
            </a:r>
            <a:endParaRPr dirty="0"/>
          </a:p>
        </p:txBody>
      </p:sp>
      <p:sp>
        <p:nvSpPr>
          <p:cNvPr id="569" name="Google Shape;569;p76"/>
          <p:cNvSpPr/>
          <p:nvPr/>
        </p:nvSpPr>
        <p:spPr>
          <a:xfrm>
            <a:off x="4639056" y="0"/>
            <a:ext cx="7552944"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 name="Google Shape;570;p76"/>
          <p:cNvSpPr/>
          <p:nvPr/>
        </p:nvSpPr>
        <p:spPr>
          <a:xfrm>
            <a:off x="5123688" y="557784"/>
            <a:ext cx="6584098"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xmlns="" id="{1F994B1B-8F47-4CAA-B014-AF1366FA1254}"/>
              </a:ext>
            </a:extLst>
          </p:cNvPr>
          <p:cNvPicPr>
            <a:picLocks noChangeAspect="1"/>
          </p:cNvPicPr>
          <p:nvPr/>
        </p:nvPicPr>
        <p:blipFill>
          <a:blip r:embed="rId3"/>
          <a:stretch>
            <a:fillRect/>
          </a:stretch>
        </p:blipFill>
        <p:spPr>
          <a:xfrm>
            <a:off x="5457228" y="1160649"/>
            <a:ext cx="5916600" cy="2042443"/>
          </a:xfrm>
          <a:prstGeom prst="rect">
            <a:avLst/>
          </a:prstGeom>
        </p:spPr>
      </p:pic>
      <p:pic>
        <p:nvPicPr>
          <p:cNvPr id="3" name="Picture 2">
            <a:extLst>
              <a:ext uri="{FF2B5EF4-FFF2-40B4-BE49-F238E27FC236}">
                <a16:creationId xmlns:a16="http://schemas.microsoft.com/office/drawing/2014/main" xmlns="" id="{565CA531-7B74-40F5-91A9-72AAE85482CF}"/>
              </a:ext>
            </a:extLst>
          </p:cNvPr>
          <p:cNvPicPr>
            <a:picLocks noChangeAspect="1"/>
          </p:cNvPicPr>
          <p:nvPr/>
        </p:nvPicPr>
        <p:blipFill>
          <a:blip r:embed="rId4"/>
          <a:stretch>
            <a:fillRect/>
          </a:stretch>
        </p:blipFill>
        <p:spPr>
          <a:xfrm>
            <a:off x="6240359" y="3764121"/>
            <a:ext cx="3910802" cy="2339796"/>
          </a:xfrm>
          <a:prstGeom prst="rect">
            <a:avLst/>
          </a:prstGeom>
        </p:spPr>
      </p:pic>
    </p:spTree>
    <p:extLst>
      <p:ext uri="{BB962C8B-B14F-4D97-AF65-F5344CB8AC3E}">
        <p14:creationId xmlns:p14="http://schemas.microsoft.com/office/powerpoint/2010/main" val="29620895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7"/>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 name="Google Shape;577;p77"/>
          <p:cNvSpPr txBox="1">
            <a:spLocks noGrp="1"/>
          </p:cNvSpPr>
          <p:nvPr>
            <p:ph type="title"/>
          </p:nvPr>
        </p:nvSpPr>
        <p:spPr>
          <a:xfrm>
            <a:off x="589560" y="856180"/>
            <a:ext cx="5279408"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IN" sz="3700"/>
              <a:t>Subqueries with the SELECT Statement</a:t>
            </a:r>
            <a:endParaRPr/>
          </a:p>
        </p:txBody>
      </p:sp>
      <p:grpSp>
        <p:nvGrpSpPr>
          <p:cNvPr id="578" name="Google Shape;578;p77"/>
          <p:cNvGrpSpPr/>
          <p:nvPr/>
        </p:nvGrpSpPr>
        <p:grpSpPr>
          <a:xfrm>
            <a:off x="0" y="1083484"/>
            <a:ext cx="355196" cy="673460"/>
            <a:chOff x="0" y="823811"/>
            <a:chExt cx="355196" cy="673460"/>
          </a:xfrm>
        </p:grpSpPr>
        <p:sp>
          <p:nvSpPr>
            <p:cNvPr id="579" name="Google Shape;579;p7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p7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81" name="Google Shape;581;p77"/>
          <p:cNvSpPr/>
          <p:nvPr/>
        </p:nvSpPr>
        <p:spPr>
          <a:xfrm flipH="1">
            <a:off x="665085" y="2123821"/>
            <a:ext cx="4975066"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p77"/>
          <p:cNvSpPr txBox="1">
            <a:spLocks noGrp="1"/>
          </p:cNvSpPr>
          <p:nvPr>
            <p:ph type="body" idx="1"/>
          </p:nvPr>
        </p:nvSpPr>
        <p:spPr>
          <a:xfrm>
            <a:off x="665085" y="2321448"/>
            <a:ext cx="4975066" cy="1184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r>
              <a:rPr lang="en-US" sz="2000" dirty="0" smtClean="0"/>
              <a:t>Retrieve id and city name of all students those age is greater than 20.</a:t>
            </a:r>
            <a:endParaRPr sz="2000" dirty="0"/>
          </a:p>
        </p:txBody>
      </p:sp>
      <p:sp>
        <p:nvSpPr>
          <p:cNvPr id="583" name="Google Shape;583;p7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 name="Google Shape;584;p77"/>
          <p:cNvSpPr/>
          <p:nvPr/>
        </p:nvSpPr>
        <p:spPr>
          <a:xfrm>
            <a:off x="6849687" y="357447"/>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 name="Google Shape;585;p77"/>
          <p:cNvSpPr/>
          <p:nvPr/>
        </p:nvSpPr>
        <p:spPr>
          <a:xfrm>
            <a:off x="6849687" y="3505479"/>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86" name="Google Shape;586;p77"/>
          <p:cNvPicPr preferRelativeResize="0"/>
          <p:nvPr/>
        </p:nvPicPr>
        <p:blipFill rotWithShape="1">
          <a:blip r:embed="rId3">
            <a:alphaModFix/>
          </a:blip>
          <a:srcRect/>
          <a:stretch/>
        </p:blipFill>
        <p:spPr>
          <a:xfrm>
            <a:off x="7049266" y="718445"/>
            <a:ext cx="4395569" cy="2045462"/>
          </a:xfrm>
          <a:prstGeom prst="rect">
            <a:avLst/>
          </a:prstGeom>
          <a:noFill/>
          <a:ln>
            <a:noFill/>
          </a:ln>
        </p:spPr>
      </p:pic>
      <p:pic>
        <p:nvPicPr>
          <p:cNvPr id="3" name="Picture 2">
            <a:extLst>
              <a:ext uri="{FF2B5EF4-FFF2-40B4-BE49-F238E27FC236}">
                <a16:creationId xmlns:a16="http://schemas.microsoft.com/office/drawing/2014/main" xmlns="" id="{7986A1EE-F1F4-4621-9032-58B6DE659367}"/>
              </a:ext>
            </a:extLst>
          </p:cNvPr>
          <p:cNvPicPr>
            <a:picLocks noChangeAspect="1"/>
          </p:cNvPicPr>
          <p:nvPr/>
        </p:nvPicPr>
        <p:blipFill>
          <a:blip r:embed="rId4"/>
          <a:stretch>
            <a:fillRect/>
          </a:stretch>
        </p:blipFill>
        <p:spPr>
          <a:xfrm>
            <a:off x="666319" y="4169546"/>
            <a:ext cx="10859360" cy="1595451"/>
          </a:xfrm>
          <a:prstGeom prst="rect">
            <a:avLst/>
          </a:prstGeom>
        </p:spPr>
      </p:pic>
    </p:spTree>
    <p:extLst>
      <p:ext uri="{BB962C8B-B14F-4D97-AF65-F5344CB8AC3E}">
        <p14:creationId xmlns:p14="http://schemas.microsoft.com/office/powerpoint/2010/main" val="165229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cBhvr additive="base">
                                        <p:cTn id="7" dur="500" fill="hold"/>
                                        <p:tgtEl>
                                          <p:spTgt spid="586"/>
                                        </p:tgtEl>
                                        <p:attrNameLst>
                                          <p:attrName>ppt_x</p:attrName>
                                        </p:attrNameLst>
                                      </p:cBhvr>
                                      <p:tavLst>
                                        <p:tav tm="0">
                                          <p:val>
                                            <p:strVal val="#ppt_x"/>
                                          </p:val>
                                        </p:tav>
                                        <p:tav tm="100000">
                                          <p:val>
                                            <p:strVal val="#ppt_x"/>
                                          </p:val>
                                        </p:tav>
                                      </p:tavLst>
                                    </p:anim>
                                    <p:anim calcmode="lin" valueType="num">
                                      <p:cBhvr additive="base">
                                        <p:cTn id="8" dur="500" fill="hold"/>
                                        <p:tgtEl>
                                          <p:spTgt spid="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0" y="365125"/>
            <a:ext cx="10478599" cy="572721"/>
          </a:xfrm>
        </p:spPr>
        <p:txBody>
          <a:bodyPr>
            <a:normAutofit fontScale="90000"/>
          </a:bodyPr>
          <a:lstStyle/>
          <a:p>
            <a:r>
              <a:rPr lang="en-US" dirty="0" smtClean="0"/>
              <a:t>Subquery with delete statement</a:t>
            </a:r>
            <a:endParaRPr lang="en-IN" dirty="0"/>
          </a:p>
        </p:txBody>
      </p:sp>
      <p:sp>
        <p:nvSpPr>
          <p:cNvPr id="3" name="Content Placeholder 2"/>
          <p:cNvSpPr>
            <a:spLocks noGrp="1"/>
          </p:cNvSpPr>
          <p:nvPr>
            <p:ph idx="1"/>
          </p:nvPr>
        </p:nvSpPr>
        <p:spPr>
          <a:xfrm>
            <a:off x="785446" y="1219200"/>
            <a:ext cx="10568354" cy="4957763"/>
          </a:xfrm>
        </p:spPr>
        <p:txBody>
          <a:bodyPr/>
          <a:lstStyle/>
          <a:p>
            <a:r>
              <a:rPr lang="en-IN" dirty="0"/>
              <a:t>To delete record from employees whose works in ‘IT’ Department.</a:t>
            </a:r>
          </a:p>
          <a:p>
            <a:r>
              <a:rPr lang="en-US" b="1" dirty="0" smtClean="0"/>
              <a:t>Delete from employee where </a:t>
            </a:r>
            <a:r>
              <a:rPr lang="en-US" b="1" dirty="0" err="1" smtClean="0"/>
              <a:t>dept_id</a:t>
            </a:r>
            <a:r>
              <a:rPr lang="en-US" b="1" dirty="0" smtClean="0"/>
              <a:t> in(select </a:t>
            </a:r>
            <a:r>
              <a:rPr lang="en-US" b="1" dirty="0" err="1" smtClean="0"/>
              <a:t>department_id</a:t>
            </a:r>
            <a:r>
              <a:rPr lang="en-US" b="1" dirty="0" smtClean="0"/>
              <a:t> from department where </a:t>
            </a:r>
            <a:r>
              <a:rPr lang="en-US" b="1" dirty="0" err="1" smtClean="0"/>
              <a:t>department_name</a:t>
            </a:r>
            <a:r>
              <a:rPr lang="en-US" b="1" dirty="0" smtClean="0"/>
              <a:t>=‘IT’;</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04" y="2782031"/>
            <a:ext cx="78390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679" y="4763966"/>
            <a:ext cx="41814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3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584E5-9FE7-4E87-B75B-F75EEB00519C}"/>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xmlns="" id="{FFBB7FE8-A735-43A2-A763-49A19B89700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BCD13989-2453-4428-BC38-A6A458020AA6}"/>
              </a:ext>
            </a:extLst>
          </p:cNvPr>
          <p:cNvPicPr>
            <a:picLocks noChangeAspect="1"/>
          </p:cNvPicPr>
          <p:nvPr/>
        </p:nvPicPr>
        <p:blipFill>
          <a:blip r:embed="rId2"/>
          <a:stretch>
            <a:fillRect/>
          </a:stretch>
        </p:blipFill>
        <p:spPr>
          <a:xfrm>
            <a:off x="1419905" y="1853009"/>
            <a:ext cx="3310850" cy="2212182"/>
          </a:xfrm>
          <a:prstGeom prst="rect">
            <a:avLst/>
          </a:prstGeom>
        </p:spPr>
      </p:pic>
      <p:pic>
        <p:nvPicPr>
          <p:cNvPr id="5" name="Picture 4">
            <a:extLst>
              <a:ext uri="{FF2B5EF4-FFF2-40B4-BE49-F238E27FC236}">
                <a16:creationId xmlns:a16="http://schemas.microsoft.com/office/drawing/2014/main" xmlns="" id="{6BC129F9-5B95-424C-9516-B92965858DCE}"/>
              </a:ext>
            </a:extLst>
          </p:cNvPr>
          <p:cNvPicPr>
            <a:picLocks noChangeAspect="1"/>
          </p:cNvPicPr>
          <p:nvPr/>
        </p:nvPicPr>
        <p:blipFill>
          <a:blip r:embed="rId3"/>
          <a:stretch>
            <a:fillRect/>
          </a:stretch>
        </p:blipFill>
        <p:spPr>
          <a:xfrm>
            <a:off x="5805714" y="1895873"/>
            <a:ext cx="3741188" cy="2212181"/>
          </a:xfrm>
          <a:prstGeom prst="rect">
            <a:avLst/>
          </a:prstGeom>
        </p:spPr>
      </p:pic>
      <p:pic>
        <p:nvPicPr>
          <p:cNvPr id="6" name="Picture 5">
            <a:extLst>
              <a:ext uri="{FF2B5EF4-FFF2-40B4-BE49-F238E27FC236}">
                <a16:creationId xmlns:a16="http://schemas.microsoft.com/office/drawing/2014/main" xmlns="" id="{55783157-D01B-419A-8F82-2B6E69FF78F3}"/>
              </a:ext>
            </a:extLst>
          </p:cNvPr>
          <p:cNvPicPr>
            <a:picLocks noChangeAspect="1"/>
          </p:cNvPicPr>
          <p:nvPr/>
        </p:nvPicPr>
        <p:blipFill>
          <a:blip r:embed="rId4"/>
          <a:stretch>
            <a:fillRect/>
          </a:stretch>
        </p:blipFill>
        <p:spPr>
          <a:xfrm>
            <a:off x="1533762" y="4364378"/>
            <a:ext cx="8805162" cy="2493622"/>
          </a:xfrm>
          <a:prstGeom prst="rect">
            <a:avLst/>
          </a:prstGeom>
        </p:spPr>
      </p:pic>
    </p:spTree>
    <p:extLst>
      <p:ext uri="{BB962C8B-B14F-4D97-AF65-F5344CB8AC3E}">
        <p14:creationId xmlns:p14="http://schemas.microsoft.com/office/powerpoint/2010/main" val="20995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 name="Google Shape;602;p79"/>
          <p:cNvSpPr txBox="1">
            <a:spLocks noGrp="1"/>
          </p:cNvSpPr>
          <p:nvPr>
            <p:ph type="title"/>
          </p:nvPr>
        </p:nvSpPr>
        <p:spPr>
          <a:xfrm>
            <a:off x="589560" y="856180"/>
            <a:ext cx="5279408"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IN" sz="3700"/>
              <a:t>Subqueries with the UPDATE Statement</a:t>
            </a:r>
            <a:endParaRPr/>
          </a:p>
        </p:txBody>
      </p:sp>
      <p:grpSp>
        <p:nvGrpSpPr>
          <p:cNvPr id="603" name="Google Shape;603;p79"/>
          <p:cNvGrpSpPr/>
          <p:nvPr/>
        </p:nvGrpSpPr>
        <p:grpSpPr>
          <a:xfrm>
            <a:off x="0" y="1083484"/>
            <a:ext cx="355196" cy="673460"/>
            <a:chOff x="0" y="823811"/>
            <a:chExt cx="355196" cy="673460"/>
          </a:xfrm>
        </p:grpSpPr>
        <p:sp>
          <p:nvSpPr>
            <p:cNvPr id="604" name="Google Shape;604;p7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7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606" name="Google Shape;606;p79"/>
          <p:cNvSpPr/>
          <p:nvPr/>
        </p:nvSpPr>
        <p:spPr>
          <a:xfrm flipH="1">
            <a:off x="665085" y="2123821"/>
            <a:ext cx="4975066"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79"/>
          <p:cNvSpPr txBox="1">
            <a:spLocks noGrp="1"/>
          </p:cNvSpPr>
          <p:nvPr>
            <p:ph type="body" idx="1"/>
          </p:nvPr>
        </p:nvSpPr>
        <p:spPr>
          <a:xfrm>
            <a:off x="576192" y="1633854"/>
            <a:ext cx="5278066"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IN" sz="2000" dirty="0"/>
              <a:t>The subquery can be used in conjunction with the UPDATE statement. </a:t>
            </a:r>
            <a:endParaRPr dirty="0"/>
          </a:p>
          <a:p>
            <a:pPr marL="228600" lvl="0" indent="-228600" algn="l" rtl="0">
              <a:lnSpc>
                <a:spcPct val="90000"/>
              </a:lnSpc>
              <a:spcBef>
                <a:spcPts val="1000"/>
              </a:spcBef>
              <a:spcAft>
                <a:spcPts val="0"/>
              </a:spcAft>
              <a:buClr>
                <a:schemeClr val="dk1"/>
              </a:buClr>
              <a:buSzPts val="2000"/>
              <a:buChar char="•"/>
            </a:pPr>
            <a:r>
              <a:rPr lang="en-IN" sz="2000" dirty="0"/>
              <a:t>Either single or multiple columns in a table can be updated when using a subquery with the UPDATE statement.</a:t>
            </a:r>
            <a:endParaRPr dirty="0"/>
          </a:p>
          <a:p>
            <a:pPr marL="228600" lvl="0" indent="-228600" algn="l" rtl="0">
              <a:lnSpc>
                <a:spcPct val="90000"/>
              </a:lnSpc>
              <a:spcBef>
                <a:spcPts val="1000"/>
              </a:spcBef>
              <a:spcAft>
                <a:spcPts val="0"/>
              </a:spcAft>
              <a:buClr>
                <a:schemeClr val="dk1"/>
              </a:buClr>
              <a:buSzPts val="2000"/>
              <a:buChar char="•"/>
            </a:pPr>
            <a:r>
              <a:rPr lang="en-IN" sz="2000" dirty="0"/>
              <a:t>Syntax:</a:t>
            </a:r>
            <a:endParaRPr dirty="0"/>
          </a:p>
          <a:p>
            <a:pPr marL="228600" lvl="0" indent="-101600" algn="l" rtl="0">
              <a:lnSpc>
                <a:spcPct val="90000"/>
              </a:lnSpc>
              <a:spcBef>
                <a:spcPts val="1000"/>
              </a:spcBef>
              <a:spcAft>
                <a:spcPts val="0"/>
              </a:spcAft>
              <a:buClr>
                <a:schemeClr val="dk1"/>
              </a:buClr>
              <a:buSzPts val="2000"/>
              <a:buNone/>
            </a:pPr>
            <a:endParaRPr sz="2000" dirty="0"/>
          </a:p>
        </p:txBody>
      </p:sp>
      <p:sp>
        <p:nvSpPr>
          <p:cNvPr id="608" name="Google Shape;608;p7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 name="Google Shape;609;p79"/>
          <p:cNvSpPr/>
          <p:nvPr/>
        </p:nvSpPr>
        <p:spPr>
          <a:xfrm>
            <a:off x="6849687" y="357447"/>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 name="Google Shape;610;p79"/>
          <p:cNvSpPr/>
          <p:nvPr/>
        </p:nvSpPr>
        <p:spPr>
          <a:xfrm>
            <a:off x="6849687" y="3505479"/>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11" name="Google Shape;611;p79"/>
          <p:cNvPicPr preferRelativeResize="0"/>
          <p:nvPr/>
        </p:nvPicPr>
        <p:blipFill rotWithShape="1">
          <a:blip r:embed="rId3">
            <a:alphaModFix/>
          </a:blip>
          <a:srcRect/>
          <a:stretch/>
        </p:blipFill>
        <p:spPr>
          <a:xfrm>
            <a:off x="7049266" y="613452"/>
            <a:ext cx="4395569" cy="2411576"/>
          </a:xfrm>
          <a:prstGeom prst="rect">
            <a:avLst/>
          </a:prstGeom>
          <a:noFill/>
          <a:ln>
            <a:noFill/>
          </a:ln>
        </p:spPr>
      </p:pic>
      <p:pic>
        <p:nvPicPr>
          <p:cNvPr id="612" name="Google Shape;612;p79"/>
          <p:cNvPicPr preferRelativeResize="0"/>
          <p:nvPr/>
        </p:nvPicPr>
        <p:blipFill rotWithShape="1">
          <a:blip r:embed="rId4">
            <a:alphaModFix/>
          </a:blip>
          <a:srcRect/>
          <a:stretch/>
        </p:blipFill>
        <p:spPr>
          <a:xfrm>
            <a:off x="4250149" y="3845554"/>
            <a:ext cx="7571654" cy="2593991"/>
          </a:xfrm>
          <a:prstGeom prst="rect">
            <a:avLst/>
          </a:prstGeom>
          <a:noFill/>
          <a:ln>
            <a:noFill/>
          </a:ln>
        </p:spPr>
      </p:pic>
    </p:spTree>
    <p:extLst>
      <p:ext uri="{BB962C8B-B14F-4D97-AF65-F5344CB8AC3E}">
        <p14:creationId xmlns:p14="http://schemas.microsoft.com/office/powerpoint/2010/main" val="16893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 calcmode="lin" valueType="num">
                                      <p:cBhvr additive="base">
                                        <p:cTn id="7" dur="500" fill="hold"/>
                                        <p:tgtEl>
                                          <p:spTgt spid="611"/>
                                        </p:tgtEl>
                                        <p:attrNameLst>
                                          <p:attrName>ppt_x</p:attrName>
                                        </p:attrNameLst>
                                      </p:cBhvr>
                                      <p:tavLst>
                                        <p:tav tm="0">
                                          <p:val>
                                            <p:strVal val="#ppt_x"/>
                                          </p:val>
                                        </p:tav>
                                        <p:tav tm="100000">
                                          <p:val>
                                            <p:strVal val="#ppt_x"/>
                                          </p:val>
                                        </p:tav>
                                      </p:tavLst>
                                    </p:anim>
                                    <p:anim calcmode="lin" valueType="num">
                                      <p:cBhvr additive="base">
                                        <p:cTn id="8" dur="500" fill="hold"/>
                                        <p:tgtEl>
                                          <p:spTgt spid="6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2"/>
                                        </p:tgtEl>
                                        <p:attrNameLst>
                                          <p:attrName>style.visibility</p:attrName>
                                        </p:attrNameLst>
                                      </p:cBhvr>
                                      <p:to>
                                        <p:strVal val="visible"/>
                                      </p:to>
                                    </p:set>
                                    <p:anim calcmode="lin" valueType="num">
                                      <p:cBhvr additive="base">
                                        <p:cTn id="13" dur="500" fill="hold"/>
                                        <p:tgtEl>
                                          <p:spTgt spid="612"/>
                                        </p:tgtEl>
                                        <p:attrNameLst>
                                          <p:attrName>ppt_x</p:attrName>
                                        </p:attrNameLst>
                                      </p:cBhvr>
                                      <p:tavLst>
                                        <p:tav tm="0">
                                          <p:val>
                                            <p:strVal val="#ppt_x"/>
                                          </p:val>
                                        </p:tav>
                                        <p:tav tm="100000">
                                          <p:val>
                                            <p:strVal val="#ppt_x"/>
                                          </p:val>
                                        </p:tav>
                                      </p:tavLst>
                                    </p:anim>
                                    <p:anim calcmode="lin" valueType="num">
                                      <p:cBhvr additive="base">
                                        <p:cTn id="14" dur="500" fill="hold"/>
                                        <p:tgtEl>
                                          <p:spTgt spid="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B7DC9-A199-499A-A55D-E91B48D96FBE}"/>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xmlns="" id="{954E18E6-0535-455E-97E2-A17738D5FAE1}"/>
              </a:ext>
            </a:extLst>
          </p:cNvPr>
          <p:cNvSpPr>
            <a:spLocks noGrp="1"/>
          </p:cNvSpPr>
          <p:nvPr>
            <p:ph idx="1"/>
          </p:nvPr>
        </p:nvSpPr>
        <p:spPr/>
        <p:txBody>
          <a:bodyPr>
            <a:normAutofit fontScale="85000" lnSpcReduction="20000"/>
          </a:bodyPr>
          <a:lstStyle/>
          <a:p>
            <a:r>
              <a:rPr lang="en-IN" dirty="0">
                <a:solidFill>
                  <a:srgbClr val="7030A0"/>
                </a:solidFill>
              </a:rPr>
              <a:t>Consider the following employee database.</a:t>
            </a:r>
          </a:p>
          <a:p>
            <a:r>
              <a:rPr lang="en-IN" dirty="0">
                <a:solidFill>
                  <a:srgbClr val="7030A0"/>
                </a:solidFill>
              </a:rPr>
              <a:t>Employee(</a:t>
            </a:r>
            <a:r>
              <a:rPr lang="en-IN" dirty="0" err="1">
                <a:solidFill>
                  <a:srgbClr val="7030A0"/>
                </a:solidFill>
              </a:rPr>
              <a:t>emp_name</a:t>
            </a:r>
            <a:r>
              <a:rPr lang="en-IN" dirty="0">
                <a:solidFill>
                  <a:srgbClr val="7030A0"/>
                </a:solidFill>
              </a:rPr>
              <a:t>, </a:t>
            </a:r>
            <a:r>
              <a:rPr lang="en-IN" dirty="0" err="1">
                <a:solidFill>
                  <a:srgbClr val="7030A0"/>
                </a:solidFill>
              </a:rPr>
              <a:t>street,city,date_of_joining</a:t>
            </a:r>
            <a:r>
              <a:rPr lang="en-IN" dirty="0">
                <a:solidFill>
                  <a:srgbClr val="7030A0"/>
                </a:solidFill>
              </a:rPr>
              <a:t>)</a:t>
            </a:r>
          </a:p>
          <a:p>
            <a:r>
              <a:rPr lang="en-IN" dirty="0">
                <a:solidFill>
                  <a:srgbClr val="7030A0"/>
                </a:solidFill>
              </a:rPr>
              <a:t>Works(</a:t>
            </a:r>
            <a:r>
              <a:rPr lang="en-IN" dirty="0" err="1">
                <a:solidFill>
                  <a:srgbClr val="7030A0"/>
                </a:solidFill>
              </a:rPr>
              <a:t>emp_name,company_name,salary</a:t>
            </a:r>
            <a:r>
              <a:rPr lang="en-IN" dirty="0">
                <a:solidFill>
                  <a:srgbClr val="7030A0"/>
                </a:solidFill>
              </a:rPr>
              <a:t>)</a:t>
            </a:r>
          </a:p>
          <a:p>
            <a:r>
              <a:rPr lang="en-IN" dirty="0">
                <a:solidFill>
                  <a:srgbClr val="7030A0"/>
                </a:solidFill>
              </a:rPr>
              <a:t>Company(</a:t>
            </a:r>
            <a:r>
              <a:rPr lang="en-IN" dirty="0" err="1">
                <a:solidFill>
                  <a:srgbClr val="7030A0"/>
                </a:solidFill>
              </a:rPr>
              <a:t>company_name,city</a:t>
            </a:r>
            <a:r>
              <a:rPr lang="en-IN" dirty="0">
                <a:solidFill>
                  <a:srgbClr val="7030A0"/>
                </a:solidFill>
              </a:rPr>
              <a:t>)</a:t>
            </a:r>
          </a:p>
          <a:p>
            <a:r>
              <a:rPr lang="en-IN" dirty="0">
                <a:solidFill>
                  <a:srgbClr val="7030A0"/>
                </a:solidFill>
              </a:rPr>
              <a:t>Manages(</a:t>
            </a:r>
            <a:r>
              <a:rPr lang="en-IN" dirty="0" err="1">
                <a:solidFill>
                  <a:srgbClr val="7030A0"/>
                </a:solidFill>
              </a:rPr>
              <a:t>emp_name,manager_name</a:t>
            </a:r>
            <a:r>
              <a:rPr lang="en-IN" dirty="0">
                <a:solidFill>
                  <a:srgbClr val="7030A0"/>
                </a:solidFill>
              </a:rPr>
              <a:t>)</a:t>
            </a:r>
          </a:p>
          <a:p>
            <a:r>
              <a:rPr lang="en-IN" dirty="0">
                <a:solidFill>
                  <a:srgbClr val="7030A0"/>
                </a:solidFill>
              </a:rPr>
              <a:t>Write SQL queries for following:</a:t>
            </a:r>
          </a:p>
          <a:p>
            <a:pPr marL="514350" indent="-514350">
              <a:buFont typeface="+mj-lt"/>
              <a:buAutoNum type="arabicPeriod"/>
            </a:pPr>
            <a:r>
              <a:rPr lang="en-IN" dirty="0">
                <a:solidFill>
                  <a:srgbClr val="7030A0"/>
                </a:solidFill>
              </a:rPr>
              <a:t>Modify the database so that ‘</a:t>
            </a:r>
            <a:r>
              <a:rPr lang="en-IN" dirty="0" err="1">
                <a:solidFill>
                  <a:srgbClr val="7030A0"/>
                </a:solidFill>
              </a:rPr>
              <a:t>Deepa’lives</a:t>
            </a:r>
            <a:r>
              <a:rPr lang="en-IN" dirty="0">
                <a:solidFill>
                  <a:srgbClr val="7030A0"/>
                </a:solidFill>
              </a:rPr>
              <a:t> in ‘Pune’;</a:t>
            </a:r>
          </a:p>
          <a:p>
            <a:pPr marL="514350" indent="-514350">
              <a:buFont typeface="+mj-lt"/>
              <a:buAutoNum type="arabicPeriod"/>
            </a:pPr>
            <a:r>
              <a:rPr lang="en-IN" dirty="0">
                <a:solidFill>
                  <a:srgbClr val="7030A0"/>
                </a:solidFill>
              </a:rPr>
              <a:t>Give all employees of ‘</a:t>
            </a:r>
            <a:r>
              <a:rPr lang="en-IN" dirty="0" err="1">
                <a:solidFill>
                  <a:srgbClr val="7030A0"/>
                </a:solidFill>
              </a:rPr>
              <a:t>Aarya</a:t>
            </a:r>
            <a:r>
              <a:rPr lang="en-IN" dirty="0">
                <a:solidFill>
                  <a:srgbClr val="7030A0"/>
                </a:solidFill>
              </a:rPr>
              <a:t> corporation’ a 10% rise in salary.</a:t>
            </a:r>
          </a:p>
          <a:p>
            <a:pPr marL="514350" indent="-514350">
              <a:buFont typeface="+mj-lt"/>
              <a:buAutoNum type="arabicPeriod"/>
            </a:pPr>
            <a:r>
              <a:rPr lang="en-IN" dirty="0">
                <a:solidFill>
                  <a:srgbClr val="7030A0"/>
                </a:solidFill>
              </a:rPr>
              <a:t>Display all employees who joined in the month of ‘March’;</a:t>
            </a:r>
          </a:p>
          <a:p>
            <a:pPr marL="514350" indent="-514350">
              <a:buFont typeface="+mj-lt"/>
              <a:buAutoNum type="arabicPeriod"/>
            </a:pPr>
            <a:r>
              <a:rPr lang="en-IN" dirty="0">
                <a:solidFill>
                  <a:srgbClr val="7030A0"/>
                </a:solidFill>
              </a:rPr>
              <a:t>Find all employees who earn more than average salary of all employees of their company.</a:t>
            </a:r>
          </a:p>
          <a:p>
            <a:pPr marL="514350" indent="-514350">
              <a:buFont typeface="+mj-lt"/>
              <a:buAutoNum type="arabicPeriod"/>
            </a:pPr>
            <a:endParaRPr lang="en-IN" dirty="0"/>
          </a:p>
        </p:txBody>
      </p:sp>
    </p:spTree>
    <p:extLst>
      <p:ext uri="{BB962C8B-B14F-4D97-AF65-F5344CB8AC3E}">
        <p14:creationId xmlns:p14="http://schemas.microsoft.com/office/powerpoint/2010/main" val="2155571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D4068-B753-4DEF-A75A-C249607F253B}"/>
              </a:ext>
            </a:extLst>
          </p:cNvPr>
          <p:cNvSpPr>
            <a:spLocks noGrp="1"/>
          </p:cNvSpPr>
          <p:nvPr>
            <p:ph type="title"/>
          </p:nvPr>
        </p:nvSpPr>
        <p:spPr/>
        <p:txBody>
          <a:bodyPr/>
          <a:lstStyle/>
          <a:p>
            <a:r>
              <a:rPr lang="en-IN" dirty="0"/>
              <a:t/>
            </a:r>
            <a:br>
              <a:rPr lang="en-IN" dirty="0"/>
            </a:br>
            <a:endParaRPr lang="en-IN" dirty="0"/>
          </a:p>
        </p:txBody>
      </p:sp>
      <p:sp>
        <p:nvSpPr>
          <p:cNvPr id="3" name="Content Placeholder 2">
            <a:extLst>
              <a:ext uri="{FF2B5EF4-FFF2-40B4-BE49-F238E27FC236}">
                <a16:creationId xmlns:a16="http://schemas.microsoft.com/office/drawing/2014/main" xmlns="" id="{B115C42E-7267-41FB-8826-0649E21881FB}"/>
              </a:ext>
            </a:extLst>
          </p:cNvPr>
          <p:cNvSpPr>
            <a:spLocks noGrp="1"/>
          </p:cNvSpPr>
          <p:nvPr>
            <p:ph sz="half" idx="1"/>
          </p:nvPr>
        </p:nvSpPr>
        <p:spPr>
          <a:xfrm>
            <a:off x="538397" y="1539015"/>
            <a:ext cx="5181600" cy="4351338"/>
          </a:xfrm>
        </p:spPr>
        <p:txBody>
          <a:bodyPr/>
          <a:lstStyle/>
          <a:p>
            <a:r>
              <a:rPr lang="en-IN" dirty="0"/>
              <a:t>Compound Operators</a:t>
            </a:r>
          </a:p>
        </p:txBody>
      </p:sp>
      <p:sp>
        <p:nvSpPr>
          <p:cNvPr id="4" name="Content Placeholder 3">
            <a:extLst>
              <a:ext uri="{FF2B5EF4-FFF2-40B4-BE49-F238E27FC236}">
                <a16:creationId xmlns:a16="http://schemas.microsoft.com/office/drawing/2014/main" xmlns="" id="{74471E95-AD00-4C44-908E-758AA7CB3068}"/>
              </a:ext>
            </a:extLst>
          </p:cNvPr>
          <p:cNvSpPr>
            <a:spLocks noGrp="1"/>
          </p:cNvSpPr>
          <p:nvPr>
            <p:ph sz="half" idx="2"/>
          </p:nvPr>
        </p:nvSpPr>
        <p:spPr>
          <a:xfrm>
            <a:off x="6172200" y="1539015"/>
            <a:ext cx="5181600" cy="4351338"/>
          </a:xfrm>
        </p:spPr>
        <p:txBody>
          <a:bodyPr/>
          <a:lstStyle/>
          <a:p>
            <a:r>
              <a:rPr lang="en-IN" dirty="0"/>
              <a:t>Bitwise Operator</a:t>
            </a:r>
          </a:p>
          <a:p>
            <a:endParaRPr lang="en-IN" dirty="0"/>
          </a:p>
        </p:txBody>
      </p:sp>
      <p:pic>
        <p:nvPicPr>
          <p:cNvPr id="5" name="Picture 4">
            <a:extLst>
              <a:ext uri="{FF2B5EF4-FFF2-40B4-BE49-F238E27FC236}">
                <a16:creationId xmlns:a16="http://schemas.microsoft.com/office/drawing/2014/main" xmlns="" id="{0F36029D-A5D9-4AD8-BFB3-1D1753EDDCC9}"/>
              </a:ext>
            </a:extLst>
          </p:cNvPr>
          <p:cNvPicPr>
            <a:picLocks noChangeAspect="1"/>
          </p:cNvPicPr>
          <p:nvPr/>
        </p:nvPicPr>
        <p:blipFill>
          <a:blip r:embed="rId2"/>
          <a:stretch>
            <a:fillRect/>
          </a:stretch>
        </p:blipFill>
        <p:spPr>
          <a:xfrm>
            <a:off x="838200" y="2336774"/>
            <a:ext cx="3885090" cy="3766708"/>
          </a:xfrm>
          <a:prstGeom prst="rect">
            <a:avLst/>
          </a:prstGeom>
        </p:spPr>
      </p:pic>
      <p:pic>
        <p:nvPicPr>
          <p:cNvPr id="6" name="Picture 5">
            <a:extLst>
              <a:ext uri="{FF2B5EF4-FFF2-40B4-BE49-F238E27FC236}">
                <a16:creationId xmlns:a16="http://schemas.microsoft.com/office/drawing/2014/main" xmlns="" id="{CE3B75FA-8403-4B31-8456-A721A2BDAEFA}"/>
              </a:ext>
            </a:extLst>
          </p:cNvPr>
          <p:cNvPicPr>
            <a:picLocks noChangeAspect="1"/>
          </p:cNvPicPr>
          <p:nvPr/>
        </p:nvPicPr>
        <p:blipFill>
          <a:blip r:embed="rId3"/>
          <a:stretch>
            <a:fillRect/>
          </a:stretch>
        </p:blipFill>
        <p:spPr>
          <a:xfrm>
            <a:off x="6172200" y="2869328"/>
            <a:ext cx="4102377" cy="1842385"/>
          </a:xfrm>
          <a:prstGeom prst="rect">
            <a:avLst/>
          </a:prstGeom>
        </p:spPr>
      </p:pic>
    </p:spTree>
    <p:extLst>
      <p:ext uri="{BB962C8B-B14F-4D97-AF65-F5344CB8AC3E}">
        <p14:creationId xmlns:p14="http://schemas.microsoft.com/office/powerpoint/2010/main" val="21148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2436</Words>
  <Application>Microsoft Office PowerPoint</Application>
  <PresentationFormat>Custom</PresentationFormat>
  <Paragraphs>508</Paragraphs>
  <Slides>88</Slides>
  <Notes>24</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Structured Query Language (SQL) &amp; Indexing</vt:lpstr>
      <vt:lpstr>Overview of SQL</vt:lpstr>
      <vt:lpstr>PowerPoint Presentation</vt:lpstr>
      <vt:lpstr>Advantages of SQL </vt:lpstr>
      <vt:lpstr>PowerPoint Presentation</vt:lpstr>
      <vt:lpstr>SQL Data types</vt:lpstr>
      <vt:lpstr>SQL Operators</vt:lpstr>
      <vt:lpstr>PowerPoint Presentation</vt:lpstr>
      <vt:lpstr> </vt:lpstr>
      <vt:lpstr>Logical Operators </vt:lpstr>
      <vt:lpstr>What is Relational Database?</vt:lpstr>
      <vt:lpstr>Important terminologies that are used in terms of relation.</vt:lpstr>
      <vt:lpstr>Classification of SQL commands</vt:lpstr>
      <vt:lpstr>DQL (Data Query Language): </vt:lpstr>
      <vt:lpstr>SELECT Command</vt:lpstr>
      <vt:lpstr>USE OF DISTINCT</vt:lpstr>
      <vt:lpstr>USE OF DISTINCT</vt:lpstr>
      <vt:lpstr>Classification of constraints</vt:lpstr>
      <vt:lpstr>SQL  constraints </vt:lpstr>
      <vt:lpstr>NOT NULL Constraints</vt:lpstr>
      <vt:lpstr>PowerPoint Presentation</vt:lpstr>
      <vt:lpstr>Primary key constraints</vt:lpstr>
      <vt:lpstr>Foreign Key constraints</vt:lpstr>
      <vt:lpstr>Syntax:</vt:lpstr>
      <vt:lpstr>Unique constraints</vt:lpstr>
      <vt:lpstr>SQL UNIQUE Constraint on CREATE TABLE</vt:lpstr>
      <vt:lpstr>Check constraints</vt:lpstr>
      <vt:lpstr>Default constraints</vt:lpstr>
      <vt:lpstr>PowerPoint Presentation</vt:lpstr>
      <vt:lpstr>DDL COMMANDS</vt:lpstr>
      <vt:lpstr>DDL (Data Definition Language): </vt:lpstr>
      <vt:lpstr>CREATE, SHOW &amp; DROP DATABASE </vt:lpstr>
      <vt:lpstr>CREATE Table</vt:lpstr>
      <vt:lpstr>PowerPoint Presentation</vt:lpstr>
      <vt:lpstr>DROP , TRUNCATE table command</vt:lpstr>
      <vt:lpstr>Alter table command</vt:lpstr>
      <vt:lpstr>AGGRATION FUNCTIONS</vt:lpstr>
      <vt:lpstr>AGGRATION FUNCTIONS:</vt:lpstr>
      <vt:lpstr>Example Table : “Student”</vt:lpstr>
      <vt:lpstr>PowerPoint Presentation</vt:lpstr>
      <vt:lpstr>Examples</vt:lpstr>
      <vt:lpstr>NULL Value</vt:lpstr>
      <vt:lpstr>PowerPoint Presentation</vt:lpstr>
      <vt:lpstr>DML COMMANDS</vt:lpstr>
      <vt:lpstr>DML(Data Manipulation Language)</vt:lpstr>
      <vt:lpstr>Data Manipulation commands</vt:lpstr>
      <vt:lpstr>INSERT Command</vt:lpstr>
      <vt:lpstr>PowerPoint Presentation</vt:lpstr>
      <vt:lpstr>UPDATE command</vt:lpstr>
      <vt:lpstr>PowerPoint Presentation</vt:lpstr>
      <vt:lpstr>DELETE command</vt:lpstr>
      <vt:lpstr>PowerPoint Presentation</vt:lpstr>
      <vt:lpstr>Complex Retrieval Queries using Group By</vt:lpstr>
      <vt:lpstr>GROUP BY and HAVING Clause</vt:lpstr>
      <vt:lpstr>PowerPoint Presentation</vt:lpstr>
      <vt:lpstr>GROUP BY on single column</vt:lpstr>
      <vt:lpstr>GROUP BY with ORDER BY</vt:lpstr>
      <vt:lpstr> GROUP BY with HAVING clause</vt:lpstr>
      <vt:lpstr>GROUP BY on multiple columns</vt:lpstr>
      <vt:lpstr>JOIN</vt:lpstr>
      <vt:lpstr>PowerPoint Presentation</vt:lpstr>
      <vt:lpstr>INNER JOIN</vt:lpstr>
      <vt:lpstr>Student                                            Course</vt:lpstr>
      <vt:lpstr>LEFT JOIN</vt:lpstr>
      <vt:lpstr>Example </vt:lpstr>
      <vt:lpstr>RIGHT JOIN</vt:lpstr>
      <vt:lpstr>Example: </vt:lpstr>
      <vt:lpstr>FULL JOIN</vt:lpstr>
      <vt:lpstr>Example:</vt:lpstr>
      <vt:lpstr>Example 2: full join</vt:lpstr>
      <vt:lpstr>Logical Operators</vt:lpstr>
      <vt:lpstr>LIKE condition</vt:lpstr>
      <vt:lpstr>Different LIKE operators with '%' and '_' wildcards:</vt:lpstr>
      <vt:lpstr>Examples</vt:lpstr>
      <vt:lpstr>IN Condition</vt:lpstr>
      <vt:lpstr>Examples </vt:lpstr>
      <vt:lpstr>AND, OR and NOT Operators</vt:lpstr>
      <vt:lpstr>PowerPoint Presentation</vt:lpstr>
      <vt:lpstr>PowerPoint Presentation</vt:lpstr>
      <vt:lpstr>BETWEEN Operator</vt:lpstr>
      <vt:lpstr>Nested Queries in SQL </vt:lpstr>
      <vt:lpstr>Subqueries </vt:lpstr>
      <vt:lpstr>Nested Queries</vt:lpstr>
      <vt:lpstr>Subqueries with the SELECT Statement</vt:lpstr>
      <vt:lpstr>Subquery with delete statement</vt:lpstr>
      <vt:lpstr>Example 2:</vt:lpstr>
      <vt:lpstr>Subqueries with the UPDATE Statement</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 (SQL) &amp; Indexing</dc:title>
  <dc:creator>sakec</dc:creator>
  <cp:lastModifiedBy>kjscecomp</cp:lastModifiedBy>
  <cp:revision>28</cp:revision>
  <dcterms:created xsi:type="dcterms:W3CDTF">2022-08-10T05:36:21Z</dcterms:created>
  <dcterms:modified xsi:type="dcterms:W3CDTF">2024-02-12T05:26:24Z</dcterms:modified>
</cp:coreProperties>
</file>