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3" r:id="rId3"/>
    <p:sldId id="297" r:id="rId4"/>
    <p:sldId id="257" r:id="rId5"/>
    <p:sldId id="258" r:id="rId6"/>
    <p:sldId id="259" r:id="rId7"/>
    <p:sldId id="262" r:id="rId8"/>
    <p:sldId id="299" r:id="rId9"/>
    <p:sldId id="300" r:id="rId10"/>
    <p:sldId id="298" r:id="rId11"/>
    <p:sldId id="263" r:id="rId12"/>
    <p:sldId id="271" r:id="rId13"/>
    <p:sldId id="272" r:id="rId14"/>
    <p:sldId id="267" r:id="rId15"/>
    <p:sldId id="269" r:id="rId16"/>
    <p:sldId id="270" r:id="rId17"/>
    <p:sldId id="275" r:id="rId18"/>
    <p:sldId id="277" r:id="rId19"/>
    <p:sldId id="279" r:id="rId20"/>
    <p:sldId id="278" r:id="rId21"/>
    <p:sldId id="274" r:id="rId22"/>
    <p:sldId id="296" r:id="rId23"/>
    <p:sldId id="292" r:id="rId24"/>
    <p:sldId id="293" r:id="rId25"/>
    <p:sldId id="294" r:id="rId26"/>
    <p:sldId id="295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01" r:id="rId35"/>
    <p:sldId id="303" r:id="rId36"/>
    <p:sldId id="302" r:id="rId37"/>
    <p:sldId id="30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AA1C6-A48A-43B5-AA54-EA8719AA65A1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6E79F-5251-4BDB-A45D-D7C4F25C7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02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522D2-EC3E-49AB-847D-75205D96C0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18419-BF3B-402B-8078-EA5B8188B6A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5BA31-3ECA-41C3-8BF2-75738BB45A9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7D3EB-2558-4BB4-895F-F79457F06DE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7D3EB-2558-4BB4-895F-F79457F06DE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0FCA9-00C5-4770-8C51-607AD3A209F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749E7-1258-4A60-B3CA-9ED1FC8C156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54111-62DC-4F5D-AB5C-62745DF91D9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43117-38B0-40BC-9437-ED607E9B73A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C4EEF-6719-44E4-B3B9-67023A36FAD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FBCE7-36D7-4520-A0E5-33676F59D31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522D2-EC3E-49AB-847D-75205D96C0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D3297-E5A8-4802-A97A-7A4D1E25628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A62FE-09D0-4182-B648-D66E343EFA5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A62FE-09D0-4182-B648-D66E343EFA5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FA78E-956F-4E93-97E1-8545DBA90B4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50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E71F4-E244-43E8-9ECC-BE449879696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9C714-C2A5-433E-BBFF-E9970F0BCC0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9C714-C2A5-433E-BBFF-E9970F0BCC0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9C714-C2A5-433E-BBFF-E9970F0BCC0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EAB65-B82D-409F-8A5B-A88379C4E0D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9C714-C2A5-433E-BBFF-E9970F0BCC0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B4B8F-B819-4199-8630-9228F338B86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956E4-80D9-4994-93CA-5C9AA70126A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5C9-D33C-4FC3-B118-AD6BDD13C1F4}" type="datetime1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1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9703-08FF-4820-BACC-368F0DC685AA}" type="datetime1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7AC1-1C63-489B-9387-D9ACF90ED4A6}" type="datetime1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6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0662-EE22-49FA-8474-24B33423AC3F}" type="datetime1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8B81-8C02-4E20-BEAA-B5CC3287E7BD}" type="datetime1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1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6FFA-9198-44E3-A992-C64727B1BD78}" type="datetime1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0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B1D-8EA8-4C2A-B4CA-4FDCCB83C946}" type="datetime1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730B-1B91-436E-9324-7029099D4160}" type="datetime1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3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A28-36F4-4C37-A958-EB75E1045339}" type="datetime1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7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F797-D198-4FE2-B603-4B158B8A37A4}" type="datetime1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523A-AA9F-42B5-8830-08D7C7B779AB}" type="datetime1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30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61B3-F42E-4D24-BBA0-57620C691D91}" type="datetime1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2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Closure Properties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7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Closure Under </a:t>
            </a:r>
            <a:r>
              <a:rPr lang="en-US" altLang="en-US" sz="3200" dirty="0" smtClean="0"/>
              <a:t>and</a:t>
            </a:r>
            <a:br>
              <a:rPr lang="en-US" altLang="en-US" sz="3200" dirty="0" smtClean="0"/>
            </a:br>
            <a:r>
              <a:rPr lang="en-US" altLang="en-US" sz="3200" dirty="0" smtClean="0"/>
              <a:t>(RE Method)</a:t>
            </a:r>
            <a:endParaRPr lang="en-US" altLang="en-US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7772400" cy="3505200"/>
          </a:xfrm>
        </p:spPr>
        <p:txBody>
          <a:bodyPr/>
          <a:lstStyle/>
          <a:p>
            <a:r>
              <a:rPr lang="en-US" altLang="en-US" dirty="0"/>
              <a:t>Same idea:</a:t>
            </a:r>
          </a:p>
          <a:p>
            <a:pPr lvl="1"/>
            <a:r>
              <a:rPr lang="en-US" altLang="en-US" dirty="0" smtClean="0"/>
              <a:t>R1.R2 </a:t>
            </a:r>
            <a:r>
              <a:rPr lang="en-US" altLang="en-US" dirty="0"/>
              <a:t>is a regular expression whose language is </a:t>
            </a:r>
            <a:r>
              <a:rPr lang="en-US" altLang="en-US" dirty="0" smtClean="0"/>
              <a:t>L1.L2</a:t>
            </a:r>
            <a:endParaRPr lang="en-US" altLang="en-US" dirty="0"/>
          </a:p>
          <a:p>
            <a:pPr lvl="1"/>
            <a:r>
              <a:rPr lang="en-US" altLang="en-US" dirty="0"/>
              <a:t>R* is a regular expression whose language is L*.</a:t>
            </a:r>
          </a:p>
        </p:txBody>
      </p:sp>
    </p:spTree>
    <p:extLst>
      <p:ext uri="{BB962C8B-B14F-4D97-AF65-F5344CB8AC3E}">
        <p14:creationId xmlns:p14="http://schemas.microsoft.com/office/powerpoint/2010/main" val="257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Union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5936" y="1600200"/>
            <a:ext cx="4690864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Lets take a class of regular languages say L1,L2,L3…</a:t>
            </a:r>
          </a:p>
          <a:p>
            <a:r>
              <a:rPr lang="en-US" altLang="en-US" dirty="0" smtClean="0"/>
              <a:t>Union is a binary Operation applied on this class</a:t>
            </a:r>
          </a:p>
          <a:p>
            <a:r>
              <a:rPr lang="en-US" altLang="en-US" dirty="0" smtClean="0"/>
              <a:t>If L1 and L2 are regular languages, so is L1 </a:t>
            </a:r>
            <a:r>
              <a:rPr lang="en-US" altLang="en-US" dirty="0" smtClean="0">
                <a:sym typeface="Symbol" pitchFamily="18" charset="2"/>
              </a:rPr>
              <a:t> L2, we get a new language. </a:t>
            </a:r>
          </a:p>
          <a:p>
            <a:r>
              <a:rPr lang="en-US" altLang="en-US" dirty="0" smtClean="0">
                <a:sym typeface="Symbol" pitchFamily="18" charset="2"/>
              </a:rPr>
              <a:t>The New language generated is also regular and belongs to same class</a:t>
            </a:r>
            <a:endParaRPr lang="en-US" altLang="en-US" dirty="0" smtClean="0"/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Thus, This class is closed under Union </a:t>
            </a:r>
          </a:p>
          <a:p>
            <a:r>
              <a:rPr lang="en-US" altLang="en-US" dirty="0" smtClean="0"/>
              <a:t>Union of Two regular Languages is Regular </a:t>
            </a:r>
          </a:p>
          <a:p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319065" cy="409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Product Automaton for 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Lets take two DFA M1 and M2</a:t>
            </a:r>
          </a:p>
          <a:p>
            <a:r>
              <a:rPr lang="en-IN" sz="2400" dirty="0" smtClean="0"/>
              <a:t>M1=(Q1, ∑, </a:t>
            </a:r>
            <a:r>
              <a:rPr lang="el-GR" sz="2400" dirty="0" smtClean="0"/>
              <a:t>δ</a:t>
            </a:r>
            <a:r>
              <a:rPr lang="en-IN" sz="2400" dirty="0" smtClean="0"/>
              <a:t>1,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F1)</a:t>
            </a:r>
          </a:p>
          <a:p>
            <a:r>
              <a:rPr lang="en-IN" sz="2400" dirty="0" smtClean="0"/>
              <a:t>M2=(Q2, ∑, </a:t>
            </a:r>
            <a:r>
              <a:rPr lang="el-GR" sz="2400" dirty="0" smtClean="0"/>
              <a:t>δ</a:t>
            </a:r>
            <a:r>
              <a:rPr lang="en-IN" sz="2400" dirty="0" smtClean="0"/>
              <a:t>2,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 F2)</a:t>
            </a:r>
          </a:p>
          <a:p>
            <a:r>
              <a:rPr lang="en-IN" sz="2400" dirty="0" smtClean="0"/>
              <a:t>M= (Q, ∑, </a:t>
            </a:r>
            <a:r>
              <a:rPr lang="el-GR" sz="2400" dirty="0" smtClean="0"/>
              <a:t>δ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dirty="0" smtClean="0"/>
              <a:t>, F) =Product Automaton of M1 and M2	</a:t>
            </a:r>
          </a:p>
          <a:p>
            <a:r>
              <a:rPr lang="en-IN" sz="2400" dirty="0" smtClean="0"/>
              <a:t>Q=Q1XQ2</a:t>
            </a:r>
          </a:p>
          <a:p>
            <a:r>
              <a:rPr lang="el-GR" sz="2400" dirty="0" smtClean="0"/>
              <a:t>δ</a:t>
            </a:r>
            <a:r>
              <a:rPr lang="en-IN" sz="2400" dirty="0" smtClean="0"/>
              <a:t>((q1,q2),a)=</a:t>
            </a:r>
            <a:r>
              <a:rPr lang="el-GR" sz="2400" dirty="0" smtClean="0"/>
              <a:t> </a:t>
            </a:r>
            <a:r>
              <a:rPr lang="en-IN" sz="2400" dirty="0" smtClean="0"/>
              <a:t>(</a:t>
            </a:r>
            <a:r>
              <a:rPr lang="el-GR" sz="2400" dirty="0" smtClean="0"/>
              <a:t>δ</a:t>
            </a:r>
            <a:r>
              <a:rPr lang="en-IN" sz="2400" dirty="0" smtClean="0"/>
              <a:t>(q1,a),</a:t>
            </a:r>
            <a:r>
              <a:rPr lang="el-GR" sz="2400" dirty="0" smtClean="0"/>
              <a:t> δ</a:t>
            </a:r>
            <a:r>
              <a:rPr lang="en-IN" sz="2400" dirty="0" smtClean="0"/>
              <a:t>(q2,a))</a:t>
            </a:r>
          </a:p>
          <a:p>
            <a:r>
              <a:rPr lang="en-IN" sz="2400" dirty="0" smtClean="0"/>
              <a:t>q0=(q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</a:t>
            </a:r>
          </a:p>
          <a:p>
            <a:r>
              <a:rPr lang="el-GR" sz="2400" dirty="0" smtClean="0"/>
              <a:t>δ</a:t>
            </a:r>
            <a:r>
              <a:rPr lang="en-IN" sz="2400" dirty="0" smtClean="0"/>
              <a:t>((q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),x)=</a:t>
            </a:r>
            <a:r>
              <a:rPr lang="el-GR" sz="2400" dirty="0" smtClean="0"/>
              <a:t> </a:t>
            </a:r>
            <a:r>
              <a:rPr lang="en-IN" sz="2400" dirty="0" smtClean="0"/>
              <a:t>(</a:t>
            </a:r>
            <a:r>
              <a:rPr lang="el-GR" sz="2400" dirty="0" smtClean="0"/>
              <a:t>δ</a:t>
            </a:r>
            <a:r>
              <a:rPr lang="en-IN" sz="2400" dirty="0" smtClean="0"/>
              <a:t>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,x),</a:t>
            </a:r>
            <a:r>
              <a:rPr lang="el-GR" sz="2400" dirty="0" smtClean="0"/>
              <a:t> δ</a:t>
            </a:r>
            <a:r>
              <a:rPr lang="en-IN" sz="2400" dirty="0" smtClean="0"/>
              <a:t>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,x))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F={(p1,p2)| p1 ∈ F1 or p2 ∈F2}</a:t>
            </a:r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949280"/>
            <a:ext cx="5616624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DFA can be constructed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21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Product Automaton for 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If Product Machine is in state F, It means either M1 machine has reached one of its final state or machine M2 has reached one of its final state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Therefore, Any string that takes M1 to one of its final state or takes M2 to one of its final state, All such strings will be accepted by machine M</a:t>
            </a:r>
          </a:p>
          <a:p>
            <a:r>
              <a:rPr lang="en-IN" sz="2400" dirty="0" smtClean="0"/>
              <a:t>Clearly </a:t>
            </a:r>
            <a:r>
              <a:rPr lang="en-IN" sz="2400" dirty="0" smtClean="0">
                <a:solidFill>
                  <a:srgbClr val="FF0000"/>
                </a:solidFill>
              </a:rPr>
              <a:t>Language(M)=L(M1)  U  L(M2)</a:t>
            </a:r>
          </a:p>
          <a:p>
            <a:r>
              <a:rPr lang="en-IN" sz="2400" dirty="0" smtClean="0"/>
              <a:t>So any two regular languages for construction of Product Automaton</a:t>
            </a:r>
          </a:p>
          <a:p>
            <a:r>
              <a:rPr lang="en-IN" sz="2400" dirty="0" smtClean="0"/>
              <a:t>Thus, Class of Regular Languages is closed under Union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2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Intersection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 altLang="en-US" dirty="0"/>
              <a:t>If L and M are regular languages, then so is L </a:t>
            </a:r>
            <a:r>
              <a:rPr lang="en-US" altLang="en-US" dirty="0">
                <a:sym typeface="Symbol" pitchFamily="18" charset="2"/>
              </a:rPr>
              <a:t> </a:t>
            </a:r>
            <a:r>
              <a:rPr lang="en-US" altLang="en-US" dirty="0"/>
              <a:t>M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66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Product Automaton for Intersection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To show L1 </a:t>
            </a:r>
            <a:r>
              <a:rPr lang="en-US" altLang="en-US" sz="2400" dirty="0" smtClean="0">
                <a:sym typeface="Symbol" pitchFamily="18" charset="2"/>
              </a:rPr>
              <a:t> L2</a:t>
            </a:r>
            <a:r>
              <a:rPr lang="en-IN" sz="2400" dirty="0" smtClean="0"/>
              <a:t> is also regular:-</a:t>
            </a:r>
          </a:p>
          <a:p>
            <a:r>
              <a:rPr lang="en-IN" sz="2400" dirty="0" smtClean="0"/>
              <a:t>Which strings fall in L1 </a:t>
            </a:r>
            <a:r>
              <a:rPr lang="en-US" altLang="en-US" sz="2400" dirty="0" smtClean="0">
                <a:sym typeface="Symbol" pitchFamily="18" charset="2"/>
              </a:rPr>
              <a:t> L2 ?</a:t>
            </a:r>
          </a:p>
          <a:p>
            <a:r>
              <a:rPr lang="en-IN" sz="2400" dirty="0" smtClean="0"/>
              <a:t>All strings that are in both L1 and L2</a:t>
            </a:r>
          </a:p>
          <a:p>
            <a:r>
              <a:rPr lang="en-IN" sz="2400" dirty="0" smtClean="0"/>
              <a:t>What would such strings do ?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Such strings will take the Product Automaton to a pair of states (p1,p2) such that both p1 and p2 are final states of M1 and M2 respectively.</a:t>
            </a:r>
          </a:p>
          <a:p>
            <a:r>
              <a:rPr lang="en-IN" sz="2400" dirty="0" smtClean="0"/>
              <a:t>Language(M)=L(M1) </a:t>
            </a:r>
            <a:r>
              <a:rPr lang="en-US" altLang="en-US" sz="2400" b="1" dirty="0" smtClean="0">
                <a:sym typeface="Symbol" pitchFamily="18" charset="2"/>
              </a:rPr>
              <a:t></a:t>
            </a:r>
            <a:r>
              <a:rPr lang="en-IN" sz="2400" dirty="0" smtClean="0"/>
              <a:t>  L(M2)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83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Product Automaton for Intersection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Lets take two DFA M1 and M2</a:t>
            </a:r>
          </a:p>
          <a:p>
            <a:r>
              <a:rPr lang="en-IN" sz="2400" dirty="0" smtClean="0"/>
              <a:t>M1=(Q1, ∑, </a:t>
            </a:r>
            <a:r>
              <a:rPr lang="el-GR" sz="2400" dirty="0" smtClean="0"/>
              <a:t>δ</a:t>
            </a:r>
            <a:r>
              <a:rPr lang="en-IN" sz="2400" dirty="0" smtClean="0"/>
              <a:t>1,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F1)</a:t>
            </a:r>
          </a:p>
          <a:p>
            <a:r>
              <a:rPr lang="en-IN" sz="2400" dirty="0" smtClean="0"/>
              <a:t>M2=(Q2, ∑, </a:t>
            </a:r>
            <a:r>
              <a:rPr lang="el-GR" sz="2400" dirty="0" smtClean="0"/>
              <a:t>δ</a:t>
            </a:r>
            <a:r>
              <a:rPr lang="en-IN" sz="2400" dirty="0" smtClean="0"/>
              <a:t>2,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 F2)</a:t>
            </a:r>
          </a:p>
          <a:p>
            <a:r>
              <a:rPr lang="en-IN" sz="2400" dirty="0" smtClean="0"/>
              <a:t>M= (Q, ∑, </a:t>
            </a:r>
            <a:r>
              <a:rPr lang="el-GR" sz="2400" dirty="0" smtClean="0"/>
              <a:t>δ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dirty="0" smtClean="0"/>
              <a:t>, F) =Product Automaton of M1 and M2	</a:t>
            </a:r>
          </a:p>
          <a:p>
            <a:r>
              <a:rPr lang="en-IN" sz="2400" dirty="0" smtClean="0"/>
              <a:t>Q=Q1XQ2</a:t>
            </a:r>
          </a:p>
          <a:p>
            <a:r>
              <a:rPr lang="el-GR" sz="2400" dirty="0" smtClean="0"/>
              <a:t>δ</a:t>
            </a:r>
            <a:r>
              <a:rPr lang="en-IN" sz="2400" dirty="0" smtClean="0"/>
              <a:t>((q1,q2),a)=</a:t>
            </a:r>
            <a:r>
              <a:rPr lang="el-GR" sz="2400" dirty="0" smtClean="0"/>
              <a:t> </a:t>
            </a:r>
            <a:r>
              <a:rPr lang="en-IN" sz="2400" dirty="0" smtClean="0"/>
              <a:t>(</a:t>
            </a:r>
            <a:r>
              <a:rPr lang="el-GR" sz="2400" dirty="0" smtClean="0"/>
              <a:t>δ</a:t>
            </a:r>
            <a:r>
              <a:rPr lang="en-IN" sz="2400" dirty="0" smtClean="0"/>
              <a:t>(q1,a),</a:t>
            </a:r>
            <a:r>
              <a:rPr lang="el-GR" sz="2400" dirty="0" smtClean="0"/>
              <a:t> δ</a:t>
            </a:r>
            <a:r>
              <a:rPr lang="en-IN" sz="2400" dirty="0" smtClean="0"/>
              <a:t>(q2,a))</a:t>
            </a:r>
          </a:p>
          <a:p>
            <a:r>
              <a:rPr lang="en-IN" sz="2400" dirty="0" smtClean="0"/>
              <a:t>q0=(q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</a:t>
            </a:r>
          </a:p>
          <a:p>
            <a:r>
              <a:rPr lang="el-GR" sz="2400" dirty="0" smtClean="0"/>
              <a:t>δ</a:t>
            </a:r>
            <a:r>
              <a:rPr lang="en-IN" sz="2400" dirty="0" smtClean="0"/>
              <a:t>((q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),x)=</a:t>
            </a:r>
            <a:r>
              <a:rPr lang="el-GR" sz="2400" dirty="0" smtClean="0"/>
              <a:t> </a:t>
            </a:r>
            <a:r>
              <a:rPr lang="en-IN" sz="2400" dirty="0" smtClean="0"/>
              <a:t>(</a:t>
            </a:r>
            <a:r>
              <a:rPr lang="el-GR" sz="2400" dirty="0" smtClean="0"/>
              <a:t>δ</a:t>
            </a:r>
            <a:r>
              <a:rPr lang="en-IN" sz="2400" dirty="0" smtClean="0"/>
              <a:t>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,x),</a:t>
            </a:r>
            <a:r>
              <a:rPr lang="el-GR" sz="2400" dirty="0" smtClean="0"/>
              <a:t> δ</a:t>
            </a:r>
            <a:r>
              <a:rPr lang="en-IN" sz="2400" dirty="0" smtClean="0"/>
              <a:t>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,x))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F={(p1,p2)| p1 ∈ F1 and p2 ∈F2}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5949280"/>
            <a:ext cx="5616624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DFA can be constructed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64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Product DFA for Intersection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741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9" name="AutoShape 11"/>
          <p:cNvCxnSpPr>
            <a:cxnSpLocks noChangeShapeType="1"/>
            <a:stCxn id="17416" idx="3"/>
            <a:endCxn id="1741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0, 1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742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742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8" name="AutoShape 20"/>
          <p:cNvCxnSpPr>
            <a:cxnSpLocks noChangeShapeType="1"/>
            <a:stCxn id="17414" idx="3"/>
            <a:endCxn id="1741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[A,C]</a:t>
            </a:r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[A,D]</a:t>
            </a:r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[B,C]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cxnSp>
        <p:nvCxnSpPr>
          <p:cNvPr id="17441" name="AutoShape 33"/>
          <p:cNvCxnSpPr>
            <a:cxnSpLocks noChangeShapeType="1"/>
            <a:stCxn id="17434" idx="7"/>
            <a:endCxn id="1743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cxnSp>
        <p:nvCxnSpPr>
          <p:cNvPr id="17445" name="AutoShape 37"/>
          <p:cNvCxnSpPr>
            <a:cxnSpLocks noChangeShapeType="1"/>
            <a:stCxn id="17438" idx="6"/>
            <a:endCxn id="1743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cxnSp>
        <p:nvCxnSpPr>
          <p:cNvPr id="17447" name="AutoShape 39"/>
          <p:cNvCxnSpPr>
            <a:cxnSpLocks noChangeShapeType="1"/>
            <a:stCxn id="17438" idx="1"/>
            <a:endCxn id="1743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744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[B,D]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cxnSp>
        <p:nvCxnSpPr>
          <p:cNvPr id="17452" name="AutoShape 44"/>
          <p:cNvCxnSpPr>
            <a:cxnSpLocks noChangeShapeType="1"/>
            <a:stCxn id="17449" idx="3"/>
            <a:endCxn id="1743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49530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Difference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If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L</a:t>
            </a:r>
            <a:r>
              <a:rPr lang="en-US" altLang="en-US" sz="2400" dirty="0" smtClean="0"/>
              <a:t>2 </a:t>
            </a:r>
            <a:r>
              <a:rPr lang="en-US" altLang="en-US" sz="2400" dirty="0"/>
              <a:t>are regular languages, then so is </a:t>
            </a:r>
            <a:r>
              <a:rPr lang="en-US" altLang="en-US" sz="2400" i="1" dirty="0" smtClean="0">
                <a:solidFill>
                  <a:srgbClr val="FF0066"/>
                </a:solidFill>
              </a:rPr>
              <a:t>L1 </a:t>
            </a:r>
            <a:r>
              <a:rPr lang="en-US" altLang="en-US" sz="2400" i="1" dirty="0">
                <a:solidFill>
                  <a:srgbClr val="FF0066"/>
                </a:solidFill>
              </a:rPr>
              <a:t>– </a:t>
            </a:r>
            <a:r>
              <a:rPr lang="en-US" altLang="en-US" sz="2400" i="1" dirty="0" smtClean="0">
                <a:solidFill>
                  <a:srgbClr val="FF0066"/>
                </a:solidFill>
              </a:rPr>
              <a:t>L2</a:t>
            </a:r>
            <a:r>
              <a:rPr lang="en-US" altLang="en-US" sz="2400" dirty="0" smtClean="0"/>
              <a:t>  </a:t>
            </a:r>
            <a:r>
              <a:rPr lang="en-US" altLang="en-US" sz="2400" dirty="0"/>
              <a:t>= strings in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but not </a:t>
            </a:r>
            <a:r>
              <a:rPr lang="en-US" altLang="en-US" sz="2400" dirty="0" smtClean="0"/>
              <a:t>L2.</a:t>
            </a:r>
          </a:p>
          <a:p>
            <a:r>
              <a:rPr lang="en-US" altLang="en-US" sz="2400" dirty="0" smtClean="0"/>
              <a:t>L1-L2={x | x </a:t>
            </a:r>
            <a:r>
              <a:rPr lang="en-IN" sz="2400" dirty="0" smtClean="0"/>
              <a:t>∈ L1 and x ∈ L2 }</a:t>
            </a:r>
            <a:endParaRPr lang="en-US" altLang="en-US" sz="2400" dirty="0"/>
          </a:p>
          <a:p>
            <a:r>
              <a:rPr lang="en-US" altLang="en-US" sz="2400" dirty="0">
                <a:solidFill>
                  <a:srgbClr val="3366FF"/>
                </a:solidFill>
              </a:rPr>
              <a:t>Proof</a:t>
            </a:r>
            <a:r>
              <a:rPr lang="en-US" altLang="en-US" sz="2400" dirty="0"/>
              <a:t>: Let </a:t>
            </a:r>
            <a:r>
              <a:rPr lang="en-US" altLang="en-US" sz="2400" dirty="0" smtClean="0"/>
              <a:t>M1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M2 </a:t>
            </a:r>
            <a:r>
              <a:rPr lang="en-US" altLang="en-US" sz="2400" dirty="0"/>
              <a:t>be DFA’s whose languages are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L2, </a:t>
            </a:r>
            <a:r>
              <a:rPr lang="en-US" altLang="en-US" sz="2400" dirty="0"/>
              <a:t>respectively.</a:t>
            </a:r>
          </a:p>
          <a:p>
            <a:r>
              <a:rPr lang="en-US" altLang="en-US" sz="2400" dirty="0"/>
              <a:t>Construct M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the product automaton of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L2.</a:t>
            </a:r>
            <a:endParaRPr lang="en-US" altLang="en-US" sz="2400" dirty="0"/>
          </a:p>
          <a:p>
            <a:r>
              <a:rPr lang="en-US" altLang="en-US" sz="2400" dirty="0"/>
              <a:t>Make the final states of </a:t>
            </a:r>
            <a:r>
              <a:rPr lang="en-US" altLang="en-US" sz="2400" dirty="0" smtClean="0"/>
              <a:t>M </a:t>
            </a:r>
            <a:r>
              <a:rPr lang="en-US" altLang="en-US" sz="2400" dirty="0"/>
              <a:t>be the pairs where </a:t>
            </a:r>
            <a:r>
              <a:rPr lang="en-US" altLang="en-US" sz="2400" dirty="0" smtClean="0"/>
              <a:t>M1-state </a:t>
            </a:r>
            <a:r>
              <a:rPr lang="en-US" altLang="en-US" sz="2400" dirty="0"/>
              <a:t>is final but </a:t>
            </a:r>
            <a:r>
              <a:rPr lang="en-US" altLang="en-US" sz="2400" dirty="0" smtClean="0"/>
              <a:t>M2-state </a:t>
            </a:r>
            <a:r>
              <a:rPr lang="en-US" altLang="en-US" sz="2400" dirty="0"/>
              <a:t>is not.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995936" y="2924944"/>
            <a:ext cx="216024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Product Automaton for 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To show L1 </a:t>
            </a:r>
            <a:r>
              <a:rPr lang="en-US" sz="2400" dirty="0">
                <a:sym typeface="Symbol" pitchFamily="18" charset="2"/>
              </a:rPr>
              <a:t>-</a:t>
            </a:r>
            <a:r>
              <a:rPr lang="en-US" altLang="en-US" sz="2400" dirty="0" smtClean="0">
                <a:sym typeface="Symbol" pitchFamily="18" charset="2"/>
              </a:rPr>
              <a:t> L2</a:t>
            </a:r>
            <a:r>
              <a:rPr lang="en-IN" sz="2400" dirty="0" smtClean="0"/>
              <a:t> is also regular:-</a:t>
            </a:r>
          </a:p>
          <a:p>
            <a:r>
              <a:rPr lang="en-IN" sz="2400" dirty="0" smtClean="0"/>
              <a:t>Which strings fall in L1 -</a:t>
            </a:r>
            <a:r>
              <a:rPr lang="en-US" altLang="en-US" sz="2400" dirty="0" smtClean="0">
                <a:sym typeface="Symbol" pitchFamily="18" charset="2"/>
              </a:rPr>
              <a:t> L2 ?</a:t>
            </a:r>
          </a:p>
          <a:p>
            <a:r>
              <a:rPr lang="en-IN" sz="2400" dirty="0" smtClean="0"/>
              <a:t>What would such strings do ?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Such strings will takes the Product Automaton to a pair of states (p1,p2) such that both p1 is final state but p2 is not a final states of M1 and M2 respectively.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Such strings take M1 to final state but does not take M2 to final state, </a:t>
            </a:r>
          </a:p>
          <a:p>
            <a:r>
              <a:rPr lang="en-IN" sz="2400" dirty="0" smtClean="0"/>
              <a:t>I.e. Product Automaton accepts all the strings accepted by L1 but not accepted by L2.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Language(M)=L(M1) -  L(M2)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63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Properties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 smtClean="0"/>
              <a:t>A </a:t>
            </a:r>
            <a:r>
              <a:rPr lang="en-US" altLang="en-US" sz="2400" dirty="0"/>
              <a:t>closure property is a statement that a certain operation on languages, </a:t>
            </a:r>
            <a:endParaRPr lang="en-US" altLang="en-US" sz="2400" dirty="0" smtClean="0"/>
          </a:p>
          <a:p>
            <a:r>
              <a:rPr lang="en-US" altLang="en-US" sz="2400" dirty="0" smtClean="0"/>
              <a:t>when </a:t>
            </a:r>
            <a:r>
              <a:rPr lang="en-US" altLang="en-US" sz="2400" dirty="0"/>
              <a:t>applied to languages in a class </a:t>
            </a:r>
            <a:r>
              <a:rPr lang="en-US" altLang="en-US" sz="2400" dirty="0" smtClean="0"/>
              <a:t>(Class of regular </a:t>
            </a:r>
            <a:r>
              <a:rPr lang="en-US" altLang="en-US" sz="2400" dirty="0"/>
              <a:t>languages), produces a result that is also in that class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88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Product DFA for Difference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253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9" name="AutoShape 11"/>
          <p:cNvCxnSpPr>
            <a:cxnSpLocks noChangeShapeType="1"/>
            <a:stCxn id="22536" idx="3"/>
            <a:endCxn id="2253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0, 1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254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254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8" name="AutoShape 20"/>
          <p:cNvCxnSpPr>
            <a:cxnSpLocks noChangeShapeType="1"/>
            <a:stCxn id="22534" idx="3"/>
            <a:endCxn id="2253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[A,C]</a:t>
            </a:r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[A,D]</a:t>
            </a: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[B,C]</a:t>
            </a: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cxnSp>
        <p:nvCxnSpPr>
          <p:cNvPr id="22561" name="AutoShape 33"/>
          <p:cNvCxnSpPr>
            <a:cxnSpLocks noChangeShapeType="1"/>
            <a:stCxn id="22554" idx="7"/>
            <a:endCxn id="2255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cxnSp>
        <p:nvCxnSpPr>
          <p:cNvPr id="22565" name="AutoShape 37"/>
          <p:cNvCxnSpPr>
            <a:cxnSpLocks noChangeShapeType="1"/>
            <a:stCxn id="22558" idx="6"/>
            <a:endCxn id="2255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cxnSp>
        <p:nvCxnSpPr>
          <p:cNvPr id="22567" name="AutoShape 39"/>
          <p:cNvCxnSpPr>
            <a:cxnSpLocks noChangeShapeType="1"/>
            <a:stCxn id="22558" idx="1"/>
            <a:endCxn id="2255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[B,D]</a:t>
            </a: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cxnSp>
        <p:nvCxnSpPr>
          <p:cNvPr id="22572" name="AutoShape 44"/>
          <p:cNvCxnSpPr>
            <a:cxnSpLocks noChangeShapeType="1"/>
            <a:stCxn id="22569" idx="3"/>
            <a:endCxn id="2255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2574" name="Oval 46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5470525" y="5062538"/>
            <a:ext cx="3173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66FF"/>
                </a:solidFill>
              </a:rPr>
              <a:t>Notice</a:t>
            </a:r>
            <a:r>
              <a:rPr lang="en-US" altLang="en-US"/>
              <a:t>: difference</a:t>
            </a:r>
          </a:p>
          <a:p>
            <a:r>
              <a:rPr lang="en-US" altLang="en-US"/>
              <a:t>is the empty language</a:t>
            </a:r>
          </a:p>
        </p:txBody>
      </p:sp>
    </p:spTree>
    <p:extLst>
      <p:ext uri="{BB962C8B-B14F-4D97-AF65-F5344CB8AC3E}">
        <p14:creationId xmlns:p14="http://schemas.microsoft.com/office/powerpoint/2010/main" val="23846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/>
              <a:t>Closure Under Complementation</a:t>
            </a:r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i="1" dirty="0">
                <a:solidFill>
                  <a:srgbClr val="FF0066"/>
                </a:solidFill>
              </a:rPr>
              <a:t>complement</a:t>
            </a:r>
            <a:r>
              <a:rPr lang="en-US" altLang="en-US" sz="2400" dirty="0"/>
              <a:t>  of a language L (with respect to an alphabet </a:t>
            </a:r>
            <a:r>
              <a:rPr lang="en-US" altLang="en-US" sz="2400" dirty="0">
                <a:latin typeface="Lucida Sans Unicode" pitchFamily="34" charset="0"/>
              </a:rPr>
              <a:t>Σ</a:t>
            </a:r>
            <a:r>
              <a:rPr lang="en-US" altLang="en-US" sz="2400" dirty="0"/>
              <a:t> such that </a:t>
            </a:r>
            <a:r>
              <a:rPr lang="en-US" altLang="en-US" sz="2400" dirty="0">
                <a:latin typeface="Lucida Sans Unicode" pitchFamily="34" charset="0"/>
              </a:rPr>
              <a:t>Σ</a:t>
            </a:r>
            <a:r>
              <a:rPr lang="en-US" altLang="en-US" sz="2400" dirty="0"/>
              <a:t>* contains L) is </a:t>
            </a:r>
            <a:r>
              <a:rPr lang="en-US" altLang="en-US" sz="2400" dirty="0">
                <a:solidFill>
                  <a:srgbClr val="FF0000"/>
                </a:solidFill>
                <a:latin typeface="Lucida Sans Unicode" pitchFamily="34" charset="0"/>
              </a:rPr>
              <a:t>Σ</a:t>
            </a:r>
            <a:r>
              <a:rPr lang="en-US" altLang="en-US" sz="2400" dirty="0">
                <a:solidFill>
                  <a:srgbClr val="FF0000"/>
                </a:solidFill>
              </a:rPr>
              <a:t>* – L.</a:t>
            </a:r>
          </a:p>
          <a:p>
            <a:r>
              <a:rPr lang="en-US" altLang="en-US" sz="2400" dirty="0" smtClean="0"/>
              <a:t>Since </a:t>
            </a:r>
            <a:r>
              <a:rPr lang="en-US" altLang="en-US" sz="2400" dirty="0">
                <a:latin typeface="Lucida Sans Unicode" pitchFamily="34" charset="0"/>
              </a:rPr>
              <a:t>Σ</a:t>
            </a:r>
            <a:r>
              <a:rPr lang="en-US" altLang="en-US" sz="2400" dirty="0"/>
              <a:t>* is surely regular, the complement of a regular language is always regular.</a:t>
            </a:r>
          </a:p>
        </p:txBody>
      </p:sp>
    </p:spTree>
    <p:extLst>
      <p:ext uri="{BB962C8B-B14F-4D97-AF65-F5344CB8AC3E}">
        <p14:creationId xmlns:p14="http://schemas.microsoft.com/office/powerpoint/2010/main" val="25867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Closure Under Complementation</a:t>
            </a:r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Initial State will Remain Initial</a:t>
            </a:r>
          </a:p>
          <a:p>
            <a:r>
              <a:rPr lang="en-US" altLang="en-US" sz="2400" dirty="0" smtClean="0"/>
              <a:t>Final State will become Non-Final</a:t>
            </a:r>
          </a:p>
          <a:p>
            <a:r>
              <a:rPr lang="en-US" altLang="en-US" sz="2400" dirty="0" smtClean="0"/>
              <a:t>Non-Final State will become Final</a:t>
            </a:r>
          </a:p>
          <a:p>
            <a:r>
              <a:rPr lang="en-US" altLang="en-US" sz="2400" dirty="0" smtClean="0"/>
              <a:t>Transitions will be same</a:t>
            </a:r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So RE for Complement=(0*.1.(0/1))*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889104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336904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260704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346304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9" name="AutoShape 10"/>
          <p:cNvCxnSpPr>
            <a:cxnSpLocks noChangeShapeType="1"/>
          </p:cNvCxnSpPr>
          <p:nvPr/>
        </p:nvCxnSpPr>
        <p:spPr bwMode="auto">
          <a:xfrm rot="16200000" flipH="1" flipV="1">
            <a:off x="6126435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1"/>
          <p:cNvCxnSpPr>
            <a:cxnSpLocks noChangeShapeType="1"/>
            <a:stCxn id="7" idx="3"/>
            <a:endCxn id="5" idx="5"/>
          </p:cNvCxnSpPr>
          <p:nvPr/>
        </p:nvCxnSpPr>
        <p:spPr bwMode="auto">
          <a:xfrm rot="16200000" flipV="1">
            <a:off x="6787629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660504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651104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498704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0, 1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508104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1208584" y="4014192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2656384" y="4014192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1665784" y="424279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9" name="AutoShape 10"/>
          <p:cNvCxnSpPr>
            <a:cxnSpLocks noChangeShapeType="1"/>
          </p:cNvCxnSpPr>
          <p:nvPr/>
        </p:nvCxnSpPr>
        <p:spPr bwMode="auto">
          <a:xfrm rot="16200000" flipH="1" flipV="1">
            <a:off x="1445915" y="3929261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1"/>
          <p:cNvCxnSpPr>
            <a:cxnSpLocks noChangeShapeType="1"/>
            <a:endCxn id="15" idx="5"/>
          </p:cNvCxnSpPr>
          <p:nvPr/>
        </p:nvCxnSpPr>
        <p:spPr bwMode="auto">
          <a:xfrm rot="16200000" flipV="1">
            <a:off x="2107109" y="3896717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979984" y="3404592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1970584" y="3785592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818184" y="4699992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0, 1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827584" y="424279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1132384" y="3937992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547936" y="5733256"/>
            <a:ext cx="7552456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DFA can be constructed,</a:t>
            </a:r>
          </a:p>
          <a:p>
            <a:r>
              <a:rPr lang="en-US" altLang="en-US" sz="2400" dirty="0"/>
              <a:t>RE can be </a:t>
            </a:r>
            <a:r>
              <a:rPr lang="en-US" altLang="en-US" sz="2400" dirty="0" smtClean="0"/>
              <a:t>written, So closed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75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Reversal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altLang="en-US" dirty="0"/>
              <a:t>Recall example of a DFA that accepted the binary strings that, as integers were divisible by </a:t>
            </a:r>
            <a:r>
              <a:rPr lang="en-US" altLang="en-US" dirty="0" smtClean="0"/>
              <a:t>3</a:t>
            </a:r>
            <a:r>
              <a:rPr lang="en-US" altLang="en-US" dirty="0"/>
              <a:t>.</a:t>
            </a:r>
          </a:p>
          <a:p>
            <a:r>
              <a:rPr lang="en-US" altLang="en-US" dirty="0" smtClean="0"/>
              <a:t>Thus, </a:t>
            </a:r>
            <a:r>
              <a:rPr lang="en-US" altLang="en-US" dirty="0"/>
              <a:t>the language of binary strings whose reversal was divisible by </a:t>
            </a:r>
            <a:r>
              <a:rPr lang="en-US" altLang="en-US" dirty="0" smtClean="0"/>
              <a:t>3 </a:t>
            </a:r>
            <a:r>
              <a:rPr lang="en-US" altLang="en-US" dirty="0"/>
              <a:t>was also regular, </a:t>
            </a:r>
          </a:p>
          <a:p>
            <a:r>
              <a:rPr lang="en-US" altLang="en-US" dirty="0"/>
              <a:t>Good application of reversal-closure.</a:t>
            </a:r>
          </a:p>
        </p:txBody>
      </p:sp>
    </p:spTree>
    <p:extLst>
      <p:ext uri="{BB962C8B-B14F-4D97-AF65-F5344CB8AC3E}">
        <p14:creationId xmlns:p14="http://schemas.microsoft.com/office/powerpoint/2010/main" val="14511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Reversal –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>
            <a:noAutofit/>
          </a:bodyPr>
          <a:lstStyle/>
          <a:p>
            <a:r>
              <a:rPr lang="en-US" altLang="en-US" dirty="0"/>
              <a:t>Given language L, L</a:t>
            </a:r>
            <a:r>
              <a:rPr lang="en-US" altLang="en-US" baseline="30000" dirty="0"/>
              <a:t>R</a:t>
            </a:r>
            <a:r>
              <a:rPr lang="en-US" altLang="en-US" dirty="0"/>
              <a:t> is the set of strings whose reversal is in L.</a:t>
            </a:r>
          </a:p>
          <a:p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/>
              <a:t>: L = {0, 01, 100};     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 </a:t>
            </a:r>
            <a:r>
              <a:rPr lang="en-US" altLang="en-US" dirty="0"/>
              <a:t>L</a:t>
            </a:r>
            <a:r>
              <a:rPr lang="en-US" altLang="en-US" baseline="30000" dirty="0"/>
              <a:t>R</a:t>
            </a:r>
            <a:r>
              <a:rPr lang="en-US" altLang="en-US" dirty="0"/>
              <a:t> = {0, 10, 001}.</a:t>
            </a:r>
          </a:p>
          <a:p>
            <a:endParaRPr lang="en-US" altLang="en-US" dirty="0" smtClean="0">
              <a:solidFill>
                <a:srgbClr val="3366FF"/>
              </a:solidFill>
            </a:endParaRPr>
          </a:p>
          <a:p>
            <a:r>
              <a:rPr lang="en-US" altLang="en-US" dirty="0" smtClean="0">
                <a:solidFill>
                  <a:srgbClr val="3366FF"/>
                </a:solidFill>
              </a:rPr>
              <a:t>Proof</a:t>
            </a:r>
            <a:r>
              <a:rPr lang="en-US" altLang="en-US" dirty="0"/>
              <a:t>: Let E be a regular expression for L.</a:t>
            </a:r>
          </a:p>
          <a:p>
            <a:r>
              <a:rPr lang="en-US" altLang="en-US" dirty="0"/>
              <a:t>We show how to reverse E, to provide a regular expression E</a:t>
            </a:r>
            <a:r>
              <a:rPr lang="en-US" altLang="en-US" baseline="30000" dirty="0"/>
              <a:t>R</a:t>
            </a:r>
            <a:r>
              <a:rPr lang="en-US" altLang="en-US" dirty="0"/>
              <a:t> for L</a:t>
            </a:r>
            <a:r>
              <a:rPr lang="en-US" altLang="en-US" baseline="30000" dirty="0"/>
              <a:t>R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1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/>
              <a:t>Reversal of a Regular Expression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66FF"/>
                </a:solidFill>
              </a:rPr>
              <a:t>Basis</a:t>
            </a:r>
            <a:r>
              <a:rPr lang="en-US" altLang="en-US" dirty="0"/>
              <a:t>: If E is a symbol a,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, or </a:t>
            </a:r>
            <a:r>
              <a:rPr lang="en-US" altLang="en-US" sz="2400" dirty="0">
                <a:latin typeface="Lucida Sans Unicode" pitchFamily="34" charset="0"/>
              </a:rPr>
              <a:t>∅</a:t>
            </a:r>
            <a:r>
              <a:rPr lang="en-US" altLang="en-US" dirty="0"/>
              <a:t>, then E</a:t>
            </a:r>
            <a:r>
              <a:rPr lang="en-US" altLang="en-US" baseline="30000" dirty="0"/>
              <a:t>R</a:t>
            </a:r>
            <a:r>
              <a:rPr lang="en-US" altLang="en-US" dirty="0"/>
              <a:t> = E.</a:t>
            </a:r>
          </a:p>
          <a:p>
            <a:r>
              <a:rPr lang="en-US" altLang="en-US" dirty="0">
                <a:solidFill>
                  <a:srgbClr val="3366FF"/>
                </a:solidFill>
              </a:rPr>
              <a:t>Induction</a:t>
            </a:r>
            <a:r>
              <a:rPr lang="en-US" altLang="en-US" dirty="0"/>
              <a:t>: If E is</a:t>
            </a:r>
          </a:p>
          <a:p>
            <a:pPr lvl="1"/>
            <a:r>
              <a:rPr lang="en-US" altLang="en-US" dirty="0" smtClean="0"/>
              <a:t>E=F+G</a:t>
            </a:r>
            <a:r>
              <a:rPr lang="en-US" altLang="en-US" dirty="0"/>
              <a:t>, then E</a:t>
            </a:r>
            <a:r>
              <a:rPr lang="en-US" altLang="en-US" baseline="30000" dirty="0"/>
              <a:t>R</a:t>
            </a:r>
            <a:r>
              <a:rPr lang="en-US" altLang="en-US" dirty="0"/>
              <a:t> = F</a:t>
            </a:r>
            <a:r>
              <a:rPr lang="en-US" altLang="en-US" baseline="30000" dirty="0"/>
              <a:t>R</a:t>
            </a:r>
            <a:r>
              <a:rPr lang="en-US" altLang="en-US" dirty="0"/>
              <a:t> + G</a:t>
            </a:r>
            <a:r>
              <a:rPr lang="en-US" altLang="en-US" baseline="30000" dirty="0"/>
              <a:t>R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smtClean="0"/>
              <a:t>E=FG</a:t>
            </a:r>
            <a:r>
              <a:rPr lang="en-US" altLang="en-US" dirty="0"/>
              <a:t>, then E</a:t>
            </a:r>
            <a:r>
              <a:rPr lang="en-US" altLang="en-US" baseline="30000" dirty="0"/>
              <a:t>R</a:t>
            </a:r>
            <a:r>
              <a:rPr lang="en-US" altLang="en-US" dirty="0"/>
              <a:t> = G</a:t>
            </a:r>
            <a:r>
              <a:rPr lang="en-US" altLang="en-US" baseline="30000" dirty="0"/>
              <a:t>R</a:t>
            </a:r>
            <a:r>
              <a:rPr lang="en-US" altLang="en-US" dirty="0"/>
              <a:t>F</a:t>
            </a:r>
            <a:r>
              <a:rPr lang="en-US" altLang="en-US" baseline="30000" dirty="0"/>
              <a:t>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smtClean="0"/>
              <a:t>E=F</a:t>
            </a:r>
            <a:r>
              <a:rPr lang="en-US" altLang="en-US" dirty="0"/>
              <a:t>*, then E</a:t>
            </a:r>
            <a:r>
              <a:rPr lang="en-US" altLang="en-US" baseline="30000" dirty="0"/>
              <a:t>R</a:t>
            </a:r>
            <a:r>
              <a:rPr lang="en-US" altLang="en-US" dirty="0"/>
              <a:t> = (F</a:t>
            </a:r>
            <a:r>
              <a:rPr lang="en-US" altLang="en-US" baseline="30000" dirty="0"/>
              <a:t>R</a:t>
            </a:r>
            <a:r>
              <a:rPr lang="en-US" altLang="en-US" dirty="0"/>
              <a:t>)*.</a:t>
            </a:r>
          </a:p>
        </p:txBody>
      </p:sp>
    </p:spTree>
    <p:extLst>
      <p:ext uri="{BB962C8B-B14F-4D97-AF65-F5344CB8AC3E}">
        <p14:creationId xmlns:p14="http://schemas.microsoft.com/office/powerpoint/2010/main" val="36687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Reversal of a 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E = </a:t>
            </a:r>
            <a:r>
              <a:rPr lang="en-US" altLang="en-US" b="1"/>
              <a:t>01</a:t>
            </a:r>
            <a:r>
              <a:rPr lang="en-US" altLang="en-US"/>
              <a:t>* + </a:t>
            </a:r>
            <a:r>
              <a:rPr lang="en-US" altLang="en-US" b="1"/>
              <a:t>10</a:t>
            </a:r>
            <a:r>
              <a:rPr lang="en-US" altLang="en-US"/>
              <a:t>*.</a:t>
            </a:r>
          </a:p>
          <a:p>
            <a:r>
              <a:rPr lang="en-US" altLang="en-US"/>
              <a:t>E</a:t>
            </a:r>
            <a:r>
              <a:rPr lang="en-US" altLang="en-US" baseline="30000"/>
              <a:t>R</a:t>
            </a:r>
            <a:r>
              <a:rPr lang="en-US" altLang="en-US"/>
              <a:t> = (</a:t>
            </a:r>
            <a:r>
              <a:rPr lang="en-US" altLang="en-US" b="1"/>
              <a:t>01</a:t>
            </a:r>
            <a:r>
              <a:rPr lang="en-US" altLang="en-US"/>
              <a:t>* + </a:t>
            </a:r>
            <a:r>
              <a:rPr lang="en-US" altLang="en-US" b="1"/>
              <a:t>10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/>
              <a:t> = (</a:t>
            </a:r>
            <a:r>
              <a:rPr lang="en-US" altLang="en-US" b="1"/>
              <a:t>01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/>
              <a:t> + (</a:t>
            </a:r>
            <a:r>
              <a:rPr lang="en-US" altLang="en-US" b="1"/>
              <a:t>10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endParaRPr lang="en-US" altLang="en-US"/>
          </a:p>
          <a:p>
            <a:r>
              <a:rPr lang="en-US" altLang="en-US"/>
              <a:t>= (</a:t>
            </a:r>
            <a:r>
              <a:rPr lang="en-US" altLang="en-US" b="1"/>
              <a:t>1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 b="1"/>
              <a:t>0</a:t>
            </a:r>
            <a:r>
              <a:rPr lang="en-US" altLang="en-US" baseline="30000"/>
              <a:t>R</a:t>
            </a:r>
            <a:r>
              <a:rPr lang="en-US" altLang="en-US"/>
              <a:t> + (</a:t>
            </a:r>
            <a:r>
              <a:rPr lang="en-US" altLang="en-US" b="1"/>
              <a:t>0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 b="1"/>
              <a:t>1</a:t>
            </a:r>
            <a:r>
              <a:rPr lang="en-US" altLang="en-US" baseline="30000"/>
              <a:t>R</a:t>
            </a:r>
          </a:p>
          <a:p>
            <a:r>
              <a:rPr lang="en-US" altLang="en-US"/>
              <a:t>= (</a:t>
            </a:r>
            <a:r>
              <a:rPr lang="en-US" altLang="en-US" b="1"/>
              <a:t>1</a:t>
            </a:r>
            <a:r>
              <a:rPr lang="en-US" altLang="en-US" baseline="30000"/>
              <a:t>R</a:t>
            </a:r>
            <a:r>
              <a:rPr lang="en-US" altLang="en-US"/>
              <a:t>)*</a:t>
            </a:r>
            <a:r>
              <a:rPr lang="en-US" altLang="en-US" b="1"/>
              <a:t>0</a:t>
            </a:r>
            <a:r>
              <a:rPr lang="en-US" altLang="en-US"/>
              <a:t> + (</a:t>
            </a:r>
            <a:r>
              <a:rPr lang="en-US" altLang="en-US" b="1"/>
              <a:t>0</a:t>
            </a:r>
            <a:r>
              <a:rPr lang="en-US" altLang="en-US" baseline="30000"/>
              <a:t>R</a:t>
            </a:r>
            <a:r>
              <a:rPr lang="en-US" altLang="en-US"/>
              <a:t>)*</a:t>
            </a:r>
            <a:r>
              <a:rPr lang="en-US" altLang="en-US" b="1"/>
              <a:t>1</a:t>
            </a:r>
          </a:p>
          <a:p>
            <a:r>
              <a:rPr lang="en-US" altLang="en-US"/>
              <a:t>= </a:t>
            </a:r>
            <a:r>
              <a:rPr lang="en-US" altLang="en-US" b="1"/>
              <a:t>1</a:t>
            </a:r>
            <a:r>
              <a:rPr lang="en-US" altLang="en-US"/>
              <a:t>*</a:t>
            </a:r>
            <a:r>
              <a:rPr lang="en-US" altLang="en-US" b="1"/>
              <a:t>0</a:t>
            </a:r>
            <a:r>
              <a:rPr lang="en-US" altLang="en-US"/>
              <a:t> + </a:t>
            </a:r>
            <a:r>
              <a:rPr lang="en-US" altLang="en-US" b="1"/>
              <a:t>0</a:t>
            </a:r>
            <a:r>
              <a:rPr lang="en-US" altLang="en-US"/>
              <a:t>*</a:t>
            </a:r>
            <a:r>
              <a:rPr lang="en-US" altLang="en-US" b="1"/>
              <a:t>1</a:t>
            </a:r>
            <a:r>
              <a:rPr lang="en-US" altLang="en-US"/>
              <a:t>.</a:t>
            </a:r>
            <a:endParaRPr lang="en-US" altLang="en-US" baseline="30000"/>
          </a:p>
        </p:txBody>
      </p:sp>
      <p:sp>
        <p:nvSpPr>
          <p:cNvPr id="2" name="Rectangle 1"/>
          <p:cNvSpPr/>
          <p:nvPr/>
        </p:nvSpPr>
        <p:spPr>
          <a:xfrm>
            <a:off x="3923928" y="54452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3366FF"/>
                </a:solidFill>
              </a:rPr>
              <a:t>Induction</a:t>
            </a:r>
            <a:r>
              <a:rPr lang="en-US" altLang="en-US" dirty="0"/>
              <a:t>: If E is</a:t>
            </a:r>
          </a:p>
          <a:p>
            <a:pPr lvl="1"/>
            <a:r>
              <a:rPr lang="en-US" altLang="en-US" dirty="0"/>
              <a:t>E=F+G, then E</a:t>
            </a:r>
            <a:r>
              <a:rPr lang="en-US" altLang="en-US" baseline="30000" dirty="0"/>
              <a:t>R</a:t>
            </a:r>
            <a:r>
              <a:rPr lang="en-US" altLang="en-US" dirty="0"/>
              <a:t> = F</a:t>
            </a:r>
            <a:r>
              <a:rPr lang="en-US" altLang="en-US" baseline="30000" dirty="0"/>
              <a:t>R</a:t>
            </a:r>
            <a:r>
              <a:rPr lang="en-US" altLang="en-US" dirty="0"/>
              <a:t> + G</a:t>
            </a:r>
            <a:r>
              <a:rPr lang="en-US" altLang="en-US" baseline="30000" dirty="0"/>
              <a:t>R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E=FG, then E</a:t>
            </a:r>
            <a:r>
              <a:rPr lang="en-US" altLang="en-US" baseline="30000" dirty="0"/>
              <a:t>R</a:t>
            </a:r>
            <a:r>
              <a:rPr lang="en-US" altLang="en-US" dirty="0"/>
              <a:t> = G</a:t>
            </a:r>
            <a:r>
              <a:rPr lang="en-US" altLang="en-US" baseline="30000" dirty="0"/>
              <a:t>R</a:t>
            </a:r>
            <a:r>
              <a:rPr lang="en-US" altLang="en-US" dirty="0"/>
              <a:t>F</a:t>
            </a:r>
            <a:r>
              <a:rPr lang="en-US" altLang="en-US" baseline="30000" dirty="0"/>
              <a:t>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E=F*, then E</a:t>
            </a:r>
            <a:r>
              <a:rPr lang="en-US" altLang="en-US" baseline="30000" dirty="0"/>
              <a:t>R</a:t>
            </a:r>
            <a:r>
              <a:rPr lang="en-US" altLang="en-US" dirty="0"/>
              <a:t> = (F</a:t>
            </a:r>
            <a:r>
              <a:rPr lang="en-US" altLang="en-US" baseline="30000" dirty="0"/>
              <a:t>R</a:t>
            </a:r>
            <a:r>
              <a:rPr lang="en-US" altLang="en-US" dirty="0"/>
              <a:t>)*.</a:t>
            </a:r>
          </a:p>
        </p:txBody>
      </p:sp>
    </p:spTree>
    <p:extLst>
      <p:ext uri="{BB962C8B-B14F-4D97-AF65-F5344CB8AC3E}">
        <p14:creationId xmlns:p14="http://schemas.microsoft.com/office/powerpoint/2010/main" val="97794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Homomorphisms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homomorphism  </a:t>
            </a:r>
            <a:r>
              <a:rPr lang="en-US" altLang="en-US"/>
              <a:t>on an alphabet is a function that gives a string for each symbol in that alphabet.</a:t>
            </a:r>
          </a:p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h(0) = ab; h(1) = </a:t>
            </a:r>
            <a:r>
              <a:rPr lang="en-US" altLang="en-US">
                <a:latin typeface="Lucida Sans Unicode" pitchFamily="34" charset="0"/>
              </a:rPr>
              <a:t>ε</a:t>
            </a:r>
            <a:r>
              <a:rPr lang="en-US" altLang="en-US"/>
              <a:t>.</a:t>
            </a:r>
          </a:p>
          <a:p>
            <a:r>
              <a:rPr lang="en-US" altLang="en-US"/>
              <a:t>Extend to strings by h(a</a:t>
            </a:r>
            <a:r>
              <a:rPr lang="en-US" altLang="en-US" baseline="-25000"/>
              <a:t>1</a:t>
            </a:r>
            <a:r>
              <a:rPr lang="en-US" altLang="en-US"/>
              <a:t>…a</a:t>
            </a:r>
            <a:r>
              <a:rPr lang="en-US" altLang="en-US" baseline="-25000"/>
              <a:t>n</a:t>
            </a:r>
            <a:r>
              <a:rPr lang="en-US" altLang="en-US"/>
              <a:t>) = h(a</a:t>
            </a:r>
            <a:r>
              <a:rPr lang="en-US" altLang="en-US" baseline="-25000"/>
              <a:t>1</a:t>
            </a:r>
            <a:r>
              <a:rPr lang="en-US" altLang="en-US"/>
              <a:t>)…h(a</a:t>
            </a:r>
            <a:r>
              <a:rPr lang="en-US" altLang="en-US" baseline="-25000"/>
              <a:t>n</a:t>
            </a:r>
            <a:r>
              <a:rPr lang="en-US" altLang="en-US"/>
              <a:t>).</a:t>
            </a:r>
          </a:p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h(01010) = ababab.</a:t>
            </a:r>
          </a:p>
        </p:txBody>
      </p:sp>
    </p:spTree>
    <p:extLst>
      <p:ext uri="{BB962C8B-B14F-4D97-AF65-F5344CB8AC3E}">
        <p14:creationId xmlns:p14="http://schemas.microsoft.com/office/powerpoint/2010/main" val="29066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Homomorphism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If L is a regular language, and h is a homomorphism on its alphabet, </a:t>
            </a:r>
            <a:endParaRPr lang="en-US" altLang="en-US" dirty="0" smtClean="0"/>
          </a:p>
          <a:p>
            <a:r>
              <a:rPr lang="en-US" altLang="en-US" dirty="0" smtClean="0"/>
              <a:t>then </a:t>
            </a:r>
            <a:r>
              <a:rPr lang="en-US" altLang="en-US" dirty="0">
                <a:solidFill>
                  <a:srgbClr val="FF0066"/>
                </a:solidFill>
              </a:rPr>
              <a:t>h(L)</a:t>
            </a:r>
            <a:r>
              <a:rPr lang="en-US" altLang="en-US" dirty="0"/>
              <a:t> = {h(w) | w is in L} is also a regular language.</a:t>
            </a:r>
          </a:p>
          <a:p>
            <a:r>
              <a:rPr lang="en-US" altLang="en-US" dirty="0">
                <a:solidFill>
                  <a:srgbClr val="3366FF"/>
                </a:solidFill>
              </a:rPr>
              <a:t>Proof</a:t>
            </a:r>
            <a:r>
              <a:rPr lang="en-US" altLang="en-US" dirty="0"/>
              <a:t>: </a:t>
            </a:r>
            <a:endParaRPr lang="en-US" altLang="en-US" dirty="0" smtClean="0"/>
          </a:p>
          <a:p>
            <a:r>
              <a:rPr lang="en-US" altLang="en-US" dirty="0" smtClean="0"/>
              <a:t>Let </a:t>
            </a:r>
            <a:r>
              <a:rPr lang="en-US" altLang="en-US" dirty="0"/>
              <a:t>E be a regular expression for L.</a:t>
            </a:r>
          </a:p>
          <a:p>
            <a:r>
              <a:rPr lang="en-US" altLang="en-US" dirty="0"/>
              <a:t>Apply h to each symbol in E.</a:t>
            </a:r>
          </a:p>
          <a:p>
            <a:r>
              <a:rPr lang="en-US" altLang="en-US" dirty="0"/>
              <a:t>Language of resulting RE is h(L).</a:t>
            </a:r>
          </a:p>
        </p:txBody>
      </p:sp>
    </p:spTree>
    <p:extLst>
      <p:ext uri="{BB962C8B-B14F-4D97-AF65-F5344CB8AC3E}">
        <p14:creationId xmlns:p14="http://schemas.microsoft.com/office/powerpoint/2010/main" val="12908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Closure under Homomorphism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h(0) = ab; h(1) = </a:t>
            </a:r>
            <a:r>
              <a:rPr lang="en-US" altLang="en-US">
                <a:latin typeface="Lucida Sans Unicode" pitchFamily="34" charset="0"/>
              </a:rPr>
              <a:t>ε</a:t>
            </a:r>
            <a:r>
              <a:rPr lang="en-US" altLang="en-US"/>
              <a:t>.</a:t>
            </a:r>
          </a:p>
          <a:p>
            <a:r>
              <a:rPr lang="en-US" altLang="en-US"/>
              <a:t>Let L be the language of regular expression </a:t>
            </a:r>
            <a:r>
              <a:rPr lang="en-US" altLang="en-US" b="1"/>
              <a:t>01</a:t>
            </a:r>
            <a:r>
              <a:rPr lang="en-US" altLang="en-US"/>
              <a:t>* + </a:t>
            </a:r>
            <a:r>
              <a:rPr lang="en-US" altLang="en-US" b="1"/>
              <a:t>10</a:t>
            </a:r>
            <a:r>
              <a:rPr lang="en-US" altLang="en-US"/>
              <a:t>*.</a:t>
            </a:r>
          </a:p>
          <a:p>
            <a:r>
              <a:rPr lang="en-US" altLang="en-US"/>
              <a:t>Then h(L) is the language of regular expression </a:t>
            </a:r>
            <a:r>
              <a:rPr lang="en-US" altLang="en-US" b="1"/>
              <a:t>ab</a:t>
            </a:r>
            <a:r>
              <a:rPr lang="en-US" altLang="en-US">
                <a:latin typeface="Lucida Sans Unicode" pitchFamily="34" charset="0"/>
              </a:rPr>
              <a:t>ε</a:t>
            </a:r>
            <a:r>
              <a:rPr lang="en-US" altLang="en-US"/>
              <a:t>* + </a:t>
            </a:r>
            <a:r>
              <a:rPr lang="en-US" altLang="en-US">
                <a:latin typeface="Lucida Sans Unicode" pitchFamily="34" charset="0"/>
              </a:rPr>
              <a:t>ε</a:t>
            </a:r>
            <a:r>
              <a:rPr lang="en-US" altLang="en-US"/>
              <a:t>(</a:t>
            </a:r>
            <a:r>
              <a:rPr lang="en-US" altLang="en-US" b="1"/>
              <a:t>ab</a:t>
            </a:r>
            <a:r>
              <a:rPr lang="en-US" altLang="en-US"/>
              <a:t>)*.</a:t>
            </a:r>
          </a:p>
        </p:txBody>
      </p: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4724400" y="4648200"/>
            <a:ext cx="3213100" cy="1644650"/>
            <a:chOff x="2928" y="2928"/>
            <a:chExt cx="2024" cy="1036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28" y="3216"/>
              <a:ext cx="202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3366FF"/>
                  </a:solidFill>
                </a:rPr>
                <a:t>Note</a:t>
              </a:r>
              <a:r>
                <a:rPr lang="en-US" altLang="en-US"/>
                <a:t>: use parentheses</a:t>
              </a:r>
            </a:p>
            <a:p>
              <a:r>
                <a:rPr lang="en-US" altLang="en-US"/>
                <a:t>to enforce the proper</a:t>
              </a:r>
            </a:p>
            <a:p>
              <a:r>
                <a:rPr lang="en-US" altLang="en-US"/>
                <a:t>grouping.</a:t>
              </a:r>
            </a:p>
          </p:txBody>
        </p:sp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 flipH="1" flipV="1">
              <a:off x="307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 flipV="1">
              <a:off x="331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9355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Properties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 smtClean="0"/>
              <a:t>To prove </a:t>
            </a:r>
            <a:r>
              <a:rPr lang="en-US" altLang="en-US" sz="2400" dirty="0"/>
              <a:t>a closure property</a:t>
            </a:r>
            <a:r>
              <a:rPr lang="en-US" altLang="en-US" sz="2400" dirty="0" smtClean="0"/>
              <a:t>:-</a:t>
            </a:r>
          </a:p>
          <a:p>
            <a:r>
              <a:rPr lang="en-US" altLang="en-US" sz="2400" dirty="0" smtClean="0"/>
              <a:t>After the application of an operator, the Resultant  language is regular , If we can use any of the following  </a:t>
            </a:r>
            <a:r>
              <a:rPr lang="en-US" altLang="en-US" sz="2400" dirty="0"/>
              <a:t>representations to </a:t>
            </a:r>
            <a:r>
              <a:rPr lang="en-US" altLang="en-US" sz="2400" dirty="0" smtClean="0"/>
              <a:t>describe the language-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400" dirty="0" smtClean="0"/>
              <a:t>If a Finite Automata can be constructed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400" dirty="0" smtClean="0"/>
              <a:t>If a RE can be written (Every RE has a corresponding Regular Language)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400" dirty="0" smtClean="0"/>
              <a:t>If Regular Grammar can be written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3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Continued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can be simplified.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* =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, so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=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 is the identity under concatenation.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That is, 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 err="1"/>
              <a:t>E</a:t>
            </a:r>
            <a:r>
              <a:rPr lang="en-US" altLang="en-US" dirty="0"/>
              <a:t> = </a:t>
            </a:r>
            <a:r>
              <a:rPr lang="en-US" altLang="en-US" dirty="0" err="1"/>
              <a:t>E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 = E for any RE </a:t>
            </a:r>
            <a:r>
              <a:rPr lang="en-US" altLang="en-US" i="1" dirty="0"/>
              <a:t>E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Thus,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=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= </a:t>
            </a:r>
            <a:r>
              <a:rPr lang="en-US" altLang="en-US" b="1" dirty="0"/>
              <a:t>ab</a:t>
            </a:r>
            <a:r>
              <a:rPr lang="en-US" altLang="en-US" dirty="0"/>
              <a:t> + (</a:t>
            </a:r>
            <a:r>
              <a:rPr lang="en-US" altLang="en-US" b="1" dirty="0"/>
              <a:t>ab</a:t>
            </a:r>
            <a:r>
              <a:rPr lang="en-US" altLang="en-US" dirty="0" smtClean="0"/>
              <a:t>)*.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ab</a:t>
            </a:r>
            <a:r>
              <a:rPr lang="en-US" altLang="en-US" dirty="0"/>
              <a:t> + (</a:t>
            </a:r>
            <a:r>
              <a:rPr lang="en-US" altLang="en-US" b="1" dirty="0"/>
              <a:t>ab</a:t>
            </a:r>
            <a:r>
              <a:rPr lang="en-US" altLang="en-US" dirty="0" smtClean="0"/>
              <a:t>)* </a:t>
            </a:r>
            <a:endParaRPr lang="en-US" altLang="en-US" dirty="0" smtClean="0"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Finally</a:t>
            </a:r>
            <a:r>
              <a:rPr lang="en-US" altLang="en-US" dirty="0"/>
              <a:t>, L(</a:t>
            </a:r>
            <a:r>
              <a:rPr lang="en-US" altLang="en-US" b="1" dirty="0"/>
              <a:t>ab</a:t>
            </a:r>
            <a:r>
              <a:rPr lang="en-US" altLang="en-US" dirty="0"/>
              <a:t>) is contained in L((</a:t>
            </a:r>
            <a:r>
              <a:rPr lang="en-US" altLang="en-US" b="1" dirty="0"/>
              <a:t>ab</a:t>
            </a:r>
            <a:r>
              <a:rPr lang="en-US" altLang="en-US" dirty="0"/>
              <a:t>)*), so a RE for h(L) is (</a:t>
            </a:r>
            <a:r>
              <a:rPr lang="en-US" altLang="en-US" b="1" dirty="0"/>
              <a:t>ab</a:t>
            </a:r>
            <a:r>
              <a:rPr lang="en-US" altLang="en-US" dirty="0"/>
              <a:t>)*.</a:t>
            </a:r>
          </a:p>
        </p:txBody>
      </p:sp>
    </p:spTree>
    <p:extLst>
      <p:ext uri="{BB962C8B-B14F-4D97-AF65-F5344CB8AC3E}">
        <p14:creationId xmlns:p14="http://schemas.microsoft.com/office/powerpoint/2010/main" val="934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Continued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can be simplified.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* =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, so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=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 is the identity under concatenation.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That is, 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 err="1"/>
              <a:t>E</a:t>
            </a:r>
            <a:r>
              <a:rPr lang="en-US" altLang="en-US" dirty="0"/>
              <a:t> = </a:t>
            </a:r>
            <a:r>
              <a:rPr lang="en-US" altLang="en-US" dirty="0" err="1"/>
              <a:t>E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 = E for any RE </a:t>
            </a:r>
            <a:r>
              <a:rPr lang="en-US" altLang="en-US" i="1" dirty="0"/>
              <a:t>E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Thus,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=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= </a:t>
            </a:r>
            <a:r>
              <a:rPr lang="en-US" altLang="en-US" b="1" dirty="0"/>
              <a:t>ab</a:t>
            </a:r>
            <a:r>
              <a:rPr lang="en-US" altLang="en-US" dirty="0"/>
              <a:t> + (</a:t>
            </a:r>
            <a:r>
              <a:rPr lang="en-US" altLang="en-US" b="1" dirty="0"/>
              <a:t>ab</a:t>
            </a:r>
            <a:r>
              <a:rPr lang="en-US" altLang="en-US" dirty="0"/>
              <a:t>)*.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Finally, L(</a:t>
            </a:r>
            <a:r>
              <a:rPr lang="en-US" altLang="en-US" b="1" dirty="0"/>
              <a:t>ab</a:t>
            </a:r>
            <a:r>
              <a:rPr lang="en-US" altLang="en-US" dirty="0"/>
              <a:t>) is contained in L((</a:t>
            </a:r>
            <a:r>
              <a:rPr lang="en-US" altLang="en-US" b="1" dirty="0"/>
              <a:t>ab</a:t>
            </a:r>
            <a:r>
              <a:rPr lang="en-US" altLang="en-US" dirty="0"/>
              <a:t>)*), so a RE for h(L) is (</a:t>
            </a:r>
            <a:r>
              <a:rPr lang="en-US" altLang="en-US" b="1" dirty="0"/>
              <a:t>ab</a:t>
            </a:r>
            <a:r>
              <a:rPr lang="en-US" altLang="en-US" dirty="0"/>
              <a:t>)*.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936" y="5733256"/>
            <a:ext cx="7552456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2400" dirty="0" smtClean="0"/>
              <a:t>RE </a:t>
            </a:r>
            <a:r>
              <a:rPr lang="en-US" altLang="en-US" sz="2400" dirty="0"/>
              <a:t>can be </a:t>
            </a:r>
            <a:r>
              <a:rPr lang="en-US" altLang="en-US" sz="2400" dirty="0" smtClean="0"/>
              <a:t>written, So closed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92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Inverse Homomorphisms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h be a homomorphism and L a language whose alphabet is the output language of h.</a:t>
            </a:r>
          </a:p>
          <a:p>
            <a:r>
              <a:rPr lang="en-US" altLang="en-US">
                <a:solidFill>
                  <a:srgbClr val="FF0066"/>
                </a:solidFill>
              </a:rPr>
              <a:t>h</a:t>
            </a:r>
            <a:r>
              <a:rPr lang="en-US" altLang="en-US" baseline="30000">
                <a:solidFill>
                  <a:srgbClr val="FF0066"/>
                </a:solidFill>
              </a:rPr>
              <a:t>-1</a:t>
            </a:r>
            <a:r>
              <a:rPr lang="en-US" altLang="en-US">
                <a:solidFill>
                  <a:srgbClr val="FF0066"/>
                </a:solidFill>
              </a:rPr>
              <a:t>(L)</a:t>
            </a:r>
            <a:r>
              <a:rPr lang="en-US" altLang="en-US"/>
              <a:t>  = {w | h(w) is in L}.</a:t>
            </a:r>
          </a:p>
        </p:txBody>
      </p:sp>
    </p:spTree>
    <p:extLst>
      <p:ext uri="{BB962C8B-B14F-4D97-AF65-F5344CB8AC3E}">
        <p14:creationId xmlns:p14="http://schemas.microsoft.com/office/powerpoint/2010/main" val="19503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Inverse Homomorphism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h(0) = ab; h(1) = </a:t>
            </a:r>
            <a:r>
              <a:rPr lang="en-US" altLang="en-US">
                <a:latin typeface="Lucida Sans Unicode" pitchFamily="34" charset="0"/>
              </a:rPr>
              <a:t>ε</a:t>
            </a:r>
            <a:r>
              <a:rPr lang="en-US" altLang="en-US"/>
              <a:t>.</a:t>
            </a:r>
          </a:p>
          <a:p>
            <a:r>
              <a:rPr lang="en-US" altLang="en-US"/>
              <a:t>Let L = {abab, baba}.</a:t>
            </a:r>
          </a:p>
          <a:p>
            <a:r>
              <a:rPr lang="en-US" altLang="en-US"/>
              <a:t>h</a:t>
            </a:r>
            <a:r>
              <a:rPr lang="en-US" altLang="en-US" baseline="30000"/>
              <a:t>-1</a:t>
            </a:r>
            <a:r>
              <a:rPr lang="en-US" altLang="en-US"/>
              <a:t>(L) = the language with two 0’s and any number of 1’s = L(</a:t>
            </a:r>
            <a:r>
              <a:rPr lang="en-US" altLang="en-US" b="1"/>
              <a:t>1</a:t>
            </a:r>
            <a:r>
              <a:rPr lang="en-US" altLang="en-US"/>
              <a:t>*</a:t>
            </a:r>
            <a:r>
              <a:rPr lang="en-US" altLang="en-US" b="1"/>
              <a:t>01</a:t>
            </a:r>
            <a:r>
              <a:rPr lang="en-US" altLang="en-US"/>
              <a:t>*</a:t>
            </a:r>
            <a:r>
              <a:rPr lang="en-US" altLang="en-US" b="1"/>
              <a:t>01</a:t>
            </a:r>
            <a:r>
              <a:rPr lang="en-US" altLang="en-US"/>
              <a:t>*).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403725" y="4757738"/>
            <a:ext cx="4073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66FF"/>
                </a:solidFill>
              </a:rPr>
              <a:t>Notice</a:t>
            </a:r>
            <a:r>
              <a:rPr lang="en-US" altLang="en-US"/>
              <a:t>: no string maps to</a:t>
            </a:r>
          </a:p>
          <a:p>
            <a:r>
              <a:rPr lang="en-US" altLang="en-US"/>
              <a:t>baba; any string with exactly</a:t>
            </a:r>
          </a:p>
          <a:p>
            <a:r>
              <a:rPr lang="en-US" altLang="en-US"/>
              <a:t>two 0’s maps to abab.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936" y="5733256"/>
            <a:ext cx="7552456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2400" dirty="0" smtClean="0"/>
              <a:t>RE </a:t>
            </a:r>
            <a:r>
              <a:rPr lang="en-US" altLang="en-US" sz="2400" dirty="0"/>
              <a:t>can be </a:t>
            </a:r>
            <a:r>
              <a:rPr lang="en-US" altLang="en-US" sz="2400" dirty="0" smtClean="0"/>
              <a:t>written, So closed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98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NPTEL –Theory of Computation, Assignment Questions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Q)Regular </a:t>
            </a:r>
            <a:r>
              <a:rPr lang="en-IN" sz="2400" dirty="0"/>
              <a:t>languages are closed 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concatenation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union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intersection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complement</a:t>
            </a:r>
          </a:p>
        </p:txBody>
      </p:sp>
    </p:spTree>
    <p:extLst>
      <p:ext uri="{BB962C8B-B14F-4D97-AF65-F5344CB8AC3E}">
        <p14:creationId xmlns:p14="http://schemas.microsoft.com/office/powerpoint/2010/main" val="26730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NPTEL –Theory of Computation, Assignment Questions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Q)Regular </a:t>
            </a:r>
            <a:r>
              <a:rPr lang="en-IN" sz="2400" dirty="0"/>
              <a:t>languages are closed 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concatenation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union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intersection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complement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87835"/>
            <a:ext cx="2787749" cy="203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NPTEL –Theory of Computation, Assignment Questions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3" y="1493838"/>
            <a:ext cx="7913199" cy="323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4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NPTEL –Theory of Computation, Assignment Questions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3" y="1493838"/>
            <a:ext cx="7913199" cy="323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5760640" cy="88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/>
              <a:t>Building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Formal Recursive Definition of Regular Expression over ∑ as follows-</a:t>
            </a:r>
          </a:p>
          <a:p>
            <a:pPr algn="just">
              <a:buNone/>
            </a:pPr>
            <a:r>
              <a:rPr lang="en-US" altLang="en-US" sz="2400" dirty="0"/>
              <a:t>1.   Any terminal symbol (i.e. an element of ∑), Λ  and   ∅ are regular</a:t>
            </a:r>
          </a:p>
          <a:p>
            <a:pPr algn="just">
              <a:buNone/>
            </a:pPr>
            <a:r>
              <a:rPr lang="en-US" altLang="en-US" sz="2400" dirty="0"/>
              <a:t>     expressions. When we view </a:t>
            </a:r>
            <a:r>
              <a:rPr lang="en-US" altLang="en-US" sz="2400" i="1" dirty="0"/>
              <a:t>a </a:t>
            </a:r>
            <a:r>
              <a:rPr lang="en-US" altLang="en-US" sz="2400" dirty="0"/>
              <a:t>in ∑  as a regular expression, we denote it by </a:t>
            </a:r>
            <a:r>
              <a:rPr lang="en-US" altLang="en-US" sz="2400" b="1" dirty="0"/>
              <a:t>a</a:t>
            </a:r>
            <a:r>
              <a:rPr lang="en-US" altLang="en-US" sz="2400" dirty="0"/>
              <a:t>.</a:t>
            </a:r>
          </a:p>
          <a:p>
            <a:pPr algn="just">
              <a:buNone/>
            </a:pPr>
            <a:r>
              <a:rPr lang="en-US" altLang="en-US" sz="2400" dirty="0"/>
              <a:t>2. The union of two regular expressions </a:t>
            </a:r>
            <a:r>
              <a:rPr lang="en-US" altLang="en-US" sz="2400" dirty="0" smtClean="0"/>
              <a:t>R1 and </a:t>
            </a:r>
            <a:r>
              <a:rPr lang="en-US" altLang="en-US" sz="2400" dirty="0"/>
              <a:t>R2 , written as </a:t>
            </a:r>
            <a:r>
              <a:rPr lang="en-US" altLang="en-US" sz="2400" dirty="0" smtClean="0"/>
              <a:t>R1 </a:t>
            </a:r>
            <a:r>
              <a:rPr lang="en-US" altLang="en-US" sz="2400" dirty="0"/>
              <a:t>+ R2, is also a regular expression.</a:t>
            </a:r>
          </a:p>
          <a:p>
            <a:pPr algn="just">
              <a:buNone/>
            </a:pPr>
            <a:r>
              <a:rPr lang="en-US" altLang="en-US" sz="2400" dirty="0"/>
              <a:t>3. The concatenation of two regular expressions R1and R2, written as</a:t>
            </a:r>
          </a:p>
          <a:p>
            <a:pPr algn="just">
              <a:buNone/>
            </a:pPr>
            <a:r>
              <a:rPr lang="en-US" altLang="en-US" sz="2400" dirty="0"/>
              <a:t>     </a:t>
            </a:r>
            <a:r>
              <a:rPr lang="en-US" altLang="en-US" sz="2400" dirty="0" smtClean="0"/>
              <a:t>R1R2</a:t>
            </a:r>
            <a:r>
              <a:rPr lang="en-US" altLang="en-US" sz="2400" dirty="0"/>
              <a:t>, is also a regular expression.</a:t>
            </a:r>
          </a:p>
          <a:p>
            <a:pPr algn="just">
              <a:buNone/>
            </a:pPr>
            <a:r>
              <a:rPr lang="en-US" altLang="en-US" sz="2400" dirty="0"/>
              <a:t>4. The iteration (or closure) of a regular expression R written as R*, is</a:t>
            </a:r>
          </a:p>
          <a:p>
            <a:pPr algn="just">
              <a:buNone/>
            </a:pPr>
            <a:r>
              <a:rPr lang="en-US" altLang="en-US" sz="2400" dirty="0"/>
              <a:t>     also a regular expression.</a:t>
            </a:r>
          </a:p>
          <a:p>
            <a:pPr>
              <a:buNone/>
            </a:pPr>
            <a:r>
              <a:rPr lang="en-US" altLang="en-US" sz="2400" dirty="0"/>
              <a:t>5.If </a:t>
            </a:r>
            <a:r>
              <a:rPr lang="en-US" altLang="en-US" sz="2400" b="1" dirty="0"/>
              <a:t>R</a:t>
            </a:r>
            <a:r>
              <a:rPr lang="en-US" altLang="en-US" sz="2400" dirty="0"/>
              <a:t> is a regular expression, then </a:t>
            </a:r>
            <a:r>
              <a:rPr lang="en-US" altLang="en-US" sz="2400" b="1" dirty="0"/>
              <a:t>(R) </a:t>
            </a:r>
            <a:r>
              <a:rPr lang="en-US" altLang="en-US" sz="2400" dirty="0"/>
              <a:t>is also a regular expression.</a:t>
            </a:r>
          </a:p>
          <a:p>
            <a:pPr>
              <a:buNone/>
            </a:pPr>
            <a:r>
              <a:rPr lang="en-US" altLang="en-US" sz="2400" dirty="0"/>
              <a:t>6. The regular expressions over∑ are precisely those obtained</a:t>
            </a:r>
          </a:p>
          <a:p>
            <a:pPr>
              <a:buNone/>
            </a:pPr>
            <a:r>
              <a:rPr lang="en-US" altLang="en-US" sz="2400" dirty="0"/>
              <a:t>recursively by the application of the rules </a:t>
            </a:r>
            <a:r>
              <a:rPr lang="en-US" altLang="en-US" sz="2400" i="1" dirty="0"/>
              <a:t>1-5 </a:t>
            </a:r>
            <a:r>
              <a:rPr lang="en-US" altLang="en-US" sz="2400" dirty="0"/>
              <a:t>once or several times</a:t>
            </a:r>
          </a:p>
          <a:p>
            <a:pPr marL="0" indent="0">
              <a:buNone/>
            </a:pPr>
            <a:endParaRPr lang="en-IN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/>
              <a:t>Building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Formal Recursive Definition of Regular Expression over ∑ as follows-</a:t>
            </a:r>
          </a:p>
          <a:p>
            <a:pPr algn="just">
              <a:buNone/>
            </a:pPr>
            <a:r>
              <a:rPr lang="en-US" altLang="en-US" sz="2400" dirty="0"/>
              <a:t>1.   Any terminal symbol (i.e. an element of ∑), Λ  and   ∅ are regular</a:t>
            </a:r>
          </a:p>
          <a:p>
            <a:pPr algn="just">
              <a:buNone/>
            </a:pPr>
            <a:r>
              <a:rPr lang="en-US" altLang="en-US" sz="2400" dirty="0"/>
              <a:t>     expressions. When we view </a:t>
            </a:r>
            <a:r>
              <a:rPr lang="en-US" altLang="en-US" sz="2400" i="1" dirty="0"/>
              <a:t>a </a:t>
            </a:r>
            <a:r>
              <a:rPr lang="en-US" altLang="en-US" sz="2400" dirty="0"/>
              <a:t>in ∑  as a regular expression, we denote it by </a:t>
            </a:r>
            <a:r>
              <a:rPr lang="en-US" altLang="en-US" sz="2400" b="1" dirty="0"/>
              <a:t>a</a:t>
            </a:r>
            <a:r>
              <a:rPr lang="en-US" altLang="en-US" sz="2400" dirty="0"/>
              <a:t>.</a:t>
            </a:r>
          </a:p>
          <a:p>
            <a:pPr algn="just">
              <a:buNone/>
            </a:pPr>
            <a:r>
              <a:rPr lang="en-US" altLang="en-US" sz="2400" dirty="0"/>
              <a:t>2. The union of two regular expressions </a:t>
            </a:r>
            <a:r>
              <a:rPr lang="en-US" altLang="en-US" sz="2400" dirty="0" smtClean="0"/>
              <a:t>R1 and </a:t>
            </a:r>
            <a:r>
              <a:rPr lang="en-US" altLang="en-US" sz="2400" dirty="0"/>
              <a:t>R2 , written as </a:t>
            </a:r>
            <a:r>
              <a:rPr lang="en-US" altLang="en-US" sz="2400" dirty="0" smtClean="0"/>
              <a:t>R1 </a:t>
            </a:r>
            <a:r>
              <a:rPr lang="en-US" altLang="en-US" sz="2400" dirty="0"/>
              <a:t>+ R2, is also a regular expression.</a:t>
            </a:r>
          </a:p>
          <a:p>
            <a:pPr algn="just">
              <a:buNone/>
            </a:pPr>
            <a:r>
              <a:rPr lang="en-US" altLang="en-US" sz="2400" dirty="0"/>
              <a:t>3. The concatenation of two regular expressions R1and R2, written as</a:t>
            </a:r>
          </a:p>
          <a:p>
            <a:pPr algn="just">
              <a:buNone/>
            </a:pPr>
            <a:r>
              <a:rPr lang="en-US" altLang="en-US" sz="2400" dirty="0"/>
              <a:t>     </a:t>
            </a:r>
            <a:r>
              <a:rPr lang="en-US" altLang="en-US" sz="2400" dirty="0" smtClean="0"/>
              <a:t>R1R2</a:t>
            </a:r>
            <a:r>
              <a:rPr lang="en-US" altLang="en-US" sz="2400" dirty="0"/>
              <a:t>, is also a regular expression.</a:t>
            </a:r>
          </a:p>
          <a:p>
            <a:pPr algn="just">
              <a:buNone/>
            </a:pPr>
            <a:r>
              <a:rPr lang="en-US" altLang="en-US" sz="2400" dirty="0"/>
              <a:t>4. The iteration (or closure) of a regular expression R written as R*, is</a:t>
            </a:r>
          </a:p>
          <a:p>
            <a:pPr algn="just">
              <a:buNone/>
            </a:pPr>
            <a:r>
              <a:rPr lang="en-US" altLang="en-US" sz="2400" dirty="0"/>
              <a:t>     also a regular expression.</a:t>
            </a:r>
          </a:p>
          <a:p>
            <a:pPr>
              <a:buNone/>
            </a:pPr>
            <a:r>
              <a:rPr lang="en-US" altLang="en-US" sz="2400" dirty="0"/>
              <a:t>5.If </a:t>
            </a:r>
            <a:r>
              <a:rPr lang="en-US" altLang="en-US" sz="2400" b="1" dirty="0"/>
              <a:t>R</a:t>
            </a:r>
            <a:r>
              <a:rPr lang="en-US" altLang="en-US" sz="2400" dirty="0"/>
              <a:t> is a regular expression, then </a:t>
            </a:r>
            <a:r>
              <a:rPr lang="en-US" altLang="en-US" sz="2400" b="1" dirty="0"/>
              <a:t>(R) </a:t>
            </a:r>
            <a:r>
              <a:rPr lang="en-US" altLang="en-US" sz="2400" dirty="0"/>
              <a:t>is also a regular expression.</a:t>
            </a:r>
          </a:p>
          <a:p>
            <a:pPr>
              <a:buNone/>
            </a:pPr>
            <a:r>
              <a:rPr lang="en-US" altLang="en-US" sz="2400" dirty="0"/>
              <a:t>6. The regular expressions over∑ are precisely those obtained</a:t>
            </a:r>
          </a:p>
          <a:p>
            <a:pPr>
              <a:buNone/>
            </a:pPr>
            <a:r>
              <a:rPr lang="en-US" altLang="en-US" sz="2400" dirty="0"/>
              <a:t>recursively by the application of the rules </a:t>
            </a:r>
            <a:r>
              <a:rPr lang="en-US" altLang="en-US" sz="2400" i="1" dirty="0"/>
              <a:t>1-5 </a:t>
            </a:r>
            <a:r>
              <a:rPr lang="en-US" altLang="en-US" sz="2400" dirty="0"/>
              <a:t>once or several times</a:t>
            </a:r>
          </a:p>
          <a:p>
            <a:pPr marL="0" indent="0">
              <a:buNone/>
            </a:pPr>
            <a:endParaRPr lang="en-IN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 smtClean="0"/>
              <a:t>Closure By RE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By the Definition of regular expressions, the class of regular sets over </a:t>
            </a:r>
            <a:r>
              <a:rPr lang="en-US" altLang="en-US" sz="2400" dirty="0" smtClean="0"/>
              <a:t>∑ is closed under union, concatenation, and closure(iteration) by the conditions 2,3,4 of the definition</a:t>
            </a:r>
            <a:endParaRPr lang="en-IN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1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Closure Under </a:t>
            </a:r>
            <a:r>
              <a:rPr lang="en-US" altLang="en-US" dirty="0" smtClean="0"/>
              <a:t>Union</a:t>
            </a:r>
            <a:br>
              <a:rPr lang="en-US" altLang="en-US" dirty="0" smtClean="0"/>
            </a:br>
            <a:r>
              <a:rPr lang="en-US" altLang="en-US" dirty="0" smtClean="0"/>
              <a:t>(RE Method)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/>
              <a:t>If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 </a:t>
            </a:r>
            <a:r>
              <a:rPr lang="en-US" altLang="en-US" sz="2400" dirty="0"/>
              <a:t>are regular languages, so is </a:t>
            </a:r>
            <a:r>
              <a:rPr lang="en-US" altLang="en-US" sz="2400" dirty="0" smtClean="0"/>
              <a:t>L1 </a:t>
            </a:r>
            <a:r>
              <a:rPr lang="en-US" altLang="en-US" sz="2400" dirty="0">
                <a:sym typeface="Symbol" pitchFamily="18" charset="2"/>
              </a:rPr>
              <a:t> </a:t>
            </a:r>
            <a:r>
              <a:rPr lang="en-US" altLang="en-US" sz="2400" dirty="0" smtClean="0">
                <a:sym typeface="Symbol" pitchFamily="18" charset="2"/>
              </a:rPr>
              <a:t>L2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3366FF"/>
                </a:solidFill>
              </a:rPr>
              <a:t>Proof</a:t>
            </a:r>
            <a:r>
              <a:rPr lang="en-US" altLang="en-US" sz="2400" dirty="0"/>
              <a:t>: Let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 </a:t>
            </a:r>
            <a:r>
              <a:rPr lang="en-US" altLang="en-US" sz="2400" dirty="0"/>
              <a:t>be the languages </a:t>
            </a:r>
            <a:r>
              <a:rPr lang="en-US" altLang="en-US" sz="2400" dirty="0" smtClean="0"/>
              <a:t>for regular </a:t>
            </a:r>
            <a:r>
              <a:rPr lang="en-US" altLang="en-US" sz="2400" dirty="0"/>
              <a:t>expressions </a:t>
            </a:r>
            <a:r>
              <a:rPr lang="en-US" altLang="en-US" sz="2400" dirty="0" smtClean="0"/>
              <a:t>R1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R2, respectively, such that</a:t>
            </a:r>
          </a:p>
          <a:p>
            <a:r>
              <a:rPr lang="en-US" altLang="en-US" sz="2400" dirty="0" smtClean="0"/>
              <a:t>L(R1)=L1</a:t>
            </a:r>
          </a:p>
          <a:p>
            <a:r>
              <a:rPr lang="en-US" altLang="en-US" sz="2400" dirty="0" smtClean="0"/>
              <a:t>L(R2)=L2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Then </a:t>
            </a:r>
            <a:r>
              <a:rPr lang="en-US" altLang="en-US" sz="2400" dirty="0" smtClean="0"/>
              <a:t>R1+R2 is also a regular expression, By definition </a:t>
            </a:r>
          </a:p>
          <a:p>
            <a:pPr marL="0" indent="0">
              <a:buNone/>
            </a:pPr>
            <a:r>
              <a:rPr lang="en-US" altLang="en-US" sz="2400" dirty="0" smtClean="0"/>
              <a:t>Also, R1+R2 denotes L1 </a:t>
            </a:r>
            <a:r>
              <a:rPr lang="en-US" altLang="en-US" sz="2400" dirty="0">
                <a:sym typeface="Symbol" pitchFamily="18" charset="2"/>
              </a:rPr>
              <a:t> </a:t>
            </a:r>
            <a:r>
              <a:rPr lang="en-US" altLang="en-US" sz="2400" dirty="0" smtClean="0">
                <a:sym typeface="Symbol" pitchFamily="18" charset="2"/>
              </a:rPr>
              <a:t>L2</a:t>
            </a:r>
            <a:r>
              <a:rPr lang="en-US" altLang="en-US" sz="2400" dirty="0" smtClean="0"/>
              <a:t>.</a:t>
            </a:r>
          </a:p>
          <a:p>
            <a:pPr marL="0" indent="0">
              <a:buNone/>
            </a:pPr>
            <a:r>
              <a:rPr lang="en-US" altLang="en-US" sz="2400" dirty="0" smtClean="0"/>
              <a:t>Thus </a:t>
            </a:r>
            <a:r>
              <a:rPr lang="en-US" altLang="en-US" sz="2400" dirty="0"/>
              <a:t>L1 </a:t>
            </a:r>
            <a:r>
              <a:rPr lang="en-US" altLang="en-US" sz="2400" dirty="0">
                <a:sym typeface="Symbol" pitchFamily="18" charset="2"/>
              </a:rPr>
              <a:t> </a:t>
            </a:r>
            <a:r>
              <a:rPr lang="en-US" altLang="en-US" sz="2400" dirty="0" smtClean="0">
                <a:sym typeface="Symbol" pitchFamily="18" charset="2"/>
              </a:rPr>
              <a:t>L2 is closed under the class of regular languages</a:t>
            </a:r>
            <a:endParaRPr lang="en-US" altLang="en-US" sz="2400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81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Closure Under </a:t>
            </a:r>
            <a:r>
              <a:rPr lang="en-US" altLang="en-US" dirty="0" smtClean="0"/>
              <a:t>Concatenation</a:t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/>
              <a:t>RE </a:t>
            </a:r>
            <a:r>
              <a:rPr lang="en-US" altLang="en-US" dirty="0" smtClean="0"/>
              <a:t>Method)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/>
              <a:t>If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 </a:t>
            </a:r>
            <a:r>
              <a:rPr lang="en-US" altLang="en-US" sz="2400" dirty="0"/>
              <a:t>are regular languages, so is </a:t>
            </a:r>
            <a:r>
              <a:rPr lang="en-US" altLang="en-US" sz="2400" dirty="0" smtClean="0"/>
              <a:t>L1.</a:t>
            </a:r>
            <a:r>
              <a:rPr lang="en-US" altLang="en-US" sz="2400" dirty="0" smtClean="0">
                <a:sym typeface="Symbol" pitchFamily="18" charset="2"/>
              </a:rPr>
              <a:t>L2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3366FF"/>
                </a:solidFill>
              </a:rPr>
              <a:t>Proof</a:t>
            </a:r>
            <a:r>
              <a:rPr lang="en-US" altLang="en-US" sz="2400" dirty="0"/>
              <a:t>: Let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 </a:t>
            </a:r>
            <a:r>
              <a:rPr lang="en-US" altLang="en-US" sz="2400" dirty="0"/>
              <a:t>be the languages </a:t>
            </a:r>
            <a:r>
              <a:rPr lang="en-US" altLang="en-US" sz="2400" dirty="0" smtClean="0"/>
              <a:t>for regular </a:t>
            </a:r>
            <a:r>
              <a:rPr lang="en-US" altLang="en-US" sz="2400" dirty="0"/>
              <a:t>expressions </a:t>
            </a:r>
            <a:r>
              <a:rPr lang="en-US" altLang="en-US" sz="2400" dirty="0" smtClean="0"/>
              <a:t>R1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R2, respectively, such that</a:t>
            </a:r>
          </a:p>
          <a:p>
            <a:r>
              <a:rPr lang="en-US" altLang="en-US" sz="2400" dirty="0" smtClean="0"/>
              <a:t>L(R1)=L1</a:t>
            </a:r>
          </a:p>
          <a:p>
            <a:r>
              <a:rPr lang="en-US" altLang="en-US" sz="2400" dirty="0" smtClean="0"/>
              <a:t>L(R2)=L2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Then </a:t>
            </a:r>
            <a:r>
              <a:rPr lang="en-US" altLang="en-US" sz="2400" dirty="0" smtClean="0"/>
              <a:t>R1.R2 is also a regular expression, By definition, </a:t>
            </a:r>
          </a:p>
          <a:p>
            <a:pPr marL="0" indent="0">
              <a:buNone/>
            </a:pPr>
            <a:r>
              <a:rPr lang="en-US" altLang="en-US" sz="2400" dirty="0" smtClean="0"/>
              <a:t>Thus L1.L2 is </a:t>
            </a:r>
            <a:r>
              <a:rPr lang="en-US" altLang="en-US" sz="2400" dirty="0">
                <a:sym typeface="Symbol" pitchFamily="18" charset="2"/>
              </a:rPr>
              <a:t>closed under the class of regular languages</a:t>
            </a:r>
            <a:endParaRPr lang="en-US" altLang="en-US" sz="2400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3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Closure Under Kleene Closure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/>
              <a:t>RE </a:t>
            </a:r>
            <a:r>
              <a:rPr lang="en-US" altLang="en-US" dirty="0" smtClean="0"/>
              <a:t>Method)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/>
              <a:t>If </a:t>
            </a:r>
            <a:r>
              <a:rPr lang="en-US" altLang="en-US" sz="2400" dirty="0" smtClean="0"/>
              <a:t>L is a </a:t>
            </a:r>
            <a:r>
              <a:rPr lang="en-US" altLang="en-US" sz="2400" dirty="0"/>
              <a:t>regular languages, so is </a:t>
            </a:r>
            <a:r>
              <a:rPr lang="en-US" altLang="en-US" sz="2400" dirty="0" smtClean="0"/>
              <a:t>L*</a:t>
            </a:r>
          </a:p>
          <a:p>
            <a:endParaRPr lang="en-US" altLang="en-US" sz="24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3366FF"/>
                </a:solidFill>
              </a:rPr>
              <a:t>Proof</a:t>
            </a:r>
            <a:r>
              <a:rPr lang="en-US" altLang="en-US" sz="2400" dirty="0"/>
              <a:t>: Let </a:t>
            </a:r>
            <a:r>
              <a:rPr lang="en-US" altLang="en-US" sz="2400" dirty="0" smtClean="0"/>
              <a:t>L be </a:t>
            </a:r>
            <a:r>
              <a:rPr lang="en-US" altLang="en-US" sz="2400" dirty="0"/>
              <a:t>the languages </a:t>
            </a:r>
            <a:r>
              <a:rPr lang="en-US" altLang="en-US" sz="2400" dirty="0" smtClean="0"/>
              <a:t>for regular </a:t>
            </a:r>
            <a:r>
              <a:rPr lang="en-US" altLang="en-US" sz="2400" dirty="0"/>
              <a:t>expressions </a:t>
            </a:r>
            <a:r>
              <a:rPr lang="en-US" altLang="en-US" sz="2400" dirty="0" smtClean="0"/>
              <a:t>R, such that</a:t>
            </a:r>
          </a:p>
          <a:p>
            <a:r>
              <a:rPr lang="en-US" altLang="en-US" sz="2400" dirty="0" smtClean="0"/>
              <a:t>L(R)=L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Then R* is also a regular expression, By definition, </a:t>
            </a:r>
          </a:p>
          <a:p>
            <a:pPr marL="0" indent="0">
              <a:buNone/>
            </a:pPr>
            <a:r>
              <a:rPr lang="en-US" altLang="en-US" sz="2400" dirty="0" smtClean="0"/>
              <a:t>Thus L* is </a:t>
            </a:r>
            <a:r>
              <a:rPr lang="en-US" altLang="en-US" sz="2400" dirty="0">
                <a:sym typeface="Symbol" pitchFamily="18" charset="2"/>
              </a:rPr>
              <a:t>closed under the class of regular languages</a:t>
            </a:r>
            <a:endParaRPr lang="en-US" altLang="en-US" sz="2400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9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2191</Words>
  <Application>Microsoft Office PowerPoint</Application>
  <PresentationFormat>On-screen Show (4:3)</PresentationFormat>
  <Paragraphs>309</Paragraphs>
  <Slides>37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Closure Properties</vt:lpstr>
      <vt:lpstr>Closure Properties</vt:lpstr>
      <vt:lpstr>Closure Properties</vt:lpstr>
      <vt:lpstr>Building Regular Expressions</vt:lpstr>
      <vt:lpstr>Building Regular Expressions</vt:lpstr>
      <vt:lpstr>Closure By RE Definition</vt:lpstr>
      <vt:lpstr>Closure Under Union (RE Method)</vt:lpstr>
      <vt:lpstr>Closure Under Concatenation (RE Method)</vt:lpstr>
      <vt:lpstr>Closure Under Kleene Closure (RE Method)</vt:lpstr>
      <vt:lpstr>Closure Under and (RE Method)</vt:lpstr>
      <vt:lpstr>Closure Under Union</vt:lpstr>
      <vt:lpstr>Product Automaton for Union</vt:lpstr>
      <vt:lpstr>Product Automaton for Union</vt:lpstr>
      <vt:lpstr>Closure Under Intersection</vt:lpstr>
      <vt:lpstr>Product Automaton for Intersection</vt:lpstr>
      <vt:lpstr>Product Automaton for Intersection</vt:lpstr>
      <vt:lpstr>Example: Product DFA for Intersection</vt:lpstr>
      <vt:lpstr>Closure Under Difference</vt:lpstr>
      <vt:lpstr>Product Automaton for Difference</vt:lpstr>
      <vt:lpstr>Example: Product DFA for Difference</vt:lpstr>
      <vt:lpstr>Closure Under Complementation</vt:lpstr>
      <vt:lpstr>Closure Under Complementation</vt:lpstr>
      <vt:lpstr>Closure Under Reversal</vt:lpstr>
      <vt:lpstr>Closure Under Reversal – (2)</vt:lpstr>
      <vt:lpstr>Reversal of a Regular Expression</vt:lpstr>
      <vt:lpstr>Example: Reversal of a RE</vt:lpstr>
      <vt:lpstr>Homomorphisms</vt:lpstr>
      <vt:lpstr>Closure Under Homomorphism</vt:lpstr>
      <vt:lpstr>Example: Closure under Homomorphism</vt:lpstr>
      <vt:lpstr>Example – Continued</vt:lpstr>
      <vt:lpstr>Example – Continued</vt:lpstr>
      <vt:lpstr>Inverse Homomorphisms</vt:lpstr>
      <vt:lpstr>Example: Inverse Homomorphism</vt:lpstr>
      <vt:lpstr>NPTEL –Theory of Computation, Assignment Questions</vt:lpstr>
      <vt:lpstr>NPTEL –Theory of Computation, Assignment Questions</vt:lpstr>
      <vt:lpstr>NPTEL –Theory of Computation, Assignment Questions</vt:lpstr>
      <vt:lpstr>NPTEL –Theory of Computation, Assignment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38</cp:revision>
  <dcterms:created xsi:type="dcterms:W3CDTF">2022-02-21T08:37:41Z</dcterms:created>
  <dcterms:modified xsi:type="dcterms:W3CDTF">2023-03-03T07:41:37Z</dcterms:modified>
</cp:coreProperties>
</file>